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6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348"/>
    <p:restoredTop sz="94665"/>
  </p:normalViewPr>
  <p:slideViewPr>
    <p:cSldViewPr snapToGrid="0" snapToObjects="1">
      <p:cViewPr varScale="1">
        <p:scale>
          <a:sx n="73" d="100"/>
          <a:sy n="73" d="100"/>
        </p:scale>
        <p:origin x="232" y="9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wales-politics-39405561" TargetMode="External"/><Relationship Id="rId4" Type="http://schemas.openxmlformats.org/officeDocument/2006/relationships/hyperlink" Target="http://www.huffingtonpost.co.uk/greg-bennett/post-truth-post-brexit-po_b_13172448.html" TargetMode="External"/><Relationship Id="rId5" Type="http://schemas.openxmlformats.org/officeDocument/2006/relationships/hyperlink" Target="http://www.greatbritishbusinessshow.co.uk/news-feed/blog.asp?blog_id=1145" TargetMode="External"/><Relationship Id="rId6" Type="http://schemas.openxmlformats.org/officeDocument/2006/relationships/hyperlink" Target="http://www.bbc.co.uk/news/uk-politics-32810887" TargetMode="External"/><Relationship Id="rId7" Type="http://schemas.openxmlformats.org/officeDocument/2006/relationships/hyperlink" Target="https://labour.org.uk/manifesto/negotiating-brexit/" TargetMode="External"/><Relationship Id="rId8" Type="http://schemas.openxmlformats.org/officeDocument/2006/relationships/hyperlink" Target="https://www.ifs.org.uk/publications/9562" TargetMode="External"/><Relationship Id="rId9" Type="http://schemas.openxmlformats.org/officeDocument/2006/relationships/hyperlink" Target="https://www.ft.com/content/53b00158-409c-11e7-82b6-896b95f30f58" TargetMode="External"/><Relationship Id="rId10" Type="http://schemas.openxmlformats.org/officeDocument/2006/relationships/hyperlink" Target="https://www.libdems.org.uk/manifesto" TargetMode="External"/><Relationship Id="rId11" Type="http://schemas.openxmlformats.org/officeDocument/2006/relationships/hyperlink" Target="http://partnerships.org.uk/guide/ideas.htm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news/uk-politics-3966583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9962" y="3189064"/>
            <a:ext cx="8825658" cy="2677648"/>
          </a:xfrm>
        </p:spPr>
        <p:txBody>
          <a:bodyPr/>
          <a:lstStyle/>
          <a:p>
            <a:r>
              <a:rPr lang="en-GB" sz="3000" b="1" i="1" dirty="0"/>
              <a:t>Demonstrate your engagement with current political events, legislation and manifesto from a Wales, UK and World perspective. Students should draw upon a diverse range of information accessible sources.</a:t>
            </a:r>
            <a:r>
              <a:rPr lang="en-GB" sz="3600" dirty="0"/>
              <a:t/>
            </a:r>
            <a:br>
              <a:rPr lang="en-GB" sz="3600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8071" y="985953"/>
            <a:ext cx="8825658" cy="861420"/>
          </a:xfrm>
        </p:spPr>
        <p:txBody>
          <a:bodyPr/>
          <a:lstStyle/>
          <a:p>
            <a:r>
              <a:rPr lang="en-US" dirty="0" smtClean="0"/>
              <a:t>1500741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78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This presentation will focus on Brexit </a:t>
            </a:r>
          </a:p>
          <a:p>
            <a:r>
              <a:rPr lang="en-US" dirty="0" smtClean="0"/>
              <a:t>It will show an understanding of what </a:t>
            </a:r>
            <a:r>
              <a:rPr lang="en-US" dirty="0"/>
              <a:t>B</a:t>
            </a:r>
            <a:r>
              <a:rPr lang="en-US" dirty="0" smtClean="0"/>
              <a:t>rexit is and how its effecting Wales, the UK. </a:t>
            </a:r>
          </a:p>
          <a:p>
            <a:r>
              <a:rPr lang="en-US" dirty="0" smtClean="0"/>
              <a:t>It will also show how Brexit will also show effects worldwide</a:t>
            </a:r>
          </a:p>
          <a:p>
            <a:r>
              <a:rPr lang="en-US" dirty="0" smtClean="0"/>
              <a:t>The presentation will include the views in which the UK parties have on Brexit </a:t>
            </a:r>
          </a:p>
          <a:p>
            <a:r>
              <a:rPr lang="en-US" dirty="0" smtClean="0"/>
              <a:t>Included will also be their manifestos on Brexit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484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Brexit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UK voted to leave the UK	</a:t>
            </a:r>
          </a:p>
          <a:p>
            <a:r>
              <a:rPr lang="en-US" dirty="0" smtClean="0"/>
              <a:t>Referendum in 2016 </a:t>
            </a:r>
          </a:p>
          <a:p>
            <a:r>
              <a:rPr lang="en-US" dirty="0" smtClean="0"/>
              <a:t>Leave won by 51.9% to 48.1%</a:t>
            </a:r>
          </a:p>
          <a:p>
            <a:r>
              <a:rPr lang="en-US" dirty="0" smtClean="0"/>
              <a:t>More than 30 million voted</a:t>
            </a:r>
          </a:p>
          <a:p>
            <a:r>
              <a:rPr lang="en-US" dirty="0" smtClean="0"/>
              <a:t>It will depart in 2019</a:t>
            </a:r>
          </a:p>
          <a:p>
            <a:r>
              <a:rPr lang="en-US" dirty="0" smtClean="0"/>
              <a:t>Two year transition period </a:t>
            </a:r>
          </a:p>
          <a:p>
            <a:r>
              <a:rPr lang="en-US" dirty="0" smtClean="0"/>
              <a:t>New prime minister Theresa May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(Hunt,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48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UK ECONOMY SINCE BREXIT VOTE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A fall in the pound the day of referendum results </a:t>
            </a:r>
          </a:p>
          <a:p>
            <a:r>
              <a:rPr lang="en-US" dirty="0" smtClean="0"/>
              <a:t>Remains 10% lower against the dollar</a:t>
            </a:r>
          </a:p>
          <a:p>
            <a:r>
              <a:rPr lang="en-US" dirty="0" smtClean="0"/>
              <a:t>15% lower than the euro </a:t>
            </a:r>
          </a:p>
          <a:p>
            <a:r>
              <a:rPr lang="en-US" dirty="0" smtClean="0"/>
              <a:t>Despite predictions of immediate negative impact UK economy has grown 1.8% since 2016 </a:t>
            </a:r>
          </a:p>
          <a:p>
            <a:r>
              <a:rPr lang="en-US" dirty="0" smtClean="0"/>
              <a:t>In 2017 economy still showed to be growing at the same rate</a:t>
            </a:r>
          </a:p>
          <a:p>
            <a:r>
              <a:rPr lang="en-US" dirty="0" smtClean="0"/>
              <a:t>Grown from 2016 to 3.1%</a:t>
            </a:r>
          </a:p>
          <a:p>
            <a:r>
              <a:rPr lang="en-US" dirty="0" smtClean="0"/>
              <a:t>Highest since 6 years</a:t>
            </a:r>
          </a:p>
          <a:p>
            <a:r>
              <a:rPr lang="en-US" dirty="0" smtClean="0"/>
              <a:t>Employment levels are still falling</a:t>
            </a:r>
          </a:p>
          <a:p>
            <a:r>
              <a:rPr lang="en-US" dirty="0" smtClean="0"/>
              <a:t>42 year low of 4.3%</a:t>
            </a:r>
          </a:p>
          <a:p>
            <a:r>
              <a:rPr lang="en-US" dirty="0" smtClean="0"/>
              <a:t>House prices increases have fallen since June 2016 from 9.4% to 7%</a:t>
            </a:r>
          </a:p>
          <a:p>
            <a:endParaRPr lang="en-US" dirty="0"/>
          </a:p>
          <a:p>
            <a:r>
              <a:rPr lang="en-US" dirty="0" smtClean="0"/>
              <a:t>(Hunt,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734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UK parties stand on </a:t>
            </a:r>
            <a:r>
              <a:rPr lang="en-US" dirty="0"/>
              <a:t>B</a:t>
            </a:r>
            <a:r>
              <a:rPr lang="en-US" dirty="0" smtClean="0"/>
              <a:t>rexit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The Conservatives </a:t>
            </a:r>
          </a:p>
          <a:p>
            <a:endParaRPr lang="en-US" dirty="0" smtClean="0"/>
          </a:p>
          <a:p>
            <a:r>
              <a:rPr lang="en-US" dirty="0" smtClean="0"/>
              <a:t>David </a:t>
            </a:r>
            <a:r>
              <a:rPr lang="en-US" dirty="0"/>
              <a:t>C</a:t>
            </a:r>
            <a:r>
              <a:rPr lang="en-US" dirty="0" smtClean="0"/>
              <a:t>ameron pledged he’d call a referendum if he was to be prime minister </a:t>
            </a:r>
          </a:p>
          <a:p>
            <a:r>
              <a:rPr lang="en-US" dirty="0" smtClean="0"/>
              <a:t>When he did so after becoming president he didn't</a:t>
            </a:r>
            <a:r>
              <a:rPr lang="mr-IN" dirty="0" smtClean="0"/>
              <a:t>’</a:t>
            </a:r>
            <a:r>
              <a:rPr lang="en-US" dirty="0" smtClean="0"/>
              <a:t>t think the UK would primarily vote leave</a:t>
            </a:r>
          </a:p>
          <a:p>
            <a:r>
              <a:rPr lang="en-US" dirty="0" smtClean="0"/>
              <a:t>Upon the results of leave winning the vote he quit</a:t>
            </a:r>
          </a:p>
          <a:p>
            <a:r>
              <a:rPr lang="en-US" dirty="0" smtClean="0"/>
              <a:t>Theresa may then became president </a:t>
            </a:r>
          </a:p>
          <a:p>
            <a:r>
              <a:rPr lang="en-US" dirty="0" smtClean="0"/>
              <a:t>Conservatives were against </a:t>
            </a:r>
            <a:r>
              <a:rPr lang="en-US" dirty="0"/>
              <a:t>B</a:t>
            </a:r>
            <a:r>
              <a:rPr lang="en-US" dirty="0" smtClean="0"/>
              <a:t>rexit but now are in </a:t>
            </a:r>
            <a:r>
              <a:rPr lang="en-US" dirty="0" err="1" smtClean="0"/>
              <a:t>favour</a:t>
            </a:r>
            <a:r>
              <a:rPr lang="en-US" dirty="0" smtClean="0"/>
              <a:t> as they believe its what the UK want </a:t>
            </a:r>
          </a:p>
          <a:p>
            <a:r>
              <a:rPr lang="en-US" dirty="0" smtClean="0"/>
              <a:t>Created a 12 point plan invoking Brexit in march 2017 to help protect those citizens in the </a:t>
            </a:r>
            <a:r>
              <a:rPr lang="en-US" dirty="0" err="1" smtClean="0"/>
              <a:t>uK</a:t>
            </a:r>
            <a:r>
              <a:rPr lang="en-US" dirty="0" smtClean="0"/>
              <a:t> that are effected by Brexit.</a:t>
            </a:r>
          </a:p>
          <a:p>
            <a:endParaRPr lang="en-US" dirty="0"/>
          </a:p>
          <a:p>
            <a:r>
              <a:rPr lang="en-US" dirty="0" smtClean="0"/>
              <a:t>(BBC, 2017) 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048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Labour</a:t>
            </a:r>
            <a:r>
              <a:rPr lang="en-US" dirty="0" smtClean="0"/>
              <a:t> party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25212"/>
            <a:ext cx="8825659" cy="3394587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Campaigned against Brexit in the referendum </a:t>
            </a:r>
          </a:p>
          <a:p>
            <a:r>
              <a:rPr lang="en-US" dirty="0" smtClean="0"/>
              <a:t>Now argue that result must be </a:t>
            </a:r>
            <a:r>
              <a:rPr lang="en-US" dirty="0" err="1" smtClean="0"/>
              <a:t>honoured</a:t>
            </a:r>
            <a:r>
              <a:rPr lang="en-US" dirty="0" smtClean="0"/>
              <a:t> as its what the UK wants</a:t>
            </a:r>
          </a:p>
          <a:p>
            <a:r>
              <a:rPr lang="en-US" dirty="0" smtClean="0"/>
              <a:t>Aims for a “closer and new relationship with the EU with workers rights protected”</a:t>
            </a:r>
          </a:p>
          <a:p>
            <a:r>
              <a:rPr lang="en-US" dirty="0" smtClean="0"/>
              <a:t>Set out several demands which Brexit must meet some of these include </a:t>
            </a:r>
            <a:r>
              <a:rPr lang="mr-IN" dirty="0" smtClean="0"/>
              <a:t>–</a:t>
            </a:r>
            <a:endParaRPr lang="en-GB" dirty="0" smtClean="0"/>
          </a:p>
          <a:p>
            <a:r>
              <a:rPr lang="en-GB" dirty="0" smtClean="0"/>
              <a:t>Prioritising jobs </a:t>
            </a:r>
          </a:p>
          <a:p>
            <a:r>
              <a:rPr lang="en-GB" dirty="0" smtClean="0"/>
              <a:t>Living standards </a:t>
            </a:r>
          </a:p>
          <a:p>
            <a:r>
              <a:rPr lang="en-GB" dirty="0" smtClean="0"/>
              <a:t>Protect workers rights</a:t>
            </a:r>
          </a:p>
          <a:p>
            <a:r>
              <a:rPr lang="en-GB" dirty="0" smtClean="0"/>
              <a:t>And environmental standards </a:t>
            </a:r>
            <a:r>
              <a:rPr lang="en-US" dirty="0" smtClean="0"/>
              <a:t> </a:t>
            </a:r>
          </a:p>
          <a:p>
            <a:r>
              <a:rPr lang="en-US" dirty="0" smtClean="0"/>
              <a:t>‘Jeremy </a:t>
            </a:r>
            <a:r>
              <a:rPr lang="en-US" dirty="0" err="1" smtClean="0"/>
              <a:t>Corbyn</a:t>
            </a:r>
            <a:r>
              <a:rPr lang="en-US" dirty="0" smtClean="0"/>
              <a:t> aiming for sensible negotiations and wont be threatening Europe. </a:t>
            </a:r>
          </a:p>
          <a:p>
            <a:r>
              <a:rPr lang="en-US" dirty="0" smtClean="0"/>
              <a:t>‘manifesto for a better, fairer </a:t>
            </a:r>
            <a:r>
              <a:rPr lang="en-US" dirty="0" err="1" smtClean="0"/>
              <a:t>britain</a:t>
            </a:r>
            <a:r>
              <a:rPr lang="en-US" dirty="0" smtClean="0"/>
              <a:t>’ </a:t>
            </a:r>
          </a:p>
          <a:p>
            <a:endParaRPr lang="en-US" dirty="0"/>
          </a:p>
          <a:p>
            <a:r>
              <a:rPr lang="en-US" dirty="0" smtClean="0"/>
              <a:t>(</a:t>
            </a:r>
            <a:r>
              <a:rPr lang="en-US" dirty="0" err="1" smtClean="0"/>
              <a:t>Labour</a:t>
            </a:r>
            <a:r>
              <a:rPr lang="en-US" dirty="0" smtClean="0"/>
              <a:t>, 2018)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260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Liberal democrats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Strongly against Brexit </a:t>
            </a:r>
          </a:p>
          <a:p>
            <a:r>
              <a:rPr lang="en-US" dirty="0" smtClean="0"/>
              <a:t>Promise to stop ‘hard Brexit’ </a:t>
            </a:r>
          </a:p>
          <a:p>
            <a:r>
              <a:rPr lang="en-US" dirty="0" smtClean="0"/>
              <a:t>Fight to protect existing aspects of EU membership these being - </a:t>
            </a:r>
          </a:p>
          <a:p>
            <a:r>
              <a:rPr lang="en-US" dirty="0" smtClean="0"/>
              <a:t>Single market </a:t>
            </a:r>
          </a:p>
          <a:p>
            <a:r>
              <a:rPr lang="en-US" dirty="0" smtClean="0"/>
              <a:t>Customs union </a:t>
            </a:r>
          </a:p>
          <a:p>
            <a:r>
              <a:rPr lang="en-US" dirty="0" smtClean="0"/>
              <a:t>Free movement of people </a:t>
            </a:r>
          </a:p>
          <a:p>
            <a:r>
              <a:rPr lang="en-US" dirty="0" smtClean="0"/>
              <a:t>All </a:t>
            </a:r>
            <a:r>
              <a:rPr lang="en-US" dirty="0" err="1" smtClean="0"/>
              <a:t>mps</a:t>
            </a:r>
            <a:r>
              <a:rPr lang="en-US" dirty="0" smtClean="0"/>
              <a:t> from the labor party backed staying in the EU</a:t>
            </a:r>
          </a:p>
          <a:p>
            <a:r>
              <a:rPr lang="en-US" dirty="0" smtClean="0"/>
              <a:t>7 out of 9 triggered Article 50 with two refusing to vote 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(</a:t>
            </a:r>
            <a:r>
              <a:rPr lang="en-US" dirty="0" err="1" smtClean="0"/>
              <a:t>liberaldemocrats</a:t>
            </a:r>
            <a:r>
              <a:rPr lang="en-US" dirty="0" smtClean="0"/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1328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Post truth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Post truth are things politicians say or plead in their manifestos in which they don</a:t>
            </a:r>
            <a:r>
              <a:rPr lang="mr-IN" dirty="0" smtClean="0"/>
              <a:t>’</a:t>
            </a:r>
            <a:r>
              <a:rPr lang="en-US" dirty="0" smtClean="0"/>
              <a:t>t do or take back after saying</a:t>
            </a:r>
          </a:p>
          <a:p>
            <a:r>
              <a:rPr lang="en-US" dirty="0" smtClean="0"/>
              <a:t>An example is the conservative party upon election stated they’d spend £350m on healthcare a week once this sum was stopped being sent to </a:t>
            </a:r>
            <a:r>
              <a:rPr lang="en-US" dirty="0"/>
              <a:t>B</a:t>
            </a:r>
            <a:r>
              <a:rPr lang="en-US" dirty="0" smtClean="0"/>
              <a:t>russels</a:t>
            </a:r>
          </a:p>
          <a:p>
            <a:r>
              <a:rPr lang="en-US" dirty="0" smtClean="0"/>
              <a:t>This was plastered on buses and tabloids all around the UK</a:t>
            </a:r>
          </a:p>
          <a:p>
            <a:r>
              <a:rPr lang="en-US" dirty="0" smtClean="0"/>
              <a:t>Many believe that it was a stunt in which was made to sway the publics vote on the conservatives. </a:t>
            </a:r>
          </a:p>
          <a:p>
            <a:r>
              <a:rPr lang="en-US" dirty="0" smtClean="0"/>
              <a:t>Many parties create these post truth accusations for a lead in vote but are unable to take action on them once receiving the vote </a:t>
            </a:r>
          </a:p>
          <a:p>
            <a:endParaRPr lang="en-US" dirty="0"/>
          </a:p>
          <a:p>
            <a:r>
              <a:rPr lang="en-US" dirty="0" smtClean="0"/>
              <a:t>(Bennett, 2017)</a:t>
            </a:r>
          </a:p>
          <a:p>
            <a:r>
              <a:rPr lang="en-US" dirty="0" smtClean="0"/>
              <a:t>(Lloyd,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39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Effects on wales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60% of exports from wales to the EU would mean that Wales might be the one most affected by potential tariffs </a:t>
            </a:r>
          </a:p>
          <a:p>
            <a:r>
              <a:rPr lang="en-US" dirty="0" smtClean="0"/>
              <a:t>Its also ‘threatened by the loss of EU aid”</a:t>
            </a:r>
          </a:p>
          <a:p>
            <a:r>
              <a:rPr lang="en-US" dirty="0" smtClean="0"/>
              <a:t>Risk of loss of EU workers </a:t>
            </a:r>
          </a:p>
          <a:p>
            <a:r>
              <a:rPr lang="en-US" dirty="0" smtClean="0"/>
              <a:t>There's less than 44% of wales workers coming from union</a:t>
            </a:r>
          </a:p>
          <a:p>
            <a:r>
              <a:rPr lang="en-US" dirty="0" smtClean="0"/>
              <a:t>Post-</a:t>
            </a:r>
            <a:r>
              <a:rPr lang="en-US" dirty="0"/>
              <a:t>B</a:t>
            </a:r>
            <a:r>
              <a:rPr lang="en-US" dirty="0" smtClean="0"/>
              <a:t>rexit needs to focus on economic policies </a:t>
            </a:r>
          </a:p>
          <a:p>
            <a:r>
              <a:rPr lang="en-US" dirty="0" smtClean="0"/>
              <a:t>Local businesses and organizations are at need of development as they’re being hit the hardest with </a:t>
            </a:r>
            <a:r>
              <a:rPr lang="en-US" dirty="0"/>
              <a:t>B</a:t>
            </a:r>
            <a:r>
              <a:rPr lang="en-US" dirty="0" smtClean="0"/>
              <a:t>rexit </a:t>
            </a:r>
          </a:p>
          <a:p>
            <a:r>
              <a:rPr lang="en-US" dirty="0" smtClean="0"/>
              <a:t>This would then result in job loss </a:t>
            </a:r>
          </a:p>
          <a:p>
            <a:endParaRPr lang="en-US" dirty="0"/>
          </a:p>
          <a:p>
            <a:r>
              <a:rPr lang="en-US" dirty="0" smtClean="0"/>
              <a:t>(BBC,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232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Worldwide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In regard to business the UK is known for its gateway into Europe and the rest of the world</a:t>
            </a:r>
          </a:p>
          <a:p>
            <a:r>
              <a:rPr lang="en-US" dirty="0" smtClean="0"/>
              <a:t>American businesses are worries about doing business with Europe </a:t>
            </a:r>
          </a:p>
          <a:p>
            <a:r>
              <a:rPr lang="en-US" dirty="0" smtClean="0"/>
              <a:t>There’s more trust with Europe and America when the UK is included </a:t>
            </a:r>
          </a:p>
          <a:p>
            <a:r>
              <a:rPr lang="en-US" dirty="0" smtClean="0"/>
              <a:t>As </a:t>
            </a:r>
            <a:r>
              <a:rPr lang="en-US" dirty="0"/>
              <a:t>B</a:t>
            </a:r>
            <a:r>
              <a:rPr lang="en-US" dirty="0" smtClean="0"/>
              <a:t>rexit will effect the UK’s economy worldwide business partnerships are also worried on the effect in their side of the deal as it will also effect them negatively </a:t>
            </a:r>
          </a:p>
          <a:p>
            <a:r>
              <a:rPr lang="en-US" dirty="0" smtClean="0"/>
              <a:t>Britain exports around 44 billion worth of goods to Germany alone </a:t>
            </a:r>
          </a:p>
          <a:p>
            <a:r>
              <a:rPr lang="en-US" dirty="0" smtClean="0"/>
              <a:t>Export charges and competitiveness of products abroad could effect the economy even more. </a:t>
            </a:r>
          </a:p>
          <a:p>
            <a:endParaRPr lang="en-US" dirty="0"/>
          </a:p>
          <a:p>
            <a:r>
              <a:rPr lang="en-US" dirty="0" smtClean="0"/>
              <a:t>(</a:t>
            </a:r>
            <a:r>
              <a:rPr lang="en-US" dirty="0" err="1" smtClean="0"/>
              <a:t>businessshow</a:t>
            </a:r>
            <a:r>
              <a:rPr lang="en-US" dirty="0" smtClean="0"/>
              <a:t>, 2018)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848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Effects on the citizens of the UK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fear of the unknown as initially no one knows the effects Brexit can have on the UK until it actually happens. </a:t>
            </a:r>
          </a:p>
          <a:p>
            <a:r>
              <a:rPr lang="en-US" dirty="0" smtClean="0"/>
              <a:t>There are issues in which aren’t helping those at risk of exclusion</a:t>
            </a:r>
          </a:p>
          <a:p>
            <a:r>
              <a:rPr lang="en-US" dirty="0" smtClean="0"/>
              <a:t>30% of the value of food purchased by the UK are imported </a:t>
            </a:r>
          </a:p>
          <a:p>
            <a:r>
              <a:rPr lang="en-US" dirty="0" smtClean="0"/>
              <a:t>Changes to tariffs could make a big impact on food prices </a:t>
            </a:r>
          </a:p>
          <a:p>
            <a:r>
              <a:rPr lang="en-US" dirty="0" smtClean="0"/>
              <a:t>Negative impact on homelessness and those in poverty </a:t>
            </a:r>
          </a:p>
          <a:p>
            <a:r>
              <a:rPr lang="en-US" smtClean="0"/>
              <a:t>Repeat bill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(</a:t>
            </a:r>
            <a:r>
              <a:rPr lang="en-US" dirty="0"/>
              <a:t>L</a:t>
            </a:r>
            <a:r>
              <a:rPr lang="en-US" dirty="0" smtClean="0"/>
              <a:t>evell,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1413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Level of participation theory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150" dirty="0"/>
              <a:t>A</a:t>
            </a:r>
            <a:r>
              <a:rPr lang="en-US" sz="1150" dirty="0" smtClean="0"/>
              <a:t>rnsteins model for the level of participation is strongly connected to the way politicians seek to get people on board and involve the public. The process is simple. </a:t>
            </a:r>
          </a:p>
          <a:p>
            <a:r>
              <a:rPr lang="en-US" sz="1150" dirty="0" smtClean="0"/>
              <a:t>Started with manipulation and therapy. These are non participative which politicians use this as a base to educate the public to support what they’re planning to do. </a:t>
            </a:r>
          </a:p>
          <a:p>
            <a:r>
              <a:rPr lang="en-US" sz="1150" dirty="0" smtClean="0"/>
              <a:t>Next is informing. This is the first step to legitimate participation in which politicians use to start the process of connecting to the public with no feedback. </a:t>
            </a:r>
          </a:p>
          <a:p>
            <a:r>
              <a:rPr lang="en-US" sz="1150" dirty="0" smtClean="0"/>
              <a:t>Consultation </a:t>
            </a:r>
            <a:r>
              <a:rPr lang="mr-IN" sz="1150" dirty="0" smtClean="0"/>
              <a:t>–</a:t>
            </a:r>
            <a:r>
              <a:rPr lang="en-US" sz="1150" dirty="0" smtClean="0"/>
              <a:t> the step politicians take to know what the public want and how they can win them over. </a:t>
            </a:r>
          </a:p>
          <a:p>
            <a:r>
              <a:rPr lang="en-US" sz="1150" dirty="0" smtClean="0"/>
              <a:t>Placation- gives the public a plan with the right to judge the legitimacy. </a:t>
            </a:r>
          </a:p>
          <a:p>
            <a:r>
              <a:rPr lang="en-US" sz="1150" dirty="0" smtClean="0"/>
              <a:t>Partnership </a:t>
            </a:r>
            <a:r>
              <a:rPr lang="mr-IN" sz="1150" dirty="0" smtClean="0"/>
              <a:t>–</a:t>
            </a:r>
            <a:r>
              <a:rPr lang="en-US" sz="1150" dirty="0" smtClean="0"/>
              <a:t> having the power and control and being able to negotiate the best deal to enable the public to be fulfilled. </a:t>
            </a:r>
          </a:p>
          <a:p>
            <a:r>
              <a:rPr lang="en-US" sz="1150" dirty="0" smtClean="0"/>
              <a:t>Delegated power </a:t>
            </a:r>
            <a:r>
              <a:rPr lang="mr-IN" sz="1150" dirty="0" smtClean="0"/>
              <a:t>–</a:t>
            </a:r>
            <a:r>
              <a:rPr lang="en-US" sz="1150" dirty="0" smtClean="0"/>
              <a:t> the power in which the public have to choose their UK party and how these steps gained their acceptance to the party.</a:t>
            </a:r>
          </a:p>
          <a:p>
            <a:r>
              <a:rPr lang="en-US" sz="1150" dirty="0" smtClean="0"/>
              <a:t>Citizen </a:t>
            </a:r>
            <a:r>
              <a:rPr lang="en-US" sz="1150" dirty="0" err="1" smtClean="0"/>
              <a:t>contol</a:t>
            </a:r>
            <a:r>
              <a:rPr lang="en-US" sz="1150" dirty="0" smtClean="0"/>
              <a:t> </a:t>
            </a:r>
            <a:r>
              <a:rPr lang="mr-IN" sz="1150" dirty="0" smtClean="0"/>
              <a:t>–</a:t>
            </a:r>
            <a:r>
              <a:rPr lang="en-US" sz="1150" dirty="0" smtClean="0"/>
              <a:t> having the control over their own decisions based on what information the politicians have given them </a:t>
            </a:r>
          </a:p>
          <a:p>
            <a:endParaRPr lang="en-US" sz="1150" dirty="0" smtClean="0"/>
          </a:p>
          <a:p>
            <a:r>
              <a:rPr lang="en-US" sz="1150" dirty="0" smtClean="0"/>
              <a:t>(</a:t>
            </a:r>
            <a:r>
              <a:rPr lang="en-US" sz="1150" dirty="0" err="1" smtClean="0"/>
              <a:t>partnershios</a:t>
            </a:r>
            <a:r>
              <a:rPr lang="en-US" sz="1150" dirty="0" smtClean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1937239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Brexit is a case of people having the power over their own lives. </a:t>
            </a:r>
            <a:endParaRPr lang="en-US" dirty="0"/>
          </a:p>
          <a:p>
            <a:r>
              <a:rPr lang="en-US" dirty="0" smtClean="0"/>
              <a:t>To have </a:t>
            </a:r>
            <a:r>
              <a:rPr lang="en-US" dirty="0"/>
              <a:t>B</a:t>
            </a:r>
            <a:r>
              <a:rPr lang="en-US" dirty="0" smtClean="0"/>
              <a:t>rexit people feel empowered by having the rights to their own resources. </a:t>
            </a:r>
          </a:p>
          <a:p>
            <a:r>
              <a:rPr lang="en-US" dirty="0" smtClean="0"/>
              <a:t>There are many different UK parties on board of Brexit after the referendum which will help seek the best potential for the UK.</a:t>
            </a:r>
          </a:p>
          <a:p>
            <a:r>
              <a:rPr lang="en-US" dirty="0" smtClean="0"/>
              <a:t>The effects on the UK are primarily bad in which will cause a divide between inner countries if UK parties don</a:t>
            </a:r>
            <a:r>
              <a:rPr lang="mr-IN" dirty="0" smtClean="0"/>
              <a:t>’</a:t>
            </a:r>
            <a:r>
              <a:rPr lang="en-US" dirty="0" smtClean="0"/>
              <a:t>t stand up for what their manifestos state. </a:t>
            </a:r>
          </a:p>
          <a:p>
            <a:r>
              <a:rPr lang="en-US" dirty="0" smtClean="0"/>
              <a:t>The UK wont initially know the effects until 2019 when we do separate from the EU. </a:t>
            </a:r>
          </a:p>
          <a:p>
            <a:r>
              <a:rPr lang="en-US" dirty="0" smtClean="0"/>
              <a:t>In hindsight there isn't anything to be done to stop Brexit as the public has spoken. </a:t>
            </a:r>
          </a:p>
          <a:p>
            <a:r>
              <a:rPr lang="en-US" dirty="0" smtClean="0"/>
              <a:t>Therefore countries need to unite and create a better dynamic for future generations.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(BBC, 2017)</a:t>
            </a:r>
          </a:p>
        </p:txBody>
      </p:sp>
    </p:spTree>
    <p:extLst>
      <p:ext uri="{BB962C8B-B14F-4D97-AF65-F5344CB8AC3E}">
        <p14:creationId xmlns:p14="http://schemas.microsoft.com/office/powerpoint/2010/main" val="2135763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973668"/>
            <a:ext cx="8761413" cy="706964"/>
          </a:xfrm>
        </p:spPr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8754" y="2374900"/>
            <a:ext cx="5264896" cy="4330700"/>
          </a:xfrm>
        </p:spPr>
        <p:txBody>
          <a:bodyPr>
            <a:normAutofit fontScale="77500" lnSpcReduction="20000"/>
          </a:bodyPr>
          <a:lstStyle/>
          <a:p>
            <a:r>
              <a:rPr lang="en-US" sz="1400" dirty="0"/>
              <a:t>BBC. (2017) General election 2017                  </a:t>
            </a:r>
            <a:r>
              <a:rPr lang="en-US" sz="1400" dirty="0">
                <a:hlinkClick r:id="rId2"/>
              </a:rPr>
              <a:t>http://</a:t>
            </a:r>
            <a:r>
              <a:rPr lang="en-US" sz="1400" dirty="0" smtClean="0">
                <a:hlinkClick r:id="rId2"/>
              </a:rPr>
              <a:t>www.bbc.co.uk/news/uk-politics-39665835</a:t>
            </a:r>
            <a:endParaRPr lang="en-US" sz="1400" dirty="0" smtClean="0"/>
          </a:p>
          <a:p>
            <a:r>
              <a:rPr lang="en-US" sz="1400" dirty="0"/>
              <a:t>BBC. (2017) Wales most at risk from hard </a:t>
            </a:r>
            <a:r>
              <a:rPr lang="en-US" sz="1400" dirty="0" smtClean="0"/>
              <a:t>Brexit </a:t>
            </a:r>
            <a:r>
              <a:rPr lang="en-US" sz="1400" dirty="0">
                <a:hlinkClick r:id="rId3"/>
              </a:rPr>
              <a:t>http://</a:t>
            </a:r>
            <a:r>
              <a:rPr lang="en-US" sz="1400" dirty="0" smtClean="0">
                <a:hlinkClick r:id="rId3"/>
              </a:rPr>
              <a:t>www.bbc.co.uk/news/uk-wales-politics-39405561</a:t>
            </a:r>
            <a:endParaRPr lang="en-US" sz="1400" dirty="0" smtClean="0"/>
          </a:p>
          <a:p>
            <a:r>
              <a:rPr lang="en-US" sz="1400" dirty="0"/>
              <a:t>Bennett, G. (2017) post truth                  </a:t>
            </a:r>
            <a:r>
              <a:rPr lang="en-US" sz="1400" dirty="0">
                <a:hlinkClick r:id="rId4"/>
              </a:rPr>
              <a:t>http://www.huffingtonpost.co.uk/greg-bennett/post-truth-post-brexit-po_b_13172448.html</a:t>
            </a:r>
            <a:r>
              <a:rPr lang="en-US" sz="1400" dirty="0"/>
              <a:t>  </a:t>
            </a:r>
            <a:endParaRPr lang="en-US" sz="1400" dirty="0" smtClean="0"/>
          </a:p>
          <a:p>
            <a:r>
              <a:rPr lang="en-US" sz="1400" dirty="0"/>
              <a:t>Businessshow. (2018)   </a:t>
            </a:r>
            <a:r>
              <a:rPr lang="en-US" sz="1400" dirty="0" err="1"/>
              <a:t>brexit</a:t>
            </a:r>
            <a:r>
              <a:rPr lang="en-US" sz="1400" dirty="0"/>
              <a:t> global issue    </a:t>
            </a:r>
            <a:r>
              <a:rPr lang="en-US" sz="1400" dirty="0">
                <a:hlinkClick r:id="rId5"/>
              </a:rPr>
              <a:t>http://www.greatbritishbusinessshow.co.uk/news-feed/blog.asp?blog_id=1145</a:t>
            </a:r>
            <a:r>
              <a:rPr lang="en-US" sz="1400" dirty="0"/>
              <a:t> </a:t>
            </a:r>
            <a:r>
              <a:rPr lang="en-US" sz="1400" dirty="0" smtClean="0"/>
              <a:t>    </a:t>
            </a:r>
          </a:p>
          <a:p>
            <a:r>
              <a:rPr lang="en-US" sz="1400" dirty="0" smtClean="0"/>
              <a:t>Hunt, A. (2018</a:t>
            </a:r>
            <a:r>
              <a:rPr lang="en-US" sz="1400" dirty="0"/>
              <a:t>) </a:t>
            </a:r>
            <a:r>
              <a:rPr lang="en-US" sz="1400" dirty="0" smtClean="0"/>
              <a:t>Brexit                                           </a:t>
            </a:r>
            <a:r>
              <a:rPr lang="en-US" sz="1400" dirty="0">
                <a:hlinkClick r:id="rId6"/>
              </a:rPr>
              <a:t>http://</a:t>
            </a:r>
            <a:r>
              <a:rPr lang="en-US" sz="1400" dirty="0" smtClean="0">
                <a:hlinkClick r:id="rId6"/>
              </a:rPr>
              <a:t>www.bbc.co.uk/news/uk-politics-32810887</a:t>
            </a:r>
            <a:endParaRPr lang="en-US" sz="1400" dirty="0" smtClean="0"/>
          </a:p>
          <a:p>
            <a:r>
              <a:rPr lang="en-US" sz="1400" dirty="0" err="1" smtClean="0"/>
              <a:t>Labour</a:t>
            </a:r>
            <a:r>
              <a:rPr lang="en-US" sz="1400" dirty="0" smtClean="0"/>
              <a:t>. (2018</a:t>
            </a:r>
            <a:r>
              <a:rPr lang="en-US" sz="1400" dirty="0"/>
              <a:t>) </a:t>
            </a:r>
            <a:r>
              <a:rPr lang="en-US" sz="1400" dirty="0" smtClean="0"/>
              <a:t>Manifesto               </a:t>
            </a:r>
            <a:r>
              <a:rPr lang="en-US" sz="1400" dirty="0">
                <a:hlinkClick r:id="rId7"/>
              </a:rPr>
              <a:t>https://labour.org.uk/manifesto/negotiating-brexit</a:t>
            </a:r>
            <a:r>
              <a:rPr lang="en-US" sz="1400" dirty="0" smtClean="0">
                <a:hlinkClick r:id="rId7"/>
              </a:rPr>
              <a:t>/</a:t>
            </a:r>
            <a:r>
              <a:rPr lang="en-US" sz="1400" dirty="0" smtClean="0"/>
              <a:t> </a:t>
            </a:r>
          </a:p>
          <a:p>
            <a:r>
              <a:rPr lang="en-US" sz="1400" dirty="0"/>
              <a:t>Levell, P. (2017) how might </a:t>
            </a:r>
            <a:r>
              <a:rPr lang="en-US" sz="1400" dirty="0" err="1"/>
              <a:t>brexit</a:t>
            </a:r>
            <a:r>
              <a:rPr lang="en-US" sz="1400" dirty="0"/>
              <a:t> affect food prices? </a:t>
            </a:r>
            <a:r>
              <a:rPr lang="en-US" sz="1400" dirty="0">
                <a:hlinkClick r:id="rId8"/>
              </a:rPr>
              <a:t>https://www.ifs.org.uk/publications/9562</a:t>
            </a:r>
            <a:r>
              <a:rPr lang="en-US" sz="1400" dirty="0"/>
              <a:t> </a:t>
            </a:r>
            <a:endParaRPr lang="en-US" sz="1400" dirty="0" smtClean="0"/>
          </a:p>
          <a:p>
            <a:r>
              <a:rPr lang="en-US" sz="1400" dirty="0" smtClean="0"/>
              <a:t>Lloyd, J. (2017)                                              </a:t>
            </a:r>
            <a:r>
              <a:rPr lang="mr-IN" sz="1400" dirty="0" smtClean="0">
                <a:hlinkClick r:id="rId9"/>
              </a:rPr>
              <a:t>https</a:t>
            </a:r>
            <a:r>
              <a:rPr lang="mr-IN" sz="1400" dirty="0">
                <a:hlinkClick r:id="rId9"/>
              </a:rPr>
              <a:t>://</a:t>
            </a:r>
            <a:r>
              <a:rPr lang="mr-IN" sz="1400" dirty="0" smtClean="0">
                <a:hlinkClick r:id="rId9"/>
              </a:rPr>
              <a:t>www.ft.com/content/53b00158-409c-11e7-82b6-896b95f30f58</a:t>
            </a:r>
            <a:r>
              <a:rPr lang="en-GB" sz="1400" dirty="0" smtClean="0"/>
              <a:t> </a:t>
            </a:r>
            <a:endParaRPr lang="en-US" sz="1400" dirty="0" smtClean="0"/>
          </a:p>
          <a:p>
            <a:r>
              <a:rPr lang="en-US" sz="1400" dirty="0" smtClean="0"/>
              <a:t>Liberal democrats. </a:t>
            </a:r>
            <a:r>
              <a:rPr lang="en-US" sz="1400" dirty="0"/>
              <a:t>(2018) our plan </a:t>
            </a:r>
            <a:r>
              <a:rPr lang="en-US" sz="1400" dirty="0" smtClean="0"/>
              <a:t>       </a:t>
            </a:r>
            <a:r>
              <a:rPr lang="en-US" sz="1400" dirty="0" smtClean="0">
                <a:hlinkClick r:id="rId10"/>
              </a:rPr>
              <a:t>https</a:t>
            </a:r>
            <a:r>
              <a:rPr lang="en-US" sz="1400" dirty="0">
                <a:hlinkClick r:id="rId10"/>
              </a:rPr>
              <a:t>://</a:t>
            </a:r>
            <a:r>
              <a:rPr lang="en-US" sz="1400" dirty="0" smtClean="0">
                <a:hlinkClick r:id="rId10"/>
              </a:rPr>
              <a:t>www.libdems.org.uk/manifesto</a:t>
            </a:r>
            <a:r>
              <a:rPr lang="en-US" sz="1400" dirty="0" smtClean="0"/>
              <a:t> </a:t>
            </a:r>
          </a:p>
          <a:p>
            <a:r>
              <a:rPr lang="en-US" sz="1400" dirty="0" smtClean="0"/>
              <a:t>Partnerships. (2014) level </a:t>
            </a:r>
            <a:r>
              <a:rPr lang="en-US" sz="1400" dirty="0"/>
              <a:t>of participation  </a:t>
            </a:r>
            <a:r>
              <a:rPr lang="en-US" sz="1400" dirty="0">
                <a:hlinkClick r:id="rId11"/>
              </a:rPr>
              <a:t>http://</a:t>
            </a:r>
            <a:r>
              <a:rPr lang="en-US" sz="1400" dirty="0" smtClean="0">
                <a:hlinkClick r:id="rId11"/>
              </a:rPr>
              <a:t>partnerships.org.uk/guide/ideas.htm</a:t>
            </a:r>
            <a:r>
              <a:rPr lang="en-US" sz="14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778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282</TotalTime>
  <Words>1284</Words>
  <Application>Microsoft Macintosh PowerPoint</Application>
  <PresentationFormat>Widescreen</PresentationFormat>
  <Paragraphs>140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Century Gothic</vt:lpstr>
      <vt:lpstr>Mangal</vt:lpstr>
      <vt:lpstr>Wingdings 3</vt:lpstr>
      <vt:lpstr>Arial</vt:lpstr>
      <vt:lpstr>Ion Boardroom</vt:lpstr>
      <vt:lpstr>Demonstrate your engagement with current political events, legislation and manifesto from a Wales, UK and World perspective. Students should draw upon a diverse range of information accessible sources. </vt:lpstr>
      <vt:lpstr>Introduction </vt:lpstr>
      <vt:lpstr>Brexit </vt:lpstr>
      <vt:lpstr>UK ECONOMY SINCE BREXIT VOTE</vt:lpstr>
      <vt:lpstr>UK parties stand on Brexit</vt:lpstr>
      <vt:lpstr>Labour party</vt:lpstr>
      <vt:lpstr>Liberal democrats </vt:lpstr>
      <vt:lpstr>Post truth</vt:lpstr>
      <vt:lpstr>Effects on wales </vt:lpstr>
      <vt:lpstr>Worldwide issues</vt:lpstr>
      <vt:lpstr>Effects on the citizens of the UK</vt:lpstr>
      <vt:lpstr>Level of participation theory </vt:lpstr>
      <vt:lpstr>Conclusion </vt:lpstr>
      <vt:lpstr>Reference List</vt:lpstr>
    </vt:vector>
  </TitlesOfParts>
  <Company/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Demonstrate your engagement with current political events, legislation and manifesto from a Wales, UK and World perspective. Students should draw upon a diverse range of information accessible sources. </dc:title>
  <dc:creator>Holly Ennis</dc:creator>
  <cp:lastModifiedBy>Holly Ennis</cp:lastModifiedBy>
  <cp:revision>47</cp:revision>
  <dcterms:created xsi:type="dcterms:W3CDTF">2018-01-16T13:04:14Z</dcterms:created>
  <dcterms:modified xsi:type="dcterms:W3CDTF">2018-01-17T10:52:05Z</dcterms:modified>
</cp:coreProperties>
</file>