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8"/>
  </p:notesMasterIdLst>
  <p:handoutMasterIdLst>
    <p:handoutMasterId r:id="rId59"/>
  </p:handoutMasterIdLst>
  <p:sldIdLst>
    <p:sldId id="257" r:id="rId5"/>
    <p:sldId id="416" r:id="rId6"/>
    <p:sldId id="417" r:id="rId7"/>
    <p:sldId id="418" r:id="rId8"/>
    <p:sldId id="403" r:id="rId9"/>
    <p:sldId id="410" r:id="rId10"/>
    <p:sldId id="414" r:id="rId11"/>
    <p:sldId id="411" r:id="rId12"/>
    <p:sldId id="412" r:id="rId13"/>
    <p:sldId id="413" r:id="rId14"/>
    <p:sldId id="287" r:id="rId15"/>
    <p:sldId id="260" r:id="rId16"/>
    <p:sldId id="346" r:id="rId17"/>
    <p:sldId id="374" r:id="rId18"/>
    <p:sldId id="375" r:id="rId19"/>
    <p:sldId id="388" r:id="rId20"/>
    <p:sldId id="419" r:id="rId21"/>
    <p:sldId id="379" r:id="rId22"/>
    <p:sldId id="380" r:id="rId23"/>
    <p:sldId id="307" r:id="rId24"/>
    <p:sldId id="295" r:id="rId25"/>
    <p:sldId id="296" r:id="rId26"/>
    <p:sldId id="377" r:id="rId27"/>
    <p:sldId id="265" r:id="rId28"/>
    <p:sldId id="378" r:id="rId29"/>
    <p:sldId id="347" r:id="rId30"/>
    <p:sldId id="348" r:id="rId31"/>
    <p:sldId id="349" r:id="rId32"/>
    <p:sldId id="415" r:id="rId33"/>
    <p:sldId id="350" r:id="rId34"/>
    <p:sldId id="351" r:id="rId35"/>
    <p:sldId id="352" r:id="rId36"/>
    <p:sldId id="353" r:id="rId37"/>
    <p:sldId id="270" r:id="rId38"/>
    <p:sldId id="354" r:id="rId39"/>
    <p:sldId id="355" r:id="rId40"/>
    <p:sldId id="356" r:id="rId41"/>
    <p:sldId id="357" r:id="rId42"/>
    <p:sldId id="358" r:id="rId43"/>
    <p:sldId id="359" r:id="rId44"/>
    <p:sldId id="360" r:id="rId45"/>
    <p:sldId id="316" r:id="rId46"/>
    <p:sldId id="362" r:id="rId47"/>
    <p:sldId id="407" r:id="rId48"/>
    <p:sldId id="361" r:id="rId49"/>
    <p:sldId id="367" r:id="rId50"/>
    <p:sldId id="289" r:id="rId51"/>
    <p:sldId id="368" r:id="rId52"/>
    <p:sldId id="369" r:id="rId53"/>
    <p:sldId id="370" r:id="rId54"/>
    <p:sldId id="371" r:id="rId55"/>
    <p:sldId id="288" r:id="rId56"/>
    <p:sldId id="373" r:id="rId5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5C63EC-DE9D-4940-A970-D93EBBAD58CA}" v="20" dt="2021-03-12T10:27:32.5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96" autoAdjust="0"/>
    <p:restoredTop sz="94660"/>
  </p:normalViewPr>
  <p:slideViewPr>
    <p:cSldViewPr>
      <p:cViewPr varScale="1">
        <p:scale>
          <a:sx n="81" d="100"/>
          <a:sy n="81" d="100"/>
        </p:scale>
        <p:origin x="802"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viewProps" Target="view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userId="60900361-c968-457a-be84-5b7d7c948694" providerId="ADAL" clId="{4D5C63EC-DE9D-4940-A970-D93EBBAD58CA}"/>
    <pc:docChg chg="undo custSel addSld delSld modSld sldOrd delMainMaster">
      <pc:chgData name="Alexander" userId="60900361-c968-457a-be84-5b7d7c948694" providerId="ADAL" clId="{4D5C63EC-DE9D-4940-A970-D93EBBAD58CA}" dt="2021-03-12T16:24:28.899" v="2795" actId="20577"/>
      <pc:docMkLst>
        <pc:docMk/>
      </pc:docMkLst>
      <pc:sldChg chg="modSp mod ord">
        <pc:chgData name="Alexander" userId="60900361-c968-457a-be84-5b7d7c948694" providerId="ADAL" clId="{4D5C63EC-DE9D-4940-A970-D93EBBAD58CA}" dt="2021-03-12T10:31:09.653" v="2785" actId="313"/>
        <pc:sldMkLst>
          <pc:docMk/>
          <pc:sldMk cId="138108372" sldId="257"/>
        </pc:sldMkLst>
        <pc:spChg chg="mod">
          <ac:chgData name="Alexander" userId="60900361-c968-457a-be84-5b7d7c948694" providerId="ADAL" clId="{4D5C63EC-DE9D-4940-A970-D93EBBAD58CA}" dt="2021-03-12T10:31:09.653" v="2785" actId="313"/>
          <ac:spMkLst>
            <pc:docMk/>
            <pc:sldMk cId="138108372" sldId="257"/>
            <ac:spMk id="2" creationId="{00000000-0000-0000-0000-000000000000}"/>
          </ac:spMkLst>
        </pc:spChg>
        <pc:spChg chg="mod">
          <ac:chgData name="Alexander" userId="60900361-c968-457a-be84-5b7d7c948694" providerId="ADAL" clId="{4D5C63EC-DE9D-4940-A970-D93EBBAD58CA}" dt="2021-03-12T09:48:52.953" v="426"/>
          <ac:spMkLst>
            <pc:docMk/>
            <pc:sldMk cId="138108372" sldId="257"/>
            <ac:spMk id="4" creationId="{00000000-0000-0000-0000-000000000000}"/>
          </ac:spMkLst>
        </pc:spChg>
      </pc:sldChg>
      <pc:sldChg chg="modSp add del mod">
        <pc:chgData name="Alexander" userId="60900361-c968-457a-be84-5b7d7c948694" providerId="ADAL" clId="{4D5C63EC-DE9D-4940-A970-D93EBBAD58CA}" dt="2021-03-12T09:55:07.711" v="1193" actId="2711"/>
        <pc:sldMkLst>
          <pc:docMk/>
          <pc:sldMk cId="591059331" sldId="260"/>
        </pc:sldMkLst>
        <pc:spChg chg="mod">
          <ac:chgData name="Alexander" userId="60900361-c968-457a-be84-5b7d7c948694" providerId="ADAL" clId="{4D5C63EC-DE9D-4940-A970-D93EBBAD58CA}" dt="2021-03-12T09:55:07.711" v="1193" actId="2711"/>
          <ac:spMkLst>
            <pc:docMk/>
            <pc:sldMk cId="591059331" sldId="260"/>
            <ac:spMk id="4" creationId="{00000000-0000-0000-0000-000000000000}"/>
          </ac:spMkLst>
        </pc:spChg>
      </pc:sldChg>
      <pc:sldChg chg="modSp mod">
        <pc:chgData name="Alexander" userId="60900361-c968-457a-be84-5b7d7c948694" providerId="ADAL" clId="{4D5C63EC-DE9D-4940-A970-D93EBBAD58CA}" dt="2021-03-12T10:23:11.680" v="1877" actId="20577"/>
        <pc:sldMkLst>
          <pc:docMk/>
          <pc:sldMk cId="2675989113" sldId="265"/>
        </pc:sldMkLst>
        <pc:spChg chg="mod">
          <ac:chgData name="Alexander" userId="60900361-c968-457a-be84-5b7d7c948694" providerId="ADAL" clId="{4D5C63EC-DE9D-4940-A970-D93EBBAD58CA}" dt="2021-03-12T10:23:11.680" v="1877" actId="20577"/>
          <ac:spMkLst>
            <pc:docMk/>
            <pc:sldMk cId="2675989113" sldId="265"/>
            <ac:spMk id="4" creationId="{00000000-0000-0000-0000-000000000000}"/>
          </ac:spMkLst>
        </pc:spChg>
      </pc:sldChg>
      <pc:sldChg chg="del ord">
        <pc:chgData name="Alexander" userId="60900361-c968-457a-be84-5b7d7c948694" providerId="ADAL" clId="{4D5C63EC-DE9D-4940-A970-D93EBBAD58CA}" dt="2021-03-11T16:02:41.437" v="4" actId="47"/>
        <pc:sldMkLst>
          <pc:docMk/>
          <pc:sldMk cId="1764525287" sldId="266"/>
        </pc:sldMkLst>
      </pc:sldChg>
      <pc:sldChg chg="del">
        <pc:chgData name="Alexander" userId="60900361-c968-457a-be84-5b7d7c948694" providerId="ADAL" clId="{4D5C63EC-DE9D-4940-A970-D93EBBAD58CA}" dt="2021-03-11T16:19:35.312" v="312" actId="47"/>
        <pc:sldMkLst>
          <pc:docMk/>
          <pc:sldMk cId="1626934749" sldId="267"/>
        </pc:sldMkLst>
      </pc:sldChg>
      <pc:sldChg chg="modSp del mod">
        <pc:chgData name="Alexander" userId="60900361-c968-457a-be84-5b7d7c948694" providerId="ADAL" clId="{4D5C63EC-DE9D-4940-A970-D93EBBAD58CA}" dt="2021-03-11T16:19:34.152" v="311" actId="47"/>
        <pc:sldMkLst>
          <pc:docMk/>
          <pc:sldMk cId="326790865" sldId="268"/>
        </pc:sldMkLst>
        <pc:spChg chg="mod">
          <ac:chgData name="Alexander" userId="60900361-c968-457a-be84-5b7d7c948694" providerId="ADAL" clId="{4D5C63EC-DE9D-4940-A970-D93EBBAD58CA}" dt="2021-03-11T16:19:25.282" v="310" actId="6549"/>
          <ac:spMkLst>
            <pc:docMk/>
            <pc:sldMk cId="326790865" sldId="268"/>
            <ac:spMk id="11" creationId="{00000000-0000-0000-0000-000000000000}"/>
          </ac:spMkLst>
        </pc:spChg>
      </pc:sldChg>
      <pc:sldChg chg="del">
        <pc:chgData name="Alexander" userId="60900361-c968-457a-be84-5b7d7c948694" providerId="ADAL" clId="{4D5C63EC-DE9D-4940-A970-D93EBBAD58CA}" dt="2021-03-11T16:06:07.895" v="13" actId="47"/>
        <pc:sldMkLst>
          <pc:docMk/>
          <pc:sldMk cId="3811623623" sldId="269"/>
        </pc:sldMkLst>
      </pc:sldChg>
      <pc:sldChg chg="add del">
        <pc:chgData name="Alexander" userId="60900361-c968-457a-be84-5b7d7c948694" providerId="ADAL" clId="{4D5C63EC-DE9D-4940-A970-D93EBBAD58CA}" dt="2021-03-11T16:15:41.308" v="165" actId="47"/>
        <pc:sldMkLst>
          <pc:docMk/>
          <pc:sldMk cId="1283077106" sldId="270"/>
        </pc:sldMkLst>
      </pc:sldChg>
      <pc:sldChg chg="del">
        <pc:chgData name="Alexander" userId="60900361-c968-457a-be84-5b7d7c948694" providerId="ADAL" clId="{4D5C63EC-DE9D-4940-A970-D93EBBAD58CA}" dt="2021-03-11T16:19:37.836" v="313" actId="47"/>
        <pc:sldMkLst>
          <pc:docMk/>
          <pc:sldMk cId="2903991758" sldId="271"/>
        </pc:sldMkLst>
      </pc:sldChg>
      <pc:sldChg chg="del">
        <pc:chgData name="Alexander" userId="60900361-c968-457a-be84-5b7d7c948694" providerId="ADAL" clId="{4D5C63EC-DE9D-4940-A970-D93EBBAD58CA}" dt="2021-03-11T16:06:08.714" v="15" actId="47"/>
        <pc:sldMkLst>
          <pc:docMk/>
          <pc:sldMk cId="3644631698" sldId="272"/>
        </pc:sldMkLst>
      </pc:sldChg>
      <pc:sldChg chg="del">
        <pc:chgData name="Alexander" userId="60900361-c968-457a-be84-5b7d7c948694" providerId="ADAL" clId="{4D5C63EC-DE9D-4940-A970-D93EBBAD58CA}" dt="2021-03-11T16:06:08.285" v="14" actId="47"/>
        <pc:sldMkLst>
          <pc:docMk/>
          <pc:sldMk cId="3646474584" sldId="273"/>
        </pc:sldMkLst>
      </pc:sldChg>
      <pc:sldChg chg="del">
        <pc:chgData name="Alexander" userId="60900361-c968-457a-be84-5b7d7c948694" providerId="ADAL" clId="{4D5C63EC-DE9D-4940-A970-D93EBBAD58CA}" dt="2021-03-11T16:06:11.674" v="22" actId="47"/>
        <pc:sldMkLst>
          <pc:docMk/>
          <pc:sldMk cId="4012875674" sldId="274"/>
        </pc:sldMkLst>
      </pc:sldChg>
      <pc:sldChg chg="del">
        <pc:chgData name="Alexander" userId="60900361-c968-457a-be84-5b7d7c948694" providerId="ADAL" clId="{4D5C63EC-DE9D-4940-A970-D93EBBAD58CA}" dt="2021-03-11T16:06:13.459" v="24" actId="47"/>
        <pc:sldMkLst>
          <pc:docMk/>
          <pc:sldMk cId="242577957" sldId="275"/>
        </pc:sldMkLst>
      </pc:sldChg>
      <pc:sldChg chg="del">
        <pc:chgData name="Alexander" userId="60900361-c968-457a-be84-5b7d7c948694" providerId="ADAL" clId="{4D5C63EC-DE9D-4940-A970-D93EBBAD58CA}" dt="2021-03-11T16:06:12.694" v="23" actId="47"/>
        <pc:sldMkLst>
          <pc:docMk/>
          <pc:sldMk cId="2527431303" sldId="276"/>
        </pc:sldMkLst>
      </pc:sldChg>
      <pc:sldChg chg="del">
        <pc:chgData name="Alexander" userId="60900361-c968-457a-be84-5b7d7c948694" providerId="ADAL" clId="{4D5C63EC-DE9D-4940-A970-D93EBBAD58CA}" dt="2021-03-11T16:06:15.161" v="26" actId="47"/>
        <pc:sldMkLst>
          <pc:docMk/>
          <pc:sldMk cId="529543209" sldId="277"/>
        </pc:sldMkLst>
      </pc:sldChg>
      <pc:sldChg chg="del">
        <pc:chgData name="Alexander" userId="60900361-c968-457a-be84-5b7d7c948694" providerId="ADAL" clId="{4D5C63EC-DE9D-4940-A970-D93EBBAD58CA}" dt="2021-03-11T16:06:15.846" v="27" actId="47"/>
        <pc:sldMkLst>
          <pc:docMk/>
          <pc:sldMk cId="2109625639" sldId="278"/>
        </pc:sldMkLst>
      </pc:sldChg>
      <pc:sldChg chg="del">
        <pc:chgData name="Alexander" userId="60900361-c968-457a-be84-5b7d7c948694" providerId="ADAL" clId="{4D5C63EC-DE9D-4940-A970-D93EBBAD58CA}" dt="2021-03-11T16:06:16.634" v="28" actId="47"/>
        <pc:sldMkLst>
          <pc:docMk/>
          <pc:sldMk cId="104806790" sldId="279"/>
        </pc:sldMkLst>
      </pc:sldChg>
      <pc:sldChg chg="del">
        <pc:chgData name="Alexander" userId="60900361-c968-457a-be84-5b7d7c948694" providerId="ADAL" clId="{4D5C63EC-DE9D-4940-A970-D93EBBAD58CA}" dt="2021-03-11T16:06:17.675" v="29" actId="47"/>
        <pc:sldMkLst>
          <pc:docMk/>
          <pc:sldMk cId="4052112639" sldId="280"/>
        </pc:sldMkLst>
      </pc:sldChg>
      <pc:sldChg chg="del">
        <pc:chgData name="Alexander" userId="60900361-c968-457a-be84-5b7d7c948694" providerId="ADAL" clId="{4D5C63EC-DE9D-4940-A970-D93EBBAD58CA}" dt="2021-03-11T16:19:40.303" v="314" actId="47"/>
        <pc:sldMkLst>
          <pc:docMk/>
          <pc:sldMk cId="3724047896" sldId="281"/>
        </pc:sldMkLst>
      </pc:sldChg>
      <pc:sldChg chg="del">
        <pc:chgData name="Alexander" userId="60900361-c968-457a-be84-5b7d7c948694" providerId="ADAL" clId="{4D5C63EC-DE9D-4940-A970-D93EBBAD58CA}" dt="2021-03-11T16:19:42.279" v="316" actId="47"/>
        <pc:sldMkLst>
          <pc:docMk/>
          <pc:sldMk cId="4094774140" sldId="282"/>
        </pc:sldMkLst>
      </pc:sldChg>
      <pc:sldChg chg="del">
        <pc:chgData name="Alexander" userId="60900361-c968-457a-be84-5b7d7c948694" providerId="ADAL" clId="{4D5C63EC-DE9D-4940-A970-D93EBBAD58CA}" dt="2021-03-11T16:19:41.455" v="315" actId="47"/>
        <pc:sldMkLst>
          <pc:docMk/>
          <pc:sldMk cId="815916599" sldId="283"/>
        </pc:sldMkLst>
      </pc:sldChg>
      <pc:sldChg chg="del">
        <pc:chgData name="Alexander" userId="60900361-c968-457a-be84-5b7d7c948694" providerId="ADAL" clId="{4D5C63EC-DE9D-4940-A970-D93EBBAD58CA}" dt="2021-03-11T16:19:44.481" v="317" actId="47"/>
        <pc:sldMkLst>
          <pc:docMk/>
          <pc:sldMk cId="1955694558" sldId="284"/>
        </pc:sldMkLst>
      </pc:sldChg>
      <pc:sldChg chg="del">
        <pc:chgData name="Alexander" userId="60900361-c968-457a-be84-5b7d7c948694" providerId="ADAL" clId="{4D5C63EC-DE9D-4940-A970-D93EBBAD58CA}" dt="2021-03-11T16:19:45.261" v="318" actId="47"/>
        <pc:sldMkLst>
          <pc:docMk/>
          <pc:sldMk cId="1591235861" sldId="285"/>
        </pc:sldMkLst>
      </pc:sldChg>
      <pc:sldChg chg="del">
        <pc:chgData name="Alexander" userId="60900361-c968-457a-be84-5b7d7c948694" providerId="ADAL" clId="{4D5C63EC-DE9D-4940-A970-D93EBBAD58CA}" dt="2021-03-11T16:19:46.985" v="319" actId="47"/>
        <pc:sldMkLst>
          <pc:docMk/>
          <pc:sldMk cId="4017070090" sldId="286"/>
        </pc:sldMkLst>
      </pc:sldChg>
      <pc:sldChg chg="add del">
        <pc:chgData name="Alexander" userId="60900361-c968-457a-be84-5b7d7c948694" providerId="ADAL" clId="{4D5C63EC-DE9D-4940-A970-D93EBBAD58CA}" dt="2021-03-11T16:25:02.039" v="343" actId="22"/>
        <pc:sldMkLst>
          <pc:docMk/>
          <pc:sldMk cId="1629786980" sldId="287"/>
        </pc:sldMkLst>
      </pc:sldChg>
      <pc:sldChg chg="modSp mod">
        <pc:chgData name="Alexander" userId="60900361-c968-457a-be84-5b7d7c948694" providerId="ADAL" clId="{4D5C63EC-DE9D-4940-A970-D93EBBAD58CA}" dt="2021-03-11T16:18:54.286" v="309" actId="403"/>
        <pc:sldMkLst>
          <pc:docMk/>
          <pc:sldMk cId="1597380291" sldId="288"/>
        </pc:sldMkLst>
        <pc:spChg chg="mod">
          <ac:chgData name="Alexander" userId="60900361-c968-457a-be84-5b7d7c948694" providerId="ADAL" clId="{4D5C63EC-DE9D-4940-A970-D93EBBAD58CA}" dt="2021-03-11T16:18:54.286" v="309" actId="403"/>
          <ac:spMkLst>
            <pc:docMk/>
            <pc:sldMk cId="1597380291" sldId="288"/>
            <ac:spMk id="4" creationId="{00000000-0000-0000-0000-000000000000}"/>
          </ac:spMkLst>
        </pc:spChg>
      </pc:sldChg>
      <pc:sldChg chg="modSp mod">
        <pc:chgData name="Alexander" userId="60900361-c968-457a-be84-5b7d7c948694" providerId="ADAL" clId="{4D5C63EC-DE9D-4940-A970-D93EBBAD58CA}" dt="2021-03-12T16:24:18.653" v="2794" actId="2"/>
        <pc:sldMkLst>
          <pc:docMk/>
          <pc:sldMk cId="1492238328" sldId="289"/>
        </pc:sldMkLst>
        <pc:spChg chg="mod">
          <ac:chgData name="Alexander" userId="60900361-c968-457a-be84-5b7d7c948694" providerId="ADAL" clId="{4D5C63EC-DE9D-4940-A970-D93EBBAD58CA}" dt="2021-03-12T16:24:18.653" v="2794" actId="2"/>
          <ac:spMkLst>
            <pc:docMk/>
            <pc:sldMk cId="1492238328" sldId="289"/>
            <ac:spMk id="4" creationId="{00000000-0000-0000-0000-000000000000}"/>
          </ac:spMkLst>
        </pc:spChg>
      </pc:sldChg>
      <pc:sldChg chg="del">
        <pc:chgData name="Alexander" userId="60900361-c968-457a-be84-5b7d7c948694" providerId="ADAL" clId="{4D5C63EC-DE9D-4940-A970-D93EBBAD58CA}" dt="2021-03-11T16:19:55.683" v="320" actId="47"/>
        <pc:sldMkLst>
          <pc:docMk/>
          <pc:sldMk cId="3564123599" sldId="298"/>
        </pc:sldMkLst>
      </pc:sldChg>
      <pc:sldChg chg="del">
        <pc:chgData name="Alexander" userId="60900361-c968-457a-be84-5b7d7c948694" providerId="ADAL" clId="{4D5C63EC-DE9D-4940-A970-D93EBBAD58CA}" dt="2021-03-11T16:06:14.399" v="25" actId="47"/>
        <pc:sldMkLst>
          <pc:docMk/>
          <pc:sldMk cId="2165967295" sldId="305"/>
        </pc:sldMkLst>
      </pc:sldChg>
      <pc:sldChg chg="modSp mod modNotesTx">
        <pc:chgData name="Alexander" userId="60900361-c968-457a-be84-5b7d7c948694" providerId="ADAL" clId="{4D5C63EC-DE9D-4940-A970-D93EBBAD58CA}" dt="2021-03-12T16:24:10.117" v="2789" actId="313"/>
        <pc:sldMkLst>
          <pc:docMk/>
          <pc:sldMk cId="8895493" sldId="307"/>
        </pc:sldMkLst>
        <pc:spChg chg="mod">
          <ac:chgData name="Alexander" userId="60900361-c968-457a-be84-5b7d7c948694" providerId="ADAL" clId="{4D5C63EC-DE9D-4940-A970-D93EBBAD58CA}" dt="2021-03-12T16:24:04.534" v="2787" actId="2"/>
          <ac:spMkLst>
            <pc:docMk/>
            <pc:sldMk cId="8895493" sldId="307"/>
            <ac:spMk id="11" creationId="{00000000-0000-0000-0000-000000000000}"/>
          </ac:spMkLst>
        </pc:spChg>
      </pc:sldChg>
      <pc:sldChg chg="add">
        <pc:chgData name="Alexander" userId="60900361-c968-457a-be84-5b7d7c948694" providerId="ADAL" clId="{4D5C63EC-DE9D-4940-A970-D93EBBAD58CA}" dt="2021-03-11T16:03:37.603" v="5" actId="22"/>
        <pc:sldMkLst>
          <pc:docMk/>
          <pc:sldMk cId="2291253415" sldId="316"/>
        </pc:sldMkLst>
      </pc:sldChg>
      <pc:sldChg chg="add del">
        <pc:chgData name="Alexander" userId="60900361-c968-457a-be84-5b7d7c948694" providerId="ADAL" clId="{4D5C63EC-DE9D-4940-A970-D93EBBAD58CA}" dt="2021-03-11T16:22:45.635" v="338" actId="47"/>
        <pc:sldMkLst>
          <pc:docMk/>
          <pc:sldMk cId="2061226440" sldId="317"/>
        </pc:sldMkLst>
      </pc:sldChg>
      <pc:sldChg chg="del">
        <pc:chgData name="Alexander" userId="60900361-c968-457a-be84-5b7d7c948694" providerId="ADAL" clId="{4D5C63EC-DE9D-4940-A970-D93EBBAD58CA}" dt="2021-03-11T16:06:08.949" v="16" actId="47"/>
        <pc:sldMkLst>
          <pc:docMk/>
          <pc:sldMk cId="2051504790" sldId="332"/>
        </pc:sldMkLst>
      </pc:sldChg>
      <pc:sldChg chg="del">
        <pc:chgData name="Alexander" userId="60900361-c968-457a-be84-5b7d7c948694" providerId="ADAL" clId="{4D5C63EC-DE9D-4940-A970-D93EBBAD58CA}" dt="2021-03-11T16:06:09.655" v="17" actId="47"/>
        <pc:sldMkLst>
          <pc:docMk/>
          <pc:sldMk cId="4240193343" sldId="333"/>
        </pc:sldMkLst>
      </pc:sldChg>
      <pc:sldChg chg="del">
        <pc:chgData name="Alexander" userId="60900361-c968-457a-be84-5b7d7c948694" providerId="ADAL" clId="{4D5C63EC-DE9D-4940-A970-D93EBBAD58CA}" dt="2021-03-11T16:06:10.148" v="18" actId="47"/>
        <pc:sldMkLst>
          <pc:docMk/>
          <pc:sldMk cId="3070092808" sldId="334"/>
        </pc:sldMkLst>
      </pc:sldChg>
      <pc:sldChg chg="del">
        <pc:chgData name="Alexander" userId="60900361-c968-457a-be84-5b7d7c948694" providerId="ADAL" clId="{4D5C63EC-DE9D-4940-A970-D93EBBAD58CA}" dt="2021-03-11T16:06:10.565" v="19" actId="47"/>
        <pc:sldMkLst>
          <pc:docMk/>
          <pc:sldMk cId="428197569" sldId="335"/>
        </pc:sldMkLst>
      </pc:sldChg>
      <pc:sldChg chg="del">
        <pc:chgData name="Alexander" userId="60900361-c968-457a-be84-5b7d7c948694" providerId="ADAL" clId="{4D5C63EC-DE9D-4940-A970-D93EBBAD58CA}" dt="2021-03-11T16:06:10.988" v="20" actId="47"/>
        <pc:sldMkLst>
          <pc:docMk/>
          <pc:sldMk cId="3114446914" sldId="336"/>
        </pc:sldMkLst>
      </pc:sldChg>
      <pc:sldChg chg="del">
        <pc:chgData name="Alexander" userId="60900361-c968-457a-be84-5b7d7c948694" providerId="ADAL" clId="{4D5C63EC-DE9D-4940-A970-D93EBBAD58CA}" dt="2021-03-11T16:06:11.389" v="21" actId="47"/>
        <pc:sldMkLst>
          <pc:docMk/>
          <pc:sldMk cId="3644864687" sldId="344"/>
        </pc:sldMkLst>
      </pc:sldChg>
      <pc:sldChg chg="modSp add del mod">
        <pc:chgData name="Alexander" userId="60900361-c968-457a-be84-5b7d7c948694" providerId="ADAL" clId="{4D5C63EC-DE9D-4940-A970-D93EBBAD58CA}" dt="2021-03-12T09:55:16.090" v="1194" actId="2711"/>
        <pc:sldMkLst>
          <pc:docMk/>
          <pc:sldMk cId="3722235514" sldId="346"/>
        </pc:sldMkLst>
        <pc:spChg chg="mod">
          <ac:chgData name="Alexander" userId="60900361-c968-457a-be84-5b7d7c948694" providerId="ADAL" clId="{4D5C63EC-DE9D-4940-A970-D93EBBAD58CA}" dt="2021-03-12T09:55:16.090" v="1194" actId="2711"/>
          <ac:spMkLst>
            <pc:docMk/>
            <pc:sldMk cId="3722235514" sldId="346"/>
            <ac:spMk id="4" creationId="{00000000-0000-0000-0000-000000000000}"/>
          </ac:spMkLst>
        </pc:spChg>
      </pc:sldChg>
      <pc:sldChg chg="modSp mod">
        <pc:chgData name="Alexander" userId="60900361-c968-457a-be84-5b7d7c948694" providerId="ADAL" clId="{4D5C63EC-DE9D-4940-A970-D93EBBAD58CA}" dt="2021-03-11T16:09:13.875" v="136" actId="6549"/>
        <pc:sldMkLst>
          <pc:docMk/>
          <pc:sldMk cId="429466427" sldId="347"/>
        </pc:sldMkLst>
        <pc:spChg chg="mod">
          <ac:chgData name="Alexander" userId="60900361-c968-457a-be84-5b7d7c948694" providerId="ADAL" clId="{4D5C63EC-DE9D-4940-A970-D93EBBAD58CA}" dt="2021-03-11T16:09:13.875" v="136" actId="6549"/>
          <ac:spMkLst>
            <pc:docMk/>
            <pc:sldMk cId="429466427" sldId="347"/>
            <ac:spMk id="4" creationId="{00000000-0000-0000-0000-000000000000}"/>
          </ac:spMkLst>
        </pc:spChg>
      </pc:sldChg>
      <pc:sldChg chg="modSp mod">
        <pc:chgData name="Alexander" userId="60900361-c968-457a-be84-5b7d7c948694" providerId="ADAL" clId="{4D5C63EC-DE9D-4940-A970-D93EBBAD58CA}" dt="2021-03-11T16:27:01.157" v="375" actId="113"/>
        <pc:sldMkLst>
          <pc:docMk/>
          <pc:sldMk cId="2227074507" sldId="349"/>
        </pc:sldMkLst>
        <pc:spChg chg="mod">
          <ac:chgData name="Alexander" userId="60900361-c968-457a-be84-5b7d7c948694" providerId="ADAL" clId="{4D5C63EC-DE9D-4940-A970-D93EBBAD58CA}" dt="2021-03-11T16:27:01.157" v="375" actId="113"/>
          <ac:spMkLst>
            <pc:docMk/>
            <pc:sldMk cId="2227074507" sldId="349"/>
            <ac:spMk id="4" creationId="{00000000-0000-0000-0000-000000000000}"/>
          </ac:spMkLst>
        </pc:spChg>
      </pc:sldChg>
      <pc:sldChg chg="add del">
        <pc:chgData name="Alexander" userId="60900361-c968-457a-be84-5b7d7c948694" providerId="ADAL" clId="{4D5C63EC-DE9D-4940-A970-D93EBBAD58CA}" dt="2021-03-11T16:15:42.549" v="166" actId="47"/>
        <pc:sldMkLst>
          <pc:docMk/>
          <pc:sldMk cId="652311850" sldId="353"/>
        </pc:sldMkLst>
      </pc:sldChg>
      <pc:sldChg chg="add del">
        <pc:chgData name="Alexander" userId="60900361-c968-457a-be84-5b7d7c948694" providerId="ADAL" clId="{4D5C63EC-DE9D-4940-A970-D93EBBAD58CA}" dt="2021-03-11T16:15:40.666" v="164" actId="47"/>
        <pc:sldMkLst>
          <pc:docMk/>
          <pc:sldMk cId="502226102" sldId="354"/>
        </pc:sldMkLst>
      </pc:sldChg>
      <pc:sldChg chg="modSp add del mod">
        <pc:chgData name="Alexander" userId="60900361-c968-457a-be84-5b7d7c948694" providerId="ADAL" clId="{4D5C63EC-DE9D-4940-A970-D93EBBAD58CA}" dt="2021-03-11T16:16:35.132" v="179" actId="1076"/>
        <pc:sldMkLst>
          <pc:docMk/>
          <pc:sldMk cId="1185721086" sldId="355"/>
        </pc:sldMkLst>
        <pc:spChg chg="mod">
          <ac:chgData name="Alexander" userId="60900361-c968-457a-be84-5b7d7c948694" providerId="ADAL" clId="{4D5C63EC-DE9D-4940-A970-D93EBBAD58CA}" dt="2021-03-11T16:16:29.951" v="177" actId="6549"/>
          <ac:spMkLst>
            <pc:docMk/>
            <pc:sldMk cId="1185721086" sldId="355"/>
            <ac:spMk id="4" creationId="{00000000-0000-0000-0000-000000000000}"/>
          </ac:spMkLst>
        </pc:spChg>
        <pc:picChg chg="mod">
          <ac:chgData name="Alexander" userId="60900361-c968-457a-be84-5b7d7c948694" providerId="ADAL" clId="{4D5C63EC-DE9D-4940-A970-D93EBBAD58CA}" dt="2021-03-11T16:16:35.132" v="179" actId="1076"/>
          <ac:picMkLst>
            <pc:docMk/>
            <pc:sldMk cId="1185721086" sldId="355"/>
            <ac:picMk id="3" creationId="{00000000-0000-0000-0000-000000000000}"/>
          </ac:picMkLst>
        </pc:picChg>
        <pc:picChg chg="mod">
          <ac:chgData name="Alexander" userId="60900361-c968-457a-be84-5b7d7c948694" providerId="ADAL" clId="{4D5C63EC-DE9D-4940-A970-D93EBBAD58CA}" dt="2021-03-11T16:16:34.176" v="178" actId="14100"/>
          <ac:picMkLst>
            <pc:docMk/>
            <pc:sldMk cId="1185721086" sldId="355"/>
            <ac:picMk id="5" creationId="{00000000-0000-0000-0000-000000000000}"/>
          </ac:picMkLst>
        </pc:picChg>
      </pc:sldChg>
      <pc:sldChg chg="modSp mod">
        <pc:chgData name="Alexander" userId="60900361-c968-457a-be84-5b7d7c948694" providerId="ADAL" clId="{4D5C63EC-DE9D-4940-A970-D93EBBAD58CA}" dt="2021-03-12T16:24:12.502" v="2790" actId="2"/>
        <pc:sldMkLst>
          <pc:docMk/>
          <pc:sldMk cId="1108618094" sldId="357"/>
        </pc:sldMkLst>
        <pc:spChg chg="mod">
          <ac:chgData name="Alexander" userId="60900361-c968-457a-be84-5b7d7c948694" providerId="ADAL" clId="{4D5C63EC-DE9D-4940-A970-D93EBBAD58CA}" dt="2021-03-12T16:24:12.502" v="2790" actId="2"/>
          <ac:spMkLst>
            <pc:docMk/>
            <pc:sldMk cId="1108618094" sldId="357"/>
            <ac:spMk id="4" creationId="{00000000-0000-0000-0000-000000000000}"/>
          </ac:spMkLst>
        </pc:spChg>
      </pc:sldChg>
      <pc:sldChg chg="modSp mod ord">
        <pc:chgData name="Alexander" userId="60900361-c968-457a-be84-5b7d7c948694" providerId="ADAL" clId="{4D5C63EC-DE9D-4940-A970-D93EBBAD58CA}" dt="2021-03-12T16:24:17.167" v="2793" actId="2"/>
        <pc:sldMkLst>
          <pc:docMk/>
          <pc:sldMk cId="343766311" sldId="361"/>
        </pc:sldMkLst>
        <pc:spChg chg="mod">
          <ac:chgData name="Alexander" userId="60900361-c968-457a-be84-5b7d7c948694" providerId="ADAL" clId="{4D5C63EC-DE9D-4940-A970-D93EBBAD58CA}" dt="2021-03-12T16:24:17.167" v="2793" actId="2"/>
          <ac:spMkLst>
            <pc:docMk/>
            <pc:sldMk cId="343766311" sldId="361"/>
            <ac:spMk id="11" creationId="{00000000-0000-0000-0000-000000000000}"/>
          </ac:spMkLst>
        </pc:spChg>
      </pc:sldChg>
      <pc:sldChg chg="del">
        <pc:chgData name="Alexander" userId="60900361-c968-457a-be84-5b7d7c948694" providerId="ADAL" clId="{4D5C63EC-DE9D-4940-A970-D93EBBAD58CA}" dt="2021-03-11T16:04:39.189" v="8" actId="47"/>
        <pc:sldMkLst>
          <pc:docMk/>
          <pc:sldMk cId="314974673" sldId="363"/>
        </pc:sldMkLst>
      </pc:sldChg>
      <pc:sldChg chg="add del">
        <pc:chgData name="Alexander" userId="60900361-c968-457a-be84-5b7d7c948694" providerId="ADAL" clId="{4D5C63EC-DE9D-4940-A970-D93EBBAD58CA}" dt="2021-03-11T16:17:15.265" v="181" actId="47"/>
        <pc:sldMkLst>
          <pc:docMk/>
          <pc:sldMk cId="2335181377" sldId="364"/>
        </pc:sldMkLst>
      </pc:sldChg>
      <pc:sldChg chg="add del">
        <pc:chgData name="Alexander" userId="60900361-c968-457a-be84-5b7d7c948694" providerId="ADAL" clId="{4D5C63EC-DE9D-4940-A970-D93EBBAD58CA}" dt="2021-03-11T16:17:15.731" v="182" actId="47"/>
        <pc:sldMkLst>
          <pc:docMk/>
          <pc:sldMk cId="3078042846" sldId="365"/>
        </pc:sldMkLst>
      </pc:sldChg>
      <pc:sldChg chg="add del">
        <pc:chgData name="Alexander" userId="60900361-c968-457a-be84-5b7d7c948694" providerId="ADAL" clId="{4D5C63EC-DE9D-4940-A970-D93EBBAD58CA}" dt="2021-03-11T16:17:16.420" v="183" actId="47"/>
        <pc:sldMkLst>
          <pc:docMk/>
          <pc:sldMk cId="1391714543" sldId="366"/>
        </pc:sldMkLst>
      </pc:sldChg>
      <pc:sldChg chg="modSp mod">
        <pc:chgData name="Alexander" userId="60900361-c968-457a-be84-5b7d7c948694" providerId="ADAL" clId="{4D5C63EC-DE9D-4940-A970-D93EBBAD58CA}" dt="2021-03-11T16:17:54.808" v="295" actId="6549"/>
        <pc:sldMkLst>
          <pc:docMk/>
          <pc:sldMk cId="3304131006" sldId="367"/>
        </pc:sldMkLst>
        <pc:spChg chg="mod">
          <ac:chgData name="Alexander" userId="60900361-c968-457a-be84-5b7d7c948694" providerId="ADAL" clId="{4D5C63EC-DE9D-4940-A970-D93EBBAD58CA}" dt="2021-03-11T16:17:54.808" v="295" actId="6549"/>
          <ac:spMkLst>
            <pc:docMk/>
            <pc:sldMk cId="3304131006" sldId="367"/>
            <ac:spMk id="4" creationId="{00000000-0000-0000-0000-000000000000}"/>
          </ac:spMkLst>
        </pc:spChg>
      </pc:sldChg>
      <pc:sldChg chg="del">
        <pc:chgData name="Alexander" userId="60900361-c968-457a-be84-5b7d7c948694" providerId="ADAL" clId="{4D5C63EC-DE9D-4940-A970-D93EBBAD58CA}" dt="2021-03-11T16:02:06.919" v="1" actId="47"/>
        <pc:sldMkLst>
          <pc:docMk/>
          <pc:sldMk cId="1115122957" sldId="372"/>
        </pc:sldMkLst>
      </pc:sldChg>
      <pc:sldChg chg="modSp">
        <pc:chgData name="Alexander" userId="60900361-c968-457a-be84-5b7d7c948694" providerId="ADAL" clId="{4D5C63EC-DE9D-4940-A970-D93EBBAD58CA}" dt="2021-03-12T10:14:21.440" v="1481"/>
        <pc:sldMkLst>
          <pc:docMk/>
          <pc:sldMk cId="3535307132" sldId="374"/>
        </pc:sldMkLst>
        <pc:spChg chg="mod">
          <ac:chgData name="Alexander" userId="60900361-c968-457a-be84-5b7d7c948694" providerId="ADAL" clId="{4D5C63EC-DE9D-4940-A970-D93EBBAD58CA}" dt="2021-03-12T10:14:21.440" v="1481"/>
          <ac:spMkLst>
            <pc:docMk/>
            <pc:sldMk cId="3535307132" sldId="374"/>
            <ac:spMk id="4" creationId="{00000000-0000-0000-0000-000000000000}"/>
          </ac:spMkLst>
        </pc:spChg>
      </pc:sldChg>
      <pc:sldChg chg="modSp">
        <pc:chgData name="Alexander" userId="60900361-c968-457a-be84-5b7d7c948694" providerId="ADAL" clId="{4D5C63EC-DE9D-4940-A970-D93EBBAD58CA}" dt="2021-03-12T10:14:21.440" v="1481"/>
        <pc:sldMkLst>
          <pc:docMk/>
          <pc:sldMk cId="1232892387" sldId="375"/>
        </pc:sldMkLst>
        <pc:spChg chg="mod">
          <ac:chgData name="Alexander" userId="60900361-c968-457a-be84-5b7d7c948694" providerId="ADAL" clId="{4D5C63EC-DE9D-4940-A970-D93EBBAD58CA}" dt="2021-03-12T10:14:21.440" v="1481"/>
          <ac:spMkLst>
            <pc:docMk/>
            <pc:sldMk cId="1232892387" sldId="375"/>
            <ac:spMk id="4" creationId="{00000000-0000-0000-0000-000000000000}"/>
          </ac:spMkLst>
        </pc:spChg>
      </pc:sldChg>
      <pc:sldChg chg="modSp">
        <pc:chgData name="Alexander" userId="60900361-c968-457a-be84-5b7d7c948694" providerId="ADAL" clId="{4D5C63EC-DE9D-4940-A970-D93EBBAD58CA}" dt="2021-03-12T10:14:21.440" v="1481"/>
        <pc:sldMkLst>
          <pc:docMk/>
          <pc:sldMk cId="3525844691" sldId="377"/>
        </pc:sldMkLst>
        <pc:spChg chg="mod">
          <ac:chgData name="Alexander" userId="60900361-c968-457a-be84-5b7d7c948694" providerId="ADAL" clId="{4D5C63EC-DE9D-4940-A970-D93EBBAD58CA}" dt="2021-03-12T10:14:21.440" v="1481"/>
          <ac:spMkLst>
            <pc:docMk/>
            <pc:sldMk cId="3525844691" sldId="377"/>
            <ac:spMk id="4" creationId="{00000000-0000-0000-0000-000000000000}"/>
          </ac:spMkLst>
        </pc:spChg>
      </pc:sldChg>
      <pc:sldChg chg="modSp">
        <pc:chgData name="Alexander" userId="60900361-c968-457a-be84-5b7d7c948694" providerId="ADAL" clId="{4D5C63EC-DE9D-4940-A970-D93EBBAD58CA}" dt="2021-03-12T10:14:21.440" v="1481"/>
        <pc:sldMkLst>
          <pc:docMk/>
          <pc:sldMk cId="97008084" sldId="378"/>
        </pc:sldMkLst>
        <pc:spChg chg="mod">
          <ac:chgData name="Alexander" userId="60900361-c968-457a-be84-5b7d7c948694" providerId="ADAL" clId="{4D5C63EC-DE9D-4940-A970-D93EBBAD58CA}" dt="2021-03-12T10:14:21.440" v="1481"/>
          <ac:spMkLst>
            <pc:docMk/>
            <pc:sldMk cId="97008084" sldId="378"/>
            <ac:spMk id="4" creationId="{00000000-0000-0000-0000-000000000000}"/>
          </ac:spMkLst>
        </pc:spChg>
      </pc:sldChg>
      <pc:sldChg chg="modSp mod">
        <pc:chgData name="Alexander" userId="60900361-c968-457a-be84-5b7d7c948694" providerId="ADAL" clId="{4D5C63EC-DE9D-4940-A970-D93EBBAD58CA}" dt="2021-03-12T10:21:42.230" v="1752" actId="20577"/>
        <pc:sldMkLst>
          <pc:docMk/>
          <pc:sldMk cId="3026218112" sldId="379"/>
        </pc:sldMkLst>
        <pc:spChg chg="mod">
          <ac:chgData name="Alexander" userId="60900361-c968-457a-be84-5b7d7c948694" providerId="ADAL" clId="{4D5C63EC-DE9D-4940-A970-D93EBBAD58CA}" dt="2021-03-12T10:21:42.230" v="1752" actId="20577"/>
          <ac:spMkLst>
            <pc:docMk/>
            <pc:sldMk cId="3026218112" sldId="379"/>
            <ac:spMk id="11" creationId="{00000000-0000-0000-0000-000000000000}"/>
          </ac:spMkLst>
        </pc:spChg>
      </pc:sldChg>
      <pc:sldChg chg="del">
        <pc:chgData name="Alexander" userId="60900361-c968-457a-be84-5b7d7c948694" providerId="ADAL" clId="{4D5C63EC-DE9D-4940-A970-D93EBBAD58CA}" dt="2021-03-11T16:02:06.036" v="0" actId="47"/>
        <pc:sldMkLst>
          <pc:docMk/>
          <pc:sldMk cId="3429788819" sldId="381"/>
        </pc:sldMkLst>
      </pc:sldChg>
      <pc:sldChg chg="modSp add mod">
        <pc:chgData name="Alexander" userId="60900361-c968-457a-be84-5b7d7c948694" providerId="ADAL" clId="{4D5C63EC-DE9D-4940-A970-D93EBBAD58CA}" dt="2021-03-12T10:18:34.115" v="1554" actId="313"/>
        <pc:sldMkLst>
          <pc:docMk/>
          <pc:sldMk cId="188707028" sldId="388"/>
        </pc:sldMkLst>
        <pc:spChg chg="mod">
          <ac:chgData name="Alexander" userId="60900361-c968-457a-be84-5b7d7c948694" providerId="ADAL" clId="{4D5C63EC-DE9D-4940-A970-D93EBBAD58CA}" dt="2021-03-12T10:18:34.115" v="1554" actId="313"/>
          <ac:spMkLst>
            <pc:docMk/>
            <pc:sldMk cId="188707028" sldId="388"/>
            <ac:spMk id="2" creationId="{A337906C-8829-4FE2-8387-0611AF3E317D}"/>
          </ac:spMkLst>
        </pc:spChg>
        <pc:spChg chg="mod">
          <ac:chgData name="Alexander" userId="60900361-c968-457a-be84-5b7d7c948694" providerId="ADAL" clId="{4D5C63EC-DE9D-4940-A970-D93EBBAD58CA}" dt="2021-03-11T17:01:30.469" v="378" actId="27636"/>
          <ac:spMkLst>
            <pc:docMk/>
            <pc:sldMk cId="188707028" sldId="388"/>
            <ac:spMk id="3" creationId="{FF007B9E-F538-429D-BA7F-0C50E7D90236}"/>
          </ac:spMkLst>
        </pc:spChg>
      </pc:sldChg>
      <pc:sldChg chg="add">
        <pc:chgData name="Alexander" userId="60900361-c968-457a-be84-5b7d7c948694" providerId="ADAL" clId="{4D5C63EC-DE9D-4940-A970-D93EBBAD58CA}" dt="2021-03-11T16:22:42.997" v="337" actId="22"/>
        <pc:sldMkLst>
          <pc:docMk/>
          <pc:sldMk cId="1216378469" sldId="403"/>
        </pc:sldMkLst>
      </pc:sldChg>
      <pc:sldChg chg="modSp add mod">
        <pc:chgData name="Alexander" userId="60900361-c968-457a-be84-5b7d7c948694" providerId="ADAL" clId="{4D5C63EC-DE9D-4940-A970-D93EBBAD58CA}" dt="2021-03-12T16:24:15.833" v="2792" actId="2"/>
        <pc:sldMkLst>
          <pc:docMk/>
          <pc:sldMk cId="683131562" sldId="407"/>
        </pc:sldMkLst>
        <pc:spChg chg="mod">
          <ac:chgData name="Alexander" userId="60900361-c968-457a-be84-5b7d7c948694" providerId="ADAL" clId="{4D5C63EC-DE9D-4940-A970-D93EBBAD58CA}" dt="2021-03-12T16:24:14.743" v="2791" actId="2"/>
          <ac:spMkLst>
            <pc:docMk/>
            <pc:sldMk cId="683131562" sldId="407"/>
            <ac:spMk id="2" creationId="{8C314E7F-E1C2-4228-B349-8A1563C74990}"/>
          </ac:spMkLst>
        </pc:spChg>
        <pc:spChg chg="mod">
          <ac:chgData name="Alexander" userId="60900361-c968-457a-be84-5b7d7c948694" providerId="ADAL" clId="{4D5C63EC-DE9D-4940-A970-D93EBBAD58CA}" dt="2021-03-12T16:24:15.833" v="2792" actId="2"/>
          <ac:spMkLst>
            <pc:docMk/>
            <pc:sldMk cId="683131562" sldId="407"/>
            <ac:spMk id="17" creationId="{61850737-9B97-4594-8DC1-9E6753AD132F}"/>
          </ac:spMkLst>
        </pc:spChg>
      </pc:sldChg>
      <pc:sldChg chg="modSp add del mod">
        <pc:chgData name="Alexander" userId="60900361-c968-457a-be84-5b7d7c948694" providerId="ADAL" clId="{4D5C63EC-DE9D-4940-A970-D93EBBAD58CA}" dt="2021-03-11T16:29:52.673" v="376" actId="47"/>
        <pc:sldMkLst>
          <pc:docMk/>
          <pc:sldMk cId="332834111" sldId="408"/>
        </pc:sldMkLst>
        <pc:spChg chg="mod">
          <ac:chgData name="Alexander" userId="60900361-c968-457a-be84-5b7d7c948694" providerId="ADAL" clId="{4D5C63EC-DE9D-4940-A970-D93EBBAD58CA}" dt="2021-03-11T16:06:03.363" v="12" actId="27636"/>
          <ac:spMkLst>
            <pc:docMk/>
            <pc:sldMk cId="332834111" sldId="408"/>
            <ac:spMk id="3" creationId="{00000000-0000-0000-0000-000000000000}"/>
          </ac:spMkLst>
        </pc:spChg>
      </pc:sldChg>
      <pc:sldChg chg="new del">
        <pc:chgData name="Alexander" userId="60900361-c968-457a-be84-5b7d7c948694" providerId="ADAL" clId="{4D5C63EC-DE9D-4940-A970-D93EBBAD58CA}" dt="2021-03-11T16:24:37.288" v="341" actId="47"/>
        <pc:sldMkLst>
          <pc:docMk/>
          <pc:sldMk cId="1575487848" sldId="409"/>
        </pc:sldMkLst>
      </pc:sldChg>
      <pc:sldChg chg="addSp delSp modSp new del mod">
        <pc:chgData name="Alexander" userId="60900361-c968-457a-be84-5b7d7c948694" providerId="ADAL" clId="{4D5C63EC-DE9D-4940-A970-D93EBBAD58CA}" dt="2021-03-11T16:15:38.875" v="162" actId="680"/>
        <pc:sldMkLst>
          <pc:docMk/>
          <pc:sldMk cId="2754854620" sldId="409"/>
        </pc:sldMkLst>
        <pc:picChg chg="add del">
          <ac:chgData name="Alexander" userId="60900361-c968-457a-be84-5b7d7c948694" providerId="ADAL" clId="{4D5C63EC-DE9D-4940-A970-D93EBBAD58CA}" dt="2021-03-11T16:15:37.892" v="161" actId="22"/>
          <ac:picMkLst>
            <pc:docMk/>
            <pc:sldMk cId="2754854620" sldId="409"/>
            <ac:picMk id="3" creationId="{5671F148-87B1-468E-AAF9-7C2D69FFFF28}"/>
          </ac:picMkLst>
        </pc:picChg>
        <pc:picChg chg="add del mod modCrop">
          <ac:chgData name="Alexander" userId="60900361-c968-457a-be84-5b7d7c948694" providerId="ADAL" clId="{4D5C63EC-DE9D-4940-A970-D93EBBAD58CA}" dt="2021-03-11T16:15:36.588" v="159" actId="22"/>
          <ac:picMkLst>
            <pc:docMk/>
            <pc:sldMk cId="2754854620" sldId="409"/>
            <ac:picMk id="5" creationId="{BB4687D3-7284-45DD-930C-8E3AC1882BFB}"/>
          </ac:picMkLst>
        </pc:picChg>
      </pc:sldChg>
      <pc:sldChg chg="addSp">
        <pc:chgData name="Alexander" userId="60900361-c968-457a-be84-5b7d7c948694" providerId="ADAL" clId="{4D5C63EC-DE9D-4940-A970-D93EBBAD58CA}" dt="2021-03-11T16:16:04.741" v="168"/>
        <pc:sldMkLst>
          <pc:docMk/>
          <pc:sldMk cId="2873242210" sldId="409"/>
        </pc:sldMkLst>
        <pc:picChg chg="add">
          <ac:chgData name="Alexander" userId="60900361-c968-457a-be84-5b7d7c948694" providerId="ADAL" clId="{4D5C63EC-DE9D-4940-A970-D93EBBAD58CA}" dt="2021-03-11T16:16:04.741" v="168"/>
          <ac:picMkLst>
            <pc:docMk/>
            <pc:sldMk cId="2873242210" sldId="409"/>
            <ac:picMk id="1026" creationId="{55A06811-0BBF-4411-8A2B-234E1E545FA0}"/>
          </ac:picMkLst>
        </pc:picChg>
      </pc:sldChg>
      <pc:sldChg chg="modSp new add del">
        <pc:chgData name="Alexander" userId="60900361-c968-457a-be84-5b7d7c948694" providerId="ADAL" clId="{4D5C63EC-DE9D-4940-A970-D93EBBAD58CA}" dt="2021-03-11T16:16:39.913" v="180" actId="47"/>
        <pc:sldMkLst>
          <pc:docMk/>
          <pc:sldMk cId="2889580957" sldId="409"/>
        </pc:sldMkLst>
        <pc:picChg chg="mod">
          <ac:chgData name="Alexander" userId="60900361-c968-457a-be84-5b7d7c948694" providerId="ADAL" clId="{4D5C63EC-DE9D-4940-A970-D93EBBAD58CA}" dt="2021-03-11T16:16:17.461" v="172" actId="732"/>
          <ac:picMkLst>
            <pc:docMk/>
            <pc:sldMk cId="2889580957" sldId="409"/>
            <ac:picMk id="1026" creationId="{55A06811-0BBF-4411-8A2B-234E1E545FA0}"/>
          </ac:picMkLst>
        </pc:picChg>
      </pc:sldChg>
      <pc:sldChg chg="add">
        <pc:chgData name="Alexander" userId="60900361-c968-457a-be84-5b7d7c948694" providerId="ADAL" clId="{4D5C63EC-DE9D-4940-A970-D93EBBAD58CA}" dt="2021-03-11T16:22:42.997" v="337" actId="22"/>
        <pc:sldMkLst>
          <pc:docMk/>
          <pc:sldMk cId="3136253870" sldId="410"/>
        </pc:sldMkLst>
      </pc:sldChg>
      <pc:sldChg chg="add">
        <pc:chgData name="Alexander" userId="60900361-c968-457a-be84-5b7d7c948694" providerId="ADAL" clId="{4D5C63EC-DE9D-4940-A970-D93EBBAD58CA}" dt="2021-03-11T16:22:42.997" v="337" actId="22"/>
        <pc:sldMkLst>
          <pc:docMk/>
          <pc:sldMk cId="2124528555" sldId="411"/>
        </pc:sldMkLst>
      </pc:sldChg>
      <pc:sldChg chg="add">
        <pc:chgData name="Alexander" userId="60900361-c968-457a-be84-5b7d7c948694" providerId="ADAL" clId="{4D5C63EC-DE9D-4940-A970-D93EBBAD58CA}" dt="2021-03-11T16:22:42.997" v="337" actId="22"/>
        <pc:sldMkLst>
          <pc:docMk/>
          <pc:sldMk cId="67643398" sldId="412"/>
        </pc:sldMkLst>
      </pc:sldChg>
      <pc:sldChg chg="add">
        <pc:chgData name="Alexander" userId="60900361-c968-457a-be84-5b7d7c948694" providerId="ADAL" clId="{4D5C63EC-DE9D-4940-A970-D93EBBAD58CA}" dt="2021-03-11T16:22:42.997" v="337" actId="22"/>
        <pc:sldMkLst>
          <pc:docMk/>
          <pc:sldMk cId="1678136406" sldId="413"/>
        </pc:sldMkLst>
      </pc:sldChg>
      <pc:sldChg chg="modSp add mod">
        <pc:chgData name="Alexander" userId="60900361-c968-457a-be84-5b7d7c948694" providerId="ADAL" clId="{4D5C63EC-DE9D-4940-A970-D93EBBAD58CA}" dt="2021-03-12T16:24:28.899" v="2795" actId="20577"/>
        <pc:sldMkLst>
          <pc:docMk/>
          <pc:sldMk cId="2821565419" sldId="414"/>
        </pc:sldMkLst>
        <pc:spChg chg="mod">
          <ac:chgData name="Alexander" userId="60900361-c968-457a-be84-5b7d7c948694" providerId="ADAL" clId="{4D5C63EC-DE9D-4940-A970-D93EBBAD58CA}" dt="2021-03-12T16:24:28.899" v="2795" actId="20577"/>
          <ac:spMkLst>
            <pc:docMk/>
            <pc:sldMk cId="2821565419" sldId="414"/>
            <ac:spMk id="3" creationId="{2A111307-52E5-466C-96EF-296E5309B61D}"/>
          </ac:spMkLst>
        </pc:spChg>
      </pc:sldChg>
      <pc:sldChg chg="modSp add mod">
        <pc:chgData name="Alexander" userId="60900361-c968-457a-be84-5b7d7c948694" providerId="ADAL" clId="{4D5C63EC-DE9D-4940-A970-D93EBBAD58CA}" dt="2021-03-11T16:26:17.572" v="349" actId="403"/>
        <pc:sldMkLst>
          <pc:docMk/>
          <pc:sldMk cId="2187371331" sldId="415"/>
        </pc:sldMkLst>
        <pc:spChg chg="mod">
          <ac:chgData name="Alexander" userId="60900361-c968-457a-be84-5b7d7c948694" providerId="ADAL" clId="{4D5C63EC-DE9D-4940-A970-D93EBBAD58CA}" dt="2021-03-11T16:26:17.572" v="349" actId="403"/>
          <ac:spMkLst>
            <pc:docMk/>
            <pc:sldMk cId="2187371331" sldId="415"/>
            <ac:spMk id="4" creationId="{00000000-0000-0000-0000-000000000000}"/>
          </ac:spMkLst>
        </pc:spChg>
      </pc:sldChg>
      <pc:sldChg chg="addSp delSp modSp new mod ord modClrScheme chgLayout">
        <pc:chgData name="Alexander" userId="60900361-c968-457a-be84-5b7d7c948694" providerId="ADAL" clId="{4D5C63EC-DE9D-4940-A970-D93EBBAD58CA}" dt="2021-03-12T09:48:21.924" v="425" actId="14100"/>
        <pc:sldMkLst>
          <pc:docMk/>
          <pc:sldMk cId="2392632274" sldId="416"/>
        </pc:sldMkLst>
        <pc:spChg chg="add mod">
          <ac:chgData name="Alexander" userId="60900361-c968-457a-be84-5b7d7c948694" providerId="ADAL" clId="{4D5C63EC-DE9D-4940-A970-D93EBBAD58CA}" dt="2021-03-12T09:42:40.192" v="405" actId="20577"/>
          <ac:spMkLst>
            <pc:docMk/>
            <pc:sldMk cId="2392632274" sldId="416"/>
            <ac:spMk id="2" creationId="{6F726DC7-EEEC-44D7-803D-4B3448CED553}"/>
          </ac:spMkLst>
        </pc:spChg>
        <pc:spChg chg="add del mod">
          <ac:chgData name="Alexander" userId="60900361-c968-457a-be84-5b7d7c948694" providerId="ADAL" clId="{4D5C63EC-DE9D-4940-A970-D93EBBAD58CA}" dt="2021-03-12T09:46:56.532" v="406" actId="22"/>
          <ac:spMkLst>
            <pc:docMk/>
            <pc:sldMk cId="2392632274" sldId="416"/>
            <ac:spMk id="3" creationId="{531FDA5B-BFF5-4D7A-9592-86AC8BCEC27B}"/>
          </ac:spMkLst>
        </pc:spChg>
        <pc:spChg chg="add mod">
          <ac:chgData name="Alexander" userId="60900361-c968-457a-be84-5b7d7c948694" providerId="ADAL" clId="{4D5C63EC-DE9D-4940-A970-D93EBBAD58CA}" dt="2021-03-12T09:47:40.696" v="415" actId="20577"/>
          <ac:spMkLst>
            <pc:docMk/>
            <pc:sldMk cId="2392632274" sldId="416"/>
            <ac:spMk id="7" creationId="{1FFF3F72-A9E2-4F39-86C2-A90804F98D4D}"/>
          </ac:spMkLst>
        </pc:spChg>
        <pc:spChg chg="add mod">
          <ac:chgData name="Alexander" userId="60900361-c968-457a-be84-5b7d7c948694" providerId="ADAL" clId="{4D5C63EC-DE9D-4940-A970-D93EBBAD58CA}" dt="2021-03-12T09:48:21.924" v="425" actId="14100"/>
          <ac:spMkLst>
            <pc:docMk/>
            <pc:sldMk cId="2392632274" sldId="416"/>
            <ac:spMk id="8" creationId="{B530719D-B7E2-473B-8FC0-0039E5116A5E}"/>
          </ac:spMkLst>
        </pc:spChg>
        <pc:picChg chg="add mod ord modCrop">
          <ac:chgData name="Alexander" userId="60900361-c968-457a-be84-5b7d7c948694" providerId="ADAL" clId="{4D5C63EC-DE9D-4940-A970-D93EBBAD58CA}" dt="2021-03-12T09:47:50.101" v="417" actId="14100"/>
          <ac:picMkLst>
            <pc:docMk/>
            <pc:sldMk cId="2392632274" sldId="416"/>
            <ac:picMk id="5" creationId="{1D0C263F-C7D6-4B46-ADB6-E53391186225}"/>
          </ac:picMkLst>
        </pc:picChg>
      </pc:sldChg>
      <pc:sldChg chg="modSp new mod">
        <pc:chgData name="Alexander" userId="60900361-c968-457a-be84-5b7d7c948694" providerId="ADAL" clId="{4D5C63EC-DE9D-4940-A970-D93EBBAD58CA}" dt="2021-03-12T09:50:34.902" v="754" actId="20577"/>
        <pc:sldMkLst>
          <pc:docMk/>
          <pc:sldMk cId="1452606362" sldId="417"/>
        </pc:sldMkLst>
        <pc:spChg chg="mod">
          <ac:chgData name="Alexander" userId="60900361-c968-457a-be84-5b7d7c948694" providerId="ADAL" clId="{4D5C63EC-DE9D-4940-A970-D93EBBAD58CA}" dt="2021-03-12T09:49:31.655" v="446" actId="20577"/>
          <ac:spMkLst>
            <pc:docMk/>
            <pc:sldMk cId="1452606362" sldId="417"/>
            <ac:spMk id="2" creationId="{DE937F93-C782-4935-BE84-A1B25FD7985F}"/>
          </ac:spMkLst>
        </pc:spChg>
        <pc:spChg chg="mod">
          <ac:chgData name="Alexander" userId="60900361-c968-457a-be84-5b7d7c948694" providerId="ADAL" clId="{4D5C63EC-DE9D-4940-A970-D93EBBAD58CA}" dt="2021-03-12T09:50:34.902" v="754" actId="20577"/>
          <ac:spMkLst>
            <pc:docMk/>
            <pc:sldMk cId="1452606362" sldId="417"/>
            <ac:spMk id="3" creationId="{5EC6426C-2B42-4D1E-B338-82D29DF03D19}"/>
          </ac:spMkLst>
        </pc:spChg>
      </pc:sldChg>
      <pc:sldChg chg="modSp add mod">
        <pc:chgData name="Alexander" userId="60900361-c968-457a-be84-5b7d7c948694" providerId="ADAL" clId="{4D5C63EC-DE9D-4940-A970-D93EBBAD58CA}" dt="2021-03-12T09:53:24.321" v="1192" actId="20577"/>
        <pc:sldMkLst>
          <pc:docMk/>
          <pc:sldMk cId="339363126" sldId="418"/>
        </pc:sldMkLst>
        <pc:spChg chg="mod">
          <ac:chgData name="Alexander" userId="60900361-c968-457a-be84-5b7d7c948694" providerId="ADAL" clId="{4D5C63EC-DE9D-4940-A970-D93EBBAD58CA}" dt="2021-03-12T09:53:24.321" v="1192" actId="20577"/>
          <ac:spMkLst>
            <pc:docMk/>
            <pc:sldMk cId="339363126" sldId="418"/>
            <ac:spMk id="3" creationId="{5EC6426C-2B42-4D1E-B338-82D29DF03D19}"/>
          </ac:spMkLst>
        </pc:spChg>
      </pc:sldChg>
      <pc:sldChg chg="modSp add mod">
        <pc:chgData name="Alexander" userId="60900361-c968-457a-be84-5b7d7c948694" providerId="ADAL" clId="{4D5C63EC-DE9D-4940-A970-D93EBBAD58CA}" dt="2021-03-12T10:21:09.681" v="1707"/>
        <pc:sldMkLst>
          <pc:docMk/>
          <pc:sldMk cId="3610027493" sldId="419"/>
        </pc:sldMkLst>
        <pc:spChg chg="mod">
          <ac:chgData name="Alexander" userId="60900361-c968-457a-be84-5b7d7c948694" providerId="ADAL" clId="{4D5C63EC-DE9D-4940-A970-D93EBBAD58CA}" dt="2021-03-12T10:18:41.841" v="1555"/>
          <ac:spMkLst>
            <pc:docMk/>
            <pc:sldMk cId="3610027493" sldId="419"/>
            <ac:spMk id="2" creationId="{A337906C-8829-4FE2-8387-0611AF3E317D}"/>
          </ac:spMkLst>
        </pc:spChg>
        <pc:spChg chg="mod">
          <ac:chgData name="Alexander" userId="60900361-c968-457a-be84-5b7d7c948694" providerId="ADAL" clId="{4D5C63EC-DE9D-4940-A970-D93EBBAD58CA}" dt="2021-03-12T10:21:09.681" v="1707"/>
          <ac:spMkLst>
            <pc:docMk/>
            <pc:sldMk cId="3610027493" sldId="419"/>
            <ac:spMk id="3" creationId="{FF007B9E-F538-429D-BA7F-0C50E7D90236}"/>
          </ac:spMkLst>
        </pc:spChg>
      </pc:sldChg>
      <pc:sldMasterChg chg="del delSldLayout">
        <pc:chgData name="Alexander" userId="60900361-c968-457a-be84-5b7d7c948694" providerId="ADAL" clId="{4D5C63EC-DE9D-4940-A970-D93EBBAD58CA}" dt="2021-03-11T16:06:11.389" v="21" actId="47"/>
        <pc:sldMasterMkLst>
          <pc:docMk/>
          <pc:sldMasterMk cId="2111097598" sldId="2147483672"/>
        </pc:sldMasterMkLst>
        <pc:sldLayoutChg chg="del">
          <pc:chgData name="Alexander" userId="60900361-c968-457a-be84-5b7d7c948694" providerId="ADAL" clId="{4D5C63EC-DE9D-4940-A970-D93EBBAD58CA}" dt="2021-03-11T16:06:11.389" v="21" actId="47"/>
          <pc:sldLayoutMkLst>
            <pc:docMk/>
            <pc:sldMasterMk cId="2111097598" sldId="2147483672"/>
            <pc:sldLayoutMk cId="1338424607" sldId="2147483673"/>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895497114" sldId="2147483674"/>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1909314693" sldId="2147483675"/>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2731842595" sldId="2147483676"/>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2590702837" sldId="2147483677"/>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3754061413" sldId="2147483678"/>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3646710972" sldId="2147483679"/>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570809196" sldId="2147483680"/>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3558295741" sldId="2147483681"/>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2562417576" sldId="2147483682"/>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4135544309" sldId="2147483683"/>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650156584" sldId="2147483684"/>
          </pc:sldLayoutMkLst>
        </pc:sldLayoutChg>
        <pc:sldLayoutChg chg="del">
          <pc:chgData name="Alexander" userId="60900361-c968-457a-be84-5b7d7c948694" providerId="ADAL" clId="{4D5C63EC-DE9D-4940-A970-D93EBBAD58CA}" dt="2021-03-11T16:06:11.389" v="21" actId="47"/>
          <pc:sldLayoutMkLst>
            <pc:docMk/>
            <pc:sldMasterMk cId="2111097598" sldId="2147483672"/>
            <pc:sldLayoutMk cId="1606861014" sldId="2147483685"/>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947CC39-51B3-49D1-B6D1-C118CAD18835}" type="datetimeFigureOut">
              <a:rPr lang="en-US" smtClean="0"/>
              <a:t>3/11/2021</a:t>
            </a:fld>
            <a:endParaRPr lang="en-US" dirty="0"/>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E5DAAC1-90D8-4043-8CB1-C9C01572E20C}" type="slidenum">
              <a:rPr lang="en-US" smtClean="0"/>
              <a:t>‹#›</a:t>
            </a:fld>
            <a:endParaRPr lang="en-US" dirty="0"/>
          </a:p>
        </p:txBody>
      </p:sp>
    </p:spTree>
    <p:extLst>
      <p:ext uri="{BB962C8B-B14F-4D97-AF65-F5344CB8AC3E}">
        <p14:creationId xmlns:p14="http://schemas.microsoft.com/office/powerpoint/2010/main" val="1685856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9A8F3D77-0D68-426B-B914-6C52C1A7AB48}" type="datetimeFigureOut">
              <a:rPr lang="en-GB" smtClean="0"/>
              <a:t>11/03/2021</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14A58A30-1318-419C-BB40-EC883DF94E51}" type="slidenum">
              <a:rPr lang="en-GB" smtClean="0"/>
              <a:t>‹#›</a:t>
            </a:fld>
            <a:endParaRPr lang="en-GB" dirty="0"/>
          </a:p>
        </p:txBody>
      </p:sp>
    </p:spTree>
    <p:extLst>
      <p:ext uri="{BB962C8B-B14F-4D97-AF65-F5344CB8AC3E}">
        <p14:creationId xmlns:p14="http://schemas.microsoft.com/office/powerpoint/2010/main" val="12093990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C126E80-93F2-4A30-A37F-07FC036028F3}" type="slidenum">
              <a:rPr lang="en-GB" smtClean="0"/>
              <a:t>7</a:t>
            </a:fld>
            <a:endParaRPr lang="en-GB" dirty="0"/>
          </a:p>
        </p:txBody>
      </p:sp>
    </p:spTree>
    <p:extLst>
      <p:ext uri="{BB962C8B-B14F-4D97-AF65-F5344CB8AC3E}">
        <p14:creationId xmlns:p14="http://schemas.microsoft.com/office/powerpoint/2010/main" val="701912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dirty="0">
              <a:solidFill>
                <a:prstClr val="black"/>
              </a:solidFill>
            </a:endParaRPr>
          </a:p>
        </p:txBody>
      </p:sp>
    </p:spTree>
    <p:extLst>
      <p:ext uri="{BB962C8B-B14F-4D97-AF65-F5344CB8AC3E}">
        <p14:creationId xmlns:p14="http://schemas.microsoft.com/office/powerpoint/2010/main" val="2028807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dirty="0">
              <a:solidFill>
                <a:prstClr val="black"/>
              </a:solidFill>
            </a:endParaRPr>
          </a:p>
        </p:txBody>
      </p:sp>
    </p:spTree>
    <p:extLst>
      <p:ext uri="{BB962C8B-B14F-4D97-AF65-F5344CB8AC3E}">
        <p14:creationId xmlns:p14="http://schemas.microsoft.com/office/powerpoint/2010/main" val="30775283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 next</a:t>
            </a:r>
            <a:r>
              <a:rPr lang="en-GB" baseline="0" dirty="0"/>
              <a:t> slave state admitted into the union came via a rather different route</a:t>
            </a:r>
          </a:p>
          <a:p>
            <a:pPr marL="170644" indent="-170644">
              <a:buFont typeface="Arial" panose="020B0604020202020204" pitchFamily="34" charset="0"/>
              <a:buChar char="•"/>
            </a:pPr>
            <a:r>
              <a:rPr lang="en-GB" baseline="0" dirty="0"/>
              <a:t>American settlers – lots of slave owners – moved south into Mexican territory#</a:t>
            </a:r>
          </a:p>
          <a:p>
            <a:pPr marL="170644" indent="-170644">
              <a:buFont typeface="Arial" panose="020B0604020202020204" pitchFamily="34" charset="0"/>
              <a:buChar char="•"/>
            </a:pPr>
            <a:endParaRPr lang="en-GB" baseline="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dirty="0">
              <a:solidFill>
                <a:prstClr val="black"/>
              </a:solidFill>
            </a:endParaRPr>
          </a:p>
        </p:txBody>
      </p:sp>
    </p:spTree>
    <p:extLst>
      <p:ext uri="{BB962C8B-B14F-4D97-AF65-F5344CB8AC3E}">
        <p14:creationId xmlns:p14="http://schemas.microsoft.com/office/powerpoint/2010/main" val="16544365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The</a:t>
            </a:r>
            <a:r>
              <a:rPr lang="en-GB" baseline="0" dirty="0"/>
              <a:t> Texas Revolution was notable for the racial language that surrounded it</a:t>
            </a:r>
          </a:p>
          <a:p>
            <a:pPr marL="170644" indent="-170644">
              <a:buFont typeface="Arial" panose="020B0604020202020204" pitchFamily="34" charset="0"/>
              <a:buChar char="•"/>
            </a:pPr>
            <a:r>
              <a:rPr lang="en-GB" baseline="0" dirty="0"/>
              <a:t>Conceived as a race war ...</a:t>
            </a:r>
          </a:p>
          <a:p>
            <a:pPr marL="170644" indent="-170644">
              <a:buFont typeface="Arial" panose="020B0604020202020204" pitchFamily="34" charset="0"/>
              <a:buChar char="•"/>
            </a:pPr>
            <a:r>
              <a:rPr lang="en-GB" dirty="0"/>
              <a:t>Granted,</a:t>
            </a:r>
            <a:r>
              <a:rPr lang="en-GB" baseline="0" dirty="0"/>
              <a:t> the target of Austin’s rhetoric may have been Mexicans, but a similar logic applied to those of African descent</a:t>
            </a:r>
          </a:p>
          <a:p>
            <a:pPr marL="170644" indent="-170644">
              <a:buFont typeface="Arial" panose="020B0604020202020204" pitchFamily="34" charset="0"/>
              <a:buChar char="•"/>
            </a:pPr>
            <a:r>
              <a:rPr lang="en-GB" baseline="0" dirty="0"/>
              <a:t>Austin had a somewhat Jeffersonian take on slavery, lamenting some of its evils while still making apologia for the institution</a:t>
            </a:r>
          </a:p>
          <a:p>
            <a:pPr marL="170644" indent="-170644">
              <a:buFont typeface="Arial" panose="020B0604020202020204" pitchFamily="34" charset="0"/>
              <a:buChar char="•"/>
            </a:pPr>
            <a:r>
              <a:rPr lang="en-GB" baseline="0" dirty="0"/>
              <a:t>QUOTE</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dirty="0">
              <a:solidFill>
                <a:prstClr val="black"/>
              </a:solidFill>
            </a:endParaRPr>
          </a:p>
        </p:txBody>
      </p:sp>
    </p:spTree>
    <p:extLst>
      <p:ext uri="{BB962C8B-B14F-4D97-AF65-F5344CB8AC3E}">
        <p14:creationId xmlns:p14="http://schemas.microsoft.com/office/powerpoint/2010/main" val="352788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dirty="0">
              <a:solidFill>
                <a:prstClr val="black"/>
              </a:solidFill>
            </a:endParaRPr>
          </a:p>
        </p:txBody>
      </p:sp>
    </p:spTree>
    <p:extLst>
      <p:ext uri="{BB962C8B-B14F-4D97-AF65-F5344CB8AC3E}">
        <p14:creationId xmlns:p14="http://schemas.microsoft.com/office/powerpoint/2010/main" val="3631523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dirty="0">
              <a:solidFill>
                <a:prstClr val="black"/>
              </a:solidFill>
            </a:endParaRPr>
          </a:p>
        </p:txBody>
      </p:sp>
    </p:spTree>
    <p:extLst>
      <p:ext uri="{BB962C8B-B14F-4D97-AF65-F5344CB8AC3E}">
        <p14:creationId xmlns:p14="http://schemas.microsoft.com/office/powerpoint/2010/main" val="5073860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dirty="0">
              <a:solidFill>
                <a:prstClr val="black"/>
              </a:solidFill>
            </a:endParaRPr>
          </a:p>
        </p:txBody>
      </p:sp>
    </p:spTree>
    <p:extLst>
      <p:ext uri="{BB962C8B-B14F-4D97-AF65-F5344CB8AC3E}">
        <p14:creationId xmlns:p14="http://schemas.microsoft.com/office/powerpoint/2010/main" val="31151372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dirty="0">
              <a:solidFill>
                <a:prstClr val="black"/>
              </a:solidFill>
            </a:endParaRPr>
          </a:p>
        </p:txBody>
      </p:sp>
    </p:spTree>
    <p:extLst>
      <p:ext uri="{BB962C8B-B14F-4D97-AF65-F5344CB8AC3E}">
        <p14:creationId xmlns:p14="http://schemas.microsoft.com/office/powerpoint/2010/main" val="1380653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dirty="0">
              <a:solidFill>
                <a:prstClr val="black"/>
              </a:solidFill>
            </a:endParaRPr>
          </a:p>
        </p:txBody>
      </p:sp>
    </p:spTree>
    <p:extLst>
      <p:ext uri="{BB962C8B-B14F-4D97-AF65-F5344CB8AC3E}">
        <p14:creationId xmlns:p14="http://schemas.microsoft.com/office/powerpoint/2010/main" val="7695299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dirty="0">
              <a:solidFill>
                <a:prstClr val="black"/>
              </a:solidFill>
            </a:endParaRPr>
          </a:p>
        </p:txBody>
      </p:sp>
    </p:spTree>
    <p:extLst>
      <p:ext uri="{BB962C8B-B14F-4D97-AF65-F5344CB8AC3E}">
        <p14:creationId xmlns:p14="http://schemas.microsoft.com/office/powerpoint/2010/main" val="31380539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833438"/>
            <a:ext cx="5545138" cy="416083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dirty="0">
              <a:solidFill>
                <a:prstClr val="black"/>
              </a:solidFill>
            </a:endParaRPr>
          </a:p>
        </p:txBody>
      </p:sp>
    </p:spTree>
    <p:extLst>
      <p:ext uri="{BB962C8B-B14F-4D97-AF65-F5344CB8AC3E}">
        <p14:creationId xmlns:p14="http://schemas.microsoft.com/office/powerpoint/2010/main" val="26683410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dirty="0">
              <a:solidFill>
                <a:prstClr val="black"/>
              </a:solidFill>
            </a:endParaRPr>
          </a:p>
        </p:txBody>
      </p:sp>
    </p:spTree>
    <p:extLst>
      <p:ext uri="{BB962C8B-B14F-4D97-AF65-F5344CB8AC3E}">
        <p14:creationId xmlns:p14="http://schemas.microsoft.com/office/powerpoint/2010/main" val="14931601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dirty="0">
              <a:solidFill>
                <a:prstClr val="black"/>
              </a:solidFill>
            </a:endParaRPr>
          </a:p>
        </p:txBody>
      </p:sp>
    </p:spTree>
    <p:extLst>
      <p:ext uri="{BB962C8B-B14F-4D97-AF65-F5344CB8AC3E}">
        <p14:creationId xmlns:p14="http://schemas.microsoft.com/office/powerpoint/2010/main" val="8224760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dirty="0">
              <a:solidFill>
                <a:prstClr val="black"/>
              </a:solidFill>
            </a:endParaRPr>
          </a:p>
        </p:txBody>
      </p:sp>
    </p:spTree>
    <p:extLst>
      <p:ext uri="{BB962C8B-B14F-4D97-AF65-F5344CB8AC3E}">
        <p14:creationId xmlns:p14="http://schemas.microsoft.com/office/powerpoint/2010/main" val="34502985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20938485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dirty="0">
              <a:solidFill>
                <a:prstClr val="black"/>
              </a:solidFill>
            </a:endParaRPr>
          </a:p>
        </p:txBody>
      </p:sp>
    </p:spTree>
    <p:extLst>
      <p:ext uri="{BB962C8B-B14F-4D97-AF65-F5344CB8AC3E}">
        <p14:creationId xmlns:p14="http://schemas.microsoft.com/office/powerpoint/2010/main" val="11895105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dirty="0">
              <a:solidFill>
                <a:prstClr val="black"/>
              </a:solidFill>
            </a:endParaRPr>
          </a:p>
        </p:txBody>
      </p:sp>
    </p:spTree>
    <p:extLst>
      <p:ext uri="{BB962C8B-B14F-4D97-AF65-F5344CB8AC3E}">
        <p14:creationId xmlns:p14="http://schemas.microsoft.com/office/powerpoint/2010/main" val="41706630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40</a:t>
            </a:fld>
            <a:endParaRPr lang="en-GB" dirty="0">
              <a:solidFill>
                <a:prstClr val="black"/>
              </a:solidFill>
            </a:endParaRPr>
          </a:p>
        </p:txBody>
      </p:sp>
    </p:spTree>
    <p:extLst>
      <p:ext uri="{BB962C8B-B14F-4D97-AF65-F5344CB8AC3E}">
        <p14:creationId xmlns:p14="http://schemas.microsoft.com/office/powerpoint/2010/main" val="30659337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41</a:t>
            </a:fld>
            <a:endParaRPr lang="en-GB" dirty="0">
              <a:solidFill>
                <a:prstClr val="black"/>
              </a:solidFill>
            </a:endParaRPr>
          </a:p>
        </p:txBody>
      </p:sp>
    </p:spTree>
    <p:extLst>
      <p:ext uri="{BB962C8B-B14F-4D97-AF65-F5344CB8AC3E}">
        <p14:creationId xmlns:p14="http://schemas.microsoft.com/office/powerpoint/2010/main" val="2679853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6938" y="731838"/>
            <a:ext cx="4875212" cy="3657600"/>
          </a:xfrm>
        </p:spPr>
      </p:sp>
      <p:sp>
        <p:nvSpPr>
          <p:cNvPr id="3" name="Notes Placeholder 2"/>
          <p:cNvSpPr>
            <a:spLocks noGrp="1"/>
          </p:cNvSpPr>
          <p:nvPr>
            <p:ph type="body" idx="1"/>
          </p:nvPr>
        </p:nvSpPr>
        <p:spPr/>
        <p:txBody>
          <a:bodyPr/>
          <a:lstStyle/>
          <a:p>
            <a:pPr marL="170644" indent="-170644">
              <a:buFont typeface="Arial" panose="020B0604020202020204" pitchFamily="34" charset="0"/>
              <a:buChar char="•"/>
            </a:pPr>
            <a:r>
              <a:rPr lang="en-GB" dirty="0"/>
              <a:t>An ‘American Sierra Leone’</a:t>
            </a:r>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42</a:t>
            </a:fld>
            <a:endParaRPr lang="en-GB" dirty="0">
              <a:solidFill>
                <a:prstClr val="black"/>
              </a:solidFill>
            </a:endParaRPr>
          </a:p>
        </p:txBody>
      </p:sp>
    </p:spTree>
    <p:extLst>
      <p:ext uri="{BB962C8B-B14F-4D97-AF65-F5344CB8AC3E}">
        <p14:creationId xmlns:p14="http://schemas.microsoft.com/office/powerpoint/2010/main" val="12841691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43</a:t>
            </a:fld>
            <a:endParaRPr lang="en-GB" dirty="0">
              <a:solidFill>
                <a:prstClr val="black"/>
              </a:solidFill>
            </a:endParaRPr>
          </a:p>
        </p:txBody>
      </p:sp>
    </p:spTree>
    <p:extLst>
      <p:ext uri="{BB962C8B-B14F-4D97-AF65-F5344CB8AC3E}">
        <p14:creationId xmlns:p14="http://schemas.microsoft.com/office/powerpoint/2010/main" val="22706429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45</a:t>
            </a:fld>
            <a:endParaRPr lang="en-GB" dirty="0">
              <a:solidFill>
                <a:prstClr val="black"/>
              </a:solidFill>
            </a:endParaRPr>
          </a:p>
        </p:txBody>
      </p:sp>
    </p:spTree>
    <p:extLst>
      <p:ext uri="{BB962C8B-B14F-4D97-AF65-F5344CB8AC3E}">
        <p14:creationId xmlns:p14="http://schemas.microsoft.com/office/powerpoint/2010/main" val="210729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46</a:t>
            </a:fld>
            <a:endParaRPr lang="en-GB" dirty="0">
              <a:solidFill>
                <a:prstClr val="black"/>
              </a:solidFill>
            </a:endParaRPr>
          </a:p>
        </p:txBody>
      </p:sp>
    </p:spTree>
    <p:extLst>
      <p:ext uri="{BB962C8B-B14F-4D97-AF65-F5344CB8AC3E}">
        <p14:creationId xmlns:p14="http://schemas.microsoft.com/office/powerpoint/2010/main" val="14392250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47</a:t>
            </a:fld>
            <a:endParaRPr lang="en-GB" dirty="0">
              <a:solidFill>
                <a:prstClr val="black"/>
              </a:solidFill>
            </a:endParaRPr>
          </a:p>
        </p:txBody>
      </p:sp>
    </p:spTree>
    <p:extLst>
      <p:ext uri="{BB962C8B-B14F-4D97-AF65-F5344CB8AC3E}">
        <p14:creationId xmlns:p14="http://schemas.microsoft.com/office/powerpoint/2010/main" val="7166250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48</a:t>
            </a:fld>
            <a:endParaRPr lang="en-GB" dirty="0">
              <a:solidFill>
                <a:prstClr val="black"/>
              </a:solidFill>
            </a:endParaRPr>
          </a:p>
        </p:txBody>
      </p:sp>
    </p:spTree>
    <p:extLst>
      <p:ext uri="{BB962C8B-B14F-4D97-AF65-F5344CB8AC3E}">
        <p14:creationId xmlns:p14="http://schemas.microsoft.com/office/powerpoint/2010/main" val="355247126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49</a:t>
            </a:fld>
            <a:endParaRPr lang="en-GB" dirty="0">
              <a:solidFill>
                <a:prstClr val="black"/>
              </a:solidFill>
            </a:endParaRPr>
          </a:p>
        </p:txBody>
      </p:sp>
    </p:spTree>
    <p:extLst>
      <p:ext uri="{BB962C8B-B14F-4D97-AF65-F5344CB8AC3E}">
        <p14:creationId xmlns:p14="http://schemas.microsoft.com/office/powerpoint/2010/main" val="325439937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50</a:t>
            </a:fld>
            <a:endParaRPr lang="en-GB" dirty="0">
              <a:solidFill>
                <a:prstClr val="black"/>
              </a:solidFill>
            </a:endParaRPr>
          </a:p>
        </p:txBody>
      </p:sp>
    </p:spTree>
    <p:extLst>
      <p:ext uri="{BB962C8B-B14F-4D97-AF65-F5344CB8AC3E}">
        <p14:creationId xmlns:p14="http://schemas.microsoft.com/office/powerpoint/2010/main" val="23221718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52</a:t>
            </a:fld>
            <a:endParaRPr lang="en-GB" dirty="0">
              <a:solidFill>
                <a:prstClr val="black"/>
              </a:solidFill>
            </a:endParaRPr>
          </a:p>
        </p:txBody>
      </p:sp>
    </p:spTree>
    <p:extLst>
      <p:ext uri="{BB962C8B-B14F-4D97-AF65-F5344CB8AC3E}">
        <p14:creationId xmlns:p14="http://schemas.microsoft.com/office/powerpoint/2010/main" val="166889421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53</a:t>
            </a:fld>
            <a:endParaRPr lang="en-GB" dirty="0">
              <a:solidFill>
                <a:prstClr val="black"/>
              </a:solidFill>
            </a:endParaRPr>
          </a:p>
        </p:txBody>
      </p:sp>
    </p:spTree>
    <p:extLst>
      <p:ext uri="{BB962C8B-B14F-4D97-AF65-F5344CB8AC3E}">
        <p14:creationId xmlns:p14="http://schemas.microsoft.com/office/powerpoint/2010/main" val="620993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37"/>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813076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36656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12"/>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32410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6"/>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37593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31"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31"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10841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675444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04196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62"/>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3"/>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973613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24933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081362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5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5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890181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6"/>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6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11/03/2021</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6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6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789802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580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5.png"/><Relationship Id="rId4" Type="http://schemas.openxmlformats.org/officeDocument/2006/relationships/image" Target="../media/image9.png"/></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9.png"/></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image" Target="../media/image45.png"/><Relationship Id="rId4" Type="http://schemas.openxmlformats.org/officeDocument/2006/relationships/image" Target="../media/image44.png"/></Relationships>
</file>

<file path=ppt/slides/_rels/slide4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5.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4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5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5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548680"/>
            <a:ext cx="9144000" cy="6309320"/>
          </a:xfrm>
          <a:prstGeom prst="rect">
            <a:avLst/>
          </a:prstGeom>
        </p:spPr>
        <p:txBody>
          <a:bodyPr wrap="square" lIns="540000" tIns="360000" rIns="540000" bIns="360000" numCol="2" spcCol="360000">
            <a:normAutofit/>
          </a:bodyPr>
          <a:lstStyle/>
          <a:p>
            <a:r>
              <a:rPr lang="en-GB" sz="1300" b="1" u="sng" dirty="0">
                <a:solidFill>
                  <a:prstClr val="black"/>
                </a:solidFill>
              </a:rPr>
              <a:t>Preamble: Module Evaluation</a:t>
            </a:r>
          </a:p>
          <a:p>
            <a:endParaRPr lang="en-GB" sz="1300" b="1" u="sng" dirty="0">
              <a:solidFill>
                <a:prstClr val="black"/>
              </a:solidFill>
            </a:endParaRPr>
          </a:p>
          <a:p>
            <a:r>
              <a:rPr lang="en-GB" sz="1300" b="1" u="sng" dirty="0">
                <a:solidFill>
                  <a:prstClr val="black"/>
                </a:solidFill>
              </a:rPr>
              <a:t>1. In focus: ‘What to the Slave is the 4</a:t>
            </a:r>
            <a:r>
              <a:rPr lang="en-GB" sz="1300" b="1" u="sng" baseline="30000" dirty="0">
                <a:solidFill>
                  <a:prstClr val="black"/>
                </a:solidFill>
              </a:rPr>
              <a:t>th</a:t>
            </a:r>
            <a:r>
              <a:rPr lang="en-GB" sz="1300" b="1" u="sng" dirty="0">
                <a:solidFill>
                  <a:prstClr val="black"/>
                </a:solidFill>
              </a:rPr>
              <a:t> July</a:t>
            </a:r>
          </a:p>
          <a:p>
            <a:pPr marL="285750" indent="-285750">
              <a:buFontTx/>
              <a:buChar char="-"/>
            </a:pPr>
            <a:endParaRPr lang="en-GB" sz="1300" dirty="0">
              <a:solidFill>
                <a:prstClr val="black"/>
              </a:solidFill>
            </a:endParaRPr>
          </a:p>
          <a:p>
            <a:r>
              <a:rPr lang="en-GB" sz="1300" b="1" u="sng" dirty="0">
                <a:solidFill>
                  <a:prstClr val="black"/>
                </a:solidFill>
              </a:rPr>
              <a:t>2. Civil War</a:t>
            </a:r>
          </a:p>
          <a:p>
            <a:pPr marL="285750" indent="-285750">
              <a:buFontTx/>
              <a:buChar char="-"/>
            </a:pPr>
            <a:r>
              <a:rPr lang="en-GB" sz="1300" dirty="0">
                <a:solidFill>
                  <a:prstClr val="black"/>
                </a:solidFill>
              </a:rPr>
              <a:t>The basics</a:t>
            </a:r>
          </a:p>
          <a:p>
            <a:pPr marL="285750" indent="-285750">
              <a:buFontTx/>
              <a:buChar char="-"/>
            </a:pPr>
            <a:r>
              <a:rPr lang="en-GB" sz="1300" dirty="0">
                <a:solidFill>
                  <a:prstClr val="black"/>
                </a:solidFill>
              </a:rPr>
              <a:t>Long-term causes</a:t>
            </a:r>
          </a:p>
          <a:p>
            <a:pPr marL="285750" indent="-285750">
              <a:buFontTx/>
              <a:buChar char="-"/>
            </a:pPr>
            <a:endParaRPr lang="en-GB" sz="1300" dirty="0">
              <a:solidFill>
                <a:prstClr val="black"/>
              </a:solidFill>
            </a:endParaRPr>
          </a:p>
          <a:p>
            <a:r>
              <a:rPr lang="en-GB" sz="1300" b="1" u="sng" dirty="0">
                <a:solidFill>
                  <a:prstClr val="black"/>
                </a:solidFill>
              </a:rPr>
              <a:t>3. Territorial Expansion &amp; Sectional Conflict</a:t>
            </a:r>
          </a:p>
          <a:p>
            <a:pPr marL="285750" indent="-285750">
              <a:buFontTx/>
              <a:buChar char="-"/>
            </a:pPr>
            <a:r>
              <a:rPr lang="en-GB" sz="1300" dirty="0">
                <a:solidFill>
                  <a:prstClr val="black"/>
                </a:solidFill>
              </a:rPr>
              <a:t>Louisiana Purchase</a:t>
            </a:r>
          </a:p>
          <a:p>
            <a:pPr marL="285750" indent="-285750">
              <a:buFontTx/>
              <a:buChar char="-"/>
            </a:pPr>
            <a:r>
              <a:rPr lang="en-GB" sz="1300" dirty="0">
                <a:solidFill>
                  <a:prstClr val="black"/>
                </a:solidFill>
              </a:rPr>
              <a:t>Missouri Compromise</a:t>
            </a:r>
          </a:p>
          <a:p>
            <a:pPr marL="285750" indent="-285750">
              <a:buFontTx/>
              <a:buChar char="-"/>
            </a:pPr>
            <a:r>
              <a:rPr lang="en-GB" sz="1300" dirty="0">
                <a:solidFill>
                  <a:prstClr val="black"/>
                </a:solidFill>
              </a:rPr>
              <a:t>‘Wolf by the Ear’</a:t>
            </a:r>
          </a:p>
          <a:p>
            <a:pPr marL="285750" indent="-285750">
              <a:buFontTx/>
              <a:buChar char="-"/>
            </a:pPr>
            <a:r>
              <a:rPr lang="en-GB" sz="1300" dirty="0">
                <a:solidFill>
                  <a:prstClr val="black"/>
                </a:solidFill>
              </a:rPr>
              <a:t>Independence in Spanish America</a:t>
            </a:r>
          </a:p>
          <a:p>
            <a:pPr marL="285750" indent="-285750">
              <a:buFontTx/>
              <a:buChar char="-"/>
            </a:pPr>
            <a:r>
              <a:rPr lang="en-GB" sz="1300" dirty="0">
                <a:solidFill>
                  <a:prstClr val="black"/>
                </a:solidFill>
              </a:rPr>
              <a:t>Texas Revolution</a:t>
            </a:r>
          </a:p>
          <a:p>
            <a:pPr marL="285750" indent="-285750">
              <a:buFontTx/>
              <a:buChar char="-"/>
            </a:pPr>
            <a:r>
              <a:rPr lang="en-GB" sz="1300" dirty="0">
                <a:solidFill>
                  <a:prstClr val="black"/>
                </a:solidFill>
              </a:rPr>
              <a:t>Racial ideology</a:t>
            </a:r>
          </a:p>
          <a:p>
            <a:pPr marL="285750" indent="-285750">
              <a:buFontTx/>
              <a:buChar char="-"/>
            </a:pPr>
            <a:r>
              <a:rPr lang="en-GB" sz="1300" dirty="0">
                <a:solidFill>
                  <a:prstClr val="black"/>
                </a:solidFill>
              </a:rPr>
              <a:t>Manifest Destiny</a:t>
            </a:r>
          </a:p>
          <a:p>
            <a:pPr marL="285750" indent="-285750">
              <a:buFontTx/>
              <a:buChar char="-"/>
            </a:pPr>
            <a:r>
              <a:rPr lang="en-GB" sz="1300" dirty="0">
                <a:solidFill>
                  <a:prstClr val="black"/>
                </a:solidFill>
              </a:rPr>
              <a:t>Mexican-American War</a:t>
            </a:r>
          </a:p>
          <a:p>
            <a:pPr marL="285750" indent="-285750">
              <a:buFontTx/>
              <a:buChar char="-"/>
            </a:pPr>
            <a:r>
              <a:rPr lang="en-GB" sz="1300" dirty="0">
                <a:solidFill>
                  <a:prstClr val="black"/>
                </a:solidFill>
              </a:rPr>
              <a:t>Popular sovereignty</a:t>
            </a:r>
          </a:p>
          <a:p>
            <a:pPr marL="285750" indent="-285750">
              <a:buFontTx/>
              <a:buChar char="-"/>
            </a:pPr>
            <a:r>
              <a:rPr lang="en-GB" sz="1300" dirty="0">
                <a:solidFill>
                  <a:prstClr val="black"/>
                </a:solidFill>
              </a:rPr>
              <a:t>Compromise of 1850</a:t>
            </a:r>
          </a:p>
          <a:p>
            <a:pPr marL="285750" indent="-285750">
              <a:buFontTx/>
              <a:buChar char="-"/>
            </a:pPr>
            <a:endParaRPr lang="en-GB" sz="1300" dirty="0">
              <a:solidFill>
                <a:prstClr val="black"/>
              </a:solidFill>
            </a:endParaRPr>
          </a:p>
          <a:p>
            <a:r>
              <a:rPr lang="en-GB" sz="1300" b="1" u="sng" dirty="0">
                <a:solidFill>
                  <a:prstClr val="black"/>
                </a:solidFill>
              </a:rPr>
              <a:t>4. Towards Civil War</a:t>
            </a:r>
          </a:p>
          <a:p>
            <a:pPr marL="285750" indent="-285750">
              <a:buFontTx/>
              <a:buChar char="-"/>
            </a:pPr>
            <a:r>
              <a:rPr lang="en-GB" sz="1300" dirty="0">
                <a:solidFill>
                  <a:prstClr val="black"/>
                </a:solidFill>
              </a:rPr>
              <a:t>The Republican Party</a:t>
            </a:r>
          </a:p>
          <a:p>
            <a:pPr marL="285750" indent="-285750">
              <a:buFontTx/>
              <a:buChar char="-"/>
            </a:pPr>
            <a:r>
              <a:rPr lang="en-GB" sz="1300" dirty="0">
                <a:solidFill>
                  <a:prstClr val="black"/>
                </a:solidFill>
              </a:rPr>
              <a:t>Origins and makeup </a:t>
            </a:r>
          </a:p>
          <a:p>
            <a:pPr marL="285750" indent="-285750">
              <a:buFontTx/>
              <a:buChar char="-"/>
            </a:pPr>
            <a:r>
              <a:rPr lang="en-GB" sz="1300" dirty="0">
                <a:solidFill>
                  <a:prstClr val="black"/>
                </a:solidFill>
              </a:rPr>
              <a:t>Abraham Lincoln</a:t>
            </a:r>
          </a:p>
          <a:p>
            <a:pPr marL="285750" indent="-285750">
              <a:buFontTx/>
              <a:buChar char="-"/>
            </a:pPr>
            <a:r>
              <a:rPr lang="en-GB" sz="1300" dirty="0">
                <a:solidFill>
                  <a:prstClr val="black"/>
                </a:solidFill>
              </a:rPr>
              <a:t>Lincoln-Douglas debates</a:t>
            </a:r>
          </a:p>
          <a:p>
            <a:pPr marL="285750" indent="-285750">
              <a:buFontTx/>
              <a:buChar char="-"/>
            </a:pPr>
            <a:r>
              <a:rPr lang="en-GB" sz="1300" dirty="0">
                <a:solidFill>
                  <a:prstClr val="black"/>
                </a:solidFill>
              </a:rPr>
              <a:t>1860 Election</a:t>
            </a:r>
          </a:p>
          <a:p>
            <a:pPr marL="285750" indent="-285750">
              <a:buFontTx/>
              <a:buChar char="-"/>
            </a:pPr>
            <a:r>
              <a:rPr lang="en-GB" sz="1300" dirty="0">
                <a:solidFill>
                  <a:prstClr val="black"/>
                </a:solidFill>
              </a:rPr>
              <a:t>Secession</a:t>
            </a:r>
          </a:p>
          <a:p>
            <a:endParaRPr lang="en-GB" sz="1300" dirty="0">
              <a:solidFill>
                <a:prstClr val="black"/>
              </a:solidFill>
            </a:endParaRPr>
          </a:p>
          <a:p>
            <a:r>
              <a:rPr lang="en-GB" sz="1300" b="1" u="sng" dirty="0">
                <a:solidFill>
                  <a:prstClr val="black"/>
                </a:solidFill>
              </a:rPr>
              <a:t>5. Civil War Overview</a:t>
            </a:r>
          </a:p>
          <a:p>
            <a:pPr marL="285750" indent="-285750">
              <a:buFontTx/>
              <a:buChar char="-"/>
            </a:pPr>
            <a:r>
              <a:rPr lang="en-GB" sz="1300" dirty="0">
                <a:solidFill>
                  <a:prstClr val="black"/>
                </a:solidFill>
              </a:rPr>
              <a:t>Key events</a:t>
            </a:r>
          </a:p>
          <a:p>
            <a:pPr marL="285750" indent="-285750">
              <a:buFontTx/>
              <a:buChar char="-"/>
            </a:pPr>
            <a:r>
              <a:rPr lang="en-GB" sz="1300" dirty="0">
                <a:solidFill>
                  <a:prstClr val="black"/>
                </a:solidFill>
              </a:rPr>
              <a:t>Emancipation proclamation</a:t>
            </a:r>
          </a:p>
          <a:p>
            <a:pPr marL="285750" indent="-285750">
              <a:buFontTx/>
              <a:buChar char="-"/>
            </a:pPr>
            <a:r>
              <a:rPr lang="en-GB" sz="1300" dirty="0">
                <a:solidFill>
                  <a:prstClr val="black"/>
                </a:solidFill>
              </a:rPr>
              <a:t>African Americans and the Civil War</a:t>
            </a:r>
          </a:p>
          <a:p>
            <a:pPr algn="r"/>
            <a:endParaRPr lang="en-GB" sz="1300" b="1" u="sng" dirty="0">
              <a:solidFill>
                <a:prstClr val="black"/>
              </a:solidFill>
            </a:endParaRPr>
          </a:p>
          <a:p>
            <a:r>
              <a:rPr lang="en-GB" sz="1300" b="1" u="sng" dirty="0">
                <a:solidFill>
                  <a:prstClr val="black"/>
                </a:solidFill>
              </a:rPr>
              <a:t>6. Reconstruction</a:t>
            </a:r>
          </a:p>
          <a:p>
            <a:pPr marL="285750" indent="-285750">
              <a:buFontTx/>
              <a:buChar char="-"/>
            </a:pPr>
            <a:r>
              <a:rPr lang="en-GB" sz="1300" dirty="0">
                <a:solidFill>
                  <a:prstClr val="black"/>
                </a:solidFill>
              </a:rPr>
              <a:t>Presidential Reconstruction</a:t>
            </a:r>
          </a:p>
          <a:p>
            <a:pPr marL="285750" indent="-285750">
              <a:buFontTx/>
              <a:buChar char="-"/>
            </a:pPr>
            <a:r>
              <a:rPr lang="en-GB" sz="1300" dirty="0">
                <a:solidFill>
                  <a:prstClr val="black"/>
                </a:solidFill>
              </a:rPr>
              <a:t>Congressional Reconstruction</a:t>
            </a:r>
          </a:p>
          <a:p>
            <a:pPr marL="285750" indent="-285750">
              <a:buFontTx/>
              <a:buChar char="-"/>
            </a:pPr>
            <a:r>
              <a:rPr lang="en-GB" sz="1300" dirty="0">
                <a:solidFill>
                  <a:prstClr val="black"/>
                </a:solidFill>
              </a:rPr>
              <a:t>End of Reconstruction</a:t>
            </a:r>
          </a:p>
          <a:p>
            <a:pPr marL="285750" indent="-285750">
              <a:buFontTx/>
              <a:buChar char="-"/>
            </a:pPr>
            <a:r>
              <a:rPr lang="en-GB" sz="1300" dirty="0">
                <a:solidFill>
                  <a:prstClr val="black"/>
                </a:solidFill>
              </a:rPr>
              <a:t>Compromise of 1877</a:t>
            </a:r>
          </a:p>
          <a:p>
            <a:endParaRPr lang="en-GB" sz="1300" b="1" u="sng" dirty="0">
              <a:solidFill>
                <a:prstClr val="black"/>
              </a:solidFill>
            </a:endParaRPr>
          </a:p>
          <a:p>
            <a:pPr algn="r"/>
            <a:r>
              <a:rPr lang="en-GB" sz="1300" b="1" dirty="0">
                <a:solidFill>
                  <a:prstClr val="black"/>
                </a:solidFill>
              </a:rPr>
              <a:t>	</a:t>
            </a:r>
            <a:r>
              <a:rPr lang="en-GB" sz="1300" b="1" u="sng" dirty="0">
                <a:solidFill>
                  <a:srgbClr val="FF0000"/>
                </a:solidFill>
              </a:rPr>
              <a:t>AIMS</a:t>
            </a:r>
          </a:p>
          <a:p>
            <a:pPr marL="285750" indent="-285750" algn="r">
              <a:buFont typeface="Arial" panose="020B0604020202020204" pitchFamily="34" charset="0"/>
              <a:buChar char="•"/>
            </a:pPr>
            <a:r>
              <a:rPr lang="en-GB" sz="1300" b="1" dirty="0">
                <a:solidFill>
                  <a:srgbClr val="FF0000"/>
                </a:solidFill>
              </a:rPr>
              <a:t>Review module</a:t>
            </a:r>
          </a:p>
          <a:p>
            <a:pPr marL="285750" indent="-285750" algn="r">
              <a:buFont typeface="Arial" panose="020B0604020202020204" pitchFamily="34" charset="0"/>
              <a:buChar char="•"/>
            </a:pPr>
            <a:r>
              <a:rPr lang="en-GB" sz="1300" b="1" dirty="0">
                <a:solidFill>
                  <a:srgbClr val="FF0000"/>
                </a:solidFill>
              </a:rPr>
              <a:t>In-depth analysis of Douglass ‘What to the Slave is the 4</a:t>
            </a:r>
            <a:r>
              <a:rPr lang="en-GB" sz="1300" b="1" baseline="30000" dirty="0">
                <a:solidFill>
                  <a:srgbClr val="FF0000"/>
                </a:solidFill>
              </a:rPr>
              <a:t>th</a:t>
            </a:r>
            <a:r>
              <a:rPr lang="en-GB" sz="1300" b="1" dirty="0">
                <a:solidFill>
                  <a:srgbClr val="FF0000"/>
                </a:solidFill>
              </a:rPr>
              <a:t> July?’</a:t>
            </a:r>
          </a:p>
          <a:p>
            <a:pPr marL="285750" indent="-285750" algn="r">
              <a:buFont typeface="Arial" panose="020B0604020202020204" pitchFamily="34" charset="0"/>
              <a:buChar char="•"/>
            </a:pPr>
            <a:r>
              <a:rPr lang="en-GB" sz="1300" b="1" dirty="0">
                <a:solidFill>
                  <a:srgbClr val="FF0000"/>
                </a:solidFill>
              </a:rPr>
              <a:t>Explain and contextualise causes and consequences of American Civil War (1861–1865)</a:t>
            </a:r>
          </a:p>
          <a:p>
            <a:pPr marL="285750" indent="-285750" algn="r">
              <a:buFont typeface="Arial" panose="020B0604020202020204" pitchFamily="34" charset="0"/>
              <a:buChar char="•"/>
            </a:pPr>
            <a:r>
              <a:rPr lang="en-GB" sz="1300" b="1" dirty="0">
                <a:solidFill>
                  <a:srgbClr val="FF0000"/>
                </a:solidFill>
              </a:rPr>
              <a:t>Discuss sectional tensions relating to expansion of United States and slavery as key contributors to Civil War</a:t>
            </a:r>
          </a:p>
          <a:p>
            <a:pPr marL="285750" indent="-285750" algn="r">
              <a:buFont typeface="Arial" panose="020B0604020202020204" pitchFamily="34" charset="0"/>
              <a:buChar char="•"/>
            </a:pPr>
            <a:r>
              <a:rPr lang="en-GB" sz="1300" b="1" dirty="0">
                <a:solidFill>
                  <a:srgbClr val="FF0000"/>
                </a:solidFill>
              </a:rPr>
              <a:t>Emphasise African Americans’ role in the Civil War </a:t>
            </a:r>
          </a:p>
          <a:p>
            <a:pPr marL="285750" indent="-285750" algn="r">
              <a:buFont typeface="Arial" panose="020B0604020202020204" pitchFamily="34" charset="0"/>
              <a:buChar char="•"/>
            </a:pPr>
            <a:r>
              <a:rPr lang="en-GB" sz="1300" b="1" dirty="0">
                <a:solidFill>
                  <a:srgbClr val="FF0000"/>
                </a:solidFill>
              </a:rPr>
              <a:t>Sketch aftermath of Civil War (Reconstruction)</a:t>
            </a:r>
          </a:p>
        </p:txBody>
      </p:sp>
      <p:sp>
        <p:nvSpPr>
          <p:cNvPr id="4" name="Rectangle 3"/>
          <p:cNvSpPr/>
          <p:nvPr/>
        </p:nvSpPr>
        <p:spPr>
          <a:xfrm>
            <a:off x="0" y="6423"/>
            <a:ext cx="9144000" cy="1004030"/>
          </a:xfrm>
          <a:prstGeom prst="rect">
            <a:avLst/>
          </a:prstGeom>
        </p:spPr>
        <p:txBody>
          <a:bodyPr wrap="square" lIns="540000" tIns="360000" rIns="540000" bIns="360000">
            <a:spAutoFit/>
          </a:bodyPr>
          <a:lstStyle/>
          <a:p>
            <a:r>
              <a:rPr lang="en-US" b="1" dirty="0">
                <a:solidFill>
                  <a:srgbClr val="FF0000"/>
                </a:solidFill>
                <a:effectLst>
                  <a:outerShdw blurRad="38100" dist="38100" dir="2700000" algn="tl">
                    <a:srgbClr val="000000">
                      <a:alpha val="43137"/>
                    </a:srgbClr>
                  </a:outerShdw>
                </a:effectLst>
              </a:rPr>
              <a:t>‘A House Divided’: The Civil War and the Contradictions of American Democracy</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38108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26DC7-EEEC-44D7-803D-4B3448CED553}"/>
              </a:ext>
            </a:extLst>
          </p:cNvPr>
          <p:cNvSpPr>
            <a:spLocks noGrp="1"/>
          </p:cNvSpPr>
          <p:nvPr>
            <p:ph type="title"/>
          </p:nvPr>
        </p:nvSpPr>
        <p:spPr/>
        <p:txBody>
          <a:bodyPr/>
          <a:lstStyle/>
          <a:p>
            <a:r>
              <a:rPr lang="en-GB" dirty="0"/>
              <a:t>Module Evaluation</a:t>
            </a:r>
          </a:p>
        </p:txBody>
      </p:sp>
      <p:pic>
        <p:nvPicPr>
          <p:cNvPr id="5" name="Content Placeholder 4">
            <a:extLst>
              <a:ext uri="{FF2B5EF4-FFF2-40B4-BE49-F238E27FC236}">
                <a16:creationId xmlns:a16="http://schemas.microsoft.com/office/drawing/2014/main" id="{1D0C263F-C7D6-4B46-ADB6-E53391186225}"/>
              </a:ext>
            </a:extLst>
          </p:cNvPr>
          <p:cNvPicPr>
            <a:picLocks noGrp="1" noChangeAspect="1"/>
          </p:cNvPicPr>
          <p:nvPr>
            <p:ph idx="1"/>
          </p:nvPr>
        </p:nvPicPr>
        <p:blipFill rotWithShape="1">
          <a:blip r:embed="rId2"/>
          <a:srcRect t="19724" r="6148" b="11863"/>
          <a:stretch/>
        </p:blipFill>
        <p:spPr>
          <a:xfrm>
            <a:off x="-42397" y="1340768"/>
            <a:ext cx="9132011" cy="3744416"/>
          </a:xfrm>
        </p:spPr>
      </p:pic>
      <p:sp>
        <p:nvSpPr>
          <p:cNvPr id="7" name="TextBox 6">
            <a:extLst>
              <a:ext uri="{FF2B5EF4-FFF2-40B4-BE49-F238E27FC236}">
                <a16:creationId xmlns:a16="http://schemas.microsoft.com/office/drawing/2014/main" id="{1FFF3F72-A9E2-4F39-86C2-A90804F98D4D}"/>
              </a:ext>
            </a:extLst>
          </p:cNvPr>
          <p:cNvSpPr txBox="1"/>
          <p:nvPr/>
        </p:nvSpPr>
        <p:spPr>
          <a:xfrm>
            <a:off x="2195736" y="5396100"/>
            <a:ext cx="4572000" cy="923330"/>
          </a:xfrm>
          <a:prstGeom prst="rect">
            <a:avLst/>
          </a:prstGeom>
          <a:noFill/>
        </p:spPr>
        <p:txBody>
          <a:bodyPr wrap="square">
            <a:spAutoFit/>
          </a:bodyPr>
          <a:lstStyle/>
          <a:p>
            <a:r>
              <a:rPr lang="en-GB" dirty="0">
                <a:hlinkClick r:id="rId3"/>
              </a:rPr>
              <a:t>https://moodle.uwtsd.ac.uk/course/view.php?id=5800</a:t>
            </a:r>
            <a:endParaRPr lang="en-GB" dirty="0"/>
          </a:p>
          <a:p>
            <a:endParaRPr lang="en-GB" dirty="0"/>
          </a:p>
        </p:txBody>
      </p:sp>
      <p:sp>
        <p:nvSpPr>
          <p:cNvPr id="8" name="Oval 7">
            <a:extLst>
              <a:ext uri="{FF2B5EF4-FFF2-40B4-BE49-F238E27FC236}">
                <a16:creationId xmlns:a16="http://schemas.microsoft.com/office/drawing/2014/main" id="{B530719D-B7E2-473B-8FC0-0039E5116A5E}"/>
              </a:ext>
            </a:extLst>
          </p:cNvPr>
          <p:cNvSpPr/>
          <p:nvPr/>
        </p:nvSpPr>
        <p:spPr>
          <a:xfrm>
            <a:off x="7164288" y="3501008"/>
            <a:ext cx="1979712" cy="1895092"/>
          </a:xfrm>
          <a:prstGeom prst="ellipse">
            <a:avLst/>
          </a:prstGeom>
          <a:noFill/>
          <a:ln w="76200">
            <a:solidFill>
              <a:srgbClr val="FF0000"/>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392632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7F93-C782-4935-BE84-A1B25FD7985F}"/>
              </a:ext>
            </a:extLst>
          </p:cNvPr>
          <p:cNvSpPr>
            <a:spLocks noGrp="1"/>
          </p:cNvSpPr>
          <p:nvPr>
            <p:ph type="title"/>
          </p:nvPr>
        </p:nvSpPr>
        <p:spPr/>
        <p:txBody>
          <a:bodyPr/>
          <a:lstStyle/>
          <a:p>
            <a:r>
              <a:rPr lang="en-GB" dirty="0"/>
              <a:t>Module Evaluation</a:t>
            </a:r>
          </a:p>
        </p:txBody>
      </p:sp>
      <p:sp>
        <p:nvSpPr>
          <p:cNvPr id="3" name="Content Placeholder 2">
            <a:extLst>
              <a:ext uri="{FF2B5EF4-FFF2-40B4-BE49-F238E27FC236}">
                <a16:creationId xmlns:a16="http://schemas.microsoft.com/office/drawing/2014/main" id="{5EC6426C-2B42-4D1E-B338-82D29DF03D19}"/>
              </a:ext>
            </a:extLst>
          </p:cNvPr>
          <p:cNvSpPr>
            <a:spLocks noGrp="1"/>
          </p:cNvSpPr>
          <p:nvPr>
            <p:ph idx="1"/>
          </p:nvPr>
        </p:nvSpPr>
        <p:spPr/>
        <p:txBody>
          <a:bodyPr>
            <a:normAutofit fontScale="92500" lnSpcReduction="10000"/>
          </a:bodyPr>
          <a:lstStyle/>
          <a:p>
            <a:r>
              <a:rPr lang="en-GB" dirty="0"/>
              <a:t>How do you think the module has gone (so far)?</a:t>
            </a:r>
          </a:p>
          <a:p>
            <a:endParaRPr lang="en-GB" dirty="0"/>
          </a:p>
          <a:p>
            <a:r>
              <a:rPr lang="en-GB" dirty="0"/>
              <a:t>What have you learned on the module?</a:t>
            </a:r>
          </a:p>
          <a:p>
            <a:endParaRPr lang="en-GB" dirty="0"/>
          </a:p>
          <a:p>
            <a:r>
              <a:rPr lang="en-GB" dirty="0"/>
              <a:t>What aspects of the module have you enjoyed the most?</a:t>
            </a:r>
          </a:p>
          <a:p>
            <a:endParaRPr lang="en-GB" dirty="0"/>
          </a:p>
          <a:p>
            <a:r>
              <a:rPr lang="en-GB" dirty="0"/>
              <a:t>Are there any aspects of the module that could be tweaked or changed?</a:t>
            </a:r>
          </a:p>
        </p:txBody>
      </p:sp>
    </p:spTree>
    <p:extLst>
      <p:ext uri="{BB962C8B-B14F-4D97-AF65-F5344CB8AC3E}">
        <p14:creationId xmlns:p14="http://schemas.microsoft.com/office/powerpoint/2010/main" val="1452606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7F93-C782-4935-BE84-A1B25FD7985F}"/>
              </a:ext>
            </a:extLst>
          </p:cNvPr>
          <p:cNvSpPr>
            <a:spLocks noGrp="1"/>
          </p:cNvSpPr>
          <p:nvPr>
            <p:ph type="title"/>
          </p:nvPr>
        </p:nvSpPr>
        <p:spPr/>
        <p:txBody>
          <a:bodyPr/>
          <a:lstStyle/>
          <a:p>
            <a:r>
              <a:rPr lang="en-GB" dirty="0"/>
              <a:t>Module Evaluation</a:t>
            </a:r>
          </a:p>
        </p:txBody>
      </p:sp>
      <p:sp>
        <p:nvSpPr>
          <p:cNvPr id="3" name="Content Placeholder 2">
            <a:extLst>
              <a:ext uri="{FF2B5EF4-FFF2-40B4-BE49-F238E27FC236}">
                <a16:creationId xmlns:a16="http://schemas.microsoft.com/office/drawing/2014/main" id="{5EC6426C-2B42-4D1E-B338-82D29DF03D19}"/>
              </a:ext>
            </a:extLst>
          </p:cNvPr>
          <p:cNvSpPr>
            <a:spLocks noGrp="1"/>
          </p:cNvSpPr>
          <p:nvPr>
            <p:ph idx="1"/>
          </p:nvPr>
        </p:nvSpPr>
        <p:spPr/>
        <p:txBody>
          <a:bodyPr>
            <a:normAutofit/>
          </a:bodyPr>
          <a:lstStyle/>
          <a:p>
            <a:r>
              <a:rPr lang="en-GB" dirty="0"/>
              <a:t>Has your opinion of democracy and ancient/modern history changed at all over the course of the module?</a:t>
            </a:r>
          </a:p>
          <a:p>
            <a:endParaRPr lang="en-GB" dirty="0"/>
          </a:p>
          <a:p>
            <a:r>
              <a:rPr lang="en-GB" dirty="0"/>
              <a:t>The title of this lecture contains the phrase ‘contradictions of American democracy.’ What might some of those contradictions have been (and still be)?</a:t>
            </a:r>
          </a:p>
          <a:p>
            <a:endParaRPr lang="en-GB" dirty="0"/>
          </a:p>
          <a:p>
            <a:pPr marL="0" indent="0">
              <a:buNone/>
            </a:pPr>
            <a:endParaRPr lang="en-GB" dirty="0"/>
          </a:p>
        </p:txBody>
      </p:sp>
    </p:spTree>
    <p:extLst>
      <p:ext uri="{BB962C8B-B14F-4D97-AF65-F5344CB8AC3E}">
        <p14:creationId xmlns:p14="http://schemas.microsoft.com/office/powerpoint/2010/main" val="339363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11B2-2A1F-47E5-B5FB-58EEF7379075}"/>
              </a:ext>
            </a:extLst>
          </p:cNvPr>
          <p:cNvSpPr>
            <a:spLocks noGrp="1"/>
          </p:cNvSpPr>
          <p:nvPr>
            <p:ph type="title"/>
          </p:nvPr>
        </p:nvSpPr>
        <p:spPr>
          <a:xfrm>
            <a:off x="628649" y="37580"/>
            <a:ext cx="7886700" cy="1325563"/>
          </a:xfrm>
        </p:spPr>
        <p:txBody>
          <a:bodyPr/>
          <a:lstStyle/>
          <a:p>
            <a:r>
              <a:rPr lang="en-US" dirty="0"/>
              <a:t>What to the Slave is the 4</a:t>
            </a:r>
            <a:r>
              <a:rPr lang="en-US" baseline="30000" dirty="0"/>
              <a:t>th</a:t>
            </a:r>
            <a:r>
              <a:rPr lang="en-US" dirty="0"/>
              <a:t> July?</a:t>
            </a:r>
            <a:endParaRPr lang="en-GB" dirty="0"/>
          </a:p>
        </p:txBody>
      </p:sp>
      <p:pic>
        <p:nvPicPr>
          <p:cNvPr id="5" name="Content Placeholder 4">
            <a:extLst>
              <a:ext uri="{FF2B5EF4-FFF2-40B4-BE49-F238E27FC236}">
                <a16:creationId xmlns:a16="http://schemas.microsoft.com/office/drawing/2014/main" id="{06394FA7-F031-4E18-BCBB-DF7CAF846DF2}"/>
              </a:ext>
            </a:extLst>
          </p:cNvPr>
          <p:cNvPicPr>
            <a:picLocks noGrp="1" noChangeAspect="1"/>
          </p:cNvPicPr>
          <p:nvPr>
            <p:ph idx="1"/>
          </p:nvPr>
        </p:nvPicPr>
        <p:blipFill rotWithShape="1">
          <a:blip r:embed="rId2"/>
          <a:srcRect l="8356" t="3487" r="8686" b="1478"/>
          <a:stretch/>
        </p:blipFill>
        <p:spPr>
          <a:xfrm>
            <a:off x="6164423" y="1363143"/>
            <a:ext cx="2979575" cy="4802185"/>
          </a:xfrm>
        </p:spPr>
      </p:pic>
      <p:sp>
        <p:nvSpPr>
          <p:cNvPr id="6" name="Rectangle 5">
            <a:extLst>
              <a:ext uri="{FF2B5EF4-FFF2-40B4-BE49-F238E27FC236}">
                <a16:creationId xmlns:a16="http://schemas.microsoft.com/office/drawing/2014/main" id="{AC733B77-82AA-4E6A-8B96-77781D5ABCB4}"/>
              </a:ext>
            </a:extLst>
          </p:cNvPr>
          <p:cNvSpPr/>
          <p:nvPr/>
        </p:nvSpPr>
        <p:spPr>
          <a:xfrm>
            <a:off x="0" y="1025098"/>
            <a:ext cx="5970906" cy="5159014"/>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altLang="en-US" sz="2400" dirty="0"/>
              <a:t>Delivered Monday 5 July 1852 to Rochester Ladies' Anti-Slavery Society  </a:t>
            </a:r>
          </a:p>
          <a:p>
            <a:pPr marL="342900" indent="-342900" algn="just">
              <a:buFont typeface="Arial" panose="020B0604020202020204" pitchFamily="34" charset="0"/>
              <a:buChar char="•"/>
            </a:pPr>
            <a:endParaRPr lang="en-GB" altLang="en-US" sz="2400" dirty="0"/>
          </a:p>
          <a:p>
            <a:pPr algn="just"/>
            <a:r>
              <a:rPr lang="en-GB" altLang="en-US" sz="2400" dirty="0"/>
              <a:t>Why might this setting be significant?</a:t>
            </a:r>
          </a:p>
          <a:p>
            <a:pPr algn="just"/>
            <a:endParaRPr lang="en-GB" altLang="en-US" sz="2400" dirty="0"/>
          </a:p>
          <a:p>
            <a:pPr algn="just"/>
            <a:r>
              <a:rPr lang="en-GB" altLang="en-US" sz="2400" dirty="0"/>
              <a:t>How might the original audience impact interpretation of the speech?</a:t>
            </a:r>
          </a:p>
          <a:p>
            <a:pPr algn="just"/>
            <a:endParaRPr lang="en-GB" altLang="en-US" sz="2400" dirty="0"/>
          </a:p>
          <a:p>
            <a:pPr algn="just"/>
            <a:r>
              <a:rPr lang="en-GB" altLang="en-US" sz="2400" dirty="0"/>
              <a:t>How does Douglass address his audience? And how might the audience have reacted?</a:t>
            </a:r>
          </a:p>
        </p:txBody>
      </p:sp>
    </p:spTree>
    <p:extLst>
      <p:ext uri="{BB962C8B-B14F-4D97-AF65-F5344CB8AC3E}">
        <p14:creationId xmlns:p14="http://schemas.microsoft.com/office/powerpoint/2010/main" val="1216378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10814-2776-4BDA-9DD3-CEE035C0176C}"/>
              </a:ext>
            </a:extLst>
          </p:cNvPr>
          <p:cNvSpPr>
            <a:spLocks noGrp="1"/>
          </p:cNvSpPr>
          <p:nvPr>
            <p:ph type="title"/>
          </p:nvPr>
        </p:nvSpPr>
        <p:spPr/>
        <p:txBody>
          <a:bodyPr/>
          <a:lstStyle/>
          <a:p>
            <a:endParaRPr lang="en-GB" dirty="0"/>
          </a:p>
        </p:txBody>
      </p:sp>
      <p:sp>
        <p:nvSpPr>
          <p:cNvPr id="7" name="Content Placeholder 6">
            <a:extLst>
              <a:ext uri="{FF2B5EF4-FFF2-40B4-BE49-F238E27FC236}">
                <a16:creationId xmlns:a16="http://schemas.microsoft.com/office/drawing/2014/main" id="{3D32EF63-7C4C-4142-8E71-372BB4369D2B}"/>
              </a:ext>
            </a:extLst>
          </p:cNvPr>
          <p:cNvSpPr>
            <a:spLocks noGrp="1"/>
          </p:cNvSpPr>
          <p:nvPr>
            <p:ph idx="1"/>
          </p:nvPr>
        </p:nvSpPr>
        <p:spPr/>
        <p:txBody>
          <a:bodyPr/>
          <a:lstStyle/>
          <a:p>
            <a:endParaRPr lang="en-GB" dirty="0"/>
          </a:p>
        </p:txBody>
      </p:sp>
      <p:pic>
        <p:nvPicPr>
          <p:cNvPr id="1026" name="Picture 2">
            <a:extLst>
              <a:ext uri="{FF2B5EF4-FFF2-40B4-BE49-F238E27FC236}">
                <a16:creationId xmlns:a16="http://schemas.microsoft.com/office/drawing/2014/main" id="{458B3A48-5F2A-4FDC-AC7F-B4804FAABB3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14" t="3770" r="4032" b="78497"/>
          <a:stretch/>
        </p:blipFill>
        <p:spPr bwMode="auto">
          <a:xfrm>
            <a:off x="143302" y="542689"/>
            <a:ext cx="8666328" cy="2296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CE02153-484F-4B41-935B-1BB04BD20706}"/>
              </a:ext>
            </a:extLst>
          </p:cNvPr>
          <p:cNvPicPr>
            <a:picLocks noChangeAspect="1"/>
          </p:cNvPicPr>
          <p:nvPr/>
        </p:nvPicPr>
        <p:blipFill rotWithShape="1">
          <a:blip r:embed="rId3"/>
          <a:srcRect l="1754" t="6152" r="1419" b="55014"/>
          <a:stretch/>
        </p:blipFill>
        <p:spPr>
          <a:xfrm>
            <a:off x="143302" y="3429000"/>
            <a:ext cx="8853985" cy="2521266"/>
          </a:xfrm>
          <a:prstGeom prst="rect">
            <a:avLst/>
          </a:prstGeom>
        </p:spPr>
      </p:pic>
    </p:spTree>
    <p:extLst>
      <p:ext uri="{BB962C8B-B14F-4D97-AF65-F5344CB8AC3E}">
        <p14:creationId xmlns:p14="http://schemas.microsoft.com/office/powerpoint/2010/main" val="3136253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2AAE-A36C-4117-80D6-68015FDB4C64}"/>
              </a:ext>
            </a:extLst>
          </p:cNvPr>
          <p:cNvSpPr>
            <a:spLocks noGrp="1"/>
          </p:cNvSpPr>
          <p:nvPr>
            <p:ph type="title"/>
          </p:nvPr>
        </p:nvSpPr>
        <p:spPr>
          <a:xfrm>
            <a:off x="628650" y="0"/>
            <a:ext cx="7886700" cy="1325563"/>
          </a:xfrm>
        </p:spPr>
        <p:txBody>
          <a:bodyPr/>
          <a:lstStyle/>
          <a:p>
            <a:pPr algn="ctr"/>
            <a:r>
              <a:rPr lang="en-GB" b="1" dirty="0"/>
              <a:t>FUGITIVE SLAVE ACT, 1850</a:t>
            </a:r>
          </a:p>
        </p:txBody>
      </p:sp>
      <p:sp>
        <p:nvSpPr>
          <p:cNvPr id="3" name="Content Placeholder 2">
            <a:extLst>
              <a:ext uri="{FF2B5EF4-FFF2-40B4-BE49-F238E27FC236}">
                <a16:creationId xmlns:a16="http://schemas.microsoft.com/office/drawing/2014/main" id="{2A111307-52E5-466C-96EF-296E5309B61D}"/>
              </a:ext>
            </a:extLst>
          </p:cNvPr>
          <p:cNvSpPr>
            <a:spLocks noGrp="1"/>
          </p:cNvSpPr>
          <p:nvPr>
            <p:ph idx="1"/>
          </p:nvPr>
        </p:nvSpPr>
        <p:spPr>
          <a:xfrm>
            <a:off x="368489" y="1187355"/>
            <a:ext cx="8407021" cy="5540991"/>
          </a:xfrm>
        </p:spPr>
        <p:txBody>
          <a:bodyPr>
            <a:normAutofit fontScale="77500" lnSpcReduction="20000"/>
          </a:bodyPr>
          <a:lstStyle/>
          <a:p>
            <a:pPr marL="0" indent="0">
              <a:buNone/>
            </a:pPr>
            <a:r>
              <a:rPr lang="en-US" b="1" dirty="0"/>
              <a:t>RIGHT TO PURSUE FUGITIVE SLAVES ACROSS STATE</a:t>
            </a:r>
            <a:r>
              <a:rPr lang="en-US" b="1"/>
              <a:t>/TERRITORY </a:t>
            </a:r>
            <a:r>
              <a:rPr lang="en-US" b="1" dirty="0"/>
              <a:t>BOUNDARIES …</a:t>
            </a:r>
          </a:p>
          <a:p>
            <a:pPr marL="0" indent="0">
              <a:buNone/>
            </a:pPr>
            <a:r>
              <a:rPr lang="en-US" dirty="0"/>
              <a:t>When a person held to service or labor in </a:t>
            </a:r>
            <a:r>
              <a:rPr lang="en-US" b="1" u="sng" dirty="0"/>
              <a:t>any</a:t>
            </a:r>
            <a:r>
              <a:rPr lang="en-US" dirty="0"/>
              <a:t> State or Territory of the United States escape[s] into another State or Territory … the persons to whom such service or labor may be due …  may pursue and reclaim such fugitive person … [and] use reasonable force and restraint … to take and remove such fugitive person back to the State or Territory whence he or she escaped, </a:t>
            </a:r>
          </a:p>
          <a:p>
            <a:pPr marL="0" indent="0">
              <a:buNone/>
            </a:pPr>
            <a:r>
              <a:rPr lang="en-US" dirty="0"/>
              <a:t>... </a:t>
            </a:r>
            <a:r>
              <a:rPr lang="en-US" b="1" dirty="0"/>
              <a:t>WITHOUT INTERFERENCE FROM LOCAL OR STATE LAWS</a:t>
            </a:r>
            <a:endParaRPr lang="en-US" dirty="0"/>
          </a:p>
          <a:p>
            <a:pPr marL="0" indent="0">
              <a:buNone/>
            </a:pPr>
            <a:r>
              <a:rPr lang="en-US" dirty="0"/>
              <a:t>In </a:t>
            </a:r>
            <a:r>
              <a:rPr lang="en-US" dirty="0">
                <a:solidFill>
                  <a:srgbClr val="FF0000"/>
                </a:solidFill>
              </a:rPr>
              <a:t>no trial or hearing under this act shall the testimony of such alleged fugitive be admitted in evidence</a:t>
            </a:r>
            <a:r>
              <a:rPr lang="en-US" dirty="0"/>
              <a:t>… [this Act] shall be conclusive of the right … to remove such fugitive to the State or Territory from which he escaped, and </a:t>
            </a:r>
            <a:r>
              <a:rPr lang="en-US" b="1" dirty="0"/>
              <a:t>shall prevent all molestation of such person or persons by any process issued by any court, judge, magistrate, or other person whomsoeve</a:t>
            </a:r>
            <a:r>
              <a:rPr lang="en-US" dirty="0"/>
              <a:t>r.</a:t>
            </a:r>
            <a:endParaRPr lang="en-GB" dirty="0"/>
          </a:p>
        </p:txBody>
      </p:sp>
    </p:spTree>
    <p:extLst>
      <p:ext uri="{BB962C8B-B14F-4D97-AF65-F5344CB8AC3E}">
        <p14:creationId xmlns:p14="http://schemas.microsoft.com/office/powerpoint/2010/main" val="28215654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11B2-2A1F-47E5-B5FB-58EEF7379075}"/>
              </a:ext>
            </a:extLst>
          </p:cNvPr>
          <p:cNvSpPr>
            <a:spLocks noGrp="1"/>
          </p:cNvSpPr>
          <p:nvPr>
            <p:ph type="title"/>
          </p:nvPr>
        </p:nvSpPr>
        <p:spPr>
          <a:xfrm>
            <a:off x="628649" y="37580"/>
            <a:ext cx="7886700" cy="1325563"/>
          </a:xfrm>
        </p:spPr>
        <p:txBody>
          <a:bodyPr/>
          <a:lstStyle/>
          <a:p>
            <a:r>
              <a:rPr lang="en-US" dirty="0"/>
              <a:t>What to the Slave is the 4</a:t>
            </a:r>
            <a:r>
              <a:rPr lang="en-US" baseline="30000" dirty="0"/>
              <a:t>th</a:t>
            </a:r>
            <a:r>
              <a:rPr lang="en-US" dirty="0"/>
              <a:t> July?</a:t>
            </a:r>
            <a:endParaRPr lang="en-GB" dirty="0"/>
          </a:p>
        </p:txBody>
      </p:sp>
      <p:pic>
        <p:nvPicPr>
          <p:cNvPr id="5" name="Content Placeholder 4">
            <a:extLst>
              <a:ext uri="{FF2B5EF4-FFF2-40B4-BE49-F238E27FC236}">
                <a16:creationId xmlns:a16="http://schemas.microsoft.com/office/drawing/2014/main" id="{06394FA7-F031-4E18-BCBB-DF7CAF846DF2}"/>
              </a:ext>
            </a:extLst>
          </p:cNvPr>
          <p:cNvPicPr>
            <a:picLocks noGrp="1" noChangeAspect="1"/>
          </p:cNvPicPr>
          <p:nvPr>
            <p:ph idx="1"/>
          </p:nvPr>
        </p:nvPicPr>
        <p:blipFill rotWithShape="1">
          <a:blip r:embed="rId2"/>
          <a:srcRect l="8356" t="3487" r="8686" b="1478"/>
          <a:stretch/>
        </p:blipFill>
        <p:spPr>
          <a:xfrm>
            <a:off x="6164423" y="1363143"/>
            <a:ext cx="2979575" cy="4802185"/>
          </a:xfrm>
        </p:spPr>
      </p:pic>
      <p:sp>
        <p:nvSpPr>
          <p:cNvPr id="6" name="Rectangle 5">
            <a:extLst>
              <a:ext uri="{FF2B5EF4-FFF2-40B4-BE49-F238E27FC236}">
                <a16:creationId xmlns:a16="http://schemas.microsoft.com/office/drawing/2014/main" id="{AC733B77-82AA-4E6A-8B96-77781D5ABCB4}"/>
              </a:ext>
            </a:extLst>
          </p:cNvPr>
          <p:cNvSpPr/>
          <p:nvPr/>
        </p:nvSpPr>
        <p:spPr>
          <a:xfrm>
            <a:off x="0" y="1314091"/>
            <a:ext cx="5970906" cy="6143899"/>
          </a:xfrm>
          <a:prstGeom prst="rect">
            <a:avLst/>
          </a:prstGeom>
        </p:spPr>
        <p:txBody>
          <a:bodyPr wrap="square" lIns="540000" tIns="360000" rIns="540000" bIns="360000">
            <a:spAutoFit/>
          </a:bodyPr>
          <a:lstStyle/>
          <a:p>
            <a:pPr algn="just"/>
            <a:r>
              <a:rPr lang="en-GB" altLang="en-US" sz="2800" dirty="0"/>
              <a:t>What are your impressions of the speech </a:t>
            </a:r>
            <a:r>
              <a:rPr lang="en-GB" altLang="en-US" sz="2800" i="1" dirty="0"/>
              <a:t>as a speech</a:t>
            </a:r>
            <a:r>
              <a:rPr lang="en-GB" altLang="en-US" sz="2800" dirty="0"/>
              <a:t>?</a:t>
            </a:r>
          </a:p>
          <a:p>
            <a:pPr algn="just"/>
            <a:endParaRPr lang="en-GB" altLang="en-US" sz="2800" dirty="0"/>
          </a:p>
          <a:p>
            <a:pPr algn="just"/>
            <a:r>
              <a:rPr lang="en-GB" altLang="en-US" sz="2800" dirty="0"/>
              <a:t>How does it work as a piece of literature/oratory? Is there anything notable about the language and structure? </a:t>
            </a:r>
          </a:p>
          <a:p>
            <a:pPr algn="just"/>
            <a:endParaRPr lang="en-GB" altLang="en-US" sz="2800" dirty="0"/>
          </a:p>
          <a:p>
            <a:pPr algn="just"/>
            <a:r>
              <a:rPr lang="en-GB" altLang="en-US" sz="2800" dirty="0"/>
              <a:t>Does this speech merit its canonical status?</a:t>
            </a:r>
          </a:p>
          <a:p>
            <a:pPr algn="just"/>
            <a:endParaRPr lang="en-GB" altLang="en-US" sz="2400" i="1" dirty="0"/>
          </a:p>
          <a:p>
            <a:pPr algn="just"/>
            <a:endParaRPr lang="en-GB" altLang="en-US" sz="2400" i="1" dirty="0"/>
          </a:p>
          <a:p>
            <a:pPr algn="just"/>
            <a:endParaRPr lang="en-GB" altLang="en-US" sz="2400" i="1" dirty="0"/>
          </a:p>
        </p:txBody>
      </p:sp>
    </p:spTree>
    <p:extLst>
      <p:ext uri="{BB962C8B-B14F-4D97-AF65-F5344CB8AC3E}">
        <p14:creationId xmlns:p14="http://schemas.microsoft.com/office/powerpoint/2010/main" val="2124528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11B2-2A1F-47E5-B5FB-58EEF7379075}"/>
              </a:ext>
            </a:extLst>
          </p:cNvPr>
          <p:cNvSpPr>
            <a:spLocks noGrp="1"/>
          </p:cNvSpPr>
          <p:nvPr>
            <p:ph type="title"/>
          </p:nvPr>
        </p:nvSpPr>
        <p:spPr>
          <a:xfrm>
            <a:off x="628649" y="37580"/>
            <a:ext cx="7886700" cy="1325563"/>
          </a:xfrm>
        </p:spPr>
        <p:txBody>
          <a:bodyPr/>
          <a:lstStyle/>
          <a:p>
            <a:r>
              <a:rPr lang="en-US" dirty="0"/>
              <a:t>What to the Slave is the 4</a:t>
            </a:r>
            <a:r>
              <a:rPr lang="en-US" baseline="30000" dirty="0"/>
              <a:t>th</a:t>
            </a:r>
            <a:r>
              <a:rPr lang="en-US" dirty="0"/>
              <a:t> July?</a:t>
            </a:r>
            <a:endParaRPr lang="en-GB" dirty="0"/>
          </a:p>
        </p:txBody>
      </p:sp>
      <p:pic>
        <p:nvPicPr>
          <p:cNvPr id="5" name="Content Placeholder 4">
            <a:extLst>
              <a:ext uri="{FF2B5EF4-FFF2-40B4-BE49-F238E27FC236}">
                <a16:creationId xmlns:a16="http://schemas.microsoft.com/office/drawing/2014/main" id="{06394FA7-F031-4E18-BCBB-DF7CAF846DF2}"/>
              </a:ext>
            </a:extLst>
          </p:cNvPr>
          <p:cNvPicPr>
            <a:picLocks noGrp="1" noChangeAspect="1"/>
          </p:cNvPicPr>
          <p:nvPr>
            <p:ph idx="1"/>
          </p:nvPr>
        </p:nvPicPr>
        <p:blipFill rotWithShape="1">
          <a:blip r:embed="rId2"/>
          <a:srcRect l="8356" t="3487" r="8686" b="1478"/>
          <a:stretch/>
        </p:blipFill>
        <p:spPr>
          <a:xfrm>
            <a:off x="6164423" y="1363143"/>
            <a:ext cx="2979575" cy="4802185"/>
          </a:xfrm>
        </p:spPr>
      </p:pic>
      <p:sp>
        <p:nvSpPr>
          <p:cNvPr id="6" name="Rectangle 5">
            <a:extLst>
              <a:ext uri="{FF2B5EF4-FFF2-40B4-BE49-F238E27FC236}">
                <a16:creationId xmlns:a16="http://schemas.microsoft.com/office/drawing/2014/main" id="{AC733B77-82AA-4E6A-8B96-77781D5ABCB4}"/>
              </a:ext>
            </a:extLst>
          </p:cNvPr>
          <p:cNvSpPr/>
          <p:nvPr/>
        </p:nvSpPr>
        <p:spPr>
          <a:xfrm>
            <a:off x="0" y="1216166"/>
            <a:ext cx="5970906" cy="6143899"/>
          </a:xfrm>
          <a:prstGeom prst="rect">
            <a:avLst/>
          </a:prstGeom>
        </p:spPr>
        <p:txBody>
          <a:bodyPr wrap="square" lIns="540000" tIns="360000" rIns="540000" bIns="360000">
            <a:spAutoFit/>
          </a:bodyPr>
          <a:lstStyle/>
          <a:p>
            <a:pPr algn="just"/>
            <a:r>
              <a:rPr lang="en-GB" altLang="en-US" sz="2800" dirty="0"/>
              <a:t>What does Douglass tell us about the lives of slaves in C19 United States?</a:t>
            </a:r>
          </a:p>
          <a:p>
            <a:pPr algn="just"/>
            <a:endParaRPr lang="en-GB" altLang="en-US" sz="2800" dirty="0"/>
          </a:p>
          <a:p>
            <a:pPr algn="just"/>
            <a:r>
              <a:rPr lang="en-GB" altLang="en-US" sz="2800" dirty="0"/>
              <a:t>How does Douglass deploy the ideas and ideals which are contained within the Declaration of Independence and the US Constitution? </a:t>
            </a:r>
          </a:p>
          <a:p>
            <a:pPr algn="just"/>
            <a:endParaRPr lang="en-GB" altLang="en-US" sz="2800" i="1" dirty="0"/>
          </a:p>
          <a:p>
            <a:pPr algn="just"/>
            <a:endParaRPr lang="en-GB" altLang="en-US" sz="2400" i="1" dirty="0"/>
          </a:p>
          <a:p>
            <a:pPr algn="just"/>
            <a:endParaRPr lang="en-GB" altLang="en-US" sz="2400" i="1" dirty="0"/>
          </a:p>
          <a:p>
            <a:pPr algn="just"/>
            <a:endParaRPr lang="en-GB" altLang="en-US" sz="2400" i="1" dirty="0"/>
          </a:p>
        </p:txBody>
      </p:sp>
    </p:spTree>
    <p:extLst>
      <p:ext uri="{BB962C8B-B14F-4D97-AF65-F5344CB8AC3E}">
        <p14:creationId xmlns:p14="http://schemas.microsoft.com/office/powerpoint/2010/main" val="67643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11B2-2A1F-47E5-B5FB-58EEF7379075}"/>
              </a:ext>
            </a:extLst>
          </p:cNvPr>
          <p:cNvSpPr>
            <a:spLocks noGrp="1"/>
          </p:cNvSpPr>
          <p:nvPr>
            <p:ph type="title"/>
          </p:nvPr>
        </p:nvSpPr>
        <p:spPr>
          <a:xfrm>
            <a:off x="628649" y="37580"/>
            <a:ext cx="7886700" cy="1325563"/>
          </a:xfrm>
        </p:spPr>
        <p:txBody>
          <a:bodyPr/>
          <a:lstStyle/>
          <a:p>
            <a:r>
              <a:rPr lang="en-US" dirty="0"/>
              <a:t>What to the Slave is the 4</a:t>
            </a:r>
            <a:r>
              <a:rPr lang="en-US" baseline="30000" dirty="0"/>
              <a:t>th</a:t>
            </a:r>
            <a:r>
              <a:rPr lang="en-US" dirty="0"/>
              <a:t> July?</a:t>
            </a:r>
            <a:endParaRPr lang="en-GB" dirty="0"/>
          </a:p>
        </p:txBody>
      </p:sp>
      <p:pic>
        <p:nvPicPr>
          <p:cNvPr id="5" name="Content Placeholder 4">
            <a:extLst>
              <a:ext uri="{FF2B5EF4-FFF2-40B4-BE49-F238E27FC236}">
                <a16:creationId xmlns:a16="http://schemas.microsoft.com/office/drawing/2014/main" id="{06394FA7-F031-4E18-BCBB-DF7CAF846DF2}"/>
              </a:ext>
            </a:extLst>
          </p:cNvPr>
          <p:cNvPicPr>
            <a:picLocks noGrp="1" noChangeAspect="1"/>
          </p:cNvPicPr>
          <p:nvPr>
            <p:ph idx="1"/>
          </p:nvPr>
        </p:nvPicPr>
        <p:blipFill rotWithShape="1">
          <a:blip r:embed="rId2"/>
          <a:srcRect l="8356" t="3487" r="8686" b="1478"/>
          <a:stretch/>
        </p:blipFill>
        <p:spPr>
          <a:xfrm>
            <a:off x="6164423" y="1363143"/>
            <a:ext cx="2979575" cy="4802185"/>
          </a:xfrm>
        </p:spPr>
      </p:pic>
      <p:sp>
        <p:nvSpPr>
          <p:cNvPr id="6" name="Rectangle 5">
            <a:extLst>
              <a:ext uri="{FF2B5EF4-FFF2-40B4-BE49-F238E27FC236}">
                <a16:creationId xmlns:a16="http://schemas.microsoft.com/office/drawing/2014/main" id="{AC733B77-82AA-4E6A-8B96-77781D5ABCB4}"/>
              </a:ext>
            </a:extLst>
          </p:cNvPr>
          <p:cNvSpPr/>
          <p:nvPr/>
        </p:nvSpPr>
        <p:spPr>
          <a:xfrm>
            <a:off x="-5875" y="1363143"/>
            <a:ext cx="5970906" cy="4051018"/>
          </a:xfrm>
          <a:prstGeom prst="rect">
            <a:avLst/>
          </a:prstGeom>
        </p:spPr>
        <p:txBody>
          <a:bodyPr wrap="square" lIns="540000" tIns="360000" rIns="540000" bIns="360000">
            <a:spAutoFit/>
          </a:bodyPr>
          <a:lstStyle/>
          <a:p>
            <a:pPr algn="just"/>
            <a:r>
              <a:rPr lang="en-GB" altLang="en-US" sz="3600" dirty="0"/>
              <a:t>What might the speech tell us about the wider political situation in the United States in 1852?</a:t>
            </a:r>
          </a:p>
          <a:p>
            <a:pPr algn="just"/>
            <a:endParaRPr lang="en-GB" altLang="en-US" sz="2400" i="1" dirty="0"/>
          </a:p>
          <a:p>
            <a:pPr algn="just"/>
            <a:endParaRPr lang="en-GB" altLang="en-US" sz="2400" i="1" dirty="0"/>
          </a:p>
          <a:p>
            <a:pPr algn="just"/>
            <a:endParaRPr lang="en-GB" altLang="en-US" sz="2400" i="1" dirty="0"/>
          </a:p>
        </p:txBody>
      </p:sp>
    </p:spTree>
    <p:extLst>
      <p:ext uri="{BB962C8B-B14F-4D97-AF65-F5344CB8AC3E}">
        <p14:creationId xmlns:p14="http://schemas.microsoft.com/office/powerpoint/2010/main" val="1678136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265914"/>
          </a:xfrm>
          <a:prstGeom prst="rect">
            <a:avLst/>
          </a:prstGeom>
          <a:noFill/>
        </p:spPr>
        <p:txBody>
          <a:bodyPr wrap="square" lIns="360000" tIns="360000" rIns="360000" bIns="360000" rtlCol="0">
            <a:spAutoFit/>
          </a:bodyPr>
          <a:lstStyle/>
          <a:p>
            <a:pPr algn="r"/>
            <a:endParaRPr lang="en-GB" sz="1600" b="1" dirty="0"/>
          </a:p>
          <a:p>
            <a:pPr algn="r"/>
            <a:endParaRPr lang="en-GB" sz="1600" b="1" dirty="0"/>
          </a:p>
          <a:p>
            <a:pPr algn="r"/>
            <a:endParaRPr lang="en-GB" sz="1600" b="1" dirty="0"/>
          </a:p>
          <a:p>
            <a:pPr algn="r"/>
            <a:endParaRPr lang="en-GB" sz="1600" b="1" dirty="0"/>
          </a:p>
          <a:p>
            <a:pPr algn="r"/>
            <a:r>
              <a:rPr lang="en-GB" b="1" dirty="0"/>
              <a:t>The American Civil War</a:t>
            </a:r>
          </a:p>
          <a:p>
            <a:pPr algn="r"/>
            <a:r>
              <a:rPr lang="en-GB" b="1" dirty="0"/>
              <a:t>(April 12 1861–April 9 1865</a:t>
            </a:r>
            <a:r>
              <a:rPr lang="en-GB" dirty="0"/>
              <a:t>)</a:t>
            </a:r>
          </a:p>
        </p:txBody>
      </p:sp>
      <p:pic>
        <p:nvPicPr>
          <p:cNvPr id="102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54440" y="2203815"/>
            <a:ext cx="1803261" cy="1081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927"/>
            <a:ext cx="5424490" cy="3321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432866" y="188640"/>
            <a:ext cx="1867836" cy="9834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78584" y="190257"/>
            <a:ext cx="1865416" cy="981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1"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06797" y="2203815"/>
            <a:ext cx="1947643" cy="1078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rotWithShape="1">
          <a:blip r:embed="rId7">
            <a:extLst>
              <a:ext uri="{28A0092B-C50C-407E-A947-70E740481C1C}">
                <a14:useLocalDpi xmlns:a14="http://schemas.microsoft.com/office/drawing/2010/main" val="0"/>
              </a:ext>
            </a:extLst>
          </a:blip>
          <a:srcRect l="76692" t="45324"/>
          <a:stretch/>
        </p:blipFill>
        <p:spPr bwMode="auto">
          <a:xfrm>
            <a:off x="7565923" y="3343509"/>
            <a:ext cx="1578077" cy="19576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p:cNvSpPr txBox="1"/>
          <p:nvPr/>
        </p:nvSpPr>
        <p:spPr>
          <a:xfrm>
            <a:off x="1" y="3297674"/>
            <a:ext cx="7565922" cy="3497020"/>
          </a:xfrm>
          <a:prstGeom prst="rect">
            <a:avLst/>
          </a:prstGeom>
          <a:solidFill>
            <a:schemeClr val="bg2"/>
          </a:solidFill>
        </p:spPr>
        <p:txBody>
          <a:bodyPr wrap="square" lIns="360000" tIns="360000" rIns="360000" bIns="360000" rtlCol="0" anchor="t">
            <a:spAutoFit/>
          </a:bodyPr>
          <a:lstStyle/>
          <a:p>
            <a:pPr algn="just"/>
            <a:r>
              <a:rPr lang="en-GB" b="1" dirty="0">
                <a:latin typeface="Arial Black"/>
              </a:rPr>
              <a:t>American Civil War: THE BASICS</a:t>
            </a:r>
          </a:p>
          <a:p>
            <a:pPr marL="285750" indent="-285750" algn="just">
              <a:buFont typeface="Arial" panose="020B0604020202020204" pitchFamily="34" charset="0"/>
              <a:buChar char="•"/>
            </a:pPr>
            <a:r>
              <a:rPr lang="en-GB" dirty="0"/>
              <a:t>Combat began with capture of Union base at Fort Sumter, South Carolina April 12 1861</a:t>
            </a:r>
          </a:p>
          <a:p>
            <a:pPr marL="285750" indent="-285750" algn="just">
              <a:buFont typeface="Arial" panose="020B0604020202020204" pitchFamily="34" charset="0"/>
              <a:buChar char="•"/>
            </a:pPr>
            <a:r>
              <a:rPr lang="en-GB" dirty="0"/>
              <a:t>Union president Abraham Lincoln explicitly endorsed abolition in the rebel states (note: not border states) as a war goal with Emancipation  Proclamation, January 1 1863. This too formally permitted African American troops’ entry into the military.</a:t>
            </a:r>
          </a:p>
          <a:p>
            <a:pPr marL="285750" indent="-285750" algn="just">
              <a:buFont typeface="Arial" panose="020B0604020202020204" pitchFamily="34" charset="0"/>
              <a:buChar char="•"/>
            </a:pPr>
            <a:r>
              <a:rPr lang="en-GB" dirty="0"/>
              <a:t>Surrender of General Robert E Lee’s forces, April 9 1865; assassination of Lincoln, April 14; new President Andrew Johnson declares end of insurrection, May 9</a:t>
            </a:r>
          </a:p>
        </p:txBody>
      </p:sp>
    </p:spTree>
    <p:extLst>
      <p:ext uri="{BB962C8B-B14F-4D97-AF65-F5344CB8AC3E}">
        <p14:creationId xmlns:p14="http://schemas.microsoft.com/office/powerpoint/2010/main" val="1629786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6513231"/>
          </a:xfrm>
          <a:prstGeom prst="rect">
            <a:avLst/>
          </a:prstGeom>
        </p:spPr>
        <p:txBody>
          <a:bodyPr wrap="square" lIns="540000" tIns="360000" rIns="540000" bIns="360000">
            <a:spAutoFit/>
          </a:bodyPr>
          <a:lstStyle/>
          <a:p>
            <a:pPr algn="ctr"/>
            <a:r>
              <a:rPr lang="en-US" sz="3200" b="1" dirty="0">
                <a:solidFill>
                  <a:prstClr val="black"/>
                </a:solidFill>
              </a:rPr>
              <a:t>LONG-TERM CAUSES OF THE AMERICAN CIVIL WAR</a:t>
            </a:r>
          </a:p>
          <a:p>
            <a:endParaRPr lang="en-US" sz="2400" b="1" dirty="0">
              <a:solidFill>
                <a:prstClr val="black"/>
              </a:solidFill>
              <a:latin typeface="Cooper Black" panose="0208090404030B020404" pitchFamily="18" charset="0"/>
            </a:endParaRPr>
          </a:p>
          <a:p>
            <a:r>
              <a:rPr lang="en-GB" sz="2200" dirty="0">
                <a:solidFill>
                  <a:prstClr val="black"/>
                </a:solidFill>
              </a:rPr>
              <a:t>Product of a century’s-worth of sectional tensions between northern and southern United States regarding  the issues of: </a:t>
            </a:r>
          </a:p>
          <a:p>
            <a:pPr algn="just"/>
            <a:endParaRPr lang="en-GB" dirty="0">
              <a:solidFill>
                <a:prstClr val="black"/>
              </a:solidFill>
            </a:endParaRPr>
          </a:p>
          <a:p>
            <a:pPr marL="914400" lvl="1" indent="-457200" algn="just">
              <a:buAutoNum type="alphaLcParenR"/>
            </a:pPr>
            <a:r>
              <a:rPr lang="en-GB" sz="2200" dirty="0">
                <a:solidFill>
                  <a:prstClr val="black"/>
                </a:solidFill>
              </a:rPr>
              <a:t> </a:t>
            </a:r>
            <a:r>
              <a:rPr lang="en-GB" sz="2200" b="1" dirty="0">
                <a:solidFill>
                  <a:srgbClr val="FF0000"/>
                </a:solidFill>
              </a:rPr>
              <a:t>states’ rights </a:t>
            </a:r>
            <a:r>
              <a:rPr lang="en-GB" sz="2200" dirty="0">
                <a:solidFill>
                  <a:prstClr val="black"/>
                </a:solidFill>
              </a:rPr>
              <a:t>v. Federalism</a:t>
            </a:r>
          </a:p>
          <a:p>
            <a:pPr marL="914400" lvl="1" indent="-457200" algn="just">
              <a:buAutoNum type="alphaLcParenR"/>
            </a:pPr>
            <a:endParaRPr lang="en-GB" dirty="0">
              <a:solidFill>
                <a:prstClr val="black"/>
              </a:solidFill>
            </a:endParaRPr>
          </a:p>
          <a:p>
            <a:pPr lvl="2" algn="just"/>
            <a:r>
              <a:rPr lang="en-GB" sz="2200" dirty="0">
                <a:solidFill>
                  <a:prstClr val="black"/>
                </a:solidFill>
              </a:rPr>
              <a:t>… in particular as pertaining to …</a:t>
            </a:r>
          </a:p>
          <a:p>
            <a:pPr lvl="3" algn="just"/>
            <a:endParaRPr lang="en-GB" dirty="0">
              <a:solidFill>
                <a:prstClr val="black"/>
              </a:solidFill>
            </a:endParaRPr>
          </a:p>
          <a:p>
            <a:pPr lvl="3" algn="just"/>
            <a:r>
              <a:rPr lang="en-GB" sz="2200" dirty="0">
                <a:solidFill>
                  <a:prstClr val="black"/>
                </a:solidFill>
              </a:rPr>
              <a:t>	b) the </a:t>
            </a:r>
            <a:r>
              <a:rPr lang="en-GB" sz="2200" b="1" dirty="0">
                <a:solidFill>
                  <a:srgbClr val="FF0000"/>
                </a:solidFill>
              </a:rPr>
              <a:t>westward expansion </a:t>
            </a:r>
            <a:r>
              <a:rPr lang="en-GB" sz="2200" dirty="0">
                <a:solidFill>
                  <a:prstClr val="black"/>
                </a:solidFill>
              </a:rPr>
              <a:t>of the United States</a:t>
            </a:r>
          </a:p>
          <a:p>
            <a:pPr lvl="3" algn="just"/>
            <a:endParaRPr lang="en-GB" dirty="0">
              <a:solidFill>
                <a:prstClr val="black"/>
              </a:solidFill>
            </a:endParaRPr>
          </a:p>
          <a:p>
            <a:pPr lvl="3" algn="just"/>
            <a:r>
              <a:rPr lang="en-GB" sz="2200" dirty="0">
                <a:solidFill>
                  <a:prstClr val="black"/>
                </a:solidFill>
              </a:rPr>
              <a:t>	… and above all else with regards to …</a:t>
            </a:r>
          </a:p>
          <a:p>
            <a:pPr lvl="4" algn="just"/>
            <a:endParaRPr lang="en-GB" dirty="0">
              <a:solidFill>
                <a:prstClr val="black"/>
              </a:solidFill>
            </a:endParaRPr>
          </a:p>
          <a:p>
            <a:pPr lvl="5" algn="just"/>
            <a:r>
              <a:rPr lang="en-GB" sz="2200" dirty="0">
                <a:solidFill>
                  <a:prstClr val="black"/>
                </a:solidFill>
              </a:rPr>
              <a:t>c) whether or not the ‘peculiar institution’ of </a:t>
            </a:r>
            <a:r>
              <a:rPr lang="en-GB" sz="2200" b="1" dirty="0">
                <a:solidFill>
                  <a:srgbClr val="FF0000"/>
                </a:solidFill>
              </a:rPr>
              <a:t>slavery</a:t>
            </a:r>
            <a:r>
              <a:rPr lang="en-GB" sz="2200" b="1" dirty="0">
                <a:solidFill>
                  <a:prstClr val="black"/>
                </a:solidFill>
              </a:rPr>
              <a:t> </a:t>
            </a:r>
            <a:r>
              <a:rPr lang="en-GB" sz="2200" dirty="0">
                <a:solidFill>
                  <a:prstClr val="black"/>
                </a:solidFill>
              </a:rPr>
              <a:t>would be permitted in newly-acquired territories</a:t>
            </a:r>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591059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9144000" cy="8082891"/>
          </a:xfrm>
          <a:prstGeom prst="rect">
            <a:avLst/>
          </a:prstGeom>
        </p:spPr>
        <p:txBody>
          <a:bodyPr wrap="square" lIns="540000" tIns="360000" rIns="540000" bIns="360000">
            <a:spAutoFit/>
          </a:bodyPr>
          <a:lstStyle/>
          <a:p>
            <a:pPr algn="ctr"/>
            <a:r>
              <a:rPr lang="en-US" sz="3200" b="1" dirty="0">
                <a:solidFill>
                  <a:prstClr val="black"/>
                </a:solidFill>
                <a:latin typeface="+mj-lt"/>
              </a:rPr>
              <a:t>LONG-TERM CAUSES OF THE AMERICAN CIVIL WAR</a:t>
            </a:r>
          </a:p>
          <a:p>
            <a:pPr algn="r"/>
            <a:r>
              <a:rPr lang="en-GB" sz="2000" i="1" dirty="0">
                <a:solidFill>
                  <a:prstClr val="black"/>
                </a:solidFill>
              </a:rPr>
              <a:t>:</a:t>
            </a:r>
          </a:p>
          <a:p>
            <a:pPr algn="just"/>
            <a:r>
              <a:rPr lang="en-GB" sz="2400" dirty="0">
                <a:solidFill>
                  <a:prstClr val="black"/>
                </a:solidFill>
              </a:rPr>
              <a:t>The immediacy of these issues was heightened in the 1840s and 1850s because of:</a:t>
            </a:r>
          </a:p>
          <a:p>
            <a:pPr algn="just"/>
            <a:endParaRPr lang="en-GB" sz="1000" dirty="0">
              <a:solidFill>
                <a:prstClr val="black"/>
              </a:solidFill>
            </a:endParaRPr>
          </a:p>
          <a:p>
            <a:pPr marL="457200" indent="-457200" algn="just">
              <a:buAutoNum type="arabicPeriod"/>
            </a:pPr>
            <a:r>
              <a:rPr lang="en-GB" sz="2400" b="1" dirty="0">
                <a:solidFill>
                  <a:srgbClr val="FF0000"/>
                </a:solidFill>
              </a:rPr>
              <a:t>The acquisition of new states and territories as a consequence of the Mexican-American War and surrounding conflicts</a:t>
            </a:r>
          </a:p>
          <a:p>
            <a:pPr marL="457200" indent="-457200" algn="just">
              <a:buAutoNum type="arabicPeriod"/>
            </a:pPr>
            <a:endParaRPr lang="en-GB" sz="1000" dirty="0">
              <a:solidFill>
                <a:prstClr val="black"/>
              </a:solidFill>
            </a:endParaRPr>
          </a:p>
          <a:p>
            <a:pPr marL="457200" indent="-457200" algn="just">
              <a:buAutoNum type="arabicPeriod"/>
            </a:pPr>
            <a:r>
              <a:rPr lang="en-GB" sz="2400" dirty="0">
                <a:solidFill>
                  <a:srgbClr val="002060"/>
                </a:solidFill>
              </a:rPr>
              <a:t>The activism of an evangelical, reformist socio-religious movement with positioned abolitionism to the forefront of its political agenda</a:t>
            </a:r>
          </a:p>
          <a:p>
            <a:pPr marL="457200" indent="-457200" algn="just">
              <a:buFont typeface="+mj-lt"/>
              <a:buAutoNum type="arabicPeriod" startAt="3"/>
            </a:pPr>
            <a:endParaRPr lang="en-GB" sz="2400" dirty="0">
              <a:solidFill>
                <a:srgbClr val="7030A0"/>
              </a:solidFill>
            </a:endParaRPr>
          </a:p>
          <a:p>
            <a:pPr marL="457200" indent="-457200" algn="just">
              <a:buFont typeface="+mj-lt"/>
              <a:buAutoNum type="arabicPeriod" startAt="3"/>
            </a:pPr>
            <a:r>
              <a:rPr lang="en-GB" sz="2400" dirty="0">
                <a:solidFill>
                  <a:srgbClr val="7030A0"/>
                </a:solidFill>
              </a:rPr>
              <a:t>The emergence of the Republicans as a party committed to abolition and opposed to the doctrine of ‘popular sovereignty’</a:t>
            </a:r>
          </a:p>
          <a:p>
            <a:pPr algn="just"/>
            <a:endParaRPr lang="en-GB" sz="2200" dirty="0">
              <a:solidFill>
                <a:prstClr val="black"/>
              </a:solidFill>
            </a:endParaRPr>
          </a:p>
          <a:p>
            <a:pPr marL="457200" indent="-457200" algn="just">
              <a:buAutoNum type="arabicPeriod"/>
            </a:pPr>
            <a:endParaRPr lang="en-GB" sz="2200" dirty="0">
              <a:solidFill>
                <a:prstClr val="black"/>
              </a:solidFill>
            </a:endParaRPr>
          </a:p>
          <a:p>
            <a:pPr algn="just"/>
            <a:endParaRPr lang="en-GB" sz="2200" dirty="0">
              <a:solidFill>
                <a:prstClr val="black"/>
              </a:solidFill>
            </a:endParaRPr>
          </a:p>
          <a:p>
            <a:pPr algn="just"/>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37222355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2"/>
            <a:ext cx="9200886" cy="1619583"/>
          </a:xfrm>
          <a:prstGeom prst="rect">
            <a:avLst/>
          </a:prstGeom>
        </p:spPr>
        <p:txBody>
          <a:bodyPr wrap="square" lIns="540000" tIns="360000" rIns="540000" bIns="360000">
            <a:spAutoFit/>
          </a:bodyPr>
          <a:lstStyle/>
          <a:p>
            <a:r>
              <a:rPr lang="en-GB" sz="2000" b="1" u="sng" dirty="0">
                <a:solidFill>
                  <a:prstClr val="black"/>
                </a:solidFill>
              </a:rPr>
              <a:t>Territorial Expansion &amp; Sectional Conflict: Louisiana Purchase</a:t>
            </a:r>
          </a:p>
          <a:p>
            <a:endParaRPr lang="en-GB" sz="2000" b="1" dirty="0">
              <a:solidFill>
                <a:prstClr val="black"/>
              </a:solidFill>
            </a:endParaRPr>
          </a:p>
          <a:p>
            <a:pPr lvl="1"/>
            <a:endParaRPr lang="en-GB" dirty="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952" y="890911"/>
            <a:ext cx="4896544" cy="3689410"/>
          </a:xfrm>
          <a:prstGeom prst="rect">
            <a:avLst/>
          </a:prstGeom>
        </p:spPr>
      </p:pic>
      <p:sp>
        <p:nvSpPr>
          <p:cNvPr id="5" name="Rectangle 4"/>
          <p:cNvSpPr/>
          <p:nvPr/>
        </p:nvSpPr>
        <p:spPr>
          <a:xfrm>
            <a:off x="-36781" y="798179"/>
            <a:ext cx="4176733" cy="2850690"/>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b="1" dirty="0">
                <a:solidFill>
                  <a:prstClr val="black"/>
                </a:solidFill>
              </a:rPr>
              <a:t>Perennial disputes over whether slavery would be admitted into Louisiana territory West of the Mississippi </a:t>
            </a:r>
          </a:p>
          <a:p>
            <a:endParaRPr lang="en-GB" sz="2000" b="1" dirty="0">
              <a:solidFill>
                <a:prstClr val="black"/>
              </a:solidFill>
            </a:endParaRPr>
          </a:p>
          <a:p>
            <a:pPr lvl="1"/>
            <a:endParaRPr lang="en-GB" dirty="0"/>
          </a:p>
        </p:txBody>
      </p:sp>
    </p:spTree>
    <p:extLst>
      <p:ext uri="{BB962C8B-B14F-4D97-AF65-F5344CB8AC3E}">
        <p14:creationId xmlns:p14="http://schemas.microsoft.com/office/powerpoint/2010/main" val="3535307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0"/>
            <a:ext cx="9200886" cy="1927360"/>
          </a:xfrm>
          <a:prstGeom prst="rect">
            <a:avLst/>
          </a:prstGeom>
        </p:spPr>
        <p:txBody>
          <a:bodyPr wrap="square" lIns="540000" tIns="360000" rIns="540000" bIns="360000">
            <a:spAutoFit/>
          </a:bodyPr>
          <a:lstStyle/>
          <a:p>
            <a:r>
              <a:rPr lang="en-GB" sz="2000" b="1" u="sng" dirty="0">
                <a:solidFill>
                  <a:prstClr val="black"/>
                </a:solidFill>
              </a:rPr>
              <a:t>Territorial Expansion &amp; Sectional Conflict: Missouri Compromise, 1820 </a:t>
            </a:r>
          </a:p>
          <a:p>
            <a:endParaRPr lang="en-GB" sz="2000" b="1" u="sng" dirty="0">
              <a:solidFill>
                <a:prstClr val="black"/>
              </a:solidFill>
            </a:endParaRPr>
          </a:p>
          <a:p>
            <a:endParaRPr lang="en-GB" sz="2000" b="1" dirty="0">
              <a:solidFill>
                <a:prstClr val="black"/>
              </a:solidFill>
            </a:endParaRPr>
          </a:p>
          <a:p>
            <a:pPr lvl="1"/>
            <a:endParaRPr lang="en-GB" dirty="0"/>
          </a:p>
        </p:txBody>
      </p:sp>
      <p:sp>
        <p:nvSpPr>
          <p:cNvPr id="3" name="Rectangle 2"/>
          <p:cNvSpPr/>
          <p:nvPr/>
        </p:nvSpPr>
        <p:spPr>
          <a:xfrm>
            <a:off x="-23485" y="1700808"/>
            <a:ext cx="9144000" cy="1034808"/>
          </a:xfrm>
          <a:prstGeom prst="rect">
            <a:avLst/>
          </a:prstGeom>
        </p:spPr>
        <p:txBody>
          <a:bodyPr wrap="square" lIns="540000" tIns="360000" rIns="540000" bIns="360000">
            <a:spAutoFit/>
          </a:bodyPr>
          <a:lstStyle/>
          <a:p>
            <a:endParaRPr lang="en-GB" sz="2000" b="1" u="sng" dirty="0">
              <a:solidFill>
                <a:prstClr val="black"/>
              </a:solidFill>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862889"/>
            <a:ext cx="6766326" cy="3920862"/>
          </a:xfrm>
          <a:prstGeom prst="rect">
            <a:avLst/>
          </a:prstGeom>
        </p:spPr>
      </p:pic>
      <p:sp>
        <p:nvSpPr>
          <p:cNvPr id="8" name="Rectangle 7"/>
          <p:cNvSpPr/>
          <p:nvPr/>
        </p:nvSpPr>
        <p:spPr>
          <a:xfrm>
            <a:off x="-31041" y="4592086"/>
            <a:ext cx="9200886" cy="2265914"/>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000" dirty="0">
                <a:solidFill>
                  <a:prstClr val="black"/>
                </a:solidFill>
              </a:rPr>
              <a:t>Settled dispute over whether Missouri should be admitted to Union as a slave state – Maine admitted as free state and banned slavery from all other former Louisiana territories north of parallel 36°30′</a:t>
            </a: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r>
              <a:rPr lang="en-GB" sz="2000" dirty="0">
                <a:solidFill>
                  <a:prstClr val="black"/>
                </a:solidFill>
              </a:rPr>
              <a:t>Created balance in no. senators admitted from slave and free states</a:t>
            </a:r>
            <a:endParaRPr lang="en-GB" dirty="0"/>
          </a:p>
        </p:txBody>
      </p:sp>
    </p:spTree>
    <p:extLst>
      <p:ext uri="{BB962C8B-B14F-4D97-AF65-F5344CB8AC3E}">
        <p14:creationId xmlns:p14="http://schemas.microsoft.com/office/powerpoint/2010/main" val="1232892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7906C-8829-4FE2-8387-0611AF3E317D}"/>
              </a:ext>
            </a:extLst>
          </p:cNvPr>
          <p:cNvSpPr>
            <a:spLocks noGrp="1"/>
          </p:cNvSpPr>
          <p:nvPr>
            <p:ph type="title"/>
          </p:nvPr>
        </p:nvSpPr>
        <p:spPr/>
        <p:txBody>
          <a:bodyPr/>
          <a:lstStyle/>
          <a:p>
            <a:r>
              <a:rPr lang="en-US" dirty="0"/>
              <a:t>‘Wolf by the Ear’</a:t>
            </a:r>
            <a:endParaRPr lang="en-GB" dirty="0"/>
          </a:p>
        </p:txBody>
      </p:sp>
      <p:sp>
        <p:nvSpPr>
          <p:cNvPr id="3" name="Content Placeholder 2">
            <a:extLst>
              <a:ext uri="{FF2B5EF4-FFF2-40B4-BE49-F238E27FC236}">
                <a16:creationId xmlns:a16="http://schemas.microsoft.com/office/drawing/2014/main" id="{FF007B9E-F538-429D-BA7F-0C50E7D90236}"/>
              </a:ext>
            </a:extLst>
          </p:cNvPr>
          <p:cNvSpPr>
            <a:spLocks noGrp="1"/>
          </p:cNvSpPr>
          <p:nvPr>
            <p:ph idx="1"/>
          </p:nvPr>
        </p:nvSpPr>
        <p:spPr/>
        <p:txBody>
          <a:bodyPr>
            <a:normAutofit fontScale="85000" lnSpcReduction="10000"/>
          </a:bodyPr>
          <a:lstStyle/>
          <a:p>
            <a:pPr marL="0" indent="0" algn="just">
              <a:buNone/>
            </a:pPr>
            <a:r>
              <a:rPr lang="en-US" b="1" dirty="0"/>
              <a:t>Jefferson on Missouri question:</a:t>
            </a:r>
          </a:p>
          <a:p>
            <a:pPr marL="0" indent="0" algn="just">
              <a:buNone/>
            </a:pPr>
            <a:r>
              <a:rPr lang="en-US" dirty="0"/>
              <a:t>I think it might be. but, as it is, </a:t>
            </a:r>
            <a:r>
              <a:rPr lang="en-US" b="1" dirty="0"/>
              <a:t>we have the wolf by the ear, and we can neither hold him, nor safely let him go. Justice is in one scale, and self-preservation in the other</a:t>
            </a:r>
            <a:r>
              <a:rPr lang="en-US" dirty="0"/>
              <a:t>. </a:t>
            </a:r>
          </a:p>
          <a:p>
            <a:pPr marL="0" indent="0" algn="just">
              <a:buNone/>
            </a:pPr>
            <a:r>
              <a:rPr lang="en-US" dirty="0"/>
              <a:t>	… I regret that I am now to die in the belief that the useless sacrifice of themselves, by the generation of ’76. to acquire self government and happiness to their country, is to be thrown away by the unwise and unworthy passions of their sons, and that my only consolation is to be that I live not to weep over it.</a:t>
            </a:r>
          </a:p>
          <a:p>
            <a:pPr marL="0" indent="0" algn="r">
              <a:buNone/>
            </a:pPr>
            <a:r>
              <a:rPr lang="en-US" dirty="0"/>
              <a:t>- Letter to John Holmes, 22 April 1820</a:t>
            </a:r>
            <a:endParaRPr lang="en-GB" dirty="0"/>
          </a:p>
        </p:txBody>
      </p:sp>
    </p:spTree>
    <p:extLst>
      <p:ext uri="{BB962C8B-B14F-4D97-AF65-F5344CB8AC3E}">
        <p14:creationId xmlns:p14="http://schemas.microsoft.com/office/powerpoint/2010/main" val="188707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7906C-8829-4FE2-8387-0611AF3E317D}"/>
              </a:ext>
            </a:extLst>
          </p:cNvPr>
          <p:cNvSpPr>
            <a:spLocks noGrp="1"/>
          </p:cNvSpPr>
          <p:nvPr>
            <p:ph type="title"/>
          </p:nvPr>
        </p:nvSpPr>
        <p:spPr/>
        <p:txBody>
          <a:bodyPr/>
          <a:lstStyle/>
          <a:p>
            <a:r>
              <a:rPr lang="en-US" dirty="0"/>
              <a:t>‘Wolf by the Ear’</a:t>
            </a:r>
            <a:endParaRPr lang="en-GB" dirty="0"/>
          </a:p>
        </p:txBody>
      </p:sp>
      <p:sp>
        <p:nvSpPr>
          <p:cNvPr id="3" name="Content Placeholder 2">
            <a:extLst>
              <a:ext uri="{FF2B5EF4-FFF2-40B4-BE49-F238E27FC236}">
                <a16:creationId xmlns:a16="http://schemas.microsoft.com/office/drawing/2014/main" id="{FF007B9E-F538-429D-BA7F-0C50E7D90236}"/>
              </a:ext>
            </a:extLst>
          </p:cNvPr>
          <p:cNvSpPr>
            <a:spLocks noGrp="1"/>
          </p:cNvSpPr>
          <p:nvPr>
            <p:ph idx="1"/>
          </p:nvPr>
        </p:nvSpPr>
        <p:spPr/>
        <p:txBody>
          <a:bodyPr>
            <a:normAutofit/>
          </a:bodyPr>
          <a:lstStyle/>
          <a:p>
            <a:pPr marL="0" indent="0" algn="just">
              <a:buNone/>
            </a:pPr>
            <a:r>
              <a:rPr lang="en-US" b="1" dirty="0"/>
              <a:t>Jefferson on Haitian Revolution:</a:t>
            </a:r>
          </a:p>
          <a:p>
            <a:pPr marL="0" indent="0" algn="just">
              <a:buNone/>
            </a:pPr>
            <a:r>
              <a:rPr lang="en-US" dirty="0"/>
              <a:t>Bonaparte … now holds the wolf by the ears, and knows not whether to loose it, or how to keep it.</a:t>
            </a:r>
          </a:p>
          <a:p>
            <a:pPr marL="0" indent="0" algn="just">
              <a:buNone/>
            </a:pPr>
            <a:endParaRPr lang="en-US" b="1" dirty="0"/>
          </a:p>
          <a:p>
            <a:pPr marL="0" indent="0" algn="r">
              <a:buNone/>
            </a:pPr>
            <a:r>
              <a:rPr lang="en-US" dirty="0"/>
              <a:t>- Letter to </a:t>
            </a:r>
            <a:r>
              <a:rPr lang="fi-FI" dirty="0"/>
              <a:t>Benjamin Vaughan, 24 March 1803</a:t>
            </a:r>
            <a:endParaRPr lang="en-GB" dirty="0"/>
          </a:p>
        </p:txBody>
      </p:sp>
    </p:spTree>
    <p:extLst>
      <p:ext uri="{BB962C8B-B14F-4D97-AF65-F5344CB8AC3E}">
        <p14:creationId xmlns:p14="http://schemas.microsoft.com/office/powerpoint/2010/main" val="3610027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1034808"/>
          </a:xfrm>
          <a:prstGeom prst="rect">
            <a:avLst/>
          </a:prstGeom>
        </p:spPr>
        <p:txBody>
          <a:bodyPr wrap="square" lIns="540000" tIns="360000" rIns="540000" bIns="360000">
            <a:spAutoFit/>
          </a:bodyPr>
          <a:lstStyle/>
          <a:p>
            <a:r>
              <a:rPr lang="en-GB" sz="2000" b="1" u="sng" dirty="0">
                <a:solidFill>
                  <a:prstClr val="black"/>
                </a:solidFill>
              </a:rPr>
              <a:t>Independence in Spanish America</a:t>
            </a:r>
            <a:endParaRPr lang="en-GB" sz="1900" dirty="0"/>
          </a:p>
        </p:txBody>
      </p:sp>
      <p:graphicFrame>
        <p:nvGraphicFramePr>
          <p:cNvPr id="9" name="Table 8"/>
          <p:cNvGraphicFramePr>
            <a:graphicFrameLocks noGrp="1"/>
          </p:cNvGraphicFramePr>
          <p:nvPr/>
        </p:nvGraphicFramePr>
        <p:xfrm>
          <a:off x="467544" y="836712"/>
          <a:ext cx="4392488" cy="5137670"/>
        </p:xfrm>
        <a:graphic>
          <a:graphicData uri="http://schemas.openxmlformats.org/drawingml/2006/table">
            <a:tbl>
              <a:tblPr/>
              <a:tblGrid>
                <a:gridCol w="1158533">
                  <a:extLst>
                    <a:ext uri="{9D8B030D-6E8A-4147-A177-3AD203B41FA5}">
                      <a16:colId xmlns:a16="http://schemas.microsoft.com/office/drawing/2014/main" val="20000"/>
                    </a:ext>
                  </a:extLst>
                </a:gridCol>
                <a:gridCol w="3233955">
                  <a:extLst>
                    <a:ext uri="{9D8B030D-6E8A-4147-A177-3AD203B41FA5}">
                      <a16:colId xmlns:a16="http://schemas.microsoft.com/office/drawing/2014/main" val="20001"/>
                    </a:ext>
                  </a:extLst>
                </a:gridCol>
              </a:tblGrid>
              <a:tr h="289087">
                <a:tc>
                  <a:txBody>
                    <a:bodyPr/>
                    <a:lstStyle/>
                    <a:p>
                      <a:pPr algn="l" fontAlgn="t"/>
                      <a:r>
                        <a:rPr lang="en-GB" sz="1600" b="0" dirty="0">
                          <a:effectLst/>
                          <a:latin typeface="+mn-lt"/>
                        </a:rPr>
                        <a:t>Nation</a:t>
                      </a:r>
                    </a:p>
                    <a:p>
                      <a:pPr algn="l" fontAlgn="t"/>
                      <a:r>
                        <a:rPr lang="en-GB" sz="1600" b="1" dirty="0">
                          <a:effectLst/>
                          <a:latin typeface="+mn-lt"/>
                        </a:rPr>
                        <a:t>Argentina</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0" dirty="0">
                          <a:effectLst/>
                          <a:latin typeface="+mn-lt"/>
                        </a:rPr>
                        <a:t>National</a:t>
                      </a:r>
                      <a:r>
                        <a:rPr lang="en-GB" sz="1600" b="0" baseline="0" dirty="0">
                          <a:effectLst/>
                          <a:latin typeface="+mn-lt"/>
                        </a:rPr>
                        <a:t> independence day</a:t>
                      </a:r>
                      <a:endParaRPr lang="en-GB" sz="1600" b="0" dirty="0">
                        <a:effectLst/>
                        <a:latin typeface="+mn-lt"/>
                      </a:endParaRPr>
                    </a:p>
                    <a:p>
                      <a:pPr algn="l" fontAlgn="t"/>
                      <a:r>
                        <a:rPr lang="en-GB" sz="1600" b="1" dirty="0">
                          <a:effectLst/>
                          <a:latin typeface="+mn-lt"/>
                        </a:rPr>
                        <a:t>9 July 1816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289087">
                <a:tc>
                  <a:txBody>
                    <a:bodyPr/>
                    <a:lstStyle/>
                    <a:p>
                      <a:pPr algn="l" fontAlgn="t"/>
                      <a:r>
                        <a:rPr lang="en-GB" sz="1600" b="1" dirty="0">
                          <a:effectLst/>
                          <a:latin typeface="+mn-lt"/>
                        </a:rPr>
                        <a:t>Bolivia</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6 August 1825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289087">
                <a:tc>
                  <a:txBody>
                    <a:bodyPr/>
                    <a:lstStyle/>
                    <a:p>
                      <a:pPr algn="l" fontAlgn="t"/>
                      <a:r>
                        <a:rPr lang="en-GB" sz="1600" b="1" dirty="0">
                          <a:effectLst/>
                          <a:latin typeface="+mn-lt"/>
                        </a:rPr>
                        <a:t>Brazil</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7 September 1822 (from Portugal)</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289087">
                <a:tc>
                  <a:txBody>
                    <a:bodyPr/>
                    <a:lstStyle/>
                    <a:p>
                      <a:pPr algn="l" fontAlgn="t"/>
                      <a:r>
                        <a:rPr lang="en-GB" sz="1600" b="1" dirty="0">
                          <a:effectLst/>
                          <a:latin typeface="+mn-lt"/>
                        </a:rPr>
                        <a:t>Chile</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18 September 1810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289087">
                <a:tc>
                  <a:txBody>
                    <a:bodyPr/>
                    <a:lstStyle/>
                    <a:p>
                      <a:pPr algn="l" fontAlgn="t"/>
                      <a:r>
                        <a:rPr lang="en-GB" sz="1600" b="1" dirty="0">
                          <a:effectLst/>
                          <a:latin typeface="+mn-lt"/>
                        </a:rPr>
                        <a:t>Colombia</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20 July 1810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289087">
                <a:tc>
                  <a:txBody>
                    <a:bodyPr/>
                    <a:lstStyle/>
                    <a:p>
                      <a:pPr algn="l" fontAlgn="t"/>
                      <a:r>
                        <a:rPr lang="en-GB" sz="1600" b="1" dirty="0">
                          <a:effectLst/>
                          <a:latin typeface="+mn-lt"/>
                        </a:rPr>
                        <a:t>Costa Rica</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15 September 1821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289087">
                <a:tc>
                  <a:txBody>
                    <a:bodyPr/>
                    <a:lstStyle/>
                    <a:p>
                      <a:pPr algn="l" fontAlgn="t"/>
                      <a:r>
                        <a:rPr lang="en-GB" sz="1600" b="1" dirty="0">
                          <a:effectLst/>
                          <a:latin typeface="+mn-lt"/>
                        </a:rPr>
                        <a:t>Ecuador</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24 May 1822</a:t>
                      </a:r>
                      <a:r>
                        <a:rPr lang="en-GB" sz="1600" b="1" baseline="0" dirty="0">
                          <a:effectLst/>
                          <a:latin typeface="+mn-lt"/>
                        </a:rPr>
                        <a:t> (from Spain)</a:t>
                      </a:r>
                      <a:endParaRPr lang="en-GB" sz="1600" b="1" dirty="0">
                        <a:effectLst/>
                        <a:latin typeface="+mn-lt"/>
                      </a:endParaRP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289087">
                <a:tc>
                  <a:txBody>
                    <a:bodyPr/>
                    <a:lstStyle/>
                    <a:p>
                      <a:pPr algn="l" fontAlgn="t"/>
                      <a:r>
                        <a:rPr lang="en-GB" sz="1600" b="1" dirty="0">
                          <a:effectLst/>
                          <a:latin typeface="+mn-lt"/>
                        </a:rPr>
                        <a:t>El Salvador</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15 September 1821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289087">
                <a:tc>
                  <a:txBody>
                    <a:bodyPr/>
                    <a:lstStyle/>
                    <a:p>
                      <a:pPr algn="l" fontAlgn="t"/>
                      <a:r>
                        <a:rPr lang="en-GB" sz="1600" b="1" dirty="0">
                          <a:effectLst/>
                          <a:latin typeface="+mn-lt"/>
                        </a:rPr>
                        <a:t>Guatemala</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15 September 1821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289087">
                <a:tc>
                  <a:txBody>
                    <a:bodyPr/>
                    <a:lstStyle/>
                    <a:p>
                      <a:pPr algn="l" fontAlgn="t"/>
                      <a:r>
                        <a:rPr lang="en-GB" sz="1600" b="1" dirty="0">
                          <a:effectLst/>
                          <a:latin typeface="+mn-lt"/>
                        </a:rPr>
                        <a:t>Honduras</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15 September 1821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9"/>
                  </a:ext>
                </a:extLst>
              </a:tr>
              <a:tr h="289087">
                <a:tc>
                  <a:txBody>
                    <a:bodyPr/>
                    <a:lstStyle/>
                    <a:p>
                      <a:pPr algn="l" fontAlgn="t"/>
                      <a:r>
                        <a:rPr lang="en-GB" sz="1600" b="1" dirty="0">
                          <a:effectLst/>
                          <a:latin typeface="+mn-lt"/>
                        </a:rPr>
                        <a:t>Mexico</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16 September 1810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10"/>
                  </a:ext>
                </a:extLst>
              </a:tr>
              <a:tr h="289087">
                <a:tc>
                  <a:txBody>
                    <a:bodyPr/>
                    <a:lstStyle/>
                    <a:p>
                      <a:pPr algn="l" fontAlgn="t"/>
                      <a:r>
                        <a:rPr lang="en-GB" sz="1600" b="1" dirty="0">
                          <a:effectLst/>
                          <a:latin typeface="+mn-lt"/>
                        </a:rPr>
                        <a:t>Nicaragua</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15 September 1821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11"/>
                  </a:ext>
                </a:extLst>
              </a:tr>
              <a:tr h="289087">
                <a:tc>
                  <a:txBody>
                    <a:bodyPr/>
                    <a:lstStyle/>
                    <a:p>
                      <a:pPr algn="l" fontAlgn="t"/>
                      <a:r>
                        <a:rPr lang="en-GB" sz="1600" b="1" dirty="0">
                          <a:effectLst/>
                          <a:latin typeface="+mn-lt"/>
                        </a:rPr>
                        <a:t>Panama</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3 November 1903 (from Colombia)</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12"/>
                  </a:ext>
                </a:extLst>
              </a:tr>
              <a:tr h="289087">
                <a:tc>
                  <a:txBody>
                    <a:bodyPr/>
                    <a:lstStyle/>
                    <a:p>
                      <a:pPr algn="l" fontAlgn="t"/>
                      <a:r>
                        <a:rPr lang="en-GB" sz="1600" b="1" dirty="0">
                          <a:effectLst/>
                          <a:latin typeface="+mn-lt"/>
                        </a:rPr>
                        <a:t>Paraguay</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14 May 1811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13"/>
                  </a:ext>
                </a:extLst>
              </a:tr>
              <a:tr h="289087">
                <a:tc>
                  <a:txBody>
                    <a:bodyPr/>
                    <a:lstStyle/>
                    <a:p>
                      <a:pPr algn="l" fontAlgn="t"/>
                      <a:r>
                        <a:rPr lang="en-GB" sz="1600" b="1" dirty="0">
                          <a:effectLst/>
                          <a:latin typeface="+mn-lt"/>
                        </a:rPr>
                        <a:t>Peru</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28 July 1821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14"/>
                  </a:ext>
                </a:extLst>
              </a:tr>
              <a:tr h="289087">
                <a:tc>
                  <a:txBody>
                    <a:bodyPr/>
                    <a:lstStyle/>
                    <a:p>
                      <a:pPr algn="l" fontAlgn="t"/>
                      <a:r>
                        <a:rPr lang="en-GB" sz="1600" b="1" dirty="0">
                          <a:effectLst/>
                          <a:latin typeface="+mn-lt"/>
                        </a:rPr>
                        <a:t>Uruguay</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25 August 1825 (from Brazil)</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15"/>
                  </a:ext>
                </a:extLst>
              </a:tr>
              <a:tr h="289087">
                <a:tc>
                  <a:txBody>
                    <a:bodyPr/>
                    <a:lstStyle/>
                    <a:p>
                      <a:pPr algn="l" fontAlgn="t"/>
                      <a:r>
                        <a:rPr lang="en-GB" sz="1600" b="1" dirty="0">
                          <a:effectLst/>
                          <a:latin typeface="+mn-lt"/>
                        </a:rPr>
                        <a:t>Venezuela</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t"/>
                      <a:r>
                        <a:rPr lang="en-GB" sz="1600" b="1" dirty="0">
                          <a:effectLst/>
                          <a:latin typeface="+mn-lt"/>
                        </a:rPr>
                        <a:t>5 July 1811 (from Spain)</a:t>
                      </a:r>
                    </a:p>
                  </a:txBody>
                  <a:tcPr marL="27672" marR="27672" marT="12299" marB="12299">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16"/>
                  </a:ext>
                </a:extLst>
              </a:tr>
            </a:tbl>
          </a:graphicData>
        </a:graphic>
      </p:graphicFrame>
      <p:sp>
        <p:nvSpPr>
          <p:cNvPr id="12" name="Rectangle 11"/>
          <p:cNvSpPr/>
          <p:nvPr/>
        </p:nvSpPr>
        <p:spPr>
          <a:xfrm>
            <a:off x="4537720" y="3077080"/>
            <a:ext cx="3358505" cy="338554"/>
          </a:xfrm>
          <a:prstGeom prst="rect">
            <a:avLst/>
          </a:prstGeom>
        </p:spPr>
        <p:txBody>
          <a:bodyPr wrap="square">
            <a:spAutoFit/>
          </a:bodyPr>
          <a:lstStyle/>
          <a:p>
            <a:pPr algn="r"/>
            <a:r>
              <a:rPr lang="en-GB" sz="1600" dirty="0">
                <a:solidFill>
                  <a:srgbClr val="FF0000"/>
                </a:solidFill>
              </a:rPr>
              <a:t>Simon Bolivar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5782" y="3858406"/>
            <a:ext cx="3874843" cy="26007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4572000" y="6459148"/>
            <a:ext cx="4438625" cy="338554"/>
          </a:xfrm>
          <a:prstGeom prst="rect">
            <a:avLst/>
          </a:prstGeom>
        </p:spPr>
        <p:txBody>
          <a:bodyPr wrap="square">
            <a:spAutoFit/>
          </a:bodyPr>
          <a:lstStyle/>
          <a:p>
            <a:pPr algn="r"/>
            <a:r>
              <a:rPr lang="en-GB" sz="1600" dirty="0">
                <a:solidFill>
                  <a:srgbClr val="FF0000"/>
                </a:solidFill>
              </a:rPr>
              <a:t>Mexican independence mural, Juan O’Gorman</a:t>
            </a:r>
          </a:p>
        </p:txBody>
      </p:sp>
      <p:pic>
        <p:nvPicPr>
          <p:cNvPr id="2" name="Picture 1"/>
          <p:cNvPicPr>
            <a:picLocks noChangeAspect="1"/>
          </p:cNvPicPr>
          <p:nvPr/>
        </p:nvPicPr>
        <p:blipFill>
          <a:blip r:embed="rId4"/>
          <a:stretch>
            <a:fillRect/>
          </a:stretch>
        </p:blipFill>
        <p:spPr>
          <a:xfrm>
            <a:off x="4860032" y="2828091"/>
            <a:ext cx="1767993" cy="1767993"/>
          </a:xfrm>
          <a:prstGeom prst="rect">
            <a:avLst/>
          </a:prstGeom>
        </p:spPr>
      </p:pic>
      <p:pic>
        <p:nvPicPr>
          <p:cNvPr id="3" name="Picture 2"/>
          <p:cNvPicPr>
            <a:picLocks noChangeAspect="1"/>
          </p:cNvPicPr>
          <p:nvPr/>
        </p:nvPicPr>
        <p:blipFill>
          <a:blip r:embed="rId5"/>
          <a:stretch>
            <a:fillRect/>
          </a:stretch>
        </p:blipFill>
        <p:spPr>
          <a:xfrm>
            <a:off x="6732240" y="81111"/>
            <a:ext cx="2411760" cy="2971721"/>
          </a:xfrm>
          <a:prstGeom prst="rect">
            <a:avLst/>
          </a:prstGeom>
        </p:spPr>
      </p:pic>
    </p:spTree>
    <p:extLst>
      <p:ext uri="{BB962C8B-B14F-4D97-AF65-F5344CB8AC3E}">
        <p14:creationId xmlns:p14="http://schemas.microsoft.com/office/powerpoint/2010/main" val="30262181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482453"/>
          </a:xfrm>
          <a:prstGeom prst="rect">
            <a:avLst/>
          </a:prstGeom>
        </p:spPr>
        <p:txBody>
          <a:bodyPr wrap="square" lIns="540000" tIns="360000" rIns="540000" bIns="360000">
            <a:spAutoFit/>
          </a:bodyPr>
          <a:lstStyle/>
          <a:p>
            <a:pPr algn="ctr"/>
            <a:r>
              <a:rPr lang="en-GB" sz="3600" b="1" dirty="0">
                <a:solidFill>
                  <a:prstClr val="black"/>
                </a:solidFill>
                <a:latin typeface="+mj-lt"/>
              </a:rPr>
              <a:t>Texas Revolution</a:t>
            </a:r>
          </a:p>
          <a:p>
            <a:endParaRPr lang="en-GB" sz="2000" b="1" u="sng" dirty="0">
              <a:solidFill>
                <a:prstClr val="black"/>
              </a:solidFill>
            </a:endParaRPr>
          </a:p>
          <a:p>
            <a:r>
              <a:rPr lang="en-GB" sz="2000" dirty="0">
                <a:solidFill>
                  <a:prstClr val="black"/>
                </a:solidFill>
              </a:rPr>
              <a:t>1810–1821 	Mexican war of independence; Mexico abolishes slave</a:t>
            </a:r>
          </a:p>
          <a:p>
            <a:endParaRPr lang="en-US" sz="1200" dirty="0"/>
          </a:p>
          <a:p>
            <a:r>
              <a:rPr lang="en-US" sz="2000" dirty="0"/>
              <a:t>1830s		</a:t>
            </a:r>
            <a:r>
              <a:rPr lang="en-US" sz="2000" b="1" i="1" dirty="0"/>
              <a:t>Insurrection</a:t>
            </a:r>
            <a:r>
              <a:rPr lang="en-US" sz="2000" dirty="0"/>
              <a:t>: US settlers and adventurers (“filibusters”)</a:t>
            </a:r>
            <a:r>
              <a:rPr lang="en-GB" sz="2000" dirty="0"/>
              <a:t> </a:t>
            </a:r>
            <a:r>
              <a:rPr lang="en-US" sz="2000" dirty="0"/>
              <a:t>fight 				for 	Independence of Texas from Mexico</a:t>
            </a:r>
            <a:endParaRPr lang="en-GB" sz="2000" dirty="0"/>
          </a:p>
          <a:p>
            <a:pPr lvl="0"/>
            <a:endParaRPr lang="en-US" sz="1200" dirty="0"/>
          </a:p>
          <a:p>
            <a:pPr marL="457200" indent="-457200">
              <a:buAutoNum type="arabicPlain" startAt="1836"/>
            </a:pPr>
            <a:r>
              <a:rPr lang="en-US" sz="2000" dirty="0"/>
              <a:t> 	February 23–March 6: </a:t>
            </a:r>
            <a:r>
              <a:rPr lang="en-US" sz="2000" b="1" i="1" dirty="0"/>
              <a:t>Siege of the Alamo</a:t>
            </a:r>
            <a:r>
              <a:rPr lang="en-US" sz="2000" dirty="0"/>
              <a:t>: Defeat begins the heroic 		myth of 	the Alamo </a:t>
            </a:r>
          </a:p>
          <a:p>
            <a:pPr marL="228600" indent="-228600">
              <a:buAutoNum type="arabicPlain" startAt="1836"/>
            </a:pPr>
            <a:endParaRPr lang="en-US" sz="1000" dirty="0"/>
          </a:p>
          <a:p>
            <a:r>
              <a:rPr lang="en-US" sz="2000" dirty="0"/>
              <a:t>		April: </a:t>
            </a:r>
            <a:r>
              <a:rPr lang="en-US" sz="2000" b="1" i="1" dirty="0"/>
              <a:t>Texas War</a:t>
            </a:r>
            <a:r>
              <a:rPr lang="en-US" sz="2000" b="1" dirty="0"/>
              <a:t> </a:t>
            </a:r>
            <a:r>
              <a:rPr lang="en-US" sz="2000" dirty="0"/>
              <a:t>(Battles of Goliad and San Jacinto)</a:t>
            </a:r>
            <a:endParaRPr lang="en-GB" sz="2000" dirty="0"/>
          </a:p>
          <a:p>
            <a:r>
              <a:rPr lang="en-US" sz="2000" dirty="0"/>
              <a:t>		Sam Houston’s army defeats General Santa Anna at the 					Battle of San Jacinto, winning independence for a Texan 					republic.</a:t>
            </a:r>
          </a:p>
          <a:p>
            <a:endParaRPr lang="en-US" sz="2000" dirty="0"/>
          </a:p>
          <a:p>
            <a:endParaRPr lang="en-GB" sz="1200" dirty="0"/>
          </a:p>
          <a:p>
            <a:r>
              <a:rPr lang="en-US" sz="2000" dirty="0"/>
              <a:t>1836–1845	</a:t>
            </a:r>
            <a:r>
              <a:rPr lang="en-US" sz="2000" b="1" i="1" dirty="0"/>
              <a:t>Republic of Texas</a:t>
            </a:r>
            <a:r>
              <a:rPr lang="en-US" sz="2000" dirty="0"/>
              <a:t> (Lone Star Republic) </a:t>
            </a:r>
          </a:p>
          <a:p>
            <a:endParaRPr lang="en-GB" sz="1200" dirty="0"/>
          </a:p>
          <a:p>
            <a:r>
              <a:rPr lang="en-US" sz="2000" dirty="0"/>
              <a:t>1845		</a:t>
            </a:r>
            <a:r>
              <a:rPr lang="en-US" sz="2000" b="1" i="1" dirty="0"/>
              <a:t>Annexation of Texas</a:t>
            </a:r>
            <a:r>
              <a:rPr lang="en-US" sz="2000" dirty="0"/>
              <a:t> (becomes a member of the USA) </a:t>
            </a:r>
            <a:endParaRPr lang="en-GB" sz="2000" dirty="0"/>
          </a:p>
          <a:p>
            <a:endParaRPr lang="en-GB" sz="2000" b="1" u="sng" dirty="0">
              <a:solidFill>
                <a:prstClr val="black"/>
              </a:solidFill>
            </a:endParaRPr>
          </a:p>
        </p:txBody>
      </p:sp>
    </p:spTree>
    <p:extLst>
      <p:ext uri="{BB962C8B-B14F-4D97-AF65-F5344CB8AC3E}">
        <p14:creationId xmlns:p14="http://schemas.microsoft.com/office/powerpoint/2010/main" val="1438182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6562005" cy="7067228"/>
          </a:xfrm>
          <a:prstGeom prst="rect">
            <a:avLst/>
          </a:prstGeom>
        </p:spPr>
        <p:txBody>
          <a:bodyPr wrap="square" lIns="540000" tIns="360000" rIns="540000" bIns="360000">
            <a:spAutoFit/>
          </a:bodyPr>
          <a:lstStyle/>
          <a:p>
            <a:r>
              <a:rPr lang="en-GB" sz="3200" b="1" dirty="0">
                <a:solidFill>
                  <a:prstClr val="black"/>
                </a:solidFill>
                <a:latin typeface="+mj-lt"/>
              </a:rPr>
              <a:t>Racial Ideology of Texas Revolution</a:t>
            </a:r>
          </a:p>
          <a:p>
            <a:endParaRPr lang="en-GB" sz="2000" b="1" u="sng" dirty="0">
              <a:solidFill>
                <a:prstClr val="black"/>
              </a:solidFill>
            </a:endParaRPr>
          </a:p>
          <a:p>
            <a:pPr algn="just"/>
            <a:r>
              <a:rPr lang="en-US" sz="2400" dirty="0"/>
              <a:t>“Nothing shall daunt my courage or abate my object  to </a:t>
            </a:r>
            <a:r>
              <a:rPr lang="en-US" sz="2400" b="1" i="1" dirty="0">
                <a:solidFill>
                  <a:srgbClr val="FF0000"/>
                </a:solidFill>
              </a:rPr>
              <a:t>Americanize</a:t>
            </a:r>
            <a:r>
              <a:rPr lang="en-US" sz="2400" i="1" dirty="0"/>
              <a:t> </a:t>
            </a:r>
            <a:r>
              <a:rPr lang="en-US" sz="2400" dirty="0"/>
              <a:t>Texas.  My sole and only desire is to </a:t>
            </a:r>
            <a:r>
              <a:rPr lang="en-US" sz="2400" dirty="0">
                <a:solidFill>
                  <a:srgbClr val="FF0000"/>
                </a:solidFill>
              </a:rPr>
              <a:t>redeem</a:t>
            </a:r>
            <a:r>
              <a:rPr lang="en-US" sz="2400" dirty="0"/>
              <a:t> [Texas] from the </a:t>
            </a:r>
            <a:r>
              <a:rPr lang="en-US" sz="2400" dirty="0">
                <a:solidFill>
                  <a:srgbClr val="FF0000"/>
                </a:solidFill>
              </a:rPr>
              <a:t>wilderness</a:t>
            </a:r>
            <a:r>
              <a:rPr lang="en-US" sz="2400" dirty="0"/>
              <a:t> … to settle it with intelligent and honorable and enterprising people.”</a:t>
            </a:r>
            <a:endParaRPr lang="en-GB" sz="2400" dirty="0"/>
          </a:p>
          <a:p>
            <a:pPr algn="just"/>
            <a:r>
              <a:rPr lang="en-US" sz="2400" dirty="0"/>
              <a:t> 	[A conflict was between] “the </a:t>
            </a:r>
            <a:r>
              <a:rPr lang="en-US" sz="2400" b="1" dirty="0">
                <a:solidFill>
                  <a:srgbClr val="FF0000"/>
                </a:solidFill>
              </a:rPr>
              <a:t>mongrel Spanish-Indian </a:t>
            </a:r>
            <a:r>
              <a:rPr lang="en-US" sz="2400" dirty="0"/>
              <a:t>[versus] </a:t>
            </a:r>
            <a:r>
              <a:rPr lang="en-US" sz="2400" dirty="0">
                <a:solidFill>
                  <a:srgbClr val="FF0000"/>
                </a:solidFill>
              </a:rPr>
              <a:t>civilisation and the Anglo-Saxon race.</a:t>
            </a:r>
            <a:r>
              <a:rPr lang="en-US" sz="2400" dirty="0"/>
              <a:t>”  </a:t>
            </a:r>
          </a:p>
          <a:p>
            <a:pPr algn="just"/>
            <a:endParaRPr lang="en-US" sz="2400" dirty="0"/>
          </a:p>
          <a:p>
            <a:pPr algn="just"/>
            <a:r>
              <a:rPr lang="en-US" sz="2400" dirty="0"/>
              <a:t>“</a:t>
            </a:r>
            <a:r>
              <a:rPr lang="en-GB" sz="2400" dirty="0"/>
              <a:t>Texas </a:t>
            </a:r>
            <a:r>
              <a:rPr lang="en-GB" sz="2400" b="1" u="sng" dirty="0">
                <a:solidFill>
                  <a:srgbClr val="FF0000"/>
                </a:solidFill>
              </a:rPr>
              <a:t>must</a:t>
            </a:r>
            <a:r>
              <a:rPr lang="en-GB" sz="2400" b="1" dirty="0">
                <a:solidFill>
                  <a:srgbClr val="FF0000"/>
                </a:solidFill>
              </a:rPr>
              <a:t> be a slave country</a:t>
            </a:r>
            <a:r>
              <a:rPr lang="en-GB" sz="2400" dirty="0"/>
              <a:t>. </a:t>
            </a:r>
            <a:r>
              <a:rPr lang="en-GB" sz="2400" i="1" dirty="0"/>
              <a:t>Circumstances and unavoidable necessity compel it</a:t>
            </a:r>
            <a:r>
              <a:rPr lang="en-GB" sz="2400" dirty="0"/>
              <a:t>. It is the wish of the people there.”</a:t>
            </a:r>
          </a:p>
          <a:p>
            <a:pPr marL="342900" indent="-342900" algn="r">
              <a:buFontTx/>
              <a:buChar char="-"/>
            </a:pPr>
            <a:r>
              <a:rPr lang="en-US" sz="2000" b="1" dirty="0"/>
              <a:t>Stephen Austin, 1833, 1834</a:t>
            </a:r>
            <a:r>
              <a:rPr lang="en-US" sz="2000" dirty="0"/>
              <a:t> </a:t>
            </a:r>
          </a:p>
          <a:p>
            <a:r>
              <a:rPr lang="en-US" sz="2000" dirty="0"/>
              <a:t>  </a:t>
            </a:r>
            <a:endParaRPr lang="en-GB" sz="20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5609" y="-53893"/>
            <a:ext cx="2608391" cy="4629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AutoShape 4" descr="https://upload.wikimedia.org/wikipedia/commons/b/b9/General_Sam_Houston,_the_hero_of_San_Jacinto.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3" name="Rectangle 2"/>
          <p:cNvSpPr/>
          <p:nvPr/>
        </p:nvSpPr>
        <p:spPr>
          <a:xfrm>
            <a:off x="6535609" y="4576001"/>
            <a:ext cx="2495550" cy="2185214"/>
          </a:xfrm>
          <a:prstGeom prst="rect">
            <a:avLst/>
          </a:prstGeom>
        </p:spPr>
        <p:txBody>
          <a:bodyPr wrap="square">
            <a:spAutoFit/>
          </a:bodyPr>
          <a:lstStyle/>
          <a:p>
            <a:pPr algn="just"/>
            <a:r>
              <a:rPr lang="en-US" b="1" dirty="0"/>
              <a:t>Austin (1793–1836) = leader of the ‘old 300’ – 300 American families who in 1825 settled in Texas</a:t>
            </a:r>
          </a:p>
          <a:p>
            <a:pPr algn="just"/>
            <a:endParaRPr lang="en-US" b="1" dirty="0"/>
          </a:p>
          <a:p>
            <a:pPr algn="just"/>
            <a:r>
              <a:rPr lang="en-GB" sz="1400" dirty="0">
                <a:solidFill>
                  <a:prstClr val="black"/>
                </a:solidFill>
              </a:rPr>
              <a:t>(image = painting of Austin by </a:t>
            </a:r>
            <a:r>
              <a:rPr lang="en-GB" sz="1400" dirty="0"/>
              <a:t>William Howard, 1833)</a:t>
            </a:r>
            <a:endParaRPr lang="en-US" sz="1400" dirty="0">
              <a:solidFill>
                <a:prstClr val="black"/>
              </a:solidFill>
            </a:endParaRPr>
          </a:p>
        </p:txBody>
      </p:sp>
    </p:spTree>
    <p:extLst>
      <p:ext uri="{BB962C8B-B14F-4D97-AF65-F5344CB8AC3E}">
        <p14:creationId xmlns:p14="http://schemas.microsoft.com/office/powerpoint/2010/main" val="88954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9144000" cy="6882563"/>
          </a:xfrm>
          <a:prstGeom prst="rect">
            <a:avLst/>
          </a:prstGeom>
        </p:spPr>
        <p:txBody>
          <a:bodyPr wrap="square" lIns="540000" tIns="360000" rIns="540000" bIns="360000">
            <a:spAutoFit/>
          </a:bodyPr>
          <a:lstStyle/>
          <a:p>
            <a:r>
              <a:rPr lang="en-GB" sz="2000" b="1" u="sng" dirty="0">
                <a:solidFill>
                  <a:prstClr val="black"/>
                </a:solidFill>
              </a:rPr>
              <a:t>‘Annexation’ and Manifest Destiny</a:t>
            </a:r>
          </a:p>
          <a:p>
            <a:endParaRPr lang="en-GB" sz="2000" dirty="0"/>
          </a:p>
          <a:p>
            <a:pPr algn="just"/>
            <a:r>
              <a:rPr lang="en-GB" sz="2000" dirty="0"/>
              <a:t>“Texas is now ours … the fulfilment of our</a:t>
            </a:r>
            <a:r>
              <a:rPr lang="en-GB" sz="2000" dirty="0">
                <a:solidFill>
                  <a:srgbClr val="FF0000"/>
                </a:solidFill>
                <a:effectLst>
                  <a:outerShdw blurRad="38100" dist="38100" dir="2700000" algn="tl">
                    <a:srgbClr val="000000">
                      <a:alpha val="43137"/>
                    </a:srgbClr>
                  </a:outerShdw>
                </a:effectLst>
              </a:rPr>
              <a:t> </a:t>
            </a:r>
            <a:r>
              <a:rPr lang="en-GB" sz="2000" b="1" dirty="0">
                <a:solidFill>
                  <a:srgbClr val="FF0000"/>
                </a:solidFill>
                <a:effectLst>
                  <a:outerShdw blurRad="38100" dist="38100" dir="2700000" algn="tl">
                    <a:srgbClr val="000000">
                      <a:alpha val="43137"/>
                    </a:srgbClr>
                  </a:outerShdw>
                </a:effectLst>
              </a:rPr>
              <a:t>manifest destiny </a:t>
            </a:r>
            <a:r>
              <a:rPr lang="en-GB" sz="2000" dirty="0"/>
              <a:t>to overspread the continent allotted by Providence for the free development of our yearly multiplying millions. </a:t>
            </a:r>
          </a:p>
          <a:p>
            <a:pPr algn="just"/>
            <a:r>
              <a:rPr lang="en-GB" sz="2000" dirty="0"/>
              <a:t>	“ … Texas, has been absorbed into the Union in the inevitable fulfilment of the general law which is rolling our population westward; the connexion of which with that ratio of growth in population which is destined within a hundred years to swell our numbers to the enormous population of </a:t>
            </a:r>
            <a:r>
              <a:rPr lang="en-GB" sz="2000" i="1" dirty="0"/>
              <a:t>two hundred and fifty millions</a:t>
            </a:r>
            <a:r>
              <a:rPr lang="en-GB" sz="2000" dirty="0"/>
              <a:t> (if not more), is too evident to leave us in doubt of the manifest design of Providence in regard to the occupation of this continent.</a:t>
            </a:r>
          </a:p>
          <a:p>
            <a:pPr algn="just"/>
            <a:r>
              <a:rPr lang="en-GB" sz="2000" dirty="0"/>
              <a:t>	“ … California probably, next fall away from the loose adhesion which, in such a country as Mexico, holds … </a:t>
            </a:r>
            <a:r>
              <a:rPr lang="en-GB" sz="2000" b="1" dirty="0">
                <a:solidFill>
                  <a:srgbClr val="FF0000"/>
                </a:solidFill>
              </a:rPr>
              <a:t>The Anglo-Saxon foot is already on its borders</a:t>
            </a:r>
            <a:r>
              <a:rPr lang="en-GB" sz="2000" dirty="0"/>
              <a:t>. Already the advance guard of the irresistible army of Anglo-Saxon emigration has begun to pour down upon it, armed with the plough and the rifle, and marking its trail with schools and colleges, courts and representative halls, mills and meeting-house.”</a:t>
            </a:r>
          </a:p>
          <a:p>
            <a:pPr algn="r"/>
            <a:r>
              <a:rPr lang="en-GB" sz="2000" dirty="0"/>
              <a:t>-  John L O’Sullivan, ‘Annexation,’ </a:t>
            </a:r>
            <a:r>
              <a:rPr lang="en-GB" sz="2000" i="1" dirty="0"/>
              <a:t>United States Magazine and Democratic Review</a:t>
            </a:r>
            <a:r>
              <a:rPr lang="en-GB" sz="2000" dirty="0"/>
              <a:t> (July–August 1845), pp. 5–10</a:t>
            </a:r>
            <a:endParaRPr lang="en-GB" sz="2000" b="1" u="sng" dirty="0">
              <a:solidFill>
                <a:prstClr val="black"/>
              </a:solidFill>
            </a:endParaRPr>
          </a:p>
        </p:txBody>
      </p:sp>
    </p:spTree>
    <p:extLst>
      <p:ext uri="{BB962C8B-B14F-4D97-AF65-F5344CB8AC3E}">
        <p14:creationId xmlns:p14="http://schemas.microsoft.com/office/powerpoint/2010/main" val="2503844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5508104" cy="6882563"/>
          </a:xfrm>
          <a:prstGeom prst="rect">
            <a:avLst/>
          </a:prstGeom>
        </p:spPr>
        <p:txBody>
          <a:bodyPr wrap="square" lIns="540000" tIns="360000" rIns="540000" bIns="360000">
            <a:spAutoFit/>
          </a:bodyPr>
          <a:lstStyle/>
          <a:p>
            <a:r>
              <a:rPr lang="en-GB" sz="2000" b="1" u="sng" dirty="0">
                <a:solidFill>
                  <a:prstClr val="black"/>
                </a:solidFill>
              </a:rPr>
              <a:t>5. War with Mexico</a:t>
            </a:r>
          </a:p>
          <a:p>
            <a:endParaRPr lang="en-GB" sz="2000" b="1" u="sng" dirty="0">
              <a:solidFill>
                <a:prstClr val="black"/>
              </a:solidFill>
            </a:endParaRPr>
          </a:p>
          <a:p>
            <a:r>
              <a:rPr lang="en-US" sz="2000" dirty="0"/>
              <a:t>1846–1848 </a:t>
            </a:r>
            <a:r>
              <a:rPr lang="en-US" sz="2000" b="1" i="1" dirty="0"/>
              <a:t>Mexican-American War</a:t>
            </a:r>
            <a:r>
              <a:rPr lang="en-US" sz="2000" dirty="0"/>
              <a:t> </a:t>
            </a:r>
          </a:p>
          <a:p>
            <a:pPr algn="just"/>
            <a:r>
              <a:rPr lang="en-US" sz="2000" dirty="0"/>
              <a:t>(US forces destroy or  capture many Mexican cities including Vera Cruz, Matamoros [in 	which civilians were massacred], Monterey, and Mexico City)</a:t>
            </a:r>
          </a:p>
          <a:p>
            <a:endParaRPr lang="en-GB" sz="2000" dirty="0"/>
          </a:p>
          <a:p>
            <a:pPr marL="457200" indent="-457200">
              <a:buAutoNum type="arabicPlain" startAt="1848"/>
            </a:pPr>
            <a:r>
              <a:rPr lang="en-US" sz="2000" b="1" dirty="0"/>
              <a:t> </a:t>
            </a:r>
            <a:r>
              <a:rPr lang="en-US" sz="2000" b="1" i="1" dirty="0"/>
              <a:t>	Treaty of Guadalupe Hidalgo</a:t>
            </a:r>
            <a:r>
              <a:rPr lang="en-US" sz="2000" dirty="0"/>
              <a:t>.  	Mexico accepts Rio Grande 	river as Texas’s border with 	Mexico and cedes present day 	territory of California, New 	Mexico, Nevada, and parts of 	Colorado, Arizona, and Utah, to 	the United States.</a:t>
            </a:r>
          </a:p>
          <a:p>
            <a:r>
              <a:rPr lang="en-US" sz="2000" b="1" dirty="0"/>
              <a:t>	Mexican-American War hero 	Zachary Tyler elected president</a:t>
            </a:r>
            <a:endParaRPr lang="en-US" sz="2000" dirty="0"/>
          </a:p>
          <a:p>
            <a:pPr marL="457200" indent="-457200">
              <a:buAutoNum type="arabicPlain" startAt="1848"/>
            </a:pPr>
            <a:endParaRPr lang="en-GB" sz="2000" dirty="0"/>
          </a:p>
          <a:p>
            <a:endParaRPr lang="en-GB" sz="2000" b="1" u="sng" dirty="0">
              <a:solidFill>
                <a:prstClr val="black"/>
              </a:solidFill>
            </a:endParaRPr>
          </a:p>
        </p:txBody>
      </p:sp>
      <p:pic>
        <p:nvPicPr>
          <p:cNvPr id="3075"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13502" r="3672" b="2277"/>
          <a:stretch/>
        </p:blipFill>
        <p:spPr bwMode="auto">
          <a:xfrm>
            <a:off x="5379930" y="404664"/>
            <a:ext cx="3761867" cy="40832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295255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7" y="898773"/>
            <a:ext cx="9124499" cy="5343680"/>
          </a:xfrm>
          <a:prstGeom prst="rect">
            <a:avLst/>
          </a:prstGeom>
        </p:spPr>
        <p:txBody>
          <a:bodyPr wrap="square" lIns="540000" tIns="360000" rIns="540000" bIns="360000">
            <a:spAutoFit/>
          </a:bodyPr>
          <a:lstStyle/>
          <a:p>
            <a:pPr algn="just"/>
            <a:r>
              <a:rPr lang="en-GB" sz="2000" dirty="0"/>
              <a:t>1846  </a:t>
            </a:r>
          </a:p>
          <a:p>
            <a:pPr algn="just"/>
            <a:r>
              <a:rPr lang="en-GB" sz="2000" dirty="0"/>
              <a:t>Representative David Wilmot proposes prohibition of slavery in  any land acquired from Mexico</a:t>
            </a:r>
          </a:p>
          <a:p>
            <a:pPr algn="just"/>
            <a:endParaRPr lang="en-GB" sz="2000" dirty="0"/>
          </a:p>
          <a:p>
            <a:pPr marL="457200" indent="-457200" algn="just">
              <a:buAutoNum type="arabicPlain" startAt="1847"/>
            </a:pPr>
            <a:r>
              <a:rPr lang="en-GB" sz="2000" dirty="0"/>
              <a:t> </a:t>
            </a:r>
          </a:p>
          <a:p>
            <a:pPr algn="just"/>
            <a:r>
              <a:rPr lang="en-GB" sz="2000" dirty="0"/>
              <a:t>Senator Stephen A Douglas  articulates the doctrine of  popular sovereignty</a:t>
            </a:r>
          </a:p>
          <a:p>
            <a:pPr marL="457200" indent="-457200" algn="just">
              <a:buAutoNum type="arabicPlain" startAt="1847"/>
            </a:pPr>
            <a:endParaRPr lang="en-GB" sz="2000" dirty="0"/>
          </a:p>
          <a:p>
            <a:pPr algn="just"/>
            <a:r>
              <a:rPr lang="en-GB" sz="2000" dirty="0"/>
              <a:t>1849</a:t>
            </a:r>
          </a:p>
          <a:p>
            <a:pPr algn="just"/>
            <a:r>
              <a:rPr lang="en-GB" sz="2000" dirty="0"/>
              <a:t>California and New Mexico draft constitutions forbidding slavery  and apply for admission to Union, upsetting 15:15 free-slave state balance </a:t>
            </a:r>
          </a:p>
          <a:p>
            <a:pPr algn="just"/>
            <a:endParaRPr lang="en-GB" sz="2000" dirty="0"/>
          </a:p>
          <a:p>
            <a:pPr algn="ctr"/>
            <a:r>
              <a:rPr lang="en-GB" sz="2000" b="1" dirty="0"/>
              <a:t>Wilmot Proviso </a:t>
            </a:r>
            <a:r>
              <a:rPr lang="en-GB" sz="2000" dirty="0"/>
              <a:t>=</a:t>
            </a:r>
            <a:r>
              <a:rPr lang="en-GB" sz="2000" b="1" dirty="0"/>
              <a:t> </a:t>
            </a:r>
            <a:r>
              <a:rPr lang="en-GB" sz="2000" dirty="0"/>
              <a:t>ban on spread of slavery</a:t>
            </a:r>
            <a:endParaRPr lang="en-GB" sz="2000" b="1" dirty="0"/>
          </a:p>
          <a:p>
            <a:pPr algn="ctr"/>
            <a:r>
              <a:rPr lang="en-US" sz="2000" dirty="0"/>
              <a:t> v</a:t>
            </a:r>
          </a:p>
          <a:p>
            <a:pPr algn="ctr"/>
            <a:r>
              <a:rPr lang="en-US" sz="2000" b="1" dirty="0"/>
              <a:t>Popular Sovereignty </a:t>
            </a:r>
            <a:r>
              <a:rPr lang="en-US" sz="2000" dirty="0"/>
              <a:t>= states’ rights to self-determination on slave issue via democratic vote of the electorate</a:t>
            </a:r>
            <a:endParaRPr lang="en-GB" sz="2000" b="1" u="sng" dirty="0">
              <a:solidFill>
                <a:prstClr val="black"/>
              </a:solidFill>
            </a:endParaRP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a:solidFill>
                  <a:prstClr val="black"/>
                </a:solidFill>
              </a:rPr>
              <a:t>Territorial Expansion &amp; Sectional Conflict: Texas and Mexican-American War</a:t>
            </a:r>
          </a:p>
        </p:txBody>
      </p:sp>
    </p:spTree>
    <p:extLst>
      <p:ext uri="{BB962C8B-B14F-4D97-AF65-F5344CB8AC3E}">
        <p14:creationId xmlns:p14="http://schemas.microsoft.com/office/powerpoint/2010/main" val="3525844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898773"/>
            <a:ext cx="5613122" cy="442035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t>Stephen A Douglas (1813–1861), Senator for Illinois, 1847–1861</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Supporter of planned transcontinental railroad; believed formal government in unorganised territories was necessary for its completion</a:t>
            </a:r>
          </a:p>
          <a:p>
            <a:pPr marL="342900" indent="-342900" algn="just">
              <a:buFont typeface="Arial" panose="020B0604020202020204" pitchFamily="34" charset="0"/>
              <a:buChar char="•"/>
            </a:pPr>
            <a:endParaRPr lang="en-GB" sz="2000" b="1" u="sng" dirty="0">
              <a:solidFill>
                <a:prstClr val="black"/>
              </a:solidFill>
            </a:endParaRPr>
          </a:p>
          <a:p>
            <a:pPr marL="342900" indent="-342900" algn="just">
              <a:buFont typeface="Arial" panose="020B0604020202020204" pitchFamily="34" charset="0"/>
              <a:buChar char="•"/>
            </a:pPr>
            <a:r>
              <a:rPr lang="en-GB" sz="2000" dirty="0">
                <a:solidFill>
                  <a:prstClr val="black"/>
                </a:solidFill>
              </a:rPr>
              <a:t>Advocated popular sovereignty – the directly-elected will of the people at a local level – as middle ground between northern and southern agitators </a:t>
            </a: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a:solidFill>
                  <a:prstClr val="black"/>
                </a:solidFill>
              </a:rPr>
              <a:t>Territorial Expansion &amp; Sectional Conflict: Popular sovereignty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2624" y="898767"/>
            <a:ext cx="3458937" cy="4609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59891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3" y="898773"/>
            <a:ext cx="9124498"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California admitted as a free state</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Decree that popular sovereignty would decide whether slavery was permitted in New Mexico and Utah  - Texas relinquished claims to New Mexico territory </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New Fugitive Slave Act – enabled slave-owners to arrest runaway slaves without warrant; runaways denied right to trial by jury; fines and jail terms as punishments for those assisting runaways</a:t>
            </a:r>
            <a:endParaRPr lang="en-GB" sz="2000" b="1" u="sng" dirty="0">
              <a:solidFill>
                <a:prstClr val="black"/>
              </a:solidFill>
            </a:endParaRPr>
          </a:p>
        </p:txBody>
      </p:sp>
      <p:sp>
        <p:nvSpPr>
          <p:cNvPr id="4" name="Rectangle 3"/>
          <p:cNvSpPr/>
          <p:nvPr/>
        </p:nvSpPr>
        <p:spPr>
          <a:xfrm>
            <a:off x="-56886" y="0"/>
            <a:ext cx="9200886" cy="1034808"/>
          </a:xfrm>
          <a:prstGeom prst="rect">
            <a:avLst/>
          </a:prstGeom>
        </p:spPr>
        <p:txBody>
          <a:bodyPr wrap="square" lIns="540000" tIns="360000" rIns="540000" bIns="360000">
            <a:spAutoFit/>
          </a:bodyPr>
          <a:lstStyle/>
          <a:p>
            <a:r>
              <a:rPr lang="en-GB" sz="2000" b="1" u="sng" dirty="0">
                <a:solidFill>
                  <a:prstClr val="black"/>
                </a:solidFill>
              </a:rPr>
              <a:t>Territorial Expansion &amp; Sectional Conflict: Compromise of 1850</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1759" y="790526"/>
            <a:ext cx="4896546" cy="2864845"/>
          </a:xfrm>
          <a:prstGeom prst="rect">
            <a:avLst/>
          </a:prstGeom>
        </p:spPr>
      </p:pic>
    </p:spTree>
    <p:extLst>
      <p:ext uri="{BB962C8B-B14F-4D97-AF65-F5344CB8AC3E}">
        <p14:creationId xmlns:p14="http://schemas.microsoft.com/office/powerpoint/2010/main" val="970080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6"/>
            <a:ext cx="9144000" cy="7128784"/>
          </a:xfrm>
          <a:prstGeom prst="rect">
            <a:avLst/>
          </a:prstGeom>
        </p:spPr>
        <p:txBody>
          <a:bodyPr wrap="square" lIns="540000" tIns="360000" rIns="540000" bIns="360000">
            <a:spAutoFit/>
          </a:bodyPr>
          <a:lstStyle/>
          <a:p>
            <a:pPr algn="ctr"/>
            <a:r>
              <a:rPr lang="en-GB" sz="3200" dirty="0">
                <a:solidFill>
                  <a:prstClr val="black"/>
                </a:solidFill>
                <a:latin typeface="Cooper Black" panose="0208090404030B020404" pitchFamily="18" charset="0"/>
              </a:rPr>
              <a:t>ORIGINS AND MAKEUP OF THE REPUBLICAN PARTY</a:t>
            </a:r>
          </a:p>
          <a:p>
            <a:endParaRPr lang="en-GB" sz="2000" b="1" u="sng" dirty="0">
              <a:solidFill>
                <a:prstClr val="black"/>
              </a:solidFill>
            </a:endParaRPr>
          </a:p>
          <a:p>
            <a:pPr marL="342900" indent="-342900">
              <a:buFont typeface="Arial" panose="020B0604020202020204" pitchFamily="34" charset="0"/>
              <a:buChar char="•"/>
            </a:pPr>
            <a:r>
              <a:rPr lang="en-GB" sz="2400" dirty="0">
                <a:solidFill>
                  <a:prstClr val="black"/>
                </a:solidFill>
              </a:rPr>
              <a:t>Est. 1854, drawing members and support from Whig Party (rival to Jacksonian Democrats in ‘second party system’ which had fractured as a result of the Kansas-Nebraska Act</a:t>
            </a:r>
          </a:p>
          <a:p>
            <a:pPr marL="342900" indent="-342900">
              <a:buFont typeface="Arial" panose="020B0604020202020204" pitchFamily="34" charset="0"/>
              <a:buChar char="•"/>
            </a:pPr>
            <a:endParaRPr lang="en-GB" sz="2400" dirty="0">
              <a:solidFill>
                <a:prstClr val="black"/>
              </a:solidFill>
            </a:endParaRPr>
          </a:p>
          <a:p>
            <a:pPr marL="342900" indent="-342900">
              <a:buFont typeface="Arial" panose="020B0604020202020204" pitchFamily="34" charset="0"/>
              <a:buChar char="•"/>
            </a:pPr>
            <a:r>
              <a:rPr lang="en-GB" sz="2400" dirty="0">
                <a:solidFill>
                  <a:prstClr val="black"/>
                </a:solidFill>
              </a:rPr>
              <a:t>Supported </a:t>
            </a:r>
            <a:r>
              <a:rPr lang="en-GB" sz="2400" i="1" dirty="0">
                <a:solidFill>
                  <a:prstClr val="black"/>
                </a:solidFill>
              </a:rPr>
              <a:t>explicit </a:t>
            </a:r>
            <a:r>
              <a:rPr lang="en-GB" sz="2400" dirty="0">
                <a:solidFill>
                  <a:prstClr val="black"/>
                </a:solidFill>
              </a:rPr>
              <a:t>forbidding of slavery in western territories; actively abolitionist; opposed to popular sovereignty and in favour of federal government control</a:t>
            </a:r>
          </a:p>
          <a:p>
            <a:pPr marL="342900" indent="-342900">
              <a:buFont typeface="Arial" panose="020B0604020202020204" pitchFamily="34" charset="0"/>
              <a:buChar char="•"/>
            </a:pPr>
            <a:endParaRPr lang="en-GB" sz="2400" dirty="0">
              <a:solidFill>
                <a:prstClr val="black"/>
              </a:solidFill>
            </a:endParaRPr>
          </a:p>
          <a:p>
            <a:pPr marL="342900" indent="-342900">
              <a:buFont typeface="Arial" panose="020B0604020202020204" pitchFamily="34" charset="0"/>
              <a:buChar char="•"/>
            </a:pPr>
            <a:r>
              <a:rPr lang="en-GB" sz="2400" dirty="0">
                <a:solidFill>
                  <a:prstClr val="black"/>
                </a:solidFill>
              </a:rPr>
              <a:t>Support mainly in north</a:t>
            </a:r>
          </a:p>
          <a:p>
            <a:pPr marL="342900" indent="-342900">
              <a:buFont typeface="Arial" panose="020B0604020202020204" pitchFamily="34" charset="0"/>
              <a:buChar char="•"/>
            </a:pPr>
            <a:endParaRPr lang="en-GB" sz="2400" dirty="0">
              <a:solidFill>
                <a:prstClr val="black"/>
              </a:solidFill>
            </a:endParaRPr>
          </a:p>
          <a:p>
            <a:pPr marL="342900" indent="-342900">
              <a:buFont typeface="Arial" panose="020B0604020202020204" pitchFamily="34" charset="0"/>
              <a:buChar char="•"/>
            </a:pPr>
            <a:r>
              <a:rPr lang="en-GB" sz="2400" dirty="0">
                <a:solidFill>
                  <a:prstClr val="black"/>
                </a:solidFill>
              </a:rPr>
              <a:t>John C. Frémont, an explorer, first Republican nominee for President in 1856 with slogan: "Free soil, free silver, free men, Frémont and victory</a:t>
            </a:r>
            <a:r>
              <a:rPr lang="en-GB" sz="2000" dirty="0">
                <a:solidFill>
                  <a:prstClr val="black"/>
                </a:solidFill>
              </a:rPr>
              <a:t>!" </a:t>
            </a:r>
          </a:p>
          <a:p>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4294664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12"/>
            <a:ext cx="6388100" cy="6426188"/>
          </a:xfrm>
          <a:prstGeom prst="rect">
            <a:avLst/>
          </a:prstGeom>
        </p:spPr>
        <p:txBody>
          <a:bodyPr wrap="square" lIns="540000" tIns="360000" rIns="540000" bIns="360000">
            <a:spAutoFit/>
          </a:bodyPr>
          <a:lstStyle/>
          <a:p>
            <a:r>
              <a:rPr lang="en-GB" sz="3200" b="1" dirty="0">
                <a:solidFill>
                  <a:prstClr val="black"/>
                </a:solidFill>
                <a:latin typeface="Cooper Black" panose="0208090404030B020404" pitchFamily="18" charset="0"/>
              </a:rPr>
              <a:t>ABRAHAM LINCOLN</a:t>
            </a:r>
          </a:p>
          <a:p>
            <a:endParaRPr lang="en-GB" sz="2000" u="sng" dirty="0">
              <a:solidFill>
                <a:prstClr val="black"/>
              </a:solidFill>
            </a:endParaRPr>
          </a:p>
          <a:p>
            <a:pPr marL="342900" indent="-342900" algn="just">
              <a:buFont typeface="Arial" panose="020B0604020202020204" pitchFamily="34" charset="0"/>
              <a:buChar char="•"/>
            </a:pPr>
            <a:r>
              <a:rPr lang="en-GB" sz="2400" dirty="0">
                <a:solidFill>
                  <a:prstClr val="black"/>
                </a:solidFill>
              </a:rPr>
              <a:t>b. Kentucky 1809; settled in Illinois in 1820s</a:t>
            </a:r>
          </a:p>
          <a:p>
            <a:pPr marL="342900" indent="-342900" algn="just">
              <a:buFont typeface="Arial" panose="020B0604020202020204" pitchFamily="34" charset="0"/>
              <a:buChar char="•"/>
            </a:pPr>
            <a:endParaRPr lang="en-GB" sz="2400" dirty="0">
              <a:solidFill>
                <a:prstClr val="black"/>
              </a:solidFill>
            </a:endParaRPr>
          </a:p>
          <a:p>
            <a:pPr marL="342900" indent="-342900" algn="just">
              <a:buFont typeface="Arial" panose="020B0604020202020204" pitchFamily="34" charset="0"/>
              <a:buChar char="•"/>
            </a:pPr>
            <a:r>
              <a:rPr lang="en-GB" sz="2400" dirty="0">
                <a:solidFill>
                  <a:prstClr val="black"/>
                </a:solidFill>
              </a:rPr>
              <a:t>Representative in state legislature 1834–1842; in US House of Representatives 1847–1849; left to practice law</a:t>
            </a:r>
          </a:p>
          <a:p>
            <a:pPr marL="342900" indent="-342900" algn="just">
              <a:buFont typeface="Arial" panose="020B0604020202020204" pitchFamily="34" charset="0"/>
              <a:buChar char="•"/>
            </a:pPr>
            <a:endParaRPr lang="en-GB" sz="2400" dirty="0">
              <a:solidFill>
                <a:prstClr val="black"/>
              </a:solidFill>
            </a:endParaRPr>
          </a:p>
          <a:p>
            <a:pPr marL="342900" indent="-342900" algn="just">
              <a:buFont typeface="Arial" panose="020B0604020202020204" pitchFamily="34" charset="0"/>
              <a:buChar char="•"/>
            </a:pPr>
            <a:r>
              <a:rPr lang="en-GB" sz="2400" dirty="0">
                <a:solidFill>
                  <a:prstClr val="black"/>
                </a:solidFill>
              </a:rPr>
              <a:t>Previously a Whig and supporter of colonization movement – returned to politics in 1854 and joined newly-founded Republican Party</a:t>
            </a:r>
          </a:p>
          <a:p>
            <a:pPr marL="342900" indent="-342900" algn="just">
              <a:buFont typeface="Arial" panose="020B0604020202020204" pitchFamily="34" charset="0"/>
              <a:buChar char="•"/>
            </a:pP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4519" y="12"/>
            <a:ext cx="2629481" cy="33295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6514519" y="2865594"/>
            <a:ext cx="2629481" cy="3992406"/>
          </a:xfrm>
          <a:prstGeom prst="rect">
            <a:avLst/>
          </a:prstGeom>
        </p:spPr>
      </p:pic>
    </p:spTree>
    <p:extLst>
      <p:ext uri="{BB962C8B-B14F-4D97-AF65-F5344CB8AC3E}">
        <p14:creationId xmlns:p14="http://schemas.microsoft.com/office/powerpoint/2010/main" val="10416924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0"/>
            <a:ext cx="9200886" cy="5866900"/>
          </a:xfrm>
          <a:prstGeom prst="rect">
            <a:avLst/>
          </a:prstGeom>
        </p:spPr>
        <p:txBody>
          <a:bodyPr wrap="square" lIns="540000" tIns="360000" rIns="540000" bIns="360000">
            <a:spAutoFit/>
          </a:bodyPr>
          <a:lstStyle/>
          <a:p>
            <a:pPr algn="ctr"/>
            <a:r>
              <a:rPr lang="en-GB" sz="3200" b="1" dirty="0">
                <a:solidFill>
                  <a:prstClr val="black"/>
                </a:solidFill>
                <a:latin typeface="Cooper Black" panose="0208090404030B020404" pitchFamily="18" charset="0"/>
              </a:rPr>
              <a:t>LINCOLN-DOUGLAS DEBATES</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b="1" u="sng" dirty="0">
              <a:solidFill>
                <a:prstClr val="black"/>
              </a:solidFill>
            </a:endParaRPr>
          </a:p>
          <a:p>
            <a:endParaRPr lang="en-GB" b="1" u="sng" dirty="0">
              <a:solidFill>
                <a:prstClr val="black"/>
              </a:solidFill>
            </a:endParaRPr>
          </a:p>
          <a:p>
            <a:endParaRPr lang="en-GB" b="1" u="sng" dirty="0">
              <a:solidFill>
                <a:prstClr val="black"/>
              </a:solidFill>
            </a:endParaRPr>
          </a:p>
          <a:p>
            <a:pPr marL="342900" indent="-342900">
              <a:buFont typeface="Arial" panose="020B0604020202020204" pitchFamily="34" charset="0"/>
              <a:buChar char="•"/>
            </a:pPr>
            <a:r>
              <a:rPr lang="en-GB" sz="2400" dirty="0">
                <a:solidFill>
                  <a:prstClr val="black"/>
                </a:solidFill>
              </a:rPr>
              <a:t>Lincoln opposed to Douglas’s exercise of the popular sovereignty argument; stood against him in the 1858 Illinois Senatorial election</a:t>
            </a:r>
          </a:p>
          <a:p>
            <a:pPr marL="342900" indent="-342900">
              <a:buFont typeface="Arial" panose="020B0604020202020204" pitchFamily="34" charset="0"/>
              <a:buChar char="•"/>
            </a:pPr>
            <a:endParaRPr lang="en-GB" sz="2400" dirty="0">
              <a:solidFill>
                <a:prstClr val="black"/>
              </a:solidFill>
            </a:endParaRPr>
          </a:p>
          <a:p>
            <a:pPr marL="342900" indent="-342900">
              <a:buFont typeface="Arial" panose="020B0604020202020204" pitchFamily="34" charset="0"/>
              <a:buChar char="•"/>
            </a:pPr>
            <a:r>
              <a:rPr lang="en-GB" sz="2400" dirty="0">
                <a:solidFill>
                  <a:prstClr val="black"/>
                </a:solidFill>
              </a:rPr>
              <a:t>Challenged Douglas to series of debates which received national attention, and won Lincoln a reputation for oratory. Response to increased secessionist sentiments in South</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8841" y="852777"/>
            <a:ext cx="2741290" cy="1929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270745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0"/>
            <a:ext cx="9200886" cy="6974895"/>
          </a:xfrm>
          <a:prstGeom prst="rect">
            <a:avLst/>
          </a:prstGeom>
        </p:spPr>
        <p:txBody>
          <a:bodyPr wrap="square" lIns="540000" tIns="360000" rIns="540000" bIns="360000">
            <a:spAutoFit/>
          </a:bodyPr>
          <a:lstStyle/>
          <a:p>
            <a:pPr algn="ctr"/>
            <a:r>
              <a:rPr lang="en-GB" sz="3200" b="1" dirty="0">
                <a:solidFill>
                  <a:prstClr val="black"/>
                </a:solidFill>
                <a:latin typeface="Cooper Black" panose="0208090404030B020404" pitchFamily="18" charset="0"/>
              </a:rPr>
              <a:t>LINCOLN-DOUGLAS DEBATES</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b="1" u="sng" dirty="0">
              <a:solidFill>
                <a:prstClr val="black"/>
              </a:solidFill>
            </a:endParaRPr>
          </a:p>
          <a:p>
            <a:endParaRPr lang="en-GB" b="1" u="sng" dirty="0">
              <a:solidFill>
                <a:prstClr val="black"/>
              </a:solidFill>
            </a:endParaRPr>
          </a:p>
          <a:p>
            <a:endParaRPr lang="en-GB" b="1" u="sng" dirty="0">
              <a:solidFill>
                <a:prstClr val="black"/>
              </a:solidFill>
            </a:endParaRPr>
          </a:p>
          <a:p>
            <a:pPr algn="just"/>
            <a:r>
              <a:rPr lang="en-GB" sz="2400" dirty="0">
                <a:solidFill>
                  <a:srgbClr val="FF0000"/>
                </a:solidFill>
              </a:rPr>
              <a:t>A house divided against itself cannot stand</a:t>
            </a:r>
            <a:r>
              <a:rPr lang="en-GB" sz="2400" dirty="0">
                <a:solidFill>
                  <a:prstClr val="black"/>
                </a:solidFill>
              </a:rPr>
              <a:t>. </a:t>
            </a:r>
            <a:r>
              <a:rPr lang="en-GB" sz="2400" b="1" dirty="0">
                <a:solidFill>
                  <a:srgbClr val="FF0000"/>
                </a:solidFill>
              </a:rPr>
              <a:t>I believe this government cannot endure, permanently, half slave and half free</a:t>
            </a:r>
            <a:r>
              <a:rPr lang="en-GB" sz="2400" dirty="0">
                <a:solidFill>
                  <a:prstClr val="black"/>
                </a:solidFill>
              </a:rPr>
              <a:t>. I do not expect the Union to be dissolved — I do not expect the house to fall — but I do expect it will cease to be divided. </a:t>
            </a:r>
            <a:r>
              <a:rPr lang="en-GB" sz="2400" dirty="0">
                <a:solidFill>
                  <a:srgbClr val="FF0000"/>
                </a:solidFill>
              </a:rPr>
              <a:t>It will become all one thing or all the other</a:t>
            </a:r>
            <a:r>
              <a:rPr lang="en-GB" sz="2400" dirty="0">
                <a:solidFill>
                  <a:prstClr val="black"/>
                </a:solidFill>
              </a:rPr>
              <a:t>. Either the opponents of slavery will arrest the further spread of it, and place it where the public mind shall rest in the belief that it is in the course of ultimate extinction; or its advocates will push it forward, till it shall become lawful in all the States, old as well as new — North as well as South.</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14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98841" y="852777"/>
            <a:ext cx="2741290" cy="1929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873713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6" y="1"/>
            <a:ext cx="9200886" cy="7067228"/>
          </a:xfrm>
          <a:prstGeom prst="rect">
            <a:avLst/>
          </a:prstGeom>
        </p:spPr>
        <p:txBody>
          <a:bodyPr wrap="square" lIns="540000" tIns="360000" rIns="540000" bIns="360000">
            <a:spAutoFit/>
          </a:bodyPr>
          <a:lstStyle/>
          <a:p>
            <a:pPr algn="ctr"/>
            <a:r>
              <a:rPr lang="en-GB" sz="3200" dirty="0">
                <a:solidFill>
                  <a:prstClr val="black"/>
                </a:solidFill>
                <a:latin typeface="Cooper Black" panose="0208090404030B020404" pitchFamily="18" charset="0"/>
              </a:rPr>
              <a:t>LINCOLN’S ELECTION</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r>
              <a:rPr lang="en-GB" sz="2000" b="1" dirty="0">
                <a:solidFill>
                  <a:prstClr val="black"/>
                </a:solidFill>
              </a:rPr>
              <a:t>Lincoln the Republican nominee for November 1860 presidential election</a:t>
            </a:r>
          </a:p>
          <a:p>
            <a:pPr marL="342900" indent="-342900">
              <a:buFont typeface="Arial" panose="020B0604020202020204" pitchFamily="34" charset="0"/>
              <a:buChar char="•"/>
            </a:pPr>
            <a:endParaRPr lang="en-GB" sz="1400" b="1" dirty="0">
              <a:solidFill>
                <a:prstClr val="black"/>
              </a:solidFill>
            </a:endParaRPr>
          </a:p>
          <a:p>
            <a:pPr marL="342900" indent="-342900">
              <a:buFont typeface="Arial" panose="020B0604020202020204" pitchFamily="34" charset="0"/>
              <a:buChar char="•"/>
            </a:pPr>
            <a:r>
              <a:rPr lang="en-GB" sz="2000" b="1" dirty="0">
                <a:solidFill>
                  <a:prstClr val="black"/>
                </a:solidFill>
              </a:rPr>
              <a:t>Democratic candidacy split between John C Breckinridge (‘Southern Democrats’) and Douglas, plus Constitutional Union Party of non-secessionist southern ex-Whigs and Democrats</a:t>
            </a:r>
          </a:p>
          <a:p>
            <a:pPr marL="342900" indent="-342900">
              <a:buFont typeface="Arial" panose="020B0604020202020204" pitchFamily="34" charset="0"/>
              <a:buChar char="•"/>
            </a:pPr>
            <a:endParaRPr lang="en-GB" sz="1600" b="1" dirty="0">
              <a:solidFill>
                <a:prstClr val="black"/>
              </a:solidFill>
            </a:endParaRPr>
          </a:p>
          <a:p>
            <a:pPr marL="342900" indent="-342900">
              <a:buFont typeface="Arial" panose="020B0604020202020204" pitchFamily="34" charset="0"/>
              <a:buChar char="•"/>
            </a:pPr>
            <a:r>
              <a:rPr lang="en-GB" sz="2000" b="1" dirty="0">
                <a:solidFill>
                  <a:prstClr val="black"/>
                </a:solidFill>
              </a:rPr>
              <a:t>Exaggerating sectional differences: polarization between North/West (Republican) and South (Democrats of various stripes)</a:t>
            </a:r>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0824" y="850897"/>
            <a:ext cx="3980867" cy="3175527"/>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3539" y="850897"/>
            <a:ext cx="3747511" cy="3175527"/>
          </a:xfrm>
          <a:prstGeom prst="rect">
            <a:avLst/>
          </a:prstGeom>
        </p:spPr>
      </p:pic>
      <p:sp>
        <p:nvSpPr>
          <p:cNvPr id="6" name="Rectangle 5"/>
          <p:cNvSpPr/>
          <p:nvPr/>
        </p:nvSpPr>
        <p:spPr>
          <a:xfrm>
            <a:off x="938833" y="908732"/>
            <a:ext cx="1080120" cy="783869"/>
          </a:xfrm>
          <a:prstGeom prst="rect">
            <a:avLst/>
          </a:prstGeom>
        </p:spPr>
        <p:txBody>
          <a:bodyPr wrap="square">
            <a:spAutoFit/>
          </a:bodyPr>
          <a:lstStyle/>
          <a:p>
            <a:pPr algn="r">
              <a:lnSpc>
                <a:spcPct val="107000"/>
              </a:lnSpc>
              <a:spcAft>
                <a:spcPts val="800"/>
              </a:spcAft>
            </a:pP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1856 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5095112" y="1051607"/>
            <a:ext cx="1108907" cy="783869"/>
          </a:xfrm>
          <a:prstGeom prst="rect">
            <a:avLst/>
          </a:prstGeom>
        </p:spPr>
        <p:txBody>
          <a:bodyPr wrap="square">
            <a:spAutoFit/>
          </a:bodyPr>
          <a:lstStyle/>
          <a:p>
            <a:pPr algn="r">
              <a:lnSpc>
                <a:spcPct val="107000"/>
              </a:lnSpc>
              <a:spcAft>
                <a:spcPts val="800"/>
              </a:spcAft>
            </a:pPr>
            <a:r>
              <a:rPr lang="en-GB"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1860 presidential election</a:t>
            </a:r>
            <a:endParaRPr lang="en-US" sz="14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061562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6"/>
            <a:ext cx="7681110" cy="6790230"/>
          </a:xfrm>
          <a:prstGeom prst="rect">
            <a:avLst/>
          </a:prstGeom>
        </p:spPr>
        <p:txBody>
          <a:bodyPr wrap="square" lIns="540000" tIns="360000" rIns="540000" bIns="360000">
            <a:spAutoFit/>
          </a:bodyPr>
          <a:lstStyle/>
          <a:p>
            <a:pPr algn="ctr"/>
            <a:r>
              <a:rPr lang="en-GB" sz="3200" b="1" dirty="0">
                <a:solidFill>
                  <a:prstClr val="black"/>
                </a:solidFill>
                <a:latin typeface="Cooper Black" panose="0208090404030B020404" pitchFamily="18" charset="0"/>
              </a:rPr>
              <a:t>Secession </a:t>
            </a:r>
          </a:p>
          <a:p>
            <a:endParaRPr lang="en-GB" sz="2000" b="1" u="sng" dirty="0">
              <a:solidFill>
                <a:prstClr val="black"/>
              </a:solidFill>
            </a:endParaRPr>
          </a:p>
          <a:p>
            <a:pPr algn="just"/>
            <a:r>
              <a:rPr lang="en-GB" sz="2400" dirty="0">
                <a:solidFill>
                  <a:prstClr val="black"/>
                </a:solidFill>
              </a:rPr>
              <a:t>“The people of the State of South Carolina, in Convention assembled, on the 26th day of April, AD 1852, declared that the </a:t>
            </a:r>
            <a:r>
              <a:rPr lang="en-GB" sz="2400" b="1" dirty="0">
                <a:solidFill>
                  <a:prstClr val="black"/>
                </a:solidFill>
              </a:rPr>
              <a:t>frequent violations of the Constitution of the United States by the Federal Government, and its encroachments upon the reserved rights of the States, fully justified this State in then withdrawing from the Federal Union</a:t>
            </a:r>
            <a:r>
              <a:rPr lang="en-GB" sz="2400" dirty="0">
                <a:solidFill>
                  <a:prstClr val="black"/>
                </a:solidFill>
              </a:rPr>
              <a:t>; but in deference to the opinions and wishes of the other </a:t>
            </a:r>
            <a:r>
              <a:rPr lang="en-GB" sz="2400" b="1" dirty="0">
                <a:solidFill>
                  <a:srgbClr val="FF0000"/>
                </a:solidFill>
              </a:rPr>
              <a:t>slaveholding States</a:t>
            </a:r>
            <a:r>
              <a:rPr lang="en-GB" sz="2400" dirty="0">
                <a:solidFill>
                  <a:prstClr val="black"/>
                </a:solidFill>
              </a:rPr>
              <a:t>, she forbore at that time to exercise this right. Since that time, these </a:t>
            </a:r>
            <a:r>
              <a:rPr lang="en-GB" sz="2400" b="1" dirty="0">
                <a:solidFill>
                  <a:prstClr val="black"/>
                </a:solidFill>
              </a:rPr>
              <a:t>encroachments have continued to increase, and further forbearance ceases to be a virtue</a:t>
            </a:r>
            <a:r>
              <a:rPr lang="en-GB" sz="2400" dirty="0">
                <a:solidFill>
                  <a:prstClr val="black"/>
                </a:solidFill>
              </a:rPr>
              <a:t>.”</a:t>
            </a:r>
          </a:p>
          <a:p>
            <a:pPr marL="342900" indent="-342900" algn="r">
              <a:buFontTx/>
              <a:buChar char="-"/>
            </a:pPr>
            <a:r>
              <a:rPr lang="en-GB" i="1" dirty="0"/>
              <a:t>Declaration of the Immediate Causes Which Induce and Justify the Secession of South Carolina from the Federal Union</a:t>
            </a:r>
            <a:r>
              <a:rPr lang="en-GB" dirty="0"/>
              <a:t>, December 20 1860</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830317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7624223" cy="6851785"/>
          </a:xfrm>
          <a:prstGeom prst="rect">
            <a:avLst/>
          </a:prstGeom>
        </p:spPr>
        <p:txBody>
          <a:bodyPr wrap="square" lIns="540000" tIns="360000" rIns="540000" bIns="360000">
            <a:spAutoFit/>
          </a:bodyPr>
          <a:lstStyle/>
          <a:p>
            <a:pPr algn="ctr"/>
            <a:r>
              <a:rPr lang="en-GB" sz="3200" b="1" dirty="0">
                <a:solidFill>
                  <a:prstClr val="black"/>
                </a:solidFill>
                <a:latin typeface="Cooper Black" panose="0208090404030B020404" pitchFamily="18" charset="0"/>
              </a:rPr>
              <a:t>Secession </a:t>
            </a:r>
          </a:p>
          <a:p>
            <a:endParaRPr lang="en-GB" sz="2000" b="1" u="sng" dirty="0">
              <a:solidFill>
                <a:prstClr val="black"/>
              </a:solidFill>
            </a:endParaRPr>
          </a:p>
          <a:p>
            <a:pPr algn="just"/>
            <a:r>
              <a:rPr lang="en-GB" sz="2400" dirty="0">
                <a:solidFill>
                  <a:prstClr val="black"/>
                </a:solidFill>
              </a:rPr>
              <a:t>“</a:t>
            </a:r>
            <a:r>
              <a:rPr lang="en-GB" sz="2400" b="1" dirty="0">
                <a:solidFill>
                  <a:prstClr val="black"/>
                </a:solidFill>
              </a:rPr>
              <a:t>An increasing </a:t>
            </a:r>
            <a:r>
              <a:rPr lang="en-GB" sz="2400" b="1" dirty="0">
                <a:solidFill>
                  <a:srgbClr val="FF0000"/>
                </a:solidFill>
              </a:rPr>
              <a:t>hostility on the part of the non-slaveholding States to the institution of slavery</a:t>
            </a:r>
            <a:r>
              <a:rPr lang="en-GB" sz="2400" dirty="0">
                <a:solidFill>
                  <a:srgbClr val="FF0000"/>
                </a:solidFill>
              </a:rPr>
              <a:t>, </a:t>
            </a:r>
            <a:r>
              <a:rPr lang="en-GB" sz="2400" dirty="0">
                <a:solidFill>
                  <a:prstClr val="black"/>
                </a:solidFill>
              </a:rPr>
              <a:t>has led to a disregard of their obligations [to other slave states], and the laws of the General Government have ceased to effect the objects of the Constitution.</a:t>
            </a:r>
          </a:p>
          <a:p>
            <a:pPr algn="just"/>
            <a:r>
              <a:rPr lang="en-GB" sz="2400" i="1" dirty="0">
                <a:solidFill>
                  <a:prstClr val="black"/>
                </a:solidFill>
              </a:rPr>
              <a:t>	“… </a:t>
            </a:r>
            <a:r>
              <a:rPr lang="en-GB" sz="2400" b="1" dirty="0"/>
              <a:t>The </a:t>
            </a:r>
            <a:r>
              <a:rPr lang="en-GB" sz="2400" b="1" dirty="0">
                <a:solidFill>
                  <a:srgbClr val="FF0000"/>
                </a:solidFill>
              </a:rPr>
              <a:t>right</a:t>
            </a:r>
            <a:r>
              <a:rPr lang="en-GB" sz="2400" b="1" dirty="0"/>
              <a:t> of property in slaves was recognized by giving to free persons distinct political rights, by giving them the right to represent, and burthening them with direct taxes for three-fifths of their slaves; by authorizing the importation of slaves for twenty years; and by stipulating for the rendition of fugitives from labour</a:t>
            </a:r>
            <a:r>
              <a:rPr lang="en-GB" sz="2400" dirty="0"/>
              <a:t>.”</a:t>
            </a:r>
            <a:endParaRPr lang="en-GB" sz="2400" i="1" dirty="0">
              <a:solidFill>
                <a:prstClr val="black"/>
              </a:solidFill>
            </a:endParaRPr>
          </a:p>
          <a:p>
            <a:pPr marL="285750" indent="-285750" algn="r">
              <a:buFontTx/>
              <a:buChar char="-"/>
            </a:pPr>
            <a:r>
              <a:rPr lang="en-GB" sz="1700" i="1" dirty="0"/>
              <a:t>Declaration of … the Secession of South Carolina from the Federal Union</a:t>
            </a:r>
            <a:r>
              <a:rPr lang="en-GB" sz="1700" dirty="0"/>
              <a:t>, December 20 1860</a:t>
            </a:r>
            <a:endParaRPr lang="en-GB" sz="1600" dirty="0"/>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19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4223" y="392988"/>
            <a:ext cx="1512168" cy="29629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34349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4481905"/>
          </a:xfrm>
          <a:prstGeom prst="rect">
            <a:avLst/>
          </a:prstGeom>
        </p:spPr>
        <p:txBody>
          <a:bodyPr wrap="square" lIns="540000" tIns="360000" rIns="540000" bIns="360000">
            <a:spAutoFit/>
          </a:bodyPr>
          <a:lstStyle/>
          <a:p>
            <a:pPr algn="ctr"/>
            <a:r>
              <a:rPr lang="en-GB" sz="2400" dirty="0">
                <a:solidFill>
                  <a:prstClr val="black"/>
                </a:solidFill>
                <a:latin typeface="Cooper Black" panose="0208090404030B020404" pitchFamily="18" charset="0"/>
              </a:rPr>
              <a:t>The Civil War: Key Events</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75" y="784470"/>
            <a:ext cx="4233795" cy="2787553"/>
          </a:xfrm>
          <a:prstGeom prst="rect">
            <a:avLst/>
          </a:prstGeom>
        </p:spPr>
      </p:pic>
      <p:pic>
        <p:nvPicPr>
          <p:cNvPr id="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05166" y="784470"/>
            <a:ext cx="1947643" cy="10782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60232" y="784470"/>
            <a:ext cx="1803261" cy="10819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688434" y="3505128"/>
            <a:ext cx="5426075" cy="332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0" y="4250712"/>
            <a:ext cx="3344930" cy="2031325"/>
          </a:xfrm>
          <a:prstGeom prst="rect">
            <a:avLst/>
          </a:prstGeom>
        </p:spPr>
        <p:txBody>
          <a:bodyPr wrap="square">
            <a:spAutoFit/>
          </a:bodyPr>
          <a:lstStyle/>
          <a:p>
            <a:pPr marL="342900" indent="-342900" algn="just">
              <a:buFont typeface="Arial" panose="020B0604020202020204" pitchFamily="34" charset="0"/>
              <a:buChar char="•"/>
            </a:pPr>
            <a:r>
              <a:rPr lang="en-GB" dirty="0">
                <a:solidFill>
                  <a:prstClr val="black"/>
                </a:solidFill>
              </a:rPr>
              <a:t>Successful siege of the Federal arsenal Fort Sumter opened direct hostilities between newly-est. Confederate States of America (CSA) and states remaining loyal to the Union</a:t>
            </a:r>
          </a:p>
        </p:txBody>
      </p:sp>
    </p:spTree>
    <p:extLst>
      <p:ext uri="{BB962C8B-B14F-4D97-AF65-F5344CB8AC3E}">
        <p14:creationId xmlns:p14="http://schemas.microsoft.com/office/powerpoint/2010/main" val="6523118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918"/>
            <a:ext cx="9200887" cy="6328565"/>
          </a:xfrm>
          <a:prstGeom prst="rect">
            <a:avLst/>
          </a:prstGeom>
        </p:spPr>
        <p:txBody>
          <a:bodyPr wrap="square" lIns="540000" tIns="360000" rIns="540000" bIns="360000">
            <a:spAutoFit/>
          </a:bodyPr>
          <a:lstStyle/>
          <a:p>
            <a:pPr algn="ctr"/>
            <a:r>
              <a:rPr lang="en-GB" sz="2400" dirty="0">
                <a:solidFill>
                  <a:prstClr val="black"/>
                </a:solidFill>
                <a:latin typeface="Cooper Black" panose="0208090404030B020404" pitchFamily="18" charset="0"/>
              </a:rPr>
              <a:t>The Civil War: Key Events</a:t>
            </a:r>
          </a:p>
          <a:p>
            <a:endParaRPr lang="en-GB" sz="2000" b="1" u="sng" dirty="0">
              <a:solidFill>
                <a:prstClr val="black"/>
              </a:solidFill>
            </a:endParaRPr>
          </a:p>
          <a:p>
            <a:pPr marL="342900" indent="-342900">
              <a:buFont typeface="Arial" panose="020B0604020202020204" pitchFamily="34" charset="0"/>
              <a:buChar char="•"/>
            </a:pPr>
            <a:r>
              <a:rPr lang="en-GB" sz="2000" dirty="0">
                <a:solidFill>
                  <a:prstClr val="black"/>
                </a:solidFill>
              </a:rPr>
              <a:t>Several important victories for the South on the eastern theatre in early years of war</a:t>
            </a:r>
          </a:p>
          <a:p>
            <a:endParaRPr lang="en-GB" sz="2000" dirty="0">
              <a:solidFill>
                <a:prstClr val="black"/>
              </a:solidFill>
            </a:endParaRP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19672" y="1628800"/>
            <a:ext cx="6556787" cy="5037224"/>
          </a:xfrm>
          <a:prstGeom prst="rect">
            <a:avLst/>
          </a:prstGeom>
        </p:spPr>
      </p:pic>
    </p:spTree>
    <p:extLst>
      <p:ext uri="{BB962C8B-B14F-4D97-AF65-F5344CB8AC3E}">
        <p14:creationId xmlns:p14="http://schemas.microsoft.com/office/powerpoint/2010/main" val="12830771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918"/>
            <a:ext cx="9200887" cy="6574786"/>
          </a:xfrm>
          <a:prstGeom prst="rect">
            <a:avLst/>
          </a:prstGeom>
        </p:spPr>
        <p:txBody>
          <a:bodyPr wrap="square" lIns="540000" tIns="360000" rIns="540000" bIns="360000">
            <a:spAutoFit/>
          </a:bodyPr>
          <a:lstStyle/>
          <a:p>
            <a:pPr algn="ctr"/>
            <a:r>
              <a:rPr lang="en-GB" sz="2400" dirty="0">
                <a:solidFill>
                  <a:prstClr val="black"/>
                </a:solidFill>
                <a:latin typeface="Cooper Black" panose="0208090404030B020404" pitchFamily="18" charset="0"/>
              </a:rPr>
              <a:t>The Civil War: Key Events</a:t>
            </a:r>
          </a:p>
          <a:p>
            <a:endParaRPr lang="en-GB" sz="1000" b="1" u="sng" dirty="0">
              <a:solidFill>
                <a:prstClr val="black"/>
              </a:solidFill>
            </a:endParaRPr>
          </a:p>
          <a:p>
            <a:pPr marL="342900" indent="-342900">
              <a:buFont typeface="Arial" panose="020B0604020202020204" pitchFamily="34" charset="0"/>
              <a:buChar char="•"/>
            </a:pPr>
            <a:r>
              <a:rPr lang="en-GB" sz="2000" dirty="0">
                <a:solidFill>
                  <a:prstClr val="black"/>
                </a:solidFill>
              </a:rPr>
              <a:t>By 1862, though, northern forces captured several locations in the South – most notably the port of New Orleans (the importance of which was heightened in the context of the Union naval blockade)</a:t>
            </a:r>
          </a:p>
          <a:p>
            <a:endParaRPr lang="en-GB" sz="2000" dirty="0">
              <a:solidFill>
                <a:prstClr val="black"/>
              </a:solidFill>
            </a:endParaRP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9712" y="2028569"/>
            <a:ext cx="5918933" cy="4540299"/>
          </a:xfrm>
          <a:prstGeom prst="rect">
            <a:avLst/>
          </a:prstGeom>
        </p:spPr>
      </p:pic>
    </p:spTree>
    <p:extLst>
      <p:ext uri="{BB962C8B-B14F-4D97-AF65-F5344CB8AC3E}">
        <p14:creationId xmlns:p14="http://schemas.microsoft.com/office/powerpoint/2010/main" val="5022261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574786"/>
          </a:xfrm>
          <a:prstGeom prst="rect">
            <a:avLst/>
          </a:prstGeom>
        </p:spPr>
        <p:txBody>
          <a:bodyPr wrap="square" lIns="540000" tIns="360000" rIns="540000" bIns="360000">
            <a:spAutoFit/>
          </a:bodyPr>
          <a:lstStyle/>
          <a:p>
            <a:pPr algn="ctr"/>
            <a:r>
              <a:rPr lang="en-GB" sz="2400" dirty="0">
                <a:solidFill>
                  <a:prstClr val="black"/>
                </a:solidFill>
                <a:latin typeface="Cooper Black" panose="0208090404030B020404" pitchFamily="18" charset="0"/>
              </a:rPr>
              <a:t>The Civil War: Key Events</a:t>
            </a:r>
          </a:p>
          <a:p>
            <a:endParaRPr lang="en-GB" sz="1000" b="1" dirty="0">
              <a:solidFill>
                <a:prstClr val="black"/>
              </a:solidFill>
            </a:endParaRPr>
          </a:p>
          <a:p>
            <a:pPr marL="342900" indent="-342900">
              <a:buFont typeface="Arial" panose="020B0604020202020204" pitchFamily="34" charset="0"/>
              <a:buChar char="•"/>
            </a:pPr>
            <a:r>
              <a:rPr lang="en-GB" sz="2000" dirty="0">
                <a:solidFill>
                  <a:prstClr val="black"/>
                </a:solidFill>
              </a:rPr>
              <a:t>Further Union victories in south throughout 1863 and 1864</a:t>
            </a:r>
          </a:p>
          <a:p>
            <a:endParaRPr lang="en-GB" sz="1000" b="1" dirty="0">
              <a:solidFill>
                <a:prstClr val="black"/>
              </a:solidFill>
            </a:endParaRPr>
          </a:p>
          <a:p>
            <a:r>
              <a:rPr lang="en-GB" sz="2000" b="1" dirty="0">
                <a:solidFill>
                  <a:prstClr val="black"/>
                </a:solidFill>
              </a:rPr>
              <a:t>		1863					1864-1865</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r>
              <a:rPr lang="en-GB" sz="2000" dirty="0">
                <a:solidFill>
                  <a:prstClr val="black"/>
                </a:solidFill>
              </a:rPr>
              <a:t>Confederate forces eventually surrender at Appomattox, April 9 1865</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4392" y="1655469"/>
            <a:ext cx="3729608" cy="3765539"/>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1071" y="1772816"/>
            <a:ext cx="4668961" cy="3530846"/>
          </a:xfrm>
          <a:prstGeom prst="rect">
            <a:avLst/>
          </a:prstGeom>
        </p:spPr>
      </p:pic>
    </p:spTree>
    <p:extLst>
      <p:ext uri="{BB962C8B-B14F-4D97-AF65-F5344CB8AC3E}">
        <p14:creationId xmlns:p14="http://schemas.microsoft.com/office/powerpoint/2010/main" val="11857210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54000" y="149224"/>
            <a:ext cx="8610600" cy="2798445"/>
          </a:xfrm>
          <a:prstGeom prst="rect">
            <a:avLst/>
          </a:prstGeom>
        </p:spPr>
      </p:pic>
      <p:pic>
        <p:nvPicPr>
          <p:cNvPr id="3" name="Picture 2"/>
          <p:cNvPicPr>
            <a:picLocks noChangeAspect="1"/>
          </p:cNvPicPr>
          <p:nvPr/>
        </p:nvPicPr>
        <p:blipFill>
          <a:blip r:embed="rId3"/>
          <a:stretch>
            <a:fillRect/>
          </a:stretch>
        </p:blipFill>
        <p:spPr>
          <a:xfrm>
            <a:off x="254000" y="4502071"/>
            <a:ext cx="5956300" cy="2355929"/>
          </a:xfrm>
          <a:prstGeom prst="rect">
            <a:avLst/>
          </a:prstGeom>
        </p:spPr>
      </p:pic>
      <p:sp>
        <p:nvSpPr>
          <p:cNvPr id="4" name="Rectangle 3"/>
          <p:cNvSpPr/>
          <p:nvPr/>
        </p:nvSpPr>
        <p:spPr>
          <a:xfrm>
            <a:off x="2374900" y="4717534"/>
            <a:ext cx="3083536" cy="369332"/>
          </a:xfrm>
          <a:prstGeom prst="rect">
            <a:avLst/>
          </a:prstGeom>
        </p:spPr>
        <p:txBody>
          <a:bodyPr wrap="none">
            <a:spAutoFit/>
          </a:bodyPr>
          <a:lstStyle/>
          <a:p>
            <a:r>
              <a:rPr lang="en-GB" dirty="0"/>
              <a:t>Civil War Service by Population</a:t>
            </a:r>
          </a:p>
        </p:txBody>
      </p:sp>
      <p:sp>
        <p:nvSpPr>
          <p:cNvPr id="5" name="Rectangle 4"/>
          <p:cNvSpPr/>
          <p:nvPr/>
        </p:nvSpPr>
        <p:spPr>
          <a:xfrm>
            <a:off x="5274153" y="1179115"/>
            <a:ext cx="3269293" cy="369332"/>
          </a:xfrm>
          <a:prstGeom prst="rect">
            <a:avLst/>
          </a:prstGeom>
        </p:spPr>
        <p:txBody>
          <a:bodyPr wrap="none">
            <a:spAutoFit/>
          </a:bodyPr>
          <a:lstStyle/>
          <a:p>
            <a:r>
              <a:rPr lang="en-GB" dirty="0"/>
              <a:t>Military Losses in American Wars</a:t>
            </a:r>
          </a:p>
        </p:txBody>
      </p:sp>
      <p:pic>
        <p:nvPicPr>
          <p:cNvPr id="6" name="Picture 5"/>
          <p:cNvPicPr>
            <a:picLocks noChangeAspect="1"/>
          </p:cNvPicPr>
          <p:nvPr/>
        </p:nvPicPr>
        <p:blipFill>
          <a:blip r:embed="rId4"/>
          <a:stretch>
            <a:fillRect/>
          </a:stretch>
        </p:blipFill>
        <p:spPr>
          <a:xfrm>
            <a:off x="5458436" y="2057400"/>
            <a:ext cx="3607594" cy="2565400"/>
          </a:xfrm>
          <a:prstGeom prst="rect">
            <a:avLst/>
          </a:prstGeom>
        </p:spPr>
      </p:pic>
      <p:sp>
        <p:nvSpPr>
          <p:cNvPr id="7" name="Rectangle 6"/>
          <p:cNvSpPr/>
          <p:nvPr/>
        </p:nvSpPr>
        <p:spPr>
          <a:xfrm>
            <a:off x="731757" y="3042403"/>
            <a:ext cx="3184911" cy="1200329"/>
          </a:xfrm>
          <a:prstGeom prst="rect">
            <a:avLst/>
          </a:prstGeom>
        </p:spPr>
        <p:txBody>
          <a:bodyPr wrap="none">
            <a:spAutoFit/>
          </a:bodyPr>
          <a:lstStyle/>
          <a:p>
            <a:r>
              <a:rPr lang="en-GB" dirty="0"/>
              <a:t>Total est. casualties = c. 620,000</a:t>
            </a:r>
          </a:p>
          <a:p>
            <a:endParaRPr lang="en-GB" dirty="0"/>
          </a:p>
          <a:p>
            <a:r>
              <a:rPr lang="en-GB" dirty="0"/>
              <a:t>Union = c. 360,000</a:t>
            </a:r>
          </a:p>
          <a:p>
            <a:r>
              <a:rPr lang="en-GB" dirty="0"/>
              <a:t>Confederacy =  c. 258,000</a:t>
            </a:r>
          </a:p>
        </p:txBody>
      </p:sp>
    </p:spTree>
    <p:extLst>
      <p:ext uri="{BB962C8B-B14F-4D97-AF65-F5344CB8AC3E}">
        <p14:creationId xmlns:p14="http://schemas.microsoft.com/office/powerpoint/2010/main" val="20137288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267009"/>
          </a:xfrm>
          <a:prstGeom prst="rect">
            <a:avLst/>
          </a:prstGeom>
        </p:spPr>
        <p:txBody>
          <a:bodyPr wrap="square" lIns="540000" tIns="360000" rIns="540000" bIns="360000">
            <a:spAutoFit/>
          </a:bodyPr>
          <a:lstStyle/>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lgn="just">
              <a:buFont typeface="Arial" panose="020B0604020202020204" pitchFamily="34" charset="0"/>
              <a:buChar char="•"/>
            </a:pPr>
            <a:r>
              <a:rPr lang="en-GB" sz="2000" dirty="0">
                <a:solidFill>
                  <a:prstClr val="black"/>
                </a:solidFill>
              </a:rPr>
              <a:t>Outcome of Civil War reflected demographic, social and economic differences between North and South</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Pitted agricultural, plantation economy based on the cultivation of a few staples (tobacco and – especially – cotton) against an industrial(ising) one, based increasingly on manufacture  </a:t>
            </a:r>
          </a:p>
          <a:p>
            <a:endParaRPr lang="en-GB" sz="2000" b="1"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374" y="1276944"/>
            <a:ext cx="8360097" cy="1991695"/>
          </a:xfrm>
          <a:prstGeom prst="rect">
            <a:avLst/>
          </a:prstGeom>
        </p:spPr>
      </p:pic>
    </p:spTree>
    <p:extLst>
      <p:ext uri="{BB962C8B-B14F-4D97-AF65-F5344CB8AC3E}">
        <p14:creationId xmlns:p14="http://schemas.microsoft.com/office/powerpoint/2010/main" val="11086180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7498116"/>
          </a:xfrm>
          <a:prstGeom prst="rect">
            <a:avLst/>
          </a:prstGeom>
        </p:spPr>
        <p:txBody>
          <a:bodyPr wrap="square" lIns="540000" tIns="360000" rIns="540000" bIns="360000">
            <a:spAutoFit/>
          </a:bodyPr>
          <a:lstStyle/>
          <a:p>
            <a:pPr algn="ctr"/>
            <a:r>
              <a:rPr lang="en-GB" sz="2400" dirty="0">
                <a:solidFill>
                  <a:prstClr val="black"/>
                </a:solidFill>
                <a:latin typeface="Cooper Black" panose="0208090404030B020404" pitchFamily="18" charset="0"/>
              </a:rPr>
              <a:t>Emancipation Proclamation</a:t>
            </a:r>
          </a:p>
          <a:p>
            <a:endParaRPr lang="en-GB" sz="2000" b="1" u="sng"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endParaRPr lang="en-GB" sz="2000" dirty="0">
              <a:solidFill>
                <a:prstClr val="black"/>
              </a:solidFill>
            </a:endParaRPr>
          </a:p>
          <a:p>
            <a:pPr algn="just"/>
            <a:r>
              <a:rPr lang="en-GB" sz="2000" dirty="0">
                <a:solidFill>
                  <a:prstClr val="black"/>
                </a:solidFill>
              </a:rPr>
              <a:t>“… All persons held as slaves within </a:t>
            </a:r>
            <a:r>
              <a:rPr lang="en-GB" sz="2000" dirty="0">
                <a:solidFill>
                  <a:srgbClr val="FF0000"/>
                </a:solidFill>
              </a:rPr>
              <a:t>any State or designated part of a State, the people whereof shall then be in </a:t>
            </a:r>
            <a:r>
              <a:rPr lang="en-GB" sz="2000" b="1" dirty="0">
                <a:solidFill>
                  <a:srgbClr val="FF0000"/>
                </a:solidFill>
              </a:rPr>
              <a:t>rebellion</a:t>
            </a:r>
            <a:r>
              <a:rPr lang="en-GB" sz="2000" dirty="0">
                <a:solidFill>
                  <a:srgbClr val="FF0000"/>
                </a:solidFill>
              </a:rPr>
              <a:t> against the United States</a:t>
            </a:r>
            <a:r>
              <a:rPr lang="en-GB" sz="2000" dirty="0">
                <a:solidFill>
                  <a:prstClr val="black"/>
                </a:solidFill>
              </a:rPr>
              <a:t>, shall be </a:t>
            </a:r>
            <a:r>
              <a:rPr lang="en-GB" sz="2000" b="1" dirty="0">
                <a:solidFill>
                  <a:srgbClr val="FF0000"/>
                </a:solidFill>
              </a:rPr>
              <a:t>thenceforward and forever free</a:t>
            </a:r>
            <a:r>
              <a:rPr lang="en-GB" sz="2000" dirty="0">
                <a:solidFill>
                  <a:prstClr val="black"/>
                </a:solidFill>
              </a:rPr>
              <a:t>; and the Executive Government of the United States, including the military and naval authority thereof, will </a:t>
            </a:r>
            <a:r>
              <a:rPr lang="en-GB" sz="2000" dirty="0">
                <a:solidFill>
                  <a:srgbClr val="FF0000"/>
                </a:solidFill>
              </a:rPr>
              <a:t>recognize and maintain the freedom of such persons</a:t>
            </a:r>
            <a:r>
              <a:rPr lang="en-GB" sz="2000" dirty="0">
                <a:solidFill>
                  <a:prstClr val="black"/>
                </a:solidFill>
              </a:rPr>
              <a:t>, and will do no act or acts to repress such persons in any efforts they may make for their actual freedom.”</a:t>
            </a:r>
          </a:p>
          <a:p>
            <a:pPr marL="342900" indent="-342900" algn="r">
              <a:buFontTx/>
              <a:buChar char="-"/>
            </a:pPr>
            <a:r>
              <a:rPr lang="en-GB" sz="2000" dirty="0">
                <a:solidFill>
                  <a:prstClr val="black"/>
                </a:solidFill>
              </a:rPr>
              <a:t>Abraham Lincoln, Emancipation Proclamation, January 1 1863</a:t>
            </a:r>
          </a:p>
          <a:p>
            <a:pPr algn="just"/>
            <a:endParaRPr lang="en-GB" sz="2000" dirty="0">
              <a:solidFill>
                <a:prstClr val="black"/>
              </a:solidFill>
            </a:endParaRPr>
          </a:p>
          <a:p>
            <a:pPr algn="just"/>
            <a:r>
              <a:rPr lang="en-GB" sz="2000" dirty="0">
                <a:solidFill>
                  <a:prstClr val="black"/>
                </a:solidFill>
              </a:rPr>
              <a:t> </a:t>
            </a:r>
          </a:p>
          <a:p>
            <a:pPr algn="just"/>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7903" y="836712"/>
            <a:ext cx="5250843" cy="3240360"/>
          </a:xfrm>
          <a:prstGeom prst="rect">
            <a:avLst/>
          </a:prstGeom>
        </p:spPr>
      </p:pic>
    </p:spTree>
    <p:extLst>
      <p:ext uri="{BB962C8B-B14F-4D97-AF65-F5344CB8AC3E}">
        <p14:creationId xmlns:p14="http://schemas.microsoft.com/office/powerpoint/2010/main" val="25322922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835027"/>
          </a:xfrm>
          <a:prstGeom prst="rect">
            <a:avLst/>
          </a:prstGeom>
        </p:spPr>
        <p:txBody>
          <a:bodyPr wrap="square" lIns="540000" tIns="360000" rIns="540000" bIns="360000">
            <a:spAutoFit/>
          </a:bodyPr>
          <a:lstStyle/>
          <a:p>
            <a:pPr algn="ctr"/>
            <a:r>
              <a:rPr lang="en-GB" sz="2800" dirty="0">
                <a:solidFill>
                  <a:prstClr val="black"/>
                </a:solidFill>
                <a:latin typeface="Cooper Black" panose="0208090404030B020404" pitchFamily="18" charset="0"/>
              </a:rPr>
              <a:t>Emancipation Proclamation</a:t>
            </a:r>
          </a:p>
          <a:p>
            <a:endParaRPr lang="en-GB" sz="2400" b="1" u="sng" dirty="0">
              <a:solidFill>
                <a:prstClr val="black"/>
              </a:solidFill>
            </a:endParaRPr>
          </a:p>
          <a:p>
            <a:pPr algn="just"/>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41712" y="1052736"/>
            <a:ext cx="3768890" cy="4869160"/>
          </a:xfrm>
          <a:prstGeom prst="rect">
            <a:avLst/>
          </a:prstGeom>
        </p:spPr>
      </p:pic>
      <p:sp>
        <p:nvSpPr>
          <p:cNvPr id="11" name="Rectangle 10"/>
          <p:cNvSpPr/>
          <p:nvPr/>
        </p:nvSpPr>
        <p:spPr>
          <a:xfrm>
            <a:off x="-56889" y="761581"/>
            <a:ext cx="5398601" cy="5959233"/>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t>Federal troops and government made protector and guarantor of African Americans’ rights, freedom and liberty – and empowered to assist enslaved peoples obtain  freedom </a:t>
            </a:r>
          </a:p>
          <a:p>
            <a:pPr algn="just"/>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Asserted based on “the power in [Lincoln] vested as </a:t>
            </a:r>
            <a:r>
              <a:rPr lang="en-GB" sz="2000" dirty="0">
                <a:solidFill>
                  <a:srgbClr val="FF0000"/>
                </a:solidFill>
              </a:rPr>
              <a:t>Commander-in-Chief</a:t>
            </a:r>
            <a:r>
              <a:rPr lang="en-GB" sz="2000" dirty="0">
                <a:solidFill>
                  <a:prstClr val="black"/>
                </a:solidFill>
              </a:rPr>
              <a:t>, of the Army and Navy of the US in time of actual armed rebellion against the authority and government of the US, and as </a:t>
            </a:r>
            <a:r>
              <a:rPr lang="en-GB" sz="2000" b="1" dirty="0">
                <a:solidFill>
                  <a:srgbClr val="FF0000"/>
                </a:solidFill>
              </a:rPr>
              <a:t>a fit and necessary war measure for suppressing said rebellion</a:t>
            </a:r>
            <a:r>
              <a:rPr lang="en-GB" sz="2000" dirty="0">
                <a:solidFill>
                  <a:prstClr val="black"/>
                </a:solidFill>
              </a:rPr>
              <a:t>”</a:t>
            </a:r>
          </a:p>
          <a:p>
            <a:pPr algn="just"/>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Emancipation becomes explicit </a:t>
            </a:r>
            <a:r>
              <a:rPr lang="en-GB" sz="2000" dirty="0">
                <a:solidFill>
                  <a:srgbClr val="FF0000"/>
                </a:solidFill>
                <a:effectLst>
                  <a:outerShdw blurRad="38100" dist="38100" dir="2700000" algn="tl">
                    <a:srgbClr val="000000">
                      <a:alpha val="43137"/>
                    </a:srgbClr>
                  </a:outerShdw>
                </a:effectLst>
              </a:rPr>
              <a:t>war aim</a:t>
            </a:r>
          </a:p>
        </p:txBody>
      </p:sp>
    </p:spTree>
    <p:extLst>
      <p:ext uri="{BB962C8B-B14F-4D97-AF65-F5344CB8AC3E}">
        <p14:creationId xmlns:p14="http://schemas.microsoft.com/office/powerpoint/2010/main" val="349223139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6328565"/>
          </a:xfrm>
          <a:prstGeom prst="rect">
            <a:avLst/>
          </a:prstGeom>
        </p:spPr>
        <p:txBody>
          <a:bodyPr wrap="square" lIns="540000" tIns="360000" rIns="540000" bIns="360000">
            <a:spAutoFit/>
          </a:bodyPr>
          <a:lstStyle/>
          <a:p>
            <a:pPr algn="ctr"/>
            <a:r>
              <a:rPr lang="en-GB" sz="2800" dirty="0">
                <a:solidFill>
                  <a:prstClr val="black"/>
                </a:solidFill>
                <a:latin typeface="Cooper Black" panose="0208090404030B020404" pitchFamily="18" charset="0"/>
              </a:rPr>
              <a:t>Emancipation Proclamation</a:t>
            </a:r>
          </a:p>
          <a:p>
            <a:endParaRPr lang="en-GB" sz="2000" b="1" u="sng" dirty="0">
              <a:solidFill>
                <a:prstClr val="black"/>
              </a:solidFill>
            </a:endParaRPr>
          </a:p>
          <a:p>
            <a:pPr marL="342900" indent="-342900">
              <a:buFont typeface="Arial" panose="020B0604020202020204" pitchFamily="34" charset="0"/>
              <a:buChar char="•"/>
            </a:pPr>
            <a:r>
              <a:rPr lang="en-GB" sz="2000" b="1" dirty="0">
                <a:solidFill>
                  <a:prstClr val="black"/>
                </a:solidFill>
              </a:rPr>
              <a:t>Strengthened earlier Confiscation Act (July 1862)</a:t>
            </a:r>
          </a:p>
          <a:p>
            <a:pPr marL="342900" indent="-342900">
              <a:buFont typeface="Arial" panose="020B0604020202020204" pitchFamily="34" charset="0"/>
              <a:buChar char="•"/>
            </a:pPr>
            <a:endParaRPr lang="en-GB" sz="2000" b="1" dirty="0">
              <a:solidFill>
                <a:prstClr val="black"/>
              </a:solidFill>
            </a:endParaRPr>
          </a:p>
          <a:p>
            <a:pPr algn="just"/>
            <a:r>
              <a:rPr lang="en-GB" sz="2000" dirty="0">
                <a:solidFill>
                  <a:prstClr val="black"/>
                </a:solidFill>
              </a:rPr>
              <a:t>“That all slaves of persons who shall hereafter be engaged in rebellion against the government of the United States, or who shall in any way give aid or comfort thereto, escaping from such persons and taking refuge within the lines of the army; and all slaves captured from such persons or deserted by them and coming under the control of the government of the United States; and all slaves of such person found on [or] being within any place occupied by rebel forces and afterwards occupied by the forces of the United States, shall be deemed captives of war, and </a:t>
            </a:r>
            <a:r>
              <a:rPr lang="en-GB" sz="2000" b="1" dirty="0">
                <a:solidFill>
                  <a:srgbClr val="FF0000"/>
                </a:solidFill>
              </a:rPr>
              <a:t>shall be forever free of their servitude, and not again held as slaves</a:t>
            </a:r>
            <a:r>
              <a:rPr lang="en-GB" sz="2000" dirty="0">
                <a:solidFill>
                  <a:prstClr val="black"/>
                </a:solidFill>
              </a:rPr>
              <a:t>.”</a:t>
            </a:r>
          </a:p>
          <a:p>
            <a:pPr algn="just"/>
            <a:endParaRPr lang="en-GB" sz="2000" b="1" dirty="0">
              <a:solidFill>
                <a:prstClr val="black"/>
              </a:solidFill>
            </a:endParaRPr>
          </a:p>
          <a:p>
            <a:pPr algn="just"/>
            <a:r>
              <a:rPr lang="en-GB" sz="2000" b="1" i="1" dirty="0">
                <a:solidFill>
                  <a:prstClr val="black"/>
                </a:solidFill>
              </a:rPr>
              <a:t>But had maintained </a:t>
            </a:r>
            <a:r>
              <a:rPr lang="en-GB" sz="2000" dirty="0">
                <a:solidFill>
                  <a:prstClr val="black"/>
                </a:solidFill>
              </a:rPr>
              <a:t>“that the President is authorized to make provision for the </a:t>
            </a:r>
            <a:r>
              <a:rPr lang="en-GB" sz="2000" dirty="0">
                <a:solidFill>
                  <a:srgbClr val="FF0000"/>
                </a:solidFill>
              </a:rPr>
              <a:t>transportation, colonization, and settlement, in some tropical country </a:t>
            </a:r>
            <a:r>
              <a:rPr lang="en-GB" sz="2000" dirty="0">
                <a:solidFill>
                  <a:prstClr val="black"/>
                </a:solidFill>
              </a:rPr>
              <a:t>beyond the limits of the United States, of such persons of the African race, made free by the provisions of this act, as may be willing to emigrate …”</a:t>
            </a: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2868945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19502" y="2437650"/>
            <a:ext cx="9124498" cy="442035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The Society for the Colonization of Free People of Color of America (aka American Colonization Society est. 1816)</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Favoured resettling of freed African slaves in West Africa</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Private investors est. Liberia as colony for this purpose 1822 (Liberia granted independence 1847)</a:t>
            </a:r>
          </a:p>
          <a:p>
            <a:pPr marL="342900" indent="-342900" algn="just">
              <a:buFont typeface="Arial" panose="020B0604020202020204" pitchFamily="34" charset="0"/>
              <a:buChar char="•"/>
            </a:pPr>
            <a:endParaRPr lang="en-GB" sz="2000" dirty="0"/>
          </a:p>
          <a:p>
            <a:pPr marL="342900" indent="-342900" algn="just">
              <a:buFont typeface="Arial" panose="020B0604020202020204" pitchFamily="34" charset="0"/>
              <a:buChar char="•"/>
            </a:pPr>
            <a:r>
              <a:rPr lang="en-GB" sz="2000" dirty="0"/>
              <a:t>12,000 Americans relocated under the scheme, supported by prominent Americans including Henry Clay, James Monroe (hence capital of Monrovia) and, latterly, Abraham Lincoln</a:t>
            </a:r>
          </a:p>
        </p:txBody>
      </p:sp>
      <p:sp>
        <p:nvSpPr>
          <p:cNvPr id="4" name="Rectangle 3"/>
          <p:cNvSpPr/>
          <p:nvPr/>
        </p:nvSpPr>
        <p:spPr>
          <a:xfrm>
            <a:off x="-56886" y="0"/>
            <a:ext cx="9200886" cy="1342584"/>
          </a:xfrm>
          <a:prstGeom prst="rect">
            <a:avLst/>
          </a:prstGeom>
        </p:spPr>
        <p:txBody>
          <a:bodyPr wrap="square" lIns="540000" tIns="360000" rIns="540000" bIns="360000">
            <a:spAutoFit/>
          </a:bodyPr>
          <a:lstStyle/>
          <a:p>
            <a:r>
              <a:rPr lang="en-GB" sz="4000" dirty="0">
                <a:solidFill>
                  <a:prstClr val="black"/>
                </a:solidFill>
                <a:latin typeface="+mj-lt"/>
              </a:rPr>
              <a:t>Colonisation</a:t>
            </a: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65121" y="1243079"/>
            <a:ext cx="2796401" cy="14719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42367" y="0"/>
            <a:ext cx="3720789" cy="2715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12534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404140"/>
          </a:xfrm>
          <a:prstGeom prst="rect">
            <a:avLst/>
          </a:prstGeom>
        </p:spPr>
        <p:txBody>
          <a:bodyPr wrap="square" lIns="540000" tIns="360000" rIns="540000" bIns="360000">
            <a:spAutoFit/>
          </a:bodyPr>
          <a:lstStyle/>
          <a:p>
            <a:pPr algn="ctr"/>
            <a:r>
              <a:rPr lang="en-GB" sz="2400" dirty="0">
                <a:solidFill>
                  <a:prstClr val="black"/>
                </a:solidFill>
                <a:latin typeface="Cooper Black" panose="0208090404030B020404" pitchFamily="18" charset="0"/>
              </a:rPr>
              <a:t>African American Service in Civil War</a:t>
            </a:r>
          </a:p>
          <a:p>
            <a:pPr algn="just"/>
            <a:endParaRPr lang="en-GB" sz="20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11" name="Rectangle 10"/>
          <p:cNvSpPr/>
          <p:nvPr/>
        </p:nvSpPr>
        <p:spPr>
          <a:xfrm>
            <a:off x="-56890" y="3449194"/>
            <a:ext cx="9381417" cy="3497020"/>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sz="2000" dirty="0">
                <a:solidFill>
                  <a:prstClr val="black"/>
                </a:solidFill>
              </a:rPr>
              <a:t>Approx. 175 regiments comprising of c. 178,000 free blacks and freedmen served during last two years of the war – inc. famous 54</a:t>
            </a:r>
            <a:r>
              <a:rPr lang="en-GB" sz="2000" baseline="30000" dirty="0">
                <a:solidFill>
                  <a:prstClr val="black"/>
                </a:solidFill>
              </a:rPr>
              <a:t>th</a:t>
            </a:r>
            <a:r>
              <a:rPr lang="en-GB" sz="2000" dirty="0">
                <a:solidFill>
                  <a:prstClr val="black"/>
                </a:solidFill>
              </a:rPr>
              <a:t> Massachusetts</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Thousands of slaves exiled themselves from the Confederacy – but biggest percentage of enlistments from border states (where slavery remained permitted)</a:t>
            </a:r>
          </a:p>
          <a:p>
            <a:pPr algn="just"/>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Discrimination persisted in northern society, and black regiments were officered by white soldiers</a:t>
            </a:r>
            <a:endParaRPr lang="en-GB" sz="2000" dirty="0">
              <a:solidFill>
                <a:srgbClr val="FF0000"/>
              </a:solidFill>
              <a:effectLst>
                <a:outerShdw blurRad="38100" dist="38100" dir="2700000" algn="tl">
                  <a:srgbClr val="000000">
                    <a:alpha val="43137"/>
                  </a:srgbClr>
                </a:outerShdw>
              </a:effectLst>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58166"/>
            <a:ext cx="3913584" cy="272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p:cNvPicPr>
          <p:nvPr/>
        </p:nvPicPr>
        <p:blipFill>
          <a:blip r:embed="rId4"/>
          <a:stretch>
            <a:fillRect/>
          </a:stretch>
        </p:blipFill>
        <p:spPr>
          <a:xfrm>
            <a:off x="5255668" y="758165"/>
            <a:ext cx="3915171" cy="2691028"/>
          </a:xfrm>
          <a:prstGeom prst="rect">
            <a:avLst/>
          </a:prstGeom>
        </p:spPr>
      </p:pic>
      <p:sp>
        <p:nvSpPr>
          <p:cNvPr id="6" name="Rectangle 5"/>
          <p:cNvSpPr/>
          <p:nvPr/>
        </p:nvSpPr>
        <p:spPr>
          <a:xfrm>
            <a:off x="3940423" y="872573"/>
            <a:ext cx="1546654" cy="2462213"/>
          </a:xfrm>
          <a:prstGeom prst="rect">
            <a:avLst/>
          </a:prstGeom>
          <a:solidFill>
            <a:schemeClr val="bg1">
              <a:alpha val="50000"/>
            </a:schemeClr>
          </a:solidFill>
        </p:spPr>
        <p:txBody>
          <a:bodyPr wrap="square">
            <a:spAutoFit/>
          </a:bodyPr>
          <a:lstStyle/>
          <a:p>
            <a:r>
              <a:rPr lang="en-GB" sz="1400" dirty="0"/>
              <a:t>Augustus Saint-Gaudens and Charles McKim, Memorial to Robert Gould Shaw and the Massachusetts Fifty-Fourth Regimen Shaw Memorial, Boston, Massachusetts</a:t>
            </a:r>
          </a:p>
        </p:txBody>
      </p:sp>
    </p:spTree>
    <p:extLst>
      <p:ext uri="{BB962C8B-B14F-4D97-AF65-F5344CB8AC3E}">
        <p14:creationId xmlns:p14="http://schemas.microsoft.com/office/powerpoint/2010/main" val="14415203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314E7F-E1C2-4228-B349-8A1563C74990}"/>
              </a:ext>
            </a:extLst>
          </p:cNvPr>
          <p:cNvSpPr>
            <a:spLocks noGrp="1"/>
          </p:cNvSpPr>
          <p:nvPr>
            <p:ph type="title"/>
          </p:nvPr>
        </p:nvSpPr>
        <p:spPr>
          <a:xfrm>
            <a:off x="140147" y="97628"/>
            <a:ext cx="7886700" cy="1325563"/>
          </a:xfrm>
        </p:spPr>
        <p:txBody>
          <a:bodyPr/>
          <a:lstStyle/>
          <a:p>
            <a:pPr algn="l"/>
            <a:r>
              <a:rPr lang="en-GB" dirty="0"/>
              <a:t>Douglasses and the Civil War</a:t>
            </a:r>
          </a:p>
        </p:txBody>
      </p:sp>
      <p:pic>
        <p:nvPicPr>
          <p:cNvPr id="9" name="Picture 8">
            <a:extLst>
              <a:ext uri="{FF2B5EF4-FFF2-40B4-BE49-F238E27FC236}">
                <a16:creationId xmlns:a16="http://schemas.microsoft.com/office/drawing/2014/main" id="{AAEB7434-0C96-449C-BB83-5620AFDE29FC}"/>
              </a:ext>
            </a:extLst>
          </p:cNvPr>
          <p:cNvPicPr>
            <a:picLocks noChangeAspect="1"/>
          </p:cNvPicPr>
          <p:nvPr/>
        </p:nvPicPr>
        <p:blipFill>
          <a:blip r:embed="rId2"/>
          <a:stretch>
            <a:fillRect/>
          </a:stretch>
        </p:blipFill>
        <p:spPr>
          <a:xfrm>
            <a:off x="2078448" y="1135844"/>
            <a:ext cx="4010098" cy="3281701"/>
          </a:xfrm>
          <a:prstGeom prst="rect">
            <a:avLst/>
          </a:prstGeom>
        </p:spPr>
      </p:pic>
      <p:pic>
        <p:nvPicPr>
          <p:cNvPr id="10" name="Picture 9">
            <a:extLst>
              <a:ext uri="{FF2B5EF4-FFF2-40B4-BE49-F238E27FC236}">
                <a16:creationId xmlns:a16="http://schemas.microsoft.com/office/drawing/2014/main" id="{FAEC6F69-3408-4206-9A37-C7B1FFB2A66D}"/>
              </a:ext>
            </a:extLst>
          </p:cNvPr>
          <p:cNvPicPr>
            <a:picLocks noChangeAspect="1"/>
          </p:cNvPicPr>
          <p:nvPr/>
        </p:nvPicPr>
        <p:blipFill>
          <a:blip r:embed="rId3"/>
          <a:stretch>
            <a:fillRect/>
          </a:stretch>
        </p:blipFill>
        <p:spPr>
          <a:xfrm>
            <a:off x="6088546" y="2727959"/>
            <a:ext cx="3055454" cy="4130041"/>
          </a:xfrm>
          <a:prstGeom prst="rect">
            <a:avLst/>
          </a:prstGeom>
        </p:spPr>
      </p:pic>
      <p:sp>
        <p:nvSpPr>
          <p:cNvPr id="12" name="Content Placeholder 11">
            <a:extLst>
              <a:ext uri="{FF2B5EF4-FFF2-40B4-BE49-F238E27FC236}">
                <a16:creationId xmlns:a16="http://schemas.microsoft.com/office/drawing/2014/main" id="{72C2DD9C-79E4-4341-A2BF-8D672EC105E3}"/>
              </a:ext>
            </a:extLst>
          </p:cNvPr>
          <p:cNvSpPr>
            <a:spLocks noGrp="1"/>
          </p:cNvSpPr>
          <p:nvPr>
            <p:ph idx="1"/>
          </p:nvPr>
        </p:nvSpPr>
        <p:spPr>
          <a:xfrm>
            <a:off x="2145196" y="4613820"/>
            <a:ext cx="1516546" cy="5144543"/>
          </a:xfrm>
        </p:spPr>
        <p:txBody>
          <a:bodyPr>
            <a:normAutofit/>
          </a:bodyPr>
          <a:lstStyle/>
          <a:p>
            <a:pPr marL="0" indent="0">
              <a:buNone/>
            </a:pPr>
            <a:r>
              <a:rPr lang="en-GB" sz="2200" dirty="0"/>
              <a:t>Lewis Henry Douglass (1840—1908)</a:t>
            </a:r>
          </a:p>
        </p:txBody>
      </p:sp>
      <p:pic>
        <p:nvPicPr>
          <p:cNvPr id="15" name="Picture 14">
            <a:extLst>
              <a:ext uri="{FF2B5EF4-FFF2-40B4-BE49-F238E27FC236}">
                <a16:creationId xmlns:a16="http://schemas.microsoft.com/office/drawing/2014/main" id="{5BECA2F8-BDC8-4268-B4C8-C2860E17A4D6}"/>
              </a:ext>
            </a:extLst>
          </p:cNvPr>
          <p:cNvPicPr>
            <a:picLocks noChangeAspect="1"/>
          </p:cNvPicPr>
          <p:nvPr/>
        </p:nvPicPr>
        <p:blipFill>
          <a:blip r:embed="rId4"/>
          <a:stretch>
            <a:fillRect/>
          </a:stretch>
        </p:blipFill>
        <p:spPr>
          <a:xfrm>
            <a:off x="-153850" y="1844806"/>
            <a:ext cx="2226490" cy="5013194"/>
          </a:xfrm>
          <a:prstGeom prst="rect">
            <a:avLst/>
          </a:prstGeom>
        </p:spPr>
      </p:pic>
      <p:sp>
        <p:nvSpPr>
          <p:cNvPr id="17" name="TextBox 16">
            <a:extLst>
              <a:ext uri="{FF2B5EF4-FFF2-40B4-BE49-F238E27FC236}">
                <a16:creationId xmlns:a16="http://schemas.microsoft.com/office/drawing/2014/main" id="{61850737-9B97-4594-8DC1-9E6753AD132F}"/>
              </a:ext>
            </a:extLst>
          </p:cNvPr>
          <p:cNvSpPr txBox="1"/>
          <p:nvPr/>
        </p:nvSpPr>
        <p:spPr>
          <a:xfrm>
            <a:off x="4412146" y="4792979"/>
            <a:ext cx="1516546" cy="2062103"/>
          </a:xfrm>
          <a:prstGeom prst="rect">
            <a:avLst/>
          </a:prstGeom>
          <a:noFill/>
        </p:spPr>
        <p:txBody>
          <a:bodyPr wrap="square">
            <a:spAutoFit/>
          </a:bodyPr>
          <a:lstStyle/>
          <a:p>
            <a:r>
              <a:rPr lang="en-GB" sz="2200" dirty="0"/>
              <a:t>Charles Remond Douglass (1844—1920</a:t>
            </a:r>
            <a:r>
              <a:rPr lang="en-GB" dirty="0"/>
              <a:t>)</a:t>
            </a:r>
          </a:p>
          <a:p>
            <a:endParaRPr lang="en-GB" dirty="0"/>
          </a:p>
        </p:txBody>
      </p:sp>
      <p:pic>
        <p:nvPicPr>
          <p:cNvPr id="19" name="Picture 18">
            <a:extLst>
              <a:ext uri="{FF2B5EF4-FFF2-40B4-BE49-F238E27FC236}">
                <a16:creationId xmlns:a16="http://schemas.microsoft.com/office/drawing/2014/main" id="{69AA668B-DB12-4734-9927-4F0C67F56D1D}"/>
              </a:ext>
            </a:extLst>
          </p:cNvPr>
          <p:cNvPicPr>
            <a:picLocks noChangeAspect="1"/>
          </p:cNvPicPr>
          <p:nvPr/>
        </p:nvPicPr>
        <p:blipFill>
          <a:blip r:embed="rId5"/>
          <a:stretch>
            <a:fillRect/>
          </a:stretch>
        </p:blipFill>
        <p:spPr>
          <a:xfrm>
            <a:off x="6917510" y="-97586"/>
            <a:ext cx="2226490" cy="2800924"/>
          </a:xfrm>
          <a:prstGeom prst="rect">
            <a:avLst/>
          </a:prstGeom>
        </p:spPr>
      </p:pic>
    </p:spTree>
    <p:extLst>
      <p:ext uri="{BB962C8B-B14F-4D97-AF65-F5344CB8AC3E}">
        <p14:creationId xmlns:p14="http://schemas.microsoft.com/office/powerpoint/2010/main" val="6831315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1465695"/>
          </a:xfrm>
          <a:prstGeom prst="rect">
            <a:avLst/>
          </a:prstGeom>
        </p:spPr>
        <p:txBody>
          <a:bodyPr wrap="square" lIns="540000" tIns="360000" rIns="540000" bIns="360000">
            <a:spAutoFit/>
          </a:bodyPr>
          <a:lstStyle/>
          <a:p>
            <a:pPr algn="ctr"/>
            <a:r>
              <a:rPr lang="en-GB" sz="2400" dirty="0">
                <a:solidFill>
                  <a:prstClr val="black"/>
                </a:solidFill>
                <a:latin typeface="Cooper Black" panose="0208090404030B020404" pitchFamily="18" charset="0"/>
              </a:rPr>
              <a:t>Emancipation Proclamation</a:t>
            </a:r>
          </a:p>
          <a:p>
            <a:pPr algn="just"/>
            <a:endParaRPr lang="en-GB" sz="2400"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3" name="AutoShape 5" descr="https://upload.wikimedia.org/wikipedia/commons/3/32/EmancipationProclamation.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7" descr="https://upload.wikimedia.org/wikipedia/commons/3/32/EmancipationProclamation.jpg"/>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41712" y="1052736"/>
            <a:ext cx="3768890" cy="4869160"/>
          </a:xfrm>
          <a:prstGeom prst="rect">
            <a:avLst/>
          </a:prstGeom>
        </p:spPr>
      </p:pic>
      <p:sp>
        <p:nvSpPr>
          <p:cNvPr id="11" name="Rectangle 10"/>
          <p:cNvSpPr/>
          <p:nvPr/>
        </p:nvSpPr>
        <p:spPr>
          <a:xfrm>
            <a:off x="0" y="617538"/>
            <a:ext cx="5398601" cy="7190339"/>
          </a:xfrm>
          <a:prstGeom prst="rect">
            <a:avLst/>
          </a:prstGeom>
        </p:spPr>
        <p:txBody>
          <a:bodyPr wrap="square" lIns="540000" tIns="360000" rIns="540000" bIns="360000">
            <a:spAutoFit/>
          </a:bodyPr>
          <a:lstStyle/>
          <a:p>
            <a:pPr algn="just"/>
            <a:r>
              <a:rPr lang="en-GB" sz="2400" dirty="0"/>
              <a:t>“I hereby enjoin upon the people so declared to be free to abstain from all violence, unless in necessary self-defence; and I recommend to them that, in all cases when allowed, they </a:t>
            </a:r>
            <a:r>
              <a:rPr lang="en-GB" sz="2400" dirty="0">
                <a:solidFill>
                  <a:srgbClr val="FF0000"/>
                </a:solidFill>
              </a:rPr>
              <a:t>labor faithfully for reasonable wages</a:t>
            </a:r>
            <a:r>
              <a:rPr lang="en-GB" sz="2400" dirty="0"/>
              <a:t>.</a:t>
            </a:r>
          </a:p>
          <a:p>
            <a:pPr algn="just"/>
            <a:r>
              <a:rPr lang="en-GB" sz="2400" dirty="0"/>
              <a:t>	“And I further declare and make known, that such persons of suitable condition, </a:t>
            </a:r>
            <a:r>
              <a:rPr lang="en-GB" sz="2400" b="1" dirty="0">
                <a:solidFill>
                  <a:srgbClr val="FF0000"/>
                </a:solidFill>
              </a:rPr>
              <a:t>will be received into the armed service of the United States to garrison forts, positions, stations, and other places, and to man vessels of all sorts in said service</a:t>
            </a:r>
            <a:r>
              <a:rPr lang="en-GB" sz="2400" dirty="0"/>
              <a:t>.”</a:t>
            </a:r>
          </a:p>
          <a:p>
            <a:pPr marL="342900" indent="-342900" algn="just">
              <a:buFont typeface="Arial" panose="020B0604020202020204" pitchFamily="34" charset="0"/>
              <a:buChar char="•"/>
            </a:pPr>
            <a:endParaRPr lang="en-GB" sz="2000" dirty="0">
              <a:solidFill>
                <a:srgbClr val="FF0000"/>
              </a:solidFill>
              <a:effectLst>
                <a:outerShdw blurRad="38100" dist="38100" dir="2700000" algn="tl">
                  <a:srgbClr val="000000">
                    <a:alpha val="43137"/>
                  </a:srgbClr>
                </a:outerShdw>
              </a:effectLst>
            </a:endParaRP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endParaRPr lang="en-GB" sz="2000"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437663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7498116"/>
          </a:xfrm>
          <a:prstGeom prst="rect">
            <a:avLst/>
          </a:prstGeom>
        </p:spPr>
        <p:txBody>
          <a:bodyPr wrap="square" lIns="540000" tIns="360000" rIns="540000" bIns="360000">
            <a:spAutoFit/>
          </a:bodyPr>
          <a:lstStyle/>
          <a:p>
            <a:pPr algn="ctr"/>
            <a:r>
              <a:rPr lang="en-GB" sz="3200" dirty="0">
                <a:solidFill>
                  <a:prstClr val="black"/>
                </a:solidFill>
                <a:latin typeface="Cooper Black" panose="0208090404030B020404" pitchFamily="18" charset="0"/>
              </a:rPr>
              <a:t>Reconstruction</a:t>
            </a:r>
          </a:p>
          <a:p>
            <a:endParaRPr lang="en-GB" sz="2000" b="1" u="sng" dirty="0">
              <a:solidFill>
                <a:prstClr val="black"/>
              </a:solidFill>
            </a:endParaRPr>
          </a:p>
          <a:p>
            <a:r>
              <a:rPr lang="en-GB" sz="3200" dirty="0">
                <a:solidFill>
                  <a:prstClr val="black"/>
                </a:solidFill>
              </a:rPr>
              <a:t>Reconstruction = attempts to put Union victory on solid legal footing</a:t>
            </a:r>
          </a:p>
          <a:p>
            <a:endParaRPr lang="en-GB" sz="3200" dirty="0">
              <a:solidFill>
                <a:prstClr val="black"/>
              </a:solidFill>
            </a:endParaRPr>
          </a:p>
          <a:p>
            <a:r>
              <a:rPr lang="en-GB" sz="3200" dirty="0">
                <a:solidFill>
                  <a:prstClr val="black"/>
                </a:solidFill>
              </a:rPr>
              <a:t>Two eras:</a:t>
            </a:r>
          </a:p>
          <a:p>
            <a:endParaRPr lang="en-GB" sz="3200" dirty="0">
              <a:solidFill>
                <a:prstClr val="black"/>
              </a:solidFill>
            </a:endParaRPr>
          </a:p>
          <a:p>
            <a:pPr marL="457200" indent="-457200">
              <a:buAutoNum type="alphaLcParenR"/>
            </a:pPr>
            <a:r>
              <a:rPr lang="en-GB" sz="3200" b="1" dirty="0">
                <a:solidFill>
                  <a:prstClr val="black"/>
                </a:solidFill>
              </a:rPr>
              <a:t>Presidential Reconstruction, c.1862–1866</a:t>
            </a:r>
          </a:p>
          <a:p>
            <a:pPr marL="457200" indent="-457200">
              <a:buAutoNum type="alphaLcParenR"/>
            </a:pPr>
            <a:endParaRPr lang="en-GB" sz="3200" b="1" dirty="0">
              <a:solidFill>
                <a:prstClr val="black"/>
              </a:solidFill>
            </a:endParaRPr>
          </a:p>
          <a:p>
            <a:pPr marL="457200" indent="-457200">
              <a:buAutoNum type="alphaLcParenR"/>
            </a:pPr>
            <a:r>
              <a:rPr lang="en-GB" sz="3200" b="1" dirty="0">
                <a:solidFill>
                  <a:prstClr val="black"/>
                </a:solidFill>
              </a:rPr>
              <a:t>Congressional (‘Radical’) Reconstruction, 1866–1877</a:t>
            </a:r>
            <a:r>
              <a:rPr lang="en-GB" sz="3200" dirty="0">
                <a:solidFill>
                  <a:prstClr val="black"/>
                </a:solidFill>
              </a:rPr>
              <a:t> </a:t>
            </a:r>
            <a:endParaRPr lang="en-GB" sz="32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330413100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87" y="0"/>
            <a:ext cx="9200887" cy="8236779"/>
          </a:xfrm>
          <a:prstGeom prst="rect">
            <a:avLst/>
          </a:prstGeom>
        </p:spPr>
        <p:txBody>
          <a:bodyPr wrap="square" lIns="540000" tIns="360000" rIns="540000" bIns="360000">
            <a:spAutoFit/>
          </a:bodyPr>
          <a:lstStyle/>
          <a:p>
            <a:pPr algn="ctr"/>
            <a:r>
              <a:rPr lang="en-GB" sz="3200" dirty="0">
                <a:solidFill>
                  <a:prstClr val="black"/>
                </a:solidFill>
                <a:latin typeface="Cooper Black" panose="0208090404030B020404" pitchFamily="18" charset="0"/>
              </a:rPr>
              <a:t>Reconstruction</a:t>
            </a:r>
          </a:p>
          <a:p>
            <a:pPr algn="ctr"/>
            <a:endParaRPr lang="en-GB" sz="3200" dirty="0">
              <a:solidFill>
                <a:prstClr val="black"/>
              </a:solidFill>
              <a:latin typeface="Cooper Black" panose="0208090404030B020404" pitchFamily="18" charset="0"/>
            </a:endParaRPr>
          </a:p>
          <a:p>
            <a:pPr marL="285750" indent="-285750" algn="just">
              <a:buFont typeface="Arial" panose="020B0604020202020204" pitchFamily="34" charset="0"/>
              <a:buChar char="•"/>
            </a:pPr>
            <a:r>
              <a:rPr lang="en-GB" sz="2000" dirty="0">
                <a:solidFill>
                  <a:prstClr val="black"/>
                </a:solidFill>
              </a:rPr>
              <a:t>Attempts to put Union victory on legal footing, and to transform Southern society accordingly: </a:t>
            </a:r>
          </a:p>
          <a:p>
            <a:pPr marL="285750" indent="-285750" algn="just">
              <a:buFont typeface="Arial" panose="020B0604020202020204" pitchFamily="34" charset="0"/>
              <a:buChar char="•"/>
            </a:pPr>
            <a:endParaRPr lang="en-GB" sz="2000" dirty="0">
              <a:solidFill>
                <a:prstClr val="black"/>
              </a:solidFill>
            </a:endParaRPr>
          </a:p>
          <a:p>
            <a:pPr marL="742950" lvl="1" indent="-285750" algn="just">
              <a:buFontTx/>
              <a:buChar char="-"/>
            </a:pPr>
            <a:r>
              <a:rPr lang="en-GB" sz="2400" b="1" i="1" dirty="0">
                <a:solidFill>
                  <a:prstClr val="black"/>
                </a:solidFill>
              </a:rPr>
              <a:t>13</a:t>
            </a:r>
            <a:r>
              <a:rPr lang="en-GB" sz="2400" b="1" i="1" baseline="30000" dirty="0">
                <a:solidFill>
                  <a:prstClr val="black"/>
                </a:solidFill>
              </a:rPr>
              <a:t>th</a:t>
            </a:r>
            <a:r>
              <a:rPr lang="en-GB" sz="2400" b="1" i="1" dirty="0">
                <a:solidFill>
                  <a:prstClr val="black"/>
                </a:solidFill>
              </a:rPr>
              <a:t> Amendment to US Constitution abolished slavery </a:t>
            </a:r>
          </a:p>
          <a:p>
            <a:pPr lvl="1" algn="r"/>
            <a:r>
              <a:rPr lang="en-GB" sz="2000" i="1" dirty="0">
                <a:solidFill>
                  <a:prstClr val="black"/>
                </a:solidFill>
              </a:rPr>
              <a:t>Submitted January 1865; ratified December 1865</a:t>
            </a:r>
          </a:p>
          <a:p>
            <a:pPr lvl="1" algn="just"/>
            <a:endParaRPr lang="en-GB" sz="2000" i="1" dirty="0">
              <a:solidFill>
                <a:prstClr val="black"/>
              </a:solidFill>
            </a:endParaRPr>
          </a:p>
          <a:p>
            <a:pPr marL="742950" lvl="1" indent="-285750" algn="just">
              <a:buFontTx/>
              <a:buChar char="-"/>
            </a:pPr>
            <a:r>
              <a:rPr lang="en-GB" sz="2400" b="1" i="1" dirty="0">
                <a:solidFill>
                  <a:prstClr val="black"/>
                </a:solidFill>
              </a:rPr>
              <a:t>14</a:t>
            </a:r>
            <a:r>
              <a:rPr lang="en-GB" sz="2400" b="1" i="1" baseline="30000" dirty="0">
                <a:solidFill>
                  <a:prstClr val="black"/>
                </a:solidFill>
              </a:rPr>
              <a:t>th</a:t>
            </a:r>
            <a:r>
              <a:rPr lang="en-GB" sz="2400" b="1" i="1" dirty="0">
                <a:solidFill>
                  <a:prstClr val="black"/>
                </a:solidFill>
              </a:rPr>
              <a:t> Amendment grants citizenship rights to “all persons born or naturalized in the US” (inc. former slaves)</a:t>
            </a:r>
          </a:p>
          <a:p>
            <a:pPr lvl="1" algn="r"/>
            <a:r>
              <a:rPr lang="en-GB" sz="2000" i="1" dirty="0">
                <a:solidFill>
                  <a:prstClr val="black"/>
                </a:solidFill>
              </a:rPr>
              <a:t>Submitted June 1866; ratified July 1868</a:t>
            </a:r>
          </a:p>
          <a:p>
            <a:pPr lvl="1" algn="just"/>
            <a:endParaRPr lang="en-GB" sz="2000" i="1" dirty="0">
              <a:solidFill>
                <a:prstClr val="black"/>
              </a:solidFill>
            </a:endParaRPr>
          </a:p>
          <a:p>
            <a:pPr marL="742950" lvl="1" indent="-285750" algn="just">
              <a:buFontTx/>
              <a:buChar char="-"/>
            </a:pPr>
            <a:r>
              <a:rPr lang="en-GB" sz="2400" b="1" i="1" dirty="0">
                <a:solidFill>
                  <a:prstClr val="black"/>
                </a:solidFill>
              </a:rPr>
              <a:t>15</a:t>
            </a:r>
            <a:r>
              <a:rPr lang="en-GB" sz="2400" b="1" i="1" baseline="30000" dirty="0">
                <a:solidFill>
                  <a:prstClr val="black"/>
                </a:solidFill>
              </a:rPr>
              <a:t>th</a:t>
            </a:r>
            <a:r>
              <a:rPr lang="en-GB" sz="2400" b="1" i="1" dirty="0">
                <a:solidFill>
                  <a:prstClr val="black"/>
                </a:solidFill>
              </a:rPr>
              <a:t> Amendment prohibits federal/state governments from denying the right to vote based on “race, color, or previous servitude</a:t>
            </a:r>
            <a:r>
              <a:rPr lang="en-GB" sz="2400" b="1" dirty="0">
                <a:solidFill>
                  <a:prstClr val="black"/>
                </a:solidFill>
              </a:rPr>
              <a:t>”</a:t>
            </a:r>
          </a:p>
          <a:p>
            <a:pPr lvl="1" algn="r"/>
            <a:r>
              <a:rPr lang="en-GB" sz="2000" i="1" dirty="0">
                <a:solidFill>
                  <a:prstClr val="black"/>
                </a:solidFill>
              </a:rPr>
              <a:t>Submitted February 1869; ratified February 1870</a:t>
            </a:r>
            <a:endParaRPr lang="en-GB" sz="2000" b="1"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Tree>
    <p:extLst>
      <p:ext uri="{BB962C8B-B14F-4D97-AF65-F5344CB8AC3E}">
        <p14:creationId xmlns:p14="http://schemas.microsoft.com/office/powerpoint/2010/main" val="14922383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220" y="0"/>
            <a:ext cx="9207220" cy="8359890"/>
          </a:xfrm>
          <a:prstGeom prst="rect">
            <a:avLst/>
          </a:prstGeom>
        </p:spPr>
        <p:txBody>
          <a:bodyPr wrap="square" lIns="540000" tIns="360000" rIns="540000" bIns="360000">
            <a:spAutoFit/>
          </a:bodyPr>
          <a:lstStyle/>
          <a:p>
            <a:pPr algn="ctr"/>
            <a:r>
              <a:rPr lang="en-GB" sz="2400" dirty="0">
                <a:solidFill>
                  <a:prstClr val="black"/>
                </a:solidFill>
                <a:latin typeface="Cooper Black" panose="0208090404030B020404" pitchFamily="18" charset="0"/>
              </a:rPr>
              <a:t>Presidential Reconstruction, c.1862–1866</a:t>
            </a:r>
          </a:p>
          <a:p>
            <a:r>
              <a:rPr lang="en-GB" sz="2400" b="1" u="sng" dirty="0">
                <a:solidFill>
                  <a:prstClr val="black"/>
                </a:solidFill>
              </a:rPr>
              <a:t> </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pPr marL="342900" indent="-342900">
              <a:buFont typeface="Arial" panose="020B0604020202020204" pitchFamily="34" charset="0"/>
              <a:buChar char="•"/>
            </a:pPr>
            <a:endParaRPr lang="en-GB" sz="2000" dirty="0">
              <a:solidFill>
                <a:prstClr val="black"/>
              </a:solidFill>
            </a:endParaRPr>
          </a:p>
          <a:p>
            <a:pPr marL="342900" indent="-342900">
              <a:buFont typeface="Arial" panose="020B0604020202020204" pitchFamily="34" charset="0"/>
              <a:buChar char="•"/>
            </a:pPr>
            <a:r>
              <a:rPr lang="en-GB" sz="2400" dirty="0">
                <a:solidFill>
                  <a:prstClr val="black"/>
                </a:solidFill>
              </a:rPr>
              <a:t>Assassination of Lincoln, April 14 1865; replaced by his Vice President Andrew Johnson </a:t>
            </a: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a:p>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815" y="980728"/>
            <a:ext cx="5112568" cy="35851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44082" y="901668"/>
            <a:ext cx="2619375" cy="3200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5616362" y="4095552"/>
            <a:ext cx="3488432" cy="1333012"/>
          </a:xfrm>
          <a:prstGeom prst="rect">
            <a:avLst/>
          </a:prstGeom>
          <a:noFill/>
        </p:spPr>
        <p:txBody>
          <a:bodyPr wrap="square" lIns="360000" tIns="180000" rIns="360000" bIns="180000" rtlCol="0">
            <a:spAutoFit/>
          </a:bodyPr>
          <a:lstStyle/>
          <a:p>
            <a:pPr algn="ctr"/>
            <a:r>
              <a:rPr lang="en-GB" sz="1400" dirty="0"/>
              <a:t>Andrew Johnson (1808–1875), 17</a:t>
            </a:r>
            <a:r>
              <a:rPr lang="en-GB" sz="1400" baseline="30000" dirty="0"/>
              <a:t>th</a:t>
            </a:r>
            <a:r>
              <a:rPr lang="en-GB" sz="1400" dirty="0"/>
              <a:t> US President, 1865–1869</a:t>
            </a:r>
          </a:p>
          <a:p>
            <a:endParaRPr lang="en-GB" sz="2000" b="1" dirty="0"/>
          </a:p>
          <a:p>
            <a:endParaRPr lang="en-GB" sz="1500" dirty="0"/>
          </a:p>
        </p:txBody>
      </p:sp>
    </p:spTree>
    <p:extLst>
      <p:ext uri="{BB962C8B-B14F-4D97-AF65-F5344CB8AC3E}">
        <p14:creationId xmlns:p14="http://schemas.microsoft.com/office/powerpoint/2010/main" val="36113970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3220" y="0"/>
            <a:ext cx="5983659" cy="68825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marL="342900" indent="-342900" algn="just">
              <a:buFont typeface="Arial" panose="020B0604020202020204" pitchFamily="34" charset="0"/>
              <a:buChar char="•"/>
            </a:pPr>
            <a:r>
              <a:rPr lang="en-GB" sz="2000" dirty="0">
                <a:solidFill>
                  <a:prstClr val="black"/>
                </a:solidFill>
              </a:rPr>
              <a:t>In 1864, Johnson was Lincoln’s running mate on the National Union ticket</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Johnson a southerner (Tennessee) and a Democrat</a:t>
            </a:r>
          </a:p>
          <a:p>
            <a:pPr marL="342900" indent="-342900" algn="just">
              <a:buFont typeface="Arial" panose="020B0604020202020204" pitchFamily="34" charset="0"/>
              <a:buChar char="•"/>
            </a:pPr>
            <a:endParaRPr lang="en-GB" sz="2000" dirty="0">
              <a:solidFill>
                <a:prstClr val="black"/>
              </a:solidFill>
            </a:endParaRPr>
          </a:p>
          <a:p>
            <a:pPr marL="342900" indent="-342900" algn="just">
              <a:buFont typeface="Arial" panose="020B0604020202020204" pitchFamily="34" charset="0"/>
              <a:buChar char="•"/>
            </a:pPr>
            <a:r>
              <a:rPr lang="en-GB" sz="2000" dirty="0">
                <a:solidFill>
                  <a:prstClr val="black"/>
                </a:solidFill>
              </a:rPr>
              <a:t>Johnson moderate in attitude towards ex-slaves and conciliatory towards the South </a:t>
            </a:r>
          </a:p>
          <a:p>
            <a:pPr marL="342900" indent="-342900" algn="just">
              <a:buFont typeface="Arial" panose="020B0604020202020204" pitchFamily="34" charset="0"/>
              <a:buChar char="•"/>
            </a:pPr>
            <a:endParaRPr lang="en-GB" sz="2000" dirty="0">
              <a:solidFill>
                <a:prstClr val="black"/>
              </a:solidFill>
            </a:endParaRPr>
          </a:p>
          <a:p>
            <a:pPr marL="800100" lvl="1" indent="-342900" algn="just">
              <a:buFontTx/>
              <a:buChar char="-"/>
            </a:pPr>
            <a:r>
              <a:rPr lang="en-GB" sz="2000" dirty="0">
                <a:solidFill>
                  <a:prstClr val="black"/>
                </a:solidFill>
              </a:rPr>
              <a:t>Issued pardons to Confederates who swore oath of allegiance to the Union</a:t>
            </a:r>
          </a:p>
          <a:p>
            <a:pPr marL="800100" lvl="1" indent="-342900" algn="just">
              <a:buFontTx/>
              <a:buChar char="-"/>
            </a:pPr>
            <a:endParaRPr lang="en-GB" sz="2000" dirty="0">
              <a:solidFill>
                <a:prstClr val="black"/>
              </a:solidFill>
            </a:endParaRPr>
          </a:p>
          <a:p>
            <a:pPr marL="800100" lvl="1" indent="-342900" algn="just">
              <a:buFontTx/>
              <a:buChar char="-"/>
            </a:pPr>
            <a:r>
              <a:rPr lang="en-GB" sz="2000" dirty="0">
                <a:solidFill>
                  <a:prstClr val="black"/>
                </a:solidFill>
              </a:rPr>
              <a:t>Opposed 14</a:t>
            </a:r>
            <a:r>
              <a:rPr lang="en-GB" sz="2000" baseline="30000" dirty="0">
                <a:solidFill>
                  <a:prstClr val="black"/>
                </a:solidFill>
              </a:rPr>
              <a:t>th</a:t>
            </a:r>
            <a:r>
              <a:rPr lang="en-GB" sz="2000" dirty="0">
                <a:solidFill>
                  <a:prstClr val="black"/>
                </a:solidFill>
              </a:rPr>
              <a:t> Amendment</a:t>
            </a:r>
          </a:p>
          <a:p>
            <a:pPr marL="800100" lvl="1" indent="-342900" algn="just">
              <a:buFontTx/>
              <a:buChar char="-"/>
            </a:pPr>
            <a:endParaRPr lang="en-GB" sz="2000" b="1" dirty="0">
              <a:solidFill>
                <a:prstClr val="black"/>
              </a:solidFill>
            </a:endParaRPr>
          </a:p>
          <a:p>
            <a:pPr marL="800100" lvl="1" indent="-342900" algn="just">
              <a:buFontTx/>
              <a:buChar char="-"/>
            </a:pPr>
            <a:r>
              <a:rPr lang="en-GB" sz="2000" dirty="0">
                <a:solidFill>
                  <a:prstClr val="black"/>
                </a:solidFill>
              </a:rPr>
              <a:t>Vetoed establishment of Freedmen’s Bureau and Civil Rights Bill, February–March 1866</a:t>
            </a:r>
          </a:p>
          <a:p>
            <a:pPr marL="800100" lvl="1" indent="-342900" algn="just">
              <a:buFontTx/>
              <a:buChar char="-"/>
            </a:pPr>
            <a:endParaRPr lang="en-GB" sz="20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sp>
        <p:nvSpPr>
          <p:cNvPr id="6" name="TextBox 5"/>
          <p:cNvSpPr txBox="1"/>
          <p:nvPr/>
        </p:nvSpPr>
        <p:spPr>
          <a:xfrm>
            <a:off x="5622865" y="3651084"/>
            <a:ext cx="3488432" cy="1333012"/>
          </a:xfrm>
          <a:prstGeom prst="rect">
            <a:avLst/>
          </a:prstGeom>
          <a:noFill/>
        </p:spPr>
        <p:txBody>
          <a:bodyPr wrap="square" lIns="360000" tIns="180000" rIns="360000" bIns="180000" rtlCol="0">
            <a:spAutoFit/>
          </a:bodyPr>
          <a:lstStyle/>
          <a:p>
            <a:pPr algn="ctr"/>
            <a:r>
              <a:rPr lang="en-GB" sz="1400" dirty="0"/>
              <a:t>Andrew Johnson (1808–1875), 17</a:t>
            </a:r>
            <a:r>
              <a:rPr lang="en-GB" sz="1400" baseline="30000" dirty="0"/>
              <a:t>th</a:t>
            </a:r>
            <a:r>
              <a:rPr lang="en-GB" sz="1400" dirty="0"/>
              <a:t> US President, 1865–1869</a:t>
            </a:r>
          </a:p>
          <a:p>
            <a:endParaRPr lang="en-GB" sz="2000" b="1" dirty="0"/>
          </a:p>
          <a:p>
            <a:endParaRPr lang="en-GB" sz="1500" dirty="0"/>
          </a:p>
        </p:txBody>
      </p:sp>
      <p:pic>
        <p:nvPicPr>
          <p:cNvPr id="717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85827" y="980728"/>
            <a:ext cx="3200246" cy="45010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8849" y="0"/>
            <a:ext cx="9149534" cy="1096363"/>
          </a:xfrm>
          <a:prstGeom prst="rect">
            <a:avLst/>
          </a:prstGeom>
        </p:spPr>
        <p:txBody>
          <a:bodyPr wrap="square" lIns="540000" tIns="360000" rIns="540000" bIns="360000">
            <a:spAutoFit/>
          </a:bodyPr>
          <a:lstStyle/>
          <a:p>
            <a:pPr algn="ctr"/>
            <a:r>
              <a:rPr lang="en-GB" sz="2400" dirty="0">
                <a:solidFill>
                  <a:prstClr val="black"/>
                </a:solidFill>
                <a:latin typeface="Cooper Black" panose="0208090404030B020404" pitchFamily="18" charset="0"/>
              </a:rPr>
              <a:t>Presidential Reconstruction, c.1862–1866</a:t>
            </a:r>
          </a:p>
        </p:txBody>
      </p:sp>
    </p:spTree>
    <p:extLst>
      <p:ext uri="{BB962C8B-B14F-4D97-AF65-F5344CB8AC3E}">
        <p14:creationId xmlns:p14="http://schemas.microsoft.com/office/powerpoint/2010/main" val="17342939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14336"/>
            <a:ext cx="7068455" cy="5966927"/>
          </a:xfrm>
          <a:prstGeom prst="rect">
            <a:avLst/>
          </a:prstGeom>
        </p:spPr>
        <p:txBody>
          <a:bodyPr wrap="square" lIns="360000" tIns="360000" rIns="360000" bIns="360000">
            <a:spAutoFit/>
          </a:bodyPr>
          <a:lstStyle/>
          <a:p>
            <a:pPr marL="342900" indent="-342900" algn="just">
              <a:buFont typeface="Arial" panose="020B0604020202020204" pitchFamily="34" charset="0"/>
              <a:buChar char="•"/>
            </a:pPr>
            <a:r>
              <a:rPr lang="en-GB" sz="2000" dirty="0">
                <a:solidFill>
                  <a:prstClr val="black"/>
                </a:solidFill>
              </a:rPr>
              <a:t>1866 Congressional elections bring (Radical) Republicans 2/3s+ majority necessary to override presidential vetoes</a:t>
            </a:r>
          </a:p>
          <a:p>
            <a:pPr marL="342900" indent="-342900" algn="just">
              <a:buFont typeface="Arial" panose="020B0604020202020204" pitchFamily="34" charset="0"/>
              <a:buChar char="•"/>
            </a:pPr>
            <a:endParaRPr lang="en-GB" sz="2000" dirty="0">
              <a:solidFill>
                <a:prstClr val="black"/>
              </a:solidFill>
            </a:endParaRPr>
          </a:p>
          <a:p>
            <a:pPr marL="800100" lvl="1" indent="-342900" algn="just">
              <a:buFontTx/>
              <a:buChar char="-"/>
            </a:pPr>
            <a:r>
              <a:rPr lang="en-GB" sz="2000" b="1" dirty="0">
                <a:solidFill>
                  <a:prstClr val="black"/>
                </a:solidFill>
              </a:rPr>
              <a:t>Freedman’s Bureau </a:t>
            </a:r>
            <a:r>
              <a:rPr lang="en-GB" sz="2000" dirty="0">
                <a:solidFill>
                  <a:prstClr val="black"/>
                </a:solidFill>
              </a:rPr>
              <a:t>est. to assist African Americans (with everyday problems such as c</a:t>
            </a:r>
            <a:r>
              <a:rPr lang="en-GB" sz="2000" dirty="0"/>
              <a:t>lothing, food and water access, employment, communication with family members, plus expanded education system)</a:t>
            </a:r>
          </a:p>
          <a:p>
            <a:pPr marL="800100" lvl="1" indent="-342900" algn="just">
              <a:buFontTx/>
              <a:buChar char="-"/>
            </a:pPr>
            <a:r>
              <a:rPr lang="en-GB" sz="2000" dirty="0"/>
              <a:t>Passes </a:t>
            </a:r>
            <a:r>
              <a:rPr lang="en-GB" sz="2000" b="1" dirty="0"/>
              <a:t>Civil Rights Bill</a:t>
            </a:r>
          </a:p>
          <a:p>
            <a:pPr marL="800100" lvl="1" indent="-342900" algn="just">
              <a:buFontTx/>
              <a:buChar char="-"/>
            </a:pPr>
            <a:r>
              <a:rPr lang="en-GB" sz="2000" dirty="0"/>
              <a:t>First Reconstruction Act mandates </a:t>
            </a:r>
            <a:r>
              <a:rPr lang="en-GB" sz="2000" b="1" dirty="0"/>
              <a:t>new state constitutions</a:t>
            </a:r>
            <a:r>
              <a:rPr lang="en-GB" sz="2000" dirty="0"/>
              <a:t> acknowledge </a:t>
            </a:r>
            <a:r>
              <a:rPr lang="en-GB" sz="2000" b="1" dirty="0"/>
              <a:t>black suffrage </a:t>
            </a:r>
            <a:r>
              <a:rPr lang="en-GB" sz="2000" dirty="0"/>
              <a:t>as a condition of full readmission to the Union </a:t>
            </a:r>
          </a:p>
          <a:p>
            <a:pPr marL="800100" lvl="1" indent="-342900" algn="just">
              <a:buFontTx/>
              <a:buChar char="-"/>
            </a:pPr>
            <a:r>
              <a:rPr lang="en-GB" sz="2000" dirty="0"/>
              <a:t>Accelerates process of constitutional amendment</a:t>
            </a:r>
          </a:p>
          <a:p>
            <a:pPr marL="800100" lvl="1" indent="-342900" algn="just">
              <a:buFontTx/>
              <a:buChar char="-"/>
            </a:pPr>
            <a:endParaRPr lang="en-GB" sz="1000" dirty="0"/>
          </a:p>
          <a:p>
            <a:pPr marL="342900" indent="-342900" algn="just">
              <a:buFont typeface="Arial" panose="020B0604020202020204" pitchFamily="34" charset="0"/>
              <a:buChar char="•"/>
            </a:pPr>
            <a:r>
              <a:rPr lang="en-GB" sz="2000" dirty="0"/>
              <a:t>Attempted impeachment of Johnson (failed by one vote) weakens his authority, Feb 1868</a:t>
            </a:r>
          </a:p>
          <a:p>
            <a:pPr algn="just"/>
            <a:endParaRPr lang="en-GB" sz="1050" dirty="0">
              <a:solidFill>
                <a:prstClr val="black"/>
              </a:solidFill>
            </a:endParaRPr>
          </a:p>
          <a:p>
            <a:pPr marL="342900" indent="-342900" algn="just">
              <a:buFont typeface="Arial" panose="020B0604020202020204" pitchFamily="34" charset="0"/>
              <a:buChar char="•"/>
            </a:pPr>
            <a:r>
              <a:rPr lang="en-GB" sz="2000" dirty="0">
                <a:solidFill>
                  <a:prstClr val="black"/>
                </a:solidFill>
              </a:rPr>
              <a:t>1868 Presidential election brings Ulysses S Grant, Civil War hero and a ‘Radical’ by persuasion, to White House</a:t>
            </a:r>
            <a:endParaRPr lang="en-GB" sz="2400" b="1" u="sng"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456" y="1154766"/>
            <a:ext cx="2075543" cy="2835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6780947" y="3990252"/>
            <a:ext cx="2396925" cy="1009846"/>
          </a:xfrm>
          <a:prstGeom prst="rect">
            <a:avLst/>
          </a:prstGeom>
          <a:noFill/>
        </p:spPr>
        <p:txBody>
          <a:bodyPr wrap="square" lIns="360000" tIns="180000" rIns="360000" bIns="180000" rtlCol="0">
            <a:spAutoFit/>
          </a:bodyPr>
          <a:lstStyle/>
          <a:p>
            <a:pPr algn="ctr"/>
            <a:r>
              <a:rPr lang="en-GB" sz="1400" dirty="0"/>
              <a:t>Ulysses S Grant (1822–1885), 18</a:t>
            </a:r>
            <a:r>
              <a:rPr lang="en-GB" sz="1400" baseline="30000" dirty="0"/>
              <a:t>th</a:t>
            </a:r>
            <a:r>
              <a:rPr lang="en-GB" sz="1400" dirty="0"/>
              <a:t> US President, 1869–1877</a:t>
            </a:r>
            <a:endParaRPr lang="en-GB" sz="1500" dirty="0"/>
          </a:p>
        </p:txBody>
      </p:sp>
      <p:sp>
        <p:nvSpPr>
          <p:cNvPr id="5" name="Rectangle 4"/>
          <p:cNvSpPr/>
          <p:nvPr/>
        </p:nvSpPr>
        <p:spPr>
          <a:xfrm>
            <a:off x="155574" y="160338"/>
            <a:ext cx="8669111" cy="553998"/>
          </a:xfrm>
          <a:prstGeom prst="rect">
            <a:avLst/>
          </a:prstGeom>
        </p:spPr>
        <p:txBody>
          <a:bodyPr wrap="square">
            <a:spAutoFit/>
          </a:bodyPr>
          <a:lstStyle/>
          <a:p>
            <a:pPr algn="ctr"/>
            <a:r>
              <a:rPr lang="en-GB" sz="3000" dirty="0">
                <a:solidFill>
                  <a:prstClr val="black"/>
                </a:solidFill>
                <a:latin typeface="Cooper Black" panose="0208090404030B020404" pitchFamily="18" charset="0"/>
              </a:rPr>
              <a:t>Congressional  Reconstruction, 1866–1877</a:t>
            </a:r>
          </a:p>
        </p:txBody>
      </p:sp>
    </p:spTree>
    <p:extLst>
      <p:ext uri="{BB962C8B-B14F-4D97-AF65-F5344CB8AC3E}">
        <p14:creationId xmlns:p14="http://schemas.microsoft.com/office/powerpoint/2010/main" val="22761744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9144000" cy="6900862"/>
          </a:xfrm>
          <a:prstGeom prst="rect">
            <a:avLst/>
          </a:prstGeom>
        </p:spPr>
      </p:pic>
    </p:spTree>
    <p:extLst>
      <p:ext uri="{BB962C8B-B14F-4D97-AF65-F5344CB8AC3E}">
        <p14:creationId xmlns:p14="http://schemas.microsoft.com/office/powerpoint/2010/main" val="1355909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7936"/>
            <a:ext cx="6066298" cy="6544008"/>
          </a:xfrm>
          <a:prstGeom prst="rect">
            <a:avLst/>
          </a:prstGeom>
        </p:spPr>
        <p:txBody>
          <a:bodyPr wrap="square" lIns="540000" tIns="360000" rIns="540000" bIns="360000">
            <a:spAutoFit/>
          </a:bodyPr>
          <a:lstStyle/>
          <a:p>
            <a:r>
              <a:rPr lang="en-GB" sz="3200" dirty="0">
                <a:solidFill>
                  <a:prstClr val="black"/>
                </a:solidFill>
                <a:latin typeface="Cooper Black" panose="0208090404030B020404" pitchFamily="18" charset="0"/>
              </a:rPr>
              <a:t>End of Reconstruction</a:t>
            </a:r>
          </a:p>
          <a:p>
            <a:pPr algn="just"/>
            <a:endParaRPr lang="en-GB" sz="2800" b="1" u="sng" dirty="0">
              <a:solidFill>
                <a:prstClr val="black"/>
              </a:solidFill>
            </a:endParaRPr>
          </a:p>
          <a:p>
            <a:pPr marL="342900" indent="-342900" algn="just">
              <a:buFont typeface="Arial" panose="020B0604020202020204" pitchFamily="34" charset="0"/>
              <a:buChar char="•"/>
            </a:pPr>
            <a:r>
              <a:rPr lang="en-GB" sz="2400" dirty="0">
                <a:solidFill>
                  <a:prstClr val="black"/>
                </a:solidFill>
              </a:rPr>
              <a:t>Armed resistance to Reconstruction in South: border state guerrillas (e.g. the James Gang), est. of Ku Klux Klan</a:t>
            </a:r>
          </a:p>
          <a:p>
            <a:pPr marL="342900" indent="-342900" algn="just">
              <a:buFont typeface="Arial" panose="020B0604020202020204" pitchFamily="34" charset="0"/>
              <a:buChar char="•"/>
            </a:pPr>
            <a:endParaRPr lang="en-GB" sz="2400" dirty="0">
              <a:solidFill>
                <a:prstClr val="black"/>
              </a:solidFill>
            </a:endParaRPr>
          </a:p>
          <a:p>
            <a:pPr marL="342900" indent="-342900" algn="just">
              <a:buFont typeface="Arial" panose="020B0604020202020204" pitchFamily="34" charset="0"/>
              <a:buChar char="•"/>
            </a:pPr>
            <a:r>
              <a:rPr lang="en-GB" sz="2400" dirty="0">
                <a:solidFill>
                  <a:prstClr val="black"/>
                </a:solidFill>
              </a:rPr>
              <a:t>Resistance to northern speculators and (c. 2000) black officeholders: </a:t>
            </a:r>
          </a:p>
          <a:p>
            <a:pPr marL="742950" lvl="1" indent="-285750" algn="just">
              <a:buFontTx/>
              <a:buChar char="-"/>
            </a:pPr>
            <a:r>
              <a:rPr lang="en-GB" sz="2400" dirty="0">
                <a:solidFill>
                  <a:prstClr val="black"/>
                </a:solidFill>
              </a:rPr>
              <a:t>‘</a:t>
            </a:r>
            <a:r>
              <a:rPr lang="en-GB" sz="2400" dirty="0">
                <a:solidFill>
                  <a:srgbClr val="FF0000"/>
                </a:solidFill>
              </a:rPr>
              <a:t>Carpetbaggers</a:t>
            </a:r>
            <a:r>
              <a:rPr lang="en-GB" sz="2400" dirty="0">
                <a:solidFill>
                  <a:prstClr val="black"/>
                </a:solidFill>
              </a:rPr>
              <a:t>’: northern ‘profiteers’ who moved to South</a:t>
            </a:r>
          </a:p>
          <a:p>
            <a:pPr marL="800100" lvl="1" indent="-342900" algn="just">
              <a:buFontTx/>
              <a:buChar char="-"/>
            </a:pPr>
            <a:r>
              <a:rPr lang="en-GB" sz="2400" dirty="0">
                <a:solidFill>
                  <a:prstClr val="black"/>
                </a:solidFill>
              </a:rPr>
              <a:t>‘</a:t>
            </a:r>
            <a:r>
              <a:rPr lang="en-GB" sz="2400" dirty="0">
                <a:solidFill>
                  <a:srgbClr val="FF0000"/>
                </a:solidFill>
              </a:rPr>
              <a:t>Scalawags</a:t>
            </a:r>
            <a:r>
              <a:rPr lang="en-GB" sz="2400" dirty="0">
                <a:solidFill>
                  <a:prstClr val="black"/>
                </a:solidFill>
              </a:rPr>
              <a:t>’:  southern white Republicans deemed puppets to north and to black population </a:t>
            </a:r>
            <a:endParaRPr lang="en-GB" sz="2400" b="1" u="sng" dirty="0">
              <a:solidFill>
                <a:prstClr val="black"/>
              </a:solidFill>
            </a:endParaRPr>
          </a:p>
          <a:p>
            <a:pPr algn="just"/>
            <a:endParaRPr lang="en-GB" dirty="0">
              <a:solidFill>
                <a:prstClr val="black"/>
              </a:solidFill>
            </a:endParaRPr>
          </a:p>
          <a:p>
            <a:pPr marL="285750" indent="-285750" algn="just">
              <a:buFontTx/>
              <a:buChar char="-"/>
            </a:pPr>
            <a:endParaRPr lang="en-GB" dirty="0">
              <a:solidFill>
                <a:prstClr val="black"/>
              </a:solidFill>
            </a:endParaRPr>
          </a:p>
          <a:p>
            <a:pPr marL="285750" indent="-285750" algn="just">
              <a:buFont typeface="Arial" panose="020B0604020202020204" pitchFamily="34" charset="0"/>
              <a:buChar char="•"/>
            </a:pPr>
            <a:endParaRPr lang="en-GB"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92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5190" y="3033720"/>
            <a:ext cx="2448810" cy="38156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4"/>
          <a:stretch>
            <a:fillRect/>
          </a:stretch>
        </p:blipFill>
        <p:spPr>
          <a:xfrm>
            <a:off x="6066298" y="98248"/>
            <a:ext cx="2901948" cy="2859272"/>
          </a:xfrm>
          <a:prstGeom prst="rect">
            <a:avLst/>
          </a:prstGeom>
        </p:spPr>
      </p:pic>
      <p:sp>
        <p:nvSpPr>
          <p:cNvPr id="5" name="Rectangle 4"/>
          <p:cNvSpPr/>
          <p:nvPr/>
        </p:nvSpPr>
        <p:spPr>
          <a:xfrm>
            <a:off x="6066298" y="2713418"/>
            <a:ext cx="1744202" cy="646331"/>
          </a:xfrm>
          <a:prstGeom prst="rect">
            <a:avLst/>
          </a:prstGeom>
          <a:solidFill>
            <a:schemeClr val="bg1"/>
          </a:solidFill>
        </p:spPr>
        <p:txBody>
          <a:bodyPr wrap="square">
            <a:spAutoFit/>
          </a:bodyPr>
          <a:lstStyle/>
          <a:p>
            <a:r>
              <a:rPr lang="en-GB" dirty="0"/>
              <a:t>Carpetbagger caricature,  1872</a:t>
            </a:r>
          </a:p>
        </p:txBody>
      </p:sp>
    </p:spTree>
    <p:extLst>
      <p:ext uri="{BB962C8B-B14F-4D97-AF65-F5344CB8AC3E}">
        <p14:creationId xmlns:p14="http://schemas.microsoft.com/office/powerpoint/2010/main" val="15973802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605" y="927884"/>
            <a:ext cx="6948266" cy="6267009"/>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GB" dirty="0">
                <a:solidFill>
                  <a:prstClr val="black"/>
                </a:solidFill>
              </a:rPr>
              <a:t>Disputed 1876 Presidential election: Democrat candidate Samuel J Tilden in virtual tie with Republican Rutherford B Hayes</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Compromise of 1877: in exchange for permitting a Hayes victory, Republicans agree to withdraw Federal troops from the South – Republican governments in Louisiana, Florida and South Carolina promptly collapse</a:t>
            </a:r>
          </a:p>
          <a:p>
            <a:pPr marL="342900" indent="-342900" algn="just">
              <a:buFont typeface="Arial" panose="020B0604020202020204" pitchFamily="34" charset="0"/>
              <a:buChar char="•"/>
            </a:pPr>
            <a:endParaRPr lang="en-GB" dirty="0">
              <a:solidFill>
                <a:prstClr val="black"/>
              </a:solidFill>
            </a:endParaRPr>
          </a:p>
          <a:p>
            <a:pPr marL="342900" indent="-342900" algn="just">
              <a:buFont typeface="Arial" panose="020B0604020202020204" pitchFamily="34" charset="0"/>
              <a:buChar char="•"/>
            </a:pPr>
            <a:r>
              <a:rPr lang="en-GB" dirty="0">
                <a:solidFill>
                  <a:prstClr val="black"/>
                </a:solidFill>
              </a:rPr>
              <a:t>Initiates Jim Crow era </a:t>
            </a:r>
          </a:p>
          <a:p>
            <a:pPr marL="342900" indent="-342900" algn="just">
              <a:buFont typeface="Arial" panose="020B0604020202020204" pitchFamily="34" charset="0"/>
              <a:buChar char="•"/>
            </a:pPr>
            <a:endParaRPr lang="en-GB" dirty="0">
              <a:solidFill>
                <a:prstClr val="black"/>
              </a:solidFill>
            </a:endParaRPr>
          </a:p>
          <a:p>
            <a:pPr algn="just">
              <a:buFontTx/>
              <a:buNone/>
            </a:pPr>
            <a:r>
              <a:rPr lang="en-GB" altLang="en-US" sz="3200" b="1" dirty="0"/>
              <a:t>“The slave went free; stood for a brief moment in the sun; then moved back again toward slavery.”</a:t>
            </a:r>
          </a:p>
          <a:p>
            <a:pPr marL="285750" indent="-285750" algn="r">
              <a:buFontTx/>
              <a:buChar char="-"/>
            </a:pPr>
            <a:r>
              <a:rPr lang="en-GB" altLang="en-US" sz="1600" dirty="0"/>
              <a:t>WEB DuBois, </a:t>
            </a:r>
            <a:r>
              <a:rPr lang="en-GB" altLang="en-US" sz="1600" i="1" dirty="0"/>
              <a:t>Black Reconstruction: An Essay Toward a History of the Part Which Black Folk Played in the Attempt to Reconstruct Democracy in America, 1860–1880 </a:t>
            </a:r>
            <a:r>
              <a:rPr lang="en-GB" altLang="en-US" sz="1600" dirty="0"/>
              <a:t>(1935</a:t>
            </a:r>
            <a:r>
              <a:rPr lang="en-GB" altLang="en-US" sz="1400" dirty="0"/>
              <a:t>)</a:t>
            </a:r>
          </a:p>
          <a:p>
            <a:pPr algn="just"/>
            <a:endParaRPr lang="en-GB" dirty="0">
              <a:solidFill>
                <a:prstClr val="black"/>
              </a:solidFill>
            </a:endParaRPr>
          </a:p>
        </p:txBody>
      </p:sp>
      <p:sp>
        <p:nvSpPr>
          <p:cNvPr id="2" name="AutoShape 2" descr="https://upload.wikimedia.org/wikipedia/commons/thumb/1/12/Unidentified_Artist_-_Frederick_Douglass_-_Google_Art_Project-restore.png/800px-Unidentified_Artist_-_Frederick_Douglass_-_Google_Art_Project-restore.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solidFill>
                <a:prstClr val="black"/>
              </a:solidFill>
            </a:endParaRPr>
          </a:p>
        </p:txBody>
      </p:sp>
      <p:pic>
        <p:nvPicPr>
          <p:cNvPr id="102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6418" y="1172210"/>
            <a:ext cx="2211470" cy="30458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6417" y="4804795"/>
            <a:ext cx="2304999" cy="16503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1"/>
            <a:ext cx="9111416" cy="769441"/>
          </a:xfrm>
          <a:prstGeom prst="rect">
            <a:avLst/>
          </a:prstGeom>
        </p:spPr>
        <p:txBody>
          <a:bodyPr wrap="square">
            <a:spAutoFit/>
          </a:bodyPr>
          <a:lstStyle/>
          <a:p>
            <a:pPr algn="ctr"/>
            <a:endParaRPr lang="en-GB" sz="1600" dirty="0">
              <a:solidFill>
                <a:prstClr val="black"/>
              </a:solidFill>
              <a:latin typeface="Cooper Black" panose="0208090404030B020404" pitchFamily="18" charset="0"/>
            </a:endParaRPr>
          </a:p>
          <a:p>
            <a:pPr algn="ctr"/>
            <a:r>
              <a:rPr lang="en-GB" sz="2800" dirty="0">
                <a:solidFill>
                  <a:prstClr val="black"/>
                </a:solidFill>
                <a:latin typeface="Cooper Black" panose="0208090404030B020404" pitchFamily="18" charset="0"/>
              </a:rPr>
              <a:t>End of Reconstruction: Compromise of 1877</a:t>
            </a:r>
          </a:p>
        </p:txBody>
      </p:sp>
    </p:spTree>
    <p:extLst>
      <p:ext uri="{BB962C8B-B14F-4D97-AF65-F5344CB8AC3E}">
        <p14:creationId xmlns:p14="http://schemas.microsoft.com/office/powerpoint/2010/main" val="280010992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1920479-5A6E-4673-8438-74DC09ACD3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C7883A-6647-4F8D-913E-86AE7353B612}">
  <ds:schemaRefs>
    <ds:schemaRef ds:uri="http://schemas.microsoft.com/sharepoint/v3/contenttype/forms"/>
  </ds:schemaRefs>
</ds:datastoreItem>
</file>

<file path=customXml/itemProps3.xml><?xml version="1.0" encoding="utf-8"?>
<ds:datastoreItem xmlns:ds="http://schemas.openxmlformats.org/officeDocument/2006/customXml" ds:itemID="{72314838-195D-4648-80EF-94F30747E35A}">
  <ds:schemaRefs>
    <ds:schemaRef ds:uri="http://purl.org/dc/terms/"/>
    <ds:schemaRef ds:uri="http://schemas.microsoft.com/office/2006/documentManagement/types"/>
    <ds:schemaRef ds:uri="http://www.w3.org/XML/1998/namespace"/>
    <ds:schemaRef ds:uri="53eb33a0-f383-4069-9f53-0e79fd56955c"/>
    <ds:schemaRef ds:uri="18e00798-69c8-4d73-a841-5247a1895ee0"/>
    <ds:schemaRef ds:uri="http://purl.org/dc/dcmitype/"/>
    <ds:schemaRef ds:uri="http://schemas.microsoft.com/office/2006/metadata/properties"/>
    <ds:schemaRef ds:uri="http://schemas.microsoft.com/office/infopath/2007/PartnerControls"/>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3173</TotalTime>
  <Words>4299</Words>
  <Application>Microsoft Office PowerPoint</Application>
  <PresentationFormat>On-screen Show (4:3)</PresentationFormat>
  <Paragraphs>591</Paragraphs>
  <Slides>53</Slides>
  <Notes>39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Arial</vt:lpstr>
      <vt:lpstr>Arial Black</vt:lpstr>
      <vt:lpstr>Calibri</vt:lpstr>
      <vt:lpstr>Cooper Black</vt:lpstr>
      <vt:lpstr>1_Office Theme</vt:lpstr>
      <vt:lpstr>PowerPoint Presentation</vt:lpstr>
      <vt:lpstr>Module Evaluation</vt:lpstr>
      <vt:lpstr>Module Evaluation</vt:lpstr>
      <vt:lpstr>Module Evaluation</vt:lpstr>
      <vt:lpstr>What to the Slave is the 4th July?</vt:lpstr>
      <vt:lpstr>PowerPoint Presentation</vt:lpstr>
      <vt:lpstr>FUGITIVE SLAVE ACT, 1850</vt:lpstr>
      <vt:lpstr>What to the Slave is the 4th July?</vt:lpstr>
      <vt:lpstr>What to the Slave is the 4th July?</vt:lpstr>
      <vt:lpstr>What to the Slave is the 4th July?</vt:lpstr>
      <vt:lpstr>PowerPoint Presentation</vt:lpstr>
      <vt:lpstr>PowerPoint Presentation</vt:lpstr>
      <vt:lpstr>PowerPoint Presentation</vt:lpstr>
      <vt:lpstr>PowerPoint Presentation</vt:lpstr>
      <vt:lpstr>PowerPoint Presentation</vt:lpstr>
      <vt:lpstr>‘Wolf by the Ear’</vt:lpstr>
      <vt:lpstr>‘Wolf by the Ear’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Douglasses and the Civil War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Alexander</cp:lastModifiedBy>
  <cp:revision>77</cp:revision>
  <cp:lastPrinted>2017-10-23T08:58:49Z</cp:lastPrinted>
  <dcterms:created xsi:type="dcterms:W3CDTF">2016-02-15T13:20:03Z</dcterms:created>
  <dcterms:modified xsi:type="dcterms:W3CDTF">2021-03-12T16:24:29Z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