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slides/slide94.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s/slide102.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s/slide99.xml" ContentType="application/vnd.openxmlformats-officedocument.presentationml.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slides/slide77.xml" ContentType="application/vnd.openxmlformats-officedocument.presentationml.slide+xml"/>
  <Override PartName="/ppt/slides/slide88.xml" ContentType="application/vnd.openxmlformats-officedocument.presentationml.slide+xml"/>
  <Override PartName="/ppt/slides/slide97.xml" ContentType="application/vnd.openxmlformats-officedocument.presentationml.slide+xml"/>
  <Override PartName="/ppt/slides/slide10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s/slide95.xml" ContentType="application/vnd.openxmlformats-officedocument.presentationml.slide+xml"/>
  <Override PartName="/ppt/slides/slide103.xml" ContentType="application/vnd.openxmlformats-officedocument.presentationml.slide+xml"/>
  <Override PartName="/ppt/slides/slide105.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slides/slide93.xml" ContentType="application/vnd.openxmlformats-officedocument.presentationml.slide+xml"/>
  <Override PartName="/ppt/slides/slide101.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s/slide80.xml" ContentType="application/vnd.openxmlformats-officedocument.presentationml.slide+xml"/>
  <Override PartName="/ppt/slides/slide82.xml" ContentType="application/vnd.openxmlformats-officedocument.presentationml.slide+xml"/>
  <Override PartName="/ppt/slides/slide91.xml" ContentType="application/vnd.openxmlformats-officedocument.presentationml.slide+xml"/>
  <Override PartName="/ppt/slideLayouts/slideLayout3.xml" ContentType="application/vnd.openxmlformats-officedocument.presentationml.slideLayout+xml"/>
  <Default Extension="jpeg" ContentType="image/jpeg"/>
  <Default Extension="emf" ContentType="image/x-emf"/>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89.xml" ContentType="application/vnd.openxmlformats-officedocument.presentationml.slide+xml"/>
  <Override PartName="/ppt/slides/slide98.xml" ContentType="application/vnd.openxmlformats-officedocument.presentationml.slide+xml"/>
  <Override PartName="/ppt/slides/slide108.xml" ContentType="application/vnd.openxmlformats-officedocument.presentationml.slide+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ppt/slides/slide87.xml" ContentType="application/vnd.openxmlformats-officedocument.presentationml.slide+xml"/>
  <Override PartName="/ppt/slides/slide96.xml" ContentType="application/vnd.openxmlformats-officedocument.presentationml.slide+xml"/>
  <Override PartName="/ppt/slides/slide106.xml" ContentType="application/vnd.openxmlformats-officedocument.presentationml.slide+xml"/>
  <Override PartName="/ppt/handoutMasters/handoutMaster1.xml" ContentType="application/vnd.openxmlformats-officedocument.presentationml.handoutMaster+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s/slide104.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s/slide92.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Override PartName="/ppt/slides/slide100.xml" ContentType="application/vnd.openxmlformats-officedocument.presentationml.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slides/slide79.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10"/>
  </p:handoutMasterIdLst>
  <p:sldIdLst>
    <p:sldId id="368" r:id="rId2"/>
    <p:sldId id="397" r:id="rId3"/>
    <p:sldId id="385" r:id="rId4"/>
    <p:sldId id="258" r:id="rId5"/>
    <p:sldId id="279" r:id="rId6"/>
    <p:sldId id="378" r:id="rId7"/>
    <p:sldId id="322" r:id="rId8"/>
    <p:sldId id="330" r:id="rId9"/>
    <p:sldId id="328" r:id="rId10"/>
    <p:sldId id="283" r:id="rId11"/>
    <p:sldId id="329" r:id="rId12"/>
    <p:sldId id="331" r:id="rId13"/>
    <p:sldId id="374" r:id="rId14"/>
    <p:sldId id="396" r:id="rId15"/>
    <p:sldId id="367" r:id="rId16"/>
    <p:sldId id="389" r:id="rId17"/>
    <p:sldId id="390" r:id="rId18"/>
    <p:sldId id="391" r:id="rId19"/>
    <p:sldId id="392" r:id="rId20"/>
    <p:sldId id="393" r:id="rId21"/>
    <p:sldId id="259" r:id="rId22"/>
    <p:sldId id="326" r:id="rId23"/>
    <p:sldId id="327" r:id="rId24"/>
    <p:sldId id="334" r:id="rId25"/>
    <p:sldId id="335" r:id="rId26"/>
    <p:sldId id="375" r:id="rId27"/>
    <p:sldId id="325" r:id="rId28"/>
    <p:sldId id="332" r:id="rId29"/>
    <p:sldId id="377" r:id="rId30"/>
    <p:sldId id="333" r:id="rId31"/>
    <p:sldId id="336" r:id="rId32"/>
    <p:sldId id="337" r:id="rId33"/>
    <p:sldId id="338" r:id="rId34"/>
    <p:sldId id="387" r:id="rId35"/>
    <p:sldId id="366" r:id="rId36"/>
    <p:sldId id="261" r:id="rId37"/>
    <p:sldId id="262" r:id="rId38"/>
    <p:sldId id="372" r:id="rId39"/>
    <p:sldId id="263" r:id="rId40"/>
    <p:sldId id="312" r:id="rId41"/>
    <p:sldId id="313" r:id="rId42"/>
    <p:sldId id="314" r:id="rId43"/>
    <p:sldId id="315" r:id="rId44"/>
    <p:sldId id="316" r:id="rId45"/>
    <p:sldId id="317" r:id="rId46"/>
    <p:sldId id="318" r:id="rId47"/>
    <p:sldId id="311" r:id="rId48"/>
    <p:sldId id="264" r:id="rId49"/>
    <p:sldId id="340" r:id="rId50"/>
    <p:sldId id="373" r:id="rId51"/>
    <p:sldId id="265" r:id="rId52"/>
    <p:sldId id="266" r:id="rId53"/>
    <p:sldId id="271" r:id="rId54"/>
    <p:sldId id="370" r:id="rId55"/>
    <p:sldId id="273" r:id="rId56"/>
    <p:sldId id="274" r:id="rId57"/>
    <p:sldId id="275" r:id="rId58"/>
    <p:sldId id="276" r:id="rId59"/>
    <p:sldId id="277" r:id="rId60"/>
    <p:sldId id="278" r:id="rId61"/>
    <p:sldId id="284" r:id="rId62"/>
    <p:sldId id="319" r:id="rId63"/>
    <p:sldId id="320" r:id="rId64"/>
    <p:sldId id="321" r:id="rId65"/>
    <p:sldId id="285" r:id="rId66"/>
    <p:sldId id="371" r:id="rId67"/>
    <p:sldId id="286" r:id="rId68"/>
    <p:sldId id="288" r:id="rId69"/>
    <p:sldId id="289" r:id="rId70"/>
    <p:sldId id="290" r:id="rId71"/>
    <p:sldId id="291" r:id="rId72"/>
    <p:sldId id="281" r:id="rId73"/>
    <p:sldId id="282" r:id="rId74"/>
    <p:sldId id="365" r:id="rId75"/>
    <p:sldId id="342" r:id="rId76"/>
    <p:sldId id="343" r:id="rId77"/>
    <p:sldId id="353" r:id="rId78"/>
    <p:sldId id="344" r:id="rId79"/>
    <p:sldId id="346" r:id="rId80"/>
    <p:sldId id="357" r:id="rId81"/>
    <p:sldId id="347" r:id="rId82"/>
    <p:sldId id="354" r:id="rId83"/>
    <p:sldId id="349" r:id="rId84"/>
    <p:sldId id="350" r:id="rId85"/>
    <p:sldId id="356" r:id="rId86"/>
    <p:sldId id="360" r:id="rId87"/>
    <p:sldId id="358" r:id="rId88"/>
    <p:sldId id="293" r:id="rId89"/>
    <p:sldId id="361" r:id="rId90"/>
    <p:sldId id="362" r:id="rId91"/>
    <p:sldId id="294" r:id="rId92"/>
    <p:sldId id="296" r:id="rId93"/>
    <p:sldId id="298" r:id="rId94"/>
    <p:sldId id="363" r:id="rId95"/>
    <p:sldId id="301" r:id="rId96"/>
    <p:sldId id="302" r:id="rId97"/>
    <p:sldId id="304" r:id="rId98"/>
    <p:sldId id="307" r:id="rId99"/>
    <p:sldId id="364" r:id="rId100"/>
    <p:sldId id="384" r:id="rId101"/>
    <p:sldId id="383" r:id="rId102"/>
    <p:sldId id="406" r:id="rId103"/>
    <p:sldId id="401" r:id="rId104"/>
    <p:sldId id="404" r:id="rId105"/>
    <p:sldId id="386" r:id="rId106"/>
    <p:sldId id="388" r:id="rId107"/>
    <p:sldId id="398" r:id="rId108"/>
    <p:sldId id="405" r:id="rId109"/>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110" d="100"/>
          <a:sy n="110" d="100"/>
        </p:scale>
        <p:origin x="-1110"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slide" Target="slides/slide106.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GB"/>
          </a:p>
        </p:txBody>
      </p:sp>
      <p:sp>
        <p:nvSpPr>
          <p:cNvPr id="3" name="Date Placeholder 2"/>
          <p:cNvSpPr>
            <a:spLocks noGrp="1"/>
          </p:cNvSpPr>
          <p:nvPr>
            <p:ph type="dt" sz="quarter" idx="1"/>
          </p:nvPr>
        </p:nvSpPr>
        <p:spPr>
          <a:xfrm>
            <a:off x="4021294" y="0"/>
            <a:ext cx="3076363" cy="511731"/>
          </a:xfrm>
          <a:prstGeom prst="rect">
            <a:avLst/>
          </a:prstGeom>
        </p:spPr>
        <p:txBody>
          <a:bodyPr vert="horz" lIns="99048" tIns="49524" rIns="99048" bIns="49524" rtlCol="0"/>
          <a:lstStyle>
            <a:lvl1pPr algn="r">
              <a:defRPr sz="1300"/>
            </a:lvl1pPr>
          </a:lstStyle>
          <a:p>
            <a:fld id="{33CD3153-627F-44CF-AD10-8B0DA4D17AB3}" type="datetimeFigureOut">
              <a:rPr lang="en-US" smtClean="0"/>
              <a:pPr/>
              <a:t>3/1/2015</a:t>
            </a:fld>
            <a:endParaRPr lang="en-GB"/>
          </a:p>
        </p:txBody>
      </p:sp>
      <p:sp>
        <p:nvSpPr>
          <p:cNvPr id="4" name="Footer Placeholder 3"/>
          <p:cNvSpPr>
            <a:spLocks noGrp="1"/>
          </p:cNvSpPr>
          <p:nvPr>
            <p:ph type="ftr" sz="quarter" idx="2"/>
          </p:nvPr>
        </p:nvSpPr>
        <p:spPr>
          <a:xfrm>
            <a:off x="0" y="9721106"/>
            <a:ext cx="3076363" cy="511731"/>
          </a:xfrm>
          <a:prstGeom prst="rect">
            <a:avLst/>
          </a:prstGeom>
        </p:spPr>
        <p:txBody>
          <a:bodyPr vert="horz" lIns="99048" tIns="49524" rIns="99048" bIns="49524" rtlCol="0" anchor="b"/>
          <a:lstStyle>
            <a:lvl1pPr algn="l">
              <a:defRPr sz="1300"/>
            </a:lvl1pPr>
          </a:lstStyle>
          <a:p>
            <a:endParaRPr lang="en-GB"/>
          </a:p>
        </p:txBody>
      </p:sp>
      <p:sp>
        <p:nvSpPr>
          <p:cNvPr id="5" name="Slide Number Placeholder 4"/>
          <p:cNvSpPr>
            <a:spLocks noGrp="1"/>
          </p:cNvSpPr>
          <p:nvPr>
            <p:ph type="sldNum" sz="quarter" idx="3"/>
          </p:nvPr>
        </p:nvSpPr>
        <p:spPr>
          <a:xfrm>
            <a:off x="4021294" y="9721106"/>
            <a:ext cx="3076363" cy="511731"/>
          </a:xfrm>
          <a:prstGeom prst="rect">
            <a:avLst/>
          </a:prstGeom>
        </p:spPr>
        <p:txBody>
          <a:bodyPr vert="horz" lIns="99048" tIns="49524" rIns="99048" bIns="49524" rtlCol="0" anchor="b"/>
          <a:lstStyle>
            <a:lvl1pPr algn="r">
              <a:defRPr sz="1300"/>
            </a:lvl1pPr>
          </a:lstStyle>
          <a:p>
            <a:fld id="{0F0842A3-4533-4CE9-AD44-DEACCE1241FE}"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C717556-CAB2-4440-A250-5D9F4E20B5DF}" type="datetimeFigureOut">
              <a:rPr lang="en-US" smtClean="0"/>
              <a:pPr/>
              <a:t>3/1/2015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717556-CAB2-4440-A250-5D9F4E20B5DF}" type="datetimeFigureOut">
              <a:rPr lang="en-US" smtClean="0"/>
              <a:pPr/>
              <a:t>3/1/2015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717556-CAB2-4440-A250-5D9F4E20B5DF}" type="datetimeFigureOut">
              <a:rPr lang="en-US" smtClean="0"/>
              <a:pPr/>
              <a:t>3/1/2015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C717556-CAB2-4440-A250-5D9F4E20B5DF}" type="datetimeFigureOut">
              <a:rPr lang="en-US" smtClean="0"/>
              <a:pPr/>
              <a:t>3/1/2015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C717556-CAB2-4440-A250-5D9F4E20B5DF}" type="datetimeFigureOut">
              <a:rPr lang="en-US" smtClean="0"/>
              <a:pPr/>
              <a:t>3/1/2015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C717556-CAB2-4440-A250-5D9F4E20B5DF}" type="datetimeFigureOut">
              <a:rPr lang="en-US" smtClean="0"/>
              <a:pPr/>
              <a:t>3/1/2015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17556-CAB2-4440-A250-5D9F4E20B5DF}" type="datetimeFigureOut">
              <a:rPr lang="en-US" smtClean="0"/>
              <a:pPr/>
              <a:t>3/1/2015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717556-CAB2-4440-A250-5D9F4E20B5DF}" type="datetimeFigureOut">
              <a:rPr lang="en-US" smtClean="0"/>
              <a:pPr/>
              <a:t>3/1/2015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717556-CAB2-4440-A250-5D9F4E20B5DF}" type="datetimeFigureOut">
              <a:rPr lang="en-US" smtClean="0"/>
              <a:pPr/>
              <a:t>3/1/2015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717556-CAB2-4440-A250-5D9F4E20B5DF}" type="datetimeFigureOut">
              <a:rPr lang="en-US" smtClean="0"/>
              <a:pPr/>
              <a:t>3/1/2015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717556-CAB2-4440-A250-5D9F4E20B5DF}" type="datetimeFigureOut">
              <a:rPr lang="en-US" smtClean="0"/>
              <a:pPr/>
              <a:t>3/1/2015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ED60B366-5EBF-425E-8E18-EFBC7FF7F49A}"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17556-CAB2-4440-A250-5D9F4E20B5DF}" type="datetimeFigureOut">
              <a:rPr lang="en-US" smtClean="0"/>
              <a:pPr/>
              <a:t>3/1/2015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A0F10B-DC12-4A1E-A9D8-5D854B34635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cliveruggles.net/"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2.gi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4.xml"/><Relationship Id="rId4" Type="http://schemas.openxmlformats.org/officeDocument/2006/relationships/image" Target="../media/image27.jpeg"/></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jpeg"/></Relationships>
</file>

<file path=ppt/slides/_rels/slide32.xml.rels><?xml version="1.0" encoding="UTF-8" standalone="yes"?>
<Relationships xmlns="http://schemas.openxmlformats.org/package/2006/relationships"><Relationship Id="rId3" Type="http://schemas.openxmlformats.org/officeDocument/2006/relationships/image" Target="../media/image39.jpeg"/><Relationship Id="rId7" Type="http://schemas.openxmlformats.org/officeDocument/2006/relationships/image" Target="../media/image43.jpeg"/><Relationship Id="rId2"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33.xml.rels><?xml version="1.0" encoding="UTF-8" standalone="yes"?>
<Relationships xmlns="http://schemas.openxmlformats.org/package/2006/relationships"><Relationship Id="rId3" Type="http://schemas.openxmlformats.org/officeDocument/2006/relationships/image" Target="../media/image45.jpeg"/><Relationship Id="rId7" Type="http://schemas.openxmlformats.org/officeDocument/2006/relationships/image" Target="../media/image49.jpe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8.jpeg"/><Relationship Id="rId5" Type="http://schemas.openxmlformats.org/officeDocument/2006/relationships/image" Target="../media/image47.jpeg"/><Relationship Id="rId4" Type="http://schemas.openxmlformats.org/officeDocument/2006/relationships/image" Target="../media/image46.jpeg"/></Relationships>
</file>

<file path=ppt/slides/_rels/slide3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 Id="rId5" Type="http://schemas.openxmlformats.org/officeDocument/2006/relationships/image" Target="../media/image53.jpeg"/><Relationship Id="rId4" Type="http://schemas.openxmlformats.org/officeDocument/2006/relationships/image" Target="../media/image52.jpeg"/></Relationships>
</file>

<file path=ppt/slides/_rels/slide3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4.xml"/><Relationship Id="rId4" Type="http://schemas.openxmlformats.org/officeDocument/2006/relationships/image" Target="../media/image68.jpeg"/></Relationships>
</file>

<file path=ppt/slides/_rels/slide51.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jpeg"/><Relationship Id="rId1" Type="http://schemas.openxmlformats.org/officeDocument/2006/relationships/slideLayout" Target="../slideLayouts/slideLayout2.xml"/><Relationship Id="rId4" Type="http://schemas.openxmlformats.org/officeDocument/2006/relationships/image" Target="../media/image74.jpeg"/></Relationships>
</file>

<file path=ppt/slides/_rels/slide55.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jpe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7.jpeg"/><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8.jpeg"/><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12.xml"/><Relationship Id="rId4" Type="http://schemas.openxmlformats.org/officeDocument/2006/relationships/image" Target="../media/image9.jpeg"/></Relationships>
</file>

<file path=ppt/slides/_rels/slide72.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jpeg"/><Relationship Id="rId1" Type="http://schemas.openxmlformats.org/officeDocument/2006/relationships/slideLayout" Target="../slideLayouts/slideLayout2.xml"/><Relationship Id="rId6" Type="http://schemas.openxmlformats.org/officeDocument/2006/relationships/image" Target="../media/image95.emf"/><Relationship Id="rId5" Type="http://schemas.openxmlformats.org/officeDocument/2006/relationships/image" Target="../media/image94.jpeg"/><Relationship Id="rId4" Type="http://schemas.openxmlformats.org/officeDocument/2006/relationships/image" Target="../media/image93.jpeg"/></Relationships>
</file>

<file path=ppt/slides/_rels/slide73.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jpeg"/><Relationship Id="rId1" Type="http://schemas.openxmlformats.org/officeDocument/2006/relationships/slideLayout" Target="../slideLayouts/slideLayout2.xml"/><Relationship Id="rId4" Type="http://schemas.openxmlformats.org/officeDocument/2006/relationships/image" Target="../media/image98.jpeg"/></Relationships>
</file>

<file path=ppt/slides/_rels/slide7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12.xml"/></Relationships>
</file>

<file path=ppt/slides/_rels/slide82.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1.jpeg"/><Relationship Id="rId1" Type="http://schemas.openxmlformats.org/officeDocument/2006/relationships/slideLayout" Target="../slideLayouts/slideLayout12.xml"/><Relationship Id="rId4" Type="http://schemas.openxmlformats.org/officeDocument/2006/relationships/image" Target="../media/image104.jpeg"/></Relationships>
</file>

<file path=ppt/slides/_rels/slide83.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12.xml"/></Relationships>
</file>

<file path=ppt/slides/_rels/slide84.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xml"/></Relationships>
</file>

<file path=ppt/slides/_rels/slide8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08.jpeg"/><Relationship Id="rId1" Type="http://schemas.openxmlformats.org/officeDocument/2006/relationships/slideLayout" Target="../slideLayouts/slideLayout12.xml"/></Relationships>
</file>

<file path=ppt/slides/_rels/slide8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09.jpeg"/><Relationship Id="rId1" Type="http://schemas.openxmlformats.org/officeDocument/2006/relationships/slideLayout" Target="../slideLayouts/slideLayout12.xml"/></Relationships>
</file>

<file path=ppt/slides/_rels/slide8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10.jpeg"/><Relationship Id="rId1" Type="http://schemas.openxmlformats.org/officeDocument/2006/relationships/slideLayout" Target="../slideLayouts/slideLayout12.xml"/></Relationships>
</file>

<file path=ppt/slides/_rels/slide9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11.jpeg"/><Relationship Id="rId1" Type="http://schemas.openxmlformats.org/officeDocument/2006/relationships/slideLayout" Target="../slideLayouts/slideLayout12.xml"/></Relationships>
</file>

<file path=ppt/slides/_rels/slide92.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image" Target="../media/image112.jpeg"/><Relationship Id="rId1" Type="http://schemas.openxmlformats.org/officeDocument/2006/relationships/slideLayout" Target="../slideLayouts/slideLayout12.xml"/><Relationship Id="rId6" Type="http://schemas.openxmlformats.org/officeDocument/2006/relationships/image" Target="../media/image9.jpeg"/><Relationship Id="rId5" Type="http://schemas.openxmlformats.org/officeDocument/2006/relationships/image" Target="../media/image115.jpeg"/><Relationship Id="rId4" Type="http://schemas.openxmlformats.org/officeDocument/2006/relationships/image" Target="../media/image114.jpeg"/></Relationships>
</file>

<file path=ppt/slides/_rels/slide93.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119.jpe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4.png"/><Relationship Id="rId1" Type="http://schemas.openxmlformats.org/officeDocument/2006/relationships/slideLayout" Target="../slideLayouts/slideLayout2.xml"/><Relationship Id="rId4" Type="http://schemas.openxmlformats.org/officeDocument/2006/relationships/image" Target="../media/image126.jpeg"/></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png"/><Relationship Id="rId1" Type="http://schemas.openxmlformats.org/officeDocument/2006/relationships/slideLayout" Target="../slideLayouts/slideLayout2.xml"/><Relationship Id="rId5" Type="http://schemas.openxmlformats.org/officeDocument/2006/relationships/image" Target="../media/image130.jpeg"/><Relationship Id="rId4" Type="http://schemas.openxmlformats.org/officeDocument/2006/relationships/image" Target="../media/image12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smtClean="0"/>
              <a:t>Land, Sea and Sky </a:t>
            </a:r>
            <a:r>
              <a:rPr lang="en-GB" dirty="0" err="1" smtClean="0"/>
              <a:t>Scapes</a:t>
            </a:r>
            <a:r>
              <a:rPr lang="en-GB" dirty="0" smtClean="0"/>
              <a:t/>
            </a:r>
            <a:br>
              <a:rPr lang="en-GB" dirty="0" smtClean="0"/>
            </a:br>
            <a:r>
              <a:rPr lang="en-GB" dirty="0" err="1" smtClean="0"/>
              <a:t>Skyscapes</a:t>
            </a:r>
            <a:r>
              <a:rPr lang="en-GB" dirty="0" smtClean="0"/>
              <a:t/>
            </a:r>
            <a:br>
              <a:rPr lang="en-GB" dirty="0" smtClean="0"/>
            </a:br>
            <a:endParaRPr lang="en-GB" dirty="0"/>
          </a:p>
        </p:txBody>
      </p:sp>
      <p:sp>
        <p:nvSpPr>
          <p:cNvPr id="5" name="Subtitle 4"/>
          <p:cNvSpPr>
            <a:spLocks noGrp="1"/>
          </p:cNvSpPr>
          <p:nvPr>
            <p:ph type="subTitle" idx="1"/>
          </p:nvPr>
        </p:nvSpPr>
        <p:spPr/>
        <p:txBody>
          <a:bodyPr/>
          <a:lstStyle/>
          <a:p>
            <a:r>
              <a:rPr lang="en-GB" dirty="0" smtClean="0"/>
              <a:t>Dr Nicholas Campion</a:t>
            </a:r>
          </a:p>
          <a:p>
            <a:r>
              <a:rPr lang="en-GB" dirty="0" smtClean="0"/>
              <a:t>Dr Bernadette Brady, Dr Fabio Silva</a:t>
            </a:r>
            <a:endParaRPr lang="en-GB" dirty="0"/>
          </a:p>
        </p:txBody>
      </p:sp>
      <p:pic>
        <p:nvPicPr>
          <p:cNvPr id="6" name="Picture 5" descr="Miro 1940 Personages in the Night Guided by the Phosphorescent Tracks of Snails.jpg"/>
          <p:cNvPicPr>
            <a:picLocks noChangeAspect="1"/>
          </p:cNvPicPr>
          <p:nvPr/>
        </p:nvPicPr>
        <p:blipFill>
          <a:blip r:embed="rId2" cstate="print"/>
          <a:stretch>
            <a:fillRect/>
          </a:stretch>
        </p:blipFill>
        <p:spPr>
          <a:xfrm>
            <a:off x="3571868" y="142852"/>
            <a:ext cx="1928826" cy="159961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8194" name="Picture 2"/>
          <p:cNvPicPr>
            <a:picLocks noGrp="1" noChangeAspect="1" noChangeArrowheads="1"/>
          </p:cNvPicPr>
          <p:nvPr>
            <p:ph idx="1"/>
          </p:nvPr>
        </p:nvPicPr>
        <p:blipFill>
          <a:blip r:embed="rId2"/>
          <a:srcRect l="4861" t="17382" r="46528" b="4299"/>
          <a:stretch>
            <a:fillRect/>
          </a:stretch>
        </p:blipFill>
        <p:spPr bwMode="auto">
          <a:xfrm>
            <a:off x="214282" y="1500174"/>
            <a:ext cx="8828751" cy="4572032"/>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a:srcRect l="3125" t="33586" r="63021" b="17802"/>
          <a:stretch>
            <a:fillRect/>
          </a:stretch>
        </p:blipFill>
        <p:spPr bwMode="auto">
          <a:xfrm>
            <a:off x="285720" y="2275001"/>
            <a:ext cx="8072494" cy="3725767"/>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lecture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1. </a:t>
            </a:r>
            <a:r>
              <a:rPr lang="en-GB" dirty="0" err="1" smtClean="0"/>
              <a:t>Skyscapes</a:t>
            </a:r>
            <a:r>
              <a:rPr lang="en-GB" dirty="0" smtClean="0"/>
              <a:t> – the concept and the experience</a:t>
            </a:r>
          </a:p>
          <a:p>
            <a:r>
              <a:rPr lang="en-GB" dirty="0" smtClean="0"/>
              <a:t>2. The Visual Sky: How would the monks of Strata Florida have seen the sky. </a:t>
            </a:r>
          </a:p>
          <a:p>
            <a:r>
              <a:rPr lang="en-GB" dirty="0" smtClean="0"/>
              <a:t>3. The Medieval Sky: How would the monks of Strata Florida have imagined the sky.</a:t>
            </a:r>
          </a:p>
          <a:p>
            <a:endParaRPr lang="en-GB" dirty="0" smtClean="0"/>
          </a:p>
          <a:p>
            <a:r>
              <a:rPr lang="en-GB" dirty="0" smtClean="0"/>
              <a:t>The notion of ‘</a:t>
            </a:r>
            <a:r>
              <a:rPr lang="en-GB" dirty="0" err="1" smtClean="0"/>
              <a:t>skyscapes</a:t>
            </a:r>
            <a:r>
              <a:rPr lang="en-GB" dirty="0" smtClean="0"/>
              <a:t>’ as a third component of a triple study including ‘landscapes’ and ‘</a:t>
            </a:r>
            <a:r>
              <a:rPr lang="en-GB" dirty="0" err="1" smtClean="0"/>
              <a:t>seacapes</a:t>
            </a:r>
            <a:r>
              <a:rPr lang="en-GB" dirty="0" smtClean="0"/>
              <a:t>’ is one we are pioneering in the School of AHA, here at </a:t>
            </a:r>
            <a:r>
              <a:rPr lang="en-GB" dirty="0" err="1" smtClean="0"/>
              <a:t>Lampeter</a:t>
            </a:r>
            <a:r>
              <a:rPr lang="en-GB" dirty="0" smtClean="0"/>
              <a:t>.</a:t>
            </a:r>
            <a:endParaRPr lang="en-GB" dirty="0"/>
          </a:p>
        </p:txBody>
      </p:sp>
      <p:pic>
        <p:nvPicPr>
          <p:cNvPr id="4" name="Picture 3" descr="fighting-temeraire-tugged-to-her-last-berth-to-be-broken-up.jpg"/>
          <p:cNvPicPr>
            <a:picLocks noChangeAspect="1"/>
          </p:cNvPicPr>
          <p:nvPr/>
        </p:nvPicPr>
        <p:blipFill>
          <a:blip r:embed="rId2" cstate="print"/>
          <a:stretch>
            <a:fillRect/>
          </a:stretch>
        </p:blipFill>
        <p:spPr>
          <a:xfrm>
            <a:off x="7217796" y="0"/>
            <a:ext cx="1926203" cy="142873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t>
            </a:r>
            <a:r>
              <a:rPr lang="en-GB" b="1" dirty="0" err="1" smtClean="0"/>
              <a:t>sky·scape</a:t>
            </a:r>
            <a:r>
              <a:rPr lang="en-GB" dirty="0" smtClean="0"/>
              <a:t>	</a:t>
            </a:r>
          </a:p>
          <a:p>
            <a:r>
              <a:rPr lang="en-GB" dirty="0" smtClean="0"/>
              <a:t> 1 : a part of the sky with outlined terrestrial objects that can be comprehended in a single view […]</a:t>
            </a:r>
          </a:p>
          <a:p>
            <a:r>
              <a:rPr lang="en-GB" dirty="0" smtClean="0"/>
              <a:t> 2 : a picture that includes an extensive view of the sky”</a:t>
            </a:r>
          </a:p>
          <a:p>
            <a:r>
              <a:rPr lang="en-GB" dirty="0" smtClean="0"/>
              <a:t> The Merriam-Webster dictionary</a:t>
            </a:r>
          </a:p>
          <a:p>
            <a:r>
              <a:rPr lang="en-GB" dirty="0" smtClean="0"/>
              <a:t>3 (Quentin Drew): a view of the earth from the sky.</a:t>
            </a:r>
          </a:p>
          <a:p>
            <a:r>
              <a:rPr lang="en-GB" dirty="0" smtClean="0"/>
              <a:t>And not just sight, but </a:t>
            </a:r>
            <a:r>
              <a:rPr lang="en-GB" i="1" dirty="0" smtClean="0"/>
              <a:t>experience</a:t>
            </a:r>
            <a:endParaRPr lang="en-GB" i="1" dirty="0"/>
          </a:p>
        </p:txBody>
      </p:sp>
      <p:pic>
        <p:nvPicPr>
          <p:cNvPr id="4" name="Picture 3" descr="Miro 1940 Personages in the Night Guided by the Phosphorescent Tracks of Snails.jpg"/>
          <p:cNvPicPr>
            <a:picLocks noChangeAspect="1"/>
          </p:cNvPicPr>
          <p:nvPr/>
        </p:nvPicPr>
        <p:blipFill>
          <a:blip r:embed="rId2" cstate="print"/>
          <a:stretch>
            <a:fillRect/>
          </a:stretch>
        </p:blipFill>
        <p:spPr>
          <a:xfrm>
            <a:off x="7421218" y="0"/>
            <a:ext cx="1722782" cy="142873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 we see when we see the sky?</a:t>
            </a:r>
            <a:endParaRPr lang="en-GB" dirty="0"/>
          </a:p>
        </p:txBody>
      </p:sp>
      <p:pic>
        <p:nvPicPr>
          <p:cNvPr id="4" name="Content Placeholder 3" descr="rainbow-in-the-clouds-15621 (1).jpg"/>
          <p:cNvPicPr>
            <a:picLocks noGrp="1" noChangeAspect="1"/>
          </p:cNvPicPr>
          <p:nvPr>
            <p:ph idx="1"/>
          </p:nvPr>
        </p:nvPicPr>
        <p:blipFill>
          <a:blip r:embed="rId2"/>
          <a:stretch>
            <a:fillRect/>
          </a:stretch>
        </p:blipFill>
        <p:spPr>
          <a:xfrm>
            <a:off x="548922" y="1600200"/>
            <a:ext cx="8046156" cy="4525963"/>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few important words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Sky</a:t>
            </a:r>
          </a:p>
          <a:p>
            <a:r>
              <a:rPr lang="en-GB" dirty="0" smtClean="0"/>
              <a:t>Astronomy</a:t>
            </a:r>
          </a:p>
          <a:p>
            <a:r>
              <a:rPr lang="en-GB" dirty="0" smtClean="0"/>
              <a:t>Astrology</a:t>
            </a:r>
          </a:p>
          <a:p>
            <a:r>
              <a:rPr lang="en-GB" dirty="0" err="1" smtClean="0"/>
              <a:t>Archaeoastronomy</a:t>
            </a:r>
            <a:endParaRPr lang="en-GB" dirty="0" smtClean="0"/>
          </a:p>
          <a:p>
            <a:r>
              <a:rPr lang="en-GB" dirty="0" smtClean="0"/>
              <a:t>Cultural Astronomy</a:t>
            </a:r>
          </a:p>
          <a:p>
            <a:r>
              <a:rPr lang="en-GB" dirty="0" err="1" smtClean="0"/>
              <a:t>Ethnoastronomy</a:t>
            </a:r>
            <a:endParaRPr lang="en-GB" dirty="0" smtClean="0"/>
          </a:p>
          <a:p>
            <a:endParaRPr lang="en-GB" dirty="0" smtClean="0"/>
          </a:p>
          <a:p>
            <a:r>
              <a:rPr lang="en-GB" dirty="0" smtClean="0"/>
              <a:t>We should remember that all words are labels with shifting and contested meanings, as they move from one time period to another and one culture to another.</a:t>
            </a:r>
          </a:p>
        </p:txBody>
      </p:sp>
      <p:pic>
        <p:nvPicPr>
          <p:cNvPr id="4" name="Picture 3" descr="Miro 1940 Personages in the Night Guided by the Phosphorescent Tracks of Snails.jpg"/>
          <p:cNvPicPr>
            <a:picLocks noChangeAspect="1"/>
          </p:cNvPicPr>
          <p:nvPr/>
        </p:nvPicPr>
        <p:blipFill>
          <a:blip r:embed="rId2" cstate="print"/>
          <a:stretch>
            <a:fillRect/>
          </a:stretch>
        </p:blipFill>
        <p:spPr>
          <a:xfrm>
            <a:off x="7421218" y="0"/>
            <a:ext cx="1722782" cy="142873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astronomy</a:t>
            </a:r>
            <a:endParaRPr lang="en-GB" dirty="0"/>
          </a:p>
        </p:txBody>
      </p:sp>
      <p:sp>
        <p:nvSpPr>
          <p:cNvPr id="3" name="Content Placeholder 2"/>
          <p:cNvSpPr>
            <a:spLocks noGrp="1"/>
          </p:cNvSpPr>
          <p:nvPr>
            <p:ph idx="1"/>
          </p:nvPr>
        </p:nvSpPr>
        <p:spPr/>
        <p:txBody>
          <a:bodyPr>
            <a:normAutofit lnSpcReduction="10000"/>
          </a:bodyPr>
          <a:lstStyle/>
          <a:p>
            <a:r>
              <a:rPr lang="en-GB" dirty="0" smtClean="0"/>
              <a:t>‘A modern definition of astronomy is as close as any standard dictionary. </a:t>
            </a:r>
            <a:r>
              <a:rPr lang="en-GB" i="1" dirty="0" smtClean="0"/>
              <a:t>The Random House Dictionary of the English Language</a:t>
            </a:r>
            <a:r>
              <a:rPr lang="en-GB" dirty="0" smtClean="0"/>
              <a:t>, for example, omits those references to unchanging, eternal and divine but informs us that astronomy is </a:t>
            </a:r>
            <a:r>
              <a:rPr lang="en-GB" b="1" dirty="0" smtClean="0"/>
              <a:t>“the science that deals with the material universe beyond the earth’s atmosphere.”’.</a:t>
            </a:r>
          </a:p>
          <a:p>
            <a:r>
              <a:rPr lang="en-GB" sz="1400" dirty="0" smtClean="0"/>
              <a:t>Krupp, E.C., ‘Astronomy’, in </a:t>
            </a:r>
            <a:r>
              <a:rPr lang="en-GB" sz="1400" i="1" dirty="0" smtClean="0"/>
              <a:t>History of Astronomy: An Encyclopaedia</a:t>
            </a:r>
            <a:r>
              <a:rPr lang="en-GB" sz="1400" dirty="0" smtClean="0"/>
              <a:t>, ed. John Lankford, New York and London, Garland Publishing, 1997, pp. 66-72 (p. 67).</a:t>
            </a:r>
          </a:p>
          <a:p>
            <a:r>
              <a:rPr lang="en-GB" sz="1400" dirty="0" smtClean="0"/>
              <a:t> </a:t>
            </a:r>
          </a:p>
          <a:p>
            <a:endParaRPr lang="en-GB" dirty="0"/>
          </a:p>
        </p:txBody>
      </p:sp>
      <p:pic>
        <p:nvPicPr>
          <p:cNvPr id="4" name="Picture 3" descr="Ed Krupp_EC_GO_Director_1.JPG"/>
          <p:cNvPicPr>
            <a:picLocks noChangeAspect="1"/>
          </p:cNvPicPr>
          <p:nvPr/>
        </p:nvPicPr>
        <p:blipFill>
          <a:blip r:embed="rId2" cstate="print"/>
          <a:stretch>
            <a:fillRect/>
          </a:stretch>
        </p:blipFill>
        <p:spPr>
          <a:xfrm>
            <a:off x="8001024" y="0"/>
            <a:ext cx="1142976" cy="171446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dirty="0" smtClean="0"/>
              <a:t>Defining Astrology</a:t>
            </a:r>
            <a:endParaRPr lang="en-US" dirty="0" smtClean="0"/>
          </a:p>
        </p:txBody>
      </p:sp>
      <p:sp>
        <p:nvSpPr>
          <p:cNvPr id="17411" name="Text Placeholder 2"/>
          <p:cNvSpPr>
            <a:spLocks noGrp="1"/>
          </p:cNvSpPr>
          <p:nvPr>
            <p:ph type="body" sz="half" idx="1"/>
          </p:nvPr>
        </p:nvSpPr>
        <p:spPr/>
        <p:txBody>
          <a:bodyPr/>
          <a:lstStyle/>
          <a:p>
            <a:pPr eaLnBrk="1" hangingPunct="1"/>
            <a:r>
              <a:rPr lang="en-GB" dirty="0" smtClean="0"/>
              <a:t>‘Astrology is the practice of </a:t>
            </a:r>
            <a:r>
              <a:rPr lang="en-GB" b="1" dirty="0" smtClean="0"/>
              <a:t>relating the heavenly bodies to lives and events on earth, </a:t>
            </a:r>
            <a:r>
              <a:rPr lang="en-GB" dirty="0" smtClean="0"/>
              <a:t>and the tradition that has thus been generated’. </a:t>
            </a:r>
            <a:endParaRPr lang="en-US" dirty="0" smtClean="0"/>
          </a:p>
          <a:p>
            <a:pPr eaLnBrk="1" hangingPunct="1"/>
            <a:endParaRPr lang="en-US" dirty="0" smtClean="0"/>
          </a:p>
        </p:txBody>
      </p:sp>
      <p:sp>
        <p:nvSpPr>
          <p:cNvPr id="17412" name="Content Placeholder 3"/>
          <p:cNvSpPr>
            <a:spLocks noGrp="1"/>
          </p:cNvSpPr>
          <p:nvPr>
            <p:ph sz="half" idx="2"/>
          </p:nvPr>
        </p:nvSpPr>
        <p:spPr/>
        <p:txBody>
          <a:bodyPr/>
          <a:lstStyle/>
          <a:p>
            <a:pPr eaLnBrk="1" hangingPunct="1"/>
            <a:r>
              <a:rPr lang="en-GB" sz="2400" smtClean="0"/>
              <a:t>Patrick Curry, Patrick, ‘Astrology’, in Boyd, Kelly (ed.) </a:t>
            </a:r>
            <a:r>
              <a:rPr lang="en-GB" sz="2400" i="1" smtClean="0"/>
              <a:t>The Encyclopaedia of Historians and Historical Writing</a:t>
            </a:r>
            <a:r>
              <a:rPr lang="en-GB" sz="2400" smtClean="0"/>
              <a:t>, 2 Vols. London: Fitzroy Dearborn 1999, Vol. 1, pp 55-7 (p. 55)</a:t>
            </a:r>
            <a:endParaRPr lang="en-US" sz="2400" smtClean="0"/>
          </a:p>
          <a:p>
            <a:pPr eaLnBrk="1" hangingPunct="1"/>
            <a:endParaRPr lang="en-US" sz="4000" smtClean="0"/>
          </a:p>
        </p:txBody>
      </p:sp>
      <p:pic>
        <p:nvPicPr>
          <p:cNvPr id="17413" name="Picture 4" descr="patrick.jpeg"/>
          <p:cNvPicPr>
            <a:picLocks noChangeAspect="1"/>
          </p:cNvPicPr>
          <p:nvPr/>
        </p:nvPicPr>
        <p:blipFill>
          <a:blip r:embed="rId2"/>
          <a:srcRect/>
          <a:stretch>
            <a:fillRect/>
          </a:stretch>
        </p:blipFill>
        <p:spPr bwMode="auto">
          <a:xfrm>
            <a:off x="7286625" y="5000625"/>
            <a:ext cx="1500188" cy="1636713"/>
          </a:xfrm>
          <a:prstGeom prst="rect">
            <a:avLst/>
          </a:prstGeom>
          <a:noFill/>
          <a:ln w="9525">
            <a:noFill/>
            <a:miter lim="800000"/>
            <a:headEnd/>
            <a:tailEnd/>
          </a:ln>
        </p:spPr>
      </p:pic>
      <p:pic>
        <p:nvPicPr>
          <p:cNvPr id="17414" name="Picture 2"/>
          <p:cNvPicPr>
            <a:picLocks noChangeAspect="1" noChangeArrowheads="1"/>
          </p:cNvPicPr>
          <p:nvPr/>
        </p:nvPicPr>
        <p:blipFill>
          <a:blip r:embed="rId3"/>
          <a:srcRect/>
          <a:stretch>
            <a:fillRect/>
          </a:stretch>
        </p:blipFill>
        <p:spPr bwMode="auto">
          <a:xfrm>
            <a:off x="0" y="0"/>
            <a:ext cx="1284288" cy="528638"/>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endParaRPr lang="en-US" smtClean="0"/>
          </a:p>
        </p:txBody>
      </p:sp>
      <p:sp>
        <p:nvSpPr>
          <p:cNvPr id="15363" name="Content Placeholder 2"/>
          <p:cNvSpPr>
            <a:spLocks noGrp="1"/>
          </p:cNvSpPr>
          <p:nvPr>
            <p:ph idx="1"/>
          </p:nvPr>
        </p:nvSpPr>
        <p:spPr/>
        <p:txBody>
          <a:bodyPr/>
          <a:lstStyle/>
          <a:p>
            <a:r>
              <a:rPr lang="en-GB" sz="1800" dirty="0" smtClean="0"/>
              <a:t>‘The most fundamental connection between objects and events in the sky and those on earth that we might term </a:t>
            </a:r>
            <a:r>
              <a:rPr lang="en-GB" sz="1800" i="1" dirty="0" smtClean="0"/>
              <a:t>astrological </a:t>
            </a:r>
            <a:r>
              <a:rPr lang="en-GB" sz="1800" dirty="0" smtClean="0"/>
              <a:t>relates to the here and now. </a:t>
            </a:r>
            <a:r>
              <a:rPr lang="en-GB" sz="1800" b="1" dirty="0" smtClean="0"/>
              <a:t>Belief in the direct interconnectedness of things is evident among modern indigenous communities and surely extended far back into prehistory.</a:t>
            </a:r>
            <a:r>
              <a:rPr lang="en-GB" sz="1800" dirty="0" smtClean="0"/>
              <a:t> Modern examples include the </a:t>
            </a:r>
            <a:r>
              <a:rPr lang="en-GB" sz="1800" b="1" dirty="0" err="1" smtClean="0"/>
              <a:t>Barasana</a:t>
            </a:r>
            <a:r>
              <a:rPr lang="en-GB" sz="1800" b="1" dirty="0" smtClean="0"/>
              <a:t> of the Colombian Amazon, who understand that the celestial caterpillar causes the proliferation of earthly caterpillars</a:t>
            </a:r>
            <a:r>
              <a:rPr lang="en-GB" sz="1800" dirty="0" smtClean="0"/>
              <a:t>; the </a:t>
            </a:r>
            <a:r>
              <a:rPr lang="en-GB" sz="1800" b="1" dirty="0" err="1" smtClean="0"/>
              <a:t>Mursi</a:t>
            </a:r>
            <a:r>
              <a:rPr lang="en-GB" sz="1800" b="1" dirty="0" smtClean="0"/>
              <a:t> of Ethiopia, for who, the flooding of the river they call </a:t>
            </a:r>
            <a:r>
              <a:rPr lang="en-GB" sz="1800" b="1" i="1" dirty="0" err="1" smtClean="0"/>
              <a:t>waar</a:t>
            </a:r>
            <a:r>
              <a:rPr lang="en-GB" sz="1800" b="1" dirty="0" smtClean="0"/>
              <a:t> can be determined, without going down to the banks, by the behaviour of the star of the same name; </a:t>
            </a:r>
            <a:r>
              <a:rPr lang="en-GB" sz="1800" dirty="0" smtClean="0"/>
              <a:t>and those </a:t>
            </a:r>
            <a:r>
              <a:rPr lang="en-GB" sz="1800" b="1" dirty="0" smtClean="0"/>
              <a:t>modern Hawaiians who still carry on the ancient practice of planting taro and other crops according to the day of the month in the traditional calendar (i.e., the phase of the moon).’</a:t>
            </a:r>
            <a:endParaRPr lang="en-US" sz="1800" b="1" dirty="0" smtClean="0"/>
          </a:p>
          <a:p>
            <a:r>
              <a:rPr lang="en-US" sz="1800" dirty="0" smtClean="0"/>
              <a:t>Ruggles, Clive, </a:t>
            </a:r>
            <a:r>
              <a:rPr lang="en-US" sz="1800" i="1" dirty="0" smtClean="0"/>
              <a:t>Ancient Astronomy: An </a:t>
            </a:r>
            <a:r>
              <a:rPr lang="en-US" sz="1800" i="1" dirty="0" err="1" smtClean="0"/>
              <a:t>Encylopaedia</a:t>
            </a:r>
            <a:r>
              <a:rPr lang="en-US" sz="1800" i="1" dirty="0" smtClean="0"/>
              <a:t> of Cosmologies and Myth</a:t>
            </a:r>
            <a:r>
              <a:rPr lang="en-US" sz="1800" dirty="0" smtClean="0"/>
              <a:t>, Santa Barbara: ABC CLIO, 2005, p. 27</a:t>
            </a:r>
          </a:p>
          <a:p>
            <a:r>
              <a:rPr lang="en-GB" dirty="0" smtClean="0"/>
              <a:t> </a:t>
            </a:r>
            <a:endParaRPr lang="en-US" dirty="0" smtClean="0"/>
          </a:p>
          <a:p>
            <a:endParaRPr lang="en-US" dirty="0" smtClean="0"/>
          </a:p>
        </p:txBody>
      </p:sp>
      <p:pic>
        <p:nvPicPr>
          <p:cNvPr id="15364" name="Picture 2"/>
          <p:cNvPicPr>
            <a:picLocks noChangeAspect="1" noChangeArrowheads="1"/>
          </p:cNvPicPr>
          <p:nvPr/>
        </p:nvPicPr>
        <p:blipFill>
          <a:blip r:embed="rId2"/>
          <a:srcRect/>
          <a:stretch>
            <a:fillRect/>
          </a:stretch>
        </p:blipFill>
        <p:spPr bwMode="auto">
          <a:xfrm>
            <a:off x="6500813" y="5845175"/>
            <a:ext cx="2000250" cy="823913"/>
          </a:xfrm>
          <a:prstGeom prst="rect">
            <a:avLst/>
          </a:prstGeom>
          <a:noFill/>
          <a:ln w="9525">
            <a:noFill/>
            <a:miter lim="800000"/>
            <a:headEnd/>
            <a:tailEnd/>
          </a:ln>
        </p:spPr>
      </p:pic>
      <p:pic>
        <p:nvPicPr>
          <p:cNvPr id="15365" name="Picture 4" descr="Ruggles.jpeg"/>
          <p:cNvPicPr>
            <a:picLocks noChangeAspect="1"/>
          </p:cNvPicPr>
          <p:nvPr/>
        </p:nvPicPr>
        <p:blipFill>
          <a:blip r:embed="rId3"/>
          <a:srcRect/>
          <a:stretch>
            <a:fillRect/>
          </a:stretch>
        </p:blipFill>
        <p:spPr bwMode="auto">
          <a:xfrm>
            <a:off x="7786688" y="71438"/>
            <a:ext cx="1204912" cy="1560512"/>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US" dirty="0" err="1" smtClean="0"/>
              <a:t>Archaeoastronomy</a:t>
            </a:r>
            <a:endParaRPr lang="en-US" dirty="0" smtClean="0"/>
          </a:p>
        </p:txBody>
      </p:sp>
      <p:sp>
        <p:nvSpPr>
          <p:cNvPr id="9219" name="Content Placeholder 2"/>
          <p:cNvSpPr>
            <a:spLocks noGrp="1"/>
          </p:cNvSpPr>
          <p:nvPr>
            <p:ph idx="1"/>
          </p:nvPr>
        </p:nvSpPr>
        <p:spPr/>
        <p:txBody>
          <a:bodyPr/>
          <a:lstStyle/>
          <a:p>
            <a:pPr eaLnBrk="1" hangingPunct="1"/>
            <a:r>
              <a:rPr lang="en-US" sz="2400" i="1" dirty="0" err="1" smtClean="0"/>
              <a:t>Archaeoastronomy</a:t>
            </a:r>
            <a:r>
              <a:rPr lang="en-US" sz="2400" i="1" dirty="0" smtClean="0"/>
              <a:t> is the study of beliefs and practices relating to the sky in the past, especially in prehistory, and the uses to which people's knowledge of the skies was put.</a:t>
            </a:r>
            <a:endParaRPr lang="en-US" sz="2400" dirty="0" smtClean="0"/>
          </a:p>
          <a:p>
            <a:pPr eaLnBrk="1" hangingPunct="1"/>
            <a:r>
              <a:rPr lang="en-US" sz="2400" dirty="0" smtClean="0"/>
              <a:t>Clive Ruggles, </a:t>
            </a:r>
            <a:r>
              <a:rPr lang="en-US" sz="2400" u="sng" dirty="0" smtClean="0">
                <a:hlinkClick r:id="rId2"/>
              </a:rPr>
              <a:t>http://www.cliveruggles.net/</a:t>
            </a:r>
            <a:r>
              <a:rPr lang="en-US" sz="2400" dirty="0" smtClean="0"/>
              <a:t>, accessed 8 December 2009.</a:t>
            </a:r>
          </a:p>
          <a:p>
            <a:pPr eaLnBrk="1" hangingPunct="1"/>
            <a:r>
              <a:rPr lang="en-US" dirty="0" smtClean="0"/>
              <a:t> </a:t>
            </a:r>
          </a:p>
          <a:p>
            <a:pPr eaLnBrk="1" hangingPunct="1"/>
            <a:endParaRPr lang="en-US" dirty="0" smtClean="0"/>
          </a:p>
        </p:txBody>
      </p:sp>
      <p:pic>
        <p:nvPicPr>
          <p:cNvPr id="9220" name="Picture 3" descr="Ruggles.jpeg"/>
          <p:cNvPicPr>
            <a:picLocks noChangeAspect="1"/>
          </p:cNvPicPr>
          <p:nvPr/>
        </p:nvPicPr>
        <p:blipFill>
          <a:blip r:embed="rId3"/>
          <a:srcRect/>
          <a:stretch>
            <a:fillRect/>
          </a:stretch>
        </p:blipFill>
        <p:spPr bwMode="auto">
          <a:xfrm>
            <a:off x="7153275" y="4281488"/>
            <a:ext cx="1990725" cy="2576512"/>
          </a:xfrm>
          <a:prstGeom prst="rect">
            <a:avLst/>
          </a:prstGeom>
          <a:noFill/>
          <a:ln w="9525">
            <a:noFill/>
            <a:miter lim="800000"/>
            <a:headEnd/>
            <a:tailEnd/>
          </a:ln>
        </p:spPr>
      </p:pic>
      <p:pic>
        <p:nvPicPr>
          <p:cNvPr id="5" name="Picture 2"/>
          <p:cNvPicPr>
            <a:picLocks noChangeAspect="1" noChangeArrowheads="1"/>
          </p:cNvPicPr>
          <p:nvPr/>
        </p:nvPicPr>
        <p:blipFill>
          <a:blip r:embed="rId4"/>
          <a:srcRect l="16150" t="34584" r="57616" b="28049"/>
          <a:stretch>
            <a:fillRect/>
          </a:stretch>
        </p:blipFill>
        <p:spPr bwMode="auto">
          <a:xfrm>
            <a:off x="571472" y="4000504"/>
            <a:ext cx="4714908" cy="2158633"/>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Cultural astronomy</a:t>
            </a:r>
            <a:endParaRPr lang="en-GB" dirty="0"/>
          </a:p>
        </p:txBody>
      </p:sp>
      <p:sp>
        <p:nvSpPr>
          <p:cNvPr id="3" name="Content Placeholder 2"/>
          <p:cNvSpPr>
            <a:spLocks noGrp="1"/>
          </p:cNvSpPr>
          <p:nvPr>
            <p:ph idx="1"/>
          </p:nvPr>
        </p:nvSpPr>
        <p:spPr/>
        <p:txBody>
          <a:bodyPr>
            <a:normAutofit fontScale="92500" lnSpcReduction="20000"/>
          </a:bodyPr>
          <a:lstStyle/>
          <a:p>
            <a:pPr hangingPunct="0"/>
            <a:r>
              <a:rPr lang="en-US" i="1" dirty="0" smtClean="0"/>
              <a:t>‘What astronomy is not an astronomy in a culture?’</a:t>
            </a:r>
            <a:endParaRPr lang="en-GB" dirty="0" smtClean="0"/>
          </a:p>
          <a:p>
            <a:pPr hangingPunct="0"/>
            <a:r>
              <a:rPr lang="en-US" sz="1600" dirty="0" smtClean="0"/>
              <a:t>Michael </a:t>
            </a:r>
            <a:r>
              <a:rPr lang="en-US" sz="1600" dirty="0" err="1" smtClean="0"/>
              <a:t>Hoskin</a:t>
            </a:r>
            <a:r>
              <a:rPr lang="en-US" sz="1600" dirty="0" smtClean="0"/>
              <a:t>, review of </a:t>
            </a:r>
            <a:r>
              <a:rPr lang="en-US" sz="1600" i="1" dirty="0" smtClean="0"/>
              <a:t>Astronomies and Cultures</a:t>
            </a:r>
            <a:r>
              <a:rPr lang="en-US" sz="1600" dirty="0" smtClean="0"/>
              <a:t>, ed. Clive L. N. Ruggles and Nicholas J. Saunders (University of Colorado Press, </a:t>
            </a:r>
            <a:r>
              <a:rPr lang="en-US" sz="1600" dirty="0" err="1" smtClean="0"/>
              <a:t>Niwot</a:t>
            </a:r>
            <a:r>
              <a:rPr lang="en-US" sz="1600" dirty="0" smtClean="0"/>
              <a:t>, Col., 1993), in </a:t>
            </a:r>
            <a:r>
              <a:rPr lang="en-US" sz="1600" i="1" dirty="0" err="1" smtClean="0"/>
              <a:t>Archaeoastronomy</a:t>
            </a:r>
            <a:r>
              <a:rPr lang="en-US" sz="1600" i="1" dirty="0" smtClean="0"/>
              <a:t>:</a:t>
            </a:r>
            <a:r>
              <a:rPr lang="en-US" sz="1600" dirty="0" smtClean="0"/>
              <a:t> </a:t>
            </a:r>
            <a:r>
              <a:rPr lang="en-US" sz="1600" i="1" dirty="0" smtClean="0"/>
              <a:t>supplement to the Journal for the History of Astronomy</a:t>
            </a:r>
            <a:r>
              <a:rPr lang="en-US" sz="1600" dirty="0" smtClean="0"/>
              <a:t>, 1996 vol. 27, number 21, p 885-7.</a:t>
            </a:r>
            <a:endParaRPr lang="en-GB" sz="1600" dirty="0" smtClean="0"/>
          </a:p>
          <a:p>
            <a:pPr hangingPunct="0"/>
            <a:endParaRPr lang="en-GB" dirty="0" smtClean="0"/>
          </a:p>
          <a:p>
            <a:pPr hangingPunct="0"/>
            <a:r>
              <a:rPr lang="en-US" i="1" dirty="0" smtClean="0"/>
              <a:t>‘Cultural astronomy: the use of astronomical knowledge, beliefs or theories to inspire, inform or influence social forms and ideologies, or any aspect of human </a:t>
            </a:r>
            <a:r>
              <a:rPr lang="en-US" i="1" dirty="0" err="1" smtClean="0"/>
              <a:t>behaviour</a:t>
            </a:r>
            <a:r>
              <a:rPr lang="en-US" i="1" dirty="0" smtClean="0"/>
              <a:t>. Cultural astronomy also includes the modern disciplines of </a:t>
            </a:r>
            <a:r>
              <a:rPr lang="en-US" i="1" dirty="0" err="1" smtClean="0"/>
              <a:t>ethnoastronomy</a:t>
            </a:r>
            <a:r>
              <a:rPr lang="en-US" i="1" dirty="0" smtClean="0"/>
              <a:t> and </a:t>
            </a:r>
            <a:r>
              <a:rPr lang="en-US" i="1" dirty="0" err="1" smtClean="0"/>
              <a:t>archaeoastronomy</a:t>
            </a:r>
            <a:r>
              <a:rPr lang="en-US" i="1" dirty="0" smtClean="0"/>
              <a:t>.’</a:t>
            </a:r>
            <a:r>
              <a:rPr lang="en-US" dirty="0" smtClean="0"/>
              <a:t> </a:t>
            </a:r>
            <a:endParaRPr lang="en-GB" dirty="0" smtClean="0"/>
          </a:p>
          <a:p>
            <a:r>
              <a:rPr lang="en-GB" sz="1700" dirty="0" smtClean="0"/>
              <a:t>Campion, Nicholas, ‘Editorial’, in </a:t>
            </a:r>
            <a:r>
              <a:rPr lang="en-GB" sz="1700" i="1" dirty="0" smtClean="0"/>
              <a:t>Culture and Cosmos</a:t>
            </a:r>
            <a:r>
              <a:rPr lang="en-GB" sz="1700" dirty="0" smtClean="0"/>
              <a:t>, Spring/Summer 1997, Vol. 1, no 1, p. 2.</a:t>
            </a:r>
          </a:p>
          <a:p>
            <a:endParaRPr lang="en-GB" dirty="0"/>
          </a:p>
        </p:txBody>
      </p:sp>
      <p:pic>
        <p:nvPicPr>
          <p:cNvPr id="4" name="Picture 3" descr="Michael hoskin2 (1).jpg"/>
          <p:cNvPicPr>
            <a:picLocks noChangeAspect="1"/>
          </p:cNvPicPr>
          <p:nvPr/>
        </p:nvPicPr>
        <p:blipFill>
          <a:blip r:embed="rId2"/>
          <a:stretch>
            <a:fillRect/>
          </a:stretch>
        </p:blipFill>
        <p:spPr>
          <a:xfrm>
            <a:off x="7500958" y="714356"/>
            <a:ext cx="1466851" cy="1493233"/>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mtClean="0"/>
              <a:t>Archaeologists v Astronomers</a:t>
            </a:r>
            <a:endParaRPr lang="en-US" smtClean="0"/>
          </a:p>
        </p:txBody>
      </p:sp>
      <p:sp>
        <p:nvSpPr>
          <p:cNvPr id="36867" name="Rectangle 3"/>
          <p:cNvSpPr>
            <a:spLocks noGrp="1" noChangeArrowheads="1"/>
          </p:cNvSpPr>
          <p:nvPr>
            <p:ph type="body" idx="1"/>
          </p:nvPr>
        </p:nvSpPr>
        <p:spPr/>
        <p:txBody>
          <a:bodyPr/>
          <a:lstStyle/>
          <a:p>
            <a:pPr eaLnBrk="1" hangingPunct="1"/>
            <a:r>
              <a:rPr lang="en-GB" sz="2800" dirty="0" smtClean="0"/>
              <a:t>'No evidence exists for the use of stone circles as mathematical computers or for any other scientific purposes. Rather, the evidence can be economically explained as relating to the construction of simple calendars to aid the timing of rituals and the regularisation of the seasons' </a:t>
            </a:r>
          </a:p>
          <a:p>
            <a:pPr eaLnBrk="1" hangingPunct="1"/>
            <a:r>
              <a:rPr lang="en-GB" sz="2800" dirty="0" smtClean="0"/>
              <a:t>(Timothy </a:t>
            </a:r>
            <a:r>
              <a:rPr lang="en-GB" sz="2800" dirty="0" err="1" smtClean="0"/>
              <a:t>Darvill</a:t>
            </a:r>
            <a:r>
              <a:rPr lang="en-GB" sz="2800" dirty="0" smtClean="0"/>
              <a:t>, Prehistoric Britain, London and New York, </a:t>
            </a:r>
            <a:r>
              <a:rPr lang="en-GB" sz="2800" dirty="0" err="1" smtClean="0"/>
              <a:t>Routledge</a:t>
            </a:r>
            <a:r>
              <a:rPr lang="en-GB" sz="2800" dirty="0" smtClean="0"/>
              <a:t>, 1987, p. 97). </a:t>
            </a:r>
            <a:endParaRPr lang="en-US" sz="2800"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170" name="Picture 2"/>
          <p:cNvPicPr>
            <a:picLocks noGrp="1" noChangeAspect="1" noChangeArrowheads="1"/>
          </p:cNvPicPr>
          <p:nvPr>
            <p:ph idx="1"/>
          </p:nvPr>
        </p:nvPicPr>
        <p:blipFill>
          <a:blip r:embed="rId2"/>
          <a:srcRect l="11805" t="17382" r="54340" b="7000"/>
          <a:stretch>
            <a:fillRect/>
          </a:stretch>
        </p:blipFill>
        <p:spPr bwMode="auto">
          <a:xfrm>
            <a:off x="533203" y="459745"/>
            <a:ext cx="7967887" cy="5720534"/>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Land, Sea and Sky </a:t>
            </a:r>
            <a:r>
              <a:rPr lang="en-GB" dirty="0" err="1" smtClean="0"/>
              <a:t>Scapes</a:t>
            </a:r>
            <a:r>
              <a:rPr lang="en-GB" dirty="0" smtClean="0"/>
              <a:t/>
            </a:r>
            <a:br>
              <a:rPr lang="en-GB" dirty="0" smtClean="0"/>
            </a:br>
            <a:r>
              <a:rPr lang="en-GB" dirty="0" smtClean="0"/>
              <a:t>Part 1</a:t>
            </a:r>
            <a:endParaRPr lang="en-GB" dirty="0"/>
          </a:p>
        </p:txBody>
      </p:sp>
      <p:sp>
        <p:nvSpPr>
          <p:cNvPr id="5" name="Subtitle 4"/>
          <p:cNvSpPr>
            <a:spLocks noGrp="1"/>
          </p:cNvSpPr>
          <p:nvPr>
            <p:ph type="subTitle" idx="1"/>
          </p:nvPr>
        </p:nvSpPr>
        <p:spPr/>
        <p:txBody>
          <a:bodyPr/>
          <a:lstStyle/>
          <a:p>
            <a:r>
              <a:rPr lang="en-GB" dirty="0" smtClean="0"/>
              <a:t>Experiencing the sky</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a:srcRect l="11805" t="22784" r="54340" b="17802"/>
          <a:stretch>
            <a:fillRect/>
          </a:stretch>
        </p:blipFill>
        <p:spPr bwMode="auto">
          <a:xfrm>
            <a:off x="357158" y="1357298"/>
            <a:ext cx="8611528" cy="4857784"/>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2"/>
          <a:srcRect l="13541" t="20083" r="54036" b="4299"/>
          <a:stretch>
            <a:fillRect/>
          </a:stretch>
        </p:blipFill>
        <p:spPr bwMode="auto">
          <a:xfrm>
            <a:off x="500034" y="785794"/>
            <a:ext cx="7287450" cy="5463127"/>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p:cNvPicPr>
            <a:picLocks noGrp="1" noChangeAspect="1" noChangeArrowheads="1"/>
          </p:cNvPicPr>
          <p:nvPr>
            <p:ph idx="1"/>
          </p:nvPr>
        </p:nvPicPr>
        <p:blipFill>
          <a:blip r:embed="rId2"/>
          <a:srcRect l="11805" t="36287" r="54340" b="20503"/>
          <a:stretch>
            <a:fillRect/>
          </a:stretch>
        </p:blipFill>
        <p:spPr bwMode="auto">
          <a:xfrm>
            <a:off x="142844" y="1928802"/>
            <a:ext cx="8706506" cy="3571900"/>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a:srcRect l="11585" t="14682" r="53472" b="4299"/>
          <a:stretch>
            <a:fillRect/>
          </a:stretch>
        </p:blipFill>
        <p:spPr bwMode="auto">
          <a:xfrm>
            <a:off x="428596" y="357166"/>
            <a:ext cx="8339261" cy="6215106"/>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p:cNvPicPr>
            <a:picLocks noGrp="1" noChangeAspect="1" noChangeArrowheads="1"/>
          </p:cNvPicPr>
          <p:nvPr>
            <p:ph idx="1"/>
          </p:nvPr>
        </p:nvPicPr>
        <p:blipFill>
          <a:blip r:embed="rId2"/>
          <a:srcRect l="15278" t="20083" r="54340" b="12401"/>
          <a:stretch>
            <a:fillRect/>
          </a:stretch>
        </p:blipFill>
        <p:spPr bwMode="auto">
          <a:xfrm>
            <a:off x="214284" y="418400"/>
            <a:ext cx="8501120" cy="6072230"/>
          </a:xfrm>
          <a:prstGeom prst="rect">
            <a:avLst/>
          </a:prstGeom>
          <a:noFill/>
          <a:ln w="9525">
            <a:noFill/>
            <a:miter lim="800000"/>
            <a:headEnd/>
            <a:tailEnd/>
          </a:ln>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Earth and the sky: </a:t>
            </a:r>
            <a:br>
              <a:rPr lang="en-GB" dirty="0" smtClean="0"/>
            </a:br>
            <a:r>
              <a:rPr lang="en-GB" dirty="0" smtClean="0"/>
              <a:t>an astronomical model</a:t>
            </a:r>
            <a:endParaRPr lang="en-GB" dirty="0"/>
          </a:p>
        </p:txBody>
      </p:sp>
      <p:pic>
        <p:nvPicPr>
          <p:cNvPr id="4" name="Content Placeholder 3" descr="Celestial sphere.jpg"/>
          <p:cNvPicPr>
            <a:picLocks noGrp="1" noChangeAspect="1"/>
          </p:cNvPicPr>
          <p:nvPr>
            <p:ph idx="1"/>
          </p:nvPr>
        </p:nvPicPr>
        <p:blipFill>
          <a:blip r:embed="rId2"/>
          <a:stretch>
            <a:fillRect/>
          </a:stretch>
        </p:blipFill>
        <p:spPr>
          <a:xfrm>
            <a:off x="2829918" y="1600200"/>
            <a:ext cx="3484164" cy="4525963"/>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rmAutofit/>
          </a:bodyPr>
          <a:lstStyle/>
          <a:p>
            <a:r>
              <a:rPr lang="en-GB" dirty="0" smtClean="0"/>
              <a:t>Irregularity in the sky</a:t>
            </a:r>
            <a:br>
              <a:rPr lang="en-GB" dirty="0" smtClean="0"/>
            </a:br>
            <a:r>
              <a:rPr lang="en-GB" sz="1400" dirty="0" smtClean="0"/>
              <a:t>The blue line represents the equator, the read line the sun’s apparent path around the earth</a:t>
            </a:r>
            <a:endParaRPr lang="en-GB" dirty="0"/>
          </a:p>
        </p:txBody>
      </p:sp>
      <p:pic>
        <p:nvPicPr>
          <p:cNvPr id="2050" name="Picture 2"/>
          <p:cNvPicPr>
            <a:picLocks noGrp="1" noChangeAspect="1" noChangeArrowheads="1"/>
          </p:cNvPicPr>
          <p:nvPr>
            <p:ph sz="half" idx="1"/>
          </p:nvPr>
        </p:nvPicPr>
        <p:blipFill>
          <a:blip r:embed="rId2" cstate="print"/>
          <a:srcRect l="14534" t="14444" r="59285" b="5801"/>
          <a:stretch>
            <a:fillRect/>
          </a:stretch>
        </p:blipFill>
        <p:spPr bwMode="auto">
          <a:xfrm>
            <a:off x="351078" y="2000240"/>
            <a:ext cx="4149484" cy="4063036"/>
          </a:xfrm>
          <a:prstGeom prst="rect">
            <a:avLst/>
          </a:prstGeom>
          <a:noFill/>
          <a:ln w="9525">
            <a:noFill/>
            <a:miter lim="800000"/>
            <a:headEnd/>
            <a:tailEnd/>
          </a:ln>
          <a:effectLst/>
        </p:spPr>
      </p:pic>
      <p:sp>
        <p:nvSpPr>
          <p:cNvPr id="10" name="Content Placeholder 9"/>
          <p:cNvSpPr>
            <a:spLocks noGrp="1"/>
          </p:cNvSpPr>
          <p:nvPr>
            <p:ph sz="half" idx="2"/>
          </p:nvPr>
        </p:nvSpPr>
        <p:spPr/>
        <p:txBody>
          <a:bodyPr>
            <a:normAutofit fontScale="92500" lnSpcReduction="10000"/>
          </a:bodyPr>
          <a:lstStyle/>
          <a:p>
            <a:r>
              <a:rPr lang="en-GB" dirty="0" smtClean="0"/>
              <a:t>The earth rotates on what we describe as it’s north-south axis.</a:t>
            </a:r>
          </a:p>
          <a:p>
            <a:r>
              <a:rPr lang="en-GB" dirty="0" smtClean="0"/>
              <a:t>However, it is titled in relation to the sun by 23 ½ degrees.</a:t>
            </a:r>
          </a:p>
          <a:p>
            <a:r>
              <a:rPr lang="en-GB" dirty="0" smtClean="0"/>
              <a:t>This leads to complexities in measuring astronomical motions and creating calendars, but also gives us.......</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dirty="0" smtClean="0"/>
              <a:t>.....the seasons</a:t>
            </a:r>
            <a:endParaRPr lang="en-GB" dirty="0"/>
          </a:p>
        </p:txBody>
      </p:sp>
      <p:pic>
        <p:nvPicPr>
          <p:cNvPr id="5" name="Content Placeholder 4" descr="seasons1.gif"/>
          <p:cNvPicPr>
            <a:picLocks noGrp="1" noChangeAspect="1"/>
          </p:cNvPicPr>
          <p:nvPr>
            <p:ph sz="half" idx="1"/>
          </p:nvPr>
        </p:nvPicPr>
        <p:blipFill>
          <a:blip r:embed="rId2"/>
          <a:stretch>
            <a:fillRect/>
          </a:stretch>
        </p:blipFill>
        <p:spPr>
          <a:xfrm>
            <a:off x="457200" y="2349233"/>
            <a:ext cx="4038600" cy="3027897"/>
          </a:xfrm>
        </p:spPr>
      </p:pic>
      <p:sp>
        <p:nvSpPr>
          <p:cNvPr id="7" name="Content Placeholder 6"/>
          <p:cNvSpPr>
            <a:spLocks noGrp="1"/>
          </p:cNvSpPr>
          <p:nvPr>
            <p:ph sz="half" idx="2"/>
          </p:nvPr>
        </p:nvSpPr>
        <p:spPr/>
        <p:txBody>
          <a:bodyPr>
            <a:normAutofit fontScale="92500"/>
          </a:bodyPr>
          <a:lstStyle/>
          <a:p>
            <a:r>
              <a:rPr lang="en-GB" dirty="0" smtClean="0"/>
              <a:t>Astronomically the earth then moves around the sun creating variations in light and heat which then create, or contribute to, weather and climate patterns. We label the whole process a ‘year’ and create subdivisions we call in English ‘seasons’.</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dirty="0" smtClean="0"/>
              <a:t>The annual movement of the sun on the horizon (thanks to Bernadette Brady). On the left sunrise at the summer solstice (21 June). In the middle sunrise at the spring and autumn equinoxes (21 March, 23 September). On the right sun rise at the winder solstice (21 December)</a:t>
            </a:r>
            <a:endParaRPr lang="en-GB" sz="2400" dirty="0"/>
          </a:p>
        </p:txBody>
      </p:sp>
      <p:pic>
        <p:nvPicPr>
          <p:cNvPr id="1026" name="Picture 2"/>
          <p:cNvPicPr>
            <a:picLocks noGrp="1" noChangeAspect="1" noChangeArrowheads="1"/>
          </p:cNvPicPr>
          <p:nvPr>
            <p:ph idx="1"/>
          </p:nvPr>
        </p:nvPicPr>
        <p:blipFill>
          <a:blip r:embed="rId2"/>
          <a:srcRect l="11043" t="10750" r="53076" b="4299"/>
          <a:stretch>
            <a:fillRect/>
          </a:stretch>
        </p:blipFill>
        <p:spPr bwMode="auto">
          <a:xfrm>
            <a:off x="1142976" y="1571612"/>
            <a:ext cx="6786610" cy="5164719"/>
          </a:xfrm>
          <a:prstGeom prst="rect">
            <a:avLst/>
          </a:prstGeom>
          <a:noFill/>
          <a:ln w="9525">
            <a:noFill/>
            <a:miter lim="800000"/>
            <a:headEnd/>
            <a:tailEnd/>
          </a:ln>
          <a:effec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Experientially</a:t>
            </a:r>
            <a:endParaRPr lang="en-GB" dirty="0"/>
          </a:p>
        </p:txBody>
      </p:sp>
      <p:sp>
        <p:nvSpPr>
          <p:cNvPr id="6" name="Content Placeholder 5"/>
          <p:cNvSpPr>
            <a:spLocks noGrp="1"/>
          </p:cNvSpPr>
          <p:nvPr>
            <p:ph sz="half" idx="2"/>
          </p:nvPr>
        </p:nvSpPr>
        <p:spPr/>
        <p:txBody>
          <a:bodyPr>
            <a:normAutofit fontScale="85000" lnSpcReduction="20000"/>
          </a:bodyPr>
          <a:lstStyle/>
          <a:p>
            <a:r>
              <a:rPr lang="en-GB" sz="1600" dirty="0" smtClean="0"/>
              <a:t>Left: summer solstice. In northern hemisphere, days at their longest, nights shortest; the warmest part of the year approaches; time for celebration, but also insecurity in the knowledge that cold and dark are bound to approach.</a:t>
            </a:r>
          </a:p>
          <a:p>
            <a:endParaRPr lang="en-GB" sz="1600" dirty="0" smtClean="0"/>
          </a:p>
          <a:p>
            <a:r>
              <a:rPr lang="en-GB" sz="1600" dirty="0" smtClean="0"/>
              <a:t>Middle: the equinoxes. Light and dark are balanced. The day and night are of equal lengths.  Emotionally, religiously, a moment of harmony? In farming cultures, in the spring, planting; in the autumn harvest.</a:t>
            </a:r>
          </a:p>
          <a:p>
            <a:endParaRPr lang="en-GB" sz="1600" dirty="0" smtClean="0"/>
          </a:p>
          <a:p>
            <a:r>
              <a:rPr lang="en-GB" sz="1600" dirty="0" smtClean="0"/>
              <a:t>Right: winter solstice. Dark is at its height. The coldest part of the year approaches.  Food is scarce, apart from what has been stored, and will get more scarce over the coming months. Emotionally, a moment of deep fear and insecurity? Religiously, the winter solstice becomes a time for celebration because soon light will increase, warmth will return, the days will begin to get longer, growth returns and spring and summer are in the way.</a:t>
            </a:r>
          </a:p>
          <a:p>
            <a:endParaRPr lang="en-GB" sz="1600" dirty="0" smtClean="0"/>
          </a:p>
          <a:p>
            <a:endParaRPr lang="en-GB" sz="1600" dirty="0"/>
          </a:p>
        </p:txBody>
      </p:sp>
      <p:pic>
        <p:nvPicPr>
          <p:cNvPr id="7" name="Picture 2"/>
          <p:cNvPicPr>
            <a:picLocks noGrp="1" noChangeAspect="1" noChangeArrowheads="1"/>
          </p:cNvPicPr>
          <p:nvPr>
            <p:ph sz="half" idx="1"/>
          </p:nvPr>
        </p:nvPicPr>
        <p:blipFill>
          <a:blip r:embed="rId2"/>
          <a:srcRect l="11043" t="10750" r="53076" b="4299"/>
          <a:stretch>
            <a:fillRect/>
          </a:stretch>
        </p:blipFill>
        <p:spPr bwMode="auto">
          <a:xfrm>
            <a:off x="457200" y="2326481"/>
            <a:ext cx="4038600" cy="3073401"/>
          </a:xfrm>
          <a:prstGeom prst="rect">
            <a:avLst/>
          </a:prstGeom>
          <a:noFill/>
          <a:ln w="9525">
            <a:noFill/>
            <a:miter lim="800000"/>
            <a:headEnd/>
            <a:tailEnd/>
          </a:ln>
          <a:effec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Key terms</a:t>
            </a:r>
            <a:endParaRPr lang="en-GB" dirty="0"/>
          </a:p>
        </p:txBody>
      </p:sp>
      <p:sp>
        <p:nvSpPr>
          <p:cNvPr id="6" name="Content Placeholder 5"/>
          <p:cNvSpPr>
            <a:spLocks noGrp="1"/>
          </p:cNvSpPr>
          <p:nvPr>
            <p:ph idx="1"/>
          </p:nvPr>
        </p:nvSpPr>
        <p:spPr/>
        <p:txBody>
          <a:bodyPr>
            <a:normAutofit fontScale="77500" lnSpcReduction="20000"/>
          </a:bodyPr>
          <a:lstStyle/>
          <a:p>
            <a:r>
              <a:rPr lang="en-GB" dirty="0" smtClean="0"/>
              <a:t>Solstice – literally the sun stands still.</a:t>
            </a:r>
          </a:p>
          <a:p>
            <a:r>
              <a:rPr lang="en-GB" dirty="0" smtClean="0"/>
              <a:t>Equinox – equal nights.</a:t>
            </a:r>
          </a:p>
          <a:p>
            <a:r>
              <a:rPr lang="en-GB" dirty="0" smtClean="0"/>
              <a:t>This gives us the following calendar (the days below can vary and the pattern is reversed in the southern hemisphere)</a:t>
            </a:r>
          </a:p>
          <a:p>
            <a:r>
              <a:rPr lang="en-GB" dirty="0" smtClean="0"/>
              <a:t>Winter solstice: 21 December: shortest day and longest night</a:t>
            </a:r>
          </a:p>
          <a:p>
            <a:r>
              <a:rPr lang="en-GB" dirty="0" smtClean="0"/>
              <a:t>Spring  equinox: 21 March: days and nights of equal length</a:t>
            </a:r>
          </a:p>
          <a:p>
            <a:r>
              <a:rPr lang="en-GB" dirty="0" smtClean="0"/>
              <a:t>Summer solstice: 21 June: longest day and shortest night</a:t>
            </a:r>
          </a:p>
          <a:p>
            <a:r>
              <a:rPr lang="en-GB" dirty="0" smtClean="0"/>
              <a:t>Autumn equinox: 21 September: days and nights of equal length</a:t>
            </a:r>
            <a:endParaRPr lang="en-GB" dirty="0"/>
          </a:p>
        </p:txBody>
      </p:sp>
      <p:pic>
        <p:nvPicPr>
          <p:cNvPr id="7" name="Picture 2"/>
          <p:cNvPicPr>
            <a:picLocks noChangeAspect="1" noChangeArrowheads="1"/>
          </p:cNvPicPr>
          <p:nvPr/>
        </p:nvPicPr>
        <p:blipFill>
          <a:blip r:embed="rId2" cstate="print"/>
          <a:srcRect l="11043" t="10750" r="53076" b="4299"/>
          <a:stretch>
            <a:fillRect/>
          </a:stretch>
        </p:blipFill>
        <p:spPr bwMode="auto">
          <a:xfrm>
            <a:off x="3428992" y="5357826"/>
            <a:ext cx="1757346" cy="1337352"/>
          </a:xfrm>
          <a:prstGeom prst="rect">
            <a:avLst/>
          </a:prstGeom>
          <a:noFill/>
          <a:ln w="9525">
            <a:noFill/>
            <a:miter lim="800000"/>
            <a:headEnd/>
            <a:tailEnd/>
          </a:ln>
          <a:effec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Experientially: sun rise</a:t>
            </a:r>
            <a:endParaRPr lang="en-GB" dirty="0"/>
          </a:p>
        </p:txBody>
      </p:sp>
      <p:pic>
        <p:nvPicPr>
          <p:cNvPr id="4" name="Content Placeholder 3" descr="Sun rise.jpg"/>
          <p:cNvPicPr>
            <a:picLocks noGrp="1" noChangeAspect="1"/>
          </p:cNvPicPr>
          <p:nvPr>
            <p:ph sz="half" idx="1"/>
          </p:nvPr>
        </p:nvPicPr>
        <p:blipFill>
          <a:blip r:embed="rId2"/>
          <a:stretch>
            <a:fillRect/>
          </a:stretch>
        </p:blipFill>
        <p:spPr>
          <a:xfrm>
            <a:off x="0" y="1285860"/>
            <a:ext cx="3443957" cy="2146410"/>
          </a:xfrm>
        </p:spPr>
      </p:pic>
      <p:sp>
        <p:nvSpPr>
          <p:cNvPr id="5" name="Content Placeholder 4"/>
          <p:cNvSpPr>
            <a:spLocks noGrp="1"/>
          </p:cNvSpPr>
          <p:nvPr>
            <p:ph sz="half" idx="2"/>
          </p:nvPr>
        </p:nvSpPr>
        <p:spPr/>
        <p:txBody>
          <a:bodyPr>
            <a:normAutofit fontScale="77500" lnSpcReduction="20000"/>
          </a:bodyPr>
          <a:lstStyle/>
          <a:p>
            <a:r>
              <a:rPr lang="en-GB" dirty="0" smtClean="0"/>
              <a:t>We tend to emphasise sunrise as something we see – it may be beautiful, perhaps part of a  beautiful view.</a:t>
            </a:r>
          </a:p>
          <a:p>
            <a:r>
              <a:rPr lang="en-GB" dirty="0" smtClean="0"/>
              <a:t>But do we feel an emotional sensation? Joy? Relief? Contentment?</a:t>
            </a:r>
          </a:p>
          <a:p>
            <a:r>
              <a:rPr lang="en-GB" dirty="0" smtClean="0"/>
              <a:t>And is that emotional sensation accompanied by a physical experience: a quickening of the heart?</a:t>
            </a:r>
          </a:p>
          <a:p>
            <a:r>
              <a:rPr lang="en-GB" dirty="0" smtClean="0"/>
              <a:t>But we may also have a physical experience which precedes the emotional – our skin becomes hotter.</a:t>
            </a:r>
          </a:p>
          <a:p>
            <a:endParaRPr lang="en-GB" dirty="0"/>
          </a:p>
        </p:txBody>
      </p:sp>
      <p:pic>
        <p:nvPicPr>
          <p:cNvPr id="6" name="Picture 5" descr="sunrise 3.jpg"/>
          <p:cNvPicPr>
            <a:picLocks noChangeAspect="1"/>
          </p:cNvPicPr>
          <p:nvPr/>
        </p:nvPicPr>
        <p:blipFill>
          <a:blip r:embed="rId3"/>
          <a:stretch>
            <a:fillRect/>
          </a:stretch>
        </p:blipFill>
        <p:spPr>
          <a:xfrm>
            <a:off x="214282" y="3500438"/>
            <a:ext cx="3667958" cy="2286016"/>
          </a:xfrm>
          <a:prstGeom prst="rect">
            <a:avLst/>
          </a:prstGeom>
        </p:spPr>
      </p:pic>
      <p:pic>
        <p:nvPicPr>
          <p:cNvPr id="7" name="Picture 6" descr="sunrise 2.jpg"/>
          <p:cNvPicPr>
            <a:picLocks noChangeAspect="1"/>
          </p:cNvPicPr>
          <p:nvPr/>
        </p:nvPicPr>
        <p:blipFill>
          <a:blip r:embed="rId4"/>
          <a:stretch>
            <a:fillRect/>
          </a:stretch>
        </p:blipFill>
        <p:spPr>
          <a:xfrm>
            <a:off x="357158" y="5477788"/>
            <a:ext cx="2214578" cy="1380212"/>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28596" y="214290"/>
            <a:ext cx="8229600" cy="1143000"/>
          </a:xfrm>
        </p:spPr>
        <p:txBody>
          <a:bodyPr>
            <a:normAutofit fontScale="90000"/>
          </a:bodyPr>
          <a:lstStyle/>
          <a:p>
            <a:r>
              <a:rPr lang="en-GB" sz="2000" dirty="0" smtClean="0"/>
              <a:t>And the world becomes lighter : we can see. We cannot see the landscape without the </a:t>
            </a:r>
            <a:r>
              <a:rPr lang="en-GB" sz="2000" dirty="0" err="1" smtClean="0"/>
              <a:t>skyscape</a:t>
            </a:r>
            <a:r>
              <a:rPr lang="en-GB" sz="2000" dirty="0" smtClean="0"/>
              <a:t>. In practice, the landscape as a visual experience does not exist without the sky. It is extremely difficult to work agriculturally at night.</a:t>
            </a:r>
            <a:endParaRPr lang="en-GB" sz="2000" dirty="0"/>
          </a:p>
        </p:txBody>
      </p:sp>
      <p:pic>
        <p:nvPicPr>
          <p:cNvPr id="7" name="Content Placeholder 6" descr="day somerset fields.jpg"/>
          <p:cNvPicPr>
            <a:picLocks noGrp="1" noChangeAspect="1"/>
          </p:cNvPicPr>
          <p:nvPr>
            <p:ph idx="1"/>
          </p:nvPr>
        </p:nvPicPr>
        <p:blipFill>
          <a:blip r:embed="rId2"/>
          <a:stretch>
            <a:fillRect/>
          </a:stretch>
        </p:blipFill>
        <p:spPr>
          <a:xfrm>
            <a:off x="1417179" y="3714752"/>
            <a:ext cx="7726821" cy="2876561"/>
          </a:xfrm>
        </p:spPr>
      </p:pic>
      <p:pic>
        <p:nvPicPr>
          <p:cNvPr id="8" name="Picture 7" descr="night.jpg"/>
          <p:cNvPicPr>
            <a:picLocks noChangeAspect="1"/>
          </p:cNvPicPr>
          <p:nvPr/>
        </p:nvPicPr>
        <p:blipFill>
          <a:blip r:embed="rId3"/>
          <a:stretch>
            <a:fillRect/>
          </a:stretch>
        </p:blipFill>
        <p:spPr>
          <a:xfrm>
            <a:off x="428596" y="1590226"/>
            <a:ext cx="3643338" cy="2270672"/>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Moon</a:t>
            </a:r>
            <a:endParaRPr lang="en-GB" dirty="0"/>
          </a:p>
        </p:txBody>
      </p:sp>
      <p:sp>
        <p:nvSpPr>
          <p:cNvPr id="5" name="Content Placeholder 4"/>
          <p:cNvSpPr>
            <a:spLocks noGrp="1"/>
          </p:cNvSpPr>
          <p:nvPr>
            <p:ph sz="half" idx="1"/>
          </p:nvPr>
        </p:nvSpPr>
        <p:spPr/>
        <p:txBody>
          <a:bodyPr>
            <a:normAutofit fontScale="85000" lnSpcReduction="10000"/>
          </a:bodyPr>
          <a:lstStyle/>
          <a:p>
            <a:r>
              <a:rPr lang="en-GB" sz="2000" dirty="0" smtClean="0"/>
              <a:t>The moon has a number of cycles.</a:t>
            </a:r>
          </a:p>
          <a:p>
            <a:r>
              <a:rPr lang="en-GB" sz="2000" dirty="0" smtClean="0"/>
              <a:t>The shortest is the ‘</a:t>
            </a:r>
            <a:r>
              <a:rPr lang="en-GB" sz="2000" dirty="0" err="1" smtClean="0"/>
              <a:t>synodic</a:t>
            </a:r>
            <a:r>
              <a:rPr lang="en-GB" sz="2000" dirty="0" smtClean="0"/>
              <a:t>’ cycle from new moon to full moon: 29.53 days.</a:t>
            </a:r>
          </a:p>
          <a:p>
            <a:r>
              <a:rPr lang="en-GB" sz="2000" dirty="0" smtClean="0"/>
              <a:t>Synod means ‘meeting’ (as in Church of England synod). </a:t>
            </a:r>
          </a:p>
          <a:p>
            <a:r>
              <a:rPr lang="en-GB" sz="2000" dirty="0" smtClean="0"/>
              <a:t>At the new moon, the moon passes the sun, as seen from the earth, and so cannot be seen. For around two nights it disappears.</a:t>
            </a:r>
          </a:p>
          <a:p>
            <a:r>
              <a:rPr lang="en-GB" sz="2000" dirty="0" smtClean="0"/>
              <a:t>At the full moon, the moon is on the opposite side of the sky. It is very bright and the same size as the sun.</a:t>
            </a:r>
          </a:p>
          <a:p>
            <a:r>
              <a:rPr lang="en-GB" sz="2000" dirty="0" smtClean="0"/>
              <a:t>In pre-modern societies both moments are of immense religious significance, and became the basis of religious calendars.</a:t>
            </a:r>
          </a:p>
          <a:p>
            <a:endParaRPr lang="en-GB" sz="2000" dirty="0" smtClean="0"/>
          </a:p>
          <a:p>
            <a:endParaRPr lang="en-GB" sz="2000" dirty="0"/>
          </a:p>
        </p:txBody>
      </p:sp>
      <p:pic>
        <p:nvPicPr>
          <p:cNvPr id="7" name="Content Placeholder 3" descr="Moon phases.jpg"/>
          <p:cNvPicPr>
            <a:picLocks noGrp="1" noChangeAspect="1"/>
          </p:cNvPicPr>
          <p:nvPr>
            <p:ph sz="half" idx="2"/>
          </p:nvPr>
        </p:nvPicPr>
        <p:blipFill>
          <a:blip r:embed="rId2"/>
          <a:stretch>
            <a:fillRect/>
          </a:stretch>
        </p:blipFill>
        <p:spPr>
          <a:xfrm>
            <a:off x="5429256" y="1357298"/>
            <a:ext cx="2466975" cy="1847850"/>
          </a:xfrm>
        </p:spPr>
      </p:pic>
      <p:pic>
        <p:nvPicPr>
          <p:cNvPr id="8" name="Content Placeholder 5" descr="Moon_phases_en.jpg"/>
          <p:cNvPicPr>
            <a:picLocks noChangeAspect="1"/>
          </p:cNvPicPr>
          <p:nvPr/>
        </p:nvPicPr>
        <p:blipFill>
          <a:blip r:embed="rId3"/>
          <a:stretch>
            <a:fillRect/>
          </a:stretch>
        </p:blipFill>
        <p:spPr>
          <a:xfrm>
            <a:off x="4714876" y="4286256"/>
            <a:ext cx="4357686" cy="1743074"/>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2400" dirty="0" smtClean="0"/>
              <a:t>Except when there is high, bright full moon in a clear sky, we can hunt, travel (in open land) and hold public meetings. The full moon then becomes an important cultural marker</a:t>
            </a:r>
            <a:endParaRPr lang="en-GB" sz="2400" dirty="0"/>
          </a:p>
        </p:txBody>
      </p:sp>
      <p:pic>
        <p:nvPicPr>
          <p:cNvPr id="6" name="Content Placeholder 5" descr="Full august-moon12.jpg"/>
          <p:cNvPicPr>
            <a:picLocks noGrp="1" noChangeAspect="1"/>
          </p:cNvPicPr>
          <p:nvPr>
            <p:ph sz="half" idx="1"/>
          </p:nvPr>
        </p:nvPicPr>
        <p:blipFill>
          <a:blip r:embed="rId2"/>
          <a:stretch>
            <a:fillRect/>
          </a:stretch>
        </p:blipFill>
        <p:spPr>
          <a:xfrm>
            <a:off x="428596" y="1928802"/>
            <a:ext cx="4156953" cy="4156953"/>
          </a:xfrm>
        </p:spPr>
      </p:pic>
      <p:sp>
        <p:nvSpPr>
          <p:cNvPr id="5" name="Content Placeholder 4"/>
          <p:cNvSpPr>
            <a:spLocks noGrp="1"/>
          </p:cNvSpPr>
          <p:nvPr>
            <p:ph sz="half" idx="2"/>
          </p:nvPr>
        </p:nvSpPr>
        <p:spPr/>
        <p:txBody>
          <a:bodyPr>
            <a:normAutofit fontScale="62500" lnSpcReduction="20000"/>
          </a:bodyPr>
          <a:lstStyle/>
          <a:p>
            <a:r>
              <a:rPr lang="en-GB" dirty="0" smtClean="0"/>
              <a:t>‘The August full moon has many names, in Colonial America it’s the Dog Day’s Moon, in China its the Harvest Moon, Native American Indian’s (Cherokee) called it the Fruit Moon (Choctaw) called it Women’s Moon and (Dakota Sioux) said its was the ‘Moon When All Things Ripen‘. The English Celtic name is the Dispute Moon, whereas Medieval England named it the Corn Moon, but Neo Pagan named it the best for me the Lightening Moon’.</a:t>
            </a:r>
          </a:p>
          <a:p>
            <a:r>
              <a:rPr lang="en-GB" dirty="0" smtClean="0"/>
              <a:t>‘The August Full Moon, </a:t>
            </a:r>
            <a:r>
              <a:rPr lang="en-GB" dirty="0" err="1" smtClean="0"/>
              <a:t>Millners</a:t>
            </a:r>
            <a:r>
              <a:rPr lang="en-GB" dirty="0" smtClean="0"/>
              <a:t> Blog, 3 August 2012.</a:t>
            </a:r>
          </a:p>
          <a:p>
            <a:r>
              <a:rPr lang="en-GB" dirty="0" smtClean="0"/>
              <a:t>http://milnersblog.com/2012/08/03/the-august-full-moon/</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2400" dirty="0" smtClean="0"/>
              <a:t>The Full Moon becomes a metaphor for madness, for existence in a </a:t>
            </a:r>
            <a:r>
              <a:rPr lang="en-GB" sz="2400" dirty="0" err="1" smtClean="0"/>
              <a:t>liminal</a:t>
            </a:r>
            <a:r>
              <a:rPr lang="en-GB" sz="2400" dirty="0" smtClean="0"/>
              <a:t> state, like vampires, the ‘</a:t>
            </a:r>
            <a:r>
              <a:rPr lang="en-GB" sz="2400" dirty="0" err="1" smtClean="0"/>
              <a:t>undead</a:t>
            </a:r>
            <a:r>
              <a:rPr lang="en-GB" sz="2400" dirty="0" smtClean="0"/>
              <a:t>’, existing in an imagined boundary zone between life and death</a:t>
            </a:r>
            <a:endParaRPr lang="en-GB" sz="2400" dirty="0"/>
          </a:p>
        </p:txBody>
      </p:sp>
      <p:pic>
        <p:nvPicPr>
          <p:cNvPr id="7" name="Content Placeholder 6" descr="full wolf-moon.jpg"/>
          <p:cNvPicPr>
            <a:picLocks noGrp="1" noChangeAspect="1"/>
          </p:cNvPicPr>
          <p:nvPr>
            <p:ph idx="1"/>
          </p:nvPr>
        </p:nvPicPr>
        <p:blipFill>
          <a:blip r:embed="rId2"/>
          <a:stretch>
            <a:fillRect/>
          </a:stretch>
        </p:blipFill>
        <p:spPr>
          <a:xfrm>
            <a:off x="142844" y="2143116"/>
            <a:ext cx="3152010" cy="4525963"/>
          </a:xfrm>
        </p:spPr>
      </p:pic>
      <p:pic>
        <p:nvPicPr>
          <p:cNvPr id="8" name="Picture 7" descr="vampire buffy moon 2.jpg"/>
          <p:cNvPicPr>
            <a:picLocks noChangeAspect="1"/>
          </p:cNvPicPr>
          <p:nvPr/>
        </p:nvPicPr>
        <p:blipFill>
          <a:blip r:embed="rId3"/>
          <a:stretch>
            <a:fillRect/>
          </a:stretch>
        </p:blipFill>
        <p:spPr>
          <a:xfrm>
            <a:off x="2357422" y="4143380"/>
            <a:ext cx="2357454" cy="2357454"/>
          </a:xfrm>
          <a:prstGeom prst="rect">
            <a:avLst/>
          </a:prstGeom>
        </p:spPr>
      </p:pic>
      <p:pic>
        <p:nvPicPr>
          <p:cNvPr id="9" name="Picture 8" descr="vampire buffy moon.jpg"/>
          <p:cNvPicPr>
            <a:picLocks noChangeAspect="1"/>
          </p:cNvPicPr>
          <p:nvPr/>
        </p:nvPicPr>
        <p:blipFill>
          <a:blip r:embed="rId4"/>
          <a:stretch>
            <a:fillRect/>
          </a:stretch>
        </p:blipFill>
        <p:spPr>
          <a:xfrm>
            <a:off x="3428992" y="1857364"/>
            <a:ext cx="1924050" cy="2381250"/>
          </a:xfrm>
          <a:prstGeom prst="rect">
            <a:avLst/>
          </a:prstGeom>
        </p:spPr>
      </p:pic>
      <p:pic>
        <p:nvPicPr>
          <p:cNvPr id="10" name="Picture 9" descr="vampire moon 2.jpg"/>
          <p:cNvPicPr>
            <a:picLocks noChangeAspect="1"/>
          </p:cNvPicPr>
          <p:nvPr/>
        </p:nvPicPr>
        <p:blipFill>
          <a:blip r:embed="rId5"/>
          <a:stretch>
            <a:fillRect/>
          </a:stretch>
        </p:blipFill>
        <p:spPr>
          <a:xfrm>
            <a:off x="6858016" y="2071678"/>
            <a:ext cx="1685925" cy="2714625"/>
          </a:xfrm>
          <a:prstGeom prst="rect">
            <a:avLst/>
          </a:prstGeom>
        </p:spPr>
      </p:pic>
      <p:pic>
        <p:nvPicPr>
          <p:cNvPr id="11" name="Picture 10" descr="vampire moon.jpg"/>
          <p:cNvPicPr>
            <a:picLocks noChangeAspect="1"/>
          </p:cNvPicPr>
          <p:nvPr/>
        </p:nvPicPr>
        <p:blipFill>
          <a:blip r:embed="rId6"/>
          <a:stretch>
            <a:fillRect/>
          </a:stretch>
        </p:blipFill>
        <p:spPr>
          <a:xfrm>
            <a:off x="4929190" y="4071942"/>
            <a:ext cx="1857375" cy="2466975"/>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new moon becomes a vital calendar marker: the Islamic calendar</a:t>
            </a:r>
            <a:endParaRPr lang="en-GB" dirty="0"/>
          </a:p>
        </p:txBody>
      </p:sp>
      <p:pic>
        <p:nvPicPr>
          <p:cNvPr id="3074" name="Picture 2"/>
          <p:cNvPicPr>
            <a:picLocks noGrp="1" noChangeAspect="1" noChangeArrowheads="1"/>
          </p:cNvPicPr>
          <p:nvPr>
            <p:ph idx="1"/>
          </p:nvPr>
        </p:nvPicPr>
        <p:blipFill>
          <a:blip r:embed="rId2" cstate="print"/>
          <a:srcRect l="13541" t="11981" r="64757" b="7000"/>
          <a:stretch>
            <a:fillRect/>
          </a:stretch>
        </p:blipFill>
        <p:spPr bwMode="auto">
          <a:xfrm>
            <a:off x="5619757" y="2571744"/>
            <a:ext cx="3381399" cy="4057678"/>
          </a:xfrm>
          <a:prstGeom prst="rect">
            <a:avLst/>
          </a:prstGeom>
          <a:noFill/>
          <a:ln w="9525">
            <a:noFill/>
            <a:miter lim="800000"/>
            <a:headEnd/>
            <a:tailEnd/>
          </a:ln>
          <a:effectLst/>
        </p:spPr>
      </p:pic>
      <p:pic>
        <p:nvPicPr>
          <p:cNvPr id="5" name="Picture 4" descr="Islanic new moon.jpg"/>
          <p:cNvPicPr>
            <a:picLocks noChangeAspect="1"/>
          </p:cNvPicPr>
          <p:nvPr/>
        </p:nvPicPr>
        <p:blipFill>
          <a:blip r:embed="rId3"/>
          <a:stretch>
            <a:fillRect/>
          </a:stretch>
        </p:blipFill>
        <p:spPr>
          <a:xfrm>
            <a:off x="3071802" y="3286124"/>
            <a:ext cx="2447925" cy="1866900"/>
          </a:xfrm>
          <a:prstGeom prst="rect">
            <a:avLst/>
          </a:prstGeom>
        </p:spPr>
      </p:pic>
      <p:pic>
        <p:nvPicPr>
          <p:cNvPr id="6" name="Picture 5" descr="Islamic calendar.jpg"/>
          <p:cNvPicPr>
            <a:picLocks noChangeAspect="1"/>
          </p:cNvPicPr>
          <p:nvPr/>
        </p:nvPicPr>
        <p:blipFill>
          <a:blip r:embed="rId4"/>
          <a:stretch>
            <a:fillRect/>
          </a:stretch>
        </p:blipFill>
        <p:spPr>
          <a:xfrm>
            <a:off x="2571736" y="5214950"/>
            <a:ext cx="2933700" cy="1552575"/>
          </a:xfrm>
          <a:prstGeom prst="rect">
            <a:avLst/>
          </a:prstGeom>
        </p:spPr>
      </p:pic>
      <p:pic>
        <p:nvPicPr>
          <p:cNvPr id="7" name="Picture 6" descr="Moon new cescent 2.jpg"/>
          <p:cNvPicPr>
            <a:picLocks noChangeAspect="1"/>
          </p:cNvPicPr>
          <p:nvPr/>
        </p:nvPicPr>
        <p:blipFill>
          <a:blip r:embed="rId5"/>
          <a:stretch>
            <a:fillRect/>
          </a:stretch>
        </p:blipFill>
        <p:spPr>
          <a:xfrm>
            <a:off x="0" y="4786322"/>
            <a:ext cx="2524125" cy="1809750"/>
          </a:xfrm>
          <a:prstGeom prst="rect">
            <a:avLst/>
          </a:prstGeom>
        </p:spPr>
      </p:pic>
      <p:pic>
        <p:nvPicPr>
          <p:cNvPr id="8" name="Picture 7" descr="Moon new crescent.jpeg"/>
          <p:cNvPicPr>
            <a:picLocks noChangeAspect="1"/>
          </p:cNvPicPr>
          <p:nvPr/>
        </p:nvPicPr>
        <p:blipFill>
          <a:blip r:embed="rId6"/>
          <a:stretch>
            <a:fillRect/>
          </a:stretch>
        </p:blipFill>
        <p:spPr>
          <a:xfrm>
            <a:off x="214282" y="3000372"/>
            <a:ext cx="2619375" cy="1743075"/>
          </a:xfrm>
          <a:prstGeom prst="rect">
            <a:avLst/>
          </a:prstGeom>
        </p:spPr>
      </p:pic>
      <p:pic>
        <p:nvPicPr>
          <p:cNvPr id="9" name="Picture 8" descr="new moon.jpg"/>
          <p:cNvPicPr>
            <a:picLocks noChangeAspect="1"/>
          </p:cNvPicPr>
          <p:nvPr/>
        </p:nvPicPr>
        <p:blipFill>
          <a:blip r:embed="rId7"/>
          <a:stretch>
            <a:fillRect/>
          </a:stretch>
        </p:blipFill>
        <p:spPr>
          <a:xfrm>
            <a:off x="1714480" y="1785926"/>
            <a:ext cx="2619375" cy="1743075"/>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The Jewish calendar and the new moon</a:t>
            </a:r>
            <a:endParaRPr lang="en-GB" sz="3600" dirty="0"/>
          </a:p>
        </p:txBody>
      </p:sp>
      <p:pic>
        <p:nvPicPr>
          <p:cNvPr id="4098" name="Picture 2"/>
          <p:cNvPicPr>
            <a:picLocks noGrp="1" noChangeAspect="1" noChangeArrowheads="1"/>
          </p:cNvPicPr>
          <p:nvPr>
            <p:ph idx="1"/>
          </p:nvPr>
        </p:nvPicPr>
        <p:blipFill>
          <a:blip r:embed="rId2" cstate="print"/>
          <a:srcRect l="11805" t="9281" r="54340" b="7000"/>
          <a:stretch>
            <a:fillRect/>
          </a:stretch>
        </p:blipFill>
        <p:spPr bwMode="auto">
          <a:xfrm>
            <a:off x="4643438" y="2714620"/>
            <a:ext cx="4673428" cy="3714776"/>
          </a:xfrm>
          <a:prstGeom prst="rect">
            <a:avLst/>
          </a:prstGeom>
          <a:noFill/>
          <a:ln w="9525">
            <a:noFill/>
            <a:miter lim="800000"/>
            <a:headEnd/>
            <a:tailEnd/>
          </a:ln>
          <a:effectLst/>
        </p:spPr>
      </p:pic>
      <p:pic>
        <p:nvPicPr>
          <p:cNvPr id="5" name="Picture 4" descr="new moon jewish.jpg"/>
          <p:cNvPicPr>
            <a:picLocks noChangeAspect="1"/>
          </p:cNvPicPr>
          <p:nvPr/>
        </p:nvPicPr>
        <p:blipFill>
          <a:blip r:embed="rId3"/>
          <a:stretch>
            <a:fillRect/>
          </a:stretch>
        </p:blipFill>
        <p:spPr>
          <a:xfrm>
            <a:off x="2357422" y="5857892"/>
            <a:ext cx="2457450" cy="676275"/>
          </a:xfrm>
          <a:prstGeom prst="rect">
            <a:avLst/>
          </a:prstGeom>
        </p:spPr>
      </p:pic>
      <p:pic>
        <p:nvPicPr>
          <p:cNvPr id="6" name="Picture 5" descr="jewish moon 3.jpg"/>
          <p:cNvPicPr>
            <a:picLocks noChangeAspect="1"/>
          </p:cNvPicPr>
          <p:nvPr/>
        </p:nvPicPr>
        <p:blipFill>
          <a:blip r:embed="rId4"/>
          <a:stretch>
            <a:fillRect/>
          </a:stretch>
        </p:blipFill>
        <p:spPr>
          <a:xfrm>
            <a:off x="0" y="4214818"/>
            <a:ext cx="1914525" cy="2390775"/>
          </a:xfrm>
          <a:prstGeom prst="rect">
            <a:avLst/>
          </a:prstGeom>
        </p:spPr>
      </p:pic>
      <p:pic>
        <p:nvPicPr>
          <p:cNvPr id="7" name="Picture 6" descr="jewish moon 4.jpg"/>
          <p:cNvPicPr>
            <a:picLocks noChangeAspect="1"/>
          </p:cNvPicPr>
          <p:nvPr/>
        </p:nvPicPr>
        <p:blipFill>
          <a:blip r:embed="rId5"/>
          <a:stretch>
            <a:fillRect/>
          </a:stretch>
        </p:blipFill>
        <p:spPr>
          <a:xfrm>
            <a:off x="1643042" y="3571876"/>
            <a:ext cx="2667000" cy="1714500"/>
          </a:xfrm>
          <a:prstGeom prst="rect">
            <a:avLst/>
          </a:prstGeom>
        </p:spPr>
      </p:pic>
      <p:pic>
        <p:nvPicPr>
          <p:cNvPr id="8" name="Picture 7" descr="jewish moon.jpg"/>
          <p:cNvPicPr>
            <a:picLocks noChangeAspect="1"/>
          </p:cNvPicPr>
          <p:nvPr/>
        </p:nvPicPr>
        <p:blipFill>
          <a:blip r:embed="rId6"/>
          <a:stretch>
            <a:fillRect/>
          </a:stretch>
        </p:blipFill>
        <p:spPr>
          <a:xfrm>
            <a:off x="3643306" y="1571612"/>
            <a:ext cx="4343400" cy="1047750"/>
          </a:xfrm>
          <a:prstGeom prst="rect">
            <a:avLst/>
          </a:prstGeom>
        </p:spPr>
      </p:pic>
      <p:pic>
        <p:nvPicPr>
          <p:cNvPr id="9" name="Picture 8" descr="jewish calendar.jpg"/>
          <p:cNvPicPr>
            <a:picLocks noChangeAspect="1"/>
          </p:cNvPicPr>
          <p:nvPr/>
        </p:nvPicPr>
        <p:blipFill>
          <a:blip r:embed="rId7"/>
          <a:stretch>
            <a:fillRect/>
          </a:stretch>
        </p:blipFill>
        <p:spPr>
          <a:xfrm>
            <a:off x="428596" y="1928802"/>
            <a:ext cx="2667000" cy="1714500"/>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Looking north</a:t>
            </a:r>
            <a:endParaRPr lang="en-GB" dirty="0"/>
          </a:p>
        </p:txBody>
      </p:sp>
      <p:pic>
        <p:nvPicPr>
          <p:cNvPr id="4" name="Content Placeholder 3" descr="north 4.jpg"/>
          <p:cNvPicPr>
            <a:picLocks noGrp="1" noChangeAspect="1"/>
          </p:cNvPicPr>
          <p:nvPr>
            <p:ph idx="1"/>
          </p:nvPr>
        </p:nvPicPr>
        <p:blipFill>
          <a:blip r:embed="rId2"/>
          <a:stretch>
            <a:fillRect/>
          </a:stretch>
        </p:blipFill>
        <p:spPr>
          <a:xfrm>
            <a:off x="785786" y="1397290"/>
            <a:ext cx="2286016" cy="2331736"/>
          </a:xfrm>
        </p:spPr>
      </p:pic>
      <p:pic>
        <p:nvPicPr>
          <p:cNvPr id="5" name="Picture 4" descr="North (3).jpg"/>
          <p:cNvPicPr>
            <a:picLocks noChangeAspect="1"/>
          </p:cNvPicPr>
          <p:nvPr/>
        </p:nvPicPr>
        <p:blipFill>
          <a:blip r:embed="rId3"/>
          <a:stretch>
            <a:fillRect/>
          </a:stretch>
        </p:blipFill>
        <p:spPr>
          <a:xfrm>
            <a:off x="142844" y="4214818"/>
            <a:ext cx="2834079" cy="1885951"/>
          </a:xfrm>
          <a:prstGeom prst="rect">
            <a:avLst/>
          </a:prstGeom>
        </p:spPr>
      </p:pic>
      <p:pic>
        <p:nvPicPr>
          <p:cNvPr id="6" name="Picture 5" descr="North 2(3).jpg"/>
          <p:cNvPicPr>
            <a:picLocks noChangeAspect="1"/>
          </p:cNvPicPr>
          <p:nvPr/>
        </p:nvPicPr>
        <p:blipFill>
          <a:blip r:embed="rId4"/>
          <a:stretch>
            <a:fillRect/>
          </a:stretch>
        </p:blipFill>
        <p:spPr>
          <a:xfrm>
            <a:off x="3143240" y="4071942"/>
            <a:ext cx="3000396" cy="1996627"/>
          </a:xfrm>
          <a:prstGeom prst="rect">
            <a:avLst/>
          </a:prstGeom>
        </p:spPr>
      </p:pic>
      <p:pic>
        <p:nvPicPr>
          <p:cNvPr id="7" name="Picture 6" descr="North.jpg"/>
          <p:cNvPicPr>
            <a:picLocks noChangeAspect="1"/>
          </p:cNvPicPr>
          <p:nvPr/>
        </p:nvPicPr>
        <p:blipFill>
          <a:blip r:embed="rId5"/>
          <a:stretch>
            <a:fillRect/>
          </a:stretch>
        </p:blipFill>
        <p:spPr>
          <a:xfrm>
            <a:off x="6357950" y="3985990"/>
            <a:ext cx="2676527" cy="2143354"/>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Land, Sea and Sky </a:t>
            </a:r>
            <a:r>
              <a:rPr lang="en-GB" dirty="0" err="1" smtClean="0"/>
              <a:t>Scapes</a:t>
            </a:r>
            <a:r>
              <a:rPr lang="en-GB" dirty="0" smtClean="0"/>
              <a:t/>
            </a:r>
            <a:br>
              <a:rPr lang="en-GB" dirty="0" smtClean="0"/>
            </a:br>
            <a:r>
              <a:rPr lang="en-GB" dirty="0" smtClean="0"/>
              <a:t>Part 2</a:t>
            </a:r>
            <a:endParaRPr lang="en-GB" dirty="0"/>
          </a:p>
        </p:txBody>
      </p:sp>
      <p:sp>
        <p:nvSpPr>
          <p:cNvPr id="5" name="Subtitle 4"/>
          <p:cNvSpPr>
            <a:spLocks noGrp="1"/>
          </p:cNvSpPr>
          <p:nvPr>
            <p:ph type="subTitle" idx="1"/>
          </p:nvPr>
        </p:nvSpPr>
        <p:spPr/>
        <p:txBody>
          <a:bodyPr/>
          <a:lstStyle/>
          <a:p>
            <a:r>
              <a:rPr lang="en-GB" dirty="0" smtClean="0"/>
              <a:t>Depicting the sky</a:t>
            </a:r>
            <a:endParaRPr lang="en-GB" dirty="0"/>
          </a:p>
        </p:txBody>
      </p:sp>
      <p:pic>
        <p:nvPicPr>
          <p:cNvPr id="6" name="Picture 5" descr="Strata_Florida,_ground_plan.png"/>
          <p:cNvPicPr>
            <a:picLocks noChangeAspect="1"/>
          </p:cNvPicPr>
          <p:nvPr/>
        </p:nvPicPr>
        <p:blipFill>
          <a:blip r:embed="rId2"/>
          <a:stretch>
            <a:fillRect/>
          </a:stretch>
        </p:blipFill>
        <p:spPr>
          <a:xfrm>
            <a:off x="7558544" y="0"/>
            <a:ext cx="1585455" cy="2428868"/>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Alexander Marshak</a:t>
            </a:r>
            <a:endParaRPr lang="en-US" smtClean="0"/>
          </a:p>
        </p:txBody>
      </p:sp>
      <p:sp>
        <p:nvSpPr>
          <p:cNvPr id="24579" name="Rectangle 3"/>
          <p:cNvSpPr>
            <a:spLocks noGrp="1" noChangeArrowheads="1"/>
          </p:cNvSpPr>
          <p:nvPr>
            <p:ph type="body" sz="half" idx="1"/>
          </p:nvPr>
        </p:nvSpPr>
        <p:spPr/>
        <p:txBody>
          <a:bodyPr/>
          <a:lstStyle/>
          <a:p>
            <a:pPr eaLnBrk="1" hangingPunct="1"/>
            <a:r>
              <a:rPr lang="en-GB" sz="2800" smtClean="0"/>
              <a:t>Archaeologist, Harvard</a:t>
            </a:r>
          </a:p>
          <a:p>
            <a:pPr eaLnBrk="1" hangingPunct="1"/>
            <a:endParaRPr lang="en-GB" sz="2800" smtClean="0"/>
          </a:p>
          <a:p>
            <a:pPr eaLnBrk="1" hangingPunct="1"/>
            <a:r>
              <a:rPr lang="en-GB" sz="2800" smtClean="0"/>
              <a:t>Began work in 1970 evaluating notched bones and stones</a:t>
            </a:r>
            <a:endParaRPr lang="en-US" sz="2800" smtClean="0"/>
          </a:p>
        </p:txBody>
      </p:sp>
      <p:pic>
        <p:nvPicPr>
          <p:cNvPr id="24580" name="Picture 4" descr="Marshak Roots of Civ"/>
          <p:cNvPicPr>
            <a:picLocks noGrp="1" noChangeAspect="1" noChangeArrowheads="1"/>
          </p:cNvPicPr>
          <p:nvPr>
            <p:ph sz="half" idx="2"/>
          </p:nvPr>
        </p:nvPicPr>
        <p:blipFill>
          <a:blip r:embed="rId2"/>
          <a:srcRect/>
          <a:stretch>
            <a:fillRect/>
          </a:stretch>
        </p:blipFill>
        <p:spPr>
          <a:xfrm>
            <a:off x="4954588" y="1600200"/>
            <a:ext cx="3425825" cy="4525963"/>
          </a:xfr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fontScale="90000"/>
          </a:bodyPr>
          <a:lstStyle/>
          <a:p>
            <a:pPr eaLnBrk="1" hangingPunct="1"/>
            <a:r>
              <a:rPr lang="en-GB" sz="2800" dirty="0" smtClean="0"/>
              <a:t>Lunar Counters: </a:t>
            </a:r>
            <a:r>
              <a:rPr lang="en-GB" sz="2800" dirty="0" err="1" smtClean="0"/>
              <a:t>Abri</a:t>
            </a:r>
            <a:r>
              <a:rPr lang="en-GB" sz="2800" dirty="0" smtClean="0"/>
              <a:t> Blanchard Bone (Dordogne, France) </a:t>
            </a:r>
            <a:r>
              <a:rPr lang="en-GB" sz="2800" dirty="0" err="1" smtClean="0"/>
              <a:t>Aurignacian</a:t>
            </a:r>
            <a:r>
              <a:rPr lang="en-GB" sz="2800" dirty="0" smtClean="0"/>
              <a:t> (c. 32,000-26,000 BCE). </a:t>
            </a:r>
            <a:br>
              <a:rPr lang="en-GB" sz="2800" dirty="0" smtClean="0"/>
            </a:br>
            <a:r>
              <a:rPr lang="en-GB" sz="2000" dirty="0" smtClean="0"/>
              <a:t>(</a:t>
            </a:r>
            <a:r>
              <a:rPr lang="en-GB" sz="2000" dirty="0" err="1" smtClean="0"/>
              <a:t>Marshak</a:t>
            </a:r>
            <a:r>
              <a:rPr lang="en-GB" sz="2000" dirty="0" smtClean="0"/>
              <a:t> pp. 45-8)</a:t>
            </a:r>
            <a:endParaRPr lang="en-US" sz="2000" dirty="0" smtClean="0"/>
          </a:p>
        </p:txBody>
      </p:sp>
      <p:pic>
        <p:nvPicPr>
          <p:cNvPr id="26627" name="Picture 3" descr="Lunar calendar Marshak 1"/>
          <p:cNvPicPr>
            <a:picLocks noGrp="1" noChangeAspect="1" noChangeArrowheads="1"/>
          </p:cNvPicPr>
          <p:nvPr>
            <p:ph sz="half" idx="1"/>
          </p:nvPr>
        </p:nvPicPr>
        <p:blipFill>
          <a:blip r:embed="rId2"/>
          <a:stretch>
            <a:fillRect/>
          </a:stretch>
        </p:blipFill>
        <p:spPr>
          <a:xfrm>
            <a:off x="571500" y="2618581"/>
            <a:ext cx="3810000" cy="2489200"/>
          </a:xfrm>
          <a:noFill/>
        </p:spPr>
      </p:pic>
      <p:pic>
        <p:nvPicPr>
          <p:cNvPr id="26628" name="Picture 4" descr="Lunar calendar Marshak 2"/>
          <p:cNvPicPr>
            <a:picLocks noGrp="1" noChangeAspect="1" noChangeArrowheads="1"/>
          </p:cNvPicPr>
          <p:nvPr>
            <p:ph sz="half" idx="2"/>
          </p:nvPr>
        </p:nvPicPr>
        <p:blipFill>
          <a:blip r:embed="rId3"/>
          <a:stretch>
            <a:fillRect/>
          </a:stretch>
        </p:blipFill>
        <p:spPr>
          <a:xfrm>
            <a:off x="4762500" y="2929731"/>
            <a:ext cx="3810000" cy="1866900"/>
          </a:xfrm>
          <a:noFill/>
        </p:spPr>
      </p:pic>
      <p:pic>
        <p:nvPicPr>
          <p:cNvPr id="5" name="Picture 3" descr="Lunar calendar Marshak 1"/>
          <p:cNvPicPr>
            <a:picLocks noChangeAspect="1" noChangeArrowheads="1"/>
          </p:cNvPicPr>
          <p:nvPr/>
        </p:nvPicPr>
        <p:blipFill>
          <a:blip r:embed="rId2"/>
          <a:stretch>
            <a:fillRect/>
          </a:stretch>
        </p:blipFill>
        <p:spPr>
          <a:xfrm>
            <a:off x="723900" y="2770981"/>
            <a:ext cx="3810000" cy="2489200"/>
          </a:xfrm>
          <a:prstGeom prst="rect">
            <a:avLst/>
          </a:prstGeom>
          <a:noFill/>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t>Lunar Counters: </a:t>
            </a:r>
            <a:r>
              <a:rPr lang="en-GB" sz="2800" dirty="0" err="1" smtClean="0"/>
              <a:t>Abri</a:t>
            </a:r>
            <a:r>
              <a:rPr lang="en-GB" sz="2800" dirty="0" smtClean="0"/>
              <a:t> Blanchard Bone (Dordogne, France) </a:t>
            </a:r>
            <a:r>
              <a:rPr lang="en-GB" sz="2800" dirty="0" err="1" smtClean="0"/>
              <a:t>Aurignacian</a:t>
            </a:r>
            <a:r>
              <a:rPr lang="en-GB" sz="2800" dirty="0" smtClean="0"/>
              <a:t> (c. 32,000-26,000 BCE). </a:t>
            </a:r>
            <a:br>
              <a:rPr lang="en-GB" sz="2800" dirty="0" smtClean="0"/>
            </a:br>
            <a:r>
              <a:rPr lang="en-GB" sz="2800" dirty="0" smtClean="0"/>
              <a:t>(</a:t>
            </a:r>
            <a:r>
              <a:rPr lang="en-GB" sz="2800" dirty="0" err="1" smtClean="0"/>
              <a:t>Marshak</a:t>
            </a:r>
            <a:r>
              <a:rPr lang="en-GB" sz="2800" dirty="0" smtClean="0"/>
              <a:t> pp. 45-8)</a:t>
            </a:r>
            <a:endParaRPr lang="en-GB" sz="2800" dirty="0"/>
          </a:p>
        </p:txBody>
      </p:sp>
      <p:sp>
        <p:nvSpPr>
          <p:cNvPr id="3" name="Content Placeholder 2"/>
          <p:cNvSpPr>
            <a:spLocks noGrp="1"/>
          </p:cNvSpPr>
          <p:nvPr>
            <p:ph sz="half" idx="1"/>
          </p:nvPr>
        </p:nvSpPr>
        <p:spPr/>
        <p:txBody>
          <a:bodyPr>
            <a:normAutofit lnSpcReduction="10000"/>
          </a:bodyPr>
          <a:lstStyle/>
          <a:p>
            <a:r>
              <a:rPr lang="en-GB" dirty="0" smtClean="0"/>
              <a:t>Is the notation on the bone a lunar calendar?</a:t>
            </a:r>
          </a:p>
          <a:p>
            <a:endParaRPr lang="en-GB" dirty="0" smtClean="0"/>
          </a:p>
          <a:p>
            <a:r>
              <a:rPr lang="en-GB" dirty="0" smtClean="0"/>
              <a:t>The marks </a:t>
            </a:r>
            <a:r>
              <a:rPr lang="en-GB" dirty="0" err="1" smtClean="0"/>
              <a:t>Marshak</a:t>
            </a:r>
            <a:r>
              <a:rPr lang="en-GB" dirty="0" smtClean="0"/>
              <a:t> has transcribed as dark would represent the moon’s invisibility around the new moon, when it is too close to the sun to be seen.</a:t>
            </a:r>
          </a:p>
          <a:p>
            <a:endParaRPr lang="en-GB" dirty="0"/>
          </a:p>
        </p:txBody>
      </p:sp>
      <p:pic>
        <p:nvPicPr>
          <p:cNvPr id="5" name="Picture 3" descr="Lunar calendar Marshak 1"/>
          <p:cNvPicPr>
            <a:picLocks noGrp="1" noChangeAspect="1" noChangeArrowheads="1"/>
          </p:cNvPicPr>
          <p:nvPr>
            <p:ph sz="half" idx="2"/>
          </p:nvPr>
        </p:nvPicPr>
        <p:blipFill>
          <a:blip r:embed="rId2"/>
          <a:stretch>
            <a:fillRect/>
          </a:stretch>
        </p:blipFill>
        <p:spPr>
          <a:xfrm>
            <a:off x="4786314" y="1714488"/>
            <a:ext cx="3810000" cy="2489200"/>
          </a:xfrm>
          <a:noFill/>
        </p:spPr>
      </p:pic>
      <p:pic>
        <p:nvPicPr>
          <p:cNvPr id="7" name="Picture 4" descr="Lunar calendar Marshak 2"/>
          <p:cNvPicPr>
            <a:picLocks noChangeAspect="1" noChangeArrowheads="1"/>
          </p:cNvPicPr>
          <p:nvPr/>
        </p:nvPicPr>
        <p:blipFill>
          <a:blip r:embed="rId3"/>
          <a:stretch>
            <a:fillRect/>
          </a:stretch>
        </p:blipFill>
        <p:spPr>
          <a:xfrm>
            <a:off x="4786314" y="4286256"/>
            <a:ext cx="3810000" cy="1866900"/>
          </a:xfrm>
          <a:prstGeom prst="rect">
            <a:avLst/>
          </a:prstGeom>
          <a:noFill/>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eaLnBrk="1" hangingPunct="1"/>
            <a:r>
              <a:rPr lang="en-GB" dirty="0" smtClean="0"/>
              <a:t>Cave at Lascaux c. 17,000 BP: Taurus the Bull?</a:t>
            </a:r>
            <a:endParaRPr lang="en-US" dirty="0" smtClean="0"/>
          </a:p>
        </p:txBody>
      </p:sp>
      <p:pic>
        <p:nvPicPr>
          <p:cNvPr id="27651" name="Picture 3" descr="LascauxBull"/>
          <p:cNvPicPr>
            <a:picLocks noGrp="1" noChangeAspect="1" noChangeArrowheads="1"/>
          </p:cNvPicPr>
          <p:nvPr>
            <p:ph idx="1"/>
          </p:nvPr>
        </p:nvPicPr>
        <p:blipFill>
          <a:blip r:embed="rId2"/>
          <a:srcRect r="2343"/>
          <a:stretch>
            <a:fillRect/>
          </a:stretch>
        </p:blipFill>
        <p:spPr>
          <a:xfrm>
            <a:off x="1285852" y="1928802"/>
            <a:ext cx="6929454" cy="4275920"/>
          </a:xfrm>
          <a:noFill/>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5"/>
          <p:cNvSpPr>
            <a:spLocks noGrp="1" noChangeArrowheads="1"/>
          </p:cNvSpPr>
          <p:nvPr>
            <p:ph type="title"/>
          </p:nvPr>
        </p:nvSpPr>
        <p:spPr/>
        <p:txBody>
          <a:bodyPr/>
          <a:lstStyle/>
          <a:p>
            <a:pPr eaLnBrk="1" hangingPunct="1"/>
            <a:r>
              <a:rPr lang="en-GB" smtClean="0"/>
              <a:t>The Pleaides: NASA</a:t>
            </a:r>
            <a:endParaRPr lang="en-US" smtClean="0"/>
          </a:p>
        </p:txBody>
      </p:sp>
      <p:pic>
        <p:nvPicPr>
          <p:cNvPr id="21507" name="Picture 4" descr="Pleiades NASA"/>
          <p:cNvPicPr>
            <a:picLocks noGrp="1" noChangeAspect="1" noChangeArrowheads="1"/>
          </p:cNvPicPr>
          <p:nvPr>
            <p:ph idx="1"/>
          </p:nvPr>
        </p:nvPicPr>
        <p:blipFill>
          <a:blip r:embed="rId2"/>
          <a:srcRect/>
          <a:stretch>
            <a:fillRect/>
          </a:stretch>
        </p:blipFill>
        <p:spPr>
          <a:xfrm>
            <a:off x="1258888" y="1384300"/>
            <a:ext cx="7058025" cy="5278438"/>
          </a:xfrm>
          <a:no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endParaRPr lang="en-US" smtClean="0"/>
          </a:p>
        </p:txBody>
      </p:sp>
      <p:pic>
        <p:nvPicPr>
          <p:cNvPr id="22531" name="Content Placeholder 3" descr="Taurus.jpg"/>
          <p:cNvPicPr>
            <a:picLocks noGrp="1" noChangeAspect="1"/>
          </p:cNvPicPr>
          <p:nvPr>
            <p:ph idx="1"/>
          </p:nvPr>
        </p:nvPicPr>
        <p:blipFill>
          <a:blip r:embed="rId2"/>
          <a:srcRect/>
          <a:stretch>
            <a:fillRect/>
          </a:stretch>
        </p:blipFill>
        <p:spPr>
          <a:xfrm>
            <a:off x="1785938" y="504825"/>
            <a:ext cx="6143625" cy="6145213"/>
          </a:xfr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5"/>
          <p:cNvSpPr>
            <a:spLocks noGrp="1" noChangeArrowheads="1"/>
          </p:cNvSpPr>
          <p:nvPr>
            <p:ph type="title"/>
          </p:nvPr>
        </p:nvSpPr>
        <p:spPr/>
        <p:txBody>
          <a:bodyPr/>
          <a:lstStyle/>
          <a:p>
            <a:pPr eaLnBrk="1" hangingPunct="1"/>
            <a:r>
              <a:rPr lang="en-GB" smtClean="0"/>
              <a:t>Taurus: Flamsteed</a:t>
            </a:r>
            <a:endParaRPr lang="en-US" smtClean="0"/>
          </a:p>
        </p:txBody>
      </p:sp>
      <p:pic>
        <p:nvPicPr>
          <p:cNvPr id="23555" name="Picture 8" descr="Pleiades Flamsteed"/>
          <p:cNvPicPr>
            <a:picLocks noGrp="1" noChangeAspect="1" noChangeArrowheads="1"/>
          </p:cNvPicPr>
          <p:nvPr>
            <p:ph idx="1"/>
          </p:nvPr>
        </p:nvPicPr>
        <p:blipFill>
          <a:blip r:embed="rId2"/>
          <a:srcRect/>
          <a:stretch>
            <a:fillRect/>
          </a:stretch>
        </p:blipFill>
        <p:spPr>
          <a:xfrm>
            <a:off x="900113" y="1416050"/>
            <a:ext cx="7704137" cy="5135563"/>
          </a:xfrm>
          <a:noFill/>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Lascaux Taurus</a:t>
            </a:r>
            <a:endParaRPr lang="en-US" smtClean="0"/>
          </a:p>
        </p:txBody>
      </p:sp>
      <p:pic>
        <p:nvPicPr>
          <p:cNvPr id="24579" name="Picture 3" descr="LascauxBull"/>
          <p:cNvPicPr>
            <a:picLocks noGrp="1" noChangeAspect="1" noChangeArrowheads="1"/>
          </p:cNvPicPr>
          <p:nvPr>
            <p:ph idx="1"/>
          </p:nvPr>
        </p:nvPicPr>
        <p:blipFill>
          <a:blip r:embed="rId2"/>
          <a:srcRect/>
          <a:stretch>
            <a:fillRect/>
          </a:stretch>
        </p:blipFill>
        <p:spPr>
          <a:xfrm>
            <a:off x="0" y="2982913"/>
            <a:ext cx="6429375" cy="3875087"/>
          </a:xfrm>
          <a:noFill/>
        </p:spPr>
      </p:pic>
      <p:pic>
        <p:nvPicPr>
          <p:cNvPr id="24580" name="Content Placeholder 3" descr="Taurus.jpg"/>
          <p:cNvPicPr>
            <a:picLocks noChangeAspect="1"/>
          </p:cNvPicPr>
          <p:nvPr/>
        </p:nvPicPr>
        <p:blipFill>
          <a:blip r:embed="rId3"/>
          <a:srcRect/>
          <a:stretch>
            <a:fillRect/>
          </a:stretch>
        </p:blipFill>
        <p:spPr bwMode="auto">
          <a:xfrm>
            <a:off x="5708650" y="1357313"/>
            <a:ext cx="3435350" cy="3435350"/>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endParaRPr lang="en-US" smtClean="0"/>
          </a:p>
        </p:txBody>
      </p:sp>
      <p:sp>
        <p:nvSpPr>
          <p:cNvPr id="25603" name="Rectangle 3"/>
          <p:cNvSpPr>
            <a:spLocks noGrp="1" noChangeArrowheads="1"/>
          </p:cNvSpPr>
          <p:nvPr>
            <p:ph type="body" idx="1"/>
          </p:nvPr>
        </p:nvSpPr>
        <p:spPr/>
        <p:txBody>
          <a:bodyPr/>
          <a:lstStyle/>
          <a:p>
            <a:pPr eaLnBrk="1" hangingPunct="1"/>
            <a:r>
              <a:rPr lang="en-GB" smtClean="0"/>
              <a:t>In 15000 BC the Pleiades would have been setting when the sun rose in the spring and rising at dawn in the autumn. The sun's proximity to them therefore heralded both the lush times of summer and the harsh ones of winter.</a:t>
            </a:r>
            <a:r>
              <a:rPr lang="en-US" smtClean="0"/>
              <a:t> </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title"/>
          </p:nvPr>
        </p:nvSpPr>
        <p:spPr/>
        <p:txBody>
          <a:bodyPr/>
          <a:lstStyle/>
          <a:p>
            <a:pPr eaLnBrk="1" hangingPunct="1"/>
            <a:r>
              <a:rPr lang="en-GB" smtClean="0"/>
              <a:t>Pleiades in Australia</a:t>
            </a:r>
            <a:endParaRPr lang="en-US" smtClean="0"/>
          </a:p>
        </p:txBody>
      </p:sp>
      <p:sp>
        <p:nvSpPr>
          <p:cNvPr id="28675" name="Rectangle 8"/>
          <p:cNvSpPr>
            <a:spLocks noGrp="1" noChangeArrowheads="1"/>
          </p:cNvSpPr>
          <p:nvPr>
            <p:ph type="body" sz="half" idx="1"/>
          </p:nvPr>
        </p:nvSpPr>
        <p:spPr/>
        <p:txBody>
          <a:bodyPr/>
          <a:lstStyle/>
          <a:p>
            <a:pPr eaLnBrk="1" hangingPunct="1">
              <a:lnSpc>
                <a:spcPct val="90000"/>
              </a:lnSpc>
            </a:pPr>
            <a:r>
              <a:rPr lang="en-GB" sz="2000" smtClean="0"/>
              <a:t>Australian bark painting, Arnhem Land, showing 13 Pleiades (above) with Orion’s Belt and Sword. The Belt stars are the women’s husbands, 3 fishermen in a canoe. The fishermen broke the sun’s law and caught kingfish they were forbidden to eat. Their punishment was to be sucked into the sky. He stars in the Sword are their camp fire and contraband fish.</a:t>
            </a:r>
          </a:p>
          <a:p>
            <a:pPr eaLnBrk="1" hangingPunct="1">
              <a:lnSpc>
                <a:spcPct val="90000"/>
              </a:lnSpc>
            </a:pPr>
            <a:r>
              <a:rPr lang="en-GB" sz="2000" smtClean="0"/>
              <a:t>(Krupp, Beyond the Blue Horizon, p. 247)</a:t>
            </a:r>
            <a:endParaRPr lang="en-US" sz="2000" smtClean="0"/>
          </a:p>
        </p:txBody>
      </p:sp>
      <p:pic>
        <p:nvPicPr>
          <p:cNvPr id="28676" name="Picture 4" descr="Pleiades Krupp p 247"/>
          <p:cNvPicPr>
            <a:picLocks noGrp="1" noChangeAspect="1" noChangeArrowheads="1"/>
          </p:cNvPicPr>
          <p:nvPr>
            <p:ph sz="half" idx="2"/>
          </p:nvPr>
        </p:nvPicPr>
        <p:blipFill>
          <a:blip r:embed="rId2"/>
          <a:srcRect/>
          <a:stretch>
            <a:fillRect/>
          </a:stretch>
        </p:blipFill>
        <p:spPr>
          <a:xfrm>
            <a:off x="5761038" y="1600200"/>
            <a:ext cx="1812925" cy="4525963"/>
          </a:xfrm>
          <a:noFill/>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mtClean="0"/>
              <a:t>The Pleiades in Australia</a:t>
            </a:r>
            <a:endParaRPr lang="en-US" smtClean="0"/>
          </a:p>
        </p:txBody>
      </p:sp>
      <p:sp>
        <p:nvSpPr>
          <p:cNvPr id="29699" name="Rectangle 3"/>
          <p:cNvSpPr>
            <a:spLocks noGrp="1" noChangeArrowheads="1"/>
          </p:cNvSpPr>
          <p:nvPr>
            <p:ph type="body" idx="1"/>
          </p:nvPr>
        </p:nvSpPr>
        <p:spPr/>
        <p:txBody>
          <a:bodyPr/>
          <a:lstStyle/>
          <a:p>
            <a:pPr eaLnBrk="1" hangingPunct="1">
              <a:lnSpc>
                <a:spcPct val="90000"/>
              </a:lnSpc>
            </a:pPr>
            <a:r>
              <a:rPr lang="en-GB" sz="2400" smtClean="0"/>
              <a:t>There the sky contains seasonal messages, but also stories with social messages. One story which is performed in some areas for a girl’s first menstruation, concerns the pursuit and rape of one of the seven sisters (the Pleiades) by Njiru (Orion), and may contain warnings about such abuse (Njiru’s penis is bitten off by a dog, although it then comes to life and continues the chase) or expressions of sexual fear or fantasy.</a:t>
            </a:r>
            <a:r>
              <a:rPr lang="en-GB" sz="2400" smtClean="0">
                <a:hlinkClick r:id="" action="ppaction://noaction"/>
              </a:rPr>
              <a:t>[1]</a:t>
            </a:r>
            <a:r>
              <a:rPr lang="en-GB" sz="2400" smtClean="0"/>
              <a:t> But there is variety in a central theme: in some areas the three stars of Orion’s belt are fishermen and the Pleiades are their happily married wives.</a:t>
            </a:r>
            <a:endParaRPr lang="en-US" sz="2400" smtClean="0"/>
          </a:p>
          <a:p>
            <a:pPr eaLnBrk="1" hangingPunct="1">
              <a:lnSpc>
                <a:spcPct val="90000"/>
              </a:lnSpc>
            </a:pPr>
            <a:r>
              <a:rPr lang="en-US" sz="2400" smtClean="0"/>
              <a:t/>
            </a:r>
            <a:br>
              <a:rPr lang="en-US" sz="2400" smtClean="0"/>
            </a:br>
            <a:endParaRPr lang="en-US" sz="2400" smtClean="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Venus of Laussel</a:t>
            </a:r>
            <a:endParaRPr lang="en-US" smtClean="0"/>
          </a:p>
        </p:txBody>
      </p:sp>
      <p:sp>
        <p:nvSpPr>
          <p:cNvPr id="11267" name="Rectangle 3"/>
          <p:cNvSpPr>
            <a:spLocks noGrp="1" noChangeArrowheads="1"/>
          </p:cNvSpPr>
          <p:nvPr>
            <p:ph type="body" sz="half" idx="1"/>
          </p:nvPr>
        </p:nvSpPr>
        <p:spPr/>
        <p:txBody>
          <a:bodyPr/>
          <a:lstStyle/>
          <a:p>
            <a:pPr eaLnBrk="1" hangingPunct="1">
              <a:lnSpc>
                <a:spcPct val="80000"/>
              </a:lnSpc>
            </a:pPr>
            <a:r>
              <a:rPr lang="en-US" sz="1400" smtClean="0"/>
              <a:t>This most famous of the many  female 'goddess' figurines which survive from the palaeolithic, discovered in the Dordogne in France</a:t>
            </a:r>
          </a:p>
          <a:p>
            <a:pPr eaLnBrk="1" hangingPunct="1">
              <a:lnSpc>
                <a:spcPct val="80000"/>
              </a:lnSpc>
            </a:pPr>
            <a:r>
              <a:rPr lang="en-US" sz="1400" smtClean="0"/>
              <a:t>Upper Perigordian period, perhaps around 20,000 BCE. </a:t>
            </a:r>
          </a:p>
          <a:p>
            <a:pPr eaLnBrk="1" hangingPunct="1">
              <a:lnSpc>
                <a:spcPct val="80000"/>
              </a:lnSpc>
            </a:pPr>
            <a:r>
              <a:rPr lang="en-US" sz="1400" smtClean="0"/>
              <a:t>About 43 cm (17 inches) high. </a:t>
            </a:r>
          </a:p>
          <a:p>
            <a:pPr eaLnBrk="1" hangingPunct="1">
              <a:lnSpc>
                <a:spcPct val="80000"/>
              </a:lnSpc>
            </a:pPr>
            <a:r>
              <a:rPr lang="en-US" sz="1400" smtClean="0"/>
              <a:t>Standing with one hand covering her belly: pregnancy? Fertility?</a:t>
            </a:r>
          </a:p>
          <a:p>
            <a:pPr eaLnBrk="1" hangingPunct="1">
              <a:lnSpc>
                <a:spcPct val="80000"/>
              </a:lnSpc>
            </a:pPr>
            <a:r>
              <a:rPr lang="en-US" sz="1400" smtClean="0"/>
              <a:t>Crescent shaped object incised with thirteen clear notches. </a:t>
            </a:r>
          </a:p>
          <a:p>
            <a:pPr eaLnBrk="1" hangingPunct="1">
              <a:lnSpc>
                <a:spcPct val="80000"/>
              </a:lnSpc>
            </a:pPr>
            <a:r>
              <a:rPr lang="en-US" sz="1400" smtClean="0"/>
              <a:t>Red ochre may be indicative of menstruation but might also point plausibly to solar imagery and it has been suggested that the figure's head is either the sun of full moon. </a:t>
            </a:r>
          </a:p>
          <a:p>
            <a:pPr eaLnBrk="1" hangingPunct="1">
              <a:lnSpc>
                <a:spcPct val="80000"/>
              </a:lnSpc>
            </a:pPr>
            <a:r>
              <a:rPr lang="en-US" sz="1400" smtClean="0"/>
              <a:t>Sky goddess who ruled over, or represented, both the sun and the moon. </a:t>
            </a:r>
          </a:p>
          <a:p>
            <a:pPr eaLnBrk="1" hangingPunct="1">
              <a:lnSpc>
                <a:spcPct val="80000"/>
              </a:lnSpc>
            </a:pPr>
            <a:r>
              <a:rPr lang="en-US" sz="1400" smtClean="0"/>
              <a:t>Great mother who presided over heaven and earth?</a:t>
            </a:r>
          </a:p>
        </p:txBody>
      </p:sp>
      <p:pic>
        <p:nvPicPr>
          <p:cNvPr id="11268" name="Picture 4" descr="Venus of Laussel"/>
          <p:cNvPicPr>
            <a:picLocks noGrp="1" noChangeAspect="1" noChangeArrowheads="1"/>
          </p:cNvPicPr>
          <p:nvPr>
            <p:ph sz="half" idx="2"/>
          </p:nvPr>
        </p:nvPicPr>
        <p:blipFill>
          <a:blip r:embed="rId2"/>
          <a:srcRect/>
          <a:stretch>
            <a:fillRect/>
          </a:stretch>
        </p:blipFill>
        <p:spPr>
          <a:xfrm>
            <a:off x="5219700" y="1268413"/>
            <a:ext cx="3036888" cy="5157787"/>
          </a:xfrm>
          <a:noFill/>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Megalithic Culture</a:t>
            </a:r>
            <a:endParaRPr lang="en-US" smtClean="0"/>
          </a:p>
        </p:txBody>
      </p:sp>
      <p:sp>
        <p:nvSpPr>
          <p:cNvPr id="28675" name="Rectangle 3"/>
          <p:cNvSpPr>
            <a:spLocks noGrp="1" noChangeArrowheads="1"/>
          </p:cNvSpPr>
          <p:nvPr>
            <p:ph type="body" sz="half" idx="1"/>
          </p:nvPr>
        </p:nvSpPr>
        <p:spPr/>
        <p:txBody>
          <a:bodyPr/>
          <a:lstStyle/>
          <a:p>
            <a:pPr eaLnBrk="1" hangingPunct="1"/>
            <a:r>
              <a:rPr lang="en-GB" sz="2800" dirty="0" smtClean="0"/>
              <a:t>(from the Greek great, </a:t>
            </a:r>
            <a:r>
              <a:rPr lang="en-GB" sz="2800" i="1" dirty="0" smtClean="0"/>
              <a:t>mega</a:t>
            </a:r>
            <a:r>
              <a:rPr lang="en-GB" sz="2800" dirty="0" smtClean="0"/>
              <a:t>, stone, </a:t>
            </a:r>
            <a:r>
              <a:rPr lang="en-GB" sz="2800" i="1" dirty="0" err="1" smtClean="0"/>
              <a:t>lith</a:t>
            </a:r>
            <a:r>
              <a:rPr lang="en-GB" sz="2800" dirty="0" smtClean="0"/>
              <a:t>) </a:t>
            </a:r>
          </a:p>
          <a:p>
            <a:pPr eaLnBrk="1" hangingPunct="1"/>
            <a:r>
              <a:rPr lang="en-GB" sz="2800" dirty="0" smtClean="0"/>
              <a:t>Neolithic. </a:t>
            </a:r>
          </a:p>
          <a:p>
            <a:pPr eaLnBrk="1" hangingPunct="1"/>
            <a:r>
              <a:rPr lang="en-GB" sz="2800" dirty="0" smtClean="0"/>
              <a:t>In British Isles from 3</a:t>
            </a:r>
            <a:r>
              <a:rPr lang="en-GB" sz="2800" baseline="30000" dirty="0" smtClean="0"/>
              <a:t>rd</a:t>
            </a:r>
            <a:r>
              <a:rPr lang="en-GB" sz="2800" dirty="0" smtClean="0"/>
              <a:t> millennium to Bronze Age, c 1500 BCE</a:t>
            </a:r>
          </a:p>
          <a:p>
            <a:pPr eaLnBrk="1" hangingPunct="1"/>
            <a:endParaRPr lang="en-US" sz="2800" dirty="0" smtClean="0"/>
          </a:p>
        </p:txBody>
      </p:sp>
      <p:pic>
        <p:nvPicPr>
          <p:cNvPr id="28676" name="Picture 5" descr="Callanish"/>
          <p:cNvPicPr>
            <a:picLocks noGrp="1" noChangeAspect="1" noChangeArrowheads="1"/>
          </p:cNvPicPr>
          <p:nvPr>
            <p:ph sz="half" idx="2"/>
          </p:nvPr>
        </p:nvPicPr>
        <p:blipFill>
          <a:blip r:embed="rId2"/>
          <a:srcRect/>
          <a:stretch>
            <a:fillRect/>
          </a:stretch>
        </p:blipFill>
        <p:spPr>
          <a:xfrm>
            <a:off x="4824413" y="2349500"/>
            <a:ext cx="4319587" cy="2833688"/>
          </a:xfrm>
          <a:noFill/>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Stonehenge. Main period of use and construction c 3200 – 1500 BCE </a:t>
            </a:r>
            <a:endParaRPr lang="en-GB" dirty="0"/>
          </a:p>
        </p:txBody>
      </p:sp>
      <p:pic>
        <p:nvPicPr>
          <p:cNvPr id="4" name="Content Placeholder 3" descr="Stonehenge winter solstice  diagram.jpg"/>
          <p:cNvPicPr>
            <a:picLocks noGrp="1" noChangeAspect="1"/>
          </p:cNvPicPr>
          <p:nvPr>
            <p:ph idx="1"/>
          </p:nvPr>
        </p:nvPicPr>
        <p:blipFill>
          <a:blip r:embed="rId2"/>
          <a:stretch>
            <a:fillRect/>
          </a:stretch>
        </p:blipFill>
        <p:spPr>
          <a:xfrm>
            <a:off x="2230662" y="1775762"/>
            <a:ext cx="4484478" cy="4367881"/>
          </a:xfrm>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New Grange c 3200 BCE</a:t>
            </a:r>
            <a:br>
              <a:rPr lang="en-GB" dirty="0" smtClean="0"/>
            </a:br>
            <a:r>
              <a:rPr lang="en-GB" dirty="0" smtClean="0"/>
              <a:t>winter solstice sunrise (shortest day of the year </a:t>
            </a:r>
            <a:endParaRPr lang="en-GB" dirty="0"/>
          </a:p>
        </p:txBody>
      </p:sp>
      <p:sp>
        <p:nvSpPr>
          <p:cNvPr id="4" name="Content Placeholder 3"/>
          <p:cNvSpPr>
            <a:spLocks noGrp="1"/>
          </p:cNvSpPr>
          <p:nvPr>
            <p:ph sz="half" idx="1"/>
          </p:nvPr>
        </p:nvSpPr>
        <p:spPr/>
        <p:txBody>
          <a:bodyPr>
            <a:normAutofit lnSpcReduction="10000"/>
          </a:bodyPr>
          <a:lstStyle/>
          <a:p>
            <a:pPr>
              <a:buNone/>
            </a:pPr>
            <a:r>
              <a:rPr lang="en-GB" sz="1800" dirty="0" smtClean="0"/>
              <a:t>winter solstice sunrise shines through the light box above the main passage, to illuminate the central chamber.</a:t>
            </a:r>
          </a:p>
          <a:p>
            <a:pPr>
              <a:buNone/>
            </a:pPr>
            <a:r>
              <a:rPr lang="en-GB" sz="1800" dirty="0" smtClean="0"/>
              <a:t>winter solstice is the shortest day of the year, when light is least and darkness at is maximum. </a:t>
            </a:r>
          </a:p>
          <a:p>
            <a:pPr>
              <a:buNone/>
            </a:pPr>
            <a:r>
              <a:rPr lang="en-GB" sz="1800" dirty="0" smtClean="0"/>
              <a:t>Sun rise therefore represents the beginning of the move back to light (which also means heat, planet growth, fertility and survival: if there was a perpetual winter we would all die). It therefore represents life. It brings life.</a:t>
            </a:r>
          </a:p>
          <a:p>
            <a:pPr>
              <a:buNone/>
            </a:pPr>
            <a:r>
              <a:rPr lang="en-GB" sz="1800" dirty="0" smtClean="0"/>
              <a:t>Problem: do we have any sense of what this technology meant to the builders?</a:t>
            </a:r>
          </a:p>
          <a:p>
            <a:pPr>
              <a:buNone/>
            </a:pPr>
            <a:endParaRPr lang="en-GB" sz="1800" dirty="0"/>
          </a:p>
        </p:txBody>
      </p:sp>
      <p:pic>
        <p:nvPicPr>
          <p:cNvPr id="6" name="Content Placeholder 5" descr="New Grange winter-solstice.jpeg"/>
          <p:cNvPicPr>
            <a:picLocks noGrp="1" noChangeAspect="1"/>
          </p:cNvPicPr>
          <p:nvPr>
            <p:ph sz="half" idx="2"/>
          </p:nvPr>
        </p:nvPicPr>
        <p:blipFill>
          <a:blip r:embed="rId2"/>
          <a:stretch>
            <a:fillRect/>
          </a:stretch>
        </p:blipFill>
        <p:spPr>
          <a:xfrm>
            <a:off x="6643702" y="3286124"/>
            <a:ext cx="2356409" cy="3453612"/>
          </a:xfrm>
          <a:prstGeom prst="rect">
            <a:avLst/>
          </a:prstGeom>
        </p:spPr>
      </p:pic>
      <p:pic>
        <p:nvPicPr>
          <p:cNvPr id="7" name="Picture 6" descr="New Grange,jpg.jpg"/>
          <p:cNvPicPr>
            <a:picLocks noChangeAspect="1"/>
          </p:cNvPicPr>
          <p:nvPr/>
        </p:nvPicPr>
        <p:blipFill>
          <a:blip r:embed="rId3"/>
          <a:stretch>
            <a:fillRect/>
          </a:stretch>
        </p:blipFill>
        <p:spPr>
          <a:xfrm>
            <a:off x="6072198" y="1785926"/>
            <a:ext cx="3152775" cy="1447800"/>
          </a:xfrm>
          <a:prstGeom prst="rect">
            <a:avLst/>
          </a:prstGeom>
        </p:spPr>
      </p:pic>
      <p:pic>
        <p:nvPicPr>
          <p:cNvPr id="8" name="Content Placeholder 3" descr="New Grange 2,jpg.jpg"/>
          <p:cNvPicPr>
            <a:picLocks noChangeAspect="1"/>
          </p:cNvPicPr>
          <p:nvPr/>
        </p:nvPicPr>
        <p:blipFill>
          <a:blip r:embed="rId4"/>
          <a:stretch>
            <a:fillRect/>
          </a:stretch>
        </p:blipFill>
        <p:spPr>
          <a:xfrm>
            <a:off x="4429124" y="5200650"/>
            <a:ext cx="2762250" cy="1657350"/>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pPr eaLnBrk="1" hangingPunct="1"/>
            <a:r>
              <a:rPr lang="en-GB" sz="4000" dirty="0" smtClean="0"/>
              <a:t>Megalithic Culture </a:t>
            </a:r>
            <a:br>
              <a:rPr lang="en-GB" sz="4000" dirty="0" smtClean="0"/>
            </a:br>
            <a:r>
              <a:rPr lang="en-GB" sz="2500" dirty="0" err="1" smtClean="0"/>
              <a:t>Goszek</a:t>
            </a:r>
            <a:r>
              <a:rPr lang="en-GB" sz="2500" dirty="0" smtClean="0"/>
              <a:t>, Saxony c 4900 BCE</a:t>
            </a:r>
            <a:br>
              <a:rPr lang="en-GB" sz="2500" dirty="0" smtClean="0"/>
            </a:br>
            <a:r>
              <a:rPr lang="en-GB" sz="2000" dirty="0" smtClean="0"/>
              <a:t>left: winter sun rise (on the right, east) and set (on the left, west)</a:t>
            </a:r>
            <a:br>
              <a:rPr lang="en-GB" sz="2000" dirty="0" smtClean="0"/>
            </a:br>
            <a:r>
              <a:rPr lang="en-GB" sz="2000" dirty="0" smtClean="0"/>
              <a:t>right: wooden palisades with walkway</a:t>
            </a:r>
            <a:endParaRPr lang="en-US" sz="2000" dirty="0" smtClean="0"/>
          </a:p>
        </p:txBody>
      </p:sp>
      <p:pic>
        <p:nvPicPr>
          <p:cNvPr id="29699" name="Picture 4" descr="Goseck-2"/>
          <p:cNvPicPr>
            <a:picLocks noGrp="1" noChangeAspect="1" noChangeArrowheads="1"/>
          </p:cNvPicPr>
          <p:nvPr>
            <p:ph sz="half" idx="1"/>
          </p:nvPr>
        </p:nvPicPr>
        <p:blipFill>
          <a:blip r:embed="rId2"/>
          <a:srcRect/>
          <a:stretch>
            <a:fillRect/>
          </a:stretch>
        </p:blipFill>
        <p:spPr>
          <a:xfrm>
            <a:off x="571472" y="2500306"/>
            <a:ext cx="4354866" cy="3425828"/>
          </a:xfrm>
          <a:noFill/>
        </p:spPr>
      </p:pic>
      <p:pic>
        <p:nvPicPr>
          <p:cNvPr id="29700" name="Picture 6" descr="Goseck- wood ring walk"/>
          <p:cNvPicPr>
            <a:picLocks noGrp="1" noChangeAspect="1" noChangeArrowheads="1"/>
          </p:cNvPicPr>
          <p:nvPr>
            <p:ph sz="half" idx="2"/>
          </p:nvPr>
        </p:nvPicPr>
        <p:blipFill>
          <a:blip r:embed="rId3"/>
          <a:srcRect/>
          <a:stretch>
            <a:fillRect/>
          </a:stretch>
        </p:blipFill>
        <p:spPr>
          <a:xfrm>
            <a:off x="4859338" y="2708275"/>
            <a:ext cx="3810000" cy="2857500"/>
          </a:xfrm>
          <a:noFill/>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mtClean="0"/>
              <a:t>Nebra Disc</a:t>
            </a:r>
            <a:endParaRPr lang="en-US" smtClean="0"/>
          </a:p>
        </p:txBody>
      </p:sp>
      <p:sp>
        <p:nvSpPr>
          <p:cNvPr id="30723" name="Rectangle 4"/>
          <p:cNvSpPr>
            <a:spLocks noGrp="1" noChangeArrowheads="1"/>
          </p:cNvSpPr>
          <p:nvPr>
            <p:ph type="body" sz="half" idx="1"/>
          </p:nvPr>
        </p:nvSpPr>
        <p:spPr/>
        <p:txBody>
          <a:bodyPr>
            <a:normAutofit lnSpcReduction="10000"/>
          </a:bodyPr>
          <a:lstStyle/>
          <a:p>
            <a:pPr eaLnBrk="1" hangingPunct="1"/>
            <a:r>
              <a:rPr lang="en-GB" sz="2000" dirty="0" smtClean="0"/>
              <a:t>C 1600 BCE</a:t>
            </a:r>
          </a:p>
          <a:p>
            <a:pPr eaLnBrk="1" hangingPunct="1"/>
            <a:r>
              <a:rPr lang="en-GB" sz="2000" dirty="0" smtClean="0"/>
              <a:t>Saxony</a:t>
            </a:r>
          </a:p>
          <a:p>
            <a:pPr eaLnBrk="1" hangingPunct="1"/>
            <a:r>
              <a:rPr lang="en-GB" sz="2000" dirty="0" smtClean="0"/>
              <a:t>30 cm diameter</a:t>
            </a:r>
          </a:p>
          <a:p>
            <a:pPr eaLnBrk="1" hangingPunct="1"/>
            <a:r>
              <a:rPr lang="en-GB" sz="2000" dirty="0" smtClean="0"/>
              <a:t>The Sun and Moon seem obviously represented.</a:t>
            </a:r>
          </a:p>
          <a:p>
            <a:pPr eaLnBrk="1" hangingPunct="1"/>
            <a:r>
              <a:rPr lang="en-GB" sz="2000" dirty="0" smtClean="0"/>
              <a:t>It is reasonable to assume that the cluster of 7 dots is the Pleiades.</a:t>
            </a:r>
          </a:p>
          <a:p>
            <a:pPr eaLnBrk="1" hangingPunct="1"/>
            <a:r>
              <a:rPr lang="en-GB" sz="2000" dirty="0" smtClean="0"/>
              <a:t>Is the shape at the bottom a sun-boat on the Egyptian model?</a:t>
            </a:r>
          </a:p>
          <a:p>
            <a:pPr eaLnBrk="1" hangingPunct="1"/>
            <a:r>
              <a:rPr lang="en-GB" sz="2000" dirty="0" smtClean="0"/>
              <a:t>Arc on right = midwinter sunrise-set?</a:t>
            </a:r>
          </a:p>
          <a:p>
            <a:pPr eaLnBrk="1" hangingPunct="1"/>
            <a:r>
              <a:rPr lang="en-GB" sz="2000" dirty="0" smtClean="0"/>
              <a:t>Divination (</a:t>
            </a:r>
            <a:r>
              <a:rPr lang="en-GB" sz="2000" dirty="0" err="1" smtClean="0"/>
              <a:t>Nanshe’s</a:t>
            </a:r>
            <a:r>
              <a:rPr lang="en-GB" sz="2000" dirty="0" smtClean="0"/>
              <a:t> ‘tablet of stars’?)</a:t>
            </a:r>
            <a:endParaRPr lang="en-US" sz="2000" dirty="0" smtClean="0"/>
          </a:p>
        </p:txBody>
      </p:sp>
      <p:pic>
        <p:nvPicPr>
          <p:cNvPr id="30724" name="Picture 6" descr="Nebra Disc"/>
          <p:cNvPicPr>
            <a:picLocks noGrp="1" noChangeAspect="1" noChangeArrowheads="1"/>
          </p:cNvPicPr>
          <p:nvPr>
            <p:ph sz="half" idx="2"/>
          </p:nvPr>
        </p:nvPicPr>
        <p:blipFill>
          <a:blip r:embed="rId2"/>
          <a:srcRect/>
          <a:stretch>
            <a:fillRect/>
          </a:stretch>
        </p:blipFill>
        <p:spPr>
          <a:xfrm>
            <a:off x="4762500" y="1989138"/>
            <a:ext cx="3810000" cy="3746500"/>
          </a:xfrm>
          <a:noFill/>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t>Stonehenge and culture</a:t>
            </a:r>
            <a:endParaRPr lang="en-US" smtClean="0"/>
          </a:p>
        </p:txBody>
      </p:sp>
      <p:sp>
        <p:nvSpPr>
          <p:cNvPr id="35843" name="Rectangle 3"/>
          <p:cNvSpPr>
            <a:spLocks noGrp="1" noChangeArrowheads="1"/>
          </p:cNvSpPr>
          <p:nvPr>
            <p:ph type="body" idx="1"/>
          </p:nvPr>
        </p:nvSpPr>
        <p:spPr/>
        <p:txBody>
          <a:bodyPr/>
          <a:lstStyle/>
          <a:p>
            <a:pPr eaLnBrk="1" hangingPunct="1">
              <a:lnSpc>
                <a:spcPct val="90000"/>
              </a:lnSpc>
            </a:pPr>
            <a:r>
              <a:rPr lang="en-GB" smtClean="0"/>
              <a:t>By the late 1960s we have two Stonehenges</a:t>
            </a:r>
          </a:p>
          <a:p>
            <a:pPr eaLnBrk="1" hangingPunct="1">
              <a:lnSpc>
                <a:spcPct val="90000"/>
              </a:lnSpc>
            </a:pPr>
            <a:r>
              <a:rPr lang="en-GB" smtClean="0"/>
              <a:t>1. The alternative Westminster Abbey</a:t>
            </a:r>
          </a:p>
          <a:p>
            <a:pPr eaLnBrk="1" hangingPunct="1">
              <a:lnSpc>
                <a:spcPct val="90000"/>
              </a:lnSpc>
            </a:pPr>
            <a:r>
              <a:rPr lang="en-GB" smtClean="0"/>
              <a:t>(1a conservative Druids, 1b radical pagans, 1c New Age, 1d extraterrestrial theorists etc)</a:t>
            </a:r>
          </a:p>
          <a:p>
            <a:pPr eaLnBrk="1" hangingPunct="1">
              <a:lnSpc>
                <a:spcPct val="90000"/>
              </a:lnSpc>
            </a:pPr>
            <a:r>
              <a:rPr lang="en-GB" smtClean="0"/>
              <a:t>2. An ancient scientific observatory</a:t>
            </a:r>
          </a:p>
          <a:p>
            <a:pPr eaLnBrk="1" hangingPunct="1">
              <a:lnSpc>
                <a:spcPct val="90000"/>
              </a:lnSpc>
            </a:pPr>
            <a:r>
              <a:rPr lang="en-GB" smtClean="0"/>
              <a:t>And that’s before we consider it as a tourist site, an archaeological site etc.</a:t>
            </a:r>
          </a:p>
          <a:p>
            <a:pPr eaLnBrk="1" hangingPunct="1">
              <a:lnSpc>
                <a:spcPct val="90000"/>
              </a:lnSpc>
            </a:pPr>
            <a:endParaRPr lang="en-US" smtClean="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Egypt: Giza, Abu Simbel</a:t>
            </a:r>
            <a:endParaRPr lang="en-GB" dirty="0"/>
          </a:p>
        </p:txBody>
      </p:sp>
      <p:pic>
        <p:nvPicPr>
          <p:cNvPr id="4" name="Content Placeholder 3" descr="Abu Simbel sunrise 22 Feb 2004.jpg"/>
          <p:cNvPicPr>
            <a:picLocks noGrp="1" noChangeAspect="1"/>
          </p:cNvPicPr>
          <p:nvPr>
            <p:ph idx="1"/>
          </p:nvPr>
        </p:nvPicPr>
        <p:blipFill>
          <a:blip r:embed="rId2" cstate="print"/>
          <a:stretch>
            <a:fillRect/>
          </a:stretch>
        </p:blipFill>
        <p:spPr>
          <a:xfrm>
            <a:off x="4429124" y="4643446"/>
            <a:ext cx="2670114" cy="1982783"/>
          </a:xfrm>
        </p:spPr>
      </p:pic>
      <p:pic>
        <p:nvPicPr>
          <p:cNvPr id="5" name="Picture 4" descr="Abu Simbel.bmp"/>
          <p:cNvPicPr>
            <a:picLocks noChangeAspect="1"/>
          </p:cNvPicPr>
          <p:nvPr/>
        </p:nvPicPr>
        <p:blipFill>
          <a:blip r:embed="rId3"/>
          <a:stretch>
            <a:fillRect/>
          </a:stretch>
        </p:blipFill>
        <p:spPr>
          <a:xfrm>
            <a:off x="5047394" y="2214554"/>
            <a:ext cx="3134281" cy="2347685"/>
          </a:xfrm>
          <a:prstGeom prst="rect">
            <a:avLst/>
          </a:prstGeom>
        </p:spPr>
      </p:pic>
      <p:pic>
        <p:nvPicPr>
          <p:cNvPr id="6" name="Picture 5" descr="Giza complex Belmonte.jpg"/>
          <p:cNvPicPr>
            <a:picLocks noChangeAspect="1"/>
          </p:cNvPicPr>
          <p:nvPr/>
        </p:nvPicPr>
        <p:blipFill>
          <a:blip r:embed="rId4" cstate="print"/>
          <a:stretch>
            <a:fillRect/>
          </a:stretch>
        </p:blipFill>
        <p:spPr>
          <a:xfrm>
            <a:off x="500034" y="1928802"/>
            <a:ext cx="3671477" cy="3071810"/>
          </a:xfrm>
          <a:prstGeom prst="rect">
            <a:avLst/>
          </a:prstGeom>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mtClean="0"/>
              <a:t>Gold conical hats</a:t>
            </a:r>
            <a:endParaRPr lang="en-US" smtClean="0"/>
          </a:p>
        </p:txBody>
      </p:sp>
      <p:sp>
        <p:nvSpPr>
          <p:cNvPr id="49155" name="Rectangle 4"/>
          <p:cNvSpPr>
            <a:spLocks noGrp="1" noChangeArrowheads="1"/>
          </p:cNvSpPr>
          <p:nvPr>
            <p:ph type="body" sz="half" idx="1"/>
          </p:nvPr>
        </p:nvSpPr>
        <p:spPr/>
        <p:txBody>
          <a:bodyPr/>
          <a:lstStyle/>
          <a:p>
            <a:pPr eaLnBrk="1" hangingPunct="1">
              <a:lnSpc>
                <a:spcPct val="90000"/>
              </a:lnSpc>
            </a:pPr>
            <a:r>
              <a:rPr lang="en-GB" sz="2800" smtClean="0"/>
              <a:t>4 examples</a:t>
            </a:r>
          </a:p>
          <a:p>
            <a:pPr eaLnBrk="1" hangingPunct="1">
              <a:lnSpc>
                <a:spcPct val="90000"/>
              </a:lnSpc>
            </a:pPr>
            <a:r>
              <a:rPr lang="en-GB" sz="2800" smtClean="0"/>
              <a:t>Up to 88 cm high</a:t>
            </a:r>
          </a:p>
          <a:p>
            <a:pPr eaLnBrk="1" hangingPunct="1">
              <a:lnSpc>
                <a:spcPct val="90000"/>
              </a:lnSpc>
            </a:pPr>
            <a:r>
              <a:rPr lang="en-GB" sz="2800" smtClean="0"/>
              <a:t>C 1000-800 BCE</a:t>
            </a:r>
          </a:p>
          <a:p>
            <a:pPr eaLnBrk="1" hangingPunct="1">
              <a:lnSpc>
                <a:spcPct val="90000"/>
              </a:lnSpc>
            </a:pPr>
            <a:r>
              <a:rPr lang="en-GB" sz="2800" smtClean="0"/>
              <a:t>Germany-Switzerland</a:t>
            </a:r>
          </a:p>
          <a:p>
            <a:pPr eaLnBrk="1" hangingPunct="1">
              <a:lnSpc>
                <a:spcPct val="90000"/>
              </a:lnSpc>
            </a:pPr>
            <a:r>
              <a:rPr lang="en-GB" sz="2800" smtClean="0"/>
              <a:t>Symbols analysed as Metonic cycle (</a:t>
            </a:r>
            <a:r>
              <a:rPr lang="en-US" sz="2800" smtClean="0"/>
              <a:t>19 tropical years is almost exactly equal to 235 synodic months).</a:t>
            </a:r>
          </a:p>
        </p:txBody>
      </p:sp>
      <p:pic>
        <p:nvPicPr>
          <p:cNvPr id="49156" name="Picture 6" descr="Conical hat"/>
          <p:cNvPicPr>
            <a:picLocks noGrp="1" noChangeAspect="1" noChangeArrowheads="1"/>
          </p:cNvPicPr>
          <p:nvPr>
            <p:ph sz="half" idx="2"/>
          </p:nvPr>
        </p:nvPicPr>
        <p:blipFill>
          <a:blip r:embed="rId2"/>
          <a:srcRect/>
          <a:stretch>
            <a:fillRect/>
          </a:stretch>
        </p:blipFill>
        <p:spPr>
          <a:xfrm>
            <a:off x="6103938" y="1600200"/>
            <a:ext cx="1127125" cy="4525963"/>
          </a:xfrm>
          <a:noFill/>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smtClean="0"/>
              <a:t>Ethnographic Evidence</a:t>
            </a:r>
            <a:endParaRPr lang="en-US" smtClean="0"/>
          </a:p>
        </p:txBody>
      </p:sp>
      <p:sp>
        <p:nvSpPr>
          <p:cNvPr id="52227" name="Rectangle 3"/>
          <p:cNvSpPr>
            <a:spLocks noGrp="1" noChangeArrowheads="1"/>
          </p:cNvSpPr>
          <p:nvPr>
            <p:ph type="body" sz="half" idx="1"/>
          </p:nvPr>
        </p:nvSpPr>
        <p:spPr/>
        <p:txBody>
          <a:bodyPr/>
          <a:lstStyle/>
          <a:p>
            <a:pPr eaLnBrk="1" hangingPunct="1">
              <a:lnSpc>
                <a:spcPct val="90000"/>
              </a:lnSpc>
            </a:pPr>
            <a:r>
              <a:rPr lang="en-GB" sz="2800" i="1" smtClean="0"/>
              <a:t>"Moon makes baby come"…When the moon is full the woman knows her time is near...</a:t>
            </a:r>
            <a:r>
              <a:rPr lang="en-GB" sz="2800" smtClean="0">
                <a:hlinkClick r:id="" action="ppaction://noaction"/>
              </a:rPr>
              <a:t>[1]</a:t>
            </a:r>
            <a:endParaRPr lang="en-US" sz="2800" smtClean="0"/>
          </a:p>
          <a:p>
            <a:pPr eaLnBrk="1" hangingPunct="1">
              <a:lnSpc>
                <a:spcPct val="90000"/>
              </a:lnSpc>
            </a:pPr>
            <a:r>
              <a:rPr lang="en-US" sz="2800" smtClean="0"/>
              <a:t/>
            </a:r>
            <a:br>
              <a:rPr lang="en-US" sz="2800" smtClean="0"/>
            </a:br>
            <a:r>
              <a:rPr lang="en-GB" sz="2000" smtClean="0">
                <a:hlinkClick r:id="" action="ppaction://noaction"/>
              </a:rPr>
              <a:t>[1]</a:t>
            </a:r>
            <a:r>
              <a:rPr lang="en-GB" sz="2000" smtClean="0"/>
              <a:t> Goodale, Jane, Tiwi Wives: A study of the women of Melville Island, Seattle and London, University of Washington Press, 1971, p 146, see Knight, p 358.</a:t>
            </a:r>
            <a:endParaRPr lang="en-US" sz="2000" smtClean="0"/>
          </a:p>
        </p:txBody>
      </p:sp>
      <p:pic>
        <p:nvPicPr>
          <p:cNvPr id="52228" name="Picture 4" descr="Moon Full"/>
          <p:cNvPicPr>
            <a:picLocks noGrp="1" noChangeAspect="1" noChangeArrowheads="1"/>
          </p:cNvPicPr>
          <p:nvPr>
            <p:ph sz="half" idx="2"/>
          </p:nvPr>
        </p:nvPicPr>
        <p:blipFill>
          <a:blip r:embed="rId2"/>
          <a:srcRect/>
          <a:stretch>
            <a:fillRect/>
          </a:stretch>
        </p:blipFill>
        <p:spPr>
          <a:xfrm>
            <a:off x="4284663" y="2266950"/>
            <a:ext cx="4391025" cy="2940050"/>
          </a:xfrm>
          <a:noFill/>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rmAutofit fontScale="90000"/>
          </a:bodyPr>
          <a:lstStyle/>
          <a:p>
            <a:pPr eaLnBrk="1" hangingPunct="1"/>
            <a:r>
              <a:rPr lang="en-GB" sz="4000" smtClean="0"/>
              <a:t>The Onondaga Indians (upstate New York), prob 18</a:t>
            </a:r>
            <a:r>
              <a:rPr lang="en-GB" sz="4000" baseline="30000" smtClean="0"/>
              <a:t>th</a:t>
            </a:r>
            <a:r>
              <a:rPr lang="en-GB" sz="4000" smtClean="0"/>
              <a:t> c</a:t>
            </a:r>
            <a:endParaRPr lang="en-US" sz="4000" smtClean="0"/>
          </a:p>
        </p:txBody>
      </p:sp>
      <p:sp>
        <p:nvSpPr>
          <p:cNvPr id="53251" name="Rectangle 3"/>
          <p:cNvSpPr>
            <a:spLocks noGrp="1" noChangeArrowheads="1"/>
          </p:cNvSpPr>
          <p:nvPr>
            <p:ph type="body" sz="half" idx="1"/>
          </p:nvPr>
        </p:nvSpPr>
        <p:spPr/>
        <p:txBody>
          <a:bodyPr/>
          <a:lstStyle/>
          <a:p>
            <a:pPr eaLnBrk="1" hangingPunct="1">
              <a:lnSpc>
                <a:spcPct val="90000"/>
              </a:lnSpc>
            </a:pPr>
            <a:r>
              <a:rPr lang="en-GB" sz="2000" smtClean="0"/>
              <a:t>The Pleiades setting after dusk in late October, early November:</a:t>
            </a:r>
          </a:p>
          <a:p>
            <a:pPr eaLnBrk="1" hangingPunct="1">
              <a:lnSpc>
                <a:spcPct val="90000"/>
              </a:lnSpc>
            </a:pPr>
            <a:r>
              <a:rPr lang="en-GB" sz="2000" smtClean="0"/>
              <a:t>‘To the Indians, the cluster not only signalled, but also ordained, the period when frost threatens neither newly planets seed nor nearly ripe crops…[They] appeared to run the farm…Only a fool would fail to consult them when contemplating when to plant and when to harvest’</a:t>
            </a:r>
          </a:p>
          <a:p>
            <a:pPr eaLnBrk="1" hangingPunct="1">
              <a:lnSpc>
                <a:spcPct val="90000"/>
              </a:lnSpc>
            </a:pPr>
            <a:r>
              <a:rPr lang="en-GB" sz="2000" smtClean="0"/>
              <a:t>(Krupp, Beyond the Blue Horizon, p. 253)</a:t>
            </a:r>
            <a:endParaRPr lang="en-US" sz="2000" smtClean="0"/>
          </a:p>
        </p:txBody>
      </p:sp>
      <p:pic>
        <p:nvPicPr>
          <p:cNvPr id="53252" name="Picture 4" descr="Onondaga Indians"/>
          <p:cNvPicPr>
            <a:picLocks noGrp="1" noChangeAspect="1" noChangeArrowheads="1"/>
          </p:cNvPicPr>
          <p:nvPr>
            <p:ph sz="half" idx="2"/>
          </p:nvPr>
        </p:nvPicPr>
        <p:blipFill>
          <a:blip r:embed="rId2"/>
          <a:srcRect/>
          <a:stretch>
            <a:fillRect/>
          </a:stretch>
        </p:blipFill>
        <p:spPr>
          <a:xfrm>
            <a:off x="4716463" y="2166938"/>
            <a:ext cx="4427537" cy="3846512"/>
          </a:xfrm>
          <a:noFill/>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smtClean="0"/>
              <a:t>Pleiades in Australia</a:t>
            </a:r>
            <a:endParaRPr lang="en-US" smtClean="0"/>
          </a:p>
        </p:txBody>
      </p:sp>
      <p:sp>
        <p:nvSpPr>
          <p:cNvPr id="54275" name="Rectangle 3"/>
          <p:cNvSpPr>
            <a:spLocks noGrp="1" noChangeArrowheads="1"/>
          </p:cNvSpPr>
          <p:nvPr>
            <p:ph type="body" sz="half" idx="1"/>
          </p:nvPr>
        </p:nvSpPr>
        <p:spPr/>
        <p:txBody>
          <a:bodyPr/>
          <a:lstStyle/>
          <a:p>
            <a:pPr eaLnBrk="1" hangingPunct="1">
              <a:lnSpc>
                <a:spcPct val="90000"/>
              </a:lnSpc>
            </a:pPr>
            <a:r>
              <a:rPr lang="en-GB" sz="2000" smtClean="0"/>
              <a:t>Australian bark painting, Arnhem Land, showing 13 Pleiades (above) with Orion’s Belt and Sword. The Belt stars are the women’s husbands, 3 fishermen in a canoe. The fishermen broke the sun’s law and caught kingfish they were forbidden to eat. Their punishment was to be sucked into the sky. He stars in the Sword are their camp fire and contraband fish.</a:t>
            </a:r>
          </a:p>
          <a:p>
            <a:pPr eaLnBrk="1" hangingPunct="1">
              <a:lnSpc>
                <a:spcPct val="90000"/>
              </a:lnSpc>
            </a:pPr>
            <a:r>
              <a:rPr lang="en-GB" sz="2000" smtClean="0"/>
              <a:t>(Krupp, Beyond the Blue Horizon, p. 247)</a:t>
            </a:r>
            <a:endParaRPr lang="en-US" sz="2000" smtClean="0"/>
          </a:p>
        </p:txBody>
      </p:sp>
      <p:pic>
        <p:nvPicPr>
          <p:cNvPr id="54276" name="Picture 4" descr="Pleiades Krupp p 247"/>
          <p:cNvPicPr>
            <a:picLocks noGrp="1" noChangeAspect="1" noChangeArrowheads="1"/>
          </p:cNvPicPr>
          <p:nvPr>
            <p:ph sz="half" idx="2"/>
          </p:nvPr>
        </p:nvPicPr>
        <p:blipFill>
          <a:blip r:embed="rId2"/>
          <a:srcRect/>
          <a:stretch>
            <a:fillRect/>
          </a:stretch>
        </p:blipFill>
        <p:spPr>
          <a:xfrm>
            <a:off x="5761038" y="1600200"/>
            <a:ext cx="1812925" cy="4525963"/>
          </a:xfrm>
          <a:noFill/>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smtClean="0"/>
              <a:t>The Pleiades in Australia</a:t>
            </a:r>
            <a:endParaRPr lang="en-US" smtClean="0"/>
          </a:p>
        </p:txBody>
      </p:sp>
      <p:sp>
        <p:nvSpPr>
          <p:cNvPr id="55299" name="Rectangle 3"/>
          <p:cNvSpPr>
            <a:spLocks noGrp="1" noChangeArrowheads="1"/>
          </p:cNvSpPr>
          <p:nvPr>
            <p:ph type="body" idx="1"/>
          </p:nvPr>
        </p:nvSpPr>
        <p:spPr/>
        <p:txBody>
          <a:bodyPr/>
          <a:lstStyle/>
          <a:p>
            <a:pPr eaLnBrk="1" hangingPunct="1">
              <a:lnSpc>
                <a:spcPct val="90000"/>
              </a:lnSpc>
            </a:pPr>
            <a:r>
              <a:rPr lang="en-GB" sz="2400" smtClean="0"/>
              <a:t>There the sky contains seasonal messages, but also stories with social messages. One story which is performed in some areas for a girl’s first menstruation, concerns the pursuit and rape of one of the seven sisters (the Pleiades) by Njiru (Orion), and may contain warnings about such abuse (Njiru’s penis is bitten off by a dog, although it then comes to life and continues the chase) or expressions of sexual fear or fantasy.</a:t>
            </a:r>
            <a:r>
              <a:rPr lang="en-GB" sz="2400" smtClean="0">
                <a:hlinkClick r:id="" action="ppaction://noaction"/>
              </a:rPr>
              <a:t>[1]</a:t>
            </a:r>
            <a:r>
              <a:rPr lang="en-GB" sz="2400" smtClean="0"/>
              <a:t> But there is variety in a central theme: in some areas the three stars of Orion’s belt are fishermen and the Pleiades are their happily married wives.</a:t>
            </a:r>
            <a:endParaRPr lang="en-US" sz="2400" smtClean="0"/>
          </a:p>
          <a:p>
            <a:pPr eaLnBrk="1" hangingPunct="1">
              <a:lnSpc>
                <a:spcPct val="90000"/>
              </a:lnSpc>
            </a:pPr>
            <a:r>
              <a:rPr lang="en-US" sz="2400" smtClean="0"/>
              <a:t/>
            </a:r>
            <a:br>
              <a:rPr lang="en-US" sz="2400" smtClean="0"/>
            </a:br>
            <a:endParaRPr lang="en-US" sz="2400" smtClean="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ormAutofit fontScale="90000"/>
          </a:bodyPr>
          <a:lstStyle/>
          <a:p>
            <a:pPr eaLnBrk="1" hangingPunct="1"/>
            <a:r>
              <a:rPr lang="en-GB" sz="4000" smtClean="0"/>
              <a:t>Mary Dixon Nungarrayi</a:t>
            </a:r>
            <a:br>
              <a:rPr lang="en-GB" sz="4000" smtClean="0"/>
            </a:br>
            <a:r>
              <a:rPr lang="en-GB" sz="4000" smtClean="0"/>
              <a:t>‘Milky Way Dreaming’ c 2000</a:t>
            </a:r>
            <a:endParaRPr lang="en-US" sz="4000" smtClean="0"/>
          </a:p>
        </p:txBody>
      </p:sp>
      <p:pic>
        <p:nvPicPr>
          <p:cNvPr id="56323" name="Picture 3" descr="Mary Dixon Nungarrayi"/>
          <p:cNvPicPr>
            <a:picLocks noGrp="1" noChangeAspect="1" noChangeArrowheads="1"/>
          </p:cNvPicPr>
          <p:nvPr>
            <p:ph idx="1"/>
          </p:nvPr>
        </p:nvPicPr>
        <p:blipFill>
          <a:blip r:embed="rId2"/>
          <a:srcRect/>
          <a:stretch>
            <a:fillRect/>
          </a:stretch>
        </p:blipFill>
        <p:spPr>
          <a:xfrm>
            <a:off x="1338263" y="1690688"/>
            <a:ext cx="6467475" cy="4343400"/>
          </a:xfrm>
          <a:noFill/>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4"/>
          <p:cNvSpPr>
            <a:spLocks noGrp="1"/>
          </p:cNvSpPr>
          <p:nvPr>
            <p:ph type="title"/>
          </p:nvPr>
        </p:nvSpPr>
        <p:spPr/>
        <p:txBody>
          <a:bodyPr/>
          <a:lstStyle/>
          <a:p>
            <a:r>
              <a:rPr lang="en-GB" smtClean="0"/>
              <a:t>Global Contexts: North America</a:t>
            </a:r>
            <a:endParaRPr lang="en-US" smtClean="0"/>
          </a:p>
        </p:txBody>
      </p:sp>
      <p:sp>
        <p:nvSpPr>
          <p:cNvPr id="19459" name="Content Placeholder 5"/>
          <p:cNvSpPr>
            <a:spLocks noGrp="1"/>
          </p:cNvSpPr>
          <p:nvPr>
            <p:ph idx="1"/>
          </p:nvPr>
        </p:nvSpPr>
        <p:spPr/>
        <p:txBody>
          <a:bodyPr/>
          <a:lstStyle/>
          <a:p>
            <a:r>
              <a:rPr lang="en-GB" sz="2000" smtClean="0"/>
              <a:t>… the medicine (or spirit) wheels, called </a:t>
            </a:r>
            <a:r>
              <a:rPr lang="en-GB" sz="2000" i="1" smtClean="0"/>
              <a:t>oxemeo</a:t>
            </a:r>
            <a:r>
              <a:rPr lang="en-GB" sz="2000" smtClean="0"/>
              <a:t>, allowed the shaman to call down the spirits.  … Only certain stars, because of their colours, can portray the spirits.  Red Wolf or Wolf Man is represented by the red star Aldebaran… White Wolf or Old Woman is represented by the white star Sirius.  The Kit-Fox or Yellow-Haired Woman is represented by the blue star Rigel… The ceremonial season begins in June… commences with the rising of Aldebaran and ends 56 days later in mid-August with the rising of Sirius.  The Massaum ceremony ends in July with the rising of Rigel. </a:t>
            </a:r>
            <a:endParaRPr lang="en-US" sz="2000" smtClean="0"/>
          </a:p>
          <a:p>
            <a:endParaRPr lang="en-GB" sz="2000" smtClean="0"/>
          </a:p>
          <a:p>
            <a:r>
              <a:rPr lang="en-GB" sz="2000" smtClean="0"/>
              <a:t>Barbara Silverman, “The History of Astronomy: Medicine Wheels,”  </a:t>
            </a:r>
            <a:r>
              <a:rPr lang="en-GB" sz="2000" i="1" smtClean="0"/>
              <a:t>Journal of the Royal Astronomical Society of Canada </a:t>
            </a:r>
            <a:r>
              <a:rPr lang="en-GB" sz="2000" smtClean="0"/>
              <a:t>93 (1999): p. 283-6.</a:t>
            </a:r>
            <a:endParaRPr lang="en-US" sz="2000" smtClean="0"/>
          </a:p>
          <a:p>
            <a:endParaRPr lang="en-US" smtClean="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
          <p:cNvSpPr>
            <a:spLocks noGrp="1" noChangeArrowheads="1"/>
          </p:cNvSpPr>
          <p:nvPr>
            <p:ph type="title"/>
          </p:nvPr>
        </p:nvSpPr>
        <p:spPr/>
        <p:txBody>
          <a:bodyPr>
            <a:normAutofit fontScale="90000"/>
          </a:bodyPr>
          <a:lstStyle/>
          <a:p>
            <a:pPr eaLnBrk="1" hangingPunct="1"/>
            <a:r>
              <a:rPr lang="en-GB" sz="4000" smtClean="0"/>
              <a:t>Ipai (southern Californian) Indian ground drawing for boys’ initiation 2</a:t>
            </a:r>
            <a:endParaRPr lang="en-US" sz="4000" smtClean="0"/>
          </a:p>
        </p:txBody>
      </p:sp>
      <p:pic>
        <p:nvPicPr>
          <p:cNvPr id="32771" name="Picture 6" descr="Ipai Indian ground drawing"/>
          <p:cNvPicPr>
            <a:picLocks noGrp="1" noChangeAspect="1" noChangeArrowheads="1"/>
          </p:cNvPicPr>
          <p:nvPr>
            <p:ph sz="half" idx="1"/>
          </p:nvPr>
        </p:nvPicPr>
        <p:blipFill>
          <a:blip r:embed="rId2"/>
          <a:srcRect/>
          <a:stretch>
            <a:fillRect/>
          </a:stretch>
        </p:blipFill>
        <p:spPr>
          <a:xfrm>
            <a:off x="0" y="2492375"/>
            <a:ext cx="2736850" cy="2389188"/>
          </a:xfrm>
          <a:noFill/>
        </p:spPr>
      </p:pic>
      <p:pic>
        <p:nvPicPr>
          <p:cNvPr id="32772" name="Picture 9" descr="Ipai Indian ground drawing labelled"/>
          <p:cNvPicPr>
            <a:picLocks noGrp="1" noChangeAspect="1" noChangeArrowheads="1"/>
          </p:cNvPicPr>
          <p:nvPr>
            <p:ph sz="half" idx="2"/>
          </p:nvPr>
        </p:nvPicPr>
        <p:blipFill>
          <a:blip r:embed="rId3"/>
          <a:srcRect/>
          <a:stretch>
            <a:fillRect/>
          </a:stretch>
        </p:blipFill>
        <p:spPr>
          <a:xfrm>
            <a:off x="3419475" y="1755775"/>
            <a:ext cx="5256213" cy="3409950"/>
          </a:xfrm>
          <a:noFill/>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The Bear</a:t>
            </a:r>
            <a:endParaRPr lang="en-US" smtClean="0"/>
          </a:p>
        </p:txBody>
      </p:sp>
      <p:pic>
        <p:nvPicPr>
          <p:cNvPr id="33795" name="Picture 3" descr="Great Bear 2"/>
          <p:cNvPicPr>
            <a:picLocks noGrp="1" noChangeAspect="1" noChangeArrowheads="1"/>
          </p:cNvPicPr>
          <p:nvPr>
            <p:ph sz="half" idx="1"/>
          </p:nvPr>
        </p:nvPicPr>
        <p:blipFill>
          <a:blip r:embed="rId2"/>
          <a:srcRect/>
          <a:stretch>
            <a:fillRect/>
          </a:stretch>
        </p:blipFill>
        <p:spPr>
          <a:xfrm>
            <a:off x="0" y="1341438"/>
            <a:ext cx="6372225" cy="4956175"/>
          </a:xfrm>
          <a:noFill/>
        </p:spPr>
      </p:pic>
      <p:pic>
        <p:nvPicPr>
          <p:cNvPr id="33796" name="Picture 4" descr="Great Bear"/>
          <p:cNvPicPr>
            <a:picLocks noGrp="1" noChangeAspect="1" noChangeArrowheads="1"/>
          </p:cNvPicPr>
          <p:nvPr>
            <p:ph sz="half" idx="2"/>
          </p:nvPr>
        </p:nvPicPr>
        <p:blipFill>
          <a:blip r:embed="rId3"/>
          <a:srcRect/>
          <a:stretch>
            <a:fillRect/>
          </a:stretch>
        </p:blipFill>
        <p:spPr>
          <a:xfrm>
            <a:off x="6011863" y="3500438"/>
            <a:ext cx="2338387" cy="1838325"/>
          </a:xfrm>
          <a:noFill/>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mtClean="0"/>
              <a:t>The Bear</a:t>
            </a:r>
            <a:endParaRPr lang="en-US" smtClean="0"/>
          </a:p>
        </p:txBody>
      </p:sp>
      <p:sp>
        <p:nvSpPr>
          <p:cNvPr id="34819" name="Rectangle 3"/>
          <p:cNvSpPr>
            <a:spLocks noGrp="1" noChangeArrowheads="1"/>
          </p:cNvSpPr>
          <p:nvPr>
            <p:ph type="body" sz="half" idx="1"/>
          </p:nvPr>
        </p:nvSpPr>
        <p:spPr/>
        <p:txBody>
          <a:bodyPr/>
          <a:lstStyle/>
          <a:p>
            <a:pPr eaLnBrk="1" hangingPunct="1">
              <a:buFontTx/>
              <a:buNone/>
            </a:pPr>
            <a:r>
              <a:rPr lang="en-GB" sz="2800" smtClean="0"/>
              <a:t>	The Micmac Indians of Canada's Maritime Provinces tell a story in which the stars' seasonal passage across the sky is an analogy for the bear's hybernation in winter and waking in spring. </a:t>
            </a:r>
            <a:endParaRPr lang="en-US" sz="2800" smtClean="0"/>
          </a:p>
        </p:txBody>
      </p:sp>
      <p:pic>
        <p:nvPicPr>
          <p:cNvPr id="34820" name="Picture 4" descr="MicMac Indians 2"/>
          <p:cNvPicPr>
            <a:picLocks noGrp="1" noChangeAspect="1" noChangeArrowheads="1"/>
          </p:cNvPicPr>
          <p:nvPr>
            <p:ph sz="half" idx="2"/>
          </p:nvPr>
        </p:nvPicPr>
        <p:blipFill>
          <a:blip r:embed="rId2"/>
          <a:srcRect/>
          <a:stretch>
            <a:fillRect/>
          </a:stretch>
        </p:blipFill>
        <p:spPr>
          <a:xfrm>
            <a:off x="4500563" y="2060575"/>
            <a:ext cx="4643437" cy="3414713"/>
          </a:xfrm>
          <a:noFill/>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dirty="0" smtClean="0"/>
              <a:t>Global Contexts: China</a:t>
            </a:r>
          </a:p>
        </p:txBody>
      </p:sp>
      <p:sp>
        <p:nvSpPr>
          <p:cNvPr id="21507" name="Content Placeholder 2"/>
          <p:cNvSpPr>
            <a:spLocks noGrp="1"/>
          </p:cNvSpPr>
          <p:nvPr>
            <p:ph idx="1"/>
          </p:nvPr>
        </p:nvSpPr>
        <p:spPr/>
        <p:txBody>
          <a:bodyPr/>
          <a:lstStyle/>
          <a:p>
            <a:r>
              <a:rPr lang="en-GB" sz="2000" smtClean="0"/>
              <a:t>From the </a:t>
            </a:r>
            <a:r>
              <a:rPr lang="en-GB" sz="2000" i="1" smtClean="0"/>
              <a:t>Shi Ji</a:t>
            </a:r>
            <a:r>
              <a:rPr lang="en-GB" sz="2000" smtClean="0"/>
              <a:t>, 1</a:t>
            </a:r>
            <a:r>
              <a:rPr lang="en-GB" sz="2000" baseline="30000" smtClean="0"/>
              <a:t>st</a:t>
            </a:r>
            <a:r>
              <a:rPr lang="en-GB" sz="2000" smtClean="0"/>
              <a:t> c CE we find the following political reading of a conjunction of Mercury and Venus, rising just before the sun:</a:t>
            </a:r>
          </a:p>
          <a:p>
            <a:r>
              <a:rPr lang="en-GB" sz="2000" smtClean="0"/>
              <a:t> </a:t>
            </a:r>
          </a:p>
          <a:p>
            <a:r>
              <a:rPr lang="en-GB" sz="2000" smtClean="0"/>
              <a:t>When Mercury appears in company with Venus to the east, and when they are both red and shoot forth rays, then foreign kingdoms will be vanquished and the soldiers of China will be victorious.</a:t>
            </a:r>
          </a:p>
          <a:p>
            <a:r>
              <a:rPr lang="en-US" sz="2000" smtClean="0"/>
              <a:t>Cited in Shigeru Nakayama , ‘Characteristics of Chinese Astrology, </a:t>
            </a:r>
            <a:r>
              <a:rPr lang="en-US" sz="2000" i="1" smtClean="0"/>
              <a:t>Isis</a:t>
            </a:r>
            <a:r>
              <a:rPr lang="en-US" sz="2000" smtClean="0"/>
              <a:t>, vol. 57, no. 4, (Winter 1966), p. 442.</a:t>
            </a:r>
            <a:endParaRPr lang="en-GB" sz="2000" smtClean="0"/>
          </a:p>
          <a:p>
            <a:r>
              <a:rPr lang="en-GB" sz="2000" smtClean="0"/>
              <a:t> </a:t>
            </a:r>
          </a:p>
          <a:p>
            <a:endParaRPr lang="en-GB" smtClean="0"/>
          </a:p>
        </p:txBody>
      </p:sp>
      <p:pic>
        <p:nvPicPr>
          <p:cNvPr id="21508" name="Picture 3" descr="Shigeru Nakayama Large.jpg"/>
          <p:cNvPicPr>
            <a:picLocks noChangeAspect="1"/>
          </p:cNvPicPr>
          <p:nvPr/>
        </p:nvPicPr>
        <p:blipFill>
          <a:blip r:embed="rId2"/>
          <a:srcRect/>
          <a:stretch>
            <a:fillRect/>
          </a:stretch>
        </p:blipFill>
        <p:spPr bwMode="auto">
          <a:xfrm>
            <a:off x="6000750" y="4643438"/>
            <a:ext cx="2500313" cy="1871662"/>
          </a:xfrm>
          <a:prstGeom prst="rect">
            <a:avLst/>
          </a:prstGeom>
          <a:noFill/>
          <a:ln w="9525">
            <a:noFill/>
            <a:miter lim="800000"/>
            <a:headEnd/>
            <a:tailEnd/>
          </a:ln>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Global Contexts: Burma: the </a:t>
            </a:r>
            <a:r>
              <a:rPr lang="en-GB" sz="2800" dirty="0" err="1" smtClean="0"/>
              <a:t>Shwedagon</a:t>
            </a:r>
            <a:r>
              <a:rPr lang="en-GB" sz="2800" dirty="0" smtClean="0"/>
              <a:t> Pagoda, Rangoon, Moon shrine </a:t>
            </a:r>
            <a:endParaRPr lang="en-GB" sz="2800" dirty="0"/>
          </a:p>
        </p:txBody>
      </p:sp>
      <p:pic>
        <p:nvPicPr>
          <p:cNvPr id="4" name="Content Placeholder 3" descr="5 Shwedagon stupa.jpg"/>
          <p:cNvPicPr>
            <a:picLocks noGrp="1" noChangeAspect="1"/>
          </p:cNvPicPr>
          <p:nvPr>
            <p:ph idx="1"/>
          </p:nvPr>
        </p:nvPicPr>
        <p:blipFill>
          <a:blip r:embed="rId2"/>
          <a:stretch>
            <a:fillRect/>
          </a:stretch>
        </p:blipFill>
        <p:spPr>
          <a:xfrm>
            <a:off x="1285852" y="2143116"/>
            <a:ext cx="2999235" cy="4525963"/>
          </a:xfrm>
        </p:spPr>
      </p:pic>
      <p:pic>
        <p:nvPicPr>
          <p:cNvPr id="5" name="Picture 4" descr="9 Moon.jpg"/>
          <p:cNvPicPr>
            <a:picLocks noChangeAspect="1"/>
          </p:cNvPicPr>
          <p:nvPr/>
        </p:nvPicPr>
        <p:blipFill>
          <a:blip r:embed="rId3"/>
          <a:stretch>
            <a:fillRect/>
          </a:stretch>
        </p:blipFill>
        <p:spPr>
          <a:xfrm>
            <a:off x="4643438" y="2023872"/>
            <a:ext cx="3203448" cy="4834128"/>
          </a:xfrm>
          <a:prstGeom prst="rect">
            <a:avLst/>
          </a:prstGeom>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Fundamental Premises 1. </a:t>
            </a:r>
            <a:br>
              <a:rPr lang="en-GB" dirty="0" smtClean="0"/>
            </a:br>
            <a:r>
              <a:rPr lang="en-GB" dirty="0" smtClean="0"/>
              <a:t>The Reflective Cosmos</a:t>
            </a:r>
            <a:endParaRPr lang="en-US" dirty="0"/>
          </a:p>
        </p:txBody>
      </p:sp>
      <p:sp>
        <p:nvSpPr>
          <p:cNvPr id="3" name="Text Placeholder 2"/>
          <p:cNvSpPr>
            <a:spLocks noGrp="1"/>
          </p:cNvSpPr>
          <p:nvPr>
            <p:ph type="body" sz="half" idx="1"/>
          </p:nvPr>
        </p:nvSpPr>
        <p:spPr/>
        <p:txBody>
          <a:bodyPr rtlCol="0">
            <a:normAutofit fontScale="85000" lnSpcReduction="10000"/>
          </a:bodyPr>
          <a:lstStyle/>
          <a:p>
            <a:pPr eaLnBrk="1" fontAlgn="auto" hangingPunct="1">
              <a:spcAft>
                <a:spcPts val="0"/>
              </a:spcAft>
              <a:buFont typeface="Arial" pitchFamily="34" charset="0"/>
              <a:buChar char="•"/>
              <a:defRPr/>
            </a:pPr>
            <a:r>
              <a:rPr lang="en-US" dirty="0"/>
              <a:t>‘The universe was conceived not as an object independent of man, but as a counterpart of and mirror of human society</a:t>
            </a:r>
            <a:r>
              <a:rPr lang="en-US" dirty="0" smtClean="0"/>
              <a:t>’</a:t>
            </a:r>
            <a:r>
              <a:rPr lang="en-US" dirty="0"/>
              <a:t> </a:t>
            </a:r>
            <a:endParaRPr lang="en-US" dirty="0" smtClean="0"/>
          </a:p>
          <a:p>
            <a:pPr eaLnBrk="1" fontAlgn="auto" hangingPunct="1">
              <a:spcAft>
                <a:spcPts val="0"/>
              </a:spcAft>
              <a:buFont typeface="Arial" pitchFamily="34" charset="0"/>
              <a:buChar char="•"/>
              <a:defRPr/>
            </a:pPr>
            <a:endParaRPr lang="en-US" sz="2100" dirty="0"/>
          </a:p>
          <a:p>
            <a:pPr eaLnBrk="1" fontAlgn="auto" hangingPunct="1">
              <a:spcAft>
                <a:spcPts val="0"/>
              </a:spcAft>
              <a:buFont typeface="Arial" pitchFamily="34" charset="0"/>
              <a:buChar char="•"/>
              <a:defRPr/>
            </a:pPr>
            <a:r>
              <a:rPr lang="en-US" sz="2100" dirty="0" err="1" smtClean="0"/>
              <a:t>Xiaochun</a:t>
            </a:r>
            <a:r>
              <a:rPr lang="en-US" sz="2100" dirty="0" smtClean="0"/>
              <a:t> </a:t>
            </a:r>
            <a:r>
              <a:rPr lang="en-US" sz="2100" dirty="0"/>
              <a:t>Sun, ‘Crossing the Boundaries between Heaven and Man: Astronomy in Ancient China’, in </a:t>
            </a:r>
            <a:r>
              <a:rPr lang="en-US" sz="2100" dirty="0" err="1"/>
              <a:t>Helaine</a:t>
            </a:r>
            <a:r>
              <a:rPr lang="en-US" sz="2100" dirty="0"/>
              <a:t> </a:t>
            </a:r>
            <a:r>
              <a:rPr lang="en-US" sz="2100" dirty="0" err="1"/>
              <a:t>Selin</a:t>
            </a:r>
            <a:r>
              <a:rPr lang="en-US" sz="2100" dirty="0"/>
              <a:t> (ed.), </a:t>
            </a:r>
            <a:r>
              <a:rPr lang="en-US" sz="2100" i="1" dirty="0"/>
              <a:t>Astronomy Across Cultures: the History of Non-Western Astronomy</a:t>
            </a:r>
            <a:r>
              <a:rPr lang="en-US" sz="2100" dirty="0"/>
              <a:t>, (Dordrecht: </a:t>
            </a:r>
            <a:r>
              <a:rPr lang="en-US" sz="2100" dirty="0" err="1"/>
              <a:t>Kluwer</a:t>
            </a:r>
            <a:r>
              <a:rPr lang="en-US" sz="2100" dirty="0"/>
              <a:t> Academic Publishers, 2000), p. 425.</a:t>
            </a:r>
            <a:endParaRPr lang="en-US" sz="2100" dirty="0" smtClean="0"/>
          </a:p>
          <a:p>
            <a:pPr eaLnBrk="1" fontAlgn="auto" hangingPunct="1">
              <a:spcAft>
                <a:spcPts val="0"/>
              </a:spcAft>
              <a:buFont typeface="Arial" pitchFamily="34" charset="0"/>
              <a:buChar char="•"/>
              <a:defRPr/>
            </a:pPr>
            <a:endParaRPr lang="en-US" dirty="0" smtClean="0"/>
          </a:p>
          <a:p>
            <a:pPr eaLnBrk="1" fontAlgn="auto" hangingPunct="1">
              <a:spcAft>
                <a:spcPts val="0"/>
              </a:spcAft>
              <a:buFont typeface="Arial" pitchFamily="34" charset="0"/>
              <a:buChar char="•"/>
              <a:defRPr/>
            </a:pPr>
            <a:endParaRPr lang="en-US" dirty="0"/>
          </a:p>
        </p:txBody>
      </p:sp>
      <p:sp>
        <p:nvSpPr>
          <p:cNvPr id="4" name="Content Placeholder 3"/>
          <p:cNvSpPr>
            <a:spLocks noGrp="1"/>
          </p:cNvSpPr>
          <p:nvPr>
            <p:ph sz="half" idx="2"/>
          </p:nvPr>
        </p:nvSpPr>
        <p:spPr/>
        <p:txBody>
          <a:bodyPr rtlCol="0">
            <a:normAutofit fontScale="85000" lnSpcReduction="10000"/>
          </a:bodyPr>
          <a:lstStyle/>
          <a:p>
            <a:pPr eaLnBrk="1" fontAlgn="auto" hangingPunct="1">
              <a:spcAft>
                <a:spcPts val="0"/>
              </a:spcAft>
              <a:buFont typeface="Arial" pitchFamily="34" charset="0"/>
              <a:buChar char="•"/>
              <a:defRPr/>
            </a:pPr>
            <a:r>
              <a:rPr lang="en-GB" dirty="0"/>
              <a:t>native North American cosmology, talked of  a ‘patterned mirroring’ between sky and </a:t>
            </a:r>
            <a:r>
              <a:rPr lang="en-GB" dirty="0" smtClean="0"/>
              <a:t>earth’. </a:t>
            </a:r>
          </a:p>
          <a:p>
            <a:pPr eaLnBrk="1" fontAlgn="auto" hangingPunct="1">
              <a:spcAft>
                <a:spcPts val="0"/>
              </a:spcAft>
              <a:buFont typeface="Arial" pitchFamily="34" charset="0"/>
              <a:buChar char="•"/>
              <a:defRPr/>
            </a:pPr>
            <a:endParaRPr lang="en-GB" sz="2400" dirty="0" smtClean="0"/>
          </a:p>
          <a:p>
            <a:pPr eaLnBrk="1" fontAlgn="auto" hangingPunct="1">
              <a:spcAft>
                <a:spcPts val="0"/>
              </a:spcAft>
              <a:buFont typeface="Arial" pitchFamily="34" charset="0"/>
              <a:buChar char="•"/>
              <a:defRPr/>
            </a:pPr>
            <a:r>
              <a:rPr lang="en-GB" sz="2400" dirty="0" smtClean="0"/>
              <a:t>Trudy </a:t>
            </a:r>
            <a:r>
              <a:rPr lang="en-GB" sz="2400" dirty="0"/>
              <a:t>Griffin-Pierce, </a:t>
            </a:r>
            <a:r>
              <a:rPr lang="en-GB" sz="2400" i="1" dirty="0"/>
              <a:t>Earth Is My Mother, Sky Is My Father: Space, Time and Astronomy in Navajo </a:t>
            </a:r>
            <a:r>
              <a:rPr lang="en-GB" sz="2400" i="1" dirty="0" err="1"/>
              <a:t>Sandpainting</a:t>
            </a:r>
            <a:r>
              <a:rPr lang="en-GB" sz="2400" dirty="0"/>
              <a:t>, (Albuquerque: University of New Mexico Press, 1995), p. 63.</a:t>
            </a:r>
            <a:endParaRPr lang="en-US" sz="2400" dirty="0"/>
          </a:p>
          <a:p>
            <a:pPr eaLnBrk="1" fontAlgn="auto" hangingPunct="1">
              <a:spcAft>
                <a:spcPts val="0"/>
              </a:spcAft>
              <a:buFont typeface="Arial" pitchFamily="34" charset="0"/>
              <a:buChar char="•"/>
              <a:defRPr/>
            </a:pPr>
            <a:endParaRPr lang="en-US" dirty="0"/>
          </a:p>
        </p:txBody>
      </p:sp>
      <p:pic>
        <p:nvPicPr>
          <p:cNvPr id="25605" name="Picture 2"/>
          <p:cNvPicPr>
            <a:picLocks noChangeAspect="1" noChangeArrowheads="1"/>
          </p:cNvPicPr>
          <p:nvPr/>
        </p:nvPicPr>
        <p:blipFill>
          <a:blip r:embed="rId2"/>
          <a:srcRect/>
          <a:stretch>
            <a:fillRect/>
          </a:stretch>
        </p:blipFill>
        <p:spPr bwMode="auto">
          <a:xfrm>
            <a:off x="0" y="0"/>
            <a:ext cx="1284288" cy="528638"/>
          </a:xfrm>
          <a:prstGeom prst="rect">
            <a:avLst/>
          </a:prstGeom>
          <a:noFill/>
          <a:ln w="9525">
            <a:noFill/>
            <a:miter lim="800000"/>
            <a:headEnd/>
            <a:tailEnd/>
          </a:ln>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Fundamental Premise 3</a:t>
            </a:r>
            <a:br>
              <a:rPr lang="en-GB" dirty="0" smtClean="0"/>
            </a:br>
            <a:r>
              <a:rPr lang="en-GB" dirty="0" smtClean="0"/>
              <a:t>Divinity speaks through the stars</a:t>
            </a:r>
            <a:endParaRPr lang="en-US" dirty="0"/>
          </a:p>
        </p:txBody>
      </p:sp>
      <p:sp>
        <p:nvSpPr>
          <p:cNvPr id="27651" name="Text Placeholder 2"/>
          <p:cNvSpPr>
            <a:spLocks noGrp="1"/>
          </p:cNvSpPr>
          <p:nvPr>
            <p:ph type="body" sz="half" idx="1"/>
          </p:nvPr>
        </p:nvSpPr>
        <p:spPr/>
        <p:txBody>
          <a:bodyPr>
            <a:normAutofit fontScale="92500" lnSpcReduction="10000"/>
          </a:bodyPr>
          <a:lstStyle/>
          <a:p>
            <a:pPr eaLnBrk="1" hangingPunct="1"/>
            <a:r>
              <a:rPr lang="en-GB" sz="1600" smtClean="0"/>
              <a:t>Celestial patterns were the ‘writing’ of the gods and goddesses (</a:t>
            </a:r>
            <a:r>
              <a:rPr lang="en-GB" sz="1600" i="1" smtClean="0"/>
              <a:t>šitir šamê =</a:t>
            </a:r>
            <a:r>
              <a:rPr lang="en-GB" sz="1600" smtClean="0"/>
              <a:t> the 'writing of heaven‘).</a:t>
            </a:r>
          </a:p>
          <a:p>
            <a:pPr eaLnBrk="1" hangingPunct="1"/>
            <a:r>
              <a:rPr lang="en-GB" sz="1600" smtClean="0"/>
              <a:t>Right: enuma anu enlil, 8</a:t>
            </a:r>
            <a:r>
              <a:rPr lang="en-GB" sz="1600" baseline="30000" smtClean="0"/>
              <a:t>th</a:t>
            </a:r>
            <a:r>
              <a:rPr lang="en-GB" sz="1600" smtClean="0"/>
              <a:t> c BCE</a:t>
            </a:r>
            <a:endParaRPr lang="en-US" sz="1600" smtClean="0"/>
          </a:p>
          <a:p>
            <a:pPr eaLnBrk="1" hangingPunct="1"/>
            <a:endParaRPr lang="en-GB" sz="1600" smtClean="0"/>
          </a:p>
          <a:p>
            <a:r>
              <a:rPr lang="en-GB" sz="1600" smtClean="0"/>
              <a:t>Then this writing must be read.</a:t>
            </a:r>
          </a:p>
          <a:p>
            <a:r>
              <a:rPr lang="en-GB" sz="1600" smtClean="0"/>
              <a:t>The crucial concept in Chinese astrology, </a:t>
            </a:r>
            <a:r>
              <a:rPr lang="en-GB" sz="1600" i="1" smtClean="0"/>
              <a:t>tian wen</a:t>
            </a:r>
            <a:r>
              <a:rPr lang="en-GB" sz="1600" smtClean="0"/>
              <a:t> (celestial patterns) was </a:t>
            </a:r>
            <a:r>
              <a:rPr lang="en-GB" sz="1600" i="1" smtClean="0"/>
              <a:t>xiang</a:t>
            </a:r>
            <a:r>
              <a:rPr lang="en-GB" sz="1600" smtClean="0"/>
              <a:t>, translated as </a:t>
            </a:r>
            <a:r>
              <a:rPr lang="en-GB" sz="1600" b="1" smtClean="0"/>
              <a:t>image</a:t>
            </a:r>
            <a:r>
              <a:rPr lang="en-GB" sz="1600" smtClean="0"/>
              <a:t>, </a:t>
            </a:r>
            <a:r>
              <a:rPr lang="en-GB" sz="1600" b="1" smtClean="0"/>
              <a:t>or symbol</a:t>
            </a:r>
            <a:r>
              <a:rPr lang="en-GB" sz="1600" smtClean="0"/>
              <a:t>. Celestial phenomena were therefore </a:t>
            </a:r>
            <a:r>
              <a:rPr lang="en-GB" sz="1600" i="1" smtClean="0"/>
              <a:t>tian xiang</a:t>
            </a:r>
            <a:r>
              <a:rPr lang="en-GB" sz="1600" smtClean="0"/>
              <a:t>, celestial images. A star or planet might constitute a </a:t>
            </a:r>
            <a:r>
              <a:rPr lang="en-GB" sz="1600" i="1" smtClean="0"/>
              <a:t>xiang</a:t>
            </a:r>
            <a:r>
              <a:rPr lang="en-GB" sz="1600" smtClean="0"/>
              <a:t>, an image, symbol or analogue of some phenomenon on earth, and the astrologer was therefore required to act as an interpreter, reading the heavenly signs. </a:t>
            </a:r>
            <a:r>
              <a:rPr lang="en-US" sz="1600" smtClean="0"/>
              <a:t>Schafer, Edward H., </a:t>
            </a:r>
            <a:r>
              <a:rPr lang="en-US" sz="1600" i="1" smtClean="0"/>
              <a:t>Pacing the Void: T’ang Approaches to the Stars</a:t>
            </a:r>
            <a:r>
              <a:rPr lang="en-US" sz="1600" smtClean="0"/>
              <a:t>, Berkekely: University of California Press, 1977, p. 55.</a:t>
            </a:r>
          </a:p>
          <a:p>
            <a:r>
              <a:rPr lang="en-GB" smtClean="0"/>
              <a:t> </a:t>
            </a:r>
            <a:endParaRPr lang="en-US" smtClean="0"/>
          </a:p>
        </p:txBody>
      </p:sp>
      <p:pic>
        <p:nvPicPr>
          <p:cNvPr id="27652" name="Picture 5" descr="Enuma Anu Enlil"/>
          <p:cNvPicPr>
            <a:picLocks noGrp="1" noChangeAspect="1" noChangeArrowheads="1"/>
          </p:cNvPicPr>
          <p:nvPr>
            <p:ph sz="half" idx="2"/>
          </p:nvPr>
        </p:nvPicPr>
        <p:blipFill>
          <a:blip r:embed="rId2"/>
          <a:srcRect/>
          <a:stretch>
            <a:fillRect/>
          </a:stretch>
        </p:blipFill>
        <p:spPr>
          <a:xfrm>
            <a:off x="5715000" y="2000250"/>
            <a:ext cx="2271713" cy="3810000"/>
          </a:xfrm>
        </p:spPr>
      </p:pic>
      <p:pic>
        <p:nvPicPr>
          <p:cNvPr id="27653" name="Picture 2"/>
          <p:cNvPicPr>
            <a:picLocks noChangeAspect="1" noChangeArrowheads="1"/>
          </p:cNvPicPr>
          <p:nvPr/>
        </p:nvPicPr>
        <p:blipFill>
          <a:blip r:embed="rId3"/>
          <a:srcRect/>
          <a:stretch>
            <a:fillRect/>
          </a:stretch>
        </p:blipFill>
        <p:spPr bwMode="auto">
          <a:xfrm>
            <a:off x="0" y="0"/>
            <a:ext cx="1284288" cy="528638"/>
          </a:xfrm>
          <a:prstGeom prst="rect">
            <a:avLst/>
          </a:prstGeom>
          <a:noFill/>
          <a:ln w="9525">
            <a:noFill/>
            <a:miter lim="800000"/>
            <a:headEnd/>
            <a:tailEnd/>
          </a:ln>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rtlCol="0">
            <a:normAutofit fontScale="90000"/>
          </a:bodyPr>
          <a:lstStyle/>
          <a:p>
            <a:pPr>
              <a:defRPr/>
            </a:pPr>
            <a:r>
              <a:rPr lang="en-GB" sz="3600" dirty="0" smtClean="0"/>
              <a:t>Fundamental Premise 4</a:t>
            </a:r>
            <a:r>
              <a:rPr lang="en-GB" sz="4000" dirty="0" smtClean="0"/>
              <a:t>: The sky can be read like a text – as warnings (Omens)</a:t>
            </a:r>
            <a:endParaRPr lang="en-US" sz="3200" dirty="0" smtClean="0"/>
          </a:p>
        </p:txBody>
      </p:sp>
      <p:sp>
        <p:nvSpPr>
          <p:cNvPr id="28675" name="Rectangle 3"/>
          <p:cNvSpPr>
            <a:spLocks noGrp="1" noChangeArrowheads="1"/>
          </p:cNvSpPr>
          <p:nvPr>
            <p:ph type="body" idx="1"/>
          </p:nvPr>
        </p:nvSpPr>
        <p:spPr/>
        <p:txBody>
          <a:bodyPr/>
          <a:lstStyle/>
          <a:p>
            <a:pPr eaLnBrk="1" hangingPunct="1"/>
            <a:r>
              <a:rPr lang="en-GB" smtClean="0"/>
              <a:t>the 'signs on earth, just as those in the sky, give us signals. Sky and earth both produce portents though appearing separately, they are not separate (because) sky and earth are related'.[1] </a:t>
            </a:r>
          </a:p>
          <a:p>
            <a:pPr eaLnBrk="1" hangingPunct="1"/>
            <a:r>
              <a:rPr lang="en-GB" i="1" smtClean="0"/>
              <a:t>The ‘Diviners Manual’</a:t>
            </a:r>
            <a:br>
              <a:rPr lang="en-GB" i="1" smtClean="0"/>
            </a:br>
            <a:r>
              <a:rPr lang="en-GB" sz="2400" smtClean="0"/>
              <a:t>‘As Above, so Below’</a:t>
            </a:r>
            <a:r>
              <a:rPr lang="en-US" smtClean="0"/>
              <a:t/>
            </a:r>
            <a:br>
              <a:rPr lang="en-US" smtClean="0"/>
            </a:br>
            <a:r>
              <a:rPr lang="en-GB" sz="1800" smtClean="0"/>
              <a:t>[1] Oppenheim, A.Leo., ‘A Babylonian Diviner’s Manual’,</a:t>
            </a:r>
            <a:r>
              <a:rPr lang="en-GB" sz="1800" i="1" smtClean="0"/>
              <a:t> Journal of Near Eastern Studies</a:t>
            </a:r>
            <a:r>
              <a:rPr lang="en-GB" sz="1800" smtClean="0"/>
              <a:t>, Vol. 33, January-October 1974, p. 204. </a:t>
            </a:r>
            <a:endParaRPr lang="en-US" sz="1800" smtClean="0"/>
          </a:p>
        </p:txBody>
      </p:sp>
      <p:pic>
        <p:nvPicPr>
          <p:cNvPr id="28676" name="Picture 2"/>
          <p:cNvPicPr>
            <a:picLocks noChangeAspect="1" noChangeArrowheads="1"/>
          </p:cNvPicPr>
          <p:nvPr/>
        </p:nvPicPr>
        <p:blipFill>
          <a:blip r:embed="rId2"/>
          <a:srcRect/>
          <a:stretch>
            <a:fillRect/>
          </a:stretch>
        </p:blipFill>
        <p:spPr bwMode="auto">
          <a:xfrm>
            <a:off x="214313" y="6143625"/>
            <a:ext cx="1284287" cy="528638"/>
          </a:xfrm>
          <a:prstGeom prst="rect">
            <a:avLst/>
          </a:prstGeom>
          <a:noFill/>
          <a:ln w="9525">
            <a:noFill/>
            <a:miter lim="800000"/>
            <a:headEnd/>
            <a:tailEnd/>
          </a:ln>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GB" smtClean="0"/>
              <a:t>Omens</a:t>
            </a:r>
            <a:endParaRPr lang="en-US" smtClean="0"/>
          </a:p>
        </p:txBody>
      </p:sp>
      <p:sp>
        <p:nvSpPr>
          <p:cNvPr id="29699" name="Text Placeholder 2"/>
          <p:cNvSpPr>
            <a:spLocks noGrp="1"/>
          </p:cNvSpPr>
          <p:nvPr>
            <p:ph type="body" sz="half" idx="1"/>
          </p:nvPr>
        </p:nvSpPr>
        <p:spPr/>
        <p:txBody>
          <a:bodyPr/>
          <a:lstStyle/>
          <a:p>
            <a:pPr eaLnBrk="1" hangingPunct="1"/>
            <a:r>
              <a:rPr lang="en-GB" smtClean="0"/>
              <a:t>The appearance of a bird whose head was a mirror in which the stars could be seen was a bad omen which was later linked to the Spanish conquest of the Aztecs.</a:t>
            </a:r>
            <a:endParaRPr lang="en-US" smtClean="0"/>
          </a:p>
          <a:p>
            <a:pPr eaLnBrk="1" hangingPunct="1"/>
            <a:endParaRPr lang="en-US" smtClean="0"/>
          </a:p>
        </p:txBody>
      </p:sp>
      <p:pic>
        <p:nvPicPr>
          <p:cNvPr id="29700" name="Content Placeholder 6" descr="Aztect omen Townsend p. 19.jpg"/>
          <p:cNvPicPr>
            <a:picLocks noGrp="1" noChangeAspect="1"/>
          </p:cNvPicPr>
          <p:nvPr>
            <p:ph sz="half" idx="2"/>
          </p:nvPr>
        </p:nvPicPr>
        <p:blipFill>
          <a:blip r:embed="rId2"/>
          <a:srcRect/>
          <a:stretch>
            <a:fillRect/>
          </a:stretch>
        </p:blipFill>
        <p:spPr>
          <a:xfrm>
            <a:off x="4648200" y="2370138"/>
            <a:ext cx="4038600" cy="2986087"/>
          </a:xfrm>
        </p:spPr>
      </p:pic>
      <p:pic>
        <p:nvPicPr>
          <p:cNvPr id="29701" name="Picture 2"/>
          <p:cNvPicPr>
            <a:picLocks noChangeAspect="1" noChangeArrowheads="1"/>
          </p:cNvPicPr>
          <p:nvPr/>
        </p:nvPicPr>
        <p:blipFill>
          <a:blip r:embed="rId3"/>
          <a:srcRect/>
          <a:stretch>
            <a:fillRect/>
          </a:stretch>
        </p:blipFill>
        <p:spPr bwMode="auto">
          <a:xfrm>
            <a:off x="0" y="0"/>
            <a:ext cx="1284288" cy="528638"/>
          </a:xfrm>
          <a:prstGeom prst="rect">
            <a:avLst/>
          </a:prstGeom>
          <a:noFill/>
          <a:ln w="9525">
            <a:noFill/>
            <a:miter lim="800000"/>
            <a:headEnd/>
            <a:tailEnd/>
          </a:ln>
        </p:spPr>
      </p:pic>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r>
              <a:rPr lang="en-GB" sz="3600" dirty="0" smtClean="0"/>
              <a:t/>
            </a:r>
            <a:br>
              <a:rPr lang="en-GB" sz="3600" dirty="0" smtClean="0"/>
            </a:br>
            <a:r>
              <a:rPr lang="en-GB" sz="3600" dirty="0"/>
              <a:t/>
            </a:r>
            <a:br>
              <a:rPr lang="en-GB" sz="3600" dirty="0"/>
            </a:br>
            <a:r>
              <a:rPr lang="en-GB" sz="3600" dirty="0" smtClean="0"/>
              <a:t/>
            </a:r>
            <a:br>
              <a:rPr lang="en-GB" sz="3600" dirty="0" smtClean="0"/>
            </a:br>
            <a:r>
              <a:rPr lang="en-GB" sz="3200" dirty="0" smtClean="0"/>
              <a:t> Fundamental Premise 5</a:t>
            </a:r>
            <a:br>
              <a:rPr lang="en-GB" sz="3200" dirty="0" smtClean="0"/>
            </a:br>
            <a:r>
              <a:rPr lang="en-GB" sz="3600" dirty="0" smtClean="0"/>
              <a:t>Divine intervention</a:t>
            </a:r>
            <a:r>
              <a:rPr lang="en-US" sz="3600" dirty="0" smtClean="0"/>
              <a:t/>
            </a:r>
            <a:br>
              <a:rPr lang="en-US" sz="3600" dirty="0" smtClean="0"/>
            </a:br>
            <a:r>
              <a:rPr lang="en-GB" dirty="0" smtClean="0"/>
              <a:t/>
            </a:r>
            <a:br>
              <a:rPr lang="en-GB" dirty="0" smtClean="0"/>
            </a:br>
            <a:endParaRPr lang="en-US" dirty="0"/>
          </a:p>
        </p:txBody>
      </p:sp>
      <p:sp>
        <p:nvSpPr>
          <p:cNvPr id="3" name="Text Placeholder 2"/>
          <p:cNvSpPr>
            <a:spLocks noGrp="1"/>
          </p:cNvSpPr>
          <p:nvPr>
            <p:ph type="body" sz="half" idx="1"/>
          </p:nvPr>
        </p:nvSpPr>
        <p:spPr/>
        <p:txBody>
          <a:bodyPr rtlCol="0">
            <a:normAutofit fontScale="77500" lnSpcReduction="20000"/>
          </a:bodyPr>
          <a:lstStyle/>
          <a:p>
            <a:pPr eaLnBrk="1" fontAlgn="auto" hangingPunct="1">
              <a:spcAft>
                <a:spcPts val="0"/>
              </a:spcAft>
              <a:buFont typeface="Arial" pitchFamily="34" charset="0"/>
              <a:buChar char="•"/>
              <a:defRPr/>
            </a:pPr>
            <a:r>
              <a:rPr lang="en-GB" dirty="0" smtClean="0"/>
              <a:t>Right: Quetzalcoatl (Aztec Venus, regulated war) and </a:t>
            </a:r>
            <a:r>
              <a:rPr lang="en-GB" dirty="0" err="1" smtClean="0"/>
              <a:t>Innana</a:t>
            </a:r>
            <a:r>
              <a:rPr lang="en-GB" dirty="0" smtClean="0"/>
              <a:t> (Sumerian Venus, Queen of Heaven)</a:t>
            </a:r>
            <a:r>
              <a:rPr lang="en-GB" i="1" dirty="0" smtClean="0"/>
              <a:t> </a:t>
            </a:r>
          </a:p>
          <a:p>
            <a:pPr eaLnBrk="1" fontAlgn="auto" hangingPunct="1">
              <a:spcAft>
                <a:spcPts val="0"/>
              </a:spcAft>
              <a:buFont typeface="Arial" pitchFamily="34" charset="0"/>
              <a:buChar char="•"/>
              <a:defRPr/>
            </a:pPr>
            <a:endParaRPr lang="en-GB" i="1" dirty="0" smtClean="0"/>
          </a:p>
          <a:p>
            <a:pPr eaLnBrk="1" fontAlgn="auto" hangingPunct="1">
              <a:spcAft>
                <a:spcPts val="0"/>
              </a:spcAft>
              <a:buFont typeface="Arial" pitchFamily="34" charset="0"/>
              <a:buChar char="•"/>
              <a:defRPr/>
            </a:pPr>
            <a:r>
              <a:rPr lang="en-GB" dirty="0" smtClean="0"/>
              <a:t>Yahweh</a:t>
            </a:r>
            <a:endParaRPr lang="en-GB" dirty="0"/>
          </a:p>
          <a:p>
            <a:pPr eaLnBrk="1" fontAlgn="auto" hangingPunct="1">
              <a:spcAft>
                <a:spcPts val="0"/>
              </a:spcAft>
              <a:buFont typeface="Arial" pitchFamily="34" charset="0"/>
              <a:buChar char="•"/>
              <a:defRPr/>
            </a:pPr>
            <a:r>
              <a:rPr lang="en-GB" i="1" dirty="0" smtClean="0"/>
              <a:t>'"</a:t>
            </a:r>
            <a:r>
              <a:rPr lang="en-GB" i="1" dirty="0"/>
              <a:t>And on that day," says the Lord God, "I will make the sun go down at noon, and darken the earth in broad daylight'</a:t>
            </a:r>
            <a:r>
              <a:rPr lang="en-GB" dirty="0"/>
              <a:t>.</a:t>
            </a:r>
            <a:endParaRPr lang="en-US" dirty="0"/>
          </a:p>
          <a:p>
            <a:pPr eaLnBrk="1" fontAlgn="auto" hangingPunct="1">
              <a:spcAft>
                <a:spcPts val="0"/>
              </a:spcAft>
              <a:buFont typeface="Arial" pitchFamily="34" charset="0"/>
              <a:buChar char="•"/>
              <a:defRPr/>
            </a:pPr>
            <a:r>
              <a:rPr lang="en-GB" dirty="0"/>
              <a:t>Amos 8.9. </a:t>
            </a:r>
            <a:endParaRPr lang="en-US" dirty="0"/>
          </a:p>
          <a:p>
            <a:pPr eaLnBrk="1" fontAlgn="auto" hangingPunct="1">
              <a:spcAft>
                <a:spcPts val="0"/>
              </a:spcAft>
              <a:buFont typeface="Arial" pitchFamily="34" charset="0"/>
              <a:buChar char="•"/>
              <a:defRPr/>
            </a:pPr>
            <a:r>
              <a:rPr lang="en-GB" dirty="0"/>
              <a:t> </a:t>
            </a:r>
            <a:endParaRPr lang="en-US" dirty="0"/>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endParaRPr lang="en-US" dirty="0"/>
          </a:p>
        </p:txBody>
      </p:sp>
      <p:pic>
        <p:nvPicPr>
          <p:cNvPr id="30724" name="Content Placeholder 6" descr="images.jpeg"/>
          <p:cNvPicPr>
            <a:picLocks noGrp="1" noChangeAspect="1"/>
          </p:cNvPicPr>
          <p:nvPr>
            <p:ph sz="half" idx="2"/>
          </p:nvPr>
        </p:nvPicPr>
        <p:blipFill>
          <a:blip r:embed="rId2"/>
          <a:srcRect/>
          <a:stretch>
            <a:fillRect/>
          </a:stretch>
        </p:blipFill>
        <p:spPr>
          <a:xfrm>
            <a:off x="6572250" y="1571625"/>
            <a:ext cx="2000250" cy="2878138"/>
          </a:xfrm>
        </p:spPr>
      </p:pic>
      <p:pic>
        <p:nvPicPr>
          <p:cNvPr id="30725" name="Picture 7" descr="Inanna Enthroned.jpg"/>
          <p:cNvPicPr>
            <a:picLocks noChangeAspect="1"/>
          </p:cNvPicPr>
          <p:nvPr/>
        </p:nvPicPr>
        <p:blipFill>
          <a:blip r:embed="rId3"/>
          <a:srcRect/>
          <a:stretch>
            <a:fillRect/>
          </a:stretch>
        </p:blipFill>
        <p:spPr bwMode="auto">
          <a:xfrm>
            <a:off x="4500563" y="4000500"/>
            <a:ext cx="2643187" cy="2160588"/>
          </a:xfrm>
          <a:prstGeom prst="rect">
            <a:avLst/>
          </a:prstGeom>
          <a:noFill/>
          <a:ln w="9525">
            <a:noFill/>
            <a:miter lim="800000"/>
            <a:headEnd/>
            <a:tailEnd/>
          </a:ln>
        </p:spPr>
      </p:pic>
      <p:pic>
        <p:nvPicPr>
          <p:cNvPr id="30726" name="Picture 2"/>
          <p:cNvPicPr>
            <a:picLocks noChangeAspect="1" noChangeArrowheads="1"/>
          </p:cNvPicPr>
          <p:nvPr/>
        </p:nvPicPr>
        <p:blipFill>
          <a:blip r:embed="rId4"/>
          <a:srcRect/>
          <a:stretch>
            <a:fillRect/>
          </a:stretch>
        </p:blipFill>
        <p:spPr bwMode="auto">
          <a:xfrm>
            <a:off x="0" y="0"/>
            <a:ext cx="1284288" cy="528638"/>
          </a:xfrm>
          <a:prstGeom prst="rect">
            <a:avLst/>
          </a:prstGeom>
          <a:noFill/>
          <a:ln w="9525">
            <a:noFill/>
            <a:miter lim="800000"/>
            <a:headEnd/>
            <a:tailEnd/>
          </a:ln>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dirty="0" smtClean="0"/>
              <a:t>The Built Environment: Religious Space and Power: the Pantheon, Rome, St Peter’s Rome, St. Paul’s, London: solar symbolism, easterly alignments, celestial domes.</a:t>
            </a:r>
            <a:endParaRPr lang="en-US" sz="1800" dirty="0"/>
          </a:p>
        </p:txBody>
      </p:sp>
      <p:pic>
        <p:nvPicPr>
          <p:cNvPr id="5" name="Content Placeholder 4" descr="st_pauls_cathedral.jpeg"/>
          <p:cNvPicPr>
            <a:picLocks noGrp="1" noChangeAspect="1"/>
          </p:cNvPicPr>
          <p:nvPr>
            <p:ph idx="1"/>
          </p:nvPr>
        </p:nvPicPr>
        <p:blipFill>
          <a:blip r:embed="rId2"/>
          <a:stretch>
            <a:fillRect/>
          </a:stretch>
        </p:blipFill>
        <p:spPr>
          <a:xfrm>
            <a:off x="357158" y="4429132"/>
            <a:ext cx="2929463" cy="2197097"/>
          </a:xfrm>
        </p:spPr>
      </p:pic>
      <p:pic>
        <p:nvPicPr>
          <p:cNvPr id="4" name="Picture 2"/>
          <p:cNvPicPr>
            <a:picLocks noChangeAspect="1" noChangeArrowheads="1"/>
          </p:cNvPicPr>
          <p:nvPr/>
        </p:nvPicPr>
        <p:blipFill>
          <a:blip r:embed="rId3" cstate="print"/>
          <a:srcRect/>
          <a:stretch>
            <a:fillRect/>
          </a:stretch>
        </p:blipFill>
        <p:spPr bwMode="auto">
          <a:xfrm>
            <a:off x="5286380" y="6000768"/>
            <a:ext cx="1570017" cy="646870"/>
          </a:xfrm>
          <a:prstGeom prst="rect">
            <a:avLst/>
          </a:prstGeom>
          <a:noFill/>
          <a:ln w="9525">
            <a:noFill/>
            <a:miter lim="800000"/>
            <a:headEnd/>
            <a:tailEnd/>
          </a:ln>
        </p:spPr>
      </p:pic>
      <p:pic>
        <p:nvPicPr>
          <p:cNvPr id="6" name="Picture 5" descr="st-peters-1.jpeg"/>
          <p:cNvPicPr>
            <a:picLocks noChangeAspect="1"/>
          </p:cNvPicPr>
          <p:nvPr/>
        </p:nvPicPr>
        <p:blipFill>
          <a:blip r:embed="rId4"/>
          <a:stretch>
            <a:fillRect/>
          </a:stretch>
        </p:blipFill>
        <p:spPr>
          <a:xfrm>
            <a:off x="3571868" y="2893215"/>
            <a:ext cx="5286380" cy="3964785"/>
          </a:xfrm>
          <a:prstGeom prst="rect">
            <a:avLst/>
          </a:prstGeom>
        </p:spPr>
      </p:pic>
      <p:pic>
        <p:nvPicPr>
          <p:cNvPr id="7" name="Content Placeholder 3" descr="Pantheon 4 .jpeg"/>
          <p:cNvPicPr>
            <a:picLocks noChangeAspect="1"/>
          </p:cNvPicPr>
          <p:nvPr/>
        </p:nvPicPr>
        <p:blipFill>
          <a:blip r:embed="rId5" cstate="print"/>
          <a:stretch>
            <a:fillRect/>
          </a:stretch>
        </p:blipFill>
        <p:spPr>
          <a:xfrm>
            <a:off x="357158" y="2000240"/>
            <a:ext cx="2907015" cy="2197097"/>
          </a:xfrm>
          <a:prstGeom prst="rect">
            <a:avLst/>
          </a:prstGeom>
        </p:spPr>
      </p:pic>
      <p:pic>
        <p:nvPicPr>
          <p:cNvPr id="8" name="Picture 2"/>
          <p:cNvPicPr>
            <a:picLocks noChangeAspect="1" noChangeArrowheads="1"/>
          </p:cNvPicPr>
          <p:nvPr/>
        </p:nvPicPr>
        <p:blipFill>
          <a:blip r:embed="rId6">
            <a:extLst>
              <a:ext uri="{28A0092B-C50C-407E-A947-70E740481C1C}">
                <a14:useLocalDpi xmlns="" xmlns:a14="http://schemas.microsoft.com/office/drawing/2010/main" val="0"/>
              </a:ext>
            </a:extLst>
          </a:blip>
          <a:srcRect/>
          <a:stretch>
            <a:fillRect/>
          </a:stretch>
        </p:blipFill>
        <p:spPr bwMode="auto">
          <a:xfrm>
            <a:off x="0" y="6365450"/>
            <a:ext cx="1246366" cy="4925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The Built Environment: Political Space and Power:  Machu </a:t>
            </a:r>
            <a:r>
              <a:rPr lang="en-GB" sz="2400" dirty="0" err="1" smtClean="0"/>
              <a:t>Pichu</a:t>
            </a:r>
            <a:r>
              <a:rPr lang="en-GB" sz="2400" dirty="0" smtClean="0"/>
              <a:t>; Congress, Washington DC, Congress Buenos Aires)</a:t>
            </a:r>
            <a:endParaRPr lang="en-US" sz="2400" dirty="0"/>
          </a:p>
        </p:txBody>
      </p:sp>
      <p:pic>
        <p:nvPicPr>
          <p:cNvPr id="5" name="Picture 4" descr="national-congress-building-buenos-aires.jpeg"/>
          <p:cNvPicPr>
            <a:picLocks noChangeAspect="1"/>
          </p:cNvPicPr>
          <p:nvPr/>
        </p:nvPicPr>
        <p:blipFill>
          <a:blip r:embed="rId2"/>
          <a:stretch>
            <a:fillRect/>
          </a:stretch>
        </p:blipFill>
        <p:spPr>
          <a:xfrm>
            <a:off x="3643306" y="2928934"/>
            <a:ext cx="4921260" cy="3686471"/>
          </a:xfrm>
          <a:prstGeom prst="rect">
            <a:avLst/>
          </a:prstGeom>
        </p:spPr>
      </p:pic>
      <p:pic>
        <p:nvPicPr>
          <p:cNvPr id="7" name="Content Placeholder 6" descr="Washington Congress.jpeg"/>
          <p:cNvPicPr>
            <a:picLocks noGrp="1" noChangeAspect="1"/>
          </p:cNvPicPr>
          <p:nvPr>
            <p:ph idx="1"/>
          </p:nvPr>
        </p:nvPicPr>
        <p:blipFill>
          <a:blip r:embed="rId3"/>
          <a:stretch>
            <a:fillRect/>
          </a:stretch>
        </p:blipFill>
        <p:spPr>
          <a:xfrm>
            <a:off x="285720" y="4143380"/>
            <a:ext cx="3383098" cy="2243141"/>
          </a:xfrm>
        </p:spPr>
      </p:pic>
      <p:pic>
        <p:nvPicPr>
          <p:cNvPr id="8" name="Picture 7" descr="Machu Pichu.jpeg"/>
          <p:cNvPicPr>
            <a:picLocks noChangeAspect="1"/>
          </p:cNvPicPr>
          <p:nvPr/>
        </p:nvPicPr>
        <p:blipFill>
          <a:blip r:embed="rId4"/>
          <a:stretch>
            <a:fillRect/>
          </a:stretch>
        </p:blipFill>
        <p:spPr>
          <a:xfrm>
            <a:off x="428596" y="1500174"/>
            <a:ext cx="2784715" cy="2205040"/>
          </a:xfrm>
          <a:prstGeom prst="rect">
            <a:avLst/>
          </a:prstGeom>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Land, Sea and Sky </a:t>
            </a:r>
            <a:r>
              <a:rPr lang="en-GB" dirty="0" err="1" smtClean="0"/>
              <a:t>Scapes</a:t>
            </a:r>
            <a:r>
              <a:rPr lang="en-GB" dirty="0" smtClean="0"/>
              <a:t/>
            </a:r>
            <a:br>
              <a:rPr lang="en-GB" dirty="0" smtClean="0"/>
            </a:br>
            <a:r>
              <a:rPr lang="en-GB" dirty="0" smtClean="0"/>
              <a:t>Part 3</a:t>
            </a:r>
            <a:endParaRPr lang="en-GB" dirty="0"/>
          </a:p>
        </p:txBody>
      </p:sp>
      <p:sp>
        <p:nvSpPr>
          <p:cNvPr id="5" name="Subtitle 4"/>
          <p:cNvSpPr>
            <a:spLocks noGrp="1"/>
          </p:cNvSpPr>
          <p:nvPr>
            <p:ph type="subTitle" idx="1"/>
          </p:nvPr>
        </p:nvSpPr>
        <p:spPr/>
        <p:txBody>
          <a:bodyPr/>
          <a:lstStyle/>
          <a:p>
            <a:r>
              <a:rPr lang="en-GB" dirty="0" smtClean="0"/>
              <a:t>The sky at Strata Florida</a:t>
            </a:r>
          </a:p>
          <a:p>
            <a:r>
              <a:rPr lang="en-GB" dirty="0" smtClean="0"/>
              <a:t>1. Scriptural sources</a:t>
            </a:r>
            <a:endParaRPr lang="en-GB" dirty="0"/>
          </a:p>
        </p:txBody>
      </p:sp>
      <p:pic>
        <p:nvPicPr>
          <p:cNvPr id="6" name="Picture 5" descr="Strata_Florida,_ground_plan.png"/>
          <p:cNvPicPr>
            <a:picLocks noChangeAspect="1"/>
          </p:cNvPicPr>
          <p:nvPr/>
        </p:nvPicPr>
        <p:blipFill>
          <a:blip r:embed="rId2"/>
          <a:stretch>
            <a:fillRect/>
          </a:stretch>
        </p:blipFill>
        <p:spPr>
          <a:xfrm>
            <a:off x="7558544" y="0"/>
            <a:ext cx="1585455" cy="2428868"/>
          </a:xfrm>
          <a:prstGeom prst="rect">
            <a:avLst/>
          </a:prstGeom>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Strata Florida Abbey. Founded 1164.</a:t>
            </a:r>
          </a:p>
          <a:p>
            <a:r>
              <a:rPr lang="en-GB" dirty="0" smtClean="0"/>
              <a:t>There were two main sources of literary authority for knowledge of the sky:</a:t>
            </a:r>
          </a:p>
          <a:p>
            <a:r>
              <a:rPr lang="en-GB" dirty="0" smtClean="0"/>
              <a:t>1. Holy Scripture, elucidated in </a:t>
            </a:r>
          </a:p>
          <a:p>
            <a:r>
              <a:rPr lang="en-GB" dirty="0" smtClean="0"/>
              <a:t>1A. Theological commentary</a:t>
            </a:r>
          </a:p>
          <a:p>
            <a:r>
              <a:rPr lang="en-GB" dirty="0" smtClean="0"/>
              <a:t>2. Classical Greek and Latin texts, mostly available only in fragments, but supplemented from the late 12</a:t>
            </a:r>
            <a:r>
              <a:rPr lang="en-GB" baseline="30000" dirty="0" smtClean="0"/>
              <a:t>th</a:t>
            </a:r>
            <a:r>
              <a:rPr lang="en-GB" dirty="0" smtClean="0"/>
              <a:t> c onwards by</a:t>
            </a:r>
          </a:p>
          <a:p>
            <a:r>
              <a:rPr lang="en-GB" dirty="0" smtClean="0"/>
              <a:t>2A. Texts translated from Arabic and drawing on Greek, Latin, </a:t>
            </a:r>
            <a:r>
              <a:rPr lang="en-GB" dirty="0" err="1" smtClean="0"/>
              <a:t>Syriac</a:t>
            </a:r>
            <a:r>
              <a:rPr lang="en-GB" dirty="0" smtClean="0"/>
              <a:t>, Persian and Indian originals.</a:t>
            </a:r>
          </a:p>
          <a:p>
            <a:endParaRPr lang="en-GB" dirty="0"/>
          </a:p>
        </p:txBody>
      </p:sp>
      <p:pic>
        <p:nvPicPr>
          <p:cNvPr id="4" name="Picture 3" descr="strata-florida-arch.JPG"/>
          <p:cNvPicPr>
            <a:picLocks noChangeAspect="1"/>
          </p:cNvPicPr>
          <p:nvPr/>
        </p:nvPicPr>
        <p:blipFill>
          <a:blip r:embed="rId2"/>
          <a:stretch>
            <a:fillRect/>
          </a:stretch>
        </p:blipFill>
        <p:spPr>
          <a:xfrm>
            <a:off x="7593821" y="285728"/>
            <a:ext cx="1178727" cy="1571636"/>
          </a:xfrm>
          <a:prstGeom prst="rect">
            <a:avLst/>
          </a:prstGeom>
        </p:spPr>
      </p:pic>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Autofit/>
          </a:bodyPr>
          <a:lstStyle/>
          <a:p>
            <a:pPr eaLnBrk="1" hangingPunct="1"/>
            <a:r>
              <a:rPr lang="en-GB" sz="2400" dirty="0" smtClean="0"/>
              <a:t>Scriptural texts: God creates the world, including the sun and moon, and key moments in the worship of God are precisely timed by the sun and moon</a:t>
            </a:r>
            <a:endParaRPr lang="en-US" sz="2400" dirty="0" smtClean="0"/>
          </a:p>
        </p:txBody>
      </p:sp>
      <p:sp>
        <p:nvSpPr>
          <p:cNvPr id="7171" name="Rectangle 3"/>
          <p:cNvSpPr>
            <a:spLocks noGrp="1" noChangeArrowheads="1"/>
          </p:cNvSpPr>
          <p:nvPr>
            <p:ph type="body" idx="1"/>
          </p:nvPr>
        </p:nvSpPr>
        <p:spPr/>
        <p:txBody>
          <a:bodyPr>
            <a:normAutofit fontScale="47500" lnSpcReduction="20000"/>
          </a:bodyPr>
          <a:lstStyle/>
          <a:p>
            <a:pPr eaLnBrk="1" hangingPunct="1">
              <a:lnSpc>
                <a:spcPct val="90000"/>
              </a:lnSpc>
            </a:pPr>
            <a:r>
              <a:rPr lang="en-US" dirty="0" smtClean="0"/>
              <a:t>'And God said "Let there be lights in the firmament of the heavens to separate the day from the night; and let them be for signs and for seasons and for days and years'. </a:t>
            </a:r>
          </a:p>
          <a:p>
            <a:pPr>
              <a:lnSpc>
                <a:spcPct val="90000"/>
              </a:lnSpc>
            </a:pPr>
            <a:r>
              <a:rPr lang="en-US" b="1" dirty="0" smtClean="0"/>
              <a:t>Genesis </a:t>
            </a:r>
            <a:r>
              <a:rPr lang="en-GB" b="1" dirty="0" smtClean="0"/>
              <a:t>1.14.</a:t>
            </a:r>
          </a:p>
          <a:p>
            <a:pPr>
              <a:lnSpc>
                <a:spcPct val="90000"/>
              </a:lnSpc>
            </a:pPr>
            <a:endParaRPr lang="en-US" dirty="0" smtClean="0"/>
          </a:p>
          <a:p>
            <a:endParaRPr lang="en-GB" b="1" dirty="0" smtClean="0"/>
          </a:p>
          <a:p>
            <a:endParaRPr lang="en-GB" b="1" dirty="0" smtClean="0"/>
          </a:p>
          <a:p>
            <a:r>
              <a:rPr lang="en-GB" b="1" dirty="0" smtClean="0"/>
              <a:t>Leviticus 23</a:t>
            </a:r>
          </a:p>
          <a:p>
            <a:r>
              <a:rPr lang="en-GB" dirty="0" smtClean="0"/>
              <a:t>New International Version (NIV)</a:t>
            </a:r>
          </a:p>
          <a:p>
            <a:r>
              <a:rPr lang="en-GB" dirty="0" smtClean="0"/>
              <a:t>http://www.biblegateway.com/passage/?search=Leviticus+23</a:t>
            </a:r>
          </a:p>
          <a:p>
            <a:r>
              <a:rPr lang="en-GB" b="1" dirty="0" smtClean="0"/>
              <a:t>23 </a:t>
            </a:r>
            <a:r>
              <a:rPr lang="en-GB" dirty="0" smtClean="0"/>
              <a:t>The </a:t>
            </a:r>
            <a:r>
              <a:rPr lang="en-GB" cap="small" dirty="0" smtClean="0"/>
              <a:t>Lord</a:t>
            </a:r>
            <a:r>
              <a:rPr lang="en-GB" dirty="0" smtClean="0"/>
              <a:t> said to Moses, </a:t>
            </a:r>
            <a:r>
              <a:rPr lang="en-GB" b="1" baseline="30000" dirty="0" smtClean="0"/>
              <a:t>2 </a:t>
            </a:r>
            <a:r>
              <a:rPr lang="en-GB" dirty="0" smtClean="0"/>
              <a:t>“Speak to the Israelites and say to them: ‘These are my appointed festivals, the appointed festivals of the </a:t>
            </a:r>
            <a:r>
              <a:rPr lang="en-GB" cap="small" dirty="0" smtClean="0"/>
              <a:t>Lord</a:t>
            </a:r>
            <a:r>
              <a:rPr lang="en-GB" dirty="0" smtClean="0"/>
              <a:t>, which you are to proclaim as sacred assemblies.</a:t>
            </a:r>
          </a:p>
          <a:p>
            <a:r>
              <a:rPr lang="en-GB" b="1" dirty="0" smtClean="0"/>
              <a:t>The Sabbath</a:t>
            </a:r>
          </a:p>
          <a:p>
            <a:r>
              <a:rPr lang="en-GB" b="1" baseline="30000" dirty="0" smtClean="0"/>
              <a:t>3 </a:t>
            </a:r>
            <a:r>
              <a:rPr lang="en-GB" dirty="0" smtClean="0"/>
              <a:t>“‘There are six days when you may work, but the seventh day is a day of </a:t>
            </a:r>
            <a:r>
              <a:rPr lang="en-GB" dirty="0" err="1" smtClean="0"/>
              <a:t>sabbath</a:t>
            </a:r>
            <a:r>
              <a:rPr lang="en-GB" dirty="0" smtClean="0"/>
              <a:t> rest, a day of sacred assembly. You are not to do any work; wherever you live, it is a </a:t>
            </a:r>
            <a:r>
              <a:rPr lang="en-GB" dirty="0" err="1" smtClean="0"/>
              <a:t>sabbath</a:t>
            </a:r>
            <a:r>
              <a:rPr lang="en-GB" dirty="0" smtClean="0"/>
              <a:t> to the </a:t>
            </a:r>
            <a:r>
              <a:rPr lang="en-GB" cap="small" dirty="0" smtClean="0"/>
              <a:t>Lord</a:t>
            </a:r>
            <a:r>
              <a:rPr lang="en-GB" dirty="0" smtClean="0"/>
              <a:t>.</a:t>
            </a:r>
          </a:p>
          <a:p>
            <a:r>
              <a:rPr lang="en-GB" b="1" dirty="0" smtClean="0"/>
              <a:t>The Passover and the Festival of Unleavened Bread</a:t>
            </a:r>
          </a:p>
          <a:p>
            <a:r>
              <a:rPr lang="en-GB" b="1" baseline="30000" dirty="0" smtClean="0"/>
              <a:t>4 </a:t>
            </a:r>
            <a:r>
              <a:rPr lang="en-GB" dirty="0" smtClean="0"/>
              <a:t>“‘These are the </a:t>
            </a:r>
            <a:r>
              <a:rPr lang="en-GB" cap="small" dirty="0" smtClean="0"/>
              <a:t>Lord</a:t>
            </a:r>
            <a:r>
              <a:rPr lang="en-GB" dirty="0" smtClean="0"/>
              <a:t>’s appointed festivals, the sacred assemblies you are to proclaim at their appointed times: </a:t>
            </a:r>
            <a:r>
              <a:rPr lang="en-GB" b="1" baseline="30000" dirty="0" smtClean="0"/>
              <a:t>5 </a:t>
            </a:r>
            <a:r>
              <a:rPr lang="en-GB" dirty="0" err="1" smtClean="0"/>
              <a:t>The</a:t>
            </a:r>
            <a:r>
              <a:rPr lang="en-GB" cap="small" dirty="0" err="1" smtClean="0"/>
              <a:t>Lord</a:t>
            </a:r>
            <a:r>
              <a:rPr lang="en-GB" dirty="0" err="1" smtClean="0"/>
              <a:t>’s</a:t>
            </a:r>
            <a:r>
              <a:rPr lang="en-GB" dirty="0" smtClean="0"/>
              <a:t> Passover begins at twilight on the fourteenth day of the first month. </a:t>
            </a:r>
            <a:r>
              <a:rPr lang="en-GB" b="1" baseline="30000" dirty="0" smtClean="0"/>
              <a:t>6 </a:t>
            </a:r>
            <a:r>
              <a:rPr lang="en-GB" dirty="0" smtClean="0"/>
              <a:t>On the fifteenth day of that month </a:t>
            </a:r>
            <a:r>
              <a:rPr lang="en-GB" dirty="0" err="1" smtClean="0"/>
              <a:t>the</a:t>
            </a:r>
            <a:r>
              <a:rPr lang="en-GB" cap="small" dirty="0" err="1" smtClean="0"/>
              <a:t>Lord</a:t>
            </a:r>
            <a:r>
              <a:rPr lang="en-GB" dirty="0" err="1" smtClean="0"/>
              <a:t>’s</a:t>
            </a:r>
            <a:r>
              <a:rPr lang="en-GB" dirty="0" smtClean="0"/>
              <a:t> Festival of Unleavened Bread begins; for seven days you must eat bread made without yeast. </a:t>
            </a:r>
            <a:r>
              <a:rPr lang="en-GB" b="1" baseline="30000" dirty="0" smtClean="0"/>
              <a:t>7 </a:t>
            </a:r>
            <a:r>
              <a:rPr lang="en-GB" dirty="0" smtClean="0"/>
              <a:t>On the first day hold a sacred assembly and do no regular work. </a:t>
            </a:r>
            <a:r>
              <a:rPr lang="en-GB" b="1" baseline="30000" dirty="0" smtClean="0"/>
              <a:t>8 </a:t>
            </a:r>
            <a:r>
              <a:rPr lang="en-GB" dirty="0" smtClean="0"/>
              <a:t>For seven days present a food offering to the </a:t>
            </a:r>
            <a:r>
              <a:rPr lang="en-GB" cap="small" dirty="0" smtClean="0"/>
              <a:t>Lord</a:t>
            </a:r>
            <a:r>
              <a:rPr lang="en-GB" dirty="0" smtClean="0"/>
              <a:t>. And on the seventh day hold a sacred assembly and do no regular work.’”</a:t>
            </a:r>
          </a:p>
          <a:p>
            <a:pPr eaLnBrk="1" hangingPunct="1">
              <a:lnSpc>
                <a:spcPct val="90000"/>
              </a:lnSpc>
            </a:pPr>
            <a:endParaRPr lang="en-GB" dirty="0" smtClean="0"/>
          </a:p>
          <a:p>
            <a:pPr eaLnBrk="1" hangingPunct="1">
              <a:lnSpc>
                <a:spcPct val="90000"/>
              </a:lnSpc>
            </a:pPr>
            <a:endParaRPr lang="en-US" dirty="0" smtClean="0"/>
          </a:p>
        </p:txBody>
      </p:sp>
      <p:pic>
        <p:nvPicPr>
          <p:cNvPr id="4" name="Picture 4" descr="Monreale 1180s God Parts the Waters 300 dpi"/>
          <p:cNvPicPr>
            <a:picLocks noChangeAspect="1" noChangeArrowheads="1"/>
          </p:cNvPicPr>
          <p:nvPr/>
        </p:nvPicPr>
        <p:blipFill>
          <a:blip r:embed="rId2" cstate="print"/>
          <a:srcRect/>
          <a:stretch>
            <a:fillRect/>
          </a:stretch>
        </p:blipFill>
        <p:spPr>
          <a:xfrm>
            <a:off x="7572396" y="1928802"/>
            <a:ext cx="1068664" cy="1511291"/>
          </a:xfrm>
          <a:prstGeom prst="rect">
            <a:avLst/>
          </a:prstGeom>
          <a:noFill/>
        </p:spPr>
      </p:pic>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sky is a visible demonstration of God’s creation</a:t>
            </a:r>
            <a:endParaRPr lang="en-GB" dirty="0"/>
          </a:p>
        </p:txBody>
      </p:sp>
      <p:sp>
        <p:nvSpPr>
          <p:cNvPr id="3" name="Content Placeholder 2"/>
          <p:cNvSpPr>
            <a:spLocks noGrp="1"/>
          </p:cNvSpPr>
          <p:nvPr>
            <p:ph idx="1"/>
          </p:nvPr>
        </p:nvSpPr>
        <p:spPr/>
        <p:txBody>
          <a:bodyPr>
            <a:normAutofit fontScale="77500" lnSpcReduction="20000"/>
          </a:bodyPr>
          <a:lstStyle/>
          <a:p>
            <a:pPr>
              <a:lnSpc>
                <a:spcPct val="90000"/>
              </a:lnSpc>
            </a:pPr>
            <a:r>
              <a:rPr lang="en-GB" dirty="0" smtClean="0"/>
              <a:t>‘The heavens are telling the glory of God, and the firmament proclaims his handiwork’.</a:t>
            </a:r>
          </a:p>
          <a:p>
            <a:pPr>
              <a:lnSpc>
                <a:spcPct val="90000"/>
              </a:lnSpc>
            </a:pPr>
            <a:r>
              <a:rPr lang="en-GB" i="1" dirty="0" smtClean="0"/>
              <a:t>Psalms</a:t>
            </a:r>
            <a:r>
              <a:rPr lang="en-GB" dirty="0" smtClean="0"/>
              <a:t> 19.1</a:t>
            </a:r>
          </a:p>
          <a:p>
            <a:endParaRPr lang="en-GB" dirty="0" smtClean="0"/>
          </a:p>
          <a:p>
            <a:r>
              <a:rPr lang="en-GB" dirty="0" smtClean="0"/>
              <a:t>‘Praise him, Sun and Moon, praise him every stars that shines.</a:t>
            </a:r>
          </a:p>
          <a:p>
            <a:r>
              <a:rPr lang="en-GB" dirty="0" smtClean="0"/>
              <a:t>Praise him, you highest heavens, you waters beyond the heavens.</a:t>
            </a:r>
          </a:p>
          <a:p>
            <a:r>
              <a:rPr lang="en-GB" dirty="0" smtClean="0"/>
              <a:t>Let all these praise the Lord; it was his command that created them.</a:t>
            </a:r>
          </a:p>
          <a:p>
            <a:r>
              <a:rPr lang="en-GB" dirty="0" smtClean="0"/>
              <a:t>He has set them there </a:t>
            </a:r>
            <a:r>
              <a:rPr lang="en-GB" dirty="0" err="1" smtClean="0"/>
              <a:t>unageing</a:t>
            </a:r>
            <a:r>
              <a:rPr lang="en-GB" dirty="0" smtClean="0"/>
              <a:t> for ever; given them a law which cannot be altered’.</a:t>
            </a:r>
          </a:p>
          <a:p>
            <a:pPr>
              <a:lnSpc>
                <a:spcPct val="90000"/>
              </a:lnSpc>
            </a:pPr>
            <a:r>
              <a:rPr lang="en-GB" i="1" dirty="0" smtClean="0"/>
              <a:t>Psalms</a:t>
            </a:r>
            <a:r>
              <a:rPr lang="en-GB" dirty="0" smtClean="0"/>
              <a:t> 148:3-6</a:t>
            </a:r>
            <a:endParaRPr lang="en-GB" dirty="0"/>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pPr eaLnBrk="1" hangingPunct="1"/>
            <a:r>
              <a:rPr lang="en-GB" sz="4000" dirty="0" smtClean="0"/>
              <a:t>Divination from the stars by the enemies of the Jews is condemned</a:t>
            </a:r>
            <a:endParaRPr lang="en-US" sz="4000" dirty="0" smtClean="0"/>
          </a:p>
        </p:txBody>
      </p:sp>
      <p:sp>
        <p:nvSpPr>
          <p:cNvPr id="8195" name="Rectangle 3"/>
          <p:cNvSpPr>
            <a:spLocks noGrp="1" noChangeArrowheads="1"/>
          </p:cNvSpPr>
          <p:nvPr>
            <p:ph idx="1"/>
          </p:nvPr>
        </p:nvSpPr>
        <p:spPr/>
        <p:txBody>
          <a:bodyPr>
            <a:normAutofit lnSpcReduction="10000"/>
          </a:bodyPr>
          <a:lstStyle/>
          <a:p>
            <a:pPr algn="ctr" eaLnBrk="1" hangingPunct="1">
              <a:lnSpc>
                <a:spcPct val="80000"/>
              </a:lnSpc>
              <a:buNone/>
            </a:pPr>
            <a:endParaRPr lang="en-US" sz="1600" dirty="0" smtClean="0"/>
          </a:p>
          <a:p>
            <a:pPr eaLnBrk="1" hangingPunct="1">
              <a:lnSpc>
                <a:spcPct val="80000"/>
              </a:lnSpc>
              <a:buNone/>
            </a:pPr>
            <a:r>
              <a:rPr lang="en-US" sz="1600" b="1" dirty="0" smtClean="0"/>
              <a:t>Isaiah 47.13-14:</a:t>
            </a:r>
          </a:p>
          <a:p>
            <a:pPr algn="ctr" eaLnBrk="1" hangingPunct="1">
              <a:lnSpc>
                <a:spcPct val="80000"/>
              </a:lnSpc>
              <a:buNone/>
            </a:pPr>
            <a:endParaRPr lang="en-US" sz="1600" dirty="0" smtClean="0"/>
          </a:p>
          <a:p>
            <a:pPr eaLnBrk="1" hangingPunct="1">
              <a:lnSpc>
                <a:spcPct val="80000"/>
              </a:lnSpc>
              <a:buNone/>
            </a:pPr>
            <a:r>
              <a:rPr lang="en-US" sz="1600" dirty="0" smtClean="0"/>
              <a:t>'You are wearied with your many counsels;</a:t>
            </a:r>
          </a:p>
          <a:p>
            <a:pPr eaLnBrk="1" hangingPunct="1">
              <a:lnSpc>
                <a:spcPct val="80000"/>
              </a:lnSpc>
              <a:buNone/>
            </a:pPr>
            <a:r>
              <a:rPr lang="en-US" sz="1600" dirty="0" smtClean="0"/>
              <a:t>let them stand forth and save you,</a:t>
            </a:r>
          </a:p>
          <a:p>
            <a:pPr eaLnBrk="1" hangingPunct="1">
              <a:lnSpc>
                <a:spcPct val="80000"/>
              </a:lnSpc>
              <a:buNone/>
            </a:pPr>
            <a:r>
              <a:rPr lang="en-US" sz="1600" dirty="0" smtClean="0"/>
              <a:t>those who divide the heavens, </a:t>
            </a:r>
          </a:p>
          <a:p>
            <a:pPr eaLnBrk="1" hangingPunct="1">
              <a:lnSpc>
                <a:spcPct val="80000"/>
              </a:lnSpc>
              <a:buNone/>
            </a:pPr>
            <a:r>
              <a:rPr lang="en-US" sz="1600" dirty="0" smtClean="0"/>
              <a:t>who gaze at the stars,</a:t>
            </a:r>
          </a:p>
          <a:p>
            <a:pPr eaLnBrk="1" hangingPunct="1">
              <a:lnSpc>
                <a:spcPct val="80000"/>
              </a:lnSpc>
              <a:buNone/>
            </a:pPr>
            <a:r>
              <a:rPr lang="en-US" sz="1600" dirty="0" smtClean="0"/>
              <a:t>who at the new moons predict</a:t>
            </a:r>
          </a:p>
          <a:p>
            <a:pPr eaLnBrk="1" hangingPunct="1">
              <a:lnSpc>
                <a:spcPct val="80000"/>
              </a:lnSpc>
              <a:buNone/>
            </a:pPr>
            <a:r>
              <a:rPr lang="en-US" sz="1600" dirty="0" smtClean="0"/>
              <a:t>what shall befall you.</a:t>
            </a:r>
          </a:p>
          <a:p>
            <a:pPr eaLnBrk="1" hangingPunct="1">
              <a:lnSpc>
                <a:spcPct val="80000"/>
              </a:lnSpc>
              <a:buNone/>
            </a:pPr>
            <a:r>
              <a:rPr lang="en-US" sz="1600" dirty="0" smtClean="0"/>
              <a:t>Behold, they are like stubble,</a:t>
            </a:r>
          </a:p>
          <a:p>
            <a:pPr eaLnBrk="1" hangingPunct="1">
              <a:lnSpc>
                <a:spcPct val="80000"/>
              </a:lnSpc>
              <a:buNone/>
            </a:pPr>
            <a:r>
              <a:rPr lang="en-US" sz="1600" dirty="0" smtClean="0"/>
              <a:t>the fire consumes them;</a:t>
            </a:r>
          </a:p>
          <a:p>
            <a:pPr eaLnBrk="1" hangingPunct="1">
              <a:lnSpc>
                <a:spcPct val="80000"/>
              </a:lnSpc>
              <a:buNone/>
            </a:pPr>
            <a:r>
              <a:rPr lang="en-US" sz="1600" dirty="0" smtClean="0"/>
              <a:t>they cannot deliver themselves</a:t>
            </a:r>
          </a:p>
          <a:p>
            <a:pPr eaLnBrk="1" hangingPunct="1">
              <a:lnSpc>
                <a:spcPct val="80000"/>
              </a:lnSpc>
              <a:buNone/>
            </a:pPr>
            <a:r>
              <a:rPr lang="en-US" sz="1600" dirty="0" smtClean="0"/>
              <a:t>from the power of the flame'.</a:t>
            </a:r>
          </a:p>
          <a:p>
            <a:pPr eaLnBrk="1" hangingPunct="1">
              <a:lnSpc>
                <a:spcPct val="80000"/>
              </a:lnSpc>
              <a:buNone/>
            </a:pPr>
            <a:endParaRPr lang="en-US" sz="1600" dirty="0" smtClean="0"/>
          </a:p>
          <a:p>
            <a:pPr eaLnBrk="1" hangingPunct="1">
              <a:lnSpc>
                <a:spcPct val="80000"/>
              </a:lnSpc>
              <a:buNone/>
            </a:pPr>
            <a:r>
              <a:rPr lang="en-US" sz="1600" b="1" dirty="0" smtClean="0"/>
              <a:t>Jeremiah 10.2-3:</a:t>
            </a:r>
          </a:p>
          <a:p>
            <a:pPr eaLnBrk="1" hangingPunct="1">
              <a:lnSpc>
                <a:spcPct val="80000"/>
              </a:lnSpc>
              <a:buNone/>
            </a:pPr>
            <a:r>
              <a:rPr lang="en-US" sz="1600" dirty="0" smtClean="0"/>
              <a:t>'Thus </a:t>
            </a:r>
            <a:r>
              <a:rPr lang="en-US" sz="1600" dirty="0" err="1" smtClean="0"/>
              <a:t>saith</a:t>
            </a:r>
            <a:r>
              <a:rPr lang="en-US" sz="1600" dirty="0" smtClean="0"/>
              <a:t> the Lord,</a:t>
            </a:r>
          </a:p>
          <a:p>
            <a:pPr eaLnBrk="1" hangingPunct="1">
              <a:lnSpc>
                <a:spcPct val="80000"/>
              </a:lnSpc>
              <a:buNone/>
            </a:pPr>
            <a:r>
              <a:rPr lang="en-US" sz="1600" dirty="0" smtClean="0"/>
              <a:t>"Learn not the way of the nations,</a:t>
            </a:r>
          </a:p>
          <a:p>
            <a:pPr eaLnBrk="1" hangingPunct="1">
              <a:lnSpc>
                <a:spcPct val="80000"/>
              </a:lnSpc>
              <a:buNone/>
            </a:pPr>
            <a:r>
              <a:rPr lang="en-US" sz="1600" dirty="0" smtClean="0"/>
              <a:t>nor be dismayed at the signs of the heavens</a:t>
            </a:r>
          </a:p>
          <a:p>
            <a:pPr eaLnBrk="1" hangingPunct="1">
              <a:lnSpc>
                <a:spcPct val="80000"/>
              </a:lnSpc>
              <a:buNone/>
            </a:pPr>
            <a:r>
              <a:rPr lang="en-US" sz="1600" dirty="0" smtClean="0"/>
              <a:t>because the nations are dismayed at them,</a:t>
            </a:r>
          </a:p>
          <a:p>
            <a:pPr eaLnBrk="1" hangingPunct="1">
              <a:lnSpc>
                <a:spcPct val="80000"/>
              </a:lnSpc>
              <a:buNone/>
            </a:pPr>
            <a:r>
              <a:rPr lang="en-US" sz="1600" dirty="0" smtClean="0"/>
              <a:t>for the customs of the peoples are false"'.</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hangingPunct="1"/>
            <a:r>
              <a:rPr lang="en-GB" sz="4000" dirty="0" smtClean="0"/>
              <a:t>God sends a star to herald the birth of Christ</a:t>
            </a:r>
            <a:endParaRPr lang="en-US" sz="4000" dirty="0" smtClean="0"/>
          </a:p>
        </p:txBody>
      </p:sp>
      <p:sp>
        <p:nvSpPr>
          <p:cNvPr id="10243" name="Rectangle 4"/>
          <p:cNvSpPr>
            <a:spLocks noGrp="1" noChangeArrowheads="1"/>
          </p:cNvSpPr>
          <p:nvPr>
            <p:ph type="body" sz="half" idx="1"/>
          </p:nvPr>
        </p:nvSpPr>
        <p:spPr/>
        <p:txBody>
          <a:bodyPr>
            <a:normAutofit fontScale="55000" lnSpcReduction="20000"/>
          </a:bodyPr>
          <a:lstStyle/>
          <a:p>
            <a:pPr eaLnBrk="1" hangingPunct="1"/>
            <a:r>
              <a:rPr lang="en-GB" sz="2800" dirty="0" smtClean="0"/>
              <a:t>The Star of Bethlehem</a:t>
            </a:r>
          </a:p>
          <a:p>
            <a:r>
              <a:rPr lang="en-GB" sz="2800" dirty="0" smtClean="0"/>
              <a:t>Matthew 2.1-2.</a:t>
            </a:r>
          </a:p>
          <a:p>
            <a:r>
              <a:rPr lang="en-GB" sz="2800" dirty="0" smtClean="0"/>
              <a:t> </a:t>
            </a:r>
          </a:p>
          <a:p>
            <a:r>
              <a:rPr lang="en-GB" sz="2800" dirty="0" smtClean="0"/>
              <a:t>The Revised Standard Version</a:t>
            </a:r>
          </a:p>
          <a:p>
            <a:r>
              <a:rPr lang="en-GB" sz="2800" dirty="0" smtClean="0"/>
              <a:t> </a:t>
            </a:r>
          </a:p>
          <a:p>
            <a:r>
              <a:rPr lang="en-GB" sz="2800" dirty="0" smtClean="0"/>
              <a:t>2.1. Now when Jesus was born in Bethlehem of Judea in the days of Herod the king, behold, wise men came from the East to Jerusalem, saying, </a:t>
            </a:r>
          </a:p>
          <a:p>
            <a:r>
              <a:rPr lang="en-GB" sz="2800" dirty="0" smtClean="0"/>
              <a:t>2.2. Where is he who has been born king of the Jews? For we have seen his star in the East, and have come to worship him'.</a:t>
            </a:r>
          </a:p>
          <a:p>
            <a:r>
              <a:rPr lang="en-GB" sz="2800" dirty="0" smtClean="0"/>
              <a:t> </a:t>
            </a:r>
          </a:p>
          <a:p>
            <a:r>
              <a:rPr lang="en-GB" sz="2800" dirty="0" smtClean="0"/>
              <a:t>2.9 …the star which they had seen in the East went before them, till it came to rest over the place where the child was'</a:t>
            </a:r>
          </a:p>
          <a:p>
            <a:pPr eaLnBrk="1" hangingPunct="1"/>
            <a:endParaRPr lang="en-US" sz="2800" dirty="0" smtClean="0"/>
          </a:p>
        </p:txBody>
      </p:sp>
      <p:pic>
        <p:nvPicPr>
          <p:cNvPr id="10244" name="Picture 6" descr="Monreale 1180s The Nativity 300 dpi"/>
          <p:cNvPicPr>
            <a:picLocks noGrp="1" noChangeAspect="1" noChangeArrowheads="1"/>
          </p:cNvPicPr>
          <p:nvPr>
            <p:ph sz="half" idx="2"/>
          </p:nvPr>
        </p:nvPicPr>
        <p:blipFill>
          <a:blip r:embed="rId2" cstate="print"/>
          <a:srcRect/>
          <a:stretch>
            <a:fillRect/>
          </a:stretch>
        </p:blipFill>
        <p:spPr>
          <a:xfrm>
            <a:off x="4857752" y="2428868"/>
            <a:ext cx="3918235" cy="2682868"/>
          </a:xfrm>
          <a:noFill/>
        </p:spPr>
      </p:pic>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half" idx="1"/>
          </p:nvPr>
        </p:nvSpPr>
        <p:spPr/>
        <p:txBody>
          <a:bodyPr>
            <a:normAutofit fontScale="62500" lnSpcReduction="20000"/>
          </a:bodyPr>
          <a:lstStyle/>
          <a:p>
            <a:r>
              <a:rPr lang="en-GB" dirty="0" smtClean="0"/>
              <a:t>Matthew 27.51:'Now from the sixth hour there was darkness all over the land until the ninth hour'.</a:t>
            </a:r>
          </a:p>
          <a:p>
            <a:r>
              <a:rPr lang="en-GB" dirty="0" smtClean="0"/>
              <a:t> </a:t>
            </a:r>
          </a:p>
          <a:p>
            <a:r>
              <a:rPr lang="en-GB" dirty="0" smtClean="0"/>
              <a:t>Luke 23 44-45: 'It was now about the sixth hour and there was darkness over the while land until the ninth hour, while the sun's light failed…'</a:t>
            </a:r>
          </a:p>
          <a:p>
            <a:r>
              <a:rPr lang="en-GB" dirty="0" smtClean="0"/>
              <a:t> </a:t>
            </a:r>
          </a:p>
          <a:p>
            <a:r>
              <a:rPr lang="en-GB" dirty="0" smtClean="0"/>
              <a:t>The key to the dating is that the Passover took place on a Friday - Luke 24.56 tells us that the following day was the Sabbath, i.e., Saturday.</a:t>
            </a:r>
          </a:p>
          <a:p>
            <a:endParaRPr lang="en-GB" dirty="0"/>
          </a:p>
        </p:txBody>
      </p:sp>
      <p:pic>
        <p:nvPicPr>
          <p:cNvPr id="5" name="Content Placeholder 4" descr="crucifixion.jpg"/>
          <p:cNvPicPr>
            <a:picLocks noGrp="1" noChangeAspect="1"/>
          </p:cNvPicPr>
          <p:nvPr>
            <p:ph sz="half" idx="2"/>
          </p:nvPr>
        </p:nvPicPr>
        <p:blipFill>
          <a:blip r:embed="rId2" cstate="print"/>
          <a:stretch>
            <a:fillRect/>
          </a:stretch>
        </p:blipFill>
        <p:spPr>
          <a:xfrm>
            <a:off x="4648200" y="2371423"/>
            <a:ext cx="4038600" cy="2983516"/>
          </a:xfrm>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pPr eaLnBrk="1" hangingPunct="1"/>
            <a:r>
              <a:rPr lang="en-GB" sz="4000" dirty="0" smtClean="0"/>
              <a:t>God uses the stars to warn of the second coming of Christ</a:t>
            </a:r>
            <a:endParaRPr lang="en-US" sz="4000" dirty="0" smtClean="0"/>
          </a:p>
        </p:txBody>
      </p:sp>
      <p:sp>
        <p:nvSpPr>
          <p:cNvPr id="11267" name="Rectangle 4"/>
          <p:cNvSpPr>
            <a:spLocks noGrp="1" noChangeArrowheads="1"/>
          </p:cNvSpPr>
          <p:nvPr>
            <p:ph type="body" sz="half" idx="1"/>
          </p:nvPr>
        </p:nvSpPr>
        <p:spPr/>
        <p:txBody>
          <a:bodyPr/>
          <a:lstStyle/>
          <a:p>
            <a:pPr eaLnBrk="1" hangingPunct="1">
              <a:lnSpc>
                <a:spcPct val="80000"/>
              </a:lnSpc>
            </a:pPr>
            <a:r>
              <a:rPr lang="en-US" sz="1800" smtClean="0"/>
              <a:t>Mark 13.</a:t>
            </a:r>
          </a:p>
          <a:p>
            <a:pPr eaLnBrk="1" hangingPunct="1">
              <a:lnSpc>
                <a:spcPct val="80000"/>
              </a:lnSpc>
            </a:pPr>
            <a:r>
              <a:rPr lang="en-US" sz="1800" smtClean="0"/>
              <a:t>24 But in those days, after that tribulation, the sun will be darkened, and the moon will not give its light, </a:t>
            </a:r>
          </a:p>
          <a:p>
            <a:pPr eaLnBrk="1" hangingPunct="1">
              <a:lnSpc>
                <a:spcPct val="80000"/>
              </a:lnSpc>
            </a:pPr>
            <a:r>
              <a:rPr lang="en-US" sz="1800" smtClean="0"/>
              <a:t>25 and the stars will be falling from heaven, and the powers in the heavens will be shaken.</a:t>
            </a:r>
          </a:p>
          <a:p>
            <a:pPr eaLnBrk="1" hangingPunct="1">
              <a:lnSpc>
                <a:spcPct val="80000"/>
              </a:lnSpc>
            </a:pPr>
            <a:r>
              <a:rPr lang="en-US" sz="1800" smtClean="0"/>
              <a:t>26 And then they will see the Son of man, coming in clouds with great power and glory. </a:t>
            </a:r>
          </a:p>
          <a:p>
            <a:pPr eaLnBrk="1" hangingPunct="1">
              <a:lnSpc>
                <a:spcPct val="80000"/>
              </a:lnSpc>
            </a:pPr>
            <a:r>
              <a:rPr lang="en-US" sz="1800" smtClean="0"/>
              <a:t>27 And then he will send out the angels, and gather his elect from the four winds, from the ends of the earth to the ends of heaven.</a:t>
            </a:r>
          </a:p>
          <a:p>
            <a:pPr eaLnBrk="1" hangingPunct="1">
              <a:lnSpc>
                <a:spcPct val="80000"/>
              </a:lnSpc>
            </a:pPr>
            <a:r>
              <a:rPr lang="en-GB" sz="1800" smtClean="0"/>
              <a:t>Right: Four Horsemen of the Apocalypse, Durer, 16</a:t>
            </a:r>
            <a:r>
              <a:rPr lang="en-GB" sz="1800" baseline="30000" smtClean="0"/>
              <a:t>th</a:t>
            </a:r>
            <a:r>
              <a:rPr lang="en-GB" sz="1800" smtClean="0"/>
              <a:t> c</a:t>
            </a:r>
            <a:endParaRPr lang="en-US" sz="1800" smtClean="0"/>
          </a:p>
        </p:txBody>
      </p:sp>
      <p:pic>
        <p:nvPicPr>
          <p:cNvPr id="11268" name="Picture 6" descr="The_Four_Horseman_of_the_Apocalypse"/>
          <p:cNvPicPr>
            <a:picLocks noGrp="1" noChangeAspect="1" noChangeArrowheads="1"/>
          </p:cNvPicPr>
          <p:nvPr>
            <p:ph sz="half" idx="2"/>
          </p:nvPr>
        </p:nvPicPr>
        <p:blipFill>
          <a:blip r:embed="rId2"/>
          <a:srcRect/>
          <a:stretch>
            <a:fillRect/>
          </a:stretch>
        </p:blipFill>
        <p:spPr>
          <a:xfrm>
            <a:off x="5083175" y="1600200"/>
            <a:ext cx="3167063" cy="4525963"/>
          </a:xfrm>
          <a:noFill/>
        </p:spPr>
      </p:pic>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Christianity and the Sky</a:t>
            </a:r>
            <a:endParaRPr lang="en-GB" dirty="0"/>
          </a:p>
        </p:txBody>
      </p:sp>
      <p:sp>
        <p:nvSpPr>
          <p:cNvPr id="3" name="Text Placeholder 2"/>
          <p:cNvSpPr>
            <a:spLocks noGrp="1"/>
          </p:cNvSpPr>
          <p:nvPr>
            <p:ph type="body" sz="half" idx="1"/>
          </p:nvPr>
        </p:nvSpPr>
        <p:spPr/>
        <p:txBody>
          <a:bodyPr>
            <a:normAutofit lnSpcReduction="10000"/>
          </a:bodyPr>
          <a:lstStyle/>
          <a:p>
            <a:r>
              <a:rPr lang="en-GB" sz="1500" dirty="0" smtClean="0"/>
              <a:t>The sun and moon represent an absolute order which must be the basis of the ecclesiastical and liturgical calendar. Key moments for prayer, worship and hence salvation are determined by the sun and moon.</a:t>
            </a:r>
          </a:p>
          <a:p>
            <a:r>
              <a:rPr lang="en-GB" sz="1500" dirty="0" smtClean="0"/>
              <a:t>To avoid this order is therefore to risk eternal damnation.</a:t>
            </a:r>
          </a:p>
          <a:p>
            <a:r>
              <a:rPr lang="en-GB" sz="1500" dirty="0" smtClean="0"/>
              <a:t>The calculation of the correct date for Easter (Easter Sunday, Christ’s resurrection, is the first Sunday after the first full moon after the spring equinox) becomes the most important problem in early medieval astronomy.</a:t>
            </a:r>
          </a:p>
          <a:p>
            <a:r>
              <a:rPr lang="en-GB" sz="1500" dirty="0" smtClean="0"/>
              <a:t>Eventually the need to time the daily prayer schedule results in the invention of the mechanical clock.</a:t>
            </a:r>
          </a:p>
          <a:p>
            <a:r>
              <a:rPr lang="en-GB" sz="1500" dirty="0" smtClean="0"/>
              <a:t>God sends messages through the stars but the use of the stars for prediction by humans is forbidden.</a:t>
            </a:r>
          </a:p>
          <a:p>
            <a:endParaRPr lang="en-GB" sz="1500" dirty="0" smtClean="0"/>
          </a:p>
          <a:p>
            <a:endParaRPr lang="en-GB" sz="2000" dirty="0"/>
          </a:p>
        </p:txBody>
      </p:sp>
      <p:pic>
        <p:nvPicPr>
          <p:cNvPr id="5" name="Picture 6" descr="Monreale 1180s The Nativity 300 dpi"/>
          <p:cNvPicPr>
            <a:picLocks noGrp="1" noChangeAspect="1" noChangeArrowheads="1"/>
          </p:cNvPicPr>
          <p:nvPr>
            <p:ph sz="half" idx="2"/>
          </p:nvPr>
        </p:nvPicPr>
        <p:blipFill>
          <a:blip r:embed="rId2" cstate="print"/>
          <a:srcRect/>
          <a:stretch>
            <a:fillRect/>
          </a:stretch>
        </p:blipFill>
        <p:spPr>
          <a:xfrm>
            <a:off x="4786314" y="1785926"/>
            <a:ext cx="3919451" cy="2680855"/>
          </a:xfrm>
          <a:noFill/>
        </p:spPr>
      </p:pic>
      <p:pic>
        <p:nvPicPr>
          <p:cNvPr id="6" name="Picture 6" descr="The_Four_Horseman_of_the_Apocalypse"/>
          <p:cNvPicPr>
            <a:picLocks noChangeAspect="1" noChangeArrowheads="1"/>
          </p:cNvPicPr>
          <p:nvPr/>
        </p:nvPicPr>
        <p:blipFill>
          <a:blip r:embed="rId3"/>
          <a:srcRect/>
          <a:stretch>
            <a:fillRect/>
          </a:stretch>
        </p:blipFill>
        <p:spPr>
          <a:xfrm>
            <a:off x="6500826" y="3929066"/>
            <a:ext cx="1928826" cy="2756432"/>
          </a:xfrm>
          <a:prstGeom prst="rect">
            <a:avLst/>
          </a:prstGeom>
          <a:noFill/>
        </p:spPr>
      </p:pic>
      <p:pic>
        <p:nvPicPr>
          <p:cNvPr id="7" name="Picture 6" descr="Christ Pantocrator Hagi Sophia.jpeg"/>
          <p:cNvPicPr>
            <a:picLocks noChangeAspect="1"/>
          </p:cNvPicPr>
          <p:nvPr/>
        </p:nvPicPr>
        <p:blipFill>
          <a:blip r:embed="rId4"/>
          <a:stretch>
            <a:fillRect/>
          </a:stretch>
        </p:blipFill>
        <p:spPr>
          <a:xfrm>
            <a:off x="4908552" y="4500570"/>
            <a:ext cx="1292227" cy="1571627"/>
          </a:xfrm>
          <a:prstGeom prst="rect">
            <a:avLst/>
          </a:prstGeom>
        </p:spPr>
      </p:pic>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Augustine 354-430</a:t>
            </a:r>
            <a:endParaRPr lang="en-US" smtClean="0"/>
          </a:p>
        </p:txBody>
      </p:sp>
      <p:sp>
        <p:nvSpPr>
          <p:cNvPr id="13315" name="Rectangle 4"/>
          <p:cNvSpPr>
            <a:spLocks noGrp="1" noChangeArrowheads="1"/>
          </p:cNvSpPr>
          <p:nvPr>
            <p:ph type="body" sz="half" idx="1"/>
          </p:nvPr>
        </p:nvSpPr>
        <p:spPr/>
        <p:txBody>
          <a:bodyPr>
            <a:normAutofit fontScale="62500" lnSpcReduction="20000"/>
          </a:bodyPr>
          <a:lstStyle/>
          <a:p>
            <a:pPr eaLnBrk="1" hangingPunct="1"/>
            <a:r>
              <a:rPr lang="en-GB" sz="2800" dirty="0" smtClean="0"/>
              <a:t>Perhaps the most important of all Christian theologians.</a:t>
            </a:r>
          </a:p>
          <a:p>
            <a:pPr eaLnBrk="1" hangingPunct="1"/>
            <a:r>
              <a:rPr lang="en-GB" sz="2800" dirty="0" smtClean="0"/>
              <a:t>Condemned astrology on three grounds: theological: it works because of because of demonic intervention.</a:t>
            </a:r>
          </a:p>
          <a:p>
            <a:pPr eaLnBrk="1" hangingPunct="1"/>
            <a:r>
              <a:rPr lang="en-GB" sz="2800" dirty="0" smtClean="0"/>
              <a:t>Theoretical: he drew on classical theories of time which allowed for chance events, suggesting that apparently accurate astrological predictions were based o coincidence.</a:t>
            </a:r>
          </a:p>
          <a:p>
            <a:r>
              <a:rPr lang="en-GB" sz="2800" dirty="0" smtClean="0"/>
              <a:t>Evidential: from classical scepticism he drew on such arguments as the ‘twins argument’: if astrological theory dictates that babies born at the same time must have similar destinies, why to twins have different lives?</a:t>
            </a:r>
          </a:p>
          <a:p>
            <a:pPr eaLnBrk="1" hangingPunct="1"/>
            <a:endParaRPr lang="en-US" sz="2800" dirty="0" smtClean="0"/>
          </a:p>
        </p:txBody>
      </p:sp>
      <p:pic>
        <p:nvPicPr>
          <p:cNvPr id="6" name="Content Placeholder 5" descr="St_Augustine_jpg.jpg"/>
          <p:cNvPicPr>
            <a:picLocks noGrp="1" noChangeAspect="1"/>
          </p:cNvPicPr>
          <p:nvPr>
            <p:ph sz="half" idx="2"/>
          </p:nvPr>
        </p:nvPicPr>
        <p:blipFill>
          <a:blip r:embed="rId2"/>
          <a:stretch>
            <a:fillRect/>
          </a:stretch>
        </p:blipFill>
        <p:spPr>
          <a:xfrm>
            <a:off x="5330615" y="1600200"/>
            <a:ext cx="2673770" cy="4525963"/>
          </a:xfrm>
        </p:spPr>
      </p:pic>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sz="4000" smtClean="0"/>
              <a:t>But: Augustine on Celestial Influence</a:t>
            </a:r>
            <a:endParaRPr lang="en-US" sz="4000" smtClean="0"/>
          </a:p>
        </p:txBody>
      </p:sp>
      <p:sp>
        <p:nvSpPr>
          <p:cNvPr id="14339" name="Rectangle 3"/>
          <p:cNvSpPr>
            <a:spLocks noGrp="1" noChangeArrowheads="1"/>
          </p:cNvSpPr>
          <p:nvPr>
            <p:ph type="body" idx="1"/>
          </p:nvPr>
        </p:nvSpPr>
        <p:spPr/>
        <p:txBody>
          <a:bodyPr/>
          <a:lstStyle/>
          <a:p>
            <a:pPr eaLnBrk="1" hangingPunct="1">
              <a:lnSpc>
                <a:spcPct val="80000"/>
              </a:lnSpc>
            </a:pPr>
            <a:r>
              <a:rPr lang="en-GB" sz="2800" dirty="0" smtClean="0"/>
              <a:t>‘Now it could be maintained, without utter absurdity, that some influences from the stars have an effect on variations confined to the physical realm. We observe that the variation of the seasons depends on the approach and withdrawal of the sun, and the waxing and waning of the moon produces growth and diminution in certain species, such as sea-urchins and shell-fish, and also the marvellous variation of the tides’.</a:t>
            </a:r>
            <a:r>
              <a:rPr lang="en-GB" sz="2800" dirty="0" smtClean="0">
                <a:hlinkClick r:id="" action="ppaction://noaction"/>
              </a:rPr>
              <a:t>[1]</a:t>
            </a:r>
            <a:endParaRPr lang="en-US" sz="2800" dirty="0" smtClean="0"/>
          </a:p>
          <a:p>
            <a:pPr eaLnBrk="1" hangingPunct="1">
              <a:lnSpc>
                <a:spcPct val="80000"/>
              </a:lnSpc>
            </a:pPr>
            <a:r>
              <a:rPr lang="en-US" sz="2800" dirty="0" smtClean="0"/>
              <a:t/>
            </a:r>
            <a:br>
              <a:rPr lang="en-US" sz="2800" dirty="0" smtClean="0"/>
            </a:br>
            <a:r>
              <a:rPr lang="en-US" sz="2800" dirty="0" smtClean="0">
                <a:hlinkClick r:id="" action="ppaction://noaction"/>
              </a:rPr>
              <a:t>[1]</a:t>
            </a:r>
            <a:r>
              <a:rPr lang="en-US" sz="2800" dirty="0" smtClean="0"/>
              <a:t>. Augustine, </a:t>
            </a:r>
            <a:r>
              <a:rPr lang="en-US" sz="2800" i="1" dirty="0" smtClean="0"/>
              <a:t>City of God</a:t>
            </a:r>
            <a:r>
              <a:rPr lang="en-US" sz="2800" dirty="0" smtClean="0"/>
              <a:t>, Book V, 6.</a:t>
            </a:r>
          </a:p>
        </p:txBody>
      </p:sp>
      <p:pic>
        <p:nvPicPr>
          <p:cNvPr id="4" name="Content Placeholder 5" descr="St_Augustine_jpg.jpg"/>
          <p:cNvPicPr>
            <a:picLocks noChangeAspect="1"/>
          </p:cNvPicPr>
          <p:nvPr/>
        </p:nvPicPr>
        <p:blipFill>
          <a:blip r:embed="rId2" cstate="print"/>
          <a:stretch>
            <a:fillRect/>
          </a:stretch>
        </p:blipFill>
        <p:spPr>
          <a:xfrm>
            <a:off x="7858148" y="5000636"/>
            <a:ext cx="1002543" cy="1697031"/>
          </a:xfrm>
          <a:prstGeom prst="rect">
            <a:avLst/>
          </a:prstGeom>
        </p:spPr>
      </p:pic>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Therefore when a monk at Strata Florida sees the sun rise</a:t>
            </a:r>
            <a:endParaRPr lang="en-GB" dirty="0"/>
          </a:p>
        </p:txBody>
      </p:sp>
      <p:pic>
        <p:nvPicPr>
          <p:cNvPr id="5" name="Content Placeholder 6" descr="day somerset fields.jpg"/>
          <p:cNvPicPr>
            <a:picLocks noGrp="1" noChangeAspect="1"/>
          </p:cNvPicPr>
          <p:nvPr>
            <p:ph sz="half" idx="1"/>
          </p:nvPr>
        </p:nvPicPr>
        <p:blipFill>
          <a:blip r:embed="rId2"/>
          <a:stretch>
            <a:fillRect/>
          </a:stretch>
        </p:blipFill>
        <p:spPr>
          <a:xfrm>
            <a:off x="785786" y="2000240"/>
            <a:ext cx="3505200" cy="1304925"/>
          </a:xfrm>
        </p:spPr>
      </p:pic>
      <p:sp>
        <p:nvSpPr>
          <p:cNvPr id="3" name="Text Placeholder 2"/>
          <p:cNvSpPr>
            <a:spLocks noGrp="1"/>
          </p:cNvSpPr>
          <p:nvPr>
            <p:ph sz="half" idx="2"/>
          </p:nvPr>
        </p:nvSpPr>
        <p:spPr/>
        <p:txBody>
          <a:bodyPr>
            <a:normAutofit lnSpcReduction="10000"/>
          </a:bodyPr>
          <a:lstStyle/>
          <a:p>
            <a:r>
              <a:rPr lang="en-GB" dirty="0" smtClean="0"/>
              <a:t>It doesn’t just means the beginning of day.</a:t>
            </a:r>
          </a:p>
          <a:p>
            <a:endParaRPr lang="en-GB" dirty="0" smtClean="0"/>
          </a:p>
          <a:p>
            <a:r>
              <a:rPr lang="en-GB" dirty="0" smtClean="0"/>
              <a:t>It is a reminder of God’s order, grace and law, and Christ’s birth, death and sacrifice.</a:t>
            </a:r>
          </a:p>
          <a:p>
            <a:endParaRPr lang="en-GB" dirty="0" smtClean="0"/>
          </a:p>
          <a:p>
            <a:r>
              <a:rPr lang="en-GB" dirty="0" smtClean="0"/>
              <a:t>If this is ignored there is a risk of Hell.</a:t>
            </a:r>
            <a:endParaRPr lang="en-GB" dirty="0"/>
          </a:p>
        </p:txBody>
      </p:sp>
      <p:pic>
        <p:nvPicPr>
          <p:cNvPr id="6" name="Picture 5" descr="Bosch Hell.jpeg"/>
          <p:cNvPicPr>
            <a:picLocks noChangeAspect="1"/>
          </p:cNvPicPr>
          <p:nvPr/>
        </p:nvPicPr>
        <p:blipFill>
          <a:blip r:embed="rId3"/>
          <a:stretch>
            <a:fillRect/>
          </a:stretch>
        </p:blipFill>
        <p:spPr>
          <a:xfrm>
            <a:off x="1142976" y="3500438"/>
            <a:ext cx="2214578" cy="2959670"/>
          </a:xfrm>
          <a:prstGeom prst="rect">
            <a:avLst/>
          </a:prstGeom>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Land, Sea and Sky </a:t>
            </a:r>
            <a:r>
              <a:rPr lang="en-GB" dirty="0" err="1" smtClean="0"/>
              <a:t>Scapes</a:t>
            </a:r>
            <a:r>
              <a:rPr lang="en-GB" dirty="0" smtClean="0"/>
              <a:t/>
            </a:r>
            <a:br>
              <a:rPr lang="en-GB" dirty="0" smtClean="0"/>
            </a:br>
            <a:r>
              <a:rPr lang="en-GB" dirty="0" smtClean="0"/>
              <a:t>Part 3</a:t>
            </a:r>
            <a:endParaRPr lang="en-GB" dirty="0"/>
          </a:p>
        </p:txBody>
      </p:sp>
      <p:sp>
        <p:nvSpPr>
          <p:cNvPr id="5" name="Subtitle 4"/>
          <p:cNvSpPr>
            <a:spLocks noGrp="1"/>
          </p:cNvSpPr>
          <p:nvPr>
            <p:ph type="subTitle" idx="1"/>
          </p:nvPr>
        </p:nvSpPr>
        <p:spPr/>
        <p:txBody>
          <a:bodyPr/>
          <a:lstStyle/>
          <a:p>
            <a:r>
              <a:rPr lang="en-GB" dirty="0" smtClean="0"/>
              <a:t>The sky at Strata Florida</a:t>
            </a:r>
          </a:p>
          <a:p>
            <a:r>
              <a:rPr lang="en-GB" dirty="0" smtClean="0"/>
              <a:t>2. Scriptural sources</a:t>
            </a:r>
            <a:endParaRPr lang="en-GB" dirty="0"/>
          </a:p>
        </p:txBody>
      </p:sp>
      <p:pic>
        <p:nvPicPr>
          <p:cNvPr id="6" name="Picture 5" descr="Strata_Florida,_ground_plan.png"/>
          <p:cNvPicPr>
            <a:picLocks noChangeAspect="1"/>
          </p:cNvPicPr>
          <p:nvPr/>
        </p:nvPicPr>
        <p:blipFill>
          <a:blip r:embed="rId2"/>
          <a:stretch>
            <a:fillRect/>
          </a:stretch>
        </p:blipFill>
        <p:spPr>
          <a:xfrm>
            <a:off x="7558544" y="0"/>
            <a:ext cx="1585455" cy="2428868"/>
          </a:xfrm>
          <a:prstGeom prst="rect">
            <a:avLst/>
          </a:prstGeom>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Physical Influences from classical sources</a:t>
            </a:r>
            <a:endParaRPr lang="en-US" dirty="0"/>
          </a:p>
        </p:txBody>
      </p:sp>
      <p:sp>
        <p:nvSpPr>
          <p:cNvPr id="3" name="Text Placeholder 2"/>
          <p:cNvSpPr>
            <a:spLocks noGrp="1"/>
          </p:cNvSpPr>
          <p:nvPr>
            <p:ph type="body" sz="half" idx="1"/>
          </p:nvPr>
        </p:nvSpPr>
        <p:spPr/>
        <p:txBody>
          <a:bodyPr rtlCol="0">
            <a:normAutofit fontScale="70000" lnSpcReduction="20000"/>
          </a:bodyPr>
          <a:lstStyle/>
          <a:p>
            <a:pPr eaLnBrk="1" fontAlgn="auto" hangingPunct="1">
              <a:spcAft>
                <a:spcPts val="0"/>
              </a:spcAft>
              <a:buFont typeface="Arial" pitchFamily="34" charset="0"/>
              <a:buChar char="•"/>
              <a:defRPr/>
            </a:pPr>
            <a:r>
              <a:rPr lang="en-GB" dirty="0"/>
              <a:t>Saturn is cold and frozen, Jupiter </a:t>
            </a:r>
            <a:r>
              <a:rPr lang="en-GB" dirty="0" smtClean="0"/>
              <a:t>is warm </a:t>
            </a:r>
          </a:p>
          <a:p>
            <a:pPr eaLnBrk="1" fontAlgn="auto" hangingPunct="1">
              <a:spcAft>
                <a:spcPts val="0"/>
              </a:spcAft>
              <a:buFont typeface="Arial" pitchFamily="34" charset="0"/>
              <a:buChar char="•"/>
              <a:defRPr/>
            </a:pPr>
            <a:r>
              <a:rPr lang="en-GB" dirty="0" smtClean="0"/>
              <a:t>Mars very </a:t>
            </a:r>
            <a:r>
              <a:rPr lang="en-GB" dirty="0"/>
              <a:t>hot, </a:t>
            </a:r>
            <a:endParaRPr lang="en-GB" dirty="0" smtClean="0"/>
          </a:p>
          <a:p>
            <a:pPr eaLnBrk="1" fontAlgn="auto" hangingPunct="1">
              <a:spcAft>
                <a:spcPts val="0"/>
              </a:spcAft>
              <a:buFont typeface="Arial" pitchFamily="34" charset="0"/>
              <a:buChar char="•"/>
              <a:defRPr/>
            </a:pPr>
            <a:r>
              <a:rPr lang="en-GB" dirty="0" smtClean="0"/>
              <a:t>Venus </a:t>
            </a:r>
            <a:r>
              <a:rPr lang="en-GB" dirty="0"/>
              <a:t>is 'the cause of the birth of all things upon earth' and 'scatters a general dew' at its rising which stimulates the sexual organs. </a:t>
            </a:r>
            <a:endParaRPr lang="en-GB" dirty="0" smtClean="0"/>
          </a:p>
          <a:p>
            <a:pPr eaLnBrk="1" fontAlgn="auto" hangingPunct="1">
              <a:spcAft>
                <a:spcPts val="0"/>
              </a:spcAft>
              <a:buFont typeface="Arial" pitchFamily="34" charset="0"/>
              <a:buChar char="•"/>
              <a:defRPr/>
            </a:pPr>
            <a:r>
              <a:rPr lang="en-GB" dirty="0" smtClean="0"/>
              <a:t>The </a:t>
            </a:r>
            <a:r>
              <a:rPr lang="en-GB" dirty="0"/>
              <a:t>sun </a:t>
            </a:r>
            <a:r>
              <a:rPr lang="en-GB" dirty="0" smtClean="0"/>
              <a:t>is hot</a:t>
            </a:r>
          </a:p>
          <a:p>
            <a:pPr eaLnBrk="1" fontAlgn="auto" hangingPunct="1">
              <a:spcAft>
                <a:spcPts val="0"/>
              </a:spcAft>
              <a:buFont typeface="Arial" pitchFamily="34" charset="0"/>
              <a:buChar char="•"/>
              <a:defRPr/>
            </a:pPr>
            <a:r>
              <a:rPr lang="en-GB" dirty="0" smtClean="0"/>
              <a:t>The moon is moist</a:t>
            </a:r>
            <a:r>
              <a:rPr lang="en-GB" dirty="0"/>
              <a:t>.</a:t>
            </a:r>
            <a:r>
              <a:rPr lang="en-US" dirty="0" smtClean="0"/>
              <a:t> </a:t>
            </a:r>
            <a:r>
              <a:rPr lang="en-GB" dirty="0"/>
              <a:t> </a:t>
            </a:r>
            <a:endParaRPr lang="en-US" dirty="0"/>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Pliny</a:t>
            </a:r>
            <a:r>
              <a:rPr lang="en-GB" dirty="0"/>
              <a:t>, </a:t>
            </a:r>
            <a:r>
              <a:rPr lang="en-GB" i="1" dirty="0"/>
              <a:t>Natural History</a:t>
            </a:r>
            <a:r>
              <a:rPr lang="en-GB" dirty="0"/>
              <a:t>, II.iv.12, vi.32-40, see also xvi,19.</a:t>
            </a:r>
            <a:endParaRPr lang="en-US" dirty="0"/>
          </a:p>
          <a:p>
            <a:pPr eaLnBrk="1" fontAlgn="auto" hangingPunct="1">
              <a:spcAft>
                <a:spcPts val="0"/>
              </a:spcAft>
              <a:buFont typeface="Arial" pitchFamily="34" charset="0"/>
              <a:buChar char="•"/>
              <a:defRPr/>
            </a:pPr>
            <a:r>
              <a:rPr lang="en-GB" dirty="0"/>
              <a:t> </a:t>
            </a:r>
            <a:endParaRPr lang="en-US" dirty="0"/>
          </a:p>
          <a:p>
            <a:pPr eaLnBrk="1" fontAlgn="auto" hangingPunct="1">
              <a:spcAft>
                <a:spcPts val="0"/>
              </a:spcAft>
              <a:buFont typeface="Arial" pitchFamily="34" charset="0"/>
              <a:buChar char="•"/>
              <a:defRPr/>
            </a:pPr>
            <a:endParaRPr lang="en-US" dirty="0"/>
          </a:p>
        </p:txBody>
      </p:sp>
      <p:pic>
        <p:nvPicPr>
          <p:cNvPr id="35844" name="Content Placeholder 6" descr="Pliny the Elder.jpeg"/>
          <p:cNvPicPr>
            <a:picLocks noGrp="1" noChangeAspect="1"/>
          </p:cNvPicPr>
          <p:nvPr>
            <p:ph sz="half" idx="2"/>
          </p:nvPr>
        </p:nvPicPr>
        <p:blipFill>
          <a:blip r:embed="rId2"/>
          <a:srcRect/>
          <a:stretch>
            <a:fillRect/>
          </a:stretch>
        </p:blipFill>
        <p:spPr>
          <a:xfrm>
            <a:off x="5357813" y="1785938"/>
            <a:ext cx="3119437" cy="4173537"/>
          </a:xfrm>
        </p:spPr>
      </p:pic>
      <p:pic>
        <p:nvPicPr>
          <p:cNvPr id="35845" name="Picture 2"/>
          <p:cNvPicPr>
            <a:picLocks noChangeAspect="1" noChangeArrowheads="1"/>
          </p:cNvPicPr>
          <p:nvPr/>
        </p:nvPicPr>
        <p:blipFill>
          <a:blip r:embed="rId3"/>
          <a:srcRect/>
          <a:stretch>
            <a:fillRect/>
          </a:stretch>
        </p:blipFill>
        <p:spPr bwMode="auto">
          <a:xfrm>
            <a:off x="214282" y="6215082"/>
            <a:ext cx="1284288" cy="528638"/>
          </a:xfrm>
          <a:prstGeom prst="rect">
            <a:avLst/>
          </a:prstGeom>
          <a:noFill/>
          <a:ln w="9525">
            <a:noFill/>
            <a:miter lim="800000"/>
            <a:headEnd/>
            <a:tailEnd/>
          </a:ln>
        </p:spPr>
      </p:pic>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
            </a:r>
            <a:br>
              <a:rPr lang="en-GB" dirty="0" smtClean="0"/>
            </a:br>
            <a:r>
              <a:rPr lang="en-GB" sz="2200" dirty="0" smtClean="0"/>
              <a:t>Plato: Time as Universal Order: events in earth correlate with those in the sky</a:t>
            </a:r>
            <a:endParaRPr lang="en-US" sz="2200" dirty="0"/>
          </a:p>
        </p:txBody>
      </p:sp>
      <p:sp>
        <p:nvSpPr>
          <p:cNvPr id="3" name="Text Placeholder 2"/>
          <p:cNvSpPr>
            <a:spLocks noGrp="1"/>
          </p:cNvSpPr>
          <p:nvPr>
            <p:ph type="body" sz="half" idx="1"/>
          </p:nvPr>
        </p:nvSpPr>
        <p:spPr/>
        <p:txBody>
          <a:bodyPr rtlCol="0">
            <a:normAutofit fontScale="77500" lnSpcReduction="20000"/>
          </a:bodyPr>
          <a:lstStyle/>
          <a:p>
            <a:pPr eaLnBrk="1" fontAlgn="auto" hangingPunct="1">
              <a:spcAft>
                <a:spcPts val="0"/>
              </a:spcAft>
              <a:buFont typeface="Arial" pitchFamily="34" charset="0"/>
              <a:buChar char="•"/>
              <a:defRPr/>
            </a:pPr>
            <a:r>
              <a:rPr lang="en-US" dirty="0" smtClean="0"/>
              <a:t>‘</a:t>
            </a:r>
            <a:r>
              <a:rPr lang="en-GB" dirty="0" smtClean="0"/>
              <a:t>'Wherefore, as a consequence of this reasoning and design on the part of God, with a view to the generation of Time, the sun and moon and five other stars, which bear the appellation of "planets" [i.e., 'wanderers'], came into existence for the determining and preserving of the numbers of Time.' (</a:t>
            </a:r>
            <a:r>
              <a:rPr lang="en-GB" dirty="0" err="1" smtClean="0"/>
              <a:t>Timaeus</a:t>
            </a:r>
            <a:r>
              <a:rPr lang="en-GB" dirty="0" smtClean="0"/>
              <a:t> 38C). </a:t>
            </a:r>
            <a:endParaRPr lang="en-US" dirty="0" smtClean="0"/>
          </a:p>
          <a:p>
            <a:pPr eaLnBrk="1" fontAlgn="auto" hangingPunct="1">
              <a:spcAft>
                <a:spcPts val="0"/>
              </a:spcAft>
              <a:buFont typeface="Arial" pitchFamily="34" charset="0"/>
              <a:buChar char="•"/>
              <a:defRPr/>
            </a:pPr>
            <a:endParaRPr lang="en-US" dirty="0" smtClean="0"/>
          </a:p>
          <a:p>
            <a:pPr eaLnBrk="1" fontAlgn="auto" hangingPunct="1">
              <a:spcAft>
                <a:spcPts val="0"/>
              </a:spcAft>
              <a:buFont typeface="Arial" pitchFamily="34" charset="0"/>
              <a:buChar char="•"/>
              <a:defRPr/>
            </a:pPr>
            <a:endParaRPr lang="en-US" dirty="0"/>
          </a:p>
        </p:txBody>
      </p:sp>
      <p:pic>
        <p:nvPicPr>
          <p:cNvPr id="31748" name="Content Placeholder 4" descr="Plato 5.jpg"/>
          <p:cNvPicPr>
            <a:picLocks noGrp="1" noChangeAspect="1"/>
          </p:cNvPicPr>
          <p:nvPr>
            <p:ph sz="half" idx="2"/>
          </p:nvPr>
        </p:nvPicPr>
        <p:blipFill>
          <a:blip r:embed="rId2"/>
          <a:srcRect/>
          <a:stretch>
            <a:fillRect/>
          </a:stretch>
        </p:blipFill>
        <p:spPr>
          <a:xfrm>
            <a:off x="5357813" y="1785938"/>
            <a:ext cx="3376612" cy="4119562"/>
          </a:xfrm>
        </p:spPr>
      </p:pic>
      <p:pic>
        <p:nvPicPr>
          <p:cNvPr id="31749" name="Picture 2"/>
          <p:cNvPicPr>
            <a:picLocks noChangeAspect="1" noChangeArrowheads="1"/>
          </p:cNvPicPr>
          <p:nvPr/>
        </p:nvPicPr>
        <p:blipFill>
          <a:blip r:embed="rId3"/>
          <a:srcRect/>
          <a:stretch>
            <a:fillRect/>
          </a:stretch>
        </p:blipFill>
        <p:spPr bwMode="auto">
          <a:xfrm>
            <a:off x="0" y="0"/>
            <a:ext cx="1284288" cy="528638"/>
          </a:xfrm>
          <a:prstGeom prst="rect">
            <a:avLst/>
          </a:prstGeom>
          <a:noFill/>
          <a:ln w="9525">
            <a:noFill/>
            <a:miter lim="800000"/>
            <a:headEnd/>
            <a:tailEnd/>
          </a:ln>
        </p:spPr>
      </p:pic>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eaLnBrk="1" fontAlgn="auto" hangingPunct="1">
              <a:spcAft>
                <a:spcPts val="0"/>
              </a:spcAft>
              <a:defRPr/>
            </a:pPr>
            <a:r>
              <a:rPr lang="en-GB" dirty="0" smtClean="0"/>
              <a:t>Plato: causes</a:t>
            </a:r>
            <a:endParaRPr lang="en-US" dirty="0"/>
          </a:p>
        </p:txBody>
      </p:sp>
      <p:sp>
        <p:nvSpPr>
          <p:cNvPr id="3" name="Text Placeholder 2"/>
          <p:cNvSpPr>
            <a:spLocks noGrp="1"/>
          </p:cNvSpPr>
          <p:nvPr>
            <p:ph type="body" sz="half" idx="1"/>
          </p:nvPr>
        </p:nvSpPr>
        <p:spPr/>
        <p:txBody>
          <a:bodyPr rtlCol="0">
            <a:normAutofit fontScale="92500" lnSpcReduction="20000"/>
          </a:bodyPr>
          <a:lstStyle/>
          <a:p>
            <a:pPr eaLnBrk="1" fontAlgn="auto" hangingPunct="1">
              <a:spcAft>
                <a:spcPts val="0"/>
              </a:spcAft>
              <a:buFont typeface="Arial" pitchFamily="34" charset="0"/>
              <a:buChar char="•"/>
              <a:defRPr/>
            </a:pPr>
            <a:r>
              <a:rPr lang="en-GB" dirty="0"/>
              <a:t>The physical cosmos, i.e., the revolutions of the Same and Other, the planets and stars, </a:t>
            </a:r>
            <a:r>
              <a:rPr lang="en-GB" b="1" dirty="0"/>
              <a:t>are 'auxiliary' (or 'secondary') causes </a:t>
            </a:r>
            <a:r>
              <a:rPr lang="en-GB" dirty="0"/>
              <a:t>which </a:t>
            </a:r>
            <a:r>
              <a:rPr lang="en-GB" b="1" dirty="0"/>
              <a:t>'God employs as his ministers in perfecting, so far as possible, the Form of the Most Good'. </a:t>
            </a:r>
            <a:endParaRPr lang="en-US" b="1" dirty="0"/>
          </a:p>
        </p:txBody>
      </p:sp>
      <p:pic>
        <p:nvPicPr>
          <p:cNvPr id="33796" name="Content Placeholder 4" descr="Plato 4.jpeg"/>
          <p:cNvPicPr>
            <a:picLocks noGrp="1" noChangeAspect="1"/>
          </p:cNvPicPr>
          <p:nvPr>
            <p:ph sz="half" idx="2"/>
          </p:nvPr>
        </p:nvPicPr>
        <p:blipFill>
          <a:blip r:embed="rId2"/>
          <a:srcRect/>
          <a:stretch>
            <a:fillRect/>
          </a:stretch>
        </p:blipFill>
        <p:spPr>
          <a:xfrm>
            <a:off x="4838700" y="2143125"/>
            <a:ext cx="3189288" cy="3000375"/>
          </a:xfrm>
        </p:spPr>
      </p:pic>
      <p:pic>
        <p:nvPicPr>
          <p:cNvPr id="33797" name="Picture 2"/>
          <p:cNvPicPr>
            <a:picLocks noChangeAspect="1" noChangeArrowheads="1"/>
          </p:cNvPicPr>
          <p:nvPr/>
        </p:nvPicPr>
        <p:blipFill>
          <a:blip r:embed="rId3"/>
          <a:srcRect/>
          <a:stretch>
            <a:fillRect/>
          </a:stretch>
        </p:blipFill>
        <p:spPr bwMode="auto">
          <a:xfrm>
            <a:off x="0" y="0"/>
            <a:ext cx="1284288" cy="528638"/>
          </a:xfrm>
          <a:prstGeom prst="rect">
            <a:avLst/>
          </a:prstGeom>
          <a:noFill/>
          <a:ln w="9525">
            <a:noFill/>
            <a:miter lim="800000"/>
            <a:headEnd/>
            <a:tailEnd/>
          </a:ln>
        </p:spPr>
      </p:pic>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a:bodyPr>
          <a:lstStyle/>
          <a:p>
            <a:pPr eaLnBrk="1" hangingPunct="1"/>
            <a:r>
              <a:rPr lang="en-GB" sz="3600" dirty="0" smtClean="0"/>
              <a:t>The cosmos is an interdependent whole</a:t>
            </a:r>
            <a:endParaRPr lang="en-US" sz="3600" dirty="0" smtClean="0"/>
          </a:p>
        </p:txBody>
      </p:sp>
      <p:sp>
        <p:nvSpPr>
          <p:cNvPr id="3" name="Content Placeholder 2"/>
          <p:cNvSpPr>
            <a:spLocks noGrp="1"/>
          </p:cNvSpPr>
          <p:nvPr>
            <p:ph idx="1"/>
          </p:nvPr>
        </p:nvSpPr>
        <p:spPr/>
        <p:txBody>
          <a:bodyPr rtlCol="0">
            <a:normAutofit lnSpcReduction="10000"/>
          </a:bodyPr>
          <a:lstStyle/>
          <a:p>
            <a:pPr eaLnBrk="1" fontAlgn="auto" hangingPunct="1">
              <a:spcAft>
                <a:spcPts val="0"/>
              </a:spcAft>
              <a:buFont typeface="Arial" pitchFamily="34" charset="0"/>
              <a:buChar char="•"/>
              <a:defRPr/>
            </a:pPr>
            <a:r>
              <a:rPr lang="en-GB" dirty="0" smtClean="0"/>
              <a:t>The Stoic </a:t>
            </a:r>
            <a:r>
              <a:rPr lang="en-GB" dirty="0"/>
              <a:t>p</a:t>
            </a:r>
            <a:r>
              <a:rPr lang="en-GB" dirty="0" smtClean="0"/>
              <a:t>hilosophers </a:t>
            </a:r>
            <a:r>
              <a:rPr lang="en-GB" dirty="0" err="1" smtClean="0"/>
              <a:t>Chrysippus</a:t>
            </a:r>
            <a:r>
              <a:rPr lang="en-GB" dirty="0"/>
              <a:t>, </a:t>
            </a:r>
            <a:r>
              <a:rPr lang="en-GB" i="1" dirty="0"/>
              <a:t>On Providence</a:t>
            </a:r>
            <a:r>
              <a:rPr lang="en-GB" dirty="0"/>
              <a:t>, </a:t>
            </a:r>
            <a:r>
              <a:rPr lang="en-GB" dirty="0" smtClean="0"/>
              <a:t>and </a:t>
            </a:r>
            <a:r>
              <a:rPr lang="en-GB" dirty="0" err="1" smtClean="0"/>
              <a:t>Posidonius</a:t>
            </a:r>
            <a:r>
              <a:rPr lang="en-GB" dirty="0" smtClean="0"/>
              <a:t>:</a:t>
            </a:r>
          </a:p>
          <a:p>
            <a:pPr eaLnBrk="1" fontAlgn="auto" hangingPunct="1">
              <a:spcAft>
                <a:spcPts val="0"/>
              </a:spcAft>
              <a:buFont typeface="Arial" pitchFamily="34" charset="0"/>
              <a:buChar char="•"/>
              <a:defRPr/>
            </a:pPr>
            <a:r>
              <a:rPr lang="en-GB" dirty="0" smtClean="0"/>
              <a:t>The cosmos ‘is </a:t>
            </a:r>
            <a:r>
              <a:rPr lang="en-GB" dirty="0"/>
              <a:t>a living being, rational, animate and </a:t>
            </a:r>
            <a:r>
              <a:rPr lang="en-GB" dirty="0" smtClean="0"/>
              <a:t>intelligent’</a:t>
            </a:r>
            <a:endParaRPr lang="en-US" dirty="0" smtClean="0"/>
          </a:p>
          <a:p>
            <a:pPr eaLnBrk="1" fontAlgn="auto" hangingPunct="1">
              <a:spcAft>
                <a:spcPts val="0"/>
              </a:spcAft>
              <a:buFont typeface="Arial" pitchFamily="34" charset="0"/>
              <a:buChar char="•"/>
              <a:defRPr/>
            </a:pPr>
            <a:r>
              <a:rPr lang="en-GB" dirty="0"/>
              <a:t> </a:t>
            </a:r>
            <a:r>
              <a:rPr lang="en-GB" dirty="0" smtClean="0"/>
              <a:t>It </a:t>
            </a:r>
            <a:r>
              <a:rPr lang="en-GB" dirty="0"/>
              <a:t>is alive in the sense of an animate </a:t>
            </a:r>
            <a:r>
              <a:rPr lang="en-GB" dirty="0" smtClean="0"/>
              <a:t>substance </a:t>
            </a:r>
            <a:r>
              <a:rPr lang="en-GB" dirty="0"/>
              <a:t>endowed with sensation. </a:t>
            </a:r>
            <a:endParaRPr lang="en-US" dirty="0" smtClean="0"/>
          </a:p>
          <a:p>
            <a:pPr eaLnBrk="1" fontAlgn="auto" hangingPunct="1">
              <a:spcAft>
                <a:spcPts val="0"/>
              </a:spcAft>
              <a:buFont typeface="Arial" pitchFamily="34" charset="0"/>
              <a:buChar char="•"/>
              <a:defRPr/>
            </a:pPr>
            <a:endParaRPr lang="en-US" sz="2400" dirty="0" smtClean="0"/>
          </a:p>
          <a:p>
            <a:pPr eaLnBrk="1" fontAlgn="auto" hangingPunct="1">
              <a:spcAft>
                <a:spcPts val="0"/>
              </a:spcAft>
              <a:buFont typeface="Arial" pitchFamily="34" charset="0"/>
              <a:buChar char="•"/>
              <a:defRPr/>
            </a:pPr>
            <a:r>
              <a:rPr lang="en-US" sz="2400" dirty="0" smtClean="0"/>
              <a:t>DL </a:t>
            </a:r>
            <a:r>
              <a:rPr lang="en-US" sz="2400" dirty="0"/>
              <a:t>VII.142</a:t>
            </a:r>
            <a:endParaRPr lang="en-US" sz="2400" dirty="0" smtClean="0"/>
          </a:p>
          <a:p>
            <a:pPr eaLnBrk="1" fontAlgn="auto" hangingPunct="1">
              <a:spcAft>
                <a:spcPts val="0"/>
              </a:spcAft>
              <a:buFont typeface="Arial" pitchFamily="34" charset="0"/>
              <a:buChar char="•"/>
              <a:defRPr/>
            </a:pPr>
            <a:r>
              <a:rPr lang="en-US" sz="2400" dirty="0"/>
              <a:t>DL VII.142</a:t>
            </a:r>
            <a:endParaRPr lang="en-US" sz="2400" dirty="0" smtClean="0"/>
          </a:p>
          <a:p>
            <a:pPr eaLnBrk="1" fontAlgn="auto" hangingPunct="1">
              <a:spcAft>
                <a:spcPts val="0"/>
              </a:spcAft>
              <a:buFont typeface="Arial" pitchFamily="34" charset="0"/>
              <a:buChar char="•"/>
              <a:defRPr/>
            </a:pPr>
            <a:endParaRPr lang="en-US" dirty="0"/>
          </a:p>
        </p:txBody>
      </p:sp>
      <p:pic>
        <p:nvPicPr>
          <p:cNvPr id="26628" name="Picture 2"/>
          <p:cNvPicPr>
            <a:picLocks noChangeAspect="1" noChangeArrowheads="1"/>
          </p:cNvPicPr>
          <p:nvPr/>
        </p:nvPicPr>
        <p:blipFill>
          <a:blip r:embed="rId2"/>
          <a:srcRect/>
          <a:stretch>
            <a:fillRect/>
          </a:stretch>
        </p:blipFill>
        <p:spPr bwMode="auto">
          <a:xfrm>
            <a:off x="0" y="0"/>
            <a:ext cx="1284288" cy="528638"/>
          </a:xfrm>
          <a:prstGeom prst="rect">
            <a:avLst/>
          </a:prstGeom>
          <a:noFill/>
          <a:ln w="9525">
            <a:noFill/>
            <a:miter lim="800000"/>
            <a:headEnd/>
            <a:tailEnd/>
          </a:ln>
        </p:spPr>
      </p:pic>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The ‘Twelfth Century Renaissance’</a:t>
            </a:r>
            <a:br>
              <a:rPr lang="en-GB" dirty="0" smtClean="0"/>
            </a:br>
            <a:r>
              <a:rPr lang="en-GB" dirty="0" smtClean="0"/>
              <a:t>Aristotle: causes and influences</a:t>
            </a:r>
            <a:endParaRPr lang="en-US" dirty="0"/>
          </a:p>
        </p:txBody>
      </p:sp>
      <p:sp>
        <p:nvSpPr>
          <p:cNvPr id="3" name="Text Placeholder 2"/>
          <p:cNvSpPr>
            <a:spLocks noGrp="1"/>
          </p:cNvSpPr>
          <p:nvPr>
            <p:ph type="body" sz="half" idx="1"/>
          </p:nvPr>
        </p:nvSpPr>
        <p:spPr/>
        <p:txBody>
          <a:bodyPr rtlCol="0">
            <a:normAutofit lnSpcReduction="10000"/>
          </a:bodyPr>
          <a:lstStyle/>
          <a:p>
            <a:pPr eaLnBrk="1" fontAlgn="auto" hangingPunct="1">
              <a:spcAft>
                <a:spcPts val="0"/>
              </a:spcAft>
              <a:buFont typeface="Arial" pitchFamily="34" charset="0"/>
              <a:buChar char="•"/>
              <a:defRPr/>
            </a:pPr>
            <a:r>
              <a:rPr lang="en-GB" sz="1400" i="1" dirty="0"/>
              <a:t>Metaphysics</a:t>
            </a:r>
            <a:r>
              <a:rPr lang="en-GB" sz="1400" dirty="0"/>
              <a:t> 995b-996a and </a:t>
            </a:r>
            <a:r>
              <a:rPr lang="en-GB" sz="1400" i="1" dirty="0"/>
              <a:t>Physics</a:t>
            </a:r>
            <a:r>
              <a:rPr lang="en-GB" sz="1400" dirty="0"/>
              <a:t> 194b-195a.</a:t>
            </a:r>
            <a:endParaRPr lang="en-US" sz="1400" dirty="0"/>
          </a:p>
          <a:p>
            <a:pPr eaLnBrk="1" fontAlgn="auto" hangingPunct="1">
              <a:spcAft>
                <a:spcPts val="0"/>
              </a:spcAft>
              <a:buFont typeface="Arial" pitchFamily="34" charset="0"/>
              <a:buChar char="•"/>
              <a:defRPr/>
            </a:pPr>
            <a:r>
              <a:rPr lang="en-GB" sz="1400" b="1" dirty="0" smtClean="0"/>
              <a:t>Four </a:t>
            </a:r>
            <a:r>
              <a:rPr lang="en-GB" sz="1400" b="1" dirty="0"/>
              <a:t>causes:</a:t>
            </a:r>
            <a:endParaRPr lang="en-US" sz="1400" dirty="0"/>
          </a:p>
          <a:p>
            <a:pPr eaLnBrk="1" fontAlgn="auto" hangingPunct="1">
              <a:spcAft>
                <a:spcPts val="0"/>
              </a:spcAft>
              <a:buFont typeface="Arial" pitchFamily="34" charset="0"/>
              <a:buChar char="•"/>
              <a:defRPr/>
            </a:pPr>
            <a:r>
              <a:rPr lang="en-GB" sz="1400" dirty="0" smtClean="0"/>
              <a:t>Material; Formal; Efficient; Final. </a:t>
            </a:r>
            <a:endParaRPr lang="en-US" sz="1400" dirty="0"/>
          </a:p>
          <a:p>
            <a:pPr eaLnBrk="1" fontAlgn="auto" hangingPunct="1">
              <a:spcAft>
                <a:spcPts val="0"/>
              </a:spcAft>
              <a:buFont typeface="Arial" pitchFamily="34" charset="0"/>
              <a:buChar char="•"/>
              <a:defRPr/>
            </a:pPr>
            <a:r>
              <a:rPr lang="en-GB" sz="1400" b="1" dirty="0" smtClean="0"/>
              <a:t>Influence </a:t>
            </a:r>
            <a:endParaRPr lang="en-US" sz="1400" dirty="0"/>
          </a:p>
          <a:p>
            <a:pPr eaLnBrk="1" fontAlgn="auto" hangingPunct="1">
              <a:spcAft>
                <a:spcPts val="0"/>
              </a:spcAft>
              <a:buFont typeface="Arial" pitchFamily="34" charset="0"/>
              <a:buChar char="•"/>
              <a:defRPr/>
            </a:pPr>
            <a:r>
              <a:rPr lang="en-GB" sz="1400" dirty="0"/>
              <a:t>celestial </a:t>
            </a:r>
            <a:r>
              <a:rPr lang="en-GB" sz="1400" dirty="0" smtClean="0"/>
              <a:t>motion; celestial </a:t>
            </a:r>
            <a:r>
              <a:rPr lang="en-GB" sz="1400" dirty="0"/>
              <a:t>light (</a:t>
            </a:r>
            <a:r>
              <a:rPr lang="en-GB" sz="1400" i="1" dirty="0"/>
              <a:t>lumen</a:t>
            </a:r>
            <a:r>
              <a:rPr lang="en-GB" sz="1400" dirty="0" smtClean="0"/>
              <a:t>);</a:t>
            </a:r>
            <a:endParaRPr lang="en-US" sz="1400" dirty="0"/>
          </a:p>
          <a:p>
            <a:pPr eaLnBrk="1" fontAlgn="auto" hangingPunct="1">
              <a:spcAft>
                <a:spcPts val="0"/>
              </a:spcAft>
              <a:buFont typeface="Arial" pitchFamily="34" charset="0"/>
              <a:buChar char="•"/>
              <a:defRPr/>
            </a:pPr>
            <a:r>
              <a:rPr lang="en-GB" sz="1400" i="1" dirty="0" err="1" smtClean="0"/>
              <a:t>Influentiae</a:t>
            </a:r>
            <a:r>
              <a:rPr lang="en-GB" sz="1400" i="1" dirty="0" smtClean="0"/>
              <a:t>.</a:t>
            </a:r>
          </a:p>
          <a:p>
            <a:pPr eaLnBrk="1" fontAlgn="auto" hangingPunct="1">
              <a:spcAft>
                <a:spcPts val="0"/>
              </a:spcAft>
              <a:buFont typeface="Arial" pitchFamily="34" charset="0"/>
              <a:buChar char="•"/>
              <a:defRPr/>
            </a:pPr>
            <a:r>
              <a:rPr lang="en-GB" sz="1400" b="1" dirty="0" smtClean="0"/>
              <a:t>The soul</a:t>
            </a:r>
          </a:p>
          <a:p>
            <a:pPr eaLnBrk="1" fontAlgn="auto" hangingPunct="1">
              <a:spcAft>
                <a:spcPts val="0"/>
              </a:spcAft>
              <a:buFont typeface="Arial" pitchFamily="34" charset="0"/>
              <a:buChar char="•"/>
              <a:defRPr/>
            </a:pPr>
            <a:r>
              <a:rPr lang="en-GB" sz="1400" dirty="0" smtClean="0"/>
              <a:t>Is largely coincident with the body rather than separate to it.</a:t>
            </a:r>
          </a:p>
          <a:p>
            <a:pPr>
              <a:defRPr/>
            </a:pPr>
            <a:r>
              <a:rPr lang="en-GB" sz="1300" dirty="0" smtClean="0"/>
              <a:t>(Aristotle, </a:t>
            </a:r>
            <a:r>
              <a:rPr lang="en-GB" sz="1300" i="1" dirty="0" smtClean="0"/>
              <a:t>On the Soul</a:t>
            </a:r>
            <a:r>
              <a:rPr lang="en-GB" sz="1300" dirty="0" smtClean="0"/>
              <a:t>, trans. </a:t>
            </a:r>
            <a:r>
              <a:rPr lang="en-GB" sz="1300" dirty="0" err="1" smtClean="0"/>
              <a:t>W.S.Hett</a:t>
            </a:r>
            <a:r>
              <a:rPr lang="en-GB" sz="1300" dirty="0" smtClean="0"/>
              <a:t>, Cambridge Mass., London: Harvard University Press, 1936, II.1 (412a).</a:t>
            </a:r>
          </a:p>
          <a:p>
            <a:pPr eaLnBrk="1" fontAlgn="auto" hangingPunct="1">
              <a:spcAft>
                <a:spcPts val="0"/>
              </a:spcAft>
              <a:buFont typeface="Arial" pitchFamily="34" charset="0"/>
              <a:buChar char="•"/>
              <a:defRPr/>
            </a:pPr>
            <a:endParaRPr lang="en-GB" sz="1800" dirty="0" smtClean="0"/>
          </a:p>
          <a:p>
            <a:pPr eaLnBrk="1" fontAlgn="auto" hangingPunct="1">
              <a:spcAft>
                <a:spcPts val="0"/>
              </a:spcAft>
              <a:buFont typeface="Arial" pitchFamily="34" charset="0"/>
              <a:buChar char="•"/>
              <a:defRPr/>
            </a:pPr>
            <a:r>
              <a:rPr lang="en-GB" sz="1800" b="1" dirty="0" smtClean="0"/>
              <a:t>Problem:</a:t>
            </a:r>
          </a:p>
          <a:p>
            <a:pPr eaLnBrk="1" fontAlgn="auto" hangingPunct="1">
              <a:spcAft>
                <a:spcPts val="0"/>
              </a:spcAft>
              <a:buFont typeface="Arial" pitchFamily="34" charset="0"/>
              <a:buChar char="•"/>
              <a:defRPr/>
            </a:pPr>
            <a:r>
              <a:rPr lang="en-GB" sz="1800" dirty="0" smtClean="0"/>
              <a:t>Natural causes replace God</a:t>
            </a:r>
          </a:p>
          <a:p>
            <a:pPr eaLnBrk="1" fontAlgn="auto" hangingPunct="1">
              <a:spcAft>
                <a:spcPts val="0"/>
              </a:spcAft>
              <a:buFont typeface="Arial" pitchFamily="34" charset="0"/>
              <a:buChar char="•"/>
              <a:defRPr/>
            </a:pPr>
            <a:r>
              <a:rPr lang="en-GB" sz="1800" dirty="0" smtClean="0"/>
              <a:t>The soul is subject to physical pressures – i.e., temptation.</a:t>
            </a:r>
          </a:p>
          <a:p>
            <a:pPr eaLnBrk="1" fontAlgn="auto" hangingPunct="1">
              <a:spcAft>
                <a:spcPts val="0"/>
              </a:spcAft>
              <a:buFont typeface="Arial" pitchFamily="34" charset="0"/>
              <a:buChar char="•"/>
              <a:defRPr/>
            </a:pPr>
            <a:endParaRPr lang="en-GB" sz="1800" dirty="0" smtClean="0"/>
          </a:p>
          <a:p>
            <a:pPr eaLnBrk="1" fontAlgn="auto" hangingPunct="1">
              <a:spcAft>
                <a:spcPts val="0"/>
              </a:spcAft>
              <a:buFont typeface="Arial" pitchFamily="34" charset="0"/>
              <a:buChar char="•"/>
              <a:defRPr/>
            </a:pPr>
            <a:endParaRPr lang="en-GB" sz="1800" dirty="0" smtClean="0"/>
          </a:p>
          <a:p>
            <a:pPr eaLnBrk="1" fontAlgn="auto" hangingPunct="1">
              <a:spcAft>
                <a:spcPts val="0"/>
              </a:spcAft>
              <a:buFont typeface="Arial" pitchFamily="34" charset="0"/>
              <a:buChar char="•"/>
              <a:defRPr/>
            </a:pPr>
            <a:endParaRPr lang="en-GB" sz="1800" dirty="0" smtClean="0"/>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endParaRPr lang="en-US" dirty="0"/>
          </a:p>
          <a:p>
            <a:pPr eaLnBrk="1" fontAlgn="auto" hangingPunct="1">
              <a:spcAft>
                <a:spcPts val="0"/>
              </a:spcAft>
              <a:buFont typeface="Arial" pitchFamily="34" charset="0"/>
              <a:buChar char="•"/>
              <a:defRPr/>
            </a:pPr>
            <a:endParaRPr lang="en-US" dirty="0"/>
          </a:p>
        </p:txBody>
      </p:sp>
      <p:pic>
        <p:nvPicPr>
          <p:cNvPr id="32772" name="Content Placeholder 4" descr="Aristotle.jpg"/>
          <p:cNvPicPr>
            <a:picLocks noGrp="1" noChangeAspect="1"/>
          </p:cNvPicPr>
          <p:nvPr>
            <p:ph sz="half" idx="2"/>
          </p:nvPr>
        </p:nvPicPr>
        <p:blipFill>
          <a:blip r:embed="rId2"/>
          <a:srcRect/>
          <a:stretch>
            <a:fillRect/>
          </a:stretch>
        </p:blipFill>
        <p:spPr>
          <a:xfrm>
            <a:off x="5526088" y="2357438"/>
            <a:ext cx="2474912" cy="3265487"/>
          </a:xfrm>
        </p:spPr>
      </p:pic>
      <p:pic>
        <p:nvPicPr>
          <p:cNvPr id="32773" name="Picture 2"/>
          <p:cNvPicPr>
            <a:picLocks noChangeAspect="1" noChangeArrowheads="1"/>
          </p:cNvPicPr>
          <p:nvPr/>
        </p:nvPicPr>
        <p:blipFill>
          <a:blip r:embed="rId3"/>
          <a:srcRect/>
          <a:stretch>
            <a:fillRect/>
          </a:stretch>
        </p:blipFill>
        <p:spPr bwMode="auto">
          <a:xfrm>
            <a:off x="214282" y="6143644"/>
            <a:ext cx="1284288" cy="528638"/>
          </a:xfrm>
          <a:prstGeom prst="rect">
            <a:avLst/>
          </a:prstGeom>
          <a:noFill/>
          <a:ln w="9525">
            <a:noFill/>
            <a:miter lim="800000"/>
            <a:headEnd/>
            <a:tailEnd/>
          </a:ln>
        </p:spPr>
      </p:pic>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GB" sz="2800" dirty="0" smtClean="0"/>
              <a:t>Claudius Ptolemy (2</a:t>
            </a:r>
            <a:r>
              <a:rPr lang="en-GB" sz="2800" baseline="30000" dirty="0" smtClean="0"/>
              <a:t>nd</a:t>
            </a:r>
            <a:r>
              <a:rPr lang="en-GB" sz="2800" dirty="0" smtClean="0"/>
              <a:t> c CE) applies the causal model. </a:t>
            </a:r>
            <a:br>
              <a:rPr lang="en-GB" sz="2800" dirty="0" smtClean="0"/>
            </a:br>
            <a:r>
              <a:rPr lang="en-GB" sz="2800" dirty="0" smtClean="0"/>
              <a:t>Aristotle left, Ptolemy right</a:t>
            </a:r>
            <a:endParaRPr lang="en-US" sz="2800" dirty="0" smtClean="0"/>
          </a:p>
        </p:txBody>
      </p:sp>
      <p:sp>
        <p:nvSpPr>
          <p:cNvPr id="34819" name="Text Placeholder 2"/>
          <p:cNvSpPr>
            <a:spLocks noGrp="1"/>
          </p:cNvSpPr>
          <p:nvPr>
            <p:ph type="body" sz="half" idx="1"/>
          </p:nvPr>
        </p:nvSpPr>
        <p:spPr/>
        <p:txBody>
          <a:bodyPr/>
          <a:lstStyle/>
          <a:p>
            <a:pPr eaLnBrk="1" hangingPunct="1"/>
            <a:endParaRPr lang="en-US" smtClean="0"/>
          </a:p>
        </p:txBody>
      </p:sp>
      <p:pic>
        <p:nvPicPr>
          <p:cNvPr id="34820" name="Content Placeholder 4" descr="Aristotle comsic state.jpg"/>
          <p:cNvPicPr>
            <a:picLocks noGrp="1" noChangeAspect="1"/>
          </p:cNvPicPr>
          <p:nvPr>
            <p:ph sz="half" idx="2"/>
          </p:nvPr>
        </p:nvPicPr>
        <p:blipFill>
          <a:blip r:embed="rId2"/>
          <a:srcRect/>
          <a:stretch>
            <a:fillRect/>
          </a:stretch>
        </p:blipFill>
        <p:spPr>
          <a:xfrm>
            <a:off x="785813" y="1714500"/>
            <a:ext cx="3213100" cy="4525963"/>
          </a:xfrm>
        </p:spPr>
      </p:pic>
      <p:pic>
        <p:nvPicPr>
          <p:cNvPr id="34821" name="Picture 5" descr="Ptolemy cosmic state.jpg"/>
          <p:cNvPicPr>
            <a:picLocks noChangeAspect="1"/>
          </p:cNvPicPr>
          <p:nvPr/>
        </p:nvPicPr>
        <p:blipFill>
          <a:blip r:embed="rId3"/>
          <a:srcRect/>
          <a:stretch>
            <a:fillRect/>
          </a:stretch>
        </p:blipFill>
        <p:spPr bwMode="auto">
          <a:xfrm>
            <a:off x="4551363" y="1857375"/>
            <a:ext cx="4592637" cy="3786188"/>
          </a:xfrm>
          <a:prstGeom prst="rect">
            <a:avLst/>
          </a:prstGeom>
          <a:noFill/>
          <a:ln w="9525">
            <a:noFill/>
            <a:miter lim="800000"/>
            <a:headEnd/>
            <a:tailEnd/>
          </a:ln>
        </p:spPr>
      </p:pic>
      <p:pic>
        <p:nvPicPr>
          <p:cNvPr id="34822" name="Picture 6" descr="Aristotle.jpeg"/>
          <p:cNvPicPr>
            <a:picLocks noChangeAspect="1"/>
          </p:cNvPicPr>
          <p:nvPr/>
        </p:nvPicPr>
        <p:blipFill>
          <a:blip r:embed="rId4"/>
          <a:srcRect/>
          <a:stretch>
            <a:fillRect/>
          </a:stretch>
        </p:blipFill>
        <p:spPr bwMode="auto">
          <a:xfrm>
            <a:off x="357188" y="1428750"/>
            <a:ext cx="904875" cy="1181100"/>
          </a:xfrm>
          <a:prstGeom prst="rect">
            <a:avLst/>
          </a:prstGeom>
          <a:noFill/>
          <a:ln w="9525">
            <a:noFill/>
            <a:miter lim="800000"/>
            <a:headEnd/>
            <a:tailEnd/>
          </a:ln>
        </p:spPr>
      </p:pic>
      <p:pic>
        <p:nvPicPr>
          <p:cNvPr id="34823" name="Picture 7" descr="Ptolemy.jpg"/>
          <p:cNvPicPr>
            <a:picLocks noChangeAspect="1"/>
          </p:cNvPicPr>
          <p:nvPr/>
        </p:nvPicPr>
        <p:blipFill>
          <a:blip r:embed="rId5"/>
          <a:srcRect/>
          <a:stretch>
            <a:fillRect/>
          </a:stretch>
        </p:blipFill>
        <p:spPr bwMode="auto">
          <a:xfrm>
            <a:off x="4500563" y="1643063"/>
            <a:ext cx="885825" cy="1123950"/>
          </a:xfrm>
          <a:prstGeom prst="rect">
            <a:avLst/>
          </a:prstGeom>
          <a:noFill/>
          <a:ln w="9525">
            <a:noFill/>
            <a:miter lim="800000"/>
            <a:headEnd/>
            <a:tailEnd/>
          </a:ln>
        </p:spPr>
      </p:pic>
      <p:pic>
        <p:nvPicPr>
          <p:cNvPr id="34824" name="Picture 2"/>
          <p:cNvPicPr>
            <a:picLocks noChangeAspect="1" noChangeArrowheads="1"/>
          </p:cNvPicPr>
          <p:nvPr/>
        </p:nvPicPr>
        <p:blipFill>
          <a:blip r:embed="rId6"/>
          <a:srcRect/>
          <a:stretch>
            <a:fillRect/>
          </a:stretch>
        </p:blipFill>
        <p:spPr bwMode="auto">
          <a:xfrm>
            <a:off x="0" y="0"/>
            <a:ext cx="1284288" cy="528638"/>
          </a:xfrm>
          <a:prstGeom prst="rect">
            <a:avLst/>
          </a:prstGeom>
          <a:noFill/>
          <a:ln w="9525">
            <a:noFill/>
            <a:miter lim="800000"/>
            <a:headEnd/>
            <a:tailEnd/>
          </a:ln>
        </p:spPr>
      </p:pic>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marL="365760" indent="-256032">
              <a:buFont typeface="Wingdings 3"/>
              <a:buChar char=""/>
              <a:defRPr/>
            </a:pPr>
            <a:r>
              <a:rPr lang="en-GB" sz="1400" dirty="0" smtClean="0"/>
              <a:t>Ptolemy, 2</a:t>
            </a:r>
            <a:r>
              <a:rPr lang="en-GB" sz="1400" baseline="30000" dirty="0" smtClean="0"/>
              <a:t>nd</a:t>
            </a:r>
            <a:r>
              <a:rPr lang="en-GB" sz="1400" dirty="0" smtClean="0"/>
              <a:t> c CE, </a:t>
            </a:r>
            <a:r>
              <a:rPr lang="en-GB" sz="1400" i="1" dirty="0" err="1" smtClean="0"/>
              <a:t>Tetrabiblos</a:t>
            </a:r>
            <a:r>
              <a:rPr lang="en-GB" sz="1400" dirty="0" smtClean="0"/>
              <a:t>, defined astrology (actually, astronomy) as the study of the ‘effects’ of the stars and rationalised it according to natural influences. </a:t>
            </a:r>
          </a:p>
          <a:p>
            <a:pPr marL="365760" indent="-256032" eaLnBrk="1" fontAlgn="auto" hangingPunct="1">
              <a:spcAft>
                <a:spcPts val="0"/>
              </a:spcAft>
              <a:buFont typeface="Wingdings 3"/>
              <a:buChar char=""/>
              <a:defRPr/>
            </a:pPr>
            <a:r>
              <a:rPr lang="en-GB" sz="1400" dirty="0" smtClean="0"/>
              <a:t>In the Stoic conception, which was undoubtedly an influence on Ptolemy, animals were compelled to action by a movement in the soul/psyche called the </a:t>
            </a:r>
            <a:r>
              <a:rPr lang="en-GB" sz="1400" i="1" dirty="0" err="1" smtClean="0"/>
              <a:t>hormê</a:t>
            </a:r>
            <a:r>
              <a:rPr lang="en-GB" sz="1400" dirty="0" smtClean="0"/>
              <a:t> – an impulse or drive. </a:t>
            </a:r>
          </a:p>
          <a:p>
            <a:pPr marL="365760" indent="-256032" eaLnBrk="1" fontAlgn="auto" hangingPunct="1">
              <a:spcAft>
                <a:spcPts val="0"/>
              </a:spcAft>
              <a:buFont typeface="Wingdings 3"/>
              <a:buChar char=""/>
              <a:defRPr/>
            </a:pPr>
            <a:r>
              <a:rPr lang="en-GB" sz="1400" dirty="0" smtClean="0"/>
              <a:t>There is a kind of celestial mechanics at work here, but one which can only be understood within a theory of extended consciousness, in which the movement of a planet is connected to a disturbance in the individual soul, and with a consequent tendency to action. </a:t>
            </a:r>
          </a:p>
          <a:p>
            <a:pPr marL="365760" indent="-256032" eaLnBrk="1" fontAlgn="auto" hangingPunct="1">
              <a:spcAft>
                <a:spcPts val="0"/>
              </a:spcAft>
              <a:buFont typeface="Wingdings 3"/>
              <a:buChar char=""/>
              <a:defRPr/>
            </a:pPr>
            <a:r>
              <a:rPr lang="en-GB" sz="1400" dirty="0" smtClean="0"/>
              <a:t>The planet’s psychic or psychological, and physical functions are related to the essential nature of the cosmos, as well as to humanity, in which person and planet, mind and body, are absolutely interrelated. </a:t>
            </a:r>
          </a:p>
          <a:p>
            <a:pPr marL="365760" indent="-256032" eaLnBrk="1" fontAlgn="auto" hangingPunct="1">
              <a:spcAft>
                <a:spcPts val="0"/>
              </a:spcAft>
              <a:buFont typeface="Wingdings 3"/>
              <a:buChar char=""/>
              <a:defRPr/>
            </a:pPr>
            <a:endParaRPr lang="en-GB" sz="1400" b="1" dirty="0" smtClean="0"/>
          </a:p>
          <a:p>
            <a:pPr marL="365760" indent="-256032" eaLnBrk="1" fontAlgn="auto" hangingPunct="1">
              <a:spcAft>
                <a:spcPts val="0"/>
              </a:spcAft>
              <a:buFont typeface="Wingdings 3"/>
              <a:buChar char=""/>
              <a:defRPr/>
            </a:pPr>
            <a:r>
              <a:rPr lang="en-GB" sz="1400" b="1" dirty="0" smtClean="0"/>
              <a:t>When Mars dominated the soul, Ptolemy argued, the individual would display the planet’s qualities, whether negative or positive, either blind aggression or great courage. </a:t>
            </a:r>
          </a:p>
          <a:p>
            <a:pPr marL="365760" indent="-256032" eaLnBrk="1" fontAlgn="auto" hangingPunct="1">
              <a:spcAft>
                <a:spcPts val="0"/>
              </a:spcAft>
              <a:buFont typeface="Wingdings 3"/>
              <a:buChar char=""/>
              <a:defRPr/>
            </a:pPr>
            <a:r>
              <a:rPr lang="en-GB" sz="1400" b="1" dirty="0" smtClean="0"/>
              <a:t>When Venus was dominant, the soul had the characteristic of that planet, whether pleasant affectionate and charming or 'careless, erotic, effeminate, womanish, timid…depraved and meriting reproach'.</a:t>
            </a:r>
          </a:p>
          <a:p>
            <a:pPr marL="365760" indent="-256032" eaLnBrk="1" fontAlgn="auto" hangingPunct="1">
              <a:spcAft>
                <a:spcPts val="0"/>
              </a:spcAft>
              <a:buFont typeface="Wingdings 3"/>
              <a:buChar char=""/>
              <a:defRPr/>
            </a:pPr>
            <a:endParaRPr lang="en-GB" sz="1400" dirty="0" smtClean="0"/>
          </a:p>
          <a:p>
            <a:pPr marL="365760" indent="-256032" eaLnBrk="1" fontAlgn="auto" hangingPunct="1">
              <a:spcAft>
                <a:spcPts val="0"/>
              </a:spcAft>
              <a:buFont typeface="Wingdings 3"/>
              <a:buChar char=""/>
              <a:defRPr/>
            </a:pPr>
            <a:r>
              <a:rPr lang="en-GB" sz="1400" dirty="0" smtClean="0"/>
              <a:t>See the discussion in </a:t>
            </a:r>
            <a:r>
              <a:rPr lang="en-GB" sz="1400" dirty="0" err="1" smtClean="0"/>
              <a:t>Sandbach</a:t>
            </a:r>
            <a:r>
              <a:rPr lang="en-GB" sz="1400" dirty="0" smtClean="0"/>
              <a:t>, F.H., </a:t>
            </a:r>
            <a:r>
              <a:rPr lang="en-GB" sz="1400" i="1" dirty="0" smtClean="0"/>
              <a:t>The Stoics</a:t>
            </a:r>
            <a:r>
              <a:rPr lang="en-GB" sz="1400" dirty="0" smtClean="0"/>
              <a:t>, Bristol: The Bristol Press 1975, esp. p. 60-1. </a:t>
            </a:r>
          </a:p>
          <a:p>
            <a:pPr marL="365760" indent="-256032" eaLnBrk="1" fontAlgn="auto" hangingPunct="1">
              <a:spcAft>
                <a:spcPts val="0"/>
              </a:spcAft>
              <a:buFont typeface="Wingdings 3"/>
              <a:buChar char=""/>
              <a:defRPr/>
            </a:pPr>
            <a:r>
              <a:rPr lang="en-GB" sz="1400" dirty="0" smtClean="0"/>
              <a:t>Ptolemy, </a:t>
            </a:r>
            <a:r>
              <a:rPr lang="en-GB" sz="1400" i="1" dirty="0" err="1" smtClean="0"/>
              <a:t>Tetrabiblos</a:t>
            </a:r>
            <a:r>
              <a:rPr lang="en-GB" sz="1400" dirty="0" smtClean="0"/>
              <a:t>, III.13.</a:t>
            </a:r>
          </a:p>
          <a:p>
            <a:pPr marL="365760" indent="-256032" eaLnBrk="1" fontAlgn="auto" hangingPunct="1">
              <a:spcAft>
                <a:spcPts val="0"/>
              </a:spcAft>
              <a:buFont typeface="Wingdings 3"/>
              <a:buChar char=""/>
              <a:defRPr/>
            </a:pPr>
            <a:endParaRPr lang="en-GB" sz="1400" dirty="0" smtClean="0"/>
          </a:p>
          <a:p>
            <a:pPr marL="365760" indent="-256032" eaLnBrk="1" fontAlgn="auto" hangingPunct="1">
              <a:spcAft>
                <a:spcPts val="0"/>
              </a:spcAft>
              <a:buFont typeface="Wingdings 3"/>
              <a:buChar char=""/>
              <a:defRPr/>
            </a:pPr>
            <a:r>
              <a:rPr lang="en-GB" sz="1400" b="1" dirty="0" smtClean="0"/>
              <a:t>Problem: the stars can be a source of unavoidable, immoral behaviour. The stars, through their natural influences lead people to sin</a:t>
            </a:r>
          </a:p>
          <a:p>
            <a:pPr marL="365760" indent="-256032" eaLnBrk="1" fontAlgn="auto" hangingPunct="1">
              <a:spcAft>
                <a:spcPts val="0"/>
              </a:spcAft>
              <a:buFont typeface="Wingdings 3"/>
              <a:buChar char=""/>
              <a:defRPr/>
            </a:pPr>
            <a:r>
              <a:rPr lang="en-GB" b="1" dirty="0" smtClean="0"/>
              <a:t> </a:t>
            </a:r>
          </a:p>
          <a:p>
            <a:pPr marL="365760" indent="-256032" eaLnBrk="1" fontAlgn="auto" hangingPunct="1">
              <a:spcAft>
                <a:spcPts val="0"/>
              </a:spcAft>
              <a:buFont typeface="Wingdings 3"/>
              <a:buChar char=""/>
              <a:defRPr/>
            </a:pPr>
            <a:endParaRPr lang="en-GB" dirty="0"/>
          </a:p>
        </p:txBody>
      </p:sp>
      <p:sp>
        <p:nvSpPr>
          <p:cNvPr id="2" name="Title 1"/>
          <p:cNvSpPr>
            <a:spLocks noGrp="1"/>
          </p:cNvSpPr>
          <p:nvPr>
            <p:ph type="title"/>
          </p:nvPr>
        </p:nvSpPr>
        <p:spPr/>
        <p:txBody>
          <a:bodyPr/>
          <a:lstStyle/>
          <a:p>
            <a:pPr>
              <a:defRPr/>
            </a:pPr>
            <a:r>
              <a:rPr lang="en-GB" dirty="0" smtClean="0"/>
              <a:t>Claudius Ptolemy on the Soul</a:t>
            </a:r>
            <a:endParaRPr lang="en-GB" dirty="0"/>
          </a:p>
        </p:txBody>
      </p:sp>
      <p:pic>
        <p:nvPicPr>
          <p:cNvPr id="53252" name="Picture 3" descr="Ptolemy"/>
          <p:cNvPicPr>
            <a:picLocks noChangeAspect="1" noChangeArrowheads="1"/>
          </p:cNvPicPr>
          <p:nvPr/>
        </p:nvPicPr>
        <p:blipFill>
          <a:blip r:embed="rId2"/>
          <a:srcRect/>
          <a:stretch>
            <a:fillRect/>
          </a:stretch>
        </p:blipFill>
        <p:spPr bwMode="auto">
          <a:xfrm>
            <a:off x="8072462" y="5572140"/>
            <a:ext cx="936625" cy="1189038"/>
          </a:xfrm>
          <a:prstGeom prst="rect">
            <a:avLst/>
          </a:prstGeom>
          <a:noFill/>
          <a:ln w="9525">
            <a:noFill/>
            <a:miter lim="800000"/>
            <a:headEnd/>
            <a:tailEnd/>
          </a:ln>
        </p:spPr>
      </p:pic>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crisis of the twelfth century</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Augustine had stated that the stars and planets influenced the body. This assumption was universally accepted, as gravity is now.</a:t>
            </a:r>
          </a:p>
          <a:p>
            <a:r>
              <a:rPr lang="en-GB" dirty="0" smtClean="0"/>
              <a:t>The translations of the twelfth-thirteenth centuries, all framed within the context of a single creator, and hence implicitly acceptable in a Christian context, presented a naturalistic challenge to God’s authority and individuals’ ability to make moral choices and choose salvation.</a:t>
            </a:r>
          </a:p>
          <a:p>
            <a:r>
              <a:rPr lang="en-GB" dirty="0" smtClean="0"/>
              <a:t>The Cistercians, founders of Strata Florida, influenced by Bernard of </a:t>
            </a:r>
            <a:r>
              <a:rPr lang="en-GB" dirty="0" err="1" smtClean="0"/>
              <a:t>Clairvaux</a:t>
            </a:r>
            <a:r>
              <a:rPr lang="en-GB" dirty="0" smtClean="0"/>
              <a:t>, were resistant to the intellectual revolution of the 12</a:t>
            </a:r>
            <a:r>
              <a:rPr lang="en-GB" baseline="30000" dirty="0" smtClean="0"/>
              <a:t>th</a:t>
            </a:r>
            <a:r>
              <a:rPr lang="en-GB" dirty="0" smtClean="0"/>
              <a:t> c.</a:t>
            </a:r>
          </a:p>
          <a:p>
            <a:r>
              <a:rPr lang="en-GB" dirty="0" smtClean="0"/>
              <a:t>But it provided the wider context to the Abbey’s life until dissolution.</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r>
              <a:rPr lang="en-GB" b="1" dirty="0" smtClean="0"/>
              <a:t>The Solution. Thomas Aquinas 1224/7-1274 </a:t>
            </a:r>
            <a:r>
              <a:rPr lang="en-US" dirty="0" smtClean="0"/>
              <a:t/>
            </a:r>
            <a:br>
              <a:rPr lang="en-US" dirty="0" smtClean="0"/>
            </a:br>
            <a:endParaRPr lang="en-US" dirty="0" smtClean="0"/>
          </a:p>
        </p:txBody>
      </p:sp>
      <p:sp>
        <p:nvSpPr>
          <p:cNvPr id="10243" name="Content Placeholder 2"/>
          <p:cNvSpPr>
            <a:spLocks noGrp="1"/>
          </p:cNvSpPr>
          <p:nvPr>
            <p:ph idx="1"/>
          </p:nvPr>
        </p:nvSpPr>
        <p:spPr/>
        <p:txBody>
          <a:bodyPr/>
          <a:lstStyle/>
          <a:p>
            <a:pPr eaLnBrk="1" hangingPunct="1"/>
            <a:r>
              <a:rPr lang="en-GB" sz="2000" dirty="0" smtClean="0"/>
              <a:t>Dominican</a:t>
            </a:r>
          </a:p>
          <a:p>
            <a:pPr eaLnBrk="1" hangingPunct="1"/>
            <a:r>
              <a:rPr lang="en-GB" sz="2000" i="1" dirty="0" smtClean="0"/>
              <a:t>Summa Contra Gentiles (= Against the Errors of the Infidels)</a:t>
            </a:r>
            <a:r>
              <a:rPr lang="en-GB" sz="2000" dirty="0" smtClean="0"/>
              <a:t>: A response to the translations of Arabic astrological texts, written in an Aristotelian and Ptolemaic context, which presented astrology in a naturalistic framework and suggested that the soul was subject to natural influence.</a:t>
            </a:r>
          </a:p>
          <a:p>
            <a:pPr eaLnBrk="1" hangingPunct="1"/>
            <a:endParaRPr lang="en-GB" sz="2000" dirty="0" smtClean="0"/>
          </a:p>
          <a:p>
            <a:pPr eaLnBrk="1" hangingPunct="1"/>
            <a:endParaRPr lang="en-GB" dirty="0" smtClean="0"/>
          </a:p>
          <a:p>
            <a:pPr eaLnBrk="1" hangingPunct="1"/>
            <a:endParaRPr lang="en-US" dirty="0" smtClean="0"/>
          </a:p>
        </p:txBody>
      </p:sp>
      <p:pic>
        <p:nvPicPr>
          <p:cNvPr id="10244" name="Picture 3" descr="Thomas Aquinas.jpeg"/>
          <p:cNvPicPr>
            <a:picLocks noChangeAspect="1"/>
          </p:cNvPicPr>
          <p:nvPr/>
        </p:nvPicPr>
        <p:blipFill>
          <a:blip r:embed="rId2"/>
          <a:srcRect/>
          <a:stretch>
            <a:fillRect/>
          </a:stretch>
        </p:blipFill>
        <p:spPr bwMode="auto">
          <a:xfrm>
            <a:off x="3514703" y="3429000"/>
            <a:ext cx="2057429" cy="2706996"/>
          </a:xfrm>
          <a:prstGeom prst="rect">
            <a:avLst/>
          </a:prstGeom>
          <a:noFill/>
          <a:ln w="9525">
            <a:noFill/>
            <a:miter lim="800000"/>
            <a:headEnd/>
            <a:tailEnd/>
          </a:ln>
        </p:spPr>
      </p:pic>
      <p:pic>
        <p:nvPicPr>
          <p:cNvPr id="10245" name="Picture 2"/>
          <p:cNvPicPr>
            <a:picLocks noChangeAspect="1" noChangeArrowheads="1"/>
          </p:cNvPicPr>
          <p:nvPr/>
        </p:nvPicPr>
        <p:blipFill>
          <a:blip r:embed="rId3" cstate="print"/>
          <a:srcRect/>
          <a:stretch>
            <a:fillRect/>
          </a:stretch>
        </p:blipFill>
        <p:spPr bwMode="auto">
          <a:xfrm>
            <a:off x="214282" y="6005095"/>
            <a:ext cx="2070083" cy="852905"/>
          </a:xfrm>
          <a:prstGeom prst="rect">
            <a:avLst/>
          </a:prstGeom>
          <a:noFill/>
          <a:ln w="9525">
            <a:noFill/>
            <a:miter lim="800000"/>
            <a:headEnd/>
            <a:tailEnd/>
          </a:ln>
        </p:spPr>
      </p:pic>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GB" smtClean="0"/>
              <a:t>The Problem</a:t>
            </a:r>
            <a:endParaRPr lang="en-US" smtClean="0"/>
          </a:p>
        </p:txBody>
      </p:sp>
      <p:sp>
        <p:nvSpPr>
          <p:cNvPr id="11267" name="Content Placeholder 2"/>
          <p:cNvSpPr>
            <a:spLocks noGrp="1"/>
          </p:cNvSpPr>
          <p:nvPr>
            <p:ph idx="1"/>
          </p:nvPr>
        </p:nvSpPr>
        <p:spPr/>
        <p:txBody>
          <a:bodyPr/>
          <a:lstStyle/>
          <a:p>
            <a:pPr eaLnBrk="1" hangingPunct="1"/>
            <a:r>
              <a:rPr lang="en-GB" smtClean="0"/>
              <a:t>SGC.III.85.14.</a:t>
            </a:r>
            <a:endParaRPr lang="en-US" smtClean="0"/>
          </a:p>
          <a:p>
            <a:pPr eaLnBrk="1" hangingPunct="1"/>
            <a:r>
              <a:rPr lang="en-GB" smtClean="0"/>
              <a:t>Quotes Augustine City of God V.6: 'it is not utterly absurd to say that certain influences of the stars are able to produce differences in body only'.</a:t>
            </a:r>
            <a:endParaRPr lang="en-US" smtClean="0"/>
          </a:p>
          <a:p>
            <a:pPr eaLnBrk="1" hangingPunct="1"/>
            <a:endParaRPr lang="en-US" smtClean="0"/>
          </a:p>
        </p:txBody>
      </p:sp>
      <p:pic>
        <p:nvPicPr>
          <p:cNvPr id="11268" name="Picture 2"/>
          <p:cNvPicPr>
            <a:picLocks noChangeAspect="1" noChangeArrowheads="1"/>
          </p:cNvPicPr>
          <p:nvPr/>
        </p:nvPicPr>
        <p:blipFill>
          <a:blip r:embed="rId2"/>
          <a:srcRect/>
          <a:stretch>
            <a:fillRect/>
          </a:stretch>
        </p:blipFill>
        <p:spPr bwMode="auto">
          <a:xfrm>
            <a:off x="6775450" y="6000750"/>
            <a:ext cx="2081213" cy="857250"/>
          </a:xfrm>
          <a:prstGeom prst="rect">
            <a:avLst/>
          </a:prstGeom>
          <a:noFill/>
          <a:ln w="9525">
            <a:noFill/>
            <a:miter lim="800000"/>
            <a:headEnd/>
            <a:tailEnd/>
          </a:ln>
        </p:spPr>
      </p:pic>
      <p:pic>
        <p:nvPicPr>
          <p:cNvPr id="11269" name="Content Placeholder 3" descr="Thomas Aquinas 2.jpeg"/>
          <p:cNvPicPr>
            <a:picLocks noChangeAspect="1"/>
          </p:cNvPicPr>
          <p:nvPr/>
        </p:nvPicPr>
        <p:blipFill>
          <a:blip r:embed="rId3"/>
          <a:srcRect/>
          <a:stretch>
            <a:fillRect/>
          </a:stretch>
        </p:blipFill>
        <p:spPr bwMode="auto">
          <a:xfrm>
            <a:off x="0" y="0"/>
            <a:ext cx="869950" cy="1174750"/>
          </a:xfrm>
          <a:prstGeom prst="rect">
            <a:avLst/>
          </a:prstGeom>
          <a:noFill/>
          <a:ln w="9525">
            <a:noFill/>
            <a:miter lim="800000"/>
            <a:headEnd/>
            <a:tailEnd/>
          </a:ln>
        </p:spPr>
      </p:pic>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pPr eaLnBrk="1" hangingPunct="1"/>
            <a:r>
              <a:rPr lang="en-GB" dirty="0" smtClean="0"/>
              <a:t>Aquinas agrees that astrology can analyse character</a:t>
            </a:r>
            <a:endParaRPr lang="en-US" dirty="0" smtClean="0"/>
          </a:p>
        </p:txBody>
      </p:sp>
      <p:sp>
        <p:nvSpPr>
          <p:cNvPr id="3" name="Content Placeholder 2"/>
          <p:cNvSpPr>
            <a:spLocks noGrp="1"/>
          </p:cNvSpPr>
          <p:nvPr>
            <p:ph idx="1"/>
          </p:nvPr>
        </p:nvSpPr>
        <p:spPr/>
        <p:txBody>
          <a:bodyPr rtlCol="0">
            <a:normAutofit fontScale="77500" lnSpcReduction="20000"/>
          </a:bodyPr>
          <a:lstStyle/>
          <a:p>
            <a:pPr eaLnBrk="1" fontAlgn="auto" hangingPunct="1">
              <a:spcAft>
                <a:spcPts val="0"/>
              </a:spcAft>
              <a:buFont typeface="Arial" pitchFamily="34" charset="0"/>
              <a:buChar char="•"/>
              <a:defRPr/>
            </a:pPr>
            <a:r>
              <a:rPr lang="en-GB" dirty="0" smtClean="0"/>
              <a:t>'So, the celestial bodies work indirectly on the good condition of understanding. Thus, just as physicians may judge the goodness of an intellect from the condition of its body, as from a proximate disposition, so also may an astronomer judge from the celestial motions as the remote cause of such dispositions. In this way, then, it is possible that there is some truth in what Ptolemy says in his </a:t>
            </a:r>
            <a:r>
              <a:rPr lang="en-GB" dirty="0" err="1" smtClean="0"/>
              <a:t>Centiloquium</a:t>
            </a:r>
            <a:r>
              <a:rPr lang="en-GB" dirty="0" smtClean="0"/>
              <a:t>: 'When, at the time of a man's birth, Mercury is in conjunction with Saturn and is itself in a strong condition, it gives inwardly to things the goodness of understanding'.   </a:t>
            </a:r>
            <a:endParaRPr lang="en-US" dirty="0" smtClean="0"/>
          </a:p>
          <a:p>
            <a:pPr eaLnBrk="1" fontAlgn="auto" hangingPunct="1">
              <a:spcAft>
                <a:spcPts val="0"/>
              </a:spcAft>
              <a:buFont typeface="Arial" pitchFamily="34" charset="0"/>
              <a:buChar char="•"/>
              <a:defRPr/>
            </a:pPr>
            <a:r>
              <a:rPr lang="en-GB" dirty="0" smtClean="0"/>
              <a:t>III.84.14</a:t>
            </a:r>
            <a:endParaRPr lang="en-US" dirty="0" smtClean="0"/>
          </a:p>
          <a:p>
            <a:pPr eaLnBrk="1" fontAlgn="auto" hangingPunct="1">
              <a:spcAft>
                <a:spcPts val="0"/>
              </a:spcAft>
              <a:buFont typeface="Arial" pitchFamily="34" charset="0"/>
              <a:buChar char="•"/>
              <a:defRPr/>
            </a:pPr>
            <a:r>
              <a:rPr lang="en-GB" dirty="0" err="1" smtClean="0"/>
              <a:t>Centiloquium</a:t>
            </a:r>
            <a:r>
              <a:rPr lang="en-GB" dirty="0" smtClean="0"/>
              <a:t> 38.</a:t>
            </a:r>
            <a:endParaRPr lang="en-US" dirty="0" smtClean="0"/>
          </a:p>
          <a:p>
            <a:pPr eaLnBrk="1" fontAlgn="auto" hangingPunct="1">
              <a:spcAft>
                <a:spcPts val="0"/>
              </a:spcAft>
              <a:buFont typeface="Arial" pitchFamily="34" charset="0"/>
              <a:buChar char="•"/>
              <a:defRPr/>
            </a:pPr>
            <a:endParaRPr lang="en-US" dirty="0" smtClean="0"/>
          </a:p>
        </p:txBody>
      </p:sp>
      <p:pic>
        <p:nvPicPr>
          <p:cNvPr id="4" name="Content Placeholder 3" descr="Thomas Aquinas 2.jpeg"/>
          <p:cNvPicPr>
            <a:picLocks noChangeAspect="1"/>
          </p:cNvPicPr>
          <p:nvPr/>
        </p:nvPicPr>
        <p:blipFill>
          <a:blip r:embed="rId2"/>
          <a:srcRect/>
          <a:stretch>
            <a:fillRect/>
          </a:stretch>
        </p:blipFill>
        <p:spPr bwMode="auto">
          <a:xfrm>
            <a:off x="7572396" y="4911511"/>
            <a:ext cx="1441454" cy="1946489"/>
          </a:xfrm>
          <a:prstGeom prst="rect">
            <a:avLst/>
          </a:prstGeom>
          <a:noFill/>
          <a:ln w="9525">
            <a:noFill/>
            <a:miter lim="800000"/>
            <a:headEnd/>
            <a:tailEnd/>
          </a:ln>
        </p:spPr>
      </p:pic>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endParaRPr lang="en-US" dirty="0" smtClean="0"/>
          </a:p>
        </p:txBody>
      </p:sp>
      <p:sp>
        <p:nvSpPr>
          <p:cNvPr id="16387" name="Content Placeholder 2"/>
          <p:cNvSpPr>
            <a:spLocks noGrp="1"/>
          </p:cNvSpPr>
          <p:nvPr>
            <p:ph idx="1"/>
          </p:nvPr>
        </p:nvSpPr>
        <p:spPr/>
        <p:txBody>
          <a:bodyPr/>
          <a:lstStyle/>
          <a:p>
            <a:pPr eaLnBrk="1" hangingPunct="1"/>
            <a:r>
              <a:rPr lang="en-GB" smtClean="0"/>
              <a:t>The stars influence the body</a:t>
            </a:r>
          </a:p>
          <a:p>
            <a:pPr eaLnBrk="1" hangingPunct="1"/>
            <a:r>
              <a:rPr lang="en-GB" smtClean="0"/>
              <a:t>But not the soul (= Aristotle’s Active Intellect)</a:t>
            </a:r>
          </a:p>
          <a:p>
            <a:pPr eaLnBrk="1" hangingPunct="1"/>
            <a:r>
              <a:rPr lang="en-GB" smtClean="0"/>
              <a:t>However, the body influences the soul.</a:t>
            </a:r>
          </a:p>
          <a:p>
            <a:pPr eaLnBrk="1" hangingPunct="1"/>
            <a:r>
              <a:rPr lang="en-GB" smtClean="0"/>
              <a:t>Therefore the stars influence the soul indirectly.</a:t>
            </a:r>
          </a:p>
          <a:p>
            <a:pPr eaLnBrk="1" hangingPunct="1"/>
            <a:r>
              <a:rPr lang="en-GB" smtClean="0"/>
              <a:t>Therefore prayer and virtue are necessary to resist temptation aroused by astrological influences.</a:t>
            </a:r>
            <a:endParaRPr lang="en-US" smtClean="0"/>
          </a:p>
        </p:txBody>
      </p:sp>
      <p:pic>
        <p:nvPicPr>
          <p:cNvPr id="16388" name="Picture 2"/>
          <p:cNvPicPr>
            <a:picLocks noChangeAspect="1" noChangeArrowheads="1"/>
          </p:cNvPicPr>
          <p:nvPr/>
        </p:nvPicPr>
        <p:blipFill>
          <a:blip r:embed="rId2"/>
          <a:srcRect/>
          <a:stretch>
            <a:fillRect/>
          </a:stretch>
        </p:blipFill>
        <p:spPr bwMode="auto">
          <a:xfrm>
            <a:off x="6775450" y="6000750"/>
            <a:ext cx="2081213" cy="857250"/>
          </a:xfrm>
          <a:prstGeom prst="rect">
            <a:avLst/>
          </a:prstGeom>
          <a:noFill/>
          <a:ln w="9525">
            <a:noFill/>
            <a:miter lim="800000"/>
            <a:headEnd/>
            <a:tailEnd/>
          </a:ln>
        </p:spPr>
      </p:pic>
      <p:pic>
        <p:nvPicPr>
          <p:cNvPr id="16389" name="Content Placeholder 3" descr="Thomas Aquinas 2.jpeg"/>
          <p:cNvPicPr>
            <a:picLocks noChangeAspect="1"/>
          </p:cNvPicPr>
          <p:nvPr/>
        </p:nvPicPr>
        <p:blipFill>
          <a:blip r:embed="rId3"/>
          <a:srcRect/>
          <a:stretch>
            <a:fillRect/>
          </a:stretch>
        </p:blipFill>
        <p:spPr bwMode="auto">
          <a:xfrm>
            <a:off x="0" y="0"/>
            <a:ext cx="869950" cy="1174750"/>
          </a:xfrm>
          <a:prstGeom prst="rect">
            <a:avLst/>
          </a:prstGeom>
          <a:noFill/>
          <a:ln w="9525">
            <a:noFill/>
            <a:miter lim="800000"/>
            <a:headEnd/>
            <a:tailEnd/>
          </a:ln>
        </p:spPr>
      </p:pic>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Therefore when a monk at Strata Florida sees the sun rise</a:t>
            </a:r>
            <a:endParaRPr lang="en-GB" dirty="0"/>
          </a:p>
        </p:txBody>
      </p:sp>
      <p:pic>
        <p:nvPicPr>
          <p:cNvPr id="5" name="Content Placeholder 6" descr="day somerset fields.jpg"/>
          <p:cNvPicPr>
            <a:picLocks noGrp="1" noChangeAspect="1"/>
          </p:cNvPicPr>
          <p:nvPr>
            <p:ph sz="half" idx="1"/>
          </p:nvPr>
        </p:nvPicPr>
        <p:blipFill>
          <a:blip r:embed="rId2"/>
          <a:stretch>
            <a:fillRect/>
          </a:stretch>
        </p:blipFill>
        <p:spPr>
          <a:xfrm>
            <a:off x="785786" y="2000240"/>
            <a:ext cx="3505200" cy="1304925"/>
          </a:xfrm>
        </p:spPr>
      </p:pic>
      <p:sp>
        <p:nvSpPr>
          <p:cNvPr id="3" name="Text Placeholder 2"/>
          <p:cNvSpPr>
            <a:spLocks noGrp="1"/>
          </p:cNvSpPr>
          <p:nvPr>
            <p:ph sz="half" idx="2"/>
          </p:nvPr>
        </p:nvSpPr>
        <p:spPr/>
        <p:txBody>
          <a:bodyPr>
            <a:normAutofit fontScale="77500" lnSpcReduction="20000"/>
          </a:bodyPr>
          <a:lstStyle/>
          <a:p>
            <a:r>
              <a:rPr lang="en-GB" dirty="0" smtClean="0"/>
              <a:t>It doesn’t just means the beginning of day.</a:t>
            </a:r>
          </a:p>
          <a:p>
            <a:r>
              <a:rPr lang="en-GB" dirty="0" smtClean="0"/>
              <a:t>It is a reminder of God’s order, grace and law, and Christ’s birth, death and sacrifice.</a:t>
            </a:r>
          </a:p>
          <a:p>
            <a:r>
              <a:rPr lang="en-GB" dirty="0" smtClean="0"/>
              <a:t>If this is ignored there is a risk of Hell.</a:t>
            </a:r>
          </a:p>
          <a:p>
            <a:r>
              <a:rPr lang="en-GB" dirty="0" smtClean="0"/>
              <a:t>When he sees the planets he sees the threat of temptation. </a:t>
            </a:r>
          </a:p>
          <a:p>
            <a:r>
              <a:rPr lang="en-GB" dirty="0" smtClean="0"/>
              <a:t>When he experiences temptation he knows the planets may be responsible.</a:t>
            </a:r>
          </a:p>
          <a:p>
            <a:r>
              <a:rPr lang="en-GB" dirty="0" smtClean="0"/>
              <a:t>The sky is therefore a moral arena.</a:t>
            </a:r>
            <a:endParaRPr lang="en-GB" dirty="0"/>
          </a:p>
        </p:txBody>
      </p:sp>
      <p:pic>
        <p:nvPicPr>
          <p:cNvPr id="6" name="Picture 5" descr="Bosch Hell.jpeg"/>
          <p:cNvPicPr>
            <a:picLocks noChangeAspect="1"/>
          </p:cNvPicPr>
          <p:nvPr/>
        </p:nvPicPr>
        <p:blipFill>
          <a:blip r:embed="rId3"/>
          <a:stretch>
            <a:fillRect/>
          </a:stretch>
        </p:blipFill>
        <p:spPr>
          <a:xfrm>
            <a:off x="1142976" y="3500438"/>
            <a:ext cx="2214578" cy="2959670"/>
          </a:xfrm>
          <a:prstGeom prst="rect">
            <a:avLst/>
          </a:prstGeom>
        </p:spPr>
      </p:pic>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Field Trip and Assessment</a:t>
            </a:r>
            <a:br>
              <a:rPr lang="en-GB" dirty="0" smtClean="0"/>
            </a:br>
            <a:endParaRPr lang="en-GB" dirty="0"/>
          </a:p>
        </p:txBody>
      </p:sp>
      <p:pic>
        <p:nvPicPr>
          <p:cNvPr id="4098" name="Picture 2"/>
          <p:cNvPicPr>
            <a:picLocks noGrp="1" noChangeAspect="1" noChangeArrowheads="1"/>
          </p:cNvPicPr>
          <p:nvPr>
            <p:ph idx="1"/>
          </p:nvPr>
        </p:nvPicPr>
        <p:blipFill>
          <a:blip r:embed="rId2"/>
          <a:srcRect l="3693" t="33586" r="63021" b="31060"/>
          <a:stretch>
            <a:fillRect/>
          </a:stretch>
        </p:blipFill>
        <p:spPr bwMode="auto">
          <a:xfrm>
            <a:off x="10085" y="1857364"/>
            <a:ext cx="8997918" cy="3071835"/>
          </a:xfrm>
          <a:prstGeom prst="rect">
            <a:avLst/>
          </a:prstGeom>
          <a:noFill/>
          <a:ln w="9525">
            <a:noFill/>
            <a:miter lim="800000"/>
            <a:headEnd/>
            <a:tailEnd/>
          </a:ln>
          <a:effectLst/>
        </p:spPr>
      </p:pic>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Guidelines</a:t>
            </a:r>
            <a:endParaRPr lang="en-GB" dirty="0"/>
          </a:p>
        </p:txBody>
      </p:sp>
      <p:sp>
        <p:nvSpPr>
          <p:cNvPr id="5" name="Content Placeholder 4"/>
          <p:cNvSpPr>
            <a:spLocks noGrp="1"/>
          </p:cNvSpPr>
          <p:nvPr>
            <p:ph idx="1"/>
          </p:nvPr>
        </p:nvSpPr>
        <p:spPr/>
        <p:txBody>
          <a:bodyPr>
            <a:normAutofit fontScale="77500" lnSpcReduction="20000"/>
          </a:bodyPr>
          <a:lstStyle/>
          <a:p>
            <a:r>
              <a:rPr lang="en-GB" dirty="0" smtClean="0"/>
              <a:t>‘This essay is to give you the opportunity to choose to write about ether the archaeology of the sea, the sky (cosmology) or landscape. Some of these themes overlap obviously but try to focus on a main direction. You should pick an area that you were particularly engaged with and that you collected information and or reading for.</a:t>
            </a:r>
          </a:p>
          <a:p>
            <a:r>
              <a:rPr lang="en-GB" dirty="0" smtClean="0"/>
              <a:t> </a:t>
            </a:r>
          </a:p>
          <a:p>
            <a:r>
              <a:rPr lang="en-GB" dirty="0" smtClean="0"/>
              <a:t>You will be expected to read and cite a wide range of sources and authors to support your answer. You will use examples or case studies to illustrate your answer. You may also use relevant and well-cited graphics and illustrations. I want to see lucid, intelligent and well-researched answers that demonstrate an understanding of the issues of landscape archaeology’.</a:t>
            </a:r>
          </a:p>
          <a:p>
            <a:endParaRPr lang="en-GB" dirty="0"/>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Astronomical measurement can be very simple</a:t>
            </a:r>
            <a:endParaRPr lang="en-GB" dirty="0"/>
          </a:p>
        </p:txBody>
      </p:sp>
      <p:pic>
        <p:nvPicPr>
          <p:cNvPr id="10242" name="Picture 2"/>
          <p:cNvPicPr>
            <a:picLocks noGrp="1" noChangeAspect="1" noChangeArrowheads="1"/>
          </p:cNvPicPr>
          <p:nvPr>
            <p:ph idx="1"/>
          </p:nvPr>
        </p:nvPicPr>
        <p:blipFill>
          <a:blip r:embed="rId2"/>
          <a:srcRect l="12673" t="33586" r="55208" b="7000"/>
          <a:stretch>
            <a:fillRect/>
          </a:stretch>
        </p:blipFill>
        <p:spPr bwMode="auto">
          <a:xfrm>
            <a:off x="214281" y="3000372"/>
            <a:ext cx="4925975" cy="2928958"/>
          </a:xfrm>
          <a:prstGeom prst="rect">
            <a:avLst/>
          </a:prstGeom>
          <a:noFill/>
          <a:ln w="9525">
            <a:noFill/>
            <a:miter lim="800000"/>
            <a:headEnd/>
            <a:tailEnd/>
          </a:ln>
          <a:effectLst/>
        </p:spPr>
      </p:pic>
      <p:pic>
        <p:nvPicPr>
          <p:cNvPr id="5" name="Picture 2"/>
          <p:cNvPicPr>
            <a:picLocks noChangeAspect="1" noChangeArrowheads="1"/>
          </p:cNvPicPr>
          <p:nvPr/>
        </p:nvPicPr>
        <p:blipFill>
          <a:blip r:embed="rId3" cstate="print"/>
          <a:srcRect l="11805" t="17382" r="54340"/>
          <a:stretch>
            <a:fillRect/>
          </a:stretch>
        </p:blipFill>
        <p:spPr bwMode="auto">
          <a:xfrm>
            <a:off x="5572131" y="3286124"/>
            <a:ext cx="3241445" cy="2542614"/>
          </a:xfrm>
          <a:prstGeom prst="rect">
            <a:avLst/>
          </a:prstGeom>
          <a:noFill/>
          <a:ln w="9525">
            <a:noFill/>
            <a:miter lim="800000"/>
            <a:headEnd/>
            <a:tailEnd/>
          </a:ln>
          <a:effectLst/>
        </p:spPr>
      </p:pic>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2"/>
          <p:cNvPicPr>
            <a:picLocks noGrp="1" noChangeAspect="1" noChangeArrowheads="1"/>
          </p:cNvPicPr>
          <p:nvPr>
            <p:ph idx="1"/>
          </p:nvPr>
        </p:nvPicPr>
        <p:blipFill>
          <a:blip r:embed="rId2"/>
          <a:srcRect l="16145" t="15426" r="58681" b="28605"/>
          <a:stretch>
            <a:fillRect/>
          </a:stretch>
        </p:blipFill>
        <p:spPr bwMode="auto">
          <a:xfrm>
            <a:off x="714348" y="500042"/>
            <a:ext cx="7604339" cy="5434271"/>
          </a:xfrm>
          <a:prstGeom prst="rect">
            <a:avLst/>
          </a:prstGeom>
          <a:noFill/>
          <a:ln w="9525">
            <a:noFill/>
            <a:miter lim="800000"/>
            <a:headEnd/>
            <a:tailEnd/>
          </a:ln>
          <a:effectLst/>
        </p:spPr>
      </p:pic>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5362" name="Picture 2"/>
          <p:cNvPicPr>
            <a:picLocks noGrp="1" noChangeAspect="1" noChangeArrowheads="1"/>
          </p:cNvPicPr>
          <p:nvPr>
            <p:ph idx="1"/>
          </p:nvPr>
        </p:nvPicPr>
        <p:blipFill>
          <a:blip r:embed="rId2"/>
          <a:srcRect l="13542" t="16198" r="56944" b="9700"/>
          <a:stretch>
            <a:fillRect/>
          </a:stretch>
        </p:blipFill>
        <p:spPr bwMode="auto">
          <a:xfrm>
            <a:off x="928662" y="357166"/>
            <a:ext cx="6904638" cy="5572164"/>
          </a:xfrm>
          <a:prstGeom prst="rect">
            <a:avLst/>
          </a:prstGeom>
          <a:noFill/>
          <a:ln w="9525">
            <a:noFill/>
            <a:miter lim="800000"/>
            <a:headEnd/>
            <a:tailEnd/>
          </a:ln>
          <a:effectLst/>
        </p:spPr>
      </p:pic>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2000" dirty="0" smtClean="0"/>
              <a:t>Equipment</a:t>
            </a:r>
            <a:r>
              <a:rPr lang="en-GB" dirty="0" smtClean="0"/>
              <a:t/>
            </a:r>
            <a:br>
              <a:rPr lang="en-GB" dirty="0" smtClean="0"/>
            </a:br>
            <a:r>
              <a:rPr lang="en-GB" sz="1800" dirty="0" smtClean="0"/>
              <a:t>GPS measures location, compass measures direction, </a:t>
            </a:r>
            <a:r>
              <a:rPr lang="en-GB" sz="1800" dirty="0" err="1" smtClean="0"/>
              <a:t>clinometer</a:t>
            </a:r>
            <a:r>
              <a:rPr lang="en-GB" sz="1800" dirty="0" smtClean="0"/>
              <a:t> measures horizon altitude. We have three of each, kept by Rod Bale in the Lab. Look after them!</a:t>
            </a:r>
            <a:endParaRPr lang="en-GB" sz="1800" dirty="0"/>
          </a:p>
        </p:txBody>
      </p:sp>
      <p:pic>
        <p:nvPicPr>
          <p:cNvPr id="1026" name="Picture 2"/>
          <p:cNvPicPr>
            <a:picLocks noGrp="1" noChangeAspect="1" noChangeArrowheads="1"/>
          </p:cNvPicPr>
          <p:nvPr>
            <p:ph idx="1"/>
          </p:nvPr>
        </p:nvPicPr>
        <p:blipFill>
          <a:blip r:embed="rId2"/>
          <a:srcRect l="11805" t="28185" r="55208" b="17802"/>
          <a:stretch>
            <a:fillRect/>
          </a:stretch>
        </p:blipFill>
        <p:spPr bwMode="auto">
          <a:xfrm>
            <a:off x="214282" y="1285860"/>
            <a:ext cx="7193807" cy="3786214"/>
          </a:xfrm>
          <a:prstGeom prst="rect">
            <a:avLst/>
          </a:prstGeom>
          <a:noFill/>
          <a:ln w="9525">
            <a:noFill/>
            <a:miter lim="800000"/>
            <a:headEnd/>
            <a:tailEnd/>
          </a:ln>
          <a:effectLst/>
        </p:spPr>
      </p:pic>
      <p:pic>
        <p:nvPicPr>
          <p:cNvPr id="9" name="Content Placeholder 3"/>
          <p:cNvPicPr>
            <a:picLocks noChangeAspect="1" noChangeArrowheads="1"/>
          </p:cNvPicPr>
          <p:nvPr/>
        </p:nvPicPr>
        <p:blipFill>
          <a:blip r:embed="rId3" cstate="print"/>
          <a:srcRect l="23958" t="38988" r="66493" b="9700"/>
          <a:stretch>
            <a:fillRect/>
          </a:stretch>
        </p:blipFill>
        <p:spPr bwMode="auto">
          <a:xfrm>
            <a:off x="7358082" y="3500438"/>
            <a:ext cx="1428760" cy="2467858"/>
          </a:xfrm>
          <a:prstGeom prst="rect">
            <a:avLst/>
          </a:prstGeom>
          <a:noFill/>
          <a:ln w="9525">
            <a:noFill/>
            <a:miter lim="800000"/>
            <a:headEnd/>
            <a:tailEnd/>
          </a:ln>
          <a:effectLst/>
        </p:spPr>
      </p:pic>
      <p:pic>
        <p:nvPicPr>
          <p:cNvPr id="10" name="Content Placeholder 5" descr="clinometer.jpg"/>
          <p:cNvPicPr>
            <a:picLocks noChangeAspect="1"/>
          </p:cNvPicPr>
          <p:nvPr/>
        </p:nvPicPr>
        <p:blipFill>
          <a:blip r:embed="rId4"/>
          <a:srcRect l="16806" b="29603"/>
          <a:stretch>
            <a:fillRect/>
          </a:stretch>
        </p:blipFill>
        <p:spPr>
          <a:xfrm>
            <a:off x="3786182" y="4786322"/>
            <a:ext cx="2794049" cy="2071678"/>
          </a:xfrm>
          <a:prstGeom prst="rect">
            <a:avLst/>
          </a:prstGeom>
        </p:spPr>
      </p:pic>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Suggestions for your assignment</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       Measure the orientation of a church to the rising or setting sun, taking the horizon into account. </a:t>
            </a:r>
          </a:p>
          <a:p>
            <a:r>
              <a:rPr lang="en-GB" dirty="0" smtClean="0"/>
              <a:t>•       The older the church, the better. </a:t>
            </a:r>
          </a:p>
          <a:p>
            <a:r>
              <a:rPr lang="en-GB" dirty="0" smtClean="0"/>
              <a:t>•       Work out the date: is there any significance? Perhaps to a saint’s day? </a:t>
            </a:r>
          </a:p>
          <a:p>
            <a:r>
              <a:rPr lang="en-GB" dirty="0" smtClean="0"/>
              <a:t>•       You can conduct </a:t>
            </a:r>
            <a:r>
              <a:rPr lang="en-GB" dirty="0" err="1" smtClean="0"/>
              <a:t>skyscapes</a:t>
            </a:r>
            <a:r>
              <a:rPr lang="en-GB" dirty="0" smtClean="0"/>
              <a:t> research as part of a landscapes project. For example, is there a church in the region you are studying?</a:t>
            </a:r>
          </a:p>
          <a:p>
            <a:r>
              <a:rPr lang="en-GB" dirty="0" smtClean="0"/>
              <a:t>•       Are there any Neolithic or Bronze Age sites nearby? These are more difficult to measure as there may not be a clear axis. </a:t>
            </a:r>
          </a:p>
          <a:p>
            <a:r>
              <a:rPr lang="en-GB" dirty="0" smtClean="0"/>
              <a:t>•       Reflect on your findings using the reading allocated for </a:t>
            </a:r>
            <a:r>
              <a:rPr lang="en-GB" dirty="0" err="1" smtClean="0"/>
              <a:t>skyscapes</a:t>
            </a:r>
            <a:r>
              <a:rPr lang="en-GB" dirty="0" smtClean="0"/>
              <a:t> in the module.</a:t>
            </a:r>
          </a:p>
          <a:p>
            <a:endParaRPr lang="en-GB" dirty="0"/>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Astronomical measurement can be very simple</a:t>
            </a:r>
            <a:endParaRPr lang="en-GB" dirty="0"/>
          </a:p>
        </p:txBody>
      </p:sp>
      <p:pic>
        <p:nvPicPr>
          <p:cNvPr id="10242" name="Picture 2"/>
          <p:cNvPicPr>
            <a:picLocks noGrp="1" noChangeAspect="1" noChangeArrowheads="1"/>
          </p:cNvPicPr>
          <p:nvPr>
            <p:ph idx="1"/>
          </p:nvPr>
        </p:nvPicPr>
        <p:blipFill>
          <a:blip r:embed="rId2"/>
          <a:srcRect l="12673" t="33586" r="55208" b="7000"/>
          <a:stretch>
            <a:fillRect/>
          </a:stretch>
        </p:blipFill>
        <p:spPr bwMode="auto">
          <a:xfrm>
            <a:off x="214281" y="3000372"/>
            <a:ext cx="4925975" cy="2928958"/>
          </a:xfrm>
          <a:prstGeom prst="rect">
            <a:avLst/>
          </a:prstGeom>
          <a:noFill/>
          <a:ln w="9525">
            <a:noFill/>
            <a:miter lim="800000"/>
            <a:headEnd/>
            <a:tailEnd/>
          </a:ln>
          <a:effectLst/>
        </p:spPr>
      </p:pic>
      <p:pic>
        <p:nvPicPr>
          <p:cNvPr id="5" name="Picture 2"/>
          <p:cNvPicPr>
            <a:picLocks noChangeAspect="1" noChangeArrowheads="1"/>
          </p:cNvPicPr>
          <p:nvPr/>
        </p:nvPicPr>
        <p:blipFill>
          <a:blip r:embed="rId3" cstate="print"/>
          <a:srcRect l="11805" t="17382" r="54340"/>
          <a:stretch>
            <a:fillRect/>
          </a:stretch>
        </p:blipFill>
        <p:spPr bwMode="auto">
          <a:xfrm>
            <a:off x="5572131" y="3286124"/>
            <a:ext cx="3241445" cy="2542614"/>
          </a:xfrm>
          <a:prstGeom prst="rect">
            <a:avLst/>
          </a:prstGeom>
          <a:noFill/>
          <a:ln w="9525">
            <a:noFill/>
            <a:miter lim="800000"/>
            <a:headEnd/>
            <a:tailEnd/>
          </a:ln>
          <a:effectLst/>
        </p:spPr>
      </p:pic>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6386" name="Picture 2"/>
          <p:cNvPicPr>
            <a:picLocks noGrp="1" noChangeAspect="1" noChangeArrowheads="1"/>
          </p:cNvPicPr>
          <p:nvPr>
            <p:ph idx="1"/>
          </p:nvPr>
        </p:nvPicPr>
        <p:blipFill>
          <a:blip r:embed="rId2"/>
          <a:srcRect l="12673" t="28185" r="55208" b="7000"/>
          <a:stretch>
            <a:fillRect/>
          </a:stretch>
        </p:blipFill>
        <p:spPr bwMode="auto">
          <a:xfrm>
            <a:off x="428596" y="3929066"/>
            <a:ext cx="3786214" cy="2455923"/>
          </a:xfrm>
          <a:prstGeom prst="rect">
            <a:avLst/>
          </a:prstGeom>
          <a:noFill/>
          <a:ln w="9525">
            <a:noFill/>
            <a:miter lim="800000"/>
            <a:headEnd/>
            <a:tailEnd/>
          </a:ln>
          <a:effectLst/>
        </p:spPr>
      </p:pic>
      <p:pic>
        <p:nvPicPr>
          <p:cNvPr id="5" name="Picture 2"/>
          <p:cNvPicPr>
            <a:picLocks noChangeAspect="1" noChangeArrowheads="1"/>
          </p:cNvPicPr>
          <p:nvPr/>
        </p:nvPicPr>
        <p:blipFill>
          <a:blip r:embed="rId3"/>
          <a:srcRect l="12153" t="27006" r="53993" b="8178"/>
          <a:stretch>
            <a:fillRect/>
          </a:stretch>
        </p:blipFill>
        <p:spPr bwMode="auto">
          <a:xfrm>
            <a:off x="4357686" y="428604"/>
            <a:ext cx="4179123" cy="2571768"/>
          </a:xfrm>
          <a:prstGeom prst="rect">
            <a:avLst/>
          </a:prstGeom>
          <a:noFill/>
          <a:ln w="9525">
            <a:noFill/>
            <a:miter lim="800000"/>
            <a:headEnd/>
            <a:tailEnd/>
          </a:ln>
          <a:effectLst/>
        </p:spPr>
      </p:pic>
      <p:pic>
        <p:nvPicPr>
          <p:cNvPr id="6" name="Picture 2"/>
          <p:cNvPicPr>
            <a:picLocks noChangeAspect="1" noChangeArrowheads="1"/>
          </p:cNvPicPr>
          <p:nvPr/>
        </p:nvPicPr>
        <p:blipFill>
          <a:blip r:embed="rId4"/>
          <a:srcRect l="13889" t="32408" r="53993" b="5478"/>
          <a:stretch>
            <a:fillRect/>
          </a:stretch>
        </p:blipFill>
        <p:spPr bwMode="auto">
          <a:xfrm>
            <a:off x="142844" y="428604"/>
            <a:ext cx="4000528" cy="2486815"/>
          </a:xfrm>
          <a:prstGeom prst="rect">
            <a:avLst/>
          </a:prstGeom>
          <a:noFill/>
          <a:ln w="9525">
            <a:noFill/>
            <a:miter lim="800000"/>
            <a:headEnd/>
            <a:tailEnd/>
          </a:ln>
          <a:effectLst/>
        </p:spPr>
      </p:pic>
      <p:pic>
        <p:nvPicPr>
          <p:cNvPr id="7" name="Content Placeholder 3" descr="church.jpg"/>
          <p:cNvPicPr>
            <a:picLocks noChangeAspect="1"/>
          </p:cNvPicPr>
          <p:nvPr/>
        </p:nvPicPr>
        <p:blipFill>
          <a:blip r:embed="rId5"/>
          <a:stretch>
            <a:fillRect/>
          </a:stretch>
        </p:blipFill>
        <p:spPr>
          <a:xfrm>
            <a:off x="5643570" y="3500438"/>
            <a:ext cx="2745823" cy="304232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2049</TotalTime>
  <Words>5323</Words>
  <Application>Microsoft Office PowerPoint</Application>
  <PresentationFormat>On-screen Show (4:3)</PresentationFormat>
  <Paragraphs>409</Paragraphs>
  <Slides>108</Slides>
  <Notes>0</Notes>
  <HiddenSlides>0</HiddenSlides>
  <MMClips>0</MMClips>
  <ScaleCrop>false</ScaleCrop>
  <HeadingPairs>
    <vt:vector size="4" baseType="variant">
      <vt:variant>
        <vt:lpstr>Theme</vt:lpstr>
      </vt:variant>
      <vt:variant>
        <vt:i4>1</vt:i4>
      </vt:variant>
      <vt:variant>
        <vt:lpstr>Slide Titles</vt:lpstr>
      </vt:variant>
      <vt:variant>
        <vt:i4>108</vt:i4>
      </vt:variant>
    </vt:vector>
  </HeadingPairs>
  <TitlesOfParts>
    <vt:vector size="109" baseType="lpstr">
      <vt:lpstr>Office Theme</vt:lpstr>
      <vt:lpstr>Land, Sea and Sky Scapes Skyscapes </vt:lpstr>
      <vt:lpstr>Slide 2</vt:lpstr>
      <vt:lpstr>Slide 3</vt:lpstr>
      <vt:lpstr>This lecture</vt:lpstr>
      <vt:lpstr>Slide 5</vt:lpstr>
      <vt:lpstr>What do we see when we see the sky?</vt:lpstr>
      <vt:lpstr>A few important words</vt:lpstr>
      <vt:lpstr>Defining astronomy</vt:lpstr>
      <vt:lpstr>Defining Astrology</vt:lpstr>
      <vt:lpstr>Slide 10</vt:lpstr>
      <vt:lpstr>Archaeoastronomy</vt:lpstr>
      <vt:lpstr>Cultural astronomy</vt:lpstr>
      <vt:lpstr>Archaeologists v Astronomers</vt:lpstr>
      <vt:lpstr>Slide 14</vt:lpstr>
      <vt:lpstr>Land, Sea and Sky Scapes Part 1</vt:lpstr>
      <vt:lpstr>Slide 16</vt:lpstr>
      <vt:lpstr>Slide 17</vt:lpstr>
      <vt:lpstr>Slide 18</vt:lpstr>
      <vt:lpstr>Slide 19</vt:lpstr>
      <vt:lpstr>Slide 20</vt:lpstr>
      <vt:lpstr>The Earth and the sky:  an astronomical model</vt:lpstr>
      <vt:lpstr>Irregularity in the sky The blue line represents the equator, the read line the sun’s apparent path around the earth</vt:lpstr>
      <vt:lpstr>.....the seasons</vt:lpstr>
      <vt:lpstr>The annual movement of the sun on the horizon (thanks to Bernadette Brady). On the left sunrise at the summer solstice (21 June). In the middle sunrise at the spring and autumn equinoxes (21 March, 23 September). On the right sun rise at the winder solstice (21 December)</vt:lpstr>
      <vt:lpstr>Experientially</vt:lpstr>
      <vt:lpstr>Key terms</vt:lpstr>
      <vt:lpstr>Experientially: sun rise</vt:lpstr>
      <vt:lpstr>And the world becomes lighter : we can see. We cannot see the landscape without the skyscape. In practice, the landscape as a visual experience does not exist without the sky. It is extremely difficult to work agriculturally at night.</vt:lpstr>
      <vt:lpstr>The Moon</vt:lpstr>
      <vt:lpstr>Except when there is high, bright full moon in a clear sky, we can hunt, travel (in open land) and hold public meetings. The full moon then becomes an important cultural marker</vt:lpstr>
      <vt:lpstr>The Full Moon becomes a metaphor for madness, for existence in a liminal state, like vampires, the ‘undead’, existing in an imagined boundary zone between life and death</vt:lpstr>
      <vt:lpstr>The new moon becomes a vital calendar marker: the Islamic calendar</vt:lpstr>
      <vt:lpstr>The Jewish calendar and the new moon</vt:lpstr>
      <vt:lpstr>Looking north</vt:lpstr>
      <vt:lpstr>Land, Sea and Sky Scapes Part 2</vt:lpstr>
      <vt:lpstr>Alexander Marshak</vt:lpstr>
      <vt:lpstr>Lunar Counters: Abri Blanchard Bone (Dordogne, France) Aurignacian (c. 32,000-26,000 BCE).  (Marshak pp. 45-8)</vt:lpstr>
      <vt:lpstr>Lunar Counters: Abri Blanchard Bone (Dordogne, France) Aurignacian (c. 32,000-26,000 BCE).  (Marshak pp. 45-8)</vt:lpstr>
      <vt:lpstr>Cave at Lascaux c. 17,000 BP: Taurus the Bull?</vt:lpstr>
      <vt:lpstr>The Pleaides: NASA</vt:lpstr>
      <vt:lpstr>Slide 41</vt:lpstr>
      <vt:lpstr>Taurus: Flamsteed</vt:lpstr>
      <vt:lpstr>Lascaux Taurus</vt:lpstr>
      <vt:lpstr>Slide 44</vt:lpstr>
      <vt:lpstr>Pleiades in Australia</vt:lpstr>
      <vt:lpstr>The Pleiades in Australia</vt:lpstr>
      <vt:lpstr>Venus of Laussel</vt:lpstr>
      <vt:lpstr>Megalithic Culture</vt:lpstr>
      <vt:lpstr>Stonehenge. Main period of use and construction c 3200 – 1500 BCE </vt:lpstr>
      <vt:lpstr>New Grange c 3200 BCE winter solstice sunrise (shortest day of the year </vt:lpstr>
      <vt:lpstr>Megalithic Culture  Goszek, Saxony c 4900 BCE left: winter sun rise (on the right, east) and set (on the left, west) right: wooden palisades with walkway</vt:lpstr>
      <vt:lpstr>Nebra Disc</vt:lpstr>
      <vt:lpstr>Stonehenge and culture</vt:lpstr>
      <vt:lpstr>Egypt: Giza, Abu Simbel</vt:lpstr>
      <vt:lpstr>Gold conical hats</vt:lpstr>
      <vt:lpstr>Ethnographic Evidence</vt:lpstr>
      <vt:lpstr>The Onondaga Indians (upstate New York), prob 18th c</vt:lpstr>
      <vt:lpstr>Pleiades in Australia</vt:lpstr>
      <vt:lpstr>The Pleiades in Australia</vt:lpstr>
      <vt:lpstr>Mary Dixon Nungarrayi ‘Milky Way Dreaming’ c 2000</vt:lpstr>
      <vt:lpstr>Global Contexts: North America</vt:lpstr>
      <vt:lpstr>Ipai (southern Californian) Indian ground drawing for boys’ initiation 2</vt:lpstr>
      <vt:lpstr>The Bear</vt:lpstr>
      <vt:lpstr>The Bear</vt:lpstr>
      <vt:lpstr>Global Contexts: China</vt:lpstr>
      <vt:lpstr>Global Contexts: Burma: the Shwedagon Pagoda, Rangoon, Moon shrine </vt:lpstr>
      <vt:lpstr>Fundamental Premises 1.  The Reflective Cosmos</vt:lpstr>
      <vt:lpstr>Fundamental Premise 3 Divinity speaks through the stars</vt:lpstr>
      <vt:lpstr>Fundamental Premise 4: The sky can be read like a text – as warnings (Omens)</vt:lpstr>
      <vt:lpstr>Omens</vt:lpstr>
      <vt:lpstr>    Fundamental Premise 5 Divine intervention  </vt:lpstr>
      <vt:lpstr>The Built Environment: Religious Space and Power: the Pantheon, Rome, St Peter’s Rome, St. Paul’s, London: solar symbolism, easterly alignments, celestial domes.</vt:lpstr>
      <vt:lpstr>The Built Environment: Political Space and Power:  Machu Pichu; Congress, Washington DC, Congress Buenos Aires)</vt:lpstr>
      <vt:lpstr>Land, Sea and Sky Scapes Part 3</vt:lpstr>
      <vt:lpstr>Slide 75</vt:lpstr>
      <vt:lpstr>Scriptural texts: God creates the world, including the sun and moon, and key moments in the worship of God are precisely timed by the sun and moon</vt:lpstr>
      <vt:lpstr>The sky is a visible demonstration of God’s creation</vt:lpstr>
      <vt:lpstr>Divination from the stars by the enemies of the Jews is condemned</vt:lpstr>
      <vt:lpstr>God sends a star to herald the birth of Christ</vt:lpstr>
      <vt:lpstr>Slide 80</vt:lpstr>
      <vt:lpstr>God uses the stars to warn of the second coming of Christ</vt:lpstr>
      <vt:lpstr>Christianity and the Sky</vt:lpstr>
      <vt:lpstr>Augustine 354-430</vt:lpstr>
      <vt:lpstr>But: Augustine on Celestial Influence</vt:lpstr>
      <vt:lpstr>Therefore when a monk at Strata Florida sees the sun rise</vt:lpstr>
      <vt:lpstr>Land, Sea and Sky Scapes Part 3</vt:lpstr>
      <vt:lpstr>Physical Influences from classical sources</vt:lpstr>
      <vt:lpstr> Plato: Time as Universal Order: events in earth correlate with those in the sky</vt:lpstr>
      <vt:lpstr>Plato: causes</vt:lpstr>
      <vt:lpstr>The cosmos is an interdependent whole</vt:lpstr>
      <vt:lpstr>The ‘Twelfth Century Renaissance’ Aristotle: causes and influences</vt:lpstr>
      <vt:lpstr>Claudius Ptolemy (2nd c CE) applies the causal model.  Aristotle left, Ptolemy right</vt:lpstr>
      <vt:lpstr>Claudius Ptolemy on the Soul</vt:lpstr>
      <vt:lpstr>The crisis of the twelfth century</vt:lpstr>
      <vt:lpstr>The Solution. Thomas Aquinas 1224/7-1274  </vt:lpstr>
      <vt:lpstr>The Problem</vt:lpstr>
      <vt:lpstr>Aquinas agrees that astrology can analyse character</vt:lpstr>
      <vt:lpstr>Slide 98</vt:lpstr>
      <vt:lpstr>Therefore when a monk at Strata Florida sees the sun rise</vt:lpstr>
      <vt:lpstr>Field Trip and Assessment </vt:lpstr>
      <vt:lpstr>Guidelines</vt:lpstr>
      <vt:lpstr>Astronomical measurement can be very simple</vt:lpstr>
      <vt:lpstr>Slide 103</vt:lpstr>
      <vt:lpstr>Slide 104</vt:lpstr>
      <vt:lpstr>Equipment GPS measures location, compass measures direction, clinometer measures horizon altitude. We have three of each, kept by Rod Bale in the Lab. Look after them!</vt:lpstr>
      <vt:lpstr>Suggestions for your assignment</vt:lpstr>
      <vt:lpstr>Astronomical measurement can be very simple</vt:lpstr>
      <vt:lpstr>Slide 108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225</cp:revision>
  <dcterms:created xsi:type="dcterms:W3CDTF">2014-02-13T13:13:08Z</dcterms:created>
  <dcterms:modified xsi:type="dcterms:W3CDTF">2015-03-01T17:07:48Z</dcterms:modified>
</cp:coreProperties>
</file>