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56" r:id="rId2"/>
    <p:sldId id="357" r:id="rId3"/>
    <p:sldId id="359" r:id="rId4"/>
    <p:sldId id="375" r:id="rId5"/>
    <p:sldId id="303" r:id="rId6"/>
    <p:sldId id="361" r:id="rId7"/>
    <p:sldId id="306" r:id="rId8"/>
    <p:sldId id="376" r:id="rId9"/>
    <p:sldId id="307" r:id="rId10"/>
    <p:sldId id="308" r:id="rId11"/>
    <p:sldId id="364" r:id="rId12"/>
    <p:sldId id="366" r:id="rId13"/>
    <p:sldId id="368" r:id="rId14"/>
    <p:sldId id="373" r:id="rId15"/>
    <p:sldId id="374" r:id="rId16"/>
    <p:sldId id="378" r:id="rId17"/>
    <p:sldId id="367" r:id="rId18"/>
    <p:sldId id="371" r:id="rId19"/>
    <p:sldId id="310" r:id="rId20"/>
    <p:sldId id="309" r:id="rId21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FFFF"/>
    <a:srgbClr val="CC66FF"/>
    <a:srgbClr val="FFCC99"/>
    <a:srgbClr val="99CC00"/>
    <a:srgbClr val="FFCCFF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8DAE7C-3964-4C45-AB52-C2ED05A7E3EA}" v="147" dt="2024-02-21T23:26:23.8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38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424D6-7025-4E57-B50E-7653DED8C807}" type="datetimeFigureOut">
              <a:rPr lang="en-GB" smtClean="0"/>
              <a:t>06/06/2024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DA17AD-503B-463F-8EC1-84F78A43A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599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2920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3437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6034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5272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3437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5882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4518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1310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2354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4997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7346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9140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5164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24574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8116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N2 moles 1.50; </a:t>
            </a:r>
            <a:r>
              <a:rPr lang="en-GB">
                <a:sym typeface="Wingdings" panose="05000000000000000000" pitchFamily="2" charset="2"/>
              </a:rPr>
              <a:t>3 moles NH</a:t>
            </a:r>
            <a:r>
              <a:rPr lang="en-GB" baseline="-25000">
                <a:sym typeface="Wingdings" panose="05000000000000000000" pitchFamily="2" charset="2"/>
              </a:rPr>
              <a:t>3, NH3 molecules 1.81x10^24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54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39CDE-D3D1-437D-A42A-BEC252AA9F63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313833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950690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53E58-83AB-4E24-9335-DBFBBC6ADA48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146001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4739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42823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E60D-2D75-47EF-823F-A7873605D9CF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662899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BA16A-EF9E-4C97-954B-A6D831176CB3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25274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76409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D91B6-8F7F-4367-8F77-6D2AAF1A437E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092109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484088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73389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26235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8100445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94520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2682205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5045480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5098910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B1192-BDEA-41C8-92C7-4BE2D2E96004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139270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661022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5B756-E6BC-4DCB-AC11-111AA36E0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3472" y="2060848"/>
            <a:ext cx="9577064" cy="2387600"/>
          </a:xfrm>
        </p:spPr>
        <p:txBody>
          <a:bodyPr>
            <a:normAutofit fontScale="90000"/>
          </a:bodyPr>
          <a:lstStyle/>
          <a:p>
            <a:r>
              <a:rPr lang="en-GB"/>
              <a:t>BALANCING CHEMICAL EQUATIONS</a:t>
            </a:r>
            <a:br>
              <a:rPr lang="en-GB"/>
            </a:br>
            <a:br>
              <a:rPr lang="en-GB"/>
            </a:br>
            <a:r>
              <a:rPr lang="en-GB" err="1"/>
              <a:t>stoichiometrical</a:t>
            </a:r>
            <a:r>
              <a:rPr lang="en-GB"/>
              <a:t> calculations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 sz="4000"/>
              <a:t>Lecture 6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E8E8FC-64F1-446B-8C20-961374613C5B}"/>
              </a:ext>
            </a:extLst>
          </p:cNvPr>
          <p:cNvSpPr txBox="1"/>
          <p:nvPr/>
        </p:nvSpPr>
        <p:spPr>
          <a:xfrm>
            <a:off x="5087888" y="5301208"/>
            <a:ext cx="240803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Dr Ewa Kazimierska</a:t>
            </a:r>
          </a:p>
          <a:p>
            <a:endParaRPr lang="en-GB"/>
          </a:p>
          <a:p>
            <a:r>
              <a:rPr lang="en-GB" sz="1400"/>
              <a:t>e.kazimierska@uwtsd.ac.uk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287BF6-A9B0-4412-B1F6-DC2D74313CDA}"/>
              </a:ext>
            </a:extLst>
          </p:cNvPr>
          <p:cNvSpPr txBox="1"/>
          <p:nvPr/>
        </p:nvSpPr>
        <p:spPr>
          <a:xfrm>
            <a:off x="11084004" y="0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Y1, 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7E63AD-E219-4EB9-8D81-87767BCB5F14}"/>
              </a:ext>
            </a:extLst>
          </p:cNvPr>
          <p:cNvSpPr txBox="1"/>
          <p:nvPr/>
        </p:nvSpPr>
        <p:spPr>
          <a:xfrm>
            <a:off x="0" y="0"/>
            <a:ext cx="1321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ACDB4011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B70BF-535F-4249-862B-F8CB99262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80" y="9661"/>
            <a:ext cx="12163420" cy="755044"/>
          </a:xfrm>
        </p:spPr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Today’s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B272-37E4-4023-AF7E-1A109CF71A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344" y="1196752"/>
            <a:ext cx="10515600" cy="4351338"/>
          </a:xfrm>
        </p:spPr>
        <p:txBody>
          <a:bodyPr>
            <a:normAutofit/>
          </a:bodyPr>
          <a:lstStyle/>
          <a:p>
            <a:r>
              <a:rPr lang="en-GB" sz="2800" cap="none"/>
              <a:t>Balancing chemical equations</a:t>
            </a:r>
          </a:p>
          <a:p>
            <a:r>
              <a:rPr lang="en-GB" sz="2800" cap="none"/>
              <a:t>Calculations based on stoichiometry</a:t>
            </a:r>
          </a:p>
          <a:p>
            <a:pPr lvl="1"/>
            <a:r>
              <a:rPr lang="en-GB" sz="2600" cap="none"/>
              <a:t>mole to mole </a:t>
            </a:r>
          </a:p>
          <a:p>
            <a:pPr lvl="1"/>
            <a:r>
              <a:rPr lang="en-GB" sz="2600" cap="none"/>
              <a:t>mole to mass and mass to mole</a:t>
            </a:r>
          </a:p>
          <a:p>
            <a:pPr lvl="1"/>
            <a:r>
              <a:rPr lang="en-GB" sz="2600" cap="none"/>
              <a:t>mass to mass</a:t>
            </a:r>
          </a:p>
        </p:txBody>
      </p:sp>
    </p:spTree>
    <p:extLst>
      <p:ext uri="{BB962C8B-B14F-4D97-AF65-F5344CB8AC3E}">
        <p14:creationId xmlns:p14="http://schemas.microsoft.com/office/powerpoint/2010/main" val="1202764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68065A3B-6699-48D0-88D7-9149B0B8AC76}"/>
              </a:ext>
            </a:extLst>
          </p:cNvPr>
          <p:cNvGrpSpPr/>
          <p:nvPr/>
        </p:nvGrpSpPr>
        <p:grpSpPr>
          <a:xfrm>
            <a:off x="2999656" y="1852376"/>
            <a:ext cx="5870518" cy="640112"/>
            <a:chOff x="1788967" y="1041201"/>
            <a:chExt cx="4692592" cy="640112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02908031-DD34-4232-A639-571D4C16BB9E}"/>
                </a:ext>
              </a:extLst>
            </p:cNvPr>
            <p:cNvSpPr txBox="1"/>
            <p:nvPr/>
          </p:nvSpPr>
          <p:spPr>
            <a:xfrm>
              <a:off x="1788967" y="1041201"/>
              <a:ext cx="4692592" cy="64011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ts val="4600"/>
                </a:lnSpc>
              </a:pPr>
              <a:r>
                <a:rPr lang="en-GB" sz="3200" b="1">
                  <a:solidFill>
                    <a:srgbClr val="00B0F0"/>
                  </a:solidFill>
                  <a:cs typeface="Calibri" panose="020F0502020204030204" pitchFamily="34" charset="0"/>
                </a:rPr>
                <a:t>Reactants 		      		     </a:t>
              </a:r>
              <a:r>
                <a:rPr lang="en-GB" sz="3200" b="1">
                  <a:solidFill>
                    <a:srgbClr val="00B050"/>
                  </a:solidFill>
                  <a:cs typeface="Calibri" panose="020F0502020204030204" pitchFamily="34" charset="0"/>
                </a:rPr>
                <a:t>Products</a:t>
              </a:r>
            </a:p>
          </p:txBody>
        </p: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9E350036-1C7F-4D10-82D5-4820210888DF}"/>
                </a:ext>
              </a:extLst>
            </p:cNvPr>
            <p:cNvCxnSpPr>
              <a:cxnSpLocks/>
            </p:cNvCxnSpPr>
            <p:nvPr/>
          </p:nvCxnSpPr>
          <p:spPr>
            <a:xfrm>
              <a:off x="3461292" y="1451032"/>
              <a:ext cx="1489022" cy="0"/>
            </a:xfrm>
            <a:prstGeom prst="straightConnector1">
              <a:avLst/>
            </a:prstGeom>
            <a:ln w="12700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776C6F26-5CF0-43D3-A756-D2E58ED23456}"/>
              </a:ext>
            </a:extLst>
          </p:cNvPr>
          <p:cNvSpPr txBox="1"/>
          <p:nvPr/>
        </p:nvSpPr>
        <p:spPr>
          <a:xfrm>
            <a:off x="1441243" y="768912"/>
            <a:ext cx="9217024" cy="954107"/>
          </a:xfrm>
          <a:prstGeom prst="rect">
            <a:avLst/>
          </a:prstGeom>
          <a:noFill/>
          <a:ln w="19050">
            <a:solidFill>
              <a:srgbClr val="0000FF"/>
            </a:solidFill>
          </a:ln>
        </p:spPr>
        <p:txBody>
          <a:bodyPr wrap="square">
            <a:spAutoFit/>
          </a:bodyPr>
          <a:lstStyle/>
          <a:p>
            <a:r>
              <a:rPr lang="en-US" sz="2800">
                <a:solidFill>
                  <a:srgbClr val="00B0F0"/>
                </a:solidFill>
                <a:cs typeface="Calibri" panose="020F0502020204030204" pitchFamily="34" charset="0"/>
              </a:rPr>
              <a:t>A </a:t>
            </a:r>
            <a:r>
              <a:rPr lang="en-US" sz="2800" b="1">
                <a:solidFill>
                  <a:srgbClr val="00B0F0"/>
                </a:solidFill>
                <a:cs typeface="Calibri" panose="020F0502020204030204" pitchFamily="34" charset="0"/>
              </a:rPr>
              <a:t>chemical reaction</a:t>
            </a:r>
            <a:r>
              <a:rPr lang="en-US" sz="2800">
                <a:solidFill>
                  <a:srgbClr val="00B0F0"/>
                </a:solidFill>
                <a:cs typeface="Calibri" panose="020F0502020204030204" pitchFamily="34" charset="0"/>
              </a:rPr>
              <a:t> is a process that leads to the chemical transformation of one set of chemical substances to another </a:t>
            </a:r>
            <a:endParaRPr lang="en-GB" sz="2800">
              <a:solidFill>
                <a:srgbClr val="00B0F0"/>
              </a:solidFill>
              <a:cs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EB9C914-FB66-43F4-90F1-BF1B8FDC3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383" y="24819"/>
            <a:ext cx="10364451" cy="583285"/>
          </a:xfrm>
        </p:spPr>
        <p:txBody>
          <a:bodyPr>
            <a:normAutofit fontScale="90000"/>
          </a:bodyPr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Chemical reaction and equation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FC46698-573D-4B45-88F6-9666AF411F1C}"/>
              </a:ext>
            </a:extLst>
          </p:cNvPr>
          <p:cNvSpPr txBox="1"/>
          <p:nvPr/>
        </p:nvSpPr>
        <p:spPr>
          <a:xfrm>
            <a:off x="286185" y="4477201"/>
            <a:ext cx="983339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/>
              <a:t>Qualitative – identity of reactants and products (chemical formulas)</a:t>
            </a:r>
          </a:p>
          <a:p>
            <a:r>
              <a:rPr lang="en-GB" sz="2800"/>
              <a:t>Quantitative – law of conservation of mass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99ACF9F-EF3A-42DC-B4F5-698DC888FD32}"/>
              </a:ext>
            </a:extLst>
          </p:cNvPr>
          <p:cNvSpPr txBox="1"/>
          <p:nvPr/>
        </p:nvSpPr>
        <p:spPr>
          <a:xfrm>
            <a:off x="669898" y="5578429"/>
            <a:ext cx="10081120" cy="1164742"/>
          </a:xfrm>
          <a:prstGeom prst="rect">
            <a:avLst/>
          </a:prstGeom>
          <a:noFill/>
          <a:ln w="19050">
            <a:solidFill>
              <a:srgbClr val="0000FF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2800">
                <a:solidFill>
                  <a:srgbClr val="202124"/>
                </a:solidFill>
                <a:cs typeface="Calibri" panose="020F0502020204030204" pitchFamily="34" charset="0"/>
              </a:rPr>
              <a:t>law of </a:t>
            </a:r>
            <a:r>
              <a:rPr lang="en-US" sz="2800" b="1">
                <a:solidFill>
                  <a:srgbClr val="00B0F0"/>
                </a:solidFill>
                <a:cs typeface="Calibri" panose="020F0502020204030204" pitchFamily="34" charset="0"/>
              </a:rPr>
              <a:t>conservation of mass </a:t>
            </a:r>
            <a:r>
              <a:rPr lang="en-US" sz="2800">
                <a:solidFill>
                  <a:srgbClr val="202124"/>
                </a:solidFill>
                <a:cs typeface="Calibri" panose="020F0502020204030204" pitchFamily="34" charset="0"/>
              </a:rPr>
              <a:t>- matter cannot be created nor destroyed in a chemical reaction; atoms only change their ‘partners’ </a:t>
            </a:r>
            <a:endParaRPr lang="en-GB" sz="2800"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DE76E2-E916-4D69-99A8-536B57B855F0}"/>
              </a:ext>
            </a:extLst>
          </p:cNvPr>
          <p:cNvSpPr txBox="1"/>
          <p:nvPr/>
        </p:nvSpPr>
        <p:spPr>
          <a:xfrm>
            <a:off x="313653" y="2685312"/>
            <a:ext cx="110868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/>
              <a:t>Chemical equation shows how atoms are rearranged in chemical reaction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55DAEB5-8545-4AEB-BC43-950521BAB74A}"/>
              </a:ext>
            </a:extLst>
          </p:cNvPr>
          <p:cNvSpPr txBox="1"/>
          <p:nvPr/>
        </p:nvSpPr>
        <p:spPr>
          <a:xfrm>
            <a:off x="309377" y="3365813"/>
            <a:ext cx="108021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/>
              <a:t>Chemical reaction – actual process; chemical equation summarises the reaction in terms of chemical formulas</a:t>
            </a:r>
          </a:p>
        </p:txBody>
      </p:sp>
    </p:spTree>
    <p:extLst>
      <p:ext uri="{BB962C8B-B14F-4D97-AF65-F5344CB8AC3E}">
        <p14:creationId xmlns:p14="http://schemas.microsoft.com/office/powerpoint/2010/main" val="744938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742D9533-ACBE-4CCF-B194-A9F7574DB4AC}"/>
              </a:ext>
            </a:extLst>
          </p:cNvPr>
          <p:cNvSpPr txBox="1"/>
          <p:nvPr/>
        </p:nvSpPr>
        <p:spPr>
          <a:xfrm>
            <a:off x="1498639" y="1628800"/>
            <a:ext cx="919472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cs typeface="Calibri" panose="020F0502020204030204" pitchFamily="34" charset="0"/>
              </a:rPr>
              <a:t>The </a:t>
            </a:r>
            <a:r>
              <a:rPr lang="en-GB" sz="2800">
                <a:solidFill>
                  <a:srgbClr val="00B0F0"/>
                </a:solidFill>
                <a:cs typeface="Calibri" panose="020F0502020204030204" pitchFamily="34" charset="0"/>
              </a:rPr>
              <a:t>sodium metal </a:t>
            </a:r>
            <a:r>
              <a:rPr lang="en-GB" sz="2800">
                <a:cs typeface="Calibri" panose="020F0502020204030204" pitchFamily="34" charset="0"/>
              </a:rPr>
              <a:t>reacts with the </a:t>
            </a:r>
            <a:r>
              <a:rPr lang="en-GB" sz="2800">
                <a:solidFill>
                  <a:srgbClr val="00B0F0"/>
                </a:solidFill>
                <a:cs typeface="Calibri" panose="020F0502020204030204" pitchFamily="34" charset="0"/>
              </a:rPr>
              <a:t>liquid water </a:t>
            </a:r>
            <a:r>
              <a:rPr lang="en-GB" sz="2800">
                <a:cs typeface="Calibri" panose="020F0502020204030204" pitchFamily="34" charset="0"/>
              </a:rPr>
              <a:t>to produce an aqueous solution of </a:t>
            </a:r>
            <a:r>
              <a:rPr lang="en-GB" sz="2800">
                <a:solidFill>
                  <a:srgbClr val="00B050"/>
                </a:solidFill>
                <a:cs typeface="Calibri" panose="020F0502020204030204" pitchFamily="34" charset="0"/>
              </a:rPr>
              <a:t>sodium hydroxide </a:t>
            </a:r>
            <a:r>
              <a:rPr lang="en-GB" sz="2800">
                <a:cs typeface="Calibri" panose="020F0502020204030204" pitchFamily="34" charset="0"/>
              </a:rPr>
              <a:t>and </a:t>
            </a:r>
            <a:r>
              <a:rPr lang="en-GB" sz="2800">
                <a:solidFill>
                  <a:srgbClr val="00B050"/>
                </a:solidFill>
                <a:cs typeface="Calibri" panose="020F0502020204030204" pitchFamily="34" charset="0"/>
              </a:rPr>
              <a:t>hydrogen gas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43868B5-6F22-4C10-A763-CCD4CDC68121}"/>
              </a:ext>
            </a:extLst>
          </p:cNvPr>
          <p:cNvSpPr txBox="1"/>
          <p:nvPr/>
        </p:nvSpPr>
        <p:spPr>
          <a:xfrm>
            <a:off x="717702" y="923623"/>
            <a:ext cx="68904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rgbClr val="FF0000"/>
                </a:solidFill>
                <a:cs typeface="Calibri" panose="020F0502020204030204" pitchFamily="34" charset="0"/>
              </a:rPr>
              <a:t>MACROSCOPIC</a:t>
            </a:r>
            <a:r>
              <a:rPr lang="en-GB" sz="2400">
                <a:cs typeface="Calibri" panose="020F0502020204030204" pitchFamily="34" charset="0"/>
              </a:rPr>
              <a:t> description of chemical reaction: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EB9C914-FB66-43F4-90F1-BF1B8FDC3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383" y="24819"/>
            <a:ext cx="10364451" cy="583285"/>
          </a:xfrm>
        </p:spPr>
        <p:txBody>
          <a:bodyPr>
            <a:normAutofit fontScale="90000"/>
          </a:bodyPr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Chemical reaction and equation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F4C478-9092-4FFF-A9AD-9FBDA83C961C}"/>
              </a:ext>
            </a:extLst>
          </p:cNvPr>
          <p:cNvSpPr txBox="1"/>
          <p:nvPr/>
        </p:nvSpPr>
        <p:spPr>
          <a:xfrm>
            <a:off x="717702" y="3071030"/>
            <a:ext cx="48068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cs typeface="Calibri" panose="020F0502020204030204" pitchFamily="34" charset="0"/>
              </a:rPr>
              <a:t>At the </a:t>
            </a:r>
            <a:r>
              <a:rPr lang="en-GB" sz="2400">
                <a:solidFill>
                  <a:srgbClr val="FF0000"/>
                </a:solidFill>
                <a:cs typeface="Calibri" panose="020F0502020204030204" pitchFamily="34" charset="0"/>
              </a:rPr>
              <a:t>SUB-MICROSCOPIC</a:t>
            </a:r>
            <a:r>
              <a:rPr lang="en-GB" sz="2400">
                <a:cs typeface="Calibri" panose="020F0502020204030204" pitchFamily="34" charset="0"/>
              </a:rPr>
              <a:t> level: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9BA3E37-4E0E-4B85-963A-6127EAE8677F}"/>
              </a:ext>
            </a:extLst>
          </p:cNvPr>
          <p:cNvGrpSpPr/>
          <p:nvPr/>
        </p:nvGrpSpPr>
        <p:grpSpPr>
          <a:xfrm>
            <a:off x="717702" y="3859595"/>
            <a:ext cx="6026370" cy="523220"/>
            <a:chOff x="146054" y="515917"/>
            <a:chExt cx="3550868" cy="523220"/>
          </a:xfrm>
        </p:grpSpPr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A3FA05F7-D3F7-4552-BDF3-8320471A1B3A}"/>
                </a:ext>
              </a:extLst>
            </p:cNvPr>
            <p:cNvSpPr txBox="1"/>
            <p:nvPr/>
          </p:nvSpPr>
          <p:spPr>
            <a:xfrm>
              <a:off x="146054" y="515917"/>
              <a:ext cx="35508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b="1">
                  <a:solidFill>
                    <a:srgbClr val="00B0F0"/>
                  </a:solidFill>
                  <a:cs typeface="Calibri" panose="020F0502020204030204" pitchFamily="34" charset="0"/>
                </a:rPr>
                <a:t>Na   </a:t>
              </a:r>
              <a:r>
                <a:rPr lang="en-GB" sz="2800">
                  <a:cs typeface="Calibri" panose="020F0502020204030204" pitchFamily="34" charset="0"/>
                </a:rPr>
                <a:t>+   </a:t>
              </a:r>
              <a:r>
                <a:rPr lang="en-GB" sz="2800" b="1">
                  <a:solidFill>
                    <a:srgbClr val="00B0F0"/>
                  </a:solidFill>
                  <a:cs typeface="Calibri" panose="020F0502020204030204" pitchFamily="34" charset="0"/>
                </a:rPr>
                <a:t>H</a:t>
              </a:r>
              <a:r>
                <a:rPr lang="en-GB" sz="2800" b="1" baseline="-25000">
                  <a:solidFill>
                    <a:srgbClr val="00B0F0"/>
                  </a:solidFill>
                  <a:cs typeface="Calibri" panose="020F0502020204030204" pitchFamily="34" charset="0"/>
                </a:rPr>
                <a:t>2</a:t>
              </a:r>
              <a:r>
                <a:rPr lang="en-GB" sz="2800" b="1">
                  <a:solidFill>
                    <a:srgbClr val="00B0F0"/>
                  </a:solidFill>
                  <a:cs typeface="Calibri" panose="020F0502020204030204" pitchFamily="34" charset="0"/>
                </a:rPr>
                <a:t>O</a:t>
              </a:r>
              <a:r>
                <a:rPr lang="en-GB" sz="2800">
                  <a:cs typeface="Calibri" panose="020F0502020204030204" pitchFamily="34" charset="0"/>
                </a:rPr>
                <a:t>	           </a:t>
              </a:r>
              <a:r>
                <a:rPr lang="en-GB" sz="2800" b="1">
                  <a:solidFill>
                    <a:srgbClr val="00B050"/>
                  </a:solidFill>
                  <a:cs typeface="Calibri" panose="020F0502020204030204" pitchFamily="34" charset="0"/>
                </a:rPr>
                <a:t>NaOH</a:t>
              </a:r>
              <a:r>
                <a:rPr lang="en-GB" sz="2800" b="1">
                  <a:cs typeface="Calibri" panose="020F0502020204030204" pitchFamily="34" charset="0"/>
                </a:rPr>
                <a:t>   </a:t>
              </a:r>
              <a:r>
                <a:rPr lang="en-GB" sz="2800">
                  <a:cs typeface="Calibri" panose="020F0502020204030204" pitchFamily="34" charset="0"/>
                </a:rPr>
                <a:t>+</a:t>
              </a:r>
              <a:r>
                <a:rPr lang="en-GB" sz="2800" b="1">
                  <a:cs typeface="Calibri" panose="020F0502020204030204" pitchFamily="34" charset="0"/>
                </a:rPr>
                <a:t>    </a:t>
              </a:r>
              <a:r>
                <a:rPr lang="en-GB" sz="2800" b="1">
                  <a:solidFill>
                    <a:srgbClr val="00B050"/>
                  </a:solidFill>
                  <a:cs typeface="Calibri" panose="020F0502020204030204" pitchFamily="34" charset="0"/>
                </a:rPr>
                <a:t>H</a:t>
              </a:r>
              <a:r>
                <a:rPr lang="en-GB" sz="2800" b="1" baseline="-25000">
                  <a:solidFill>
                    <a:srgbClr val="00B050"/>
                  </a:solidFill>
                  <a:cs typeface="Calibri" panose="020F0502020204030204" pitchFamily="34" charset="0"/>
                </a:rPr>
                <a:t>2</a:t>
              </a:r>
            </a:p>
          </p:txBody>
        </p: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593012E8-8EF8-4E4F-AF74-E98D1494DB6C}"/>
                </a:ext>
              </a:extLst>
            </p:cNvPr>
            <p:cNvCxnSpPr>
              <a:cxnSpLocks/>
            </p:cNvCxnSpPr>
            <p:nvPr/>
          </p:nvCxnSpPr>
          <p:spPr>
            <a:xfrm>
              <a:off x="1375622" y="777527"/>
              <a:ext cx="381398" cy="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AA32B1F9-A81F-419E-826C-BA0D8D27618F}"/>
              </a:ext>
            </a:extLst>
          </p:cNvPr>
          <p:cNvSpPr txBox="1"/>
          <p:nvPr/>
        </p:nvSpPr>
        <p:spPr>
          <a:xfrm>
            <a:off x="4916076" y="4624717"/>
            <a:ext cx="2429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NOT COMPLETED YET !!!</a:t>
            </a:r>
          </a:p>
        </p:txBody>
      </p:sp>
    </p:spTree>
    <p:extLst>
      <p:ext uri="{BB962C8B-B14F-4D97-AF65-F5344CB8AC3E}">
        <p14:creationId xmlns:p14="http://schemas.microsoft.com/office/powerpoint/2010/main" val="2360079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A476AF12-8F34-4FFB-88A0-402A599DAE54}"/>
              </a:ext>
            </a:extLst>
          </p:cNvPr>
          <p:cNvSpPr txBox="1"/>
          <p:nvPr/>
        </p:nvSpPr>
        <p:spPr>
          <a:xfrm>
            <a:off x="911424" y="4770129"/>
            <a:ext cx="91450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>
                <a:cs typeface="Calibri" panose="020F0502020204030204" pitchFamily="34" charset="0"/>
              </a:rPr>
              <a:t>H		2												3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FC09D9F-CCC1-4566-838A-F39069869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24" y="-13810"/>
            <a:ext cx="10364451" cy="830996"/>
          </a:xfrm>
        </p:spPr>
        <p:txBody>
          <a:bodyPr>
            <a:normAutofit/>
          </a:bodyPr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Steps to balance chemical equation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3C94AF-0529-4638-8E4A-312AA6E0F8CD}"/>
              </a:ext>
            </a:extLst>
          </p:cNvPr>
          <p:cNvSpPr txBox="1"/>
          <p:nvPr/>
        </p:nvSpPr>
        <p:spPr>
          <a:xfrm>
            <a:off x="911424" y="4173980"/>
            <a:ext cx="83529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>
                <a:cs typeface="Calibri" panose="020F0502020204030204" pitchFamily="34" charset="0"/>
              </a:rPr>
              <a:t>Na	1												1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6165B3B-6C32-4546-952D-18289CDBED6C}"/>
              </a:ext>
            </a:extLst>
          </p:cNvPr>
          <p:cNvSpPr txBox="1"/>
          <p:nvPr/>
        </p:nvSpPr>
        <p:spPr>
          <a:xfrm>
            <a:off x="911424" y="5360476"/>
            <a:ext cx="89289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>
                <a:cs typeface="Calibri" panose="020F0502020204030204" pitchFamily="34" charset="0"/>
              </a:rPr>
              <a:t>O		1												1	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A5B8CC-C3B9-4A47-BF14-F68340974C5D}"/>
              </a:ext>
            </a:extLst>
          </p:cNvPr>
          <p:cNvSpPr txBox="1"/>
          <p:nvPr/>
        </p:nvSpPr>
        <p:spPr>
          <a:xfrm>
            <a:off x="558397" y="727507"/>
            <a:ext cx="73307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/>
              <a:t>1. Write the ‘skeletal’ equation (use the chemical formulas)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AD77559-F2E1-4E54-8D88-25F59BD6BE15}"/>
              </a:ext>
            </a:extLst>
          </p:cNvPr>
          <p:cNvSpPr txBox="1"/>
          <p:nvPr/>
        </p:nvSpPr>
        <p:spPr>
          <a:xfrm>
            <a:off x="558397" y="1165111"/>
            <a:ext cx="114403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/>
              <a:t>2. Count each type of atoms on both sides. If the same – happy days, if not – not balanced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47A974B-8903-4209-B845-871092CE676C}"/>
              </a:ext>
            </a:extLst>
          </p:cNvPr>
          <p:cNvSpPr txBox="1"/>
          <p:nvPr/>
        </p:nvSpPr>
        <p:spPr>
          <a:xfrm>
            <a:off x="593428" y="1586803"/>
            <a:ext cx="1134995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3. </a:t>
            </a:r>
            <a:r>
              <a:rPr lang="en-GB" sz="2400" b="0" i="0">
                <a:solidFill>
                  <a:srgbClr val="4A4A4A"/>
                </a:solidFill>
                <a:effectLst/>
              </a:rPr>
              <a:t>Apply the law of conservation of mass coefficients, as needed, in front of the symbols or formulas to increase the number of atoms or molecules of the substances. </a:t>
            </a:r>
            <a:r>
              <a:rPr lang="en-GB" b="0" i="0">
                <a:solidFill>
                  <a:srgbClr val="4A4A4A"/>
                </a:solidFill>
                <a:effectLst/>
              </a:rPr>
              <a:t>Use the smallest coefficients possible. Warning! Never change the subscripts in chemical formulas. Changing subscripts changes the substances involved in the reaction. Change only the coefficients</a:t>
            </a:r>
            <a:r>
              <a:rPr lang="en-GB" sz="2400" b="0" i="0">
                <a:solidFill>
                  <a:srgbClr val="4A4A4A"/>
                </a:solidFill>
                <a:effectLst/>
              </a:rPr>
              <a:t>.</a:t>
            </a:r>
            <a:endParaRPr lang="en-GB" sz="240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55C1122-AFD6-48FB-AB95-93E785EB6583}"/>
              </a:ext>
            </a:extLst>
          </p:cNvPr>
          <p:cNvSpPr txBox="1"/>
          <p:nvPr/>
        </p:nvSpPr>
        <p:spPr>
          <a:xfrm>
            <a:off x="1989702" y="4191371"/>
            <a:ext cx="74906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>
                <a:cs typeface="Calibri" panose="020F0502020204030204" pitchFamily="34" charset="0"/>
              </a:rPr>
              <a:t>	</a:t>
            </a:r>
            <a:r>
              <a:rPr lang="en-GB" sz="3600">
                <a:solidFill>
                  <a:srgbClr val="7030A0"/>
                </a:solidFill>
                <a:cs typeface="Calibri" panose="020F0502020204030204" pitchFamily="34" charset="0"/>
              </a:rPr>
              <a:t>2</a:t>
            </a:r>
            <a:r>
              <a:rPr lang="en-GB" sz="3600">
                <a:cs typeface="Calibri" panose="020F0502020204030204" pitchFamily="34" charset="0"/>
              </a:rPr>
              <a:t>												</a:t>
            </a:r>
            <a:r>
              <a:rPr lang="en-GB" sz="3600">
                <a:solidFill>
                  <a:srgbClr val="7030A0"/>
                </a:solidFill>
                <a:cs typeface="Calibri" panose="020F0502020204030204" pitchFamily="34" charset="0"/>
              </a:rPr>
              <a:t>2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C2F9644-2277-472D-B743-7D671C5E9144}"/>
              </a:ext>
            </a:extLst>
          </p:cNvPr>
          <p:cNvSpPr txBox="1"/>
          <p:nvPr/>
        </p:nvSpPr>
        <p:spPr>
          <a:xfrm>
            <a:off x="1976777" y="4796199"/>
            <a:ext cx="11344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>
                <a:cs typeface="Calibri" panose="020F0502020204030204" pitchFamily="34" charset="0"/>
              </a:rPr>
              <a:t>	</a:t>
            </a:r>
            <a:r>
              <a:rPr lang="en-GB" sz="3600">
                <a:solidFill>
                  <a:srgbClr val="FFC000"/>
                </a:solidFill>
                <a:cs typeface="Calibri" panose="020F0502020204030204" pitchFamily="34" charset="0"/>
              </a:rPr>
              <a:t>4</a:t>
            </a:r>
            <a:endParaRPr lang="en-GB" sz="3600">
              <a:solidFill>
                <a:srgbClr val="7030A0"/>
              </a:solidFill>
              <a:cs typeface="Calibri" panose="020F050202020403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6E7940A-2354-453D-9A4F-9D9CE9EACD27}"/>
              </a:ext>
            </a:extLst>
          </p:cNvPr>
          <p:cNvSpPr txBox="1"/>
          <p:nvPr/>
        </p:nvSpPr>
        <p:spPr>
          <a:xfrm>
            <a:off x="1937221" y="5374957"/>
            <a:ext cx="1174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>
                <a:cs typeface="Calibri" panose="020F0502020204030204" pitchFamily="34" charset="0"/>
              </a:rPr>
              <a:t>	</a:t>
            </a:r>
            <a:r>
              <a:rPr lang="en-GB" sz="3600">
                <a:solidFill>
                  <a:srgbClr val="FFC000"/>
                </a:solidFill>
                <a:cs typeface="Calibri" panose="020F0502020204030204" pitchFamily="34" charset="0"/>
              </a:rPr>
              <a:t>2</a:t>
            </a:r>
            <a:endParaRPr lang="en-GB" sz="3600">
              <a:solidFill>
                <a:srgbClr val="7030A0"/>
              </a:solidFill>
              <a:cs typeface="Calibri" panose="020F050202020403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049FE31-6ED2-46E7-8389-12BF0207E621}"/>
              </a:ext>
            </a:extLst>
          </p:cNvPr>
          <p:cNvSpPr txBox="1"/>
          <p:nvPr/>
        </p:nvSpPr>
        <p:spPr>
          <a:xfrm>
            <a:off x="6023992" y="3207481"/>
            <a:ext cx="74932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>
                <a:solidFill>
                  <a:srgbClr val="00B050"/>
                </a:solidFill>
                <a:cs typeface="Calibri" panose="020F0502020204030204" pitchFamily="34" charset="0"/>
              </a:rPr>
              <a:t>2</a:t>
            </a:r>
            <a:endParaRPr lang="en-GB" sz="480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973A5C00-7D16-4CB0-A53D-4CEFD07222D1}"/>
              </a:ext>
            </a:extLst>
          </p:cNvPr>
          <p:cNvSpPr txBox="1"/>
          <p:nvPr/>
        </p:nvSpPr>
        <p:spPr>
          <a:xfrm>
            <a:off x="533950" y="3213096"/>
            <a:ext cx="66760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>
                <a:solidFill>
                  <a:srgbClr val="00B0F0"/>
                </a:solidFill>
                <a:cs typeface="Calibri" panose="020F0502020204030204" pitchFamily="34" charset="0"/>
              </a:rPr>
              <a:t>2</a:t>
            </a:r>
            <a:endParaRPr lang="en-GB" sz="480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6034F11C-4568-4043-BE6F-BEDDE53AFAA4}"/>
              </a:ext>
            </a:extLst>
          </p:cNvPr>
          <p:cNvSpPr txBox="1"/>
          <p:nvPr/>
        </p:nvSpPr>
        <p:spPr>
          <a:xfrm>
            <a:off x="1679903" y="3174067"/>
            <a:ext cx="1317746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>
                <a:solidFill>
                  <a:srgbClr val="FF0000"/>
                </a:solidFill>
                <a:cs typeface="Calibri" panose="020F0502020204030204" pitchFamily="34" charset="0"/>
              </a:rPr>
              <a:t>(s)             </a:t>
            </a:r>
            <a:r>
              <a:rPr lang="en-GB" sz="4800" b="1">
                <a:solidFill>
                  <a:srgbClr val="0000FF"/>
                </a:solidFill>
                <a:cs typeface="Calibri" panose="020F0502020204030204" pitchFamily="34" charset="0"/>
              </a:rPr>
              <a:t>(l)                   </a:t>
            </a:r>
            <a:r>
              <a:rPr lang="en-GB" sz="4800" b="1">
                <a:solidFill>
                  <a:srgbClr val="00FFFF"/>
                </a:solidFill>
                <a:cs typeface="Calibri" panose="020F0502020204030204" pitchFamily="34" charset="0"/>
              </a:rPr>
              <a:t>(</a:t>
            </a:r>
            <a:r>
              <a:rPr lang="en-GB" sz="4800" b="1" err="1">
                <a:solidFill>
                  <a:srgbClr val="00FFFF"/>
                </a:solidFill>
                <a:cs typeface="Calibri" panose="020F0502020204030204" pitchFamily="34" charset="0"/>
              </a:rPr>
              <a:t>aq</a:t>
            </a:r>
            <a:r>
              <a:rPr lang="en-GB" sz="4800" b="1">
                <a:solidFill>
                  <a:srgbClr val="00FFFF"/>
                </a:solidFill>
                <a:cs typeface="Calibri" panose="020F0502020204030204" pitchFamily="34" charset="0"/>
              </a:rPr>
              <a:t>)          </a:t>
            </a:r>
            <a:r>
              <a:rPr lang="en-GB" sz="4800" b="1">
                <a:cs typeface="Calibri" panose="020F0502020204030204" pitchFamily="34" charset="0"/>
              </a:rPr>
              <a:t>(g)</a:t>
            </a:r>
            <a:endParaRPr lang="en-GB" sz="4800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D3DA83BB-D964-4DFC-A0E4-924A141ECFA2}"/>
              </a:ext>
            </a:extLst>
          </p:cNvPr>
          <p:cNvGrpSpPr/>
          <p:nvPr/>
        </p:nvGrpSpPr>
        <p:grpSpPr>
          <a:xfrm>
            <a:off x="905712" y="3212976"/>
            <a:ext cx="13293234" cy="830997"/>
            <a:chOff x="146054" y="515917"/>
            <a:chExt cx="7832662" cy="830997"/>
          </a:xfrm>
        </p:grpSpPr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C753A1DF-2F40-432D-A576-0CC0F0A0720C}"/>
                </a:ext>
              </a:extLst>
            </p:cNvPr>
            <p:cNvSpPr txBox="1"/>
            <p:nvPr/>
          </p:nvSpPr>
          <p:spPr>
            <a:xfrm>
              <a:off x="146054" y="515917"/>
              <a:ext cx="783266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b="1">
                  <a:solidFill>
                    <a:srgbClr val="00B0F0"/>
                  </a:solidFill>
                  <a:cs typeface="Calibri" panose="020F0502020204030204" pitchFamily="34" charset="0"/>
                </a:rPr>
                <a:t>Na  </a:t>
              </a:r>
              <a:r>
                <a:rPr lang="en-GB" sz="4800" b="1">
                  <a:solidFill>
                    <a:srgbClr val="00B050"/>
                  </a:solidFill>
                  <a:cs typeface="Calibri" panose="020F0502020204030204" pitchFamily="34" charset="0"/>
                </a:rPr>
                <a:t> </a:t>
              </a:r>
              <a:r>
                <a:rPr lang="en-GB" sz="4800">
                  <a:cs typeface="Calibri" panose="020F0502020204030204" pitchFamily="34" charset="0"/>
                </a:rPr>
                <a:t>  +   </a:t>
              </a:r>
              <a:r>
                <a:rPr lang="en-GB" sz="4800" b="1">
                  <a:solidFill>
                    <a:srgbClr val="00B0F0"/>
                  </a:solidFill>
                  <a:cs typeface="Calibri" panose="020F0502020204030204" pitchFamily="34" charset="0"/>
                </a:rPr>
                <a:t>H</a:t>
              </a:r>
              <a:r>
                <a:rPr lang="en-GB" sz="4800" b="1" baseline="-25000">
                  <a:solidFill>
                    <a:srgbClr val="00B0F0"/>
                  </a:solidFill>
                  <a:cs typeface="Calibri" panose="020F0502020204030204" pitchFamily="34" charset="0"/>
                </a:rPr>
                <a:t>2</a:t>
              </a:r>
              <a:r>
                <a:rPr lang="en-GB" sz="4800" b="1">
                  <a:solidFill>
                    <a:srgbClr val="00B0F0"/>
                  </a:solidFill>
                  <a:cs typeface="Calibri" panose="020F0502020204030204" pitchFamily="34" charset="0"/>
                </a:rPr>
                <a:t>O</a:t>
              </a:r>
              <a:r>
                <a:rPr lang="en-GB" sz="4800">
                  <a:cs typeface="Calibri" panose="020F0502020204030204" pitchFamily="34" charset="0"/>
                </a:rPr>
                <a:t>	           </a:t>
              </a:r>
              <a:r>
                <a:rPr lang="en-GB" sz="4800" b="1">
                  <a:solidFill>
                    <a:srgbClr val="00B050"/>
                  </a:solidFill>
                  <a:cs typeface="Calibri" panose="020F0502020204030204" pitchFamily="34" charset="0"/>
                </a:rPr>
                <a:t>NaOH</a:t>
              </a:r>
              <a:r>
                <a:rPr lang="en-GB" sz="4800" b="1">
                  <a:cs typeface="Calibri" panose="020F0502020204030204" pitchFamily="34" charset="0"/>
                </a:rPr>
                <a:t>        </a:t>
              </a:r>
              <a:r>
                <a:rPr lang="en-GB" sz="4800">
                  <a:cs typeface="Calibri" panose="020F0502020204030204" pitchFamily="34" charset="0"/>
                </a:rPr>
                <a:t>+</a:t>
              </a:r>
              <a:r>
                <a:rPr lang="en-GB" sz="4800" b="1">
                  <a:cs typeface="Calibri" panose="020F0502020204030204" pitchFamily="34" charset="0"/>
                </a:rPr>
                <a:t>  </a:t>
              </a:r>
              <a:r>
                <a:rPr lang="en-GB" sz="4800" b="1">
                  <a:solidFill>
                    <a:srgbClr val="00B050"/>
                  </a:solidFill>
                  <a:cs typeface="Calibri" panose="020F0502020204030204" pitchFamily="34" charset="0"/>
                </a:rPr>
                <a:t>H</a:t>
              </a:r>
              <a:r>
                <a:rPr lang="en-GB" sz="4800" b="1" baseline="-25000">
                  <a:solidFill>
                    <a:srgbClr val="00B050"/>
                  </a:solidFill>
                  <a:cs typeface="Calibri" panose="020F0502020204030204" pitchFamily="34" charset="0"/>
                </a:rPr>
                <a:t>2</a:t>
              </a:r>
            </a:p>
          </p:txBody>
        </p:sp>
        <p:cxnSp>
          <p:nvCxnSpPr>
            <p:cNvPr id="59" name="Straight Arrow Connector 58">
              <a:extLst>
                <a:ext uri="{FF2B5EF4-FFF2-40B4-BE49-F238E27FC236}">
                  <a16:creationId xmlns:a16="http://schemas.microsoft.com/office/drawing/2014/main" id="{01E1CF2C-F55F-4C9D-83ED-DEE4E7CEBE16}"/>
                </a:ext>
              </a:extLst>
            </p:cNvPr>
            <p:cNvCxnSpPr>
              <a:cxnSpLocks/>
            </p:cNvCxnSpPr>
            <p:nvPr/>
          </p:nvCxnSpPr>
          <p:spPr>
            <a:xfrm>
              <a:off x="2685474" y="980671"/>
              <a:ext cx="381398" cy="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TextBox 59">
            <a:extLst>
              <a:ext uri="{FF2B5EF4-FFF2-40B4-BE49-F238E27FC236}">
                <a16:creationId xmlns:a16="http://schemas.microsoft.com/office/drawing/2014/main" id="{BF0889ED-11F4-4C80-A076-61C02C05BA3F}"/>
              </a:ext>
            </a:extLst>
          </p:cNvPr>
          <p:cNvSpPr txBox="1"/>
          <p:nvPr/>
        </p:nvSpPr>
        <p:spPr>
          <a:xfrm>
            <a:off x="3021688" y="3212810"/>
            <a:ext cx="65362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>
                <a:solidFill>
                  <a:srgbClr val="00B0F0"/>
                </a:solidFill>
                <a:cs typeface="Calibri" panose="020F0502020204030204" pitchFamily="34" charset="0"/>
              </a:rPr>
              <a:t>2 </a:t>
            </a:r>
            <a:endParaRPr lang="en-GB" sz="480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F3B33DE-0A28-407B-83C7-EB86D3FD0BEE}"/>
              </a:ext>
            </a:extLst>
          </p:cNvPr>
          <p:cNvSpPr txBox="1"/>
          <p:nvPr/>
        </p:nvSpPr>
        <p:spPr>
          <a:xfrm>
            <a:off x="560226" y="6144877"/>
            <a:ext cx="109275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Stoichiometric coefficients (here: </a:t>
            </a:r>
            <a:r>
              <a:rPr lang="en-GB">
                <a:solidFill>
                  <a:srgbClr val="00B0F0"/>
                </a:solidFill>
              </a:rPr>
              <a:t>2</a:t>
            </a:r>
            <a:r>
              <a:rPr lang="en-GB"/>
              <a:t>, </a:t>
            </a:r>
            <a:r>
              <a:rPr lang="en-GB">
                <a:solidFill>
                  <a:srgbClr val="00B0F0"/>
                </a:solidFill>
              </a:rPr>
              <a:t>2</a:t>
            </a:r>
            <a:r>
              <a:rPr lang="en-GB"/>
              <a:t>, </a:t>
            </a:r>
            <a:r>
              <a:rPr lang="en-GB">
                <a:solidFill>
                  <a:srgbClr val="00B050"/>
                </a:solidFill>
              </a:rPr>
              <a:t>2</a:t>
            </a:r>
            <a:r>
              <a:rPr lang="en-GB"/>
              <a:t>, </a:t>
            </a:r>
            <a:r>
              <a:rPr lang="en-GB">
                <a:solidFill>
                  <a:srgbClr val="00B050"/>
                </a:solidFill>
              </a:rPr>
              <a:t>1</a:t>
            </a:r>
            <a:r>
              <a:rPr lang="en-GB"/>
              <a:t>) multiplying the chemical formula in any balanced chemical equation tell us the relative number of moles of each substance that reacts or is produced in the reaction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8C3CA0C-8757-44BD-9869-F8CC60FE1DBC}"/>
              </a:ext>
            </a:extLst>
          </p:cNvPr>
          <p:cNvSpPr txBox="1"/>
          <p:nvPr/>
        </p:nvSpPr>
        <p:spPr>
          <a:xfrm>
            <a:off x="7900569" y="4749378"/>
            <a:ext cx="5760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>
                <a:solidFill>
                  <a:srgbClr val="7030A0"/>
                </a:solidFill>
                <a:cs typeface="Calibri" panose="020F0502020204030204" pitchFamily="34" charset="0"/>
              </a:rPr>
              <a:t>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5884265-BC4A-4A3D-A249-97206E04A251}"/>
              </a:ext>
            </a:extLst>
          </p:cNvPr>
          <p:cNvSpPr txBox="1"/>
          <p:nvPr/>
        </p:nvSpPr>
        <p:spPr>
          <a:xfrm>
            <a:off x="7900568" y="5383178"/>
            <a:ext cx="62200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>
                <a:solidFill>
                  <a:srgbClr val="7030A0"/>
                </a:solidFill>
                <a:cs typeface="Calibri" panose="020F0502020204030204" pitchFamily="34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36378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1" grpId="0"/>
      <p:bldP spid="22" grpId="0"/>
      <p:bldP spid="8" grpId="0"/>
      <p:bldP spid="25" grpId="0"/>
      <p:bldP spid="27" grpId="0"/>
      <p:bldP spid="39" grpId="0"/>
      <p:bldP spid="40" grpId="0"/>
      <p:bldP spid="41" grpId="0"/>
      <p:bldP spid="42" grpId="0"/>
      <p:bldP spid="55" grpId="0"/>
      <p:bldP spid="56" grpId="0"/>
      <p:bldP spid="60" grpId="0"/>
      <p:bldP spid="23" grpId="0"/>
      <p:bldP spid="20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247FF1A-8B41-4A9A-87F3-344594368C6C}"/>
              </a:ext>
            </a:extLst>
          </p:cNvPr>
          <p:cNvSpPr txBox="1"/>
          <p:nvPr/>
        </p:nvSpPr>
        <p:spPr>
          <a:xfrm>
            <a:off x="303392" y="895267"/>
            <a:ext cx="11906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rgbClr val="00B0F0"/>
                </a:solidFill>
                <a:cs typeface="Calibri" panose="020F0502020204030204" pitchFamily="34" charset="0"/>
              </a:rPr>
              <a:t>Propane gas burns in oxygen gas to give water vapor and carbon dioxide gas.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3A78069-DA06-447A-BEEE-AF42F6C10DDD}"/>
              </a:ext>
            </a:extLst>
          </p:cNvPr>
          <p:cNvSpPr txBox="1"/>
          <p:nvPr/>
        </p:nvSpPr>
        <p:spPr>
          <a:xfrm>
            <a:off x="1660605" y="1679980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cs typeface="Calibri" panose="020F0502020204030204" pitchFamily="34" charset="0"/>
              </a:rPr>
              <a:t>This is a </a:t>
            </a:r>
            <a:r>
              <a:rPr lang="en-GB" sz="2800">
                <a:solidFill>
                  <a:srgbClr val="FF0000"/>
                </a:solidFill>
                <a:cs typeface="Calibri" panose="020F0502020204030204" pitchFamily="34" charset="0"/>
              </a:rPr>
              <a:t>MACROSCOPIC </a:t>
            </a:r>
            <a:r>
              <a:rPr lang="en-GB" sz="2800">
                <a:cs typeface="Calibri" panose="020F0502020204030204" pitchFamily="34" charset="0"/>
              </a:rPr>
              <a:t>description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CCA1FD-7996-48BE-AF3B-82283EF83AE1}"/>
              </a:ext>
            </a:extLst>
          </p:cNvPr>
          <p:cNvSpPr txBox="1"/>
          <p:nvPr/>
        </p:nvSpPr>
        <p:spPr>
          <a:xfrm>
            <a:off x="1644517" y="2133809"/>
            <a:ext cx="4806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cs typeface="Calibri" panose="020F0502020204030204" pitchFamily="34" charset="0"/>
              </a:rPr>
              <a:t>At the sub-microscopic level: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C2B066-F4DB-4A0F-BBDB-90FC2D3AD40E}"/>
              </a:ext>
            </a:extLst>
          </p:cNvPr>
          <p:cNvSpPr txBox="1"/>
          <p:nvPr/>
        </p:nvSpPr>
        <p:spPr>
          <a:xfrm>
            <a:off x="791766" y="2855682"/>
            <a:ext cx="11521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cs typeface="Calibri" panose="020F0502020204030204" pitchFamily="34" charset="0"/>
              </a:rPr>
              <a:t>C</a:t>
            </a:r>
            <a:r>
              <a:rPr lang="en-GB" sz="3200" baseline="-25000">
                <a:cs typeface="Calibri" panose="020F0502020204030204" pitchFamily="34" charset="0"/>
              </a:rPr>
              <a:t>3</a:t>
            </a:r>
            <a:r>
              <a:rPr lang="en-GB" sz="3200">
                <a:cs typeface="Calibri" panose="020F0502020204030204" pitchFamily="34" charset="0"/>
              </a:rPr>
              <a:t>H</a:t>
            </a:r>
            <a:r>
              <a:rPr lang="en-GB" sz="3200" baseline="-25000">
                <a:cs typeface="Calibri" panose="020F0502020204030204" pitchFamily="34" charset="0"/>
              </a:rPr>
              <a:t>8</a:t>
            </a:r>
            <a:r>
              <a:rPr lang="en-GB" sz="3200">
                <a:cs typeface="Calibri" panose="020F0502020204030204" pitchFamily="34" charset="0"/>
              </a:rPr>
              <a:t> (g)    +          O</a:t>
            </a:r>
            <a:r>
              <a:rPr lang="en-GB" sz="3200" baseline="-25000">
                <a:cs typeface="Calibri" panose="020F0502020204030204" pitchFamily="34" charset="0"/>
              </a:rPr>
              <a:t>2 </a:t>
            </a:r>
            <a:r>
              <a:rPr lang="en-GB" sz="3200">
                <a:cs typeface="Calibri" panose="020F0502020204030204" pitchFamily="34" charset="0"/>
              </a:rPr>
              <a:t>(g)	            H</a:t>
            </a:r>
            <a:r>
              <a:rPr lang="en-GB" sz="3200" baseline="-25000">
                <a:cs typeface="Calibri" panose="020F0502020204030204" pitchFamily="34" charset="0"/>
              </a:rPr>
              <a:t>2</a:t>
            </a:r>
            <a:r>
              <a:rPr lang="en-GB" sz="3200">
                <a:cs typeface="Calibri" panose="020F0502020204030204" pitchFamily="34" charset="0"/>
              </a:rPr>
              <a:t>O (g)    +       CO</a:t>
            </a:r>
            <a:r>
              <a:rPr lang="en-GB" sz="3200" baseline="-25000">
                <a:cs typeface="Calibri" panose="020F0502020204030204" pitchFamily="34" charset="0"/>
              </a:rPr>
              <a:t>2  </a:t>
            </a:r>
            <a:r>
              <a:rPr lang="en-GB" sz="3200">
                <a:cs typeface="Calibri" panose="020F0502020204030204" pitchFamily="34" charset="0"/>
              </a:rPr>
              <a:t>(g)</a:t>
            </a:r>
            <a:endParaRPr lang="en-GB" sz="3200" baseline="-25000"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42D0E4-C696-4D64-9E0B-2126F7149CB1}"/>
              </a:ext>
            </a:extLst>
          </p:cNvPr>
          <p:cNvSpPr txBox="1"/>
          <p:nvPr/>
        </p:nvSpPr>
        <p:spPr>
          <a:xfrm>
            <a:off x="7227300" y="3684970"/>
            <a:ext cx="740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>
                <a:cs typeface="Calibri" panose="020F0502020204030204" pitchFamily="34" charset="0"/>
                <a:sym typeface="Wingdings" panose="05000000000000000000" pitchFamily="2" charset="2"/>
              </a:rPr>
              <a:t> 3</a:t>
            </a:r>
            <a:endParaRPr lang="en-GB" sz="2400"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5B25AF-050C-428D-97F4-33A5BB2F947E}"/>
              </a:ext>
            </a:extLst>
          </p:cNvPr>
          <p:cNvSpPr txBox="1"/>
          <p:nvPr/>
        </p:nvSpPr>
        <p:spPr>
          <a:xfrm>
            <a:off x="9216398" y="2855682"/>
            <a:ext cx="7521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>
                <a:cs typeface="Calibri" panose="020F0502020204030204" pitchFamily="34" charset="0"/>
                <a:sym typeface="Wingdings" panose="05000000000000000000" pitchFamily="2" charset="2"/>
              </a:rPr>
              <a:t>3   </a:t>
            </a:r>
            <a:endParaRPr lang="en-GB" sz="3200"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098C16F-B219-414C-96CA-68022BE67BAC}"/>
              </a:ext>
            </a:extLst>
          </p:cNvPr>
          <p:cNvSpPr txBox="1"/>
          <p:nvPr/>
        </p:nvSpPr>
        <p:spPr>
          <a:xfrm>
            <a:off x="7297786" y="4144552"/>
            <a:ext cx="740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>
                <a:cs typeface="Calibri" panose="020F0502020204030204" pitchFamily="34" charset="0"/>
                <a:sym typeface="Wingdings" panose="05000000000000000000" pitchFamily="2" charset="2"/>
              </a:rPr>
              <a:t> 8</a:t>
            </a:r>
            <a:endParaRPr lang="en-GB" sz="2400">
              <a:cs typeface="Calibri" panose="020F050202020403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FD4B40-01EC-4114-8104-99F93A7E696D}"/>
              </a:ext>
            </a:extLst>
          </p:cNvPr>
          <p:cNvSpPr txBox="1"/>
          <p:nvPr/>
        </p:nvSpPr>
        <p:spPr>
          <a:xfrm flipH="1">
            <a:off x="6445933" y="2879276"/>
            <a:ext cx="367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cs typeface="Calibri" panose="020F0502020204030204" pitchFamily="34" charset="0"/>
              </a:rPr>
              <a:t>4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75CF99D-DACE-4C86-97AD-40B2CD262280}"/>
              </a:ext>
            </a:extLst>
          </p:cNvPr>
          <p:cNvSpPr txBox="1"/>
          <p:nvPr/>
        </p:nvSpPr>
        <p:spPr>
          <a:xfrm>
            <a:off x="2114858" y="4649537"/>
            <a:ext cx="910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>
                <a:cs typeface="Calibri" panose="020F0502020204030204" pitchFamily="34" charset="0"/>
                <a:sym typeface="Wingdings" panose="05000000000000000000" pitchFamily="2" charset="2"/>
              </a:rPr>
              <a:t> 10</a:t>
            </a:r>
            <a:endParaRPr lang="en-GB" sz="2400"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CBB78C8-F19B-4561-8BB4-0E77B762891C}"/>
              </a:ext>
            </a:extLst>
          </p:cNvPr>
          <p:cNvSpPr txBox="1"/>
          <p:nvPr/>
        </p:nvSpPr>
        <p:spPr>
          <a:xfrm>
            <a:off x="7224789" y="4635568"/>
            <a:ext cx="9894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cs typeface="Calibri" panose="020F0502020204030204" pitchFamily="34" charset="0"/>
                <a:sym typeface="Wingdings" panose="05000000000000000000" pitchFamily="2" charset="2"/>
              </a:rPr>
              <a:t> 10</a:t>
            </a:r>
            <a:endParaRPr lang="en-GB" sz="2400">
              <a:cs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7A2972C-958F-4BAF-851E-9B4D7A096979}"/>
              </a:ext>
            </a:extLst>
          </p:cNvPr>
          <p:cNvSpPr txBox="1"/>
          <p:nvPr/>
        </p:nvSpPr>
        <p:spPr>
          <a:xfrm>
            <a:off x="3723831" y="2852936"/>
            <a:ext cx="4106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>
                <a:cs typeface="Calibri" panose="020F0502020204030204" pitchFamily="34" charset="0"/>
                <a:sym typeface="Wingdings" panose="05000000000000000000" pitchFamily="2" charset="2"/>
              </a:rPr>
              <a:t>5</a:t>
            </a:r>
            <a:endParaRPr lang="en-GB" sz="3200"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AC354A2-DD83-443A-8C1F-EA54296EF998}"/>
              </a:ext>
            </a:extLst>
          </p:cNvPr>
          <p:cNvSpPr txBox="1"/>
          <p:nvPr/>
        </p:nvSpPr>
        <p:spPr>
          <a:xfrm>
            <a:off x="1109848" y="3577555"/>
            <a:ext cx="421910" cy="14916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GB" sz="2400">
                <a:cs typeface="Calibri" panose="020F0502020204030204" pitchFamily="34" charset="0"/>
              </a:rPr>
              <a:t>C</a:t>
            </a:r>
          </a:p>
          <a:p>
            <a:pPr>
              <a:lnSpc>
                <a:spcPct val="130000"/>
              </a:lnSpc>
            </a:pPr>
            <a:r>
              <a:rPr lang="en-GB" sz="2400">
                <a:cs typeface="Calibri" panose="020F0502020204030204" pitchFamily="34" charset="0"/>
              </a:rPr>
              <a:t>H</a:t>
            </a:r>
          </a:p>
          <a:p>
            <a:pPr>
              <a:lnSpc>
                <a:spcPct val="130000"/>
              </a:lnSpc>
            </a:pPr>
            <a:r>
              <a:rPr lang="en-GB" sz="2400">
                <a:cs typeface="Calibri" panose="020F0502020204030204" pitchFamily="34" charset="0"/>
              </a:rPr>
              <a:t>O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BAF4A87-668C-4AA4-AFC1-D4BFDAA216DE}"/>
              </a:ext>
            </a:extLst>
          </p:cNvPr>
          <p:cNvSpPr txBox="1"/>
          <p:nvPr/>
        </p:nvSpPr>
        <p:spPr>
          <a:xfrm>
            <a:off x="1535494" y="3665344"/>
            <a:ext cx="609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>
                <a:cs typeface="Calibri" panose="020F0502020204030204" pitchFamily="34" charset="0"/>
              </a:rPr>
              <a:t>3  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5EE4DD2-DC9A-4954-ABA2-8748433AB1B4}"/>
              </a:ext>
            </a:extLst>
          </p:cNvPr>
          <p:cNvSpPr txBox="1"/>
          <p:nvPr/>
        </p:nvSpPr>
        <p:spPr>
          <a:xfrm>
            <a:off x="1531758" y="4169305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>
                <a:cs typeface="Calibri" panose="020F0502020204030204" pitchFamily="34" charset="0"/>
              </a:rPr>
              <a:t>8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D021A87-92E9-4B3B-AB79-17ACAE6CADA2}"/>
              </a:ext>
            </a:extLst>
          </p:cNvPr>
          <p:cNvSpPr txBox="1"/>
          <p:nvPr/>
        </p:nvSpPr>
        <p:spPr>
          <a:xfrm>
            <a:off x="1529654" y="4623761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>
                <a:cs typeface="Calibri" panose="020F0502020204030204" pitchFamily="34" charset="0"/>
              </a:rPr>
              <a:t>2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1B2B400-2073-451C-9EC6-AA8F980EC1F1}"/>
              </a:ext>
            </a:extLst>
          </p:cNvPr>
          <p:cNvSpPr txBox="1"/>
          <p:nvPr/>
        </p:nvSpPr>
        <p:spPr>
          <a:xfrm>
            <a:off x="6816080" y="4654887"/>
            <a:ext cx="3851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cs typeface="Calibri" panose="020F0502020204030204" pitchFamily="34" charset="0"/>
              </a:rPr>
              <a:t>3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9C45A9E-B3FC-4810-B6E3-74CD06F69312}"/>
              </a:ext>
            </a:extLst>
          </p:cNvPr>
          <p:cNvSpPr txBox="1"/>
          <p:nvPr/>
        </p:nvSpPr>
        <p:spPr>
          <a:xfrm>
            <a:off x="6816080" y="4144553"/>
            <a:ext cx="2477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cs typeface="Calibri" panose="020F0502020204030204" pitchFamily="34" charset="0"/>
              </a:rPr>
              <a:t>2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999FA1F-0981-4C04-AB69-6E8AB0F4B1CE}"/>
              </a:ext>
            </a:extLst>
          </p:cNvPr>
          <p:cNvSpPr txBox="1"/>
          <p:nvPr/>
        </p:nvSpPr>
        <p:spPr>
          <a:xfrm>
            <a:off x="6793248" y="3663360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>
                <a:cs typeface="Calibri" panose="020F0502020204030204" pitchFamily="34" charset="0"/>
              </a:rPr>
              <a:t>1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69FD6AC9-A9DD-44C5-8569-C0FBCF8979C6}"/>
              </a:ext>
            </a:extLst>
          </p:cNvPr>
          <p:cNvCxnSpPr>
            <a:cxnSpLocks/>
          </p:cNvCxnSpPr>
          <p:nvPr/>
        </p:nvCxnSpPr>
        <p:spPr>
          <a:xfrm>
            <a:off x="5237640" y="3228548"/>
            <a:ext cx="924631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>
            <a:extLst>
              <a:ext uri="{FF2B5EF4-FFF2-40B4-BE49-F238E27FC236}">
                <a16:creationId xmlns:a16="http://schemas.microsoft.com/office/drawing/2014/main" id="{43234142-31BB-4CA4-8917-C62028623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117" y="39318"/>
            <a:ext cx="10364451" cy="768797"/>
          </a:xfrm>
        </p:spPr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Another example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2C2A2E-DC1E-4763-9670-FBFDE8D3D940}"/>
              </a:ext>
            </a:extLst>
          </p:cNvPr>
          <p:cNvSpPr txBox="1"/>
          <p:nvPr/>
        </p:nvSpPr>
        <p:spPr>
          <a:xfrm>
            <a:off x="844117" y="5701123"/>
            <a:ext cx="971637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rgbClr val="00B050"/>
                </a:solidFill>
              </a:rPr>
              <a:t>Always start balancing chemical equation with the atoms that appear only once on each side !!!</a:t>
            </a:r>
          </a:p>
        </p:txBody>
      </p:sp>
    </p:spTree>
    <p:extLst>
      <p:ext uri="{BB962C8B-B14F-4D97-AF65-F5344CB8AC3E}">
        <p14:creationId xmlns:p14="http://schemas.microsoft.com/office/powerpoint/2010/main" val="1553497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4" grpId="0"/>
      <p:bldP spid="15" grpId="0"/>
      <p:bldP spid="16" grpId="0"/>
      <p:bldP spid="17" grpId="0"/>
      <p:bldP spid="18" grpId="0"/>
      <p:bldP spid="20" grpId="0"/>
      <p:bldP spid="21" grpId="0"/>
      <p:bldP spid="22" grpId="0"/>
      <p:bldP spid="23" grpId="0"/>
      <p:bldP spid="25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F7166E8-BD41-45CB-AC44-D9330C40D7C1}"/>
              </a:ext>
            </a:extLst>
          </p:cNvPr>
          <p:cNvSpPr txBox="1"/>
          <p:nvPr/>
        </p:nvSpPr>
        <p:spPr>
          <a:xfrm>
            <a:off x="263352" y="764705"/>
            <a:ext cx="11305256" cy="489364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latin typeface="Calibri"/>
                <a:ea typeface="Calibri"/>
                <a:cs typeface="Calibri"/>
              </a:rPr>
              <a:t>Practice Problem 1</a:t>
            </a:r>
            <a:r>
              <a:rPr lang="en-GB" sz="2400">
                <a:latin typeface="Calibri"/>
                <a:ea typeface="Calibri"/>
                <a:cs typeface="Calibri"/>
              </a:rPr>
              <a:t>: </a:t>
            </a:r>
            <a:r>
              <a:rPr lang="en-US" altLang="en-US" sz="2400">
                <a:latin typeface="Calibri"/>
                <a:ea typeface="Calibri"/>
                <a:cs typeface="Calibri"/>
              </a:rPr>
              <a:t>When the following equation is balanced with lowest ratio whole number coefficients, what is the coefficient of CO</a:t>
            </a:r>
            <a:r>
              <a:rPr lang="en-US" altLang="en-US" sz="2400" baseline="-30000">
                <a:latin typeface="Calibri"/>
                <a:ea typeface="Calibri"/>
                <a:cs typeface="Calibri"/>
              </a:rPr>
              <a:t>2</a:t>
            </a:r>
            <a:r>
              <a:rPr lang="en-US" altLang="en-US" sz="2400">
                <a:latin typeface="Calibri"/>
                <a:ea typeface="Calibri"/>
                <a:cs typeface="Calibri"/>
              </a:rPr>
              <a:t> ?</a:t>
            </a:r>
            <a:b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altLang="en-US" sz="2400">
                <a:latin typeface="Calibri"/>
                <a:ea typeface="Calibri"/>
                <a:cs typeface="Calibri"/>
              </a:rPr>
              <a:t>_2_ C</a:t>
            </a:r>
            <a:r>
              <a:rPr lang="en-US" altLang="en-US" sz="2400" baseline="-30000">
                <a:latin typeface="Calibri"/>
                <a:ea typeface="Calibri"/>
                <a:cs typeface="Calibri"/>
              </a:rPr>
              <a:t>4</a:t>
            </a:r>
            <a:r>
              <a:rPr lang="en-US" altLang="en-US" sz="2400">
                <a:latin typeface="Calibri"/>
                <a:ea typeface="Calibri"/>
                <a:cs typeface="Calibri"/>
              </a:rPr>
              <a:t>H</a:t>
            </a:r>
            <a:r>
              <a:rPr lang="en-US" altLang="en-US" sz="2400" baseline="-30000">
                <a:latin typeface="Calibri"/>
                <a:ea typeface="Calibri"/>
                <a:cs typeface="Calibri"/>
              </a:rPr>
              <a:t>10</a:t>
            </a:r>
            <a:r>
              <a:rPr lang="en-US" altLang="en-US" sz="2400">
                <a:latin typeface="Calibri"/>
                <a:ea typeface="Calibri"/>
                <a:cs typeface="Calibri"/>
              </a:rPr>
              <a:t>(g) + _13_ O</a:t>
            </a:r>
            <a:r>
              <a:rPr lang="en-US" altLang="en-US" sz="2400" baseline="-30000">
                <a:latin typeface="Calibri"/>
                <a:ea typeface="Calibri"/>
                <a:cs typeface="Calibri"/>
              </a:rPr>
              <a:t>2</a:t>
            </a:r>
            <a:r>
              <a:rPr lang="en-US" altLang="en-US" sz="2400">
                <a:latin typeface="Calibri"/>
                <a:ea typeface="Calibri"/>
                <a:cs typeface="Calibri"/>
              </a:rPr>
              <a:t>(g) =&gt; _8_ CO</a:t>
            </a:r>
            <a:r>
              <a:rPr lang="en-US" altLang="en-US" sz="2400" baseline="-30000">
                <a:latin typeface="Calibri"/>
                <a:ea typeface="Calibri"/>
                <a:cs typeface="Calibri"/>
              </a:rPr>
              <a:t>2</a:t>
            </a:r>
            <a:r>
              <a:rPr lang="en-US" altLang="en-US" sz="2400">
                <a:latin typeface="Calibri"/>
                <a:ea typeface="Calibri"/>
                <a:cs typeface="Calibri"/>
              </a:rPr>
              <a:t>(g) + _5_ H</a:t>
            </a:r>
            <a:r>
              <a:rPr lang="en-US" altLang="en-US" sz="2400" baseline="-30000">
                <a:latin typeface="Calibri"/>
                <a:ea typeface="Calibri"/>
                <a:cs typeface="Calibri"/>
              </a:rPr>
              <a:t>2</a:t>
            </a:r>
            <a:r>
              <a:rPr lang="en-US" altLang="en-US" sz="2400">
                <a:latin typeface="Calibri"/>
                <a:ea typeface="Calibri"/>
                <a:cs typeface="Calibri"/>
              </a:rPr>
              <a:t>O(l)</a:t>
            </a:r>
          </a:p>
          <a:p>
            <a:endParaRPr lang="en-US" alt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altLang="en-US" sz="2400" b="1">
                <a:latin typeface="Calibri" panose="020F0502020204030204" pitchFamily="34" charset="0"/>
                <a:cs typeface="Calibri" panose="020F0502020204030204" pitchFamily="34" charset="0"/>
              </a:rPr>
              <a:t>Practice Problem 2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: Write a balanced equation (with smallest set of coefficients) for the following:</a:t>
            </a:r>
            <a:b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__Fe(</a:t>
            </a:r>
            <a:r>
              <a:rPr lang="en-US" altLang="en-US" sz="2400" i="1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) + __H</a:t>
            </a:r>
            <a:r>
              <a:rPr lang="en-US" altLang="en-US" sz="2400" baseline="-3000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O(</a:t>
            </a:r>
            <a:r>
              <a:rPr lang="en-US" altLang="en-US" sz="2400" i="1">
                <a:latin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) =&gt; __Fe</a:t>
            </a:r>
            <a:r>
              <a:rPr lang="en-US" altLang="en-US" sz="2400" baseline="-3000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altLang="en-US" sz="2400" baseline="-3000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altLang="en-US" sz="2400" i="1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) + __H</a:t>
            </a:r>
            <a:r>
              <a:rPr lang="en-US" altLang="en-US" sz="2400" baseline="-3000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altLang="en-US" sz="2400" i="1">
                <a:latin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endParaRPr lang="en-US" altLang="en-US" sz="24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altLang="en-US" sz="2400" b="1">
                <a:latin typeface="Calibri" panose="020F0502020204030204" pitchFamily="34" charset="0"/>
                <a:cs typeface="Calibri" panose="020F0502020204030204" pitchFamily="34" charset="0"/>
              </a:rPr>
              <a:t>Practice Problem 3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: Balance the following equation using the lowest possible integer coefficients and give the coefficient of HClO</a:t>
            </a:r>
            <a:r>
              <a:rPr lang="en-US" altLang="en-US" sz="2400" baseline="-3000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b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__ Cl</a:t>
            </a:r>
            <a:r>
              <a:rPr lang="en-US" altLang="en-US" sz="2400" baseline="-3000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altLang="en-US" sz="2400" baseline="-30000">
                <a:latin typeface="Calibri" panose="020F0502020204030204" pitchFamily="34" charset="0"/>
                <a:cs typeface="Calibri" panose="020F0502020204030204" pitchFamily="34" charset="0"/>
              </a:rPr>
              <a:t>7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  +  __ H</a:t>
            </a:r>
            <a:r>
              <a:rPr lang="en-US" altLang="en-US" sz="2400" baseline="-3000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O  =&gt; __ HClO</a:t>
            </a:r>
            <a:r>
              <a:rPr lang="en-US" altLang="en-US" sz="2400" baseline="-3000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endParaRPr lang="en-US" altLang="en-US" sz="24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6D5D25F-0743-43ED-98BB-E8F3A343CF92}"/>
              </a:ext>
            </a:extLst>
          </p:cNvPr>
          <p:cNvSpPr txBox="1">
            <a:spLocks/>
          </p:cNvSpPr>
          <p:nvPr/>
        </p:nvSpPr>
        <p:spPr>
          <a:xfrm>
            <a:off x="913774" y="99259"/>
            <a:ext cx="10364451" cy="10801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</a:t>
            </a:r>
          </a:p>
        </p:txBody>
      </p:sp>
    </p:spTree>
    <p:extLst>
      <p:ext uri="{BB962C8B-B14F-4D97-AF65-F5344CB8AC3E}">
        <p14:creationId xmlns:p14="http://schemas.microsoft.com/office/powerpoint/2010/main" val="3087695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F7166E8-BD41-45CB-AC44-D9330C40D7C1}"/>
              </a:ext>
            </a:extLst>
          </p:cNvPr>
          <p:cNvSpPr txBox="1"/>
          <p:nvPr/>
        </p:nvSpPr>
        <p:spPr>
          <a:xfrm>
            <a:off x="263352" y="764705"/>
            <a:ext cx="11305256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Practice Problem 1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When the following equation is balanced with lowest ratio whole number coefficients, what is the coefficient of CO</a:t>
            </a:r>
            <a:r>
              <a:rPr lang="en-US" altLang="en-US" sz="2400" baseline="-3000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 ?</a:t>
            </a:r>
            <a:b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__ C</a:t>
            </a:r>
            <a:r>
              <a:rPr lang="en-US" altLang="en-US" sz="2400" baseline="-3000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US" altLang="en-US" sz="2400" baseline="-30000">
                <a:latin typeface="Calibri" panose="020F0502020204030204" pitchFamily="34" charset="0"/>
                <a:cs typeface="Calibri" panose="020F0502020204030204" pitchFamily="34" charset="0"/>
              </a:rPr>
              <a:t>10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(g) + __ O</a:t>
            </a:r>
            <a:r>
              <a:rPr lang="en-US" altLang="en-US" sz="2400" baseline="-3000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(g) =&gt; __ CO</a:t>
            </a:r>
            <a:r>
              <a:rPr lang="en-US" altLang="en-US" sz="2400" baseline="-3000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(g) + __ H</a:t>
            </a:r>
            <a:r>
              <a:rPr lang="en-US" altLang="en-US" sz="2400" baseline="-3000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>
                <a:latin typeface="Calibri" panose="020F0502020204030204" pitchFamily="34" charset="0"/>
                <a:cs typeface="Calibri" panose="020F0502020204030204" pitchFamily="34" charset="0"/>
              </a:rPr>
              <a:t>O(l)</a:t>
            </a:r>
          </a:p>
          <a:p>
            <a:endParaRPr lang="en-US" alt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altLang="en-US" sz="24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6D5D25F-0743-43ED-98BB-E8F3A343CF92}"/>
              </a:ext>
            </a:extLst>
          </p:cNvPr>
          <p:cNvSpPr txBox="1">
            <a:spLocks/>
          </p:cNvSpPr>
          <p:nvPr/>
        </p:nvSpPr>
        <p:spPr>
          <a:xfrm>
            <a:off x="913774" y="99259"/>
            <a:ext cx="10364451" cy="10801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</a:t>
            </a:r>
          </a:p>
        </p:txBody>
      </p:sp>
    </p:spTree>
    <p:extLst>
      <p:ext uri="{BB962C8B-B14F-4D97-AF65-F5344CB8AC3E}">
        <p14:creationId xmlns:p14="http://schemas.microsoft.com/office/powerpoint/2010/main" val="4142063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120B3527-10CF-48E2-8E5A-8FF5ADC57568}"/>
              </a:ext>
            </a:extLst>
          </p:cNvPr>
          <p:cNvSpPr txBox="1"/>
          <p:nvPr/>
        </p:nvSpPr>
        <p:spPr>
          <a:xfrm>
            <a:off x="2207569" y="2046229"/>
            <a:ext cx="67762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  1 molecule        5 molecules	 	 4 molecules       3 molecules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81040D9-9496-42AA-9A24-7EB228330864}"/>
              </a:ext>
            </a:extLst>
          </p:cNvPr>
          <p:cNvSpPr txBox="1"/>
          <p:nvPr/>
        </p:nvSpPr>
        <p:spPr>
          <a:xfrm>
            <a:off x="2336917" y="2385570"/>
            <a:ext cx="66175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3 molecule      15 molecules	     12 molecules      9 molecules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97B962A-291F-4CE4-9DEA-D53A5E19461E}"/>
              </a:ext>
            </a:extLst>
          </p:cNvPr>
          <p:cNvSpPr txBox="1"/>
          <p:nvPr/>
        </p:nvSpPr>
        <p:spPr>
          <a:xfrm>
            <a:off x="2207569" y="2724911"/>
            <a:ext cx="68627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10 molecule      50 molecules		40 molecules    30 molecules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C24883-EB16-42AB-8B33-3862490B305C}"/>
              </a:ext>
            </a:extLst>
          </p:cNvPr>
          <p:cNvSpPr txBox="1"/>
          <p:nvPr/>
        </p:nvSpPr>
        <p:spPr>
          <a:xfrm>
            <a:off x="2244138" y="3378684"/>
            <a:ext cx="710322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 molecule       5x molecules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	       </a:t>
            </a:r>
            <a:r>
              <a:rPr lang="en-GB" sz="220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4x molecules  3x molecules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7DBF186-168F-4F5A-89D5-DA457C686789}"/>
              </a:ext>
            </a:extLst>
          </p:cNvPr>
          <p:cNvSpPr txBox="1"/>
          <p:nvPr/>
        </p:nvSpPr>
        <p:spPr>
          <a:xfrm>
            <a:off x="2244137" y="3826764"/>
            <a:ext cx="668965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 moles	            5x moles </a:t>
            </a:r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	       </a:t>
            </a:r>
            <a:r>
              <a:rPr lang="en-GB" sz="22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4x moles 	    3x moles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4F69156-1C21-4946-A896-180C75D0D1A3}"/>
                  </a:ext>
                </a:extLst>
              </p:cNvPr>
              <p:cNvSpPr txBox="1"/>
              <p:nvPr/>
            </p:nvSpPr>
            <p:spPr>
              <a:xfrm>
                <a:off x="3479223" y="5165714"/>
                <a:ext cx="4379340" cy="795346"/>
              </a:xfrm>
              <a:prstGeom prst="rect">
                <a:avLst/>
              </a:prstGeom>
              <a:noFill/>
              <a:ln w="12700">
                <a:solidFill>
                  <a:srgbClr val="0070C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b="1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𝒎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𝒐𝒍𝒆𝒔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𝑩</m:t>
                          </m:r>
                        </m:num>
                        <m:den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𝒎𝒐𝒍𝒆𝒔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𝑨</m:t>
                          </m:r>
                        </m:den>
                      </m:f>
                      <m:r>
                        <a:rPr lang="en-GB" sz="2200" b="1" i="1" dirty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b="1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𝒄𝒐𝒆𝒇𝒇𝒊𝒄𝒊𝒆𝒏𝒕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𝑩</m:t>
                          </m:r>
                        </m:num>
                        <m:den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𝒄𝒐𝒆𝒇𝒇𝒊𝒄𝒊𝒆𝒏𝒕</m:t>
                          </m:r>
                          <m:r>
                            <a:rPr lang="en-GB" sz="22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GB" sz="2200" b="1" i="1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4F69156-1C21-4946-A896-180C75D0D1A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9223" y="5165714"/>
                <a:ext cx="4379340" cy="79534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 w="12700">
                <a:solidFill>
                  <a:srgbClr val="0070C0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Group 3">
            <a:extLst>
              <a:ext uri="{FF2B5EF4-FFF2-40B4-BE49-F238E27FC236}">
                <a16:creationId xmlns:a16="http://schemas.microsoft.com/office/drawing/2014/main" id="{4D883B78-0759-48CB-8497-F70656666AF8}"/>
              </a:ext>
            </a:extLst>
          </p:cNvPr>
          <p:cNvGrpSpPr/>
          <p:nvPr/>
        </p:nvGrpSpPr>
        <p:grpSpPr>
          <a:xfrm>
            <a:off x="2351585" y="1441223"/>
            <a:ext cx="6154313" cy="523220"/>
            <a:chOff x="1691680" y="695970"/>
            <a:chExt cx="6154313" cy="523220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192DF485-6896-4070-A618-DEC610367577}"/>
                </a:ext>
              </a:extLst>
            </p:cNvPr>
            <p:cNvSpPr txBox="1"/>
            <p:nvPr/>
          </p:nvSpPr>
          <p:spPr>
            <a:xfrm>
              <a:off x="1691680" y="695970"/>
              <a:ext cx="615431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  <a:r>
                <a:rPr lang="en-GB" sz="2800" baseline="-25000"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800"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800" baseline="-25000">
                  <a:latin typeface="Calibri" panose="020F0502020204030204" pitchFamily="34" charset="0"/>
                  <a:cs typeface="Calibri" panose="020F0502020204030204" pitchFamily="34" charset="0"/>
                </a:rPr>
                <a:t>8</a:t>
              </a:r>
              <a:r>
                <a:rPr lang="en-GB" sz="2800">
                  <a:latin typeface="Calibri" panose="020F0502020204030204" pitchFamily="34" charset="0"/>
                  <a:cs typeface="Calibri" panose="020F0502020204030204" pitchFamily="34" charset="0"/>
                </a:rPr>
                <a:t>   +      5 O</a:t>
              </a:r>
              <a:r>
                <a:rPr lang="en-GB" sz="2800" baseline="-2500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800">
                  <a:latin typeface="Calibri" panose="020F0502020204030204" pitchFamily="34" charset="0"/>
                  <a:cs typeface="Calibri" panose="020F0502020204030204" pitchFamily="34" charset="0"/>
                </a:rPr>
                <a:t>			    4 H</a:t>
              </a:r>
              <a:r>
                <a:rPr lang="en-GB" sz="2800" baseline="-2500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800">
                  <a:latin typeface="Calibri" panose="020F0502020204030204" pitchFamily="34" charset="0"/>
                  <a:cs typeface="Calibri" panose="020F0502020204030204" pitchFamily="34" charset="0"/>
                </a:rPr>
                <a:t>O   +    3 CO</a:t>
              </a:r>
              <a:r>
                <a:rPr lang="en-GB" sz="2800" baseline="-2500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071390E7-968A-42DD-A0DD-B44C9ECC82FC}"/>
                </a:ext>
              </a:extLst>
            </p:cNvPr>
            <p:cNvCxnSpPr>
              <a:cxnSpLocks/>
            </p:cNvCxnSpPr>
            <p:nvPr/>
          </p:nvCxnSpPr>
          <p:spPr>
            <a:xfrm>
              <a:off x="4189600" y="947033"/>
              <a:ext cx="936104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2CD47C4-DA50-4155-A771-5339E25C7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392" y="179409"/>
            <a:ext cx="10364451" cy="560062"/>
          </a:xfrm>
        </p:spPr>
        <p:txBody>
          <a:bodyPr>
            <a:normAutofit fontScale="90000"/>
          </a:bodyPr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to use reaction stoichiometry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4DCC90-F8CC-4362-BED3-544A9BB028EC}"/>
              </a:ext>
            </a:extLst>
          </p:cNvPr>
          <p:cNvSpPr txBox="1"/>
          <p:nvPr/>
        </p:nvSpPr>
        <p:spPr>
          <a:xfrm>
            <a:off x="3766082" y="756433"/>
            <a:ext cx="4039054" cy="523220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>
                <a:solidFill>
                  <a:srgbClr val="7030A0"/>
                </a:solidFill>
              </a:rPr>
              <a:t>Mole-to-mole calculations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50335E-B33A-42DF-93A6-902F9A89763F}"/>
              </a:ext>
            </a:extLst>
          </p:cNvPr>
          <p:cNvSpPr txBox="1"/>
          <p:nvPr/>
        </p:nvSpPr>
        <p:spPr>
          <a:xfrm>
            <a:off x="1499458" y="4598179"/>
            <a:ext cx="7360156" cy="430887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2200"/>
              <a:t>How much water is formed when 0.25 mol O</a:t>
            </a:r>
            <a:r>
              <a:rPr lang="en-GB" sz="2200" baseline="-25000"/>
              <a:t>2</a:t>
            </a:r>
            <a:r>
              <a:rPr lang="en-GB" sz="2200"/>
              <a:t> reacts with C</a:t>
            </a:r>
            <a:r>
              <a:rPr lang="en-GB" sz="2200" baseline="-25000"/>
              <a:t>3</a:t>
            </a:r>
            <a:r>
              <a:rPr lang="en-GB" sz="2200"/>
              <a:t>H</a:t>
            </a:r>
            <a:r>
              <a:rPr lang="en-GB" sz="2200" baseline="-25000"/>
              <a:t>8</a:t>
            </a:r>
            <a:r>
              <a:rPr lang="en-GB" sz="220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2D85F0-E3B9-4863-8B93-4666DD2B441F}"/>
              </a:ext>
            </a:extLst>
          </p:cNvPr>
          <p:cNvSpPr txBox="1"/>
          <p:nvPr/>
        </p:nvSpPr>
        <p:spPr>
          <a:xfrm>
            <a:off x="8328248" y="5221237"/>
            <a:ext cx="349166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B (required): water		?</a:t>
            </a:r>
          </a:p>
          <a:p>
            <a:r>
              <a:rPr lang="en-GB" sz="2200"/>
              <a:t>A (given): oxygen	0.25 mol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31EA1D-650F-4073-B509-604B73D15660}"/>
              </a:ext>
            </a:extLst>
          </p:cNvPr>
          <p:cNvSpPr txBox="1"/>
          <p:nvPr/>
        </p:nvSpPr>
        <p:spPr>
          <a:xfrm>
            <a:off x="1499458" y="5295519"/>
            <a:ext cx="14162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mole ratio:</a:t>
            </a:r>
          </a:p>
        </p:txBody>
      </p:sp>
    </p:spTree>
    <p:extLst>
      <p:ext uri="{BB962C8B-B14F-4D97-AF65-F5344CB8AC3E}">
        <p14:creationId xmlns:p14="http://schemas.microsoft.com/office/powerpoint/2010/main" val="3854308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-30599" y="-25211"/>
            <a:ext cx="776024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ANOTHER EXAMPLE</a:t>
            </a:r>
            <a:endParaRPr lang="en-GB" sz="3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B91905-C174-4CED-8229-A7CE165D3DA0}"/>
              </a:ext>
            </a:extLst>
          </p:cNvPr>
          <p:cNvSpPr txBox="1"/>
          <p:nvPr/>
        </p:nvSpPr>
        <p:spPr>
          <a:xfrm>
            <a:off x="141062" y="1597261"/>
            <a:ext cx="5537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>
                <a:cs typeface="Calibri" panose="020F0502020204030204" pitchFamily="34" charset="0"/>
              </a:rPr>
              <a:t>C</a:t>
            </a:r>
            <a:r>
              <a:rPr lang="en-GB" sz="2800" baseline="-25000">
                <a:cs typeface="Calibri" panose="020F0502020204030204" pitchFamily="34" charset="0"/>
              </a:rPr>
              <a:t>2</a:t>
            </a:r>
            <a:r>
              <a:rPr lang="en-GB" sz="2800">
                <a:cs typeface="Calibri" panose="020F0502020204030204" pitchFamily="34" charset="0"/>
              </a:rPr>
              <a:t>H</a:t>
            </a:r>
            <a:r>
              <a:rPr lang="en-GB" sz="2800" baseline="-25000">
                <a:cs typeface="Calibri" panose="020F0502020204030204" pitchFamily="34" charset="0"/>
              </a:rPr>
              <a:t>6 </a:t>
            </a:r>
            <a:r>
              <a:rPr lang="en-GB" sz="2800">
                <a:cs typeface="Calibri" panose="020F0502020204030204" pitchFamily="34" charset="0"/>
              </a:rPr>
              <a:t>+         O</a:t>
            </a:r>
            <a:r>
              <a:rPr lang="en-GB" sz="2800" baseline="-25000">
                <a:cs typeface="Calibri" panose="020F0502020204030204" pitchFamily="34" charset="0"/>
              </a:rPr>
              <a:t>2</a:t>
            </a:r>
            <a:r>
              <a:rPr lang="en-GB" sz="2800">
                <a:cs typeface="Calibri" panose="020F0502020204030204" pitchFamily="34" charset="0"/>
              </a:rPr>
              <a:t>		     H</a:t>
            </a:r>
            <a:r>
              <a:rPr lang="en-GB" sz="2800" baseline="-25000">
                <a:cs typeface="Calibri" panose="020F0502020204030204" pitchFamily="34" charset="0"/>
              </a:rPr>
              <a:t>2</a:t>
            </a:r>
            <a:r>
              <a:rPr lang="en-GB" sz="2800">
                <a:cs typeface="Calibri" panose="020F0502020204030204" pitchFamily="34" charset="0"/>
              </a:rPr>
              <a:t>O  +    CO</a:t>
            </a:r>
            <a:r>
              <a:rPr lang="en-GB" sz="2800" baseline="-25000">
                <a:cs typeface="Calibri" panose="020F0502020204030204" pitchFamily="34" charset="0"/>
              </a:rPr>
              <a:t>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0E9C09-91F4-4A7B-8688-D0A4A50E6000}"/>
              </a:ext>
            </a:extLst>
          </p:cNvPr>
          <p:cNvSpPr txBox="1"/>
          <p:nvPr/>
        </p:nvSpPr>
        <p:spPr>
          <a:xfrm>
            <a:off x="335360" y="2150549"/>
            <a:ext cx="209704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>
                <a:cs typeface="Calibri" panose="020F0502020204030204" pitchFamily="34" charset="0"/>
              </a:rPr>
              <a:t>C	2		      1</a:t>
            </a:r>
          </a:p>
          <a:p>
            <a:r>
              <a:rPr lang="en-GB" sz="2200">
                <a:cs typeface="Calibri" panose="020F0502020204030204" pitchFamily="34" charset="0"/>
              </a:rPr>
              <a:t>H	6		      2</a:t>
            </a:r>
          </a:p>
          <a:p>
            <a:r>
              <a:rPr lang="en-GB" sz="2200">
                <a:cs typeface="Calibri" panose="020F0502020204030204" pitchFamily="34" charset="0"/>
              </a:rPr>
              <a:t>O	2 		      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6176F5-88CD-474D-B8CA-16F606256F13}"/>
              </a:ext>
            </a:extLst>
          </p:cNvPr>
          <p:cNvSpPr txBox="1"/>
          <p:nvPr/>
        </p:nvSpPr>
        <p:spPr>
          <a:xfrm>
            <a:off x="4215234" y="2225252"/>
            <a:ext cx="66717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>
                <a:cs typeface="Calibri" panose="020F0502020204030204" pitchFamily="34" charset="0"/>
                <a:sym typeface="Wingdings" panose="05000000000000000000" pitchFamily="2" charset="2"/>
              </a:rPr>
              <a:t> 2</a:t>
            </a:r>
            <a:endParaRPr lang="en-GB" sz="2200"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1C5941-ADE4-47C2-8BAF-54915DFFF4FA}"/>
              </a:ext>
            </a:extLst>
          </p:cNvPr>
          <p:cNvSpPr txBox="1"/>
          <p:nvPr/>
        </p:nvSpPr>
        <p:spPr>
          <a:xfrm>
            <a:off x="4548146" y="160572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endParaRPr lang="en-GB" sz="2800"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32EE164-B65D-4B14-8D86-2DDEB67BB2AA}"/>
              </a:ext>
            </a:extLst>
          </p:cNvPr>
          <p:cNvSpPr txBox="1"/>
          <p:nvPr/>
        </p:nvSpPr>
        <p:spPr>
          <a:xfrm>
            <a:off x="4224668" y="2502251"/>
            <a:ext cx="66717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>
                <a:cs typeface="Calibri" panose="020F0502020204030204" pitchFamily="34" charset="0"/>
                <a:sym typeface="Wingdings" panose="05000000000000000000" pitchFamily="2" charset="2"/>
              </a:rPr>
              <a:t> 6</a:t>
            </a:r>
            <a:endParaRPr lang="en-GB" sz="2200"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036B1F-792E-463D-BF75-1858587837A0}"/>
              </a:ext>
            </a:extLst>
          </p:cNvPr>
          <p:cNvSpPr txBox="1"/>
          <p:nvPr/>
        </p:nvSpPr>
        <p:spPr>
          <a:xfrm>
            <a:off x="4214561" y="2757831"/>
            <a:ext cx="66717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>
                <a:cs typeface="Calibri" panose="020F0502020204030204" pitchFamily="34" charset="0"/>
                <a:sym typeface="Wingdings" panose="05000000000000000000" pitchFamily="2" charset="2"/>
              </a:rPr>
              <a:t> 7</a:t>
            </a:r>
            <a:endParaRPr lang="en-GB" sz="2200"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1F3AA7B-C2A4-41B1-9600-D4C237B6AC59}"/>
              </a:ext>
            </a:extLst>
          </p:cNvPr>
          <p:cNvSpPr txBox="1"/>
          <p:nvPr/>
        </p:nvSpPr>
        <p:spPr>
          <a:xfrm>
            <a:off x="335360" y="485135"/>
            <a:ext cx="118566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Ethane burns in oxygen gas to give water vapor and carbon dioxide gas. How many moles of oxygen gas are needed to completely burn 5.0 mol of ethane?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65BB79-FB95-4BA6-923F-5FDA8A9F7D59}"/>
              </a:ext>
            </a:extLst>
          </p:cNvPr>
          <p:cNvSpPr txBox="1"/>
          <p:nvPr/>
        </p:nvSpPr>
        <p:spPr>
          <a:xfrm>
            <a:off x="5691040" y="1669246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i="1">
                <a:cs typeface="Calibri" panose="020F0502020204030204" pitchFamily="34" charset="0"/>
              </a:rPr>
              <a:t>x2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7CAE915-2F0D-42F1-A6A5-7C0764B076F5}"/>
              </a:ext>
            </a:extLst>
          </p:cNvPr>
          <p:cNvSpPr txBox="1"/>
          <p:nvPr/>
        </p:nvSpPr>
        <p:spPr>
          <a:xfrm>
            <a:off x="345370" y="4241136"/>
            <a:ext cx="277832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>
                <a:cs typeface="Calibri" panose="020F0502020204030204" pitchFamily="34" charset="0"/>
              </a:rPr>
              <a:t>C	4		  		4</a:t>
            </a:r>
          </a:p>
          <a:p>
            <a:r>
              <a:rPr lang="en-GB" sz="2200">
                <a:cs typeface="Calibri" panose="020F0502020204030204" pitchFamily="34" charset="0"/>
              </a:rPr>
              <a:t>H	12		  		12</a:t>
            </a:r>
          </a:p>
          <a:p>
            <a:r>
              <a:rPr lang="en-GB" sz="2200">
                <a:cs typeface="Calibri" panose="020F0502020204030204" pitchFamily="34" charset="0"/>
              </a:rPr>
              <a:t>O	14 		  		14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B5D2EF2-544F-4139-9640-A6851E1B9F01}"/>
                  </a:ext>
                </a:extLst>
              </p:cNvPr>
              <p:cNvSpPr txBox="1"/>
              <p:nvPr/>
            </p:nvSpPr>
            <p:spPr>
              <a:xfrm>
                <a:off x="6566990" y="2315337"/>
                <a:ext cx="3661195" cy="7359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B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A</m:t>
                          </m:r>
                        </m:den>
                      </m:f>
                      <m:r>
                        <a:rPr lang="en-GB" sz="2200" dirty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coefficient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B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coefficient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A</m:t>
                          </m:r>
                        </m:den>
                      </m:f>
                    </m:oMath>
                  </m:oMathPara>
                </a14:m>
                <a:endParaRPr lang="en-GB" sz="220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B5D2EF2-544F-4139-9640-A6851E1B9F0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6990" y="2315337"/>
                <a:ext cx="3661195" cy="73597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A04AACB6-4A12-42CD-9A31-09CAAEA7DC62}"/>
              </a:ext>
            </a:extLst>
          </p:cNvPr>
          <p:cNvSpPr txBox="1"/>
          <p:nvPr/>
        </p:nvSpPr>
        <p:spPr>
          <a:xfrm>
            <a:off x="6288275" y="1620136"/>
            <a:ext cx="5735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>
                <a:cs typeface="Calibri" panose="020F0502020204030204" pitchFamily="34" charset="0"/>
              </a:rPr>
              <a:t>2 C</a:t>
            </a:r>
            <a:r>
              <a:rPr lang="en-GB" sz="2800" baseline="-25000">
                <a:cs typeface="Calibri" panose="020F0502020204030204" pitchFamily="34" charset="0"/>
              </a:rPr>
              <a:t>2</a:t>
            </a:r>
            <a:r>
              <a:rPr lang="en-GB" sz="2800">
                <a:cs typeface="Calibri" panose="020F0502020204030204" pitchFamily="34" charset="0"/>
              </a:rPr>
              <a:t>H</a:t>
            </a:r>
            <a:r>
              <a:rPr lang="en-GB" sz="2800" baseline="-25000">
                <a:cs typeface="Calibri" panose="020F0502020204030204" pitchFamily="34" charset="0"/>
              </a:rPr>
              <a:t>6</a:t>
            </a:r>
            <a:r>
              <a:rPr lang="en-GB" sz="2800">
                <a:cs typeface="Calibri" panose="020F0502020204030204" pitchFamily="34" charset="0"/>
              </a:rPr>
              <a:t>  +  7 O</a:t>
            </a:r>
            <a:r>
              <a:rPr lang="en-GB" sz="2800" baseline="-25000">
                <a:cs typeface="Calibri" panose="020F0502020204030204" pitchFamily="34" charset="0"/>
              </a:rPr>
              <a:t>2</a:t>
            </a:r>
            <a:r>
              <a:rPr lang="en-GB" sz="2800">
                <a:cs typeface="Calibri" panose="020F0502020204030204" pitchFamily="34" charset="0"/>
              </a:rPr>
              <a:t>	    6 H</a:t>
            </a:r>
            <a:r>
              <a:rPr lang="en-GB" sz="2800" baseline="-25000">
                <a:cs typeface="Calibri" panose="020F0502020204030204" pitchFamily="34" charset="0"/>
              </a:rPr>
              <a:t>2</a:t>
            </a:r>
            <a:r>
              <a:rPr lang="en-GB" sz="2800">
                <a:cs typeface="Calibri" panose="020F0502020204030204" pitchFamily="34" charset="0"/>
              </a:rPr>
              <a:t>O + 4 CO</a:t>
            </a:r>
            <a:r>
              <a:rPr lang="en-GB" sz="2800" baseline="-25000">
                <a:cs typeface="Calibri" panose="020F0502020204030204" pitchFamily="34" charset="0"/>
              </a:rPr>
              <a:t>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31BAA592-8CF6-4F87-9DA5-01571854F5A0}"/>
                  </a:ext>
                </a:extLst>
              </p:cNvPr>
              <p:cNvSpPr txBox="1"/>
              <p:nvPr/>
            </p:nvSpPr>
            <p:spPr>
              <a:xfrm>
                <a:off x="6533233" y="3191912"/>
                <a:ext cx="4430636" cy="7359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H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r>
                        <a:rPr lang="en-GB" sz="2200" dirty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coefficient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coefficient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H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en-GB" sz="220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31BAA592-8CF6-4F87-9DA5-01571854F5A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3233" y="3191912"/>
                <a:ext cx="4430636" cy="735971"/>
              </a:xfrm>
              <a:prstGeom prst="rect">
                <a:avLst/>
              </a:prstGeom>
              <a:blipFill>
                <a:blip r:embed="rId4"/>
                <a:stretch>
                  <a:fillRect b="-25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1F6EA952-9016-4F1A-AF9C-4031D698CF67}"/>
                  </a:ext>
                </a:extLst>
              </p:cNvPr>
              <p:cNvSpPr txBox="1"/>
              <p:nvPr/>
            </p:nvSpPr>
            <p:spPr>
              <a:xfrm>
                <a:off x="6976557" y="4631328"/>
                <a:ext cx="2842060" cy="7359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5.0 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H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r>
                        <a:rPr lang="en-GB" sz="2200" dirty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7</m:t>
                          </m:r>
                        </m:num>
                        <m:den>
                          <m:r>
                            <a:rPr lang="en-GB" sz="2200" i="1" dirty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sz="220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1F6EA952-9016-4F1A-AF9C-4031D698CF6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76557" y="4631328"/>
                <a:ext cx="2842060" cy="735971"/>
              </a:xfrm>
              <a:prstGeom prst="rect">
                <a:avLst/>
              </a:prstGeom>
              <a:blipFill>
                <a:blip r:embed="rId5"/>
                <a:stretch>
                  <a:fillRect b="-25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AF3C6FE0-08D2-4F3D-A78D-25368965997F}"/>
              </a:ext>
            </a:extLst>
          </p:cNvPr>
          <p:cNvSpPr txBox="1"/>
          <p:nvPr/>
        </p:nvSpPr>
        <p:spPr>
          <a:xfrm>
            <a:off x="7032104" y="5989106"/>
            <a:ext cx="2832827" cy="430887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sz="2200" b="1">
                <a:solidFill>
                  <a:srgbClr val="00B0F0"/>
                </a:solidFill>
                <a:cs typeface="Calibri" panose="020F0502020204030204" pitchFamily="34" charset="0"/>
              </a:rPr>
              <a:t>moles of O</a:t>
            </a:r>
            <a:r>
              <a:rPr lang="en-GB" sz="2200" b="1" baseline="-25000">
                <a:solidFill>
                  <a:srgbClr val="00B0F0"/>
                </a:solidFill>
                <a:cs typeface="Calibri" panose="020F0502020204030204" pitchFamily="34" charset="0"/>
              </a:rPr>
              <a:t>2</a:t>
            </a:r>
            <a:r>
              <a:rPr lang="en-GB" sz="2200" b="1">
                <a:solidFill>
                  <a:srgbClr val="00B0F0"/>
                </a:solidFill>
                <a:cs typeface="Calibri" panose="020F0502020204030204" pitchFamily="34" charset="0"/>
              </a:rPr>
              <a:t> = 17.5 mol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CAC9C366-A7F8-493A-90F0-AA9D26405B1E}"/>
              </a:ext>
            </a:extLst>
          </p:cNvPr>
          <p:cNvCxnSpPr>
            <a:cxnSpLocks/>
          </p:cNvCxnSpPr>
          <p:nvPr/>
        </p:nvCxnSpPr>
        <p:spPr>
          <a:xfrm>
            <a:off x="8748551" y="1864325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9" name="Group 28">
            <a:extLst>
              <a:ext uri="{FF2B5EF4-FFF2-40B4-BE49-F238E27FC236}">
                <a16:creationId xmlns:a16="http://schemas.microsoft.com/office/drawing/2014/main" id="{F0115E13-84D0-4E6B-812B-18333875594E}"/>
              </a:ext>
            </a:extLst>
          </p:cNvPr>
          <p:cNvGrpSpPr/>
          <p:nvPr/>
        </p:nvGrpSpPr>
        <p:grpSpPr>
          <a:xfrm>
            <a:off x="165492" y="3559897"/>
            <a:ext cx="5867312" cy="523220"/>
            <a:chOff x="43601" y="3541389"/>
            <a:chExt cx="5867312" cy="523220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A3F2951-87CB-495F-BA50-88743DAF8F1E}"/>
                </a:ext>
              </a:extLst>
            </p:cNvPr>
            <p:cNvSpPr txBox="1"/>
            <p:nvPr/>
          </p:nvSpPr>
          <p:spPr>
            <a:xfrm>
              <a:off x="43601" y="3541389"/>
              <a:ext cx="586731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cs typeface="Calibri" panose="020F0502020204030204" pitchFamily="34" charset="0"/>
                </a:rPr>
                <a:t>2 C</a:t>
              </a:r>
              <a:r>
                <a:rPr lang="en-GB" sz="2800" baseline="-25000">
                  <a:cs typeface="Calibri" panose="020F0502020204030204" pitchFamily="34" charset="0"/>
                </a:rPr>
                <a:t>2</a:t>
              </a:r>
              <a:r>
                <a:rPr lang="en-GB" sz="2800">
                  <a:cs typeface="Calibri" panose="020F0502020204030204" pitchFamily="34" charset="0"/>
                </a:rPr>
                <a:t>H</a:t>
              </a:r>
              <a:r>
                <a:rPr lang="en-GB" sz="2800" baseline="-25000">
                  <a:cs typeface="Calibri" panose="020F0502020204030204" pitchFamily="34" charset="0"/>
                </a:rPr>
                <a:t>6</a:t>
              </a:r>
              <a:r>
                <a:rPr lang="en-GB" sz="2800">
                  <a:cs typeface="Calibri" panose="020F0502020204030204" pitchFamily="34" charset="0"/>
                </a:rPr>
                <a:t> +  7 O</a:t>
              </a:r>
              <a:r>
                <a:rPr lang="en-GB" sz="2800" baseline="-25000">
                  <a:cs typeface="Calibri" panose="020F0502020204030204" pitchFamily="34" charset="0"/>
                </a:rPr>
                <a:t>2</a:t>
              </a:r>
              <a:r>
                <a:rPr lang="en-GB" sz="2800">
                  <a:cs typeface="Calibri" panose="020F0502020204030204" pitchFamily="34" charset="0"/>
                </a:rPr>
                <a:t>	       6 H</a:t>
              </a:r>
              <a:r>
                <a:rPr lang="en-GB" sz="2800" baseline="-25000">
                  <a:cs typeface="Calibri" panose="020F0502020204030204" pitchFamily="34" charset="0"/>
                </a:rPr>
                <a:t>2</a:t>
              </a:r>
              <a:r>
                <a:rPr lang="en-GB" sz="2800">
                  <a:cs typeface="Calibri" panose="020F0502020204030204" pitchFamily="34" charset="0"/>
                </a:rPr>
                <a:t>O + 4 CO</a:t>
              </a:r>
              <a:r>
                <a:rPr lang="en-GB" sz="2800" baseline="-25000">
                  <a:cs typeface="Calibri" panose="020F0502020204030204" pitchFamily="34" charset="0"/>
                </a:rPr>
                <a:t>2      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EA1D8367-8910-46B4-9F60-23DB1920CE19}"/>
                </a:ext>
              </a:extLst>
            </p:cNvPr>
            <p:cNvCxnSpPr>
              <a:cxnSpLocks/>
            </p:cNvCxnSpPr>
            <p:nvPr/>
          </p:nvCxnSpPr>
          <p:spPr>
            <a:xfrm>
              <a:off x="2445717" y="3802999"/>
              <a:ext cx="504056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16EF646-D1C8-408A-ACBE-52FADB42BBED}"/>
              </a:ext>
            </a:extLst>
          </p:cNvPr>
          <p:cNvCxnSpPr>
            <a:cxnSpLocks/>
          </p:cNvCxnSpPr>
          <p:nvPr/>
        </p:nvCxnSpPr>
        <p:spPr>
          <a:xfrm flipH="1">
            <a:off x="6096000" y="1700808"/>
            <a:ext cx="16510" cy="429408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72A5D35C-FFAC-4C0E-8721-5BA81F591A0A}"/>
              </a:ext>
            </a:extLst>
          </p:cNvPr>
          <p:cNvSpPr txBox="1"/>
          <p:nvPr/>
        </p:nvSpPr>
        <p:spPr>
          <a:xfrm>
            <a:off x="3128429" y="1603009"/>
            <a:ext cx="367408" cy="5755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>
                <a:cs typeface="Calibri" panose="020F0502020204030204" pitchFamily="34" charset="0"/>
              </a:rPr>
              <a:t>3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AB46539-B7AC-48A6-9D54-A296E4488A35}"/>
              </a:ext>
            </a:extLst>
          </p:cNvPr>
          <p:cNvSpPr txBox="1"/>
          <p:nvPr/>
        </p:nvSpPr>
        <p:spPr>
          <a:xfrm>
            <a:off x="1361623" y="1622820"/>
            <a:ext cx="934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>
                <a:cs typeface="Calibri" panose="020F0502020204030204" pitchFamily="34" charset="0"/>
                <a:sym typeface="Wingdings" panose="05000000000000000000" pitchFamily="2" charset="2"/>
              </a:rPr>
              <a:t>3 ½   </a:t>
            </a:r>
            <a:endParaRPr lang="en-GB" sz="2800">
              <a:cs typeface="Calibri" panose="020F0502020204030204" pitchFamily="34" charset="0"/>
            </a:endParaRP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7A82A9E0-78FA-417C-9927-E89112CA6106}"/>
              </a:ext>
            </a:extLst>
          </p:cNvPr>
          <p:cNvCxnSpPr>
            <a:cxnSpLocks/>
          </p:cNvCxnSpPr>
          <p:nvPr/>
        </p:nvCxnSpPr>
        <p:spPr>
          <a:xfrm>
            <a:off x="2639616" y="1864325"/>
            <a:ext cx="479402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307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  <p:bldP spid="2" grpId="0"/>
      <p:bldP spid="19" grpId="0"/>
      <p:bldP spid="20" grpId="0"/>
      <p:bldP spid="21" grpId="0"/>
      <p:bldP spid="22" grpId="0"/>
      <p:bldP spid="23" grpId="0"/>
      <p:bldP spid="4" grpId="0" animBg="1"/>
      <p:bldP spid="31" grpId="0"/>
      <p:bldP spid="3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F6DBA-071E-4B73-83AD-C35681857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392" y="-387424"/>
            <a:ext cx="10364451" cy="1596177"/>
          </a:xfrm>
        </p:spPr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88F3F6-4929-4E45-8219-881F3A3E0A01}"/>
              </a:ext>
            </a:extLst>
          </p:cNvPr>
          <p:cNvSpPr txBox="1"/>
          <p:nvPr/>
        </p:nvSpPr>
        <p:spPr>
          <a:xfrm>
            <a:off x="93082" y="893564"/>
            <a:ext cx="12098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/>
              <a:t>Find the number of moles of H</a:t>
            </a:r>
            <a:r>
              <a:rPr lang="en-GB" sz="2800" baseline="-25000"/>
              <a:t>2</a:t>
            </a:r>
            <a:r>
              <a:rPr lang="en-GB" sz="2800"/>
              <a:t> needed to produce 5.0 mol NH</a:t>
            </a:r>
            <a:r>
              <a:rPr lang="en-GB" sz="2800" baseline="-25000"/>
              <a:t>3</a:t>
            </a:r>
            <a:r>
              <a:rPr lang="en-GB" sz="2800"/>
              <a:t> by reaction with N</a:t>
            </a:r>
            <a:r>
              <a:rPr lang="en-GB" sz="2800" baseline="-25000"/>
              <a:t>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823BF7-045F-473F-AEFF-1FBC9EB95CCC}"/>
              </a:ext>
            </a:extLst>
          </p:cNvPr>
          <p:cNvSpPr txBox="1"/>
          <p:nvPr/>
        </p:nvSpPr>
        <p:spPr>
          <a:xfrm>
            <a:off x="271761" y="1617402"/>
            <a:ext cx="1154381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i="1"/>
              <a:t>Strategy: </a:t>
            </a:r>
            <a:r>
              <a:rPr lang="en-GB" sz="2200"/>
              <a:t>Write the balanced chemical equation , identify the mole ratio between N</a:t>
            </a:r>
            <a:r>
              <a:rPr lang="en-GB" sz="2200" baseline="-25000"/>
              <a:t>2</a:t>
            </a:r>
            <a:r>
              <a:rPr lang="en-GB" sz="2200"/>
              <a:t> and NH</a:t>
            </a:r>
            <a:r>
              <a:rPr lang="en-GB" sz="2200" baseline="-25000"/>
              <a:t>3</a:t>
            </a:r>
            <a:r>
              <a:rPr lang="en-GB" sz="2200"/>
              <a:t> and use it as a conversion factor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580ABA-229F-4417-BDDA-577796DD5097}"/>
              </a:ext>
            </a:extLst>
          </p:cNvPr>
          <p:cNvSpPr txBox="1"/>
          <p:nvPr/>
        </p:nvSpPr>
        <p:spPr>
          <a:xfrm>
            <a:off x="942630" y="2535986"/>
            <a:ext cx="446468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1: N</a:t>
            </a:r>
            <a:r>
              <a:rPr lang="en-GB" sz="2200" baseline="-25000"/>
              <a:t>2</a:t>
            </a:r>
            <a:r>
              <a:rPr lang="en-GB" sz="2200"/>
              <a:t> (g)   +   3 H</a:t>
            </a:r>
            <a:r>
              <a:rPr lang="en-GB" sz="2200" baseline="-25000"/>
              <a:t>2</a:t>
            </a:r>
            <a:r>
              <a:rPr lang="en-GB" sz="2200"/>
              <a:t> (g)  </a:t>
            </a:r>
            <a:r>
              <a:rPr lang="en-GB" sz="2200">
                <a:sym typeface="Wingdings" panose="05000000000000000000" pitchFamily="2" charset="2"/>
              </a:rPr>
              <a:t> 2 NH</a:t>
            </a:r>
            <a:r>
              <a:rPr lang="en-GB" sz="2200" baseline="-25000">
                <a:sym typeface="Wingdings" panose="05000000000000000000" pitchFamily="2" charset="2"/>
              </a:rPr>
              <a:t>3</a:t>
            </a:r>
            <a:r>
              <a:rPr lang="en-GB" sz="2200">
                <a:sym typeface="Wingdings" panose="05000000000000000000" pitchFamily="2" charset="2"/>
              </a:rPr>
              <a:t> (g)</a:t>
            </a:r>
          </a:p>
          <a:p>
            <a:r>
              <a:rPr lang="en-GB" sz="2200">
                <a:sym typeface="Wingdings" panose="05000000000000000000" pitchFamily="2" charset="2"/>
              </a:rPr>
              <a:t>2: 3 mol H</a:t>
            </a:r>
            <a:r>
              <a:rPr lang="en-GB" sz="2200" baseline="-25000">
                <a:sym typeface="Wingdings" panose="05000000000000000000" pitchFamily="2" charset="2"/>
              </a:rPr>
              <a:t>2</a:t>
            </a:r>
            <a:r>
              <a:rPr lang="en-GB" sz="2200">
                <a:sym typeface="Wingdings" panose="05000000000000000000" pitchFamily="2" charset="2"/>
              </a:rPr>
              <a:t> produce 2 mol NH</a:t>
            </a:r>
            <a:r>
              <a:rPr lang="en-GB" sz="2200" baseline="-25000">
                <a:sym typeface="Wingdings" panose="05000000000000000000" pitchFamily="2" charset="2"/>
              </a:rPr>
              <a:t>3</a:t>
            </a:r>
          </a:p>
          <a:p>
            <a:r>
              <a:rPr lang="en-GB" sz="2200">
                <a:sym typeface="Wingdings" panose="05000000000000000000" pitchFamily="2" charset="2"/>
              </a:rPr>
              <a:t> 	B (required): ? mol H</a:t>
            </a:r>
            <a:r>
              <a:rPr lang="en-GB" sz="2200" baseline="-25000">
                <a:sym typeface="Wingdings" panose="05000000000000000000" pitchFamily="2" charset="2"/>
              </a:rPr>
              <a:t>2</a:t>
            </a:r>
            <a:r>
              <a:rPr lang="en-GB" sz="2200">
                <a:sym typeface="Wingdings" panose="05000000000000000000" pitchFamily="2" charset="2"/>
              </a:rPr>
              <a:t> </a:t>
            </a:r>
          </a:p>
          <a:p>
            <a:r>
              <a:rPr lang="en-GB" sz="2200">
                <a:sym typeface="Wingdings" panose="05000000000000000000" pitchFamily="2" charset="2"/>
              </a:rPr>
              <a:t>	A (given): 5 mol NH</a:t>
            </a:r>
            <a:r>
              <a:rPr lang="en-GB" sz="2200" baseline="-25000">
                <a:sym typeface="Wingdings" panose="05000000000000000000" pitchFamily="2" charset="2"/>
              </a:rPr>
              <a:t>3</a:t>
            </a:r>
            <a:r>
              <a:rPr lang="en-GB" sz="2200">
                <a:sym typeface="Wingdings" panose="05000000000000000000" pitchFamily="2" charset="2"/>
              </a:rPr>
              <a:t> </a:t>
            </a:r>
            <a:endParaRPr lang="en-GB" sz="22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ED5CD8-1B65-489B-97BE-1FC850AAC172}"/>
              </a:ext>
            </a:extLst>
          </p:cNvPr>
          <p:cNvSpPr txBox="1"/>
          <p:nvPr/>
        </p:nvSpPr>
        <p:spPr>
          <a:xfrm>
            <a:off x="972042" y="4425253"/>
            <a:ext cx="4812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3: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684E136-DEDF-49F7-97F7-A18AAE1343AF}"/>
                  </a:ext>
                </a:extLst>
              </p:cNvPr>
              <p:cNvSpPr txBox="1"/>
              <p:nvPr/>
            </p:nvSpPr>
            <p:spPr>
              <a:xfrm>
                <a:off x="395978" y="4127095"/>
                <a:ext cx="6136640" cy="79534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b="1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𝒎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𝒐𝒍𝒆𝒔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𝑩</m:t>
                          </m:r>
                        </m:num>
                        <m:den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𝒎𝒐𝒍𝒆𝒔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𝑨</m:t>
                          </m:r>
                        </m:den>
                      </m:f>
                      <m:r>
                        <a:rPr lang="en-GB" sz="2200" b="1" i="1" dirty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b="1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𝒄𝒐𝒆𝒇𝒇𝒊𝒄𝒊𝒆𝒏𝒕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𝑩</m:t>
                          </m:r>
                        </m:num>
                        <m:den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𝒄𝒐𝒆𝒇𝒇𝒊𝒄𝒊𝒆𝒏𝒕</m:t>
                          </m:r>
                          <m:r>
                            <a:rPr lang="en-GB" sz="22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GB" sz="220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684E136-DEDF-49F7-97F7-A18AAE1343A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978" y="4127095"/>
                <a:ext cx="6136640" cy="795346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24EBD227-7932-4E05-8724-37CCA738F3DC}"/>
                  </a:ext>
                </a:extLst>
              </p:cNvPr>
              <p:cNvSpPr txBox="1"/>
              <p:nvPr/>
            </p:nvSpPr>
            <p:spPr>
              <a:xfrm>
                <a:off x="2196178" y="5071584"/>
                <a:ext cx="2896562" cy="64293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𝑁𝐻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3 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2 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𝑁𝐻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en-GB" sz="220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24EBD227-7932-4E05-8724-37CCA738F3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6178" y="5071584"/>
                <a:ext cx="2896562" cy="642933"/>
              </a:xfrm>
              <a:prstGeom prst="rect">
                <a:avLst/>
              </a:prstGeom>
              <a:blipFill>
                <a:blip r:embed="rId3"/>
                <a:stretch>
                  <a:fillRect b="-952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FDA98F4-8915-4668-8C4B-A55974564557}"/>
                  </a:ext>
                </a:extLst>
              </p:cNvPr>
              <p:cNvSpPr txBox="1"/>
              <p:nvPr/>
            </p:nvSpPr>
            <p:spPr>
              <a:xfrm>
                <a:off x="5652562" y="4964378"/>
                <a:ext cx="6506974" cy="64293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𝑚𝑜𝑙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𝐻</m:t>
                      </m:r>
                      <m:r>
                        <a:rPr lang="en-GB" sz="2200" b="0" i="1" baseline="-25000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5.0 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𝑁𝐻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e>
                      </m:d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𝑁𝐻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=7.5 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𝑚𝑜𝑙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𝐻</m:t>
                      </m:r>
                      <m:r>
                        <a:rPr lang="en-GB" sz="22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2</m:t>
                      </m:r>
                    </m:oMath>
                  </m:oMathPara>
                </a14:m>
                <a:endParaRPr lang="en-GB" sz="2200" baseline="-2500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FDA98F4-8915-4668-8C4B-A5597456455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562" y="4964378"/>
                <a:ext cx="6506974" cy="642933"/>
              </a:xfrm>
              <a:prstGeom prst="rect">
                <a:avLst/>
              </a:prstGeom>
              <a:blipFill>
                <a:blip r:embed="rId4"/>
                <a:stretch>
                  <a:fillRect b="-849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val 12">
            <a:extLst>
              <a:ext uri="{FF2B5EF4-FFF2-40B4-BE49-F238E27FC236}">
                <a16:creationId xmlns:a16="http://schemas.microsoft.com/office/drawing/2014/main" id="{8C5D9B8F-6769-4A6D-B75E-AC4D598C17B2}"/>
              </a:ext>
            </a:extLst>
          </p:cNvPr>
          <p:cNvSpPr/>
          <p:nvPr/>
        </p:nvSpPr>
        <p:spPr>
          <a:xfrm>
            <a:off x="8964929" y="4763760"/>
            <a:ext cx="1523559" cy="1161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030C5CD-8268-4853-B109-C69D86AA9AAB}"/>
              </a:ext>
            </a:extLst>
          </p:cNvPr>
          <p:cNvSpPr txBox="1"/>
          <p:nvPr/>
        </p:nvSpPr>
        <p:spPr>
          <a:xfrm>
            <a:off x="9036938" y="5910014"/>
            <a:ext cx="135370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mole ratio</a:t>
            </a:r>
          </a:p>
        </p:txBody>
      </p:sp>
    </p:spTree>
    <p:extLst>
      <p:ext uri="{BB962C8B-B14F-4D97-AF65-F5344CB8AC3E}">
        <p14:creationId xmlns:p14="http://schemas.microsoft.com/office/powerpoint/2010/main" val="11795726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729D8-0987-418A-8B2F-4B60ACE05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384" y="-99392"/>
            <a:ext cx="10364451" cy="1596177"/>
          </a:xfrm>
        </p:spPr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6D8F78-2422-4B3C-9FFE-8B095516D71D}"/>
              </a:ext>
            </a:extLst>
          </p:cNvPr>
          <p:cNvSpPr txBox="1"/>
          <p:nvPr/>
        </p:nvSpPr>
        <p:spPr>
          <a:xfrm>
            <a:off x="335360" y="1124744"/>
            <a:ext cx="11130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Aluminium metal reacts with molecular oxygen gas to form solid aluminium oxide. How many moles of aluminium are required to produce 25 mol Al</a:t>
            </a:r>
            <a:r>
              <a:rPr lang="en-GB" sz="2800" baseline="-25000" dirty="0"/>
              <a:t>2</a:t>
            </a:r>
            <a:r>
              <a:rPr lang="en-GB" sz="2800" dirty="0"/>
              <a:t>O</a:t>
            </a:r>
            <a:r>
              <a:rPr lang="en-GB" sz="2800" baseline="-25000" dirty="0"/>
              <a:t>3</a:t>
            </a:r>
            <a:r>
              <a:rPr lang="en-GB" sz="28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0046201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80B935-AFC6-42AE-A2B3-830C9D71BCBA}"/>
              </a:ext>
            </a:extLst>
          </p:cNvPr>
          <p:cNvSpPr txBox="1"/>
          <p:nvPr/>
        </p:nvSpPr>
        <p:spPr>
          <a:xfrm>
            <a:off x="47328" y="836713"/>
            <a:ext cx="120253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400"/>
              <a:t>Ammonia will react with fluorine to produce dinitrogen tetrafluoride and hydrogen fluoride.</a:t>
            </a:r>
            <a:br>
              <a:rPr lang="en-US" altLang="en-US" sz="2400"/>
            </a:br>
            <a:endParaRPr lang="en-US" altLang="en-US" sz="2400"/>
          </a:p>
          <a:p>
            <a:r>
              <a:rPr lang="en-US" altLang="en-US" sz="2400"/>
              <a:t>2NH</a:t>
            </a:r>
            <a:r>
              <a:rPr lang="en-US" altLang="en-US" sz="2400" baseline="-30000"/>
              <a:t>3</a:t>
            </a:r>
            <a:r>
              <a:rPr lang="en-US" altLang="en-US" sz="2400"/>
              <a:t>(g) + 5F</a:t>
            </a:r>
            <a:r>
              <a:rPr lang="en-US" altLang="en-US" sz="2400" baseline="-30000"/>
              <a:t>2</a:t>
            </a:r>
            <a:r>
              <a:rPr lang="en-US" altLang="en-US" sz="2400"/>
              <a:t>(g) =&gt; N</a:t>
            </a:r>
            <a:r>
              <a:rPr lang="en-US" altLang="en-US" sz="2400" baseline="-30000"/>
              <a:t>2</a:t>
            </a:r>
            <a:r>
              <a:rPr lang="en-US" altLang="en-US" sz="2400"/>
              <a:t>F</a:t>
            </a:r>
            <a:r>
              <a:rPr lang="en-US" altLang="en-US" sz="2400" baseline="-30000"/>
              <a:t>4</a:t>
            </a:r>
            <a:r>
              <a:rPr lang="en-US" altLang="en-US" sz="2400"/>
              <a:t>(g) + 6HF(g)</a:t>
            </a:r>
            <a:br>
              <a:rPr lang="en-US" altLang="en-US" sz="2400"/>
            </a:br>
            <a:endParaRPr lang="en-US" altLang="en-US" sz="2400"/>
          </a:p>
          <a:p>
            <a:r>
              <a:rPr lang="en-US" altLang="en-US" sz="2400"/>
              <a:t>How many moles of NH</a:t>
            </a:r>
            <a:r>
              <a:rPr lang="en-US" altLang="en-US" sz="2400" baseline="-30000"/>
              <a:t>3</a:t>
            </a:r>
            <a:r>
              <a:rPr lang="en-US" altLang="en-US" sz="2400"/>
              <a:t> are needed to react completely with 27.2 mol of F</a:t>
            </a:r>
            <a:r>
              <a:rPr lang="en-US" altLang="en-US" sz="2400" baseline="-30000"/>
              <a:t>2</a:t>
            </a:r>
            <a:r>
              <a:rPr lang="en-US" altLang="en-US" sz="2400"/>
              <a:t>?</a:t>
            </a:r>
          </a:p>
          <a:p>
            <a:endParaRPr lang="en-US" altLang="en-US" sz="2400"/>
          </a:p>
          <a:p>
            <a:endParaRPr lang="en-US" altLang="en-US" sz="2400"/>
          </a:p>
          <a:p>
            <a:endParaRPr lang="en-GB" sz="2400" b="1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7D1ECDD-1521-4B56-8A5F-A80C3008A79D}"/>
              </a:ext>
            </a:extLst>
          </p:cNvPr>
          <p:cNvSpPr txBox="1">
            <a:spLocks/>
          </p:cNvSpPr>
          <p:nvPr/>
        </p:nvSpPr>
        <p:spPr>
          <a:xfrm>
            <a:off x="551384" y="-99392"/>
            <a:ext cx="10364451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</a:t>
            </a:r>
          </a:p>
        </p:txBody>
      </p:sp>
    </p:spTree>
    <p:extLst>
      <p:ext uri="{BB962C8B-B14F-4D97-AF65-F5344CB8AC3E}">
        <p14:creationId xmlns:p14="http://schemas.microsoft.com/office/powerpoint/2010/main" val="23088491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67A964-90F2-4D78-98FF-BF9603BC5FEE}"/>
              </a:ext>
            </a:extLst>
          </p:cNvPr>
          <p:cNvSpPr txBox="1"/>
          <p:nvPr/>
        </p:nvSpPr>
        <p:spPr>
          <a:xfrm>
            <a:off x="4223792" y="984951"/>
            <a:ext cx="4106381" cy="523220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>
                <a:solidFill>
                  <a:srgbClr val="7030A0"/>
                </a:solidFill>
              </a:rPr>
              <a:t>Mass-to mass calculations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D8E006-14CD-411F-BD37-68E59EE77CFE}"/>
              </a:ext>
            </a:extLst>
          </p:cNvPr>
          <p:cNvSpPr txBox="1"/>
          <p:nvPr/>
        </p:nvSpPr>
        <p:spPr>
          <a:xfrm>
            <a:off x="729053" y="2132856"/>
            <a:ext cx="10153128" cy="19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/>
              <a:t>In mass-to-mass calculation, convert the given mass to moles, apply the mole-to-mole conversion factor to obtain the moles required and finally convert the moles required to mass.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B90CFF78-7ECE-4BE0-82FF-7FD5A3508E86}"/>
              </a:ext>
            </a:extLst>
          </p:cNvPr>
          <p:cNvSpPr txBox="1">
            <a:spLocks/>
          </p:cNvSpPr>
          <p:nvPr/>
        </p:nvSpPr>
        <p:spPr>
          <a:xfrm>
            <a:off x="623392" y="179409"/>
            <a:ext cx="10364451" cy="560062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to use reaction stoichiometry</a:t>
            </a:r>
          </a:p>
        </p:txBody>
      </p:sp>
    </p:spTree>
    <p:extLst>
      <p:ext uri="{BB962C8B-B14F-4D97-AF65-F5344CB8AC3E}">
        <p14:creationId xmlns:p14="http://schemas.microsoft.com/office/powerpoint/2010/main" val="21257787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67A964-90F2-4D78-98FF-BF9603BC5FEE}"/>
              </a:ext>
            </a:extLst>
          </p:cNvPr>
          <p:cNvSpPr txBox="1"/>
          <p:nvPr/>
        </p:nvSpPr>
        <p:spPr>
          <a:xfrm>
            <a:off x="138833" y="109845"/>
            <a:ext cx="4106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>
                <a:solidFill>
                  <a:srgbClr val="7030A0"/>
                </a:solidFill>
              </a:rPr>
              <a:t>Mass-to mass calculations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FEB0ED-9178-4FB5-8665-31E7DCFA0628}"/>
              </a:ext>
            </a:extLst>
          </p:cNvPr>
          <p:cNvSpPr txBox="1"/>
          <p:nvPr/>
        </p:nvSpPr>
        <p:spPr>
          <a:xfrm>
            <a:off x="143245" y="700235"/>
            <a:ext cx="117854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EXAMPLE:</a:t>
            </a:r>
          </a:p>
          <a:p>
            <a:r>
              <a:rPr lang="en-GB" sz="2400" dirty="0"/>
              <a:t>Propane, C</a:t>
            </a:r>
            <a:r>
              <a:rPr lang="en-GB" sz="2400" baseline="-25000" dirty="0"/>
              <a:t>3</a:t>
            </a:r>
            <a:r>
              <a:rPr lang="en-GB" sz="2400" dirty="0"/>
              <a:t>H</a:t>
            </a:r>
            <a:r>
              <a:rPr lang="en-GB" sz="2400" baseline="-25000" dirty="0"/>
              <a:t>8</a:t>
            </a:r>
            <a:r>
              <a:rPr lang="en-GB" sz="2400" dirty="0"/>
              <a:t> is a common camping fuel. Calculate the mass of carbon dioxide produced when 100.0 of propane is burned in a camp stove</a:t>
            </a:r>
          </a:p>
        </p:txBody>
      </p:sp>
    </p:spTree>
    <p:extLst>
      <p:ext uri="{BB962C8B-B14F-4D97-AF65-F5344CB8AC3E}">
        <p14:creationId xmlns:p14="http://schemas.microsoft.com/office/powerpoint/2010/main" val="38032612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67A964-90F2-4D78-98FF-BF9603BC5FEE}"/>
              </a:ext>
            </a:extLst>
          </p:cNvPr>
          <p:cNvSpPr txBox="1"/>
          <p:nvPr/>
        </p:nvSpPr>
        <p:spPr>
          <a:xfrm>
            <a:off x="138833" y="109845"/>
            <a:ext cx="4106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>
                <a:solidFill>
                  <a:srgbClr val="7030A0"/>
                </a:solidFill>
              </a:rPr>
              <a:t>Mass-to mass calculations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FEB0ED-9178-4FB5-8665-31E7DCFA0628}"/>
              </a:ext>
            </a:extLst>
          </p:cNvPr>
          <p:cNvSpPr txBox="1"/>
          <p:nvPr/>
        </p:nvSpPr>
        <p:spPr>
          <a:xfrm>
            <a:off x="143245" y="700235"/>
            <a:ext cx="117854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EXAMPLE:</a:t>
            </a:r>
          </a:p>
          <a:p>
            <a:r>
              <a:rPr lang="en-GB" sz="2400"/>
              <a:t>Propane is a common camping fuel. Calculate the mass of carbon dioxide produced when 100.0 of propane is burned in a camp stove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CB4C86-D122-4293-85D0-B5FE8014DF15}"/>
              </a:ext>
            </a:extLst>
          </p:cNvPr>
          <p:cNvSpPr txBox="1"/>
          <p:nvPr/>
        </p:nvSpPr>
        <p:spPr>
          <a:xfrm>
            <a:off x="1120590" y="2245777"/>
            <a:ext cx="6288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/>
              <a:t>C</a:t>
            </a:r>
            <a:r>
              <a:rPr lang="en-GB" sz="2400" baseline="-25000"/>
              <a:t>3</a:t>
            </a:r>
            <a:r>
              <a:rPr lang="en-GB" sz="2400"/>
              <a:t>H</a:t>
            </a:r>
            <a:r>
              <a:rPr lang="en-GB" sz="2400" baseline="-25000"/>
              <a:t>8</a:t>
            </a:r>
            <a:r>
              <a:rPr lang="en-GB" sz="2400"/>
              <a:t> (g)  +  5 O</a:t>
            </a:r>
            <a:r>
              <a:rPr lang="en-GB" sz="2400" baseline="-25000"/>
              <a:t>2</a:t>
            </a:r>
            <a:r>
              <a:rPr lang="en-GB" sz="2400"/>
              <a:t> (g)  </a:t>
            </a:r>
            <a:r>
              <a:rPr lang="en-GB" sz="2400">
                <a:sym typeface="Wingdings" panose="05000000000000000000" pitchFamily="2" charset="2"/>
              </a:rPr>
              <a:t>  3 CO</a:t>
            </a:r>
            <a:r>
              <a:rPr lang="en-GB" sz="2400" baseline="-25000">
                <a:sym typeface="Wingdings" panose="05000000000000000000" pitchFamily="2" charset="2"/>
              </a:rPr>
              <a:t>2</a:t>
            </a:r>
            <a:r>
              <a:rPr lang="en-GB" sz="2400">
                <a:sym typeface="Wingdings" panose="05000000000000000000" pitchFamily="2" charset="2"/>
              </a:rPr>
              <a:t> (g)  +  4 H</a:t>
            </a:r>
            <a:r>
              <a:rPr lang="en-GB" sz="2400" baseline="-25000">
                <a:sym typeface="Wingdings" panose="05000000000000000000" pitchFamily="2" charset="2"/>
              </a:rPr>
              <a:t>2</a:t>
            </a:r>
            <a:r>
              <a:rPr lang="en-GB" sz="2400">
                <a:sym typeface="Wingdings" panose="05000000000000000000" pitchFamily="2" charset="2"/>
              </a:rPr>
              <a:t>O (l)</a:t>
            </a:r>
            <a:endParaRPr lang="en-GB" sz="2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9795B3-F396-486F-B46A-F3BD51B204A8}"/>
              </a:ext>
            </a:extLst>
          </p:cNvPr>
          <p:cNvSpPr txBox="1"/>
          <p:nvPr/>
        </p:nvSpPr>
        <p:spPr>
          <a:xfrm>
            <a:off x="1120763" y="2820726"/>
            <a:ext cx="588013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2. Calculate the molar mass of propane and carbon dioxide: </a:t>
            </a:r>
          </a:p>
          <a:p>
            <a:r>
              <a:rPr lang="en-GB" sz="2400"/>
              <a:t>C</a:t>
            </a:r>
            <a:r>
              <a:rPr lang="en-GB" sz="2400" baseline="-25000"/>
              <a:t>3</a:t>
            </a:r>
            <a:r>
              <a:rPr lang="en-GB" sz="2400"/>
              <a:t>H</a:t>
            </a:r>
            <a:r>
              <a:rPr lang="en-GB" sz="2400" baseline="-25000"/>
              <a:t>8</a:t>
            </a:r>
            <a:r>
              <a:rPr lang="en-GB" sz="2400"/>
              <a:t> = 44.09 g/mol and </a:t>
            </a:r>
            <a:r>
              <a:rPr lang="en-GB" sz="2400">
                <a:sym typeface="Wingdings" panose="05000000000000000000" pitchFamily="2" charset="2"/>
              </a:rPr>
              <a:t>CO</a:t>
            </a:r>
            <a:r>
              <a:rPr lang="en-GB" sz="2400" baseline="-25000">
                <a:sym typeface="Wingdings" panose="05000000000000000000" pitchFamily="2" charset="2"/>
              </a:rPr>
              <a:t>2</a:t>
            </a:r>
            <a:r>
              <a:rPr lang="en-GB" sz="2400">
                <a:sym typeface="Wingdings" panose="05000000000000000000" pitchFamily="2" charset="2"/>
              </a:rPr>
              <a:t> = </a:t>
            </a:r>
            <a:r>
              <a:rPr lang="en-GB" sz="2400"/>
              <a:t>44.01 g/mol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592FD2-BFCB-4D4F-8181-E38B2432BED6}"/>
              </a:ext>
            </a:extLst>
          </p:cNvPr>
          <p:cNvSpPr txBox="1"/>
          <p:nvPr/>
        </p:nvSpPr>
        <p:spPr>
          <a:xfrm>
            <a:off x="1120590" y="2020000"/>
            <a:ext cx="3990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1. Write the balanced chemical equation: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281BAC-72A7-497A-A53C-F33791DAEB4F}"/>
              </a:ext>
            </a:extLst>
          </p:cNvPr>
          <p:cNvSpPr txBox="1"/>
          <p:nvPr/>
        </p:nvSpPr>
        <p:spPr>
          <a:xfrm>
            <a:off x="1145217" y="3761588"/>
            <a:ext cx="3313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3. Find the stoichiometric relation: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9FAA3C7-EE00-41FD-86C7-7E6AFE60FED3}"/>
                  </a:ext>
                </a:extLst>
              </p:cNvPr>
              <p:cNvSpPr txBox="1"/>
              <p:nvPr/>
            </p:nvSpPr>
            <p:spPr>
              <a:xfrm>
                <a:off x="1146247" y="4214188"/>
                <a:ext cx="3966727" cy="638316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𝑠𝑢𝑏𝑠𝑡𝑎𝑛𝑐𝑒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𝑟𝑒𝑞𝑢𝑖𝑟𝑒𝑑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𝑠𝑢𝑏𝑠𝑡𝑎𝑛𝑐𝑒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𝑔𝑖𝑣𝑒𝑛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3 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𝐶𝑂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en-GB" sz="200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9FAA3C7-EE00-41FD-86C7-7E6AFE60FED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6247" y="4214188"/>
                <a:ext cx="3966727" cy="63831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990D76FC-5CF7-48C9-8C77-0D908B31E6B7}"/>
              </a:ext>
            </a:extLst>
          </p:cNvPr>
          <p:cNvSpPr txBox="1"/>
          <p:nvPr/>
        </p:nvSpPr>
        <p:spPr>
          <a:xfrm>
            <a:off x="1157009" y="5032044"/>
            <a:ext cx="5674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4. Use this mole ratio to convert from mol C</a:t>
            </a:r>
            <a:r>
              <a:rPr lang="en-GB" baseline="-25000"/>
              <a:t>3</a:t>
            </a:r>
            <a:r>
              <a:rPr lang="en-GB"/>
              <a:t>H</a:t>
            </a:r>
            <a:r>
              <a:rPr lang="en-GB" baseline="-25000"/>
              <a:t>8</a:t>
            </a:r>
            <a:r>
              <a:rPr lang="en-GB"/>
              <a:t> to mol CO</a:t>
            </a:r>
            <a:r>
              <a:rPr lang="en-GB" baseline="-25000"/>
              <a:t>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5FE0ABCC-84C1-4062-B4DE-DC7044FEBAE4}"/>
                  </a:ext>
                </a:extLst>
              </p:cNvPr>
              <p:cNvSpPr txBox="1"/>
              <p:nvPr/>
            </p:nvSpPr>
            <p:spPr>
              <a:xfrm>
                <a:off x="1182262" y="5431984"/>
                <a:ext cx="6248056" cy="638316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𝑚𝑜𝑙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𝐶𝑂</m:t>
                      </m:r>
                      <m:r>
                        <a:rPr lang="en-GB" sz="2000" b="0" i="1" baseline="-25000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=(100.0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𝑔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GB" sz="2000" b="0" i="1" baseline="-25000" smtClean="0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𝐻</m:t>
                      </m:r>
                      <m:r>
                        <a:rPr lang="en-GB" sz="2000" b="0" i="1" baseline="-25000" smtClean="0">
                          <a:latin typeface="Cambria Math" panose="02040503050406030204" pitchFamily="18" charset="0"/>
                        </a:rPr>
                        <m:t>8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)×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44.09 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𝑔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𝐶𝑂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en-GB" sz="200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5FE0ABCC-84C1-4062-B4DE-DC7044FEBAE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2262" y="5431984"/>
                <a:ext cx="6248056" cy="63831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Rectangle 14">
            <a:extLst>
              <a:ext uri="{FF2B5EF4-FFF2-40B4-BE49-F238E27FC236}">
                <a16:creationId xmlns:a16="http://schemas.microsoft.com/office/drawing/2014/main" id="{2063BD5C-944F-42B8-856C-90A730285507}"/>
              </a:ext>
            </a:extLst>
          </p:cNvPr>
          <p:cNvSpPr/>
          <p:nvPr/>
        </p:nvSpPr>
        <p:spPr>
          <a:xfrm>
            <a:off x="2419367" y="5380074"/>
            <a:ext cx="3456384" cy="792088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C2E37ED-9654-4F5B-B33F-00C6F72592D9}"/>
              </a:ext>
            </a:extLst>
          </p:cNvPr>
          <p:cNvSpPr/>
          <p:nvPr/>
        </p:nvSpPr>
        <p:spPr>
          <a:xfrm>
            <a:off x="6072191" y="5367401"/>
            <a:ext cx="1376731" cy="792088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47213FD-304E-4C05-BB85-4D786B1394C7}"/>
              </a:ext>
            </a:extLst>
          </p:cNvPr>
          <p:cNvSpPr txBox="1"/>
          <p:nvPr/>
        </p:nvSpPr>
        <p:spPr>
          <a:xfrm>
            <a:off x="5816990" y="2971800"/>
            <a:ext cx="65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endParaRPr lang="en-GB" sz="240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82CC9A4-AFC3-410D-AADF-FE506B3851FA}"/>
              </a:ext>
            </a:extLst>
          </p:cNvPr>
          <p:cNvSpPr txBox="1"/>
          <p:nvPr/>
        </p:nvSpPr>
        <p:spPr>
          <a:xfrm>
            <a:off x="2285254" y="6236745"/>
            <a:ext cx="34644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/>
              <a:t>converts mass to mol C</a:t>
            </a:r>
            <a:r>
              <a:rPr lang="en-GB" sz="2400" baseline="-25000"/>
              <a:t>3</a:t>
            </a:r>
            <a:r>
              <a:rPr lang="en-GB" sz="2400"/>
              <a:t>H</a:t>
            </a:r>
            <a:r>
              <a:rPr lang="en-GB" sz="2400" baseline="-25000"/>
              <a:t>8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0E86A65-D7C5-490A-9866-62E87543CFDC}"/>
              </a:ext>
            </a:extLst>
          </p:cNvPr>
          <p:cNvSpPr txBox="1"/>
          <p:nvPr/>
        </p:nvSpPr>
        <p:spPr>
          <a:xfrm>
            <a:off x="7645362" y="5532612"/>
            <a:ext cx="39885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/>
              <a:t>converts mol C3H8 to mol CO2</a:t>
            </a:r>
          </a:p>
        </p:txBody>
      </p:sp>
    </p:spTree>
    <p:extLst>
      <p:ext uri="{BB962C8B-B14F-4D97-AF65-F5344CB8AC3E}">
        <p14:creationId xmlns:p14="http://schemas.microsoft.com/office/powerpoint/2010/main" val="5920828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67A964-90F2-4D78-98FF-BF9603BC5FEE}"/>
              </a:ext>
            </a:extLst>
          </p:cNvPr>
          <p:cNvSpPr txBox="1"/>
          <p:nvPr/>
        </p:nvSpPr>
        <p:spPr>
          <a:xfrm>
            <a:off x="138833" y="109845"/>
            <a:ext cx="3796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>
                <a:solidFill>
                  <a:srgbClr val="7030A0"/>
                </a:solidFill>
              </a:rPr>
              <a:t>Mass-to mass calculations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3CDE353-1B85-47BE-966A-D279BA845F42}"/>
              </a:ext>
            </a:extLst>
          </p:cNvPr>
          <p:cNvSpPr txBox="1"/>
          <p:nvPr/>
        </p:nvSpPr>
        <p:spPr>
          <a:xfrm>
            <a:off x="983432" y="1196752"/>
            <a:ext cx="4786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5. Convert this amount of CO</a:t>
            </a:r>
            <a:r>
              <a:rPr lang="en-GB" baseline="-25000"/>
              <a:t>2</a:t>
            </a:r>
            <a:r>
              <a:rPr lang="en-GB"/>
              <a:t> into mass in grams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33E1B613-9B4E-4ABF-82F0-E56626DF58D9}"/>
                  </a:ext>
                </a:extLst>
              </p:cNvPr>
              <p:cNvSpPr txBox="1"/>
              <p:nvPr/>
            </p:nvSpPr>
            <p:spPr>
              <a:xfrm>
                <a:off x="263352" y="1746749"/>
                <a:ext cx="9747604" cy="638316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𝑚𝑎𝑠𝑠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𝑜𝑓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𝐶𝑂</m:t>
                      </m:r>
                      <m:r>
                        <a:rPr lang="en-GB" sz="2000" b="0" i="1" baseline="-25000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100.0 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</a:rPr>
                            <m:t>8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44.09 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𝑔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𝐶𝑂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44.01 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𝑔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𝐶𝑂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𝐶𝑂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=299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𝑔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𝐶𝑂</m:t>
                      </m:r>
                      <m:r>
                        <a:rPr lang="en-GB" sz="20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2</m:t>
                      </m:r>
                    </m:oMath>
                  </m:oMathPara>
                </a14:m>
                <a:endParaRPr lang="en-GB" sz="2000" baseline="-2500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33E1B613-9B4E-4ABF-82F0-E56626DF58D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352" y="1746749"/>
                <a:ext cx="9747604" cy="63831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581383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646E8-1D9D-4178-86FB-5D6422CAF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16632"/>
            <a:ext cx="10364451" cy="650243"/>
          </a:xfrm>
        </p:spPr>
        <p:txBody>
          <a:bodyPr/>
          <a:lstStyle/>
          <a:p>
            <a:r>
              <a:rPr lang="en-GB" b="1"/>
              <a:t>Practice problem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76EE01-C44D-43FC-9147-B9BE30B3CCEA}"/>
              </a:ext>
            </a:extLst>
          </p:cNvPr>
          <p:cNvSpPr txBox="1"/>
          <p:nvPr/>
        </p:nvSpPr>
        <p:spPr>
          <a:xfrm>
            <a:off x="407367" y="836712"/>
            <a:ext cx="113772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solid fuel in the booster stage of the space shuttle is a mixture of ammonium perchlorate and aluminium powder. Upon ignition, one reaction that occurs is:</a:t>
            </a:r>
          </a:p>
          <a:p>
            <a:endParaRPr lang="en-GB" sz="2800" dirty="0"/>
          </a:p>
          <a:p>
            <a:r>
              <a:rPr lang="en-GB" sz="2800" dirty="0"/>
              <a:t>6 NH</a:t>
            </a:r>
            <a:r>
              <a:rPr lang="en-GB" sz="2800" baseline="-25000" dirty="0"/>
              <a:t>4</a:t>
            </a:r>
            <a:r>
              <a:rPr lang="en-GB" sz="2800" dirty="0"/>
              <a:t>ClO</a:t>
            </a:r>
            <a:r>
              <a:rPr lang="en-GB" sz="2800" baseline="-25000" dirty="0"/>
              <a:t>4</a:t>
            </a:r>
            <a:r>
              <a:rPr lang="en-GB" sz="2800" dirty="0"/>
              <a:t> (s) + 10 Al (s)  </a:t>
            </a:r>
            <a:r>
              <a:rPr lang="en-GB" sz="2800" dirty="0">
                <a:sym typeface="Wingdings" panose="05000000000000000000" pitchFamily="2" charset="2"/>
              </a:rPr>
              <a:t> 5 Al</a:t>
            </a:r>
            <a:r>
              <a:rPr lang="en-GB" sz="2800" baseline="-25000" dirty="0">
                <a:sym typeface="Wingdings" panose="05000000000000000000" pitchFamily="2" charset="2"/>
              </a:rPr>
              <a:t>2</a:t>
            </a:r>
            <a:r>
              <a:rPr lang="en-GB" sz="2800" dirty="0">
                <a:sym typeface="Wingdings" panose="05000000000000000000" pitchFamily="2" charset="2"/>
              </a:rPr>
              <a:t>O</a:t>
            </a:r>
            <a:r>
              <a:rPr lang="en-GB" sz="2800" baseline="-25000" dirty="0">
                <a:sym typeface="Wingdings" panose="05000000000000000000" pitchFamily="2" charset="2"/>
              </a:rPr>
              <a:t>3</a:t>
            </a:r>
            <a:r>
              <a:rPr lang="en-GB" sz="2800" dirty="0">
                <a:sym typeface="Wingdings" panose="05000000000000000000" pitchFamily="2" charset="2"/>
              </a:rPr>
              <a:t> (s) + 3 N</a:t>
            </a:r>
            <a:r>
              <a:rPr lang="en-GB" sz="2800" baseline="-25000" dirty="0">
                <a:sym typeface="Wingdings" panose="05000000000000000000" pitchFamily="2" charset="2"/>
              </a:rPr>
              <a:t>2 </a:t>
            </a:r>
            <a:r>
              <a:rPr lang="en-GB" sz="2800" dirty="0">
                <a:sym typeface="Wingdings" panose="05000000000000000000" pitchFamily="2" charset="2"/>
              </a:rPr>
              <a:t>(g) + 6 HCl (g)  +  9 H</a:t>
            </a:r>
            <a:r>
              <a:rPr lang="en-GB" sz="2800" baseline="-25000" dirty="0">
                <a:sym typeface="Wingdings" panose="05000000000000000000" pitchFamily="2" charset="2"/>
              </a:rPr>
              <a:t>2</a:t>
            </a:r>
            <a:r>
              <a:rPr lang="en-GB" sz="2800" dirty="0">
                <a:sym typeface="Wingdings" panose="05000000000000000000" pitchFamily="2" charset="2"/>
              </a:rPr>
              <a:t>O (g)</a:t>
            </a:r>
          </a:p>
          <a:p>
            <a:endParaRPr lang="en-GB" sz="2800" dirty="0">
              <a:sym typeface="Wingdings" panose="05000000000000000000" pitchFamily="2" charset="2"/>
            </a:endParaRPr>
          </a:p>
          <a:p>
            <a:pPr marL="342900" indent="-342900">
              <a:buAutoNum type="alphaLcParenR"/>
            </a:pPr>
            <a:r>
              <a:rPr lang="en-GB" sz="2800" dirty="0">
                <a:sym typeface="Wingdings" panose="05000000000000000000" pitchFamily="2" charset="2"/>
              </a:rPr>
              <a:t>If this reaction was performed in the lab, how many grams of aluminium should be mixed with 15.5 g of NH</a:t>
            </a:r>
            <a:r>
              <a:rPr lang="en-GB" sz="2800" baseline="-25000" dirty="0">
                <a:sym typeface="Wingdings" panose="05000000000000000000" pitchFamily="2" charset="2"/>
              </a:rPr>
              <a:t>4</a:t>
            </a:r>
            <a:r>
              <a:rPr lang="en-GB" sz="2800" dirty="0">
                <a:sym typeface="Wingdings" panose="05000000000000000000" pitchFamily="2" charset="2"/>
              </a:rPr>
              <a:t>ClO</a:t>
            </a:r>
            <a:r>
              <a:rPr lang="en-GB" sz="2800" baseline="-25000" dirty="0">
                <a:sym typeface="Wingdings" panose="05000000000000000000" pitchFamily="2" charset="2"/>
              </a:rPr>
              <a:t>4</a:t>
            </a:r>
            <a:r>
              <a:rPr lang="en-GB" sz="2800" dirty="0">
                <a:sym typeface="Wingdings" panose="05000000000000000000" pitchFamily="2" charset="2"/>
              </a:rPr>
              <a:t> ?</a:t>
            </a:r>
          </a:p>
          <a:p>
            <a:endParaRPr lang="en-GB" sz="2800" dirty="0">
              <a:sym typeface="Wingdings" panose="05000000000000000000" pitchFamily="2" charset="2"/>
            </a:endParaRPr>
          </a:p>
          <a:p>
            <a:r>
              <a:rPr lang="en-GB" sz="2800" dirty="0">
                <a:sym typeface="Wingdings" panose="05000000000000000000" pitchFamily="2" charset="2"/>
              </a:rPr>
              <a:t>b) Determine the mass of alumina (Al</a:t>
            </a:r>
            <a:r>
              <a:rPr lang="en-GB" sz="2800" baseline="-25000" dirty="0">
                <a:sym typeface="Wingdings" panose="05000000000000000000" pitchFamily="2" charset="2"/>
              </a:rPr>
              <a:t>2</a:t>
            </a:r>
            <a:r>
              <a:rPr lang="en-GB" sz="2800" dirty="0">
                <a:sym typeface="Wingdings" panose="05000000000000000000" pitchFamily="2" charset="2"/>
              </a:rPr>
              <a:t>O</a:t>
            </a:r>
            <a:r>
              <a:rPr lang="en-GB" sz="2800" baseline="-25000" dirty="0">
                <a:sym typeface="Wingdings" panose="05000000000000000000" pitchFamily="2" charset="2"/>
              </a:rPr>
              <a:t>3</a:t>
            </a:r>
            <a:r>
              <a:rPr lang="en-GB" sz="2800" dirty="0">
                <a:sym typeface="Wingdings" panose="05000000000000000000" pitchFamily="2" charset="2"/>
              </a:rPr>
              <a:t>, produced as a white smoke) formed in the reaction of 5000.0 kg of aluminium. 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839708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80B935-AFC6-42AE-A2B3-830C9D71BCBA}"/>
              </a:ext>
            </a:extLst>
          </p:cNvPr>
          <p:cNvSpPr txBox="1"/>
          <p:nvPr/>
        </p:nvSpPr>
        <p:spPr>
          <a:xfrm>
            <a:off x="47328" y="836713"/>
            <a:ext cx="1202533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/>
              <a:t>Practice Problem 2</a:t>
            </a:r>
            <a:r>
              <a:rPr lang="en-US" altLang="en-US" sz="2800"/>
              <a:t>: Chromium(III) oxide reacts with hydrogen sulfide (H</a:t>
            </a:r>
            <a:r>
              <a:rPr lang="en-US" altLang="en-US" sz="2800" baseline="-30000"/>
              <a:t>2</a:t>
            </a:r>
            <a:r>
              <a:rPr lang="en-US" altLang="en-US" sz="2800"/>
              <a:t>S) gas to form chromium(III) sulfide and water:</a:t>
            </a:r>
            <a:br>
              <a:rPr lang="en-US" altLang="en-US" sz="2800"/>
            </a:br>
            <a:r>
              <a:rPr lang="en-US" altLang="en-US" sz="2800"/>
              <a:t>Cr</a:t>
            </a:r>
            <a:r>
              <a:rPr lang="en-US" altLang="en-US" sz="2800" baseline="-30000"/>
              <a:t>2</a:t>
            </a:r>
            <a:r>
              <a:rPr lang="en-US" altLang="en-US" sz="2800"/>
              <a:t>O</a:t>
            </a:r>
            <a:r>
              <a:rPr lang="en-US" altLang="en-US" sz="2800" baseline="-30000"/>
              <a:t>3</a:t>
            </a:r>
            <a:r>
              <a:rPr lang="en-US" altLang="en-US" sz="2800"/>
              <a:t>(</a:t>
            </a:r>
            <a:r>
              <a:rPr lang="en-US" altLang="en-US" sz="2800" i="1"/>
              <a:t>s</a:t>
            </a:r>
            <a:r>
              <a:rPr lang="en-US" altLang="en-US" sz="2800"/>
              <a:t>) + 3H</a:t>
            </a:r>
            <a:r>
              <a:rPr lang="en-US" altLang="en-US" sz="2800" baseline="-30000"/>
              <a:t>2</a:t>
            </a:r>
            <a:r>
              <a:rPr lang="en-US" altLang="en-US" sz="2800"/>
              <a:t>S(</a:t>
            </a:r>
            <a:r>
              <a:rPr lang="en-US" altLang="en-US" sz="2800" i="1"/>
              <a:t>g</a:t>
            </a:r>
            <a:r>
              <a:rPr lang="en-US" altLang="en-US" sz="2800"/>
              <a:t>) =&gt; Cr</a:t>
            </a:r>
            <a:r>
              <a:rPr lang="en-US" altLang="en-US" sz="2800" baseline="-30000"/>
              <a:t>2</a:t>
            </a:r>
            <a:r>
              <a:rPr lang="en-US" altLang="en-US" sz="2800"/>
              <a:t>S</a:t>
            </a:r>
            <a:r>
              <a:rPr lang="en-US" altLang="en-US" sz="2800" baseline="-30000"/>
              <a:t>3</a:t>
            </a:r>
            <a:r>
              <a:rPr lang="en-US" altLang="en-US" sz="2800"/>
              <a:t>(</a:t>
            </a:r>
            <a:r>
              <a:rPr lang="en-US" altLang="en-US" sz="2800" i="1"/>
              <a:t>s</a:t>
            </a:r>
            <a:r>
              <a:rPr lang="en-US" altLang="en-US" sz="2800"/>
              <a:t>) + 3H</a:t>
            </a:r>
            <a:r>
              <a:rPr lang="en-US" altLang="en-US" sz="2800" baseline="-30000"/>
              <a:t>2</a:t>
            </a:r>
            <a:r>
              <a:rPr lang="en-US" altLang="en-US" sz="2800"/>
              <a:t>O(</a:t>
            </a:r>
            <a:r>
              <a:rPr lang="en-US" altLang="en-US" sz="2800" i="1"/>
              <a:t>l</a:t>
            </a:r>
            <a:r>
              <a:rPr lang="en-US" altLang="en-US" sz="2800"/>
              <a:t>)</a:t>
            </a:r>
            <a:br>
              <a:rPr lang="en-US" altLang="en-US" sz="2800"/>
            </a:br>
            <a:r>
              <a:rPr lang="en-US" altLang="en-US" sz="2800"/>
              <a:t>To produce 237.5 g Cr</a:t>
            </a:r>
            <a:r>
              <a:rPr lang="en-US" altLang="en-US" sz="2800" baseline="-30000"/>
              <a:t>2</a:t>
            </a:r>
            <a:r>
              <a:rPr lang="en-US" altLang="en-US" sz="2800"/>
              <a:t>S</a:t>
            </a:r>
            <a:r>
              <a:rPr lang="en-US" altLang="en-US" sz="2800" baseline="-30000"/>
              <a:t>3</a:t>
            </a:r>
            <a:r>
              <a:rPr lang="en-US" altLang="en-US" sz="2800"/>
              <a:t>, how many moles of Cr</a:t>
            </a:r>
            <a:r>
              <a:rPr lang="en-US" altLang="en-US" sz="2800" baseline="-30000"/>
              <a:t>2</a:t>
            </a:r>
            <a:r>
              <a:rPr lang="en-US" altLang="en-US" sz="2800"/>
              <a:t>O</a:t>
            </a:r>
            <a:r>
              <a:rPr lang="en-US" altLang="en-US" sz="2800" baseline="-30000"/>
              <a:t>3</a:t>
            </a:r>
            <a:r>
              <a:rPr lang="en-US" altLang="en-US" sz="2800"/>
              <a:t> are required?</a:t>
            </a:r>
          </a:p>
          <a:p>
            <a:endParaRPr lang="en-US" altLang="en-US" sz="2800"/>
          </a:p>
          <a:p>
            <a:pPr eaLnBrk="0" hangingPunct="0"/>
            <a:r>
              <a:rPr lang="en-US" altLang="en-US" sz="2800" b="1"/>
              <a:t>Practice Problem 3</a:t>
            </a:r>
            <a:r>
              <a:rPr lang="en-US" altLang="en-US" sz="2800"/>
              <a:t>: Consider the following reaction:</a:t>
            </a:r>
          </a:p>
          <a:p>
            <a:pPr eaLnBrk="0" hangingPunct="0"/>
            <a:r>
              <a:rPr lang="en-US" altLang="en-US" sz="2800"/>
              <a:t>2 B</a:t>
            </a:r>
            <a:r>
              <a:rPr lang="en-US" altLang="en-US" sz="2800" baseline="-30000"/>
              <a:t>5</a:t>
            </a:r>
            <a:r>
              <a:rPr lang="en-US" altLang="en-US" sz="2800"/>
              <a:t>H</a:t>
            </a:r>
            <a:r>
              <a:rPr lang="en-US" altLang="en-US" sz="2800" baseline="-30000"/>
              <a:t>9</a:t>
            </a:r>
            <a:r>
              <a:rPr lang="en-US" altLang="en-US" sz="2800"/>
              <a:t> + 12 O</a:t>
            </a:r>
            <a:r>
              <a:rPr lang="en-US" altLang="en-US" sz="2800" baseline="-30000"/>
              <a:t>2</a:t>
            </a:r>
            <a:r>
              <a:rPr lang="en-US" altLang="en-US" sz="2800"/>
              <a:t> =&gt; 5 B</a:t>
            </a:r>
            <a:r>
              <a:rPr lang="en-US" altLang="en-US" sz="2800" baseline="-30000"/>
              <a:t>2</a:t>
            </a:r>
            <a:r>
              <a:rPr lang="en-US" altLang="en-US" sz="2800"/>
              <a:t>O</a:t>
            </a:r>
            <a:r>
              <a:rPr lang="en-US" altLang="en-US" sz="2800" baseline="-30000"/>
              <a:t>3</a:t>
            </a:r>
            <a:r>
              <a:rPr lang="en-US" altLang="en-US" sz="2800"/>
              <a:t> + 9 H</a:t>
            </a:r>
            <a:r>
              <a:rPr lang="en-US" altLang="en-US" sz="2800" baseline="-30000"/>
              <a:t>2</a:t>
            </a:r>
            <a:r>
              <a:rPr lang="en-US" altLang="en-US" sz="2800"/>
              <a:t>O</a:t>
            </a:r>
          </a:p>
          <a:p>
            <a:pPr eaLnBrk="0" hangingPunct="0"/>
            <a:r>
              <a:rPr lang="en-US" altLang="en-US" sz="2800"/>
              <a:t>How many molecules of O</a:t>
            </a:r>
            <a:r>
              <a:rPr lang="en-US" altLang="en-US" sz="2800" baseline="-30000"/>
              <a:t>2</a:t>
            </a:r>
            <a:r>
              <a:rPr lang="en-US" altLang="en-US" sz="2800"/>
              <a:t> are needed to make  110.5 g of H</a:t>
            </a:r>
            <a:r>
              <a:rPr lang="en-US" altLang="en-US" sz="2800" baseline="-30000"/>
              <a:t>2</a:t>
            </a:r>
            <a:r>
              <a:rPr lang="en-US" altLang="en-US" sz="2800"/>
              <a:t>O?</a:t>
            </a:r>
          </a:p>
          <a:p>
            <a:endParaRPr lang="en-US" altLang="en-US" sz="2800"/>
          </a:p>
          <a:p>
            <a:endParaRPr lang="en-US" altLang="en-US" sz="2800" b="1"/>
          </a:p>
          <a:p>
            <a:endParaRPr lang="en-GB" sz="2800" b="1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0FC064F-0AC6-45FB-B361-B52E53B4ECE8}"/>
              </a:ext>
            </a:extLst>
          </p:cNvPr>
          <p:cNvSpPr txBox="1">
            <a:spLocks/>
          </p:cNvSpPr>
          <p:nvPr/>
        </p:nvSpPr>
        <p:spPr>
          <a:xfrm>
            <a:off x="479376" y="188640"/>
            <a:ext cx="10364451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problems</a:t>
            </a:r>
          </a:p>
        </p:txBody>
      </p:sp>
    </p:spTree>
    <p:extLst>
      <p:ext uri="{BB962C8B-B14F-4D97-AF65-F5344CB8AC3E}">
        <p14:creationId xmlns:p14="http://schemas.microsoft.com/office/powerpoint/2010/main" val="22021466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E090C65-0C50-4F2B-9994-73729D599A69}"/>
              </a:ext>
            </a:extLst>
          </p:cNvPr>
          <p:cNvSpPr txBox="1"/>
          <p:nvPr/>
        </p:nvSpPr>
        <p:spPr>
          <a:xfrm>
            <a:off x="335359" y="1340769"/>
            <a:ext cx="1144927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cs typeface="Calibri" panose="020F0502020204030204" pitchFamily="34" charset="0"/>
              </a:rPr>
              <a:t>Consider the reaction N</a:t>
            </a:r>
            <a:r>
              <a:rPr lang="en-GB" sz="2800" baseline="-25000">
                <a:cs typeface="Calibri" panose="020F0502020204030204" pitchFamily="34" charset="0"/>
              </a:rPr>
              <a:t>2</a:t>
            </a:r>
            <a:r>
              <a:rPr lang="en-GB" sz="2800">
                <a:cs typeface="Calibri" panose="020F0502020204030204" pitchFamily="34" charset="0"/>
              </a:rPr>
              <a:t> (g)   +   H</a:t>
            </a:r>
            <a:r>
              <a:rPr lang="en-GB" sz="2800" baseline="-25000">
                <a:cs typeface="Calibri" panose="020F0502020204030204" pitchFamily="34" charset="0"/>
              </a:rPr>
              <a:t>2</a:t>
            </a:r>
            <a:r>
              <a:rPr lang="en-GB" sz="2800">
                <a:cs typeface="Calibri" panose="020F0502020204030204" pitchFamily="34" charset="0"/>
              </a:rPr>
              <a:t> (g)   </a:t>
            </a:r>
            <a:r>
              <a:rPr lang="en-GB" sz="2800">
                <a:cs typeface="Calibri" panose="020F0502020204030204" pitchFamily="34" charset="0"/>
                <a:sym typeface="Wingdings" panose="05000000000000000000" pitchFamily="2" charset="2"/>
              </a:rPr>
              <a:t>   2 NH</a:t>
            </a:r>
            <a:r>
              <a:rPr lang="en-GB" sz="2800" baseline="-2500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>
                <a:cs typeface="Calibri" panose="020F0502020204030204" pitchFamily="34" charset="0"/>
                <a:sym typeface="Wingdings" panose="05000000000000000000" pitchFamily="2" charset="2"/>
              </a:rPr>
              <a:t> (g). How many molecules of NH</a:t>
            </a:r>
            <a:r>
              <a:rPr lang="en-GB" sz="2800" baseline="-2500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>
                <a:cs typeface="Calibri" panose="020F0502020204030204" pitchFamily="34" charset="0"/>
                <a:sym typeface="Wingdings" panose="05000000000000000000" pitchFamily="2" charset="2"/>
              </a:rPr>
              <a:t> will be made from the reaction of 42.0 g N</a:t>
            </a:r>
            <a:r>
              <a:rPr lang="en-GB" sz="2800" baseline="-2500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>
                <a:cs typeface="Calibri" panose="020F0502020204030204" pitchFamily="34" charset="0"/>
                <a:sym typeface="Wingdings" panose="05000000000000000000" pitchFamily="2" charset="2"/>
              </a:rPr>
              <a:t>?</a:t>
            </a:r>
            <a:endParaRPr lang="en-GB" sz="2800"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F7C1D3-2BBC-424D-ACAB-0BD6B789258B}"/>
              </a:ext>
            </a:extLst>
          </p:cNvPr>
          <p:cNvSpPr txBox="1"/>
          <p:nvPr/>
        </p:nvSpPr>
        <p:spPr>
          <a:xfrm>
            <a:off x="983432" y="2924944"/>
            <a:ext cx="95770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cs typeface="Calibri" panose="020F0502020204030204" pitchFamily="34" charset="0"/>
              </a:rPr>
              <a:t>Step 1: Find the moles of N</a:t>
            </a:r>
            <a:r>
              <a:rPr lang="en-GB" sz="2800" baseline="-25000">
                <a:cs typeface="Calibri" panose="020F0502020204030204" pitchFamily="34" charset="0"/>
              </a:rPr>
              <a:t>2</a:t>
            </a:r>
            <a:r>
              <a:rPr lang="en-GB" sz="2800">
                <a:cs typeface="Calibri" panose="020F0502020204030204" pitchFamily="34" charset="0"/>
              </a:rPr>
              <a:t> from its mass and molar mass</a:t>
            </a:r>
          </a:p>
          <a:p>
            <a:r>
              <a:rPr lang="en-GB" sz="2800">
                <a:cs typeface="Calibri" panose="020F0502020204030204" pitchFamily="34" charset="0"/>
              </a:rPr>
              <a:t>Step 2: Find the moles of NH</a:t>
            </a:r>
            <a:r>
              <a:rPr lang="en-GB" sz="2800" baseline="-25000">
                <a:cs typeface="Calibri" panose="020F0502020204030204" pitchFamily="34" charset="0"/>
              </a:rPr>
              <a:t>3</a:t>
            </a:r>
            <a:r>
              <a:rPr lang="en-GB" sz="2800">
                <a:cs typeface="Calibri" panose="020F0502020204030204" pitchFamily="34" charset="0"/>
              </a:rPr>
              <a:t> that form from this quantity of N</a:t>
            </a:r>
            <a:r>
              <a:rPr lang="en-GB" sz="2800" baseline="-25000">
                <a:cs typeface="Calibri" panose="020F0502020204030204" pitchFamily="34" charset="0"/>
              </a:rPr>
              <a:t>2</a:t>
            </a:r>
          </a:p>
          <a:p>
            <a:r>
              <a:rPr lang="en-GB" sz="2800">
                <a:cs typeface="Calibri" panose="020F0502020204030204" pitchFamily="34" charset="0"/>
              </a:rPr>
              <a:t>Step 3: Convert moles of NH</a:t>
            </a:r>
            <a:r>
              <a:rPr lang="en-GB" sz="2800" baseline="-25000">
                <a:cs typeface="Calibri" panose="020F0502020204030204" pitchFamily="34" charset="0"/>
              </a:rPr>
              <a:t>3</a:t>
            </a:r>
            <a:r>
              <a:rPr lang="en-GB" sz="2800">
                <a:cs typeface="Calibri" panose="020F0502020204030204" pitchFamily="34" charset="0"/>
              </a:rPr>
              <a:t> to number of molecules of NH</a:t>
            </a:r>
            <a:r>
              <a:rPr lang="en-GB" sz="2800" baseline="-25000">
                <a:cs typeface="Calibri" panose="020F0502020204030204" pitchFamily="34" charset="0"/>
              </a:rPr>
              <a:t>3</a:t>
            </a:r>
            <a:r>
              <a:rPr lang="en-GB" sz="2800">
                <a:cs typeface="Calibri" panose="020F0502020204030204" pitchFamily="34" charset="0"/>
              </a:rPr>
              <a:t> using Avogadro’s number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1EA8A06-3568-48DA-B71E-DA072F40E8B8}"/>
              </a:ext>
            </a:extLst>
          </p:cNvPr>
          <p:cNvSpPr txBox="1">
            <a:spLocks/>
          </p:cNvSpPr>
          <p:nvPr/>
        </p:nvSpPr>
        <p:spPr>
          <a:xfrm>
            <a:off x="877768" y="188640"/>
            <a:ext cx="10364451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7482184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1695</Words>
  <Application>Microsoft Office PowerPoint</Application>
  <PresentationFormat>Widescreen</PresentationFormat>
  <Paragraphs>192</Paragraphs>
  <Slides>20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Cambria Math</vt:lpstr>
      <vt:lpstr>Tw Cen MT</vt:lpstr>
      <vt:lpstr>Droplet</vt:lpstr>
      <vt:lpstr>BALANCING CHEMICAL EQUATIONS  stoichiometrical calculations   Lecture 6</vt:lpstr>
      <vt:lpstr>Today’s Lecture</vt:lpstr>
      <vt:lpstr>Chemical reaction and equation</vt:lpstr>
      <vt:lpstr>Chemical reaction and equation</vt:lpstr>
      <vt:lpstr>Steps to balance chemical equation</vt:lpstr>
      <vt:lpstr>Another example</vt:lpstr>
      <vt:lpstr>PowerPoint Presentation</vt:lpstr>
      <vt:lpstr>PowerPoint Presentation</vt:lpstr>
      <vt:lpstr>How to use reaction stoichiometry</vt:lpstr>
      <vt:lpstr>PowerPoint Presentation</vt:lpstr>
      <vt:lpstr>example</vt:lpstr>
      <vt:lpstr>Practice problem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Practice problem</vt:lpstr>
      <vt:lpstr>PowerPoint Presentation</vt:lpstr>
      <vt:lpstr>PowerPoint Presentation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2</cp:revision>
  <cp:lastPrinted>2022-06-14T07:09:58Z</cp:lastPrinted>
  <dcterms:created xsi:type="dcterms:W3CDTF">2010-05-23T14:28:12Z</dcterms:created>
  <dcterms:modified xsi:type="dcterms:W3CDTF">2024-06-06T13:48:30Z</dcterms:modified>
</cp:coreProperties>
</file>