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6"/>
  </p:notesMasterIdLst>
  <p:handoutMasterIdLst>
    <p:handoutMasterId r:id="rId17"/>
  </p:handoutMasterIdLst>
  <p:sldIdLst>
    <p:sldId id="282" r:id="rId2"/>
    <p:sldId id="283" r:id="rId3"/>
    <p:sldId id="302" r:id="rId4"/>
    <p:sldId id="303" r:id="rId5"/>
    <p:sldId id="284" r:id="rId6"/>
    <p:sldId id="289" r:id="rId7"/>
    <p:sldId id="301" r:id="rId8"/>
    <p:sldId id="276" r:id="rId9"/>
    <p:sldId id="297" r:id="rId10"/>
    <p:sldId id="304" r:id="rId11"/>
    <p:sldId id="305" r:id="rId12"/>
    <p:sldId id="306" r:id="rId13"/>
    <p:sldId id="287" r:id="rId14"/>
    <p:sldId id="28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B4D444-FDAC-4DFD-9403-3BB46F449C4C}" type="datetimeFigureOut">
              <a:rPr lang="en-US" smtClean="0"/>
              <a:t>9/24/2012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6CDE9-105B-4E9D-86C4-A38E84D17C7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DED9B2-2A6C-4676-84C5-0005B75E9912}" type="datetimeFigureOut">
              <a:rPr lang="en-GB" smtClean="0"/>
              <a:pPr/>
              <a:t>24/09/2012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DFF473-7DD2-46B7-A8C7-3D78426E2C8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FF473-7DD2-46B7-A8C7-3D78426E2C8D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B61A-E334-46CF-948E-57550D463156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5083-FAB5-4D2F-BC98-2E47F4F153B6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5A029-E47A-4D96-88E6-26AF1309E0C8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E042E-7F5B-4DC3-B636-814EABE0CE18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A8E9F-2F9D-444F-A662-DC732A3E7286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41F8B-5A3D-4811-8CFC-C18F454BB928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C4CB3-0668-4915-8C9C-9315D00E91B9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B1180-3F32-4851-891A-985F88803879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B278-D214-43F6-AB10-6CC1811D63D6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9051-2DD6-41EC-B1B9-A2DDABADBDDC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F8CA-50BE-4CBE-8655-216A626D0F0A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2F05310-A738-4FE1-8861-D3402308A26E}" type="datetime1">
              <a:rPr lang="en-GB" smtClean="0"/>
              <a:pPr/>
              <a:t>24/09/2012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3265FD7-F401-41D1-A38A-F113E90E2502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0"/>
            <a:ext cx="5478760" cy="4149080"/>
          </a:xfrm>
        </p:spPr>
        <p:txBody>
          <a:bodyPr>
            <a:normAutofit fontScale="90000"/>
          </a:bodyPr>
          <a:lstStyle/>
          <a:p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> </a:t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4800" dirty="0" smtClean="0"/>
              <a:t>Independent </a:t>
            </a:r>
            <a:br>
              <a:rPr lang="en-GB" sz="4800" dirty="0" smtClean="0"/>
            </a:br>
            <a:r>
              <a:rPr lang="en-GB" sz="4800" dirty="0" smtClean="0"/>
              <a:t>Study </a:t>
            </a:r>
            <a:br>
              <a:rPr lang="en-GB" sz="4800" dirty="0" smtClean="0"/>
            </a:br>
            <a:r>
              <a:rPr lang="en-GB" sz="4800" dirty="0" smtClean="0"/>
              <a:t>Area</a:t>
            </a:r>
            <a:br>
              <a:rPr lang="en-GB" sz="4800" dirty="0" smtClean="0"/>
            </a:br>
            <a:r>
              <a:rPr lang="en-GB" sz="4800" dirty="0" smtClean="0"/>
              <a:t>ISA </a:t>
            </a:r>
            <a:br>
              <a:rPr lang="en-GB" sz="4800" dirty="0" smtClean="0"/>
            </a:b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999040" cy="175260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A presentation by David C. Williams –  09/2012     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 of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 smtClean="0">
                <a:latin typeface="+mj-lt"/>
              </a:rPr>
              <a:t>What is the ISA? </a:t>
            </a:r>
          </a:p>
          <a:p>
            <a:pPr lvl="1"/>
            <a:r>
              <a:rPr lang="en-GB" dirty="0" smtClean="0">
                <a:latin typeface="+mj-lt"/>
              </a:rPr>
              <a:t>summary </a:t>
            </a:r>
          </a:p>
          <a:p>
            <a:pPr lvl="1"/>
            <a:r>
              <a:rPr lang="en-GB" dirty="0" smtClean="0"/>
              <a:t>examples of variety of resources </a:t>
            </a:r>
          </a:p>
          <a:p>
            <a:r>
              <a:rPr lang="en-GB" b="1" dirty="0" smtClean="0">
                <a:latin typeface="+mj-lt"/>
              </a:rPr>
              <a:t>Why have an ISA?</a:t>
            </a:r>
          </a:p>
          <a:p>
            <a:r>
              <a:rPr lang="en-GB" b="1" dirty="0" smtClean="0">
                <a:latin typeface="+mj-lt"/>
              </a:rPr>
              <a:t>What does it look like (</a:t>
            </a:r>
            <a:r>
              <a:rPr lang="en-GB" dirty="0" smtClean="0">
                <a:latin typeface="+mj-lt"/>
              </a:rPr>
              <a:t>screenshots</a:t>
            </a:r>
            <a:r>
              <a:rPr lang="en-GB" b="1" dirty="0" smtClean="0">
                <a:latin typeface="+mj-lt"/>
              </a:rPr>
              <a:t>) ? </a:t>
            </a:r>
          </a:p>
          <a:p>
            <a:pPr lvl="1"/>
            <a:r>
              <a:rPr lang="en-GB" dirty="0" smtClean="0">
                <a:latin typeface="+mj-lt"/>
              </a:rPr>
              <a:t>Homepage :	   7-part outline</a:t>
            </a:r>
          </a:p>
          <a:p>
            <a:pPr lvl="1"/>
            <a:r>
              <a:rPr lang="en-GB" dirty="0" smtClean="0">
                <a:latin typeface="+mj-lt"/>
              </a:rPr>
              <a:t>Homepage:   12 main sections</a:t>
            </a:r>
          </a:p>
          <a:p>
            <a:pPr lvl="1"/>
            <a:r>
              <a:rPr lang="en-GB" dirty="0" smtClean="0">
                <a:latin typeface="+mj-lt"/>
              </a:rPr>
              <a:t>test example plus feedback </a:t>
            </a:r>
          </a:p>
          <a:p>
            <a:pPr lvl="1"/>
            <a:r>
              <a:rPr lang="en-GB" dirty="0" smtClean="0">
                <a:latin typeface="+mj-lt"/>
              </a:rPr>
              <a:t>study skills section</a:t>
            </a:r>
          </a:p>
          <a:p>
            <a:r>
              <a:rPr lang="en-GB" b="1" dirty="0" smtClean="0">
                <a:latin typeface="+mj-lt"/>
              </a:rPr>
              <a:t>How can I access the ISA ?</a:t>
            </a:r>
          </a:p>
          <a:p>
            <a:r>
              <a:rPr lang="en-GB" b="1" dirty="0" smtClean="0">
                <a:latin typeface="+mj-lt"/>
              </a:rPr>
              <a:t>Feedback on the ISA</a:t>
            </a:r>
          </a:p>
          <a:p>
            <a:pPr lvl="1"/>
            <a:r>
              <a:rPr lang="en-GB" dirty="0" smtClean="0">
                <a:latin typeface="+mj-lt"/>
              </a:rPr>
              <a:t>(1) from SMU staff</a:t>
            </a:r>
          </a:p>
          <a:p>
            <a:pPr lvl="1"/>
            <a:r>
              <a:rPr lang="en-GB" dirty="0" smtClean="0">
                <a:latin typeface="+mj-lt"/>
              </a:rPr>
              <a:t>(2) from SMU students</a:t>
            </a:r>
          </a:p>
          <a:p>
            <a:r>
              <a:rPr lang="en-GB" b="1" dirty="0" smtClean="0">
                <a:latin typeface="+mj-lt"/>
              </a:rPr>
              <a:t>What about ISA classes/workshops?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ISA ? </a:t>
            </a:r>
            <a:r>
              <a:rPr lang="en-GB" sz="2400" dirty="0" smtClean="0"/>
              <a:t>(summary)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sz="2400" b="1" dirty="0" smtClean="0">
                <a:latin typeface="+mj-lt"/>
              </a:rPr>
              <a:t>ISA defined</a:t>
            </a:r>
          </a:p>
          <a:p>
            <a:pPr lvl="1" algn="just"/>
            <a:r>
              <a:rPr lang="en-GB" sz="1600" dirty="0" smtClean="0">
                <a:latin typeface="+mj-lt"/>
              </a:rPr>
              <a:t>ISA stands for Independent Study Area </a:t>
            </a:r>
          </a:p>
          <a:p>
            <a:pPr lvl="1" algn="just"/>
            <a:r>
              <a:rPr lang="en-GB" sz="1800" dirty="0" smtClean="0">
                <a:latin typeface="+mj-lt"/>
              </a:rPr>
              <a:t>available 24/7 via SMU’s Moodle system</a:t>
            </a:r>
          </a:p>
          <a:p>
            <a:pPr lvl="1" algn="just"/>
            <a:r>
              <a:rPr lang="en-GB" sz="1800" dirty="0" smtClean="0">
                <a:latin typeface="+mj-lt"/>
              </a:rPr>
              <a:t>designed for international students but open to home students and staff</a:t>
            </a:r>
          </a:p>
          <a:p>
            <a:pPr lvl="1" algn="just"/>
            <a:r>
              <a:rPr lang="en-GB" sz="1800" dirty="0" smtClean="0">
                <a:latin typeface="+mj-lt"/>
              </a:rPr>
              <a:t>designed as a </a:t>
            </a:r>
            <a:r>
              <a:rPr lang="en-GB" sz="1800" i="1" dirty="0" smtClean="0">
                <a:latin typeface="+mj-lt"/>
              </a:rPr>
              <a:t>1-stop-shop </a:t>
            </a:r>
            <a:r>
              <a:rPr lang="en-GB" sz="1800" dirty="0" smtClean="0">
                <a:latin typeface="+mj-lt"/>
              </a:rPr>
              <a:t>to help you with your </a:t>
            </a:r>
            <a:r>
              <a:rPr lang="en-GB" sz="1800" i="1" dirty="0" smtClean="0">
                <a:latin typeface="+mj-lt"/>
              </a:rPr>
              <a:t>English for Academic purposes</a:t>
            </a:r>
            <a:r>
              <a:rPr lang="en-GB" sz="1800" dirty="0" smtClean="0">
                <a:latin typeface="+mj-lt"/>
              </a:rPr>
              <a:t> (EAP) and much more…400 links to more than 18,500 EAP resources. </a:t>
            </a:r>
          </a:p>
          <a:p>
            <a:pPr algn="just"/>
            <a:r>
              <a:rPr lang="en-GB" sz="2400" b="1" dirty="0" smtClean="0">
                <a:latin typeface="+mj-lt"/>
              </a:rPr>
              <a:t>ISA home page has 7 part outline </a:t>
            </a:r>
          </a:p>
          <a:p>
            <a:pPr lvl="2" algn="just"/>
            <a:r>
              <a:rPr lang="en-GB" sz="1800" dirty="0" smtClean="0">
                <a:latin typeface="+mj-lt"/>
              </a:rPr>
              <a:t>ISA Latest resources added / ISA Introduction /  ISA Index / ISA Glossary / ISA Assignment flowchart / ISA Essay Writing Resources / ISA Disclaimer </a:t>
            </a:r>
          </a:p>
          <a:p>
            <a:pPr algn="just"/>
            <a:r>
              <a:rPr lang="en-GB" sz="2400" b="1" dirty="0" smtClean="0">
                <a:latin typeface="+mj-lt"/>
              </a:rPr>
              <a:t>ISA home page has 12 main sections</a:t>
            </a:r>
          </a:p>
          <a:p>
            <a:pPr lvl="2" algn="just"/>
            <a:r>
              <a:rPr lang="en-GB" sz="1800" dirty="0" smtClean="0">
                <a:latin typeface="+mj-lt"/>
              </a:rPr>
              <a:t>Listening/ Reading / Speaking / Writing (A): General / WRITING  (B): Essays /  Grammar/ Vocabulary / Faculties / Study Skills/ Videos/ Tests  &amp; Games / Exams (SMU Past Papers)</a:t>
            </a:r>
          </a:p>
          <a:p>
            <a:endParaRPr lang="en-GB" b="1" i="1" dirty="0" smtClean="0"/>
          </a:p>
          <a:p>
            <a:endParaRPr lang="en-GB" b="1" i="1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the ISA ? </a:t>
            </a:r>
            <a:r>
              <a:rPr lang="en-GB" sz="2400" dirty="0" smtClean="0"/>
              <a:t>(types of resources)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en-GB" dirty="0" smtClean="0"/>
              <a:t>- short </a:t>
            </a:r>
            <a:r>
              <a:rPr lang="en-GB" b="1" dirty="0" smtClean="0"/>
              <a:t>video lessons</a:t>
            </a:r>
            <a:r>
              <a:rPr lang="en-GB" dirty="0" smtClean="0"/>
              <a:t> on key areas, e.g. paraphrasing 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 - EAP </a:t>
            </a:r>
            <a:r>
              <a:rPr lang="en-GB" b="1" dirty="0" smtClean="0"/>
              <a:t>tests with immediate feedback</a:t>
            </a:r>
            <a:r>
              <a:rPr lang="en-GB" dirty="0" smtClean="0"/>
              <a:t> to refer you to ISA sections  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 - </a:t>
            </a:r>
            <a:r>
              <a:rPr lang="en-GB" b="1" dirty="0" smtClean="0"/>
              <a:t>assignment specifications</a:t>
            </a:r>
            <a:r>
              <a:rPr lang="en-GB" dirty="0" smtClean="0"/>
              <a:t> and case studies:  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 - academic writing samples, e.g. </a:t>
            </a:r>
            <a:r>
              <a:rPr lang="en-GB" b="1" dirty="0" smtClean="0"/>
              <a:t>essays, reports,  dissertations</a:t>
            </a:r>
            <a:r>
              <a:rPr lang="en-GB" dirty="0" smtClean="0"/>
              <a:t>   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- digital </a:t>
            </a:r>
            <a:r>
              <a:rPr lang="en-GB" b="1" dirty="0" smtClean="0"/>
              <a:t>recordings of SMU lecturers</a:t>
            </a:r>
            <a:endParaRPr lang="en-GB" dirty="0" smtClean="0"/>
          </a:p>
          <a:p>
            <a:pPr>
              <a:lnSpc>
                <a:spcPct val="170000"/>
              </a:lnSpc>
            </a:pPr>
            <a:r>
              <a:rPr lang="en-GB" dirty="0" smtClean="0"/>
              <a:t>- 400,000 word </a:t>
            </a:r>
            <a:r>
              <a:rPr lang="en-GB" b="1" dirty="0" smtClean="0"/>
              <a:t>Business English corpus </a:t>
            </a:r>
            <a:r>
              <a:rPr lang="en-GB" dirty="0" smtClean="0"/>
              <a:t>based on quality newspapers/journals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- </a:t>
            </a:r>
            <a:r>
              <a:rPr lang="en-GB" b="1" dirty="0" smtClean="0"/>
              <a:t>essay checklist</a:t>
            </a:r>
            <a:r>
              <a:rPr lang="en-GB" dirty="0" smtClean="0"/>
              <a:t> to help you when checking your own work 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- </a:t>
            </a:r>
            <a:r>
              <a:rPr lang="en-GB" b="1" dirty="0" smtClean="0"/>
              <a:t>assignment flowchart</a:t>
            </a:r>
            <a:r>
              <a:rPr lang="en-GB" dirty="0" smtClean="0"/>
              <a:t> to serve as a useful checklist for you 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- </a:t>
            </a:r>
            <a:r>
              <a:rPr lang="en-GB" b="1" dirty="0" smtClean="0"/>
              <a:t>brain training games </a:t>
            </a:r>
            <a:r>
              <a:rPr lang="en-GB" dirty="0" smtClean="0"/>
              <a:t>to help increase your mental acuity 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- </a:t>
            </a:r>
            <a:r>
              <a:rPr lang="en-GB" b="1" dirty="0" smtClean="0"/>
              <a:t>highly recommended websites</a:t>
            </a:r>
            <a:r>
              <a:rPr lang="en-GB" dirty="0" smtClean="0"/>
              <a:t> leading to 1000s of EAP resources.</a:t>
            </a:r>
          </a:p>
          <a:p>
            <a:pPr>
              <a:lnSpc>
                <a:spcPct val="170000"/>
              </a:lnSpc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Why have an ISA 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Need to reach all international students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21</a:t>
            </a:r>
            <a:r>
              <a:rPr lang="en-GB" baseline="30000" dirty="0" smtClean="0">
                <a:solidFill>
                  <a:schemeClr val="bg1">
                    <a:lumMod val="50000"/>
                  </a:schemeClr>
                </a:solidFill>
              </a:rPr>
              <a:t>st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century students want 24/7 access to resources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Classes cover a single topic 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ISA students can cherry pick from an index/glossary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Encourages self-directed learning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Classroom attendance issues Semester 2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Student feedback encouraged on design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Many universities now have online learning centres  </a:t>
            </a:r>
          </a:p>
          <a:p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 What does it look like ? </a:t>
            </a:r>
            <a:r>
              <a:rPr lang="en-GB" sz="2000" dirty="0" smtClean="0"/>
              <a:t>(Homepage:	7-part outline)</a:t>
            </a: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335760"/>
          </a:xfrm>
        </p:spPr>
        <p:txBody>
          <a:bodyPr>
            <a:normAutofit fontScale="70000" lnSpcReduction="20000"/>
          </a:bodyPr>
          <a:lstStyle/>
          <a:p>
            <a:endParaRPr lang="en-GB" b="1" dirty="0" smtClean="0"/>
          </a:p>
          <a:p>
            <a:r>
              <a:rPr lang="en-GB" b="1" dirty="0" smtClean="0"/>
              <a:t>ISA LATEST</a:t>
            </a:r>
          </a:p>
          <a:p>
            <a:pPr lvl="1"/>
            <a:r>
              <a:rPr lang="en-GB" dirty="0" smtClean="0"/>
              <a:t>shows all the latest resources  that have been added</a:t>
            </a:r>
          </a:p>
          <a:p>
            <a:r>
              <a:rPr lang="en-GB" b="1" dirty="0" smtClean="0"/>
              <a:t>ISA INTRODUCTION 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	</a:t>
            </a:r>
          </a:p>
          <a:p>
            <a:pPr lvl="1"/>
            <a:r>
              <a:rPr lang="en-GB" dirty="0" smtClean="0"/>
              <a:t>400 links to 18,500 + resources</a:t>
            </a:r>
          </a:p>
          <a:p>
            <a:pPr lvl="1"/>
            <a:r>
              <a:rPr lang="en-GB" dirty="0" smtClean="0"/>
              <a:t>ISA organisational framework shown </a:t>
            </a:r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b="1" dirty="0" smtClean="0"/>
              <a:t>ISA INDEX</a:t>
            </a:r>
          </a:p>
          <a:p>
            <a:pPr lvl="1"/>
            <a:r>
              <a:rPr lang="en-GB" dirty="0" smtClean="0"/>
              <a:t>alphabetic index to  all the links</a:t>
            </a:r>
            <a:endParaRPr lang="en-GB" b="1" dirty="0" smtClean="0"/>
          </a:p>
          <a:p>
            <a:r>
              <a:rPr lang="en-GB" b="1" dirty="0" smtClean="0"/>
              <a:t>ISA GLOSSARY</a:t>
            </a:r>
          </a:p>
          <a:p>
            <a:pPr lvl="1"/>
            <a:r>
              <a:rPr lang="en-GB" dirty="0" smtClean="0"/>
              <a:t>135 definitions of all the main features of the ISA and more</a:t>
            </a:r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b="1" dirty="0" smtClean="0"/>
              <a:t>ISA ASSIGNMENT FLOWCHART</a:t>
            </a:r>
          </a:p>
          <a:p>
            <a:pPr lvl="1"/>
            <a:r>
              <a:rPr lang="en-GB" dirty="0" smtClean="0"/>
              <a:t>guides student through a checklist</a:t>
            </a:r>
          </a:p>
          <a:p>
            <a:r>
              <a:rPr lang="en-GB" b="1" dirty="0" smtClean="0"/>
              <a:t>ISA ESSAY WRITING RESOURCES</a:t>
            </a:r>
          </a:p>
          <a:p>
            <a:pPr lvl="1"/>
            <a:r>
              <a:rPr lang="en-GB" dirty="0" smtClean="0"/>
              <a:t>Lists all the main links to essay writing resources </a:t>
            </a:r>
          </a:p>
          <a:p>
            <a:r>
              <a:rPr lang="en-GB" b="1" dirty="0" smtClean="0"/>
              <a:t>ISA DISCLAIMER  </a:t>
            </a:r>
          </a:p>
          <a:p>
            <a:endParaRPr lang="en-GB" b="1" dirty="0" smtClean="0"/>
          </a:p>
          <a:p>
            <a:pPr lvl="1"/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What does it look like ? </a:t>
            </a:r>
            <a:r>
              <a:rPr lang="en-GB" sz="2000" dirty="0" smtClean="0"/>
              <a:t>(Homepage: 12 main sections of the ISA)</a:t>
            </a: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200" b="1" dirty="0" smtClean="0">
                <a:latin typeface="+mj-lt"/>
              </a:rPr>
              <a:t>LISTENING SKILLS        		</a:t>
            </a:r>
            <a:r>
              <a:rPr lang="en-GB" sz="1700" dirty="0" smtClean="0">
                <a:latin typeface="+mj-lt"/>
              </a:rPr>
              <a:t>(e.g. SMU lectures /Faculty specific BBC video clips)</a:t>
            </a:r>
          </a:p>
          <a:p>
            <a:r>
              <a:rPr lang="en-GB" sz="2200" b="1" dirty="0" smtClean="0">
                <a:latin typeface="+mj-lt"/>
              </a:rPr>
              <a:t>READING SKILLS 		</a:t>
            </a:r>
            <a:r>
              <a:rPr lang="en-GB" sz="1700" dirty="0" smtClean="0">
                <a:latin typeface="+mj-lt"/>
              </a:rPr>
              <a:t>(e.g. Faculty specific language databases)</a:t>
            </a:r>
          </a:p>
          <a:p>
            <a:r>
              <a:rPr lang="en-GB" sz="2200" b="1" dirty="0" smtClean="0">
                <a:latin typeface="+mj-lt"/>
              </a:rPr>
              <a:t>SPEAKING SKILLS       		</a:t>
            </a:r>
            <a:r>
              <a:rPr lang="en-GB" sz="1700" dirty="0" smtClean="0">
                <a:latin typeface="+mj-lt"/>
              </a:rPr>
              <a:t>(e.g. PPt. presentations / Pronunciation guides</a:t>
            </a:r>
            <a:r>
              <a:rPr lang="en-GB" sz="2200" dirty="0" smtClean="0">
                <a:latin typeface="+mj-lt"/>
              </a:rPr>
              <a:t>)</a:t>
            </a:r>
          </a:p>
          <a:p>
            <a:r>
              <a:rPr lang="en-GB" sz="2200" b="1" dirty="0" smtClean="0">
                <a:latin typeface="+mj-lt"/>
              </a:rPr>
              <a:t>WRITING SKILLS (A): General  	</a:t>
            </a:r>
            <a:r>
              <a:rPr lang="en-GB" sz="1700" dirty="0" smtClean="0">
                <a:latin typeface="+mj-lt"/>
              </a:rPr>
              <a:t>(e.g. Assignment advice / Guide to writing)</a:t>
            </a:r>
          </a:p>
          <a:p>
            <a:r>
              <a:rPr lang="en-GB" sz="2200" b="1" dirty="0" smtClean="0">
                <a:latin typeface="+mj-lt"/>
              </a:rPr>
              <a:t>WRITING SKILLS (B): Essays 	</a:t>
            </a:r>
            <a:r>
              <a:rPr lang="en-GB" sz="1700" dirty="0" smtClean="0">
                <a:latin typeface="+mj-lt"/>
              </a:rPr>
              <a:t>(e.g. Discussion essays/ Dissertations)</a:t>
            </a:r>
          </a:p>
          <a:p>
            <a:r>
              <a:rPr lang="en-GB" sz="2200" b="1" dirty="0" smtClean="0">
                <a:latin typeface="+mj-lt"/>
              </a:rPr>
              <a:t>GRAMMAR 			</a:t>
            </a:r>
            <a:r>
              <a:rPr lang="en-GB" sz="1700" dirty="0" smtClean="0">
                <a:latin typeface="+mj-lt"/>
              </a:rPr>
              <a:t>(e.g. Common errors in writing/ Website links)</a:t>
            </a:r>
          </a:p>
          <a:p>
            <a:r>
              <a:rPr lang="en-GB" sz="2200" b="1" dirty="0" smtClean="0">
                <a:latin typeface="+mj-lt"/>
              </a:rPr>
              <a:t>VOCABULARY 			</a:t>
            </a:r>
            <a:r>
              <a:rPr lang="en-GB" sz="1700" dirty="0" smtClean="0">
                <a:latin typeface="+mj-lt"/>
              </a:rPr>
              <a:t>(e.g. Academic Word List / Website links)</a:t>
            </a:r>
          </a:p>
          <a:p>
            <a:r>
              <a:rPr lang="en-GB" sz="2200" b="1" dirty="0" smtClean="0">
                <a:latin typeface="+mj-lt"/>
              </a:rPr>
              <a:t>FACULTY RESOURCES 		</a:t>
            </a:r>
            <a:r>
              <a:rPr lang="en-GB" sz="1700" dirty="0" smtClean="0">
                <a:latin typeface="+mj-lt"/>
              </a:rPr>
              <a:t>(e.g. Past assignments/ Case studies / Glossaries)</a:t>
            </a:r>
          </a:p>
          <a:p>
            <a:r>
              <a:rPr lang="en-GB" sz="2200" b="1" dirty="0" smtClean="0">
                <a:latin typeface="+mj-lt"/>
              </a:rPr>
              <a:t>STUDY SKILLS  			</a:t>
            </a:r>
            <a:r>
              <a:rPr lang="en-GB" sz="1700" dirty="0" smtClean="0">
                <a:latin typeface="+mj-lt"/>
              </a:rPr>
              <a:t>(e.g. Referencing/Critical. think./Ac. writing samples)</a:t>
            </a:r>
          </a:p>
          <a:p>
            <a:r>
              <a:rPr lang="en-GB" sz="2200" b="1" dirty="0" smtClean="0">
                <a:latin typeface="+mj-lt"/>
              </a:rPr>
              <a:t>SHORT VIDEO LESSONS		</a:t>
            </a:r>
            <a:r>
              <a:rPr lang="en-GB" sz="1700" dirty="0" smtClean="0">
                <a:latin typeface="+mj-lt"/>
              </a:rPr>
              <a:t>(e.g. Paraphrasing)</a:t>
            </a:r>
          </a:p>
          <a:p>
            <a:r>
              <a:rPr lang="en-GB" sz="2200" b="1" dirty="0" smtClean="0">
                <a:latin typeface="+mj-lt"/>
              </a:rPr>
              <a:t>TESTS	 &amp; GAMES</a:t>
            </a:r>
            <a:r>
              <a:rPr lang="en-GB" sz="2400" dirty="0" smtClean="0"/>
              <a:t> 		</a:t>
            </a:r>
            <a:r>
              <a:rPr lang="en-GB" sz="1700" dirty="0" smtClean="0">
                <a:latin typeface="+mj-lt"/>
              </a:rPr>
              <a:t>(e.g. Vocabulary TEST 2: synonyms/Brain training)</a:t>
            </a:r>
            <a:endParaRPr lang="en-GB" sz="1700" b="1" dirty="0" smtClean="0">
              <a:latin typeface="+mj-lt"/>
            </a:endParaRPr>
          </a:p>
          <a:p>
            <a:r>
              <a:rPr lang="en-GB" sz="2200" b="1" dirty="0" smtClean="0">
                <a:latin typeface="+mj-lt"/>
              </a:rPr>
              <a:t>EXAMS			</a:t>
            </a:r>
            <a:r>
              <a:rPr lang="en-GB" sz="1700" dirty="0" smtClean="0">
                <a:latin typeface="+mj-lt"/>
              </a:rPr>
              <a:t>(e.g. PAST PAPERS  (2): Cognitive Psychology) </a:t>
            </a:r>
            <a:r>
              <a:rPr lang="en-GB" sz="2200" b="1" dirty="0" smtClean="0">
                <a:latin typeface="+mj-lt"/>
              </a:rPr>
              <a:t>		</a:t>
            </a:r>
            <a:r>
              <a:rPr lang="en-GB" sz="2200" dirty="0" smtClean="0">
                <a:latin typeface="+mj-lt"/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 </a:t>
            </a:r>
            <a:r>
              <a:rPr lang="en-GB" sz="2800" dirty="0" smtClean="0"/>
              <a:t>What does it look like ?   </a:t>
            </a:r>
            <a:r>
              <a:rPr lang="en-GB" sz="2000" dirty="0" smtClean="0"/>
              <a:t>(ISA TEST screenshot plus feedback)</a:t>
            </a: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 smtClean="0"/>
              <a:t>Question 1</a:t>
            </a:r>
          </a:p>
          <a:p>
            <a:r>
              <a:rPr lang="en-GB" sz="2000" dirty="0" smtClean="0"/>
              <a:t>(1) The scientists analysed the moon rock sample.</a:t>
            </a:r>
          </a:p>
          <a:p>
            <a:r>
              <a:rPr lang="en-GB" sz="2000" dirty="0" smtClean="0"/>
              <a:t>(2) An ____________ of the moon rock sample was carried out by the scientists. </a:t>
            </a:r>
          </a:p>
          <a:p>
            <a:r>
              <a:rPr lang="en-GB" sz="2000" dirty="0" smtClean="0"/>
              <a:t>Choose one answer. </a:t>
            </a:r>
          </a:p>
          <a:p>
            <a:r>
              <a:rPr lang="en-GB" sz="2000" dirty="0" smtClean="0"/>
              <a:t>a. analysis </a:t>
            </a:r>
          </a:p>
          <a:p>
            <a:r>
              <a:rPr lang="en-GB" sz="2000" dirty="0" smtClean="0"/>
              <a:t>b.</a:t>
            </a:r>
            <a:r>
              <a:rPr lang="en-GB" sz="2000" b="1" dirty="0" smtClean="0"/>
              <a:t> analytical </a:t>
            </a:r>
          </a:p>
          <a:p>
            <a:r>
              <a:rPr lang="en-GB" sz="2000" dirty="0" smtClean="0"/>
              <a:t>c. analyse </a:t>
            </a:r>
          </a:p>
          <a:p>
            <a:r>
              <a:rPr lang="en-GB" sz="2000" dirty="0" smtClean="0"/>
              <a:t>d. analyst </a:t>
            </a:r>
          </a:p>
          <a:p>
            <a:pPr algn="just"/>
            <a:r>
              <a:rPr lang="en-GB" sz="2000" b="1" dirty="0" smtClean="0">
                <a:solidFill>
                  <a:srgbClr val="0070C0"/>
                </a:solidFill>
              </a:rPr>
              <a:t>Wrong answer. Open the </a:t>
            </a:r>
            <a:r>
              <a:rPr lang="en-GB" sz="2000" b="1" u="sng" dirty="0" smtClean="0">
                <a:solidFill>
                  <a:srgbClr val="0070C0"/>
                </a:solidFill>
              </a:rPr>
              <a:t>General writing view </a:t>
            </a:r>
            <a:r>
              <a:rPr lang="en-GB" sz="2000" b="1" dirty="0" smtClean="0">
                <a:solidFill>
                  <a:srgbClr val="0070C0"/>
                </a:solidFill>
              </a:rPr>
              <a:t>and select everything on </a:t>
            </a:r>
            <a:r>
              <a:rPr lang="en-GB" sz="2000" b="1" u="sng" dirty="0" smtClean="0">
                <a:solidFill>
                  <a:srgbClr val="0070C0"/>
                </a:solidFill>
              </a:rPr>
              <a:t>paraphrasing</a:t>
            </a:r>
            <a:r>
              <a:rPr lang="en-GB" sz="2000" b="1" dirty="0" smtClean="0">
                <a:solidFill>
                  <a:srgbClr val="0070C0"/>
                </a:solidFill>
              </a:rPr>
              <a:t>. Also, open </a:t>
            </a:r>
            <a:r>
              <a:rPr lang="en-GB" sz="2000" b="1" u="sng" dirty="0" smtClean="0">
                <a:solidFill>
                  <a:srgbClr val="0070C0"/>
                </a:solidFill>
              </a:rPr>
              <a:t>Grammar view</a:t>
            </a:r>
            <a:r>
              <a:rPr lang="en-GB" sz="2000" b="1" dirty="0" smtClean="0">
                <a:solidFill>
                  <a:srgbClr val="0070C0"/>
                </a:solidFill>
              </a:rPr>
              <a:t> and select </a:t>
            </a:r>
            <a:r>
              <a:rPr lang="en-GB" sz="2000" b="1" u="sng" dirty="0" smtClean="0">
                <a:solidFill>
                  <a:srgbClr val="0070C0"/>
                </a:solidFill>
              </a:rPr>
              <a:t>parts of speech for the AWL</a:t>
            </a:r>
            <a:r>
              <a:rPr lang="en-GB" sz="2000" b="1" dirty="0" smtClean="0">
                <a:solidFill>
                  <a:srgbClr val="0070C0"/>
                </a:solidFill>
              </a:rPr>
              <a:t>.  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 </a:t>
            </a:r>
            <a:r>
              <a:rPr lang="en-GB" sz="2800" dirty="0" smtClean="0"/>
              <a:t>What does it look like ? </a:t>
            </a:r>
            <a:r>
              <a:rPr lang="en-GB" sz="2000" dirty="0" smtClean="0"/>
              <a:t>(Study Skills View)</a:t>
            </a: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 smtClean="0">
                <a:latin typeface="+mj-lt"/>
              </a:rPr>
              <a:t>STUDY SKILLS VIEW</a:t>
            </a:r>
          </a:p>
          <a:p>
            <a:pPr lvl="1"/>
            <a:r>
              <a:rPr lang="en-GB" b="1" dirty="0" smtClean="0">
                <a:latin typeface="+mj-lt"/>
              </a:rPr>
              <a:t>PURE STUDY SKILLS</a:t>
            </a:r>
          </a:p>
          <a:p>
            <a:pPr lvl="2"/>
            <a:r>
              <a:rPr lang="en-GB" dirty="0" smtClean="0">
                <a:latin typeface="+mj-lt"/>
              </a:rPr>
              <a:t>Assignment presentation checklist</a:t>
            </a:r>
          </a:p>
          <a:p>
            <a:pPr lvl="2"/>
            <a:r>
              <a:rPr lang="en-GB" dirty="0" smtClean="0">
                <a:latin typeface="+mj-lt"/>
              </a:rPr>
              <a:t>Proof-reading guide </a:t>
            </a:r>
          </a:p>
          <a:p>
            <a:pPr lvl="2"/>
            <a:r>
              <a:rPr lang="en-GB" dirty="0" smtClean="0">
                <a:latin typeface="+mj-lt"/>
              </a:rPr>
              <a:t>Referencing guide</a:t>
            </a:r>
          </a:p>
          <a:p>
            <a:pPr lvl="2"/>
            <a:r>
              <a:rPr lang="en-GB" dirty="0" smtClean="0">
                <a:latin typeface="+mj-lt"/>
              </a:rPr>
              <a:t>Bibliography samples</a:t>
            </a:r>
          </a:p>
          <a:p>
            <a:pPr lvl="2"/>
            <a:r>
              <a:rPr lang="en-GB" dirty="0" smtClean="0">
                <a:latin typeface="+mj-lt"/>
              </a:rPr>
              <a:t>Critical thinking</a:t>
            </a:r>
          </a:p>
          <a:p>
            <a:pPr lvl="2"/>
            <a:r>
              <a:rPr lang="en-GB" dirty="0" smtClean="0">
                <a:latin typeface="+mj-lt"/>
              </a:rPr>
              <a:t>Dissertation examples</a:t>
            </a:r>
          </a:p>
          <a:p>
            <a:pPr lvl="2"/>
            <a:r>
              <a:rPr lang="en-GB" dirty="0" smtClean="0">
                <a:latin typeface="+mj-lt"/>
              </a:rPr>
              <a:t>Essay checklist</a:t>
            </a:r>
          </a:p>
          <a:p>
            <a:pPr lvl="2"/>
            <a:r>
              <a:rPr lang="en-GB" dirty="0" smtClean="0">
                <a:latin typeface="+mj-lt"/>
              </a:rPr>
              <a:t>IELTS Writing Skills Criteria</a:t>
            </a:r>
          </a:p>
          <a:p>
            <a:pPr lvl="2"/>
            <a:r>
              <a:rPr lang="en-GB" dirty="0" smtClean="0">
                <a:latin typeface="+mj-lt"/>
              </a:rPr>
              <a:t>Exams Instructions</a:t>
            </a:r>
          </a:p>
          <a:p>
            <a:pPr lvl="2"/>
            <a:r>
              <a:rPr lang="en-GB" dirty="0" smtClean="0">
                <a:latin typeface="+mj-lt"/>
              </a:rPr>
              <a:t>etc…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I access the ISA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Login to Moodle using your P-number (Student ID number) and password (date of birth, initially)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Click on ALL COURSES (</a:t>
            </a:r>
            <a:r>
              <a:rPr lang="en-GB" sz="17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at the bottom of the MY COURSES list)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Click on SUPPORT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click on INDEPENDENT STUDY AREA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Answer YES to the question – “Do you want to enrol?”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The INDEPENDENT STUDY AREA should now appear under </a:t>
            </a:r>
            <a:r>
              <a:rPr lang="en-GB" i="1" dirty="0" smtClean="0">
                <a:solidFill>
                  <a:schemeClr val="bg1">
                    <a:lumMod val="50000"/>
                  </a:schemeClr>
                </a:solidFill>
              </a:rPr>
              <a:t>My courses</a:t>
            </a:r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Click on the INDEPENDENT  STUDY AREA (ISA)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Welcome to the ISA!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FEEDBACK ON THE ISA  </a:t>
            </a:r>
            <a:br>
              <a:rPr lang="en-GB" dirty="0" smtClean="0"/>
            </a:br>
            <a:r>
              <a:rPr lang="en-GB" dirty="0" smtClean="0"/>
              <a:t>(1) From SMU STAFF:-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1700" dirty="0" smtClean="0">
              <a:latin typeface="+mj-lt"/>
            </a:endParaRPr>
          </a:p>
          <a:p>
            <a:r>
              <a:rPr lang="en-GB" sz="1700" dirty="0" smtClean="0">
                <a:latin typeface="+mj-lt"/>
              </a:rPr>
              <a:t>(Dr Charles Smith)…Congratulations on developing such a useful resource.</a:t>
            </a:r>
          </a:p>
          <a:p>
            <a:r>
              <a:rPr lang="en-GB" sz="1700" dirty="0" smtClean="0">
                <a:latin typeface="+mj-lt"/>
              </a:rPr>
              <a:t>(Paul Osborne)………Had a look at the new ISA site and was very  impressed by it.</a:t>
            </a:r>
          </a:p>
          <a:p>
            <a:r>
              <a:rPr lang="en-GB" sz="1700" dirty="0" smtClean="0">
                <a:latin typeface="+mj-lt"/>
              </a:rPr>
              <a:t>(Brian Griffiths)……..Good outcome. Well done!</a:t>
            </a:r>
          </a:p>
          <a:p>
            <a:r>
              <a:rPr lang="en-GB" sz="1700" dirty="0" smtClean="0">
                <a:latin typeface="+mj-lt"/>
              </a:rPr>
              <a:t>(Karen Jones)………Well done, Dave, you’ve made the ISA a real success!</a:t>
            </a:r>
          </a:p>
          <a:p>
            <a:r>
              <a:rPr lang="en-GB" sz="1700" dirty="0" smtClean="0">
                <a:latin typeface="+mj-lt"/>
              </a:rPr>
              <a:t>(Mary Davies)……..Congratulations. A proper reward for all your hard  work.</a:t>
            </a:r>
          </a:p>
          <a:p>
            <a:r>
              <a:rPr lang="en-GB" sz="1700" dirty="0" smtClean="0">
                <a:latin typeface="+mj-lt"/>
              </a:rPr>
              <a:t>(Annette Ecuyere)……..Impressed at the quantity and quality.</a:t>
            </a:r>
          </a:p>
          <a:p>
            <a:r>
              <a:rPr lang="en-GB" sz="1700" dirty="0" smtClean="0">
                <a:latin typeface="+mj-lt"/>
              </a:rPr>
              <a:t>(Caroline Usei)……..Had a look and it all seems great</a:t>
            </a:r>
          </a:p>
          <a:p>
            <a:r>
              <a:rPr lang="en-GB" sz="1700" dirty="0" smtClean="0">
                <a:latin typeface="+mj-lt"/>
              </a:rPr>
              <a:t>(Justine Griffiths)……..It’s easy to navigate and has a wealth of resources.</a:t>
            </a:r>
          </a:p>
          <a:p>
            <a:r>
              <a:rPr lang="en-GB" sz="1700" dirty="0" smtClean="0">
                <a:latin typeface="+mj-lt"/>
              </a:rPr>
              <a:t>(James Williams)…….. Fantastic stuff, this will really motivate, inspire and assist them ! 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500" dirty="0" smtClean="0"/>
              <a:t>FEEDBACK ON THE ISA  </a:t>
            </a:r>
            <a:br>
              <a:rPr lang="en-GB" sz="4500" dirty="0" smtClean="0"/>
            </a:br>
            <a:r>
              <a:rPr lang="en-GB" sz="4500" dirty="0" smtClean="0"/>
              <a:t>(2) From SMU students:-</a:t>
            </a:r>
            <a:endParaRPr lang="en-GB" sz="4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1600" dirty="0" smtClean="0">
              <a:latin typeface="+mj-lt"/>
            </a:endParaRPr>
          </a:p>
          <a:p>
            <a:r>
              <a:rPr lang="en-GB" sz="1800" dirty="0" smtClean="0">
                <a:latin typeface="+mj-lt"/>
              </a:rPr>
              <a:t>(Lina Nadirova/PhD)…Thank you very much, Mr Williams.</a:t>
            </a:r>
          </a:p>
          <a:p>
            <a:endParaRPr lang="en-GB" sz="1800" dirty="0" smtClean="0">
              <a:latin typeface="+mj-lt"/>
            </a:endParaRPr>
          </a:p>
          <a:p>
            <a:r>
              <a:rPr lang="en-GB" sz="1800" dirty="0" smtClean="0">
                <a:latin typeface="+mj-lt"/>
              </a:rPr>
              <a:t>(Victor Ansa/ MBA)…this resource is excellent.</a:t>
            </a:r>
          </a:p>
          <a:p>
            <a:endParaRPr lang="en-GB" sz="1800" dirty="0" smtClean="0">
              <a:latin typeface="+mj-lt"/>
            </a:endParaRPr>
          </a:p>
          <a:p>
            <a:r>
              <a:rPr lang="en-GB" sz="1800" dirty="0" smtClean="0">
                <a:latin typeface="+mj-lt"/>
              </a:rPr>
              <a:t>(Farida Rafizade/BABS final year)…the ISA system helped me with my assignments. </a:t>
            </a:r>
          </a:p>
          <a:p>
            <a:endParaRPr lang="en-GB" sz="1800" dirty="0" smtClean="0">
              <a:latin typeface="+mj-lt"/>
            </a:endParaRPr>
          </a:p>
          <a:p>
            <a:r>
              <a:rPr lang="en-GB" sz="1800" dirty="0" smtClean="0">
                <a:latin typeface="+mj-lt"/>
              </a:rPr>
              <a:t>(Lu He/BABS final year)…if not for your help I cannot get the 2:1.</a:t>
            </a:r>
          </a:p>
          <a:p>
            <a:endParaRPr lang="en-GB" sz="1800" dirty="0" smtClean="0">
              <a:latin typeface="+mj-lt"/>
            </a:endParaRPr>
          </a:p>
          <a:p>
            <a:r>
              <a:rPr lang="en-GB" sz="1800" dirty="0" smtClean="0">
                <a:latin typeface="+mj-lt"/>
              </a:rPr>
              <a:t>Bulgarian CIPD student/ via lecturer Jenni Goodman)…a fabulous resource.</a:t>
            </a:r>
            <a:r>
              <a:rPr lang="en-GB" sz="1800" b="1" dirty="0" smtClean="0">
                <a:latin typeface="+mj-lt"/>
              </a:rPr>
              <a:t>  </a:t>
            </a:r>
            <a:endParaRPr lang="en-GB" sz="1800" dirty="0" smtClean="0">
              <a:latin typeface="+mj-lt"/>
            </a:endParaRPr>
          </a:p>
          <a:p>
            <a:endParaRPr lang="en-GB" sz="1800" dirty="0" smtClean="0">
              <a:latin typeface="+mj-lt"/>
            </a:endParaRPr>
          </a:p>
          <a:p>
            <a:r>
              <a:rPr lang="en-GB" sz="1800" dirty="0" smtClean="0">
                <a:latin typeface="+mj-lt"/>
              </a:rPr>
              <a:t>Mari Campbell/Part-time)…I found the academic word list very useful......thank you!</a:t>
            </a:r>
            <a:endParaRPr lang="en-GB" sz="1800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about ISA classes?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ISA workshops </a:t>
            </a:r>
          </a:p>
          <a:p>
            <a:pPr lvl="2"/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will be run 2-3 times a week </a:t>
            </a:r>
          </a:p>
          <a:p>
            <a:pPr lvl="2"/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(TBA): Times/Locations To Be Announced</a:t>
            </a:r>
          </a:p>
          <a:p>
            <a:r>
              <a:rPr lang="en-GB" sz="2400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ISA students… </a:t>
            </a:r>
          </a:p>
          <a:p>
            <a:pPr lvl="2"/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…shown how to access all resources quickly</a:t>
            </a:r>
          </a:p>
          <a:p>
            <a:pPr lvl="2"/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…shown how to combine resources effectively</a:t>
            </a:r>
          </a:p>
          <a:p>
            <a:pPr lvl="2"/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…choose most convenient session (as topics are repeated) </a:t>
            </a:r>
          </a:p>
          <a:p>
            <a:pPr lvl="2"/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…updated on the latest resources added</a:t>
            </a:r>
          </a:p>
          <a:p>
            <a:pPr lvl="2"/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…encouraged to use EAP power-tools  via e-learning</a:t>
            </a:r>
          </a:p>
          <a:p>
            <a:pPr lvl="2"/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…learn to become mature pro-active learners</a:t>
            </a:r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Thank you!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A full demonstration of the ISA system in action can be done for the first time/repeated if you get your faculty secretary to contact me directly.</a:t>
            </a:r>
          </a:p>
          <a:p>
            <a:endParaRPr lang="en-GB" b="1" dirty="0" smtClean="0">
              <a:solidFill>
                <a:srgbClr val="0070C0"/>
              </a:solidFill>
            </a:endParaRP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Contact information/ ISA designer:</a:t>
            </a:r>
          </a:p>
          <a:p>
            <a:pPr lvl="1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David C. Williams (EAP support)</a:t>
            </a:r>
          </a:p>
          <a:p>
            <a:pPr lvl="2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International Centre</a:t>
            </a:r>
          </a:p>
          <a:p>
            <a:pPr lvl="2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Red Brick Building, MR208</a:t>
            </a:r>
          </a:p>
          <a:p>
            <a:pPr lvl="2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Extension 4020</a:t>
            </a:r>
          </a:p>
          <a:p>
            <a:pPr lvl="2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david.williams@smu.ac.uk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65FD7-F401-41D1-A38A-F113E90E2502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540</TotalTime>
  <Words>897</Words>
  <Application>Microsoft Office PowerPoint</Application>
  <PresentationFormat>On-screen Show (4:3)</PresentationFormat>
  <Paragraphs>174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Flow</vt:lpstr>
      <vt:lpstr>                                                                        Independent  Study  Area ISA  </vt:lpstr>
      <vt:lpstr>Structure of presentation</vt:lpstr>
      <vt:lpstr>What is the ISA ? (summary)</vt:lpstr>
      <vt:lpstr>What is the ISA ? (types of resources)</vt:lpstr>
      <vt:lpstr> Why have an ISA ? </vt:lpstr>
      <vt:lpstr> What does it look like ? (Homepage: 7-part outline)</vt:lpstr>
      <vt:lpstr>What does it look like ? (Homepage: 12 main sections of the ISA)</vt:lpstr>
      <vt:lpstr> What does it look like ?   (ISA TEST screenshot plus feedback)</vt:lpstr>
      <vt:lpstr> What does it look like ? (Study Skills View)</vt:lpstr>
      <vt:lpstr>How can I access the ISA ?</vt:lpstr>
      <vt:lpstr>FEEDBACK ON THE ISA   (1) From SMU STAFF:-</vt:lpstr>
      <vt:lpstr>FEEDBACK ON THE ISA   (2) From SMU students:-</vt:lpstr>
      <vt:lpstr>What about ISA classes?</vt:lpstr>
      <vt:lpstr> Thank you!</vt:lpstr>
    </vt:vector>
  </TitlesOfParts>
  <Company>Swansea Metropolitan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on Moodle ISA</dc:title>
  <dc:creator>ss-dw</dc:creator>
  <cp:lastModifiedBy>Jayne Crook</cp:lastModifiedBy>
  <cp:revision>247</cp:revision>
  <dcterms:created xsi:type="dcterms:W3CDTF">2011-06-27T09:10:05Z</dcterms:created>
  <dcterms:modified xsi:type="dcterms:W3CDTF">2012-09-24T07:11:02Z</dcterms:modified>
</cp:coreProperties>
</file>