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0" r:id="rId14"/>
    <p:sldId id="271" r:id="rId15"/>
    <p:sldId id="272" r:id="rId16"/>
  </p:sldIdLst>
  <p:sldSz cx="18288000" cy="10287000"/>
  <p:notesSz cx="6858000" cy="9144000"/>
  <p:embeddedFontLst>
    <p:embeddedFont>
      <p:font typeface="Gotham" panose="020B0604020202020204" charset="0"/>
      <p:regular r:id="rId18"/>
    </p:embeddedFont>
    <p:embeddedFont>
      <p:font typeface="Gotham Bold" panose="020B0604020202020204" charset="0"/>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autoAdjust="0"/>
    <p:restoredTop sz="95033" autoAdjust="0"/>
  </p:normalViewPr>
  <p:slideViewPr>
    <p:cSldViewPr>
      <p:cViewPr varScale="1">
        <p:scale>
          <a:sx n="55" d="100"/>
          <a:sy n="55" d="100"/>
        </p:scale>
        <p:origin x="658" y="5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30C78F-1F16-43CF-80C5-CB69A32D3D22}" type="datetimeFigureOut">
              <a:rPr lang="en-GB" smtClean="0"/>
              <a:t>08/11/2025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211470-24A5-4CDE-9FE7-697EEE4CE553}" type="slidenum">
              <a:rPr lang="en-GB" smtClean="0"/>
              <a:t>‹#›</a:t>
            </a:fld>
            <a:endParaRPr lang="en-GB"/>
          </a:p>
        </p:txBody>
      </p:sp>
    </p:spTree>
    <p:extLst>
      <p:ext uri="{BB962C8B-B14F-4D97-AF65-F5344CB8AC3E}">
        <p14:creationId xmlns:p14="http://schemas.microsoft.com/office/powerpoint/2010/main" val="17368299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211470-24A5-4CDE-9FE7-697EEE4CE553}" type="slidenum">
              <a:rPr lang="en-GB" smtClean="0"/>
              <a:t>3</a:t>
            </a:fld>
            <a:endParaRPr lang="en-GB"/>
          </a:p>
        </p:txBody>
      </p:sp>
    </p:spTree>
    <p:extLst>
      <p:ext uri="{BB962C8B-B14F-4D97-AF65-F5344CB8AC3E}">
        <p14:creationId xmlns:p14="http://schemas.microsoft.com/office/powerpoint/2010/main" val="19812858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Results derived from job analysis establish clear and accurate job descriptions, which works as a base for recruitment, training, performance evaluation, and remuneration determination in an organisation. In addition, I have perceived that job description works as a key recruitment tool as it influences the interest of employees regarding specific job roles and affects the impression of the firm over candidates. However, I have understood that the person specification helps firms to understand abilities or suitability of a candidate regarding a specific job role. </a:t>
            </a:r>
            <a:endParaRPr lang="en-GB" dirty="0"/>
          </a:p>
        </p:txBody>
      </p:sp>
      <p:sp>
        <p:nvSpPr>
          <p:cNvPr id="4" name="Slide Number Placeholder 3"/>
          <p:cNvSpPr>
            <a:spLocks noGrp="1"/>
          </p:cNvSpPr>
          <p:nvPr>
            <p:ph type="sldNum" sz="quarter" idx="10"/>
          </p:nvPr>
        </p:nvSpPr>
        <p:spPr/>
        <p:txBody>
          <a:bodyPr/>
          <a:lstStyle/>
          <a:p>
            <a:fld id="{C7211470-24A5-4CDE-9FE7-697EEE4CE553}" type="slidenum">
              <a:rPr lang="en-GB" smtClean="0"/>
              <a:t>4</a:t>
            </a:fld>
            <a:endParaRPr lang="en-GB"/>
          </a:p>
        </p:txBody>
      </p:sp>
    </p:spTree>
    <p:extLst>
      <p:ext uri="{BB962C8B-B14F-4D97-AF65-F5344CB8AC3E}">
        <p14:creationId xmlns:p14="http://schemas.microsoft.com/office/powerpoint/2010/main" val="20493596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think conducting a panel interview helps the immediate hierarchies of the candidate to understand the characteristics of the individual. Moreover, it also helps in determining the individual ability to handle circumstantial stress along with these individual behavioural aspects also revealed during the panel interview processes. Barclays can also implement the panel interview process for recruiting people in job roles such as Personal Banker. Conducting the panel interview will reveal the individual ability of interacting effectively with different types of consumers at the same time while it will also reveal the individual ability of handling stress. Therefore, this interview will help in recruiting people most suitable as Personal Banker in Barclays UK.</a:t>
            </a:r>
            <a:endParaRPr lang="en-GB" dirty="0"/>
          </a:p>
        </p:txBody>
      </p:sp>
      <p:sp>
        <p:nvSpPr>
          <p:cNvPr id="4" name="Slide Number Placeholder 3"/>
          <p:cNvSpPr>
            <a:spLocks noGrp="1"/>
          </p:cNvSpPr>
          <p:nvPr>
            <p:ph type="sldNum" sz="quarter" idx="10"/>
          </p:nvPr>
        </p:nvSpPr>
        <p:spPr/>
        <p:txBody>
          <a:bodyPr/>
          <a:lstStyle/>
          <a:p>
            <a:fld id="{C7211470-24A5-4CDE-9FE7-697EEE4CE553}" type="slidenum">
              <a:rPr lang="en-GB" smtClean="0"/>
              <a:t>5</a:t>
            </a:fld>
            <a:endParaRPr lang="en-GB"/>
          </a:p>
        </p:txBody>
      </p:sp>
    </p:spTree>
    <p:extLst>
      <p:ext uri="{BB962C8B-B14F-4D97-AF65-F5344CB8AC3E}">
        <p14:creationId xmlns:p14="http://schemas.microsoft.com/office/powerpoint/2010/main" val="3364188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think implementation of the Group Interview method could be effective for Barclays for understanding individual ability of distinguishably in a group environment. Recruiting Personal Banker with the Group Interview method might be effective for recruiting people with the ability of managing teamwork regardless of language barrier, which is a key challenge for global teams. I think implementation of a group interview could help Barclays to recruit people with the ability of expressing personal unique ideas in a team-based working environment.</a:t>
            </a:r>
            <a:endParaRPr lang="en-GB" dirty="0"/>
          </a:p>
        </p:txBody>
      </p:sp>
      <p:sp>
        <p:nvSpPr>
          <p:cNvPr id="4" name="Slide Number Placeholder 3"/>
          <p:cNvSpPr>
            <a:spLocks noGrp="1"/>
          </p:cNvSpPr>
          <p:nvPr>
            <p:ph type="sldNum" sz="quarter" idx="10"/>
          </p:nvPr>
        </p:nvSpPr>
        <p:spPr/>
        <p:txBody>
          <a:bodyPr/>
          <a:lstStyle/>
          <a:p>
            <a:fld id="{C7211470-24A5-4CDE-9FE7-697EEE4CE553}" type="slidenum">
              <a:rPr lang="en-GB" smtClean="0"/>
              <a:t>6</a:t>
            </a:fld>
            <a:endParaRPr lang="en-GB"/>
          </a:p>
        </p:txBody>
      </p:sp>
    </p:spTree>
    <p:extLst>
      <p:ext uri="{BB962C8B-B14F-4D97-AF65-F5344CB8AC3E}">
        <p14:creationId xmlns:p14="http://schemas.microsoft.com/office/powerpoint/2010/main" val="12732079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Implementation of the One-on-one interview process for evaluating an individual in the job role of Personal Banker could be effective for Barclays as this will be helpful for understanding individual emotional intelligence. I have realised that the incorporation of One-on-one interview processes helps in understanding personal perspectives, skills, and experiences of employees for evaluating their suitability for Barclays. This process will also be effective for understanding alignment between an individual candidate and the operational values of Barclays. Therefore, adaptation of the one-on-one interview method could be effective for the management of Barclays to recruit most suitable candidates. </a:t>
            </a:r>
            <a:endParaRPr lang="en-GB" dirty="0"/>
          </a:p>
        </p:txBody>
      </p:sp>
      <p:sp>
        <p:nvSpPr>
          <p:cNvPr id="4" name="Slide Number Placeholder 3"/>
          <p:cNvSpPr>
            <a:spLocks noGrp="1"/>
          </p:cNvSpPr>
          <p:nvPr>
            <p:ph type="sldNum" sz="quarter" idx="10"/>
          </p:nvPr>
        </p:nvSpPr>
        <p:spPr/>
        <p:txBody>
          <a:bodyPr/>
          <a:lstStyle/>
          <a:p>
            <a:fld id="{C7211470-24A5-4CDE-9FE7-697EEE4CE553}" type="slidenum">
              <a:rPr lang="en-GB" smtClean="0"/>
              <a:t>7</a:t>
            </a:fld>
            <a:endParaRPr lang="en-GB"/>
          </a:p>
        </p:txBody>
      </p:sp>
    </p:spTree>
    <p:extLst>
      <p:ext uri="{BB962C8B-B14F-4D97-AF65-F5344CB8AC3E}">
        <p14:creationId xmlns:p14="http://schemas.microsoft.com/office/powerpoint/2010/main" val="38694875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Based on the description of Leading Questions I have understood that it could lead the management of Barclays towards a biased notion regarding an individual. Candidates are unable to express their perspectives while facing this type of questions during an interview. On the other hand, Probing helps in determining the detailed notion of an individual regarding specific variables by generating questions based on answers provided by the interviewees to open-ended questions asked at the beginning of the interview session. Based on the different characteristics of the two types of interview questions I think using probing methods could be effective for Barclays to recruit a Project manager successfully by evaluating the individual based on their detailed perspectives. Moreover, understanding the detailed perspectives of individuals could be effective for Barclays to ensure whether the person matches job role expectations. This process might also be effective to determine whether the person holds respect regarding the organisational values regarding business operations.</a:t>
            </a:r>
            <a:endParaRPr lang="en-GB" dirty="0"/>
          </a:p>
        </p:txBody>
      </p:sp>
      <p:sp>
        <p:nvSpPr>
          <p:cNvPr id="4" name="Slide Number Placeholder 3"/>
          <p:cNvSpPr>
            <a:spLocks noGrp="1"/>
          </p:cNvSpPr>
          <p:nvPr>
            <p:ph type="sldNum" sz="quarter" idx="10"/>
          </p:nvPr>
        </p:nvSpPr>
        <p:spPr/>
        <p:txBody>
          <a:bodyPr/>
          <a:lstStyle/>
          <a:p>
            <a:fld id="{C7211470-24A5-4CDE-9FE7-697EEE4CE553}" type="slidenum">
              <a:rPr lang="en-GB" smtClean="0"/>
              <a:t>8</a:t>
            </a:fld>
            <a:endParaRPr lang="en-GB"/>
          </a:p>
        </p:txBody>
      </p:sp>
    </p:spTree>
    <p:extLst>
      <p:ext uri="{BB962C8B-B14F-4D97-AF65-F5344CB8AC3E}">
        <p14:creationId xmlns:p14="http://schemas.microsoft.com/office/powerpoint/2010/main" val="29155496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Socratic questioning technique goes through a long process that helps individuals to generate detailed ideas regarding the individual’s perspectives. However, it could complicate the process of recruiting a project manager. Based on the details of Probing, Leading and Socratic I think Barclays needs to incorporate a probing questioning method as it is less complicated and can explore the detailed perspective of a candidate to be recruited as a project manager. The management of Barclays can design a probing questionnaire set for including several open-ended questions that could explore the perspectives of interviewees. This questioning technique is effective for revealing individual ability of managing job roles. Apart from the alignment between the individual notion and the organisational vision can also be understood through the probing questioning method. Therefore, in my opinion implementation of Probing questions could be effective for the management of Barclays to design an effective recruitment process. </a:t>
            </a:r>
            <a:endParaRPr lang="en-GB" dirty="0"/>
          </a:p>
        </p:txBody>
      </p:sp>
      <p:sp>
        <p:nvSpPr>
          <p:cNvPr id="4" name="Slide Number Placeholder 3"/>
          <p:cNvSpPr>
            <a:spLocks noGrp="1"/>
          </p:cNvSpPr>
          <p:nvPr>
            <p:ph type="sldNum" sz="quarter" idx="10"/>
          </p:nvPr>
        </p:nvSpPr>
        <p:spPr/>
        <p:txBody>
          <a:bodyPr/>
          <a:lstStyle/>
          <a:p>
            <a:fld id="{C7211470-24A5-4CDE-9FE7-697EEE4CE553}" type="slidenum">
              <a:rPr lang="en-GB" smtClean="0"/>
              <a:t>9</a:t>
            </a:fld>
            <a:endParaRPr lang="en-GB"/>
          </a:p>
        </p:txBody>
      </p:sp>
    </p:spTree>
    <p:extLst>
      <p:ext uri="{BB962C8B-B14F-4D97-AF65-F5344CB8AC3E}">
        <p14:creationId xmlns:p14="http://schemas.microsoft.com/office/powerpoint/2010/main" val="36183152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think face-to-face interviews could be effective for interviewers at Barclays to understand perspectives of individuals regarding the firm, specific job roles, and the organisational values. Implementation of effective face-to-face interviews could help interviewers at Barclays to understand the detailed notion of interviewees not only based on the job roles requirements but also associated with teamwork and collaborative workplace. Recruiting a project manager, financial analyst and change manager holding positive values towards Barclays and its working process will be effective. Face-to-face interviews might be effective for the firm to hire people with huge suitability for respective job roles. </a:t>
            </a:r>
            <a:endParaRPr lang="en-GB" dirty="0"/>
          </a:p>
        </p:txBody>
      </p:sp>
      <p:sp>
        <p:nvSpPr>
          <p:cNvPr id="4" name="Slide Number Placeholder 3"/>
          <p:cNvSpPr>
            <a:spLocks noGrp="1"/>
          </p:cNvSpPr>
          <p:nvPr>
            <p:ph type="sldNum" sz="quarter" idx="10"/>
          </p:nvPr>
        </p:nvSpPr>
        <p:spPr/>
        <p:txBody>
          <a:bodyPr/>
          <a:lstStyle/>
          <a:p>
            <a:fld id="{C7211470-24A5-4CDE-9FE7-697EEE4CE553}" type="slidenum">
              <a:rPr lang="en-GB" smtClean="0"/>
              <a:t>10</a:t>
            </a:fld>
            <a:endParaRPr lang="en-GB"/>
          </a:p>
        </p:txBody>
      </p:sp>
    </p:spTree>
    <p:extLst>
      <p:ext uri="{BB962C8B-B14F-4D97-AF65-F5344CB8AC3E}">
        <p14:creationId xmlns:p14="http://schemas.microsoft.com/office/powerpoint/2010/main" val="20948696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Barclays is operating in the global finance industry and adaptation of online interviews could be effective for the firm to connect with global talent pools for recruiting suitable project managers, financial analysts or change managers. The growing market of online interviews is indicating a significant demand among employees, which is indicating its effectiveness. Adaptation of the online interview process will help to evaluate both interpersonal and technological skills of interviews that are essential in the digitalised era. Therefore, conducting online interviews could also be effective for the management of Barclays for managing its recruitment process. </a:t>
            </a:r>
            <a:endParaRPr lang="en-GB" dirty="0"/>
          </a:p>
        </p:txBody>
      </p:sp>
      <p:sp>
        <p:nvSpPr>
          <p:cNvPr id="4" name="Slide Number Placeholder 3"/>
          <p:cNvSpPr>
            <a:spLocks noGrp="1"/>
          </p:cNvSpPr>
          <p:nvPr>
            <p:ph type="sldNum" sz="quarter" idx="10"/>
          </p:nvPr>
        </p:nvSpPr>
        <p:spPr/>
        <p:txBody>
          <a:bodyPr/>
          <a:lstStyle/>
          <a:p>
            <a:fld id="{C7211470-24A5-4CDE-9FE7-697EEE4CE553}" type="slidenum">
              <a:rPr lang="en-GB" smtClean="0"/>
              <a:t>11</a:t>
            </a:fld>
            <a:endParaRPr lang="en-GB"/>
          </a:p>
        </p:txBody>
      </p:sp>
    </p:spTree>
    <p:extLst>
      <p:ext uri="{BB962C8B-B14F-4D97-AF65-F5344CB8AC3E}">
        <p14:creationId xmlns:p14="http://schemas.microsoft.com/office/powerpoint/2010/main" val="18193141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Based on the features of both face-to-face interview and online interview process I think conducting online interviews could be effective for Barclays to select appropriate candidates from global talent pools. Online interviews could also be effective for the firm to analyse abilities of employees based on their interpersonal abilities along with technical skills and knowledge. Therefore, recruitment of project manager, financial analyst and change manager could be effective through online interviews.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7211470-24A5-4CDE-9FE7-697EEE4CE553}" type="slidenum">
              <a:rPr lang="en-GB" smtClean="0"/>
              <a:t>12</a:t>
            </a:fld>
            <a:endParaRPr lang="en-GB"/>
          </a:p>
        </p:txBody>
      </p:sp>
    </p:spTree>
    <p:extLst>
      <p:ext uri="{BB962C8B-B14F-4D97-AF65-F5344CB8AC3E}">
        <p14:creationId xmlns:p14="http://schemas.microsoft.com/office/powerpoint/2010/main" val="22736971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Strategic recruitment of project manager, financial analyst and change manager through online interviews from global talents pools will be effective for the management of Barclays. This will be cost effective for the firm while it will be effective to reach global candidates. </a:t>
            </a:r>
            <a:endParaRPr lang="en-GB" dirty="0"/>
          </a:p>
        </p:txBody>
      </p:sp>
      <p:sp>
        <p:nvSpPr>
          <p:cNvPr id="4" name="Slide Number Placeholder 3"/>
          <p:cNvSpPr>
            <a:spLocks noGrp="1"/>
          </p:cNvSpPr>
          <p:nvPr>
            <p:ph type="sldNum" sz="quarter" idx="10"/>
          </p:nvPr>
        </p:nvSpPr>
        <p:spPr/>
        <p:txBody>
          <a:bodyPr/>
          <a:lstStyle/>
          <a:p>
            <a:fld id="{C7211470-24A5-4CDE-9FE7-697EEE4CE553}" type="slidenum">
              <a:rPr lang="en-GB" smtClean="0"/>
              <a:t>13</a:t>
            </a:fld>
            <a:endParaRPr lang="en-GB"/>
          </a:p>
        </p:txBody>
      </p:sp>
    </p:spTree>
    <p:extLst>
      <p:ext uri="{BB962C8B-B14F-4D97-AF65-F5344CB8AC3E}">
        <p14:creationId xmlns:p14="http://schemas.microsoft.com/office/powerpoint/2010/main" val="1520531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11/8/2025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svg"/><Relationship Id="rId7" Type="http://schemas.openxmlformats.org/officeDocument/2006/relationships/image" Target="../media/image6.jpe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8.jpeg"/></Relationships>
</file>

<file path=ppt/slides/_rels/slide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4.svg"/><Relationship Id="rId7" Type="http://schemas.openxmlformats.org/officeDocument/2006/relationships/image" Target="../media/image11.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4.sv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4.sv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4.sv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14.sv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4.svg"/></Relationships>
</file>

<file path=ppt/slides/_rels/slide10.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3.png"/><Relationship Id="rId7" Type="http://schemas.openxmlformats.org/officeDocument/2006/relationships/image" Target="../media/image24.sv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4.svg"/><Relationship Id="rId9" Type="http://schemas.openxmlformats.org/officeDocument/2006/relationships/image" Target="../media/image26.svg"/></Relationships>
</file>

<file path=ppt/slides/_rels/slide1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8.jpe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9.jpeg"/><Relationship Id="rId4" Type="http://schemas.openxmlformats.org/officeDocument/2006/relationships/image" Target="../media/image4.svg"/></Relationships>
</file>

<file path=ppt/slides/_rels/slide13.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10" Type="http://schemas.openxmlformats.org/officeDocument/2006/relationships/image" Target="../media/image32.jpeg"/><Relationship Id="rId4" Type="http://schemas.openxmlformats.org/officeDocument/2006/relationships/image" Target="../media/image2.svg"/><Relationship Id="rId9" Type="http://schemas.openxmlformats.org/officeDocument/2006/relationships/image" Target="../media/image31.jpeg"/></Relationships>
</file>

<file path=ppt/slides/_rels/slide14.xml.rels><?xml version="1.0" encoding="UTF-8" standalone="yes"?>
<Relationships xmlns="http://schemas.openxmlformats.org/package/2006/relationships"><Relationship Id="rId8" Type="http://schemas.openxmlformats.org/officeDocument/2006/relationships/hyperlink" Target="https://iaap-journals.onlinelibrary.wiley.com/doi/pdfdirect/10.1111/apps.12414" TargetMode="External"/><Relationship Id="rId13" Type="http://schemas.openxmlformats.org/officeDocument/2006/relationships/hyperlink" Target="https://www.statista.com/statistics/441855/barclays-group-employees-by-country-worldwide/" TargetMode="External"/><Relationship Id="rId3" Type="http://schemas.openxmlformats.org/officeDocument/2006/relationships/hyperlink" Target="https://barclayslifeskills.com/help-others/lessons/interview-success/" TargetMode="External"/><Relationship Id="rId7" Type="http://schemas.openxmlformats.org/officeDocument/2006/relationships/hyperlink" Target="https://kar.kent.ac.uk/90784/1/Qualitative%20Research%20Interviews%20Using%20Online_Molinari.pdf" TargetMode="External"/><Relationship Id="rId12" Type="http://schemas.openxmlformats.org/officeDocument/2006/relationships/hyperlink" Target="https://www.academia.edu/download/72394952/Los_procesos_de_contratacion_y_seleccion_de_personal_entre_la_objetividad_y_la_subjetividad_.pdf" TargetMode="External"/><Relationship Id="rId17" Type="http://schemas.openxmlformats.org/officeDocument/2006/relationships/hyperlink" Target="https://finance.yahoo.com/news/united-kingdom-online-recruitment-industry-154400772.html?guccounter=1&amp;guce_referrer=aHR0cHM6Ly93d3cuZ29vZ2xlLmNvbS8&amp;guce_referrer_sig=AQAAAGJGZy4mGIjrTtg8llOvX0lxq6zXioS75E0xe3vUpBZNlnDgwlIdrEqbc9qN86LnCXAj2XJUWo7_sOyqo5cAZoDZ7xyM24YWslQjL7SaDre42TbHwdfhnGn19MNtNAd-NtVk7WBYNjVvQJrKHUZ-9UPwGCDqRDnx6CoEOLNnHUft" TargetMode="External"/><Relationship Id="rId2" Type="http://schemas.openxmlformats.org/officeDocument/2006/relationships/hyperlink" Target="https://doi.org/10.31605/eduvelop.v8i2.4628" TargetMode="External"/><Relationship Id="rId16" Type="http://schemas.openxmlformats.org/officeDocument/2006/relationships/hyperlink" Target="https://usaward.org/wp-content/uploads/2020/08/Socratic-Questioning-Techniques.pdf" TargetMode="External"/><Relationship Id="rId1" Type="http://schemas.openxmlformats.org/officeDocument/2006/relationships/slideLayout" Target="../slideLayouts/slideLayout7.xml"/><Relationship Id="rId6" Type="http://schemas.openxmlformats.org/officeDocument/2006/relationships/hyperlink" Target="https://www.interview-skills.co.uk/blog/group-interview-tips-how-to-stand-out-from-the-crowd" TargetMode="External"/><Relationship Id="rId11" Type="http://schemas.openxmlformats.org/officeDocument/2006/relationships/hyperlink" Target="https://doi.org/10.1016/j.socscimed.2023.115818" TargetMode="External"/><Relationship Id="rId5" Type="http://schemas.openxmlformats.org/officeDocument/2006/relationships/hyperlink" Target="https://home.barclays/who-we-are/our-strategy/purpose-and-values/" TargetMode="External"/><Relationship Id="rId15" Type="http://schemas.openxmlformats.org/officeDocument/2006/relationships/hyperlink" Target="https://doi.org/10.24002/ijieem.v3i1.4923" TargetMode="External"/><Relationship Id="rId10" Type="http://schemas.openxmlformats.org/officeDocument/2006/relationships/hyperlink" Target="https://www.glassdoor.com/blog/9-things-to-never-do-in-a-panel-interview/" TargetMode="External"/><Relationship Id="rId4" Type="http://schemas.openxmlformats.org/officeDocument/2006/relationships/hyperlink" Target="https://home.barclays/who-we-are/" TargetMode="External"/><Relationship Id="rId9" Type="http://schemas.openxmlformats.org/officeDocument/2006/relationships/hyperlink" Target="https://journals.sagepub.com/doi/pdf/10.1177/14687941241234283" TargetMode="External"/><Relationship Id="rId14" Type="http://schemas.openxmlformats.org/officeDocument/2006/relationships/hyperlink" Target="https://doi.org/10.38035/gijlss.v2i3"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52401" y="2263557"/>
            <a:ext cx="10826913" cy="4048018"/>
          </a:xfrm>
          <a:custGeom>
            <a:avLst/>
            <a:gdLst/>
            <a:ahLst/>
            <a:cxnLst/>
            <a:rect l="l" t="t" r="r" b="b"/>
            <a:pathLst>
              <a:path w="11402868" h="4048018">
                <a:moveTo>
                  <a:pt x="0" y="0"/>
                </a:moveTo>
                <a:lnTo>
                  <a:pt x="11402868" y="0"/>
                </a:lnTo>
                <a:lnTo>
                  <a:pt x="11402868" y="4048018"/>
                </a:lnTo>
                <a:lnTo>
                  <a:pt x="0" y="4048018"/>
                </a:lnTo>
                <a:lnTo>
                  <a:pt x="0" y="0"/>
                </a:lnTo>
                <a:close/>
              </a:path>
            </a:pathLst>
          </a:custGeom>
          <a:blipFill>
            <a:blip r:embed="rId2">
              <a:alphaModFix amt="2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8634002" y="0"/>
            <a:ext cx="9610158" cy="10290192"/>
          </a:xfrm>
          <a:custGeom>
            <a:avLst/>
            <a:gdLst/>
            <a:ahLst/>
            <a:cxnLst/>
            <a:rect l="l" t="t" r="r" b="b"/>
            <a:pathLst>
              <a:path w="10344158" h="13052565">
                <a:moveTo>
                  <a:pt x="0" y="0"/>
                </a:moveTo>
                <a:lnTo>
                  <a:pt x="10344158" y="0"/>
                </a:lnTo>
                <a:lnTo>
                  <a:pt x="10344158" y="13052565"/>
                </a:lnTo>
                <a:lnTo>
                  <a:pt x="0" y="1305256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0" name="Group 10"/>
          <p:cNvGrpSpPr/>
          <p:nvPr/>
        </p:nvGrpSpPr>
        <p:grpSpPr>
          <a:xfrm>
            <a:off x="-11889" y="8549802"/>
            <a:ext cx="8127886" cy="1092661"/>
            <a:chOff x="0" y="0"/>
            <a:chExt cx="1986000" cy="377383"/>
          </a:xfrm>
        </p:grpSpPr>
        <p:sp>
          <p:nvSpPr>
            <p:cNvPr id="11" name="Freeform 11"/>
            <p:cNvSpPr/>
            <p:nvPr/>
          </p:nvSpPr>
          <p:spPr>
            <a:xfrm>
              <a:off x="0" y="0"/>
              <a:ext cx="1986000" cy="377383"/>
            </a:xfrm>
            <a:custGeom>
              <a:avLst/>
              <a:gdLst/>
              <a:ahLst/>
              <a:cxnLst/>
              <a:rect l="l" t="t" r="r" b="b"/>
              <a:pathLst>
                <a:path w="1986000" h="377383">
                  <a:moveTo>
                    <a:pt x="203200" y="0"/>
                  </a:moveTo>
                  <a:lnTo>
                    <a:pt x="1782800" y="0"/>
                  </a:lnTo>
                  <a:lnTo>
                    <a:pt x="1986000" y="377383"/>
                  </a:lnTo>
                  <a:lnTo>
                    <a:pt x="0" y="377383"/>
                  </a:lnTo>
                  <a:lnTo>
                    <a:pt x="203200" y="0"/>
                  </a:lnTo>
                  <a:close/>
                </a:path>
              </a:pathLst>
            </a:custGeom>
            <a:solidFill>
              <a:srgbClr val="4DBFFF"/>
            </a:solidFill>
          </p:spPr>
          <p:txBody>
            <a:bodyPr/>
            <a:lstStyle/>
            <a:p>
              <a:endParaRPr lang="en-GB"/>
            </a:p>
          </p:txBody>
        </p:sp>
        <p:sp>
          <p:nvSpPr>
            <p:cNvPr id="12" name="TextBox 12"/>
            <p:cNvSpPr txBox="1"/>
            <p:nvPr/>
          </p:nvSpPr>
          <p:spPr>
            <a:xfrm>
              <a:off x="127000" y="-38100"/>
              <a:ext cx="1732000" cy="415483"/>
            </a:xfrm>
            <a:prstGeom prst="rect">
              <a:avLst/>
            </a:prstGeom>
          </p:spPr>
          <p:txBody>
            <a:bodyPr lIns="50800" tIns="50800" rIns="50800" bIns="50800" rtlCol="0" anchor="ctr"/>
            <a:lstStyle/>
            <a:p>
              <a:pPr algn="ctr">
                <a:lnSpc>
                  <a:spcPts val="2659"/>
                </a:lnSpc>
              </a:pPr>
              <a:endParaRPr/>
            </a:p>
          </p:txBody>
        </p:sp>
      </p:grpSp>
      <p:sp>
        <p:nvSpPr>
          <p:cNvPr id="13" name="Freeform 13"/>
          <p:cNvSpPr/>
          <p:nvPr/>
        </p:nvSpPr>
        <p:spPr>
          <a:xfrm>
            <a:off x="7900685" y="634568"/>
            <a:ext cx="9923372" cy="9017864"/>
          </a:xfrm>
          <a:custGeom>
            <a:avLst/>
            <a:gdLst/>
            <a:ahLst/>
            <a:cxnLst/>
            <a:rect l="l" t="t" r="r" b="b"/>
            <a:pathLst>
              <a:path w="9923372" h="9017864">
                <a:moveTo>
                  <a:pt x="0" y="0"/>
                </a:moveTo>
                <a:lnTo>
                  <a:pt x="9923372" y="0"/>
                </a:lnTo>
                <a:lnTo>
                  <a:pt x="9923372" y="9017864"/>
                </a:lnTo>
                <a:lnTo>
                  <a:pt x="0" y="9017864"/>
                </a:lnTo>
                <a:lnTo>
                  <a:pt x="0" y="0"/>
                </a:lnTo>
                <a:close/>
              </a:path>
            </a:pathLst>
          </a:custGeom>
          <a:blipFill>
            <a:blip r:embed="rId6"/>
            <a:stretch>
              <a:fillRect/>
            </a:stretch>
          </a:blipFill>
        </p:spPr>
        <p:txBody>
          <a:bodyPr/>
          <a:lstStyle/>
          <a:p>
            <a:endParaRPr lang="en-GB"/>
          </a:p>
        </p:txBody>
      </p:sp>
      <p:sp>
        <p:nvSpPr>
          <p:cNvPr id="14" name="Freeform 14"/>
          <p:cNvSpPr/>
          <p:nvPr/>
        </p:nvSpPr>
        <p:spPr>
          <a:xfrm>
            <a:off x="13557143" y="281839"/>
            <a:ext cx="4567698" cy="4438917"/>
          </a:xfrm>
          <a:custGeom>
            <a:avLst/>
            <a:gdLst/>
            <a:ahLst/>
            <a:cxnLst/>
            <a:rect l="l" t="t" r="r" b="b"/>
            <a:pathLst>
              <a:path w="5185296" h="5024406">
                <a:moveTo>
                  <a:pt x="0" y="0"/>
                </a:moveTo>
                <a:lnTo>
                  <a:pt x="5185296" y="0"/>
                </a:lnTo>
                <a:lnTo>
                  <a:pt x="5185296" y="5024406"/>
                </a:lnTo>
                <a:lnTo>
                  <a:pt x="0" y="5024406"/>
                </a:lnTo>
                <a:lnTo>
                  <a:pt x="0" y="0"/>
                </a:lnTo>
                <a:close/>
              </a:path>
            </a:pathLst>
          </a:custGeom>
          <a:blipFill>
            <a:blip r:embed="rId6"/>
            <a:stretch>
              <a:fillRect l="-3313" r="-3313"/>
            </a:stretch>
          </a:blipFill>
        </p:spPr>
        <p:txBody>
          <a:bodyPr/>
          <a:lstStyle/>
          <a:p>
            <a:endParaRPr lang="en-GB"/>
          </a:p>
        </p:txBody>
      </p:sp>
      <p:grpSp>
        <p:nvGrpSpPr>
          <p:cNvPr id="17" name="Group 17"/>
          <p:cNvGrpSpPr/>
          <p:nvPr/>
        </p:nvGrpSpPr>
        <p:grpSpPr>
          <a:xfrm>
            <a:off x="8770509" y="1543308"/>
            <a:ext cx="8124056" cy="7200385"/>
            <a:chOff x="0" y="0"/>
            <a:chExt cx="4282440" cy="3795544"/>
          </a:xfrm>
        </p:grpSpPr>
        <p:sp>
          <p:nvSpPr>
            <p:cNvPr id="18" name="Freeform 18"/>
            <p:cNvSpPr/>
            <p:nvPr/>
          </p:nvSpPr>
          <p:spPr>
            <a:xfrm>
              <a:off x="0" y="0"/>
              <a:ext cx="4282440" cy="3795544"/>
            </a:xfrm>
            <a:custGeom>
              <a:avLst/>
              <a:gdLst/>
              <a:ahLst/>
              <a:cxnLst/>
              <a:rect l="l" t="t" r="r" b="b"/>
              <a:pathLst>
                <a:path w="4282440" h="3795544">
                  <a:moveTo>
                    <a:pt x="3211830" y="0"/>
                  </a:moveTo>
                  <a:lnTo>
                    <a:pt x="1070610" y="0"/>
                  </a:lnTo>
                  <a:lnTo>
                    <a:pt x="0" y="1897772"/>
                  </a:lnTo>
                  <a:lnTo>
                    <a:pt x="1070610" y="3795544"/>
                  </a:lnTo>
                  <a:lnTo>
                    <a:pt x="3211830" y="3795544"/>
                  </a:lnTo>
                  <a:lnTo>
                    <a:pt x="4282440" y="1897772"/>
                  </a:lnTo>
                  <a:close/>
                </a:path>
              </a:pathLst>
            </a:custGeom>
            <a:blipFill>
              <a:blip r:embed="rId7"/>
              <a:stretch>
                <a:fillRect l="-16452" r="-16452"/>
              </a:stretch>
            </a:blipFill>
            <a:ln w="361950" cap="sq">
              <a:solidFill>
                <a:srgbClr val="FFFFFF"/>
              </a:solidFill>
              <a:prstDash val="solid"/>
              <a:miter/>
            </a:ln>
          </p:spPr>
          <p:txBody>
            <a:bodyPr/>
            <a:lstStyle/>
            <a:p>
              <a:endParaRPr lang="en-GB"/>
            </a:p>
          </p:txBody>
        </p:sp>
      </p:grpSp>
      <p:sp>
        <p:nvSpPr>
          <p:cNvPr id="19" name="Freeform 19"/>
          <p:cNvSpPr/>
          <p:nvPr/>
        </p:nvSpPr>
        <p:spPr>
          <a:xfrm>
            <a:off x="8333218" y="6044343"/>
            <a:ext cx="5776916" cy="5249772"/>
          </a:xfrm>
          <a:custGeom>
            <a:avLst/>
            <a:gdLst/>
            <a:ahLst/>
            <a:cxnLst/>
            <a:rect l="l" t="t" r="r" b="b"/>
            <a:pathLst>
              <a:path w="5776916" h="5249772">
                <a:moveTo>
                  <a:pt x="0" y="0"/>
                </a:moveTo>
                <a:lnTo>
                  <a:pt x="5776916" y="0"/>
                </a:lnTo>
                <a:lnTo>
                  <a:pt x="5776916" y="5249773"/>
                </a:lnTo>
                <a:lnTo>
                  <a:pt x="0" y="5249773"/>
                </a:lnTo>
                <a:lnTo>
                  <a:pt x="0" y="0"/>
                </a:lnTo>
                <a:close/>
              </a:path>
            </a:pathLst>
          </a:custGeom>
          <a:blipFill>
            <a:blip r:embed="rId6"/>
            <a:stretch>
              <a:fillRect/>
            </a:stretch>
          </a:blipFill>
        </p:spPr>
        <p:txBody>
          <a:bodyPr/>
          <a:lstStyle/>
          <a:p>
            <a:endParaRPr lang="en-GB"/>
          </a:p>
        </p:txBody>
      </p:sp>
      <p:grpSp>
        <p:nvGrpSpPr>
          <p:cNvPr id="20" name="Group 20"/>
          <p:cNvGrpSpPr/>
          <p:nvPr/>
        </p:nvGrpSpPr>
        <p:grpSpPr>
          <a:xfrm>
            <a:off x="9203658" y="6516314"/>
            <a:ext cx="4447111" cy="3576047"/>
            <a:chOff x="0" y="0"/>
            <a:chExt cx="4282440" cy="3795544"/>
          </a:xfrm>
        </p:grpSpPr>
        <p:sp>
          <p:nvSpPr>
            <p:cNvPr id="21" name="Freeform 21"/>
            <p:cNvSpPr/>
            <p:nvPr/>
          </p:nvSpPr>
          <p:spPr>
            <a:xfrm>
              <a:off x="0" y="0"/>
              <a:ext cx="4282440" cy="3795544"/>
            </a:xfrm>
            <a:custGeom>
              <a:avLst/>
              <a:gdLst/>
              <a:ahLst/>
              <a:cxnLst/>
              <a:rect l="l" t="t" r="r" b="b"/>
              <a:pathLst>
                <a:path w="4282440" h="3795544">
                  <a:moveTo>
                    <a:pt x="3211830" y="0"/>
                  </a:moveTo>
                  <a:lnTo>
                    <a:pt x="1070610" y="0"/>
                  </a:lnTo>
                  <a:lnTo>
                    <a:pt x="0" y="1897772"/>
                  </a:lnTo>
                  <a:lnTo>
                    <a:pt x="1070610" y="3795544"/>
                  </a:lnTo>
                  <a:lnTo>
                    <a:pt x="3211830" y="3795544"/>
                  </a:lnTo>
                  <a:lnTo>
                    <a:pt x="4282440" y="1897772"/>
                  </a:lnTo>
                  <a:close/>
                </a:path>
              </a:pathLst>
            </a:custGeom>
            <a:blipFill>
              <a:blip r:embed="rId8"/>
              <a:stretch>
                <a:fillRect l="-15530" r="-15530"/>
              </a:stretch>
            </a:blipFill>
            <a:ln w="361950" cap="sq">
              <a:solidFill>
                <a:srgbClr val="053056"/>
              </a:solidFill>
              <a:prstDash val="solid"/>
              <a:miter/>
            </a:ln>
          </p:spPr>
          <p:txBody>
            <a:bodyPr/>
            <a:lstStyle/>
            <a:p>
              <a:endParaRPr lang="en-GB"/>
            </a:p>
          </p:txBody>
        </p:sp>
      </p:grpSp>
      <p:grpSp>
        <p:nvGrpSpPr>
          <p:cNvPr id="22" name="Group 22"/>
          <p:cNvGrpSpPr/>
          <p:nvPr/>
        </p:nvGrpSpPr>
        <p:grpSpPr>
          <a:xfrm>
            <a:off x="-48792" y="9272686"/>
            <a:ext cx="7949477" cy="1017506"/>
            <a:chOff x="0" y="0"/>
            <a:chExt cx="2403182" cy="377383"/>
          </a:xfrm>
        </p:grpSpPr>
        <p:sp>
          <p:nvSpPr>
            <p:cNvPr id="23" name="Freeform 23"/>
            <p:cNvSpPr/>
            <p:nvPr/>
          </p:nvSpPr>
          <p:spPr>
            <a:xfrm>
              <a:off x="0" y="0"/>
              <a:ext cx="2403182" cy="377383"/>
            </a:xfrm>
            <a:custGeom>
              <a:avLst/>
              <a:gdLst/>
              <a:ahLst/>
              <a:cxnLst/>
              <a:rect l="l" t="t" r="r" b="b"/>
              <a:pathLst>
                <a:path w="2403182" h="377383">
                  <a:moveTo>
                    <a:pt x="203200" y="0"/>
                  </a:moveTo>
                  <a:lnTo>
                    <a:pt x="2199982" y="0"/>
                  </a:lnTo>
                  <a:lnTo>
                    <a:pt x="2403182" y="377383"/>
                  </a:lnTo>
                  <a:lnTo>
                    <a:pt x="0" y="377383"/>
                  </a:lnTo>
                  <a:lnTo>
                    <a:pt x="203200" y="0"/>
                  </a:lnTo>
                  <a:close/>
                </a:path>
              </a:pathLst>
            </a:custGeom>
            <a:solidFill>
              <a:srgbClr val="053056"/>
            </a:solidFill>
          </p:spPr>
          <p:txBody>
            <a:bodyPr/>
            <a:lstStyle/>
            <a:p>
              <a:endParaRPr lang="en-GB"/>
            </a:p>
          </p:txBody>
        </p:sp>
        <p:sp>
          <p:nvSpPr>
            <p:cNvPr id="24" name="TextBox 24"/>
            <p:cNvSpPr txBox="1"/>
            <p:nvPr/>
          </p:nvSpPr>
          <p:spPr>
            <a:xfrm>
              <a:off x="127000" y="-38100"/>
              <a:ext cx="2149182" cy="415483"/>
            </a:xfrm>
            <a:prstGeom prst="rect">
              <a:avLst/>
            </a:prstGeom>
          </p:spPr>
          <p:txBody>
            <a:bodyPr lIns="50800" tIns="50800" rIns="50800" bIns="50800" rtlCol="0" anchor="ctr"/>
            <a:lstStyle/>
            <a:p>
              <a:pPr algn="ctr">
                <a:lnSpc>
                  <a:spcPts val="2659"/>
                </a:lnSpc>
              </a:pPr>
              <a:endParaRPr/>
            </a:p>
          </p:txBody>
        </p:sp>
      </p:grpSp>
      <p:sp>
        <p:nvSpPr>
          <p:cNvPr id="25" name="AutoShape 25"/>
          <p:cNvSpPr/>
          <p:nvPr/>
        </p:nvSpPr>
        <p:spPr>
          <a:xfrm>
            <a:off x="1028700" y="5227523"/>
            <a:ext cx="6492240" cy="0"/>
          </a:xfrm>
          <a:prstGeom prst="line">
            <a:avLst/>
          </a:prstGeom>
          <a:ln w="38100" cap="flat">
            <a:solidFill>
              <a:srgbClr val="000000"/>
            </a:solidFill>
            <a:prstDash val="solid"/>
            <a:headEnd type="none" w="sm" len="sm"/>
            <a:tailEnd type="none" w="sm" len="sm"/>
          </a:ln>
        </p:spPr>
        <p:txBody>
          <a:bodyPr/>
          <a:lstStyle/>
          <a:p>
            <a:endParaRPr lang="en-GB"/>
          </a:p>
        </p:txBody>
      </p:sp>
      <p:sp>
        <p:nvSpPr>
          <p:cNvPr id="33" name="TextBox 33"/>
          <p:cNvSpPr txBox="1"/>
          <p:nvPr/>
        </p:nvSpPr>
        <p:spPr>
          <a:xfrm>
            <a:off x="994722" y="2706026"/>
            <a:ext cx="7391822" cy="1969770"/>
          </a:xfrm>
          <a:prstGeom prst="rect">
            <a:avLst/>
          </a:prstGeom>
        </p:spPr>
        <p:txBody>
          <a:bodyPr wrap="square" lIns="0" tIns="0" rIns="0" bIns="0" rtlCol="0" anchor="t">
            <a:spAutoFit/>
          </a:bodyPr>
          <a:lstStyle/>
          <a:p>
            <a:r>
              <a:rPr lang="en-GB" sz="3200" b="1" dirty="0" err="1">
                <a:latin typeface="Arial" panose="020B0604020202020204" pitchFamily="34" charset="0"/>
                <a:cs typeface="Arial" panose="020B0604020202020204" pitchFamily="34" charset="0"/>
              </a:rPr>
              <a:t>LCLM5002</a:t>
            </a:r>
            <a:endParaRPr lang="en-IN"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Developing and Managing Individuals and Teams</a:t>
            </a:r>
            <a:endParaRPr lang="en-IN"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Individual Presentation</a:t>
            </a:r>
            <a:endParaRPr lang="en-IN" sz="3200" dirty="0">
              <a:latin typeface="Arial" panose="020B0604020202020204" pitchFamily="34" charset="0"/>
              <a:cs typeface="Arial" panose="020B0604020202020204" pitchFamily="34" charset="0"/>
            </a:endParaRPr>
          </a:p>
        </p:txBody>
      </p:sp>
      <p:sp>
        <p:nvSpPr>
          <p:cNvPr id="34" name="TextBox 34"/>
          <p:cNvSpPr txBox="1"/>
          <p:nvPr/>
        </p:nvSpPr>
        <p:spPr>
          <a:xfrm>
            <a:off x="994722" y="5696397"/>
            <a:ext cx="5500447" cy="923330"/>
          </a:xfrm>
          <a:prstGeom prst="rect">
            <a:avLst/>
          </a:prstGeom>
        </p:spPr>
        <p:txBody>
          <a:bodyPr lIns="0" tIns="0" rIns="0" bIns="0" rtlCol="0" anchor="t">
            <a:spAutoFit/>
          </a:bodyPr>
          <a:lstStyle/>
          <a:p>
            <a:pPr algn="l">
              <a:spcBef>
                <a:spcPct val="0"/>
              </a:spcBef>
            </a:pPr>
            <a:r>
              <a:rPr lang="en-US" sz="2000" b="1" dirty="0">
                <a:latin typeface="Arial" panose="020B0604020202020204" pitchFamily="34" charset="0"/>
                <a:ea typeface="Gotham"/>
                <a:cs typeface="Arial" panose="020B0604020202020204" pitchFamily="34" charset="0"/>
                <a:sym typeface="Gotham"/>
              </a:rPr>
              <a:t>Student Name: Raducu Flavian George</a:t>
            </a:r>
          </a:p>
          <a:p>
            <a:pPr algn="l">
              <a:spcBef>
                <a:spcPct val="0"/>
              </a:spcBef>
            </a:pPr>
            <a:r>
              <a:rPr lang="en-US" sz="2000" b="1" dirty="0">
                <a:latin typeface="Arial" panose="020B0604020202020204" pitchFamily="34" charset="0"/>
                <a:ea typeface="Gotham"/>
                <a:cs typeface="Arial" panose="020B0604020202020204" pitchFamily="34" charset="0"/>
                <a:sym typeface="Gotham"/>
              </a:rPr>
              <a:t>Student Number: 2411676</a:t>
            </a:r>
          </a:p>
          <a:p>
            <a:pPr>
              <a:spcBef>
                <a:spcPct val="0"/>
              </a:spcBef>
            </a:pPr>
            <a:r>
              <a:rPr lang="en-US" sz="2000" b="1" dirty="0">
                <a:latin typeface="Arial" panose="020B0604020202020204" pitchFamily="34" charset="0"/>
                <a:ea typeface="Gotham"/>
                <a:cs typeface="Arial" panose="020B0604020202020204" pitchFamily="34" charset="0"/>
                <a:sym typeface="Gotham"/>
              </a:rPr>
              <a:t>Lecturer’s name: Amer Kareem</a:t>
            </a:r>
            <a:endParaRPr lang="en-US" sz="2800" b="1" dirty="0">
              <a:latin typeface="Arial" panose="020B0604020202020204" pitchFamily="34" charset="0"/>
              <a:ea typeface="Gotham"/>
              <a:cs typeface="Arial" panose="020B0604020202020204" pitchFamily="34" charset="0"/>
              <a:sym typeface="Gotham"/>
            </a:endParaRPr>
          </a:p>
        </p:txBody>
      </p:sp>
      <p:grpSp>
        <p:nvGrpSpPr>
          <p:cNvPr id="15" name="Group 15"/>
          <p:cNvGrpSpPr/>
          <p:nvPr/>
        </p:nvGrpSpPr>
        <p:grpSpPr>
          <a:xfrm>
            <a:off x="14666229" y="818720"/>
            <a:ext cx="3290115" cy="3620197"/>
            <a:chOff x="0" y="0"/>
            <a:chExt cx="4282440" cy="4047071"/>
          </a:xfrm>
        </p:grpSpPr>
        <p:sp>
          <p:nvSpPr>
            <p:cNvPr id="16" name="Freeform 16"/>
            <p:cNvSpPr/>
            <p:nvPr/>
          </p:nvSpPr>
          <p:spPr>
            <a:xfrm>
              <a:off x="0" y="0"/>
              <a:ext cx="4282440" cy="4047071"/>
            </a:xfrm>
            <a:custGeom>
              <a:avLst/>
              <a:gdLst/>
              <a:ahLst/>
              <a:cxnLst/>
              <a:rect l="l" t="t" r="r" b="b"/>
              <a:pathLst>
                <a:path w="4282440" h="4047071">
                  <a:moveTo>
                    <a:pt x="3211830" y="0"/>
                  </a:moveTo>
                  <a:lnTo>
                    <a:pt x="1070610" y="0"/>
                  </a:lnTo>
                  <a:lnTo>
                    <a:pt x="0" y="2023535"/>
                  </a:lnTo>
                  <a:lnTo>
                    <a:pt x="1070610" y="4047071"/>
                  </a:lnTo>
                  <a:lnTo>
                    <a:pt x="3211830" y="4047071"/>
                  </a:lnTo>
                  <a:lnTo>
                    <a:pt x="4282440" y="2023535"/>
                  </a:lnTo>
                  <a:close/>
                </a:path>
              </a:pathLst>
            </a:custGeom>
            <a:blipFill>
              <a:blip r:embed="rId9"/>
              <a:stretch>
                <a:fillRect l="-20922" r="-20922"/>
              </a:stretch>
            </a:blipFill>
            <a:ln w="361950" cap="sq">
              <a:solidFill>
                <a:srgbClr val="4DBFFF"/>
              </a:solidFill>
              <a:prstDash val="solid"/>
              <a:miter/>
            </a:ln>
          </p:spPr>
          <p:txBody>
            <a:bodyPr/>
            <a:lstStyle/>
            <a:p>
              <a:endParaRPr lang="en-GB"/>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8634002" y="0"/>
            <a:ext cx="9653998" cy="10287000"/>
          </a:xfrm>
          <a:custGeom>
            <a:avLst/>
            <a:gdLst/>
            <a:ahLst/>
            <a:cxnLst/>
            <a:rect l="l" t="t" r="r" b="b"/>
            <a:pathLst>
              <a:path w="10344158" h="13052565">
                <a:moveTo>
                  <a:pt x="0" y="0"/>
                </a:moveTo>
                <a:lnTo>
                  <a:pt x="10344158" y="0"/>
                </a:lnTo>
                <a:lnTo>
                  <a:pt x="10344158" y="13052565"/>
                </a:lnTo>
                <a:lnTo>
                  <a:pt x="0" y="1305256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10343416" y="0"/>
            <a:ext cx="8392281" cy="8071986"/>
          </a:xfrm>
          <a:custGeom>
            <a:avLst/>
            <a:gdLst/>
            <a:ahLst/>
            <a:cxnLst/>
            <a:rect l="l" t="t" r="r" b="b"/>
            <a:pathLst>
              <a:path w="11043959" h="10036198">
                <a:moveTo>
                  <a:pt x="0" y="0"/>
                </a:moveTo>
                <a:lnTo>
                  <a:pt x="11043959" y="0"/>
                </a:lnTo>
                <a:lnTo>
                  <a:pt x="11043959" y="10036198"/>
                </a:lnTo>
                <a:lnTo>
                  <a:pt x="0" y="10036198"/>
                </a:lnTo>
                <a:lnTo>
                  <a:pt x="0" y="0"/>
                </a:lnTo>
                <a:close/>
              </a:path>
            </a:pathLst>
          </a:custGeom>
          <a:blipFill>
            <a:blip r:embed="rId4"/>
            <a:stretch>
              <a:fillRect/>
            </a:stretch>
          </a:blipFill>
        </p:spPr>
        <p:txBody>
          <a:bodyPr/>
          <a:lstStyle/>
          <a:p>
            <a:endParaRPr lang="en-GB"/>
          </a:p>
        </p:txBody>
      </p:sp>
      <p:grpSp>
        <p:nvGrpSpPr>
          <p:cNvPr id="4" name="Group 4"/>
          <p:cNvGrpSpPr/>
          <p:nvPr/>
        </p:nvGrpSpPr>
        <p:grpSpPr>
          <a:xfrm>
            <a:off x="11221601" y="190500"/>
            <a:ext cx="7239223" cy="6085524"/>
            <a:chOff x="0" y="0"/>
            <a:chExt cx="4282440" cy="3795544"/>
          </a:xfrm>
        </p:grpSpPr>
        <p:sp>
          <p:nvSpPr>
            <p:cNvPr id="5" name="Freeform 5"/>
            <p:cNvSpPr/>
            <p:nvPr/>
          </p:nvSpPr>
          <p:spPr>
            <a:xfrm>
              <a:off x="0" y="0"/>
              <a:ext cx="4282440" cy="3795544"/>
            </a:xfrm>
            <a:custGeom>
              <a:avLst/>
              <a:gdLst/>
              <a:ahLst/>
              <a:cxnLst/>
              <a:rect l="l" t="t" r="r" b="b"/>
              <a:pathLst>
                <a:path w="4282440" h="3795544">
                  <a:moveTo>
                    <a:pt x="3211830" y="0"/>
                  </a:moveTo>
                  <a:lnTo>
                    <a:pt x="1070610" y="0"/>
                  </a:lnTo>
                  <a:lnTo>
                    <a:pt x="0" y="1897772"/>
                  </a:lnTo>
                  <a:lnTo>
                    <a:pt x="1070610" y="3795544"/>
                  </a:lnTo>
                  <a:lnTo>
                    <a:pt x="3211830" y="3795544"/>
                  </a:lnTo>
                  <a:lnTo>
                    <a:pt x="4282440" y="1897772"/>
                  </a:lnTo>
                  <a:close/>
                </a:path>
              </a:pathLst>
            </a:custGeom>
            <a:blipFill>
              <a:blip r:embed="rId5"/>
              <a:stretch>
                <a:fillRect l="-16389" r="-16389"/>
              </a:stretch>
            </a:blipFill>
            <a:ln w="361950" cap="sq">
              <a:solidFill>
                <a:srgbClr val="4DBFFF"/>
              </a:solidFill>
              <a:prstDash val="solid"/>
              <a:miter/>
            </a:ln>
          </p:spPr>
          <p:txBody>
            <a:bodyPr/>
            <a:lstStyle/>
            <a:p>
              <a:endParaRPr lang="en-GB"/>
            </a:p>
          </p:txBody>
        </p:sp>
      </p:grpSp>
      <p:sp>
        <p:nvSpPr>
          <p:cNvPr id="6" name="Freeform 6"/>
          <p:cNvSpPr/>
          <p:nvPr/>
        </p:nvSpPr>
        <p:spPr>
          <a:xfrm>
            <a:off x="9088894" y="3449107"/>
            <a:ext cx="7662516" cy="6963311"/>
          </a:xfrm>
          <a:custGeom>
            <a:avLst/>
            <a:gdLst/>
            <a:ahLst/>
            <a:cxnLst/>
            <a:rect l="l" t="t" r="r" b="b"/>
            <a:pathLst>
              <a:path w="7662516" h="6963311">
                <a:moveTo>
                  <a:pt x="0" y="0"/>
                </a:moveTo>
                <a:lnTo>
                  <a:pt x="7662516" y="0"/>
                </a:lnTo>
                <a:lnTo>
                  <a:pt x="7662516" y="6963311"/>
                </a:lnTo>
                <a:lnTo>
                  <a:pt x="0" y="6963311"/>
                </a:lnTo>
                <a:lnTo>
                  <a:pt x="0" y="0"/>
                </a:lnTo>
                <a:close/>
              </a:path>
            </a:pathLst>
          </a:custGeom>
          <a:blipFill>
            <a:blip r:embed="rId4"/>
            <a:stretch>
              <a:fillRect/>
            </a:stretch>
          </a:blipFill>
        </p:spPr>
        <p:txBody>
          <a:bodyPr/>
          <a:lstStyle/>
          <a:p>
            <a:endParaRPr lang="en-GB"/>
          </a:p>
        </p:txBody>
      </p:sp>
      <p:grpSp>
        <p:nvGrpSpPr>
          <p:cNvPr id="7" name="Group 7"/>
          <p:cNvGrpSpPr/>
          <p:nvPr/>
        </p:nvGrpSpPr>
        <p:grpSpPr>
          <a:xfrm>
            <a:off x="9753302" y="4148604"/>
            <a:ext cx="6443912" cy="5711266"/>
            <a:chOff x="0" y="0"/>
            <a:chExt cx="4282440" cy="3795544"/>
          </a:xfrm>
        </p:grpSpPr>
        <p:sp>
          <p:nvSpPr>
            <p:cNvPr id="8" name="Freeform 8"/>
            <p:cNvSpPr/>
            <p:nvPr/>
          </p:nvSpPr>
          <p:spPr>
            <a:xfrm>
              <a:off x="0" y="0"/>
              <a:ext cx="4282440" cy="3795544"/>
            </a:xfrm>
            <a:custGeom>
              <a:avLst/>
              <a:gdLst/>
              <a:ahLst/>
              <a:cxnLst/>
              <a:rect l="l" t="t" r="r" b="b"/>
              <a:pathLst>
                <a:path w="4282440" h="3795544">
                  <a:moveTo>
                    <a:pt x="3211830" y="0"/>
                  </a:moveTo>
                  <a:lnTo>
                    <a:pt x="1070610" y="0"/>
                  </a:lnTo>
                  <a:lnTo>
                    <a:pt x="0" y="1897772"/>
                  </a:lnTo>
                  <a:lnTo>
                    <a:pt x="1070610" y="3795544"/>
                  </a:lnTo>
                  <a:lnTo>
                    <a:pt x="3211830" y="3795544"/>
                  </a:lnTo>
                  <a:lnTo>
                    <a:pt x="4282440" y="1897772"/>
                  </a:lnTo>
                  <a:close/>
                </a:path>
              </a:pathLst>
            </a:custGeom>
            <a:blipFill>
              <a:blip r:embed="rId6"/>
              <a:stretch>
                <a:fillRect l="-16514" r="-16514"/>
              </a:stretch>
            </a:blipFill>
            <a:ln w="361950" cap="sq">
              <a:solidFill>
                <a:srgbClr val="053056"/>
              </a:solidFill>
              <a:prstDash val="solid"/>
              <a:miter/>
            </a:ln>
          </p:spPr>
          <p:txBody>
            <a:bodyPr/>
            <a:lstStyle/>
            <a:p>
              <a:endParaRPr lang="en-GB"/>
            </a:p>
          </p:txBody>
        </p:sp>
      </p:grpSp>
      <p:sp>
        <p:nvSpPr>
          <p:cNvPr id="15" name="TextBox 15"/>
          <p:cNvSpPr txBox="1"/>
          <p:nvPr/>
        </p:nvSpPr>
        <p:spPr>
          <a:xfrm>
            <a:off x="1028700" y="1057011"/>
            <a:ext cx="8115300" cy="615553"/>
          </a:xfrm>
          <a:prstGeom prst="rect">
            <a:avLst/>
          </a:prstGeom>
        </p:spPr>
        <p:txBody>
          <a:bodyPr lIns="0" tIns="0" rIns="0" bIns="0" rtlCol="0" anchor="t">
            <a:spAutoFit/>
          </a:bodyPr>
          <a:lstStyle/>
          <a:p>
            <a:pPr algn="ctr">
              <a:lnSpc>
                <a:spcPts val="4814"/>
              </a:lnSpc>
            </a:pPr>
            <a:r>
              <a:rPr lang="en-US" sz="4300" b="1" dirty="0">
                <a:solidFill>
                  <a:srgbClr val="053056"/>
                </a:solidFill>
                <a:latin typeface="Arial" panose="020B0604020202020204" pitchFamily="34" charset="0"/>
                <a:ea typeface="Gotham Bold"/>
                <a:cs typeface="Arial" panose="020B0604020202020204" pitchFamily="34" charset="0"/>
                <a:sym typeface="Gotham Bold"/>
              </a:rPr>
              <a:t>Table of Contents</a:t>
            </a:r>
          </a:p>
        </p:txBody>
      </p:sp>
      <p:sp>
        <p:nvSpPr>
          <p:cNvPr id="17" name="Freeform 17"/>
          <p:cNvSpPr/>
          <p:nvPr/>
        </p:nvSpPr>
        <p:spPr>
          <a:xfrm>
            <a:off x="9045236" y="9044796"/>
            <a:ext cx="601567" cy="451175"/>
          </a:xfrm>
          <a:custGeom>
            <a:avLst/>
            <a:gdLst/>
            <a:ahLst/>
            <a:cxnLst/>
            <a:rect l="l" t="t" r="r" b="b"/>
            <a:pathLst>
              <a:path w="601567" h="451175">
                <a:moveTo>
                  <a:pt x="0" y="0"/>
                </a:moveTo>
                <a:lnTo>
                  <a:pt x="601567" y="0"/>
                </a:lnTo>
                <a:lnTo>
                  <a:pt x="601567" y="451175"/>
                </a:lnTo>
                <a:lnTo>
                  <a:pt x="0" y="45117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8" name="Rectangle 17"/>
          <p:cNvSpPr/>
          <p:nvPr/>
        </p:nvSpPr>
        <p:spPr>
          <a:xfrm>
            <a:off x="719323" y="2372061"/>
            <a:ext cx="9144000" cy="5442516"/>
          </a:xfrm>
          <a:prstGeom prst="rect">
            <a:avLst/>
          </a:prstGeom>
        </p:spPr>
        <p:txBody>
          <a:bodyPr>
            <a:spAutoFit/>
          </a:bodyPr>
          <a:lstStyle/>
          <a:p>
            <a:pPr algn="just">
              <a:lnSpc>
                <a:spcPct val="150000"/>
              </a:lnSpc>
              <a:spcAft>
                <a:spcPts val="0"/>
              </a:spcAft>
            </a:pPr>
            <a:r>
              <a:rPr lang="en-GB" dirty="0">
                <a:latin typeface="Arial" panose="020B0604020202020204" pitchFamily="34" charset="0"/>
                <a:ea typeface="Arial" panose="020B0604020202020204" pitchFamily="34" charset="0"/>
                <a:cs typeface="Arial" panose="020B0604020202020204" pitchFamily="34" charset="0"/>
              </a:rPr>
              <a:t>Introduction to Barclays							1</a:t>
            </a:r>
            <a:endParaRPr lang="en-IN" sz="20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dirty="0">
                <a:latin typeface="Arial" panose="020B0604020202020204" pitchFamily="34" charset="0"/>
                <a:ea typeface="Arial" panose="020B0604020202020204" pitchFamily="34" charset="0"/>
                <a:cs typeface="Arial" panose="020B0604020202020204" pitchFamily="34" charset="0"/>
              </a:rPr>
              <a:t>Recruitment process							2</a:t>
            </a:r>
            <a:endParaRPr lang="en-IN" sz="20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dirty="0">
                <a:latin typeface="Arial" panose="020B0604020202020204" pitchFamily="34" charset="0"/>
                <a:ea typeface="Arial" panose="020B0604020202020204" pitchFamily="34" charset="0"/>
                <a:cs typeface="Arial" panose="020B0604020202020204" pitchFamily="34" charset="0"/>
              </a:rPr>
              <a:t>Types of interviews suitable for team members: Panel interview			3</a:t>
            </a:r>
            <a:endParaRPr lang="en-IN" sz="20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dirty="0">
                <a:latin typeface="Arial" panose="020B0604020202020204" pitchFamily="34" charset="0"/>
                <a:ea typeface="Arial" panose="020B0604020202020204" pitchFamily="34" charset="0"/>
                <a:cs typeface="Arial" panose="020B0604020202020204" pitchFamily="34" charset="0"/>
              </a:rPr>
              <a:t>Types of interviews suitable for team members: Group interview		4</a:t>
            </a:r>
            <a:endParaRPr lang="en-IN" sz="20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dirty="0">
                <a:latin typeface="Arial" panose="020B0604020202020204" pitchFamily="34" charset="0"/>
                <a:ea typeface="Arial" panose="020B0604020202020204" pitchFamily="34" charset="0"/>
                <a:cs typeface="Arial" panose="020B0604020202020204" pitchFamily="34" charset="0"/>
              </a:rPr>
              <a:t>Types of interviews suitable for team members: One-on-one interview		5</a:t>
            </a:r>
            <a:endParaRPr lang="en-IN" sz="20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dirty="0">
                <a:latin typeface="Arial" panose="020B0604020202020204" pitchFamily="34" charset="0"/>
                <a:ea typeface="Arial" panose="020B0604020202020204" pitchFamily="34" charset="0"/>
                <a:cs typeface="Arial" panose="020B0604020202020204" pitchFamily="34" charset="0"/>
              </a:rPr>
              <a:t>Justification regarding questioning techniques (Probing and leading)		6</a:t>
            </a:r>
            <a:endParaRPr lang="en-IN" sz="20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dirty="0">
                <a:latin typeface="Arial" panose="020B0604020202020204" pitchFamily="34" charset="0"/>
                <a:ea typeface="Arial" panose="020B0604020202020204" pitchFamily="34" charset="0"/>
                <a:cs typeface="Arial" panose="020B0604020202020204" pitchFamily="34" charset="0"/>
              </a:rPr>
              <a:t>Justification regarding questioning techniques (Socratic)			7</a:t>
            </a:r>
            <a:endParaRPr lang="en-IN" sz="20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dirty="0">
                <a:latin typeface="Arial" panose="020B0604020202020204" pitchFamily="34" charset="0"/>
                <a:ea typeface="Arial" panose="020B0604020202020204" pitchFamily="34" charset="0"/>
                <a:cs typeface="Arial" panose="020B0604020202020204" pitchFamily="34" charset="0"/>
              </a:rPr>
              <a:t>Face-to-face interview 							8</a:t>
            </a:r>
            <a:endParaRPr lang="en-IN" sz="20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dirty="0">
                <a:latin typeface="Arial" panose="020B0604020202020204" pitchFamily="34" charset="0"/>
                <a:ea typeface="Arial" panose="020B0604020202020204" pitchFamily="34" charset="0"/>
                <a:cs typeface="Arial" panose="020B0604020202020204" pitchFamily="34" charset="0"/>
              </a:rPr>
              <a:t>Online Interview								9</a:t>
            </a:r>
            <a:endParaRPr lang="en-IN" sz="20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kern="0" dirty="0">
                <a:latin typeface="Arial" panose="020B0604020202020204" pitchFamily="34" charset="0"/>
                <a:ea typeface="Arial" panose="020B0604020202020204" pitchFamily="34" charset="0"/>
                <a:cs typeface="Arial" panose="020B0604020202020204" pitchFamily="34" charset="0"/>
              </a:rPr>
              <a:t>Comparison and contrast between a face-to-face interview and Online Interview  10</a:t>
            </a:r>
            <a:endParaRPr lang="en-IN" sz="2000" kern="0" dirty="0">
              <a:latin typeface="Arial" panose="020B0604020202020204" pitchFamily="34" charset="0"/>
              <a:cs typeface="Arial" panose="020B0604020202020204" pitchFamily="34" charset="0"/>
            </a:endParaRPr>
          </a:p>
          <a:p>
            <a:pPr algn="just">
              <a:lnSpc>
                <a:spcPct val="150000"/>
              </a:lnSpc>
              <a:spcAft>
                <a:spcPts val="0"/>
              </a:spcAft>
            </a:pPr>
            <a:r>
              <a:rPr lang="en-GB" dirty="0">
                <a:latin typeface="Arial" panose="020B0604020202020204" pitchFamily="34" charset="0"/>
                <a:ea typeface="Arial" panose="020B0604020202020204" pitchFamily="34" charset="0"/>
                <a:cs typeface="Arial" panose="020B0604020202020204" pitchFamily="34" charset="0"/>
              </a:rPr>
              <a:t>Conclusion								11</a:t>
            </a:r>
            <a:endParaRPr lang="en-IN" sz="20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dirty="0">
                <a:latin typeface="Arial" panose="020B0604020202020204" pitchFamily="34" charset="0"/>
                <a:ea typeface="Arial" panose="020B0604020202020204" pitchFamily="34" charset="0"/>
                <a:cs typeface="Arial" panose="020B0604020202020204" pitchFamily="34" charset="0"/>
              </a:rPr>
              <a:t>References								12</a:t>
            </a:r>
            <a:endParaRPr lang="en-IN" sz="20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dirty="0">
                <a:latin typeface="Arial" panose="020B0604020202020204" pitchFamily="34" charset="0"/>
                <a:ea typeface="Arial" panose="020B0604020202020204" pitchFamily="34" charset="0"/>
                <a:cs typeface="Arial" panose="020B0604020202020204" pitchFamily="34" charset="0"/>
              </a:rPr>
              <a:t>Thank You 								13</a:t>
            </a:r>
            <a:endParaRPr lang="en-IN" sz="2000" dirty="0">
              <a:effectLst/>
              <a:latin typeface="Arial" panose="020B0604020202020204" pitchFamily="34" charset="0"/>
              <a:ea typeface="Times New Roman" panose="02020603050405020304" pitchFamily="18"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flipV="1">
            <a:off x="11474915" y="-1"/>
            <a:ext cx="6813085" cy="8728150"/>
          </a:xfrm>
          <a:custGeom>
            <a:avLst/>
            <a:gdLst/>
            <a:ahLst/>
            <a:cxnLst/>
            <a:rect l="l" t="t" r="r" b="b"/>
            <a:pathLst>
              <a:path w="7062396" h="8911541">
                <a:moveTo>
                  <a:pt x="0" y="8911541"/>
                </a:moveTo>
                <a:lnTo>
                  <a:pt x="7062396" y="8911541"/>
                </a:lnTo>
                <a:lnTo>
                  <a:pt x="7062396" y="0"/>
                </a:lnTo>
                <a:lnTo>
                  <a:pt x="0" y="0"/>
                </a:lnTo>
                <a:lnTo>
                  <a:pt x="0" y="8911541"/>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9" name="Freeform 19"/>
          <p:cNvSpPr/>
          <p:nvPr/>
        </p:nvSpPr>
        <p:spPr>
          <a:xfrm>
            <a:off x="16275585" y="8417707"/>
            <a:ext cx="601567" cy="451175"/>
          </a:xfrm>
          <a:custGeom>
            <a:avLst/>
            <a:gdLst/>
            <a:ahLst/>
            <a:cxnLst/>
            <a:rect l="l" t="t" r="r" b="b"/>
            <a:pathLst>
              <a:path w="601567" h="451175">
                <a:moveTo>
                  <a:pt x="0" y="0"/>
                </a:moveTo>
                <a:lnTo>
                  <a:pt x="601567" y="0"/>
                </a:lnTo>
                <a:lnTo>
                  <a:pt x="601567" y="451176"/>
                </a:lnTo>
                <a:lnTo>
                  <a:pt x="0" y="45117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3" name="TextBox 23"/>
          <p:cNvSpPr txBox="1"/>
          <p:nvPr/>
        </p:nvSpPr>
        <p:spPr>
          <a:xfrm>
            <a:off x="1028699" y="915487"/>
            <a:ext cx="10446215" cy="615553"/>
          </a:xfrm>
          <a:prstGeom prst="rect">
            <a:avLst/>
          </a:prstGeom>
        </p:spPr>
        <p:txBody>
          <a:bodyPr wrap="square" lIns="0" tIns="0" rIns="0" bIns="0" rtlCol="0" anchor="t">
            <a:spAutoFit/>
          </a:bodyPr>
          <a:lstStyle/>
          <a:p>
            <a:pPr algn="ctr">
              <a:lnSpc>
                <a:spcPts val="4814"/>
              </a:lnSpc>
            </a:pPr>
            <a:r>
              <a:rPr lang="en-GB" sz="4300" b="1" dirty="0">
                <a:latin typeface="Arial" panose="020B0604020202020204" pitchFamily="34" charset="0"/>
                <a:cs typeface="Arial" panose="020B0604020202020204" pitchFamily="34" charset="0"/>
              </a:rPr>
              <a:t>Introduction to Barclays </a:t>
            </a:r>
            <a:endParaRPr lang="en-US" sz="4300" b="1" dirty="0">
              <a:solidFill>
                <a:srgbClr val="053056"/>
              </a:solidFill>
              <a:latin typeface="Arial" panose="020B0604020202020204" pitchFamily="34" charset="0"/>
              <a:ea typeface="Gotham Bold"/>
              <a:cs typeface="Arial" panose="020B0604020202020204" pitchFamily="34" charset="0"/>
              <a:sym typeface="Gotham Bold"/>
            </a:endParaRPr>
          </a:p>
        </p:txBody>
      </p:sp>
      <p:pic>
        <p:nvPicPr>
          <p:cNvPr id="32" name="image6.png"/>
          <p:cNvPicPr/>
          <p:nvPr/>
        </p:nvPicPr>
        <p:blipFill>
          <a:blip r:embed="rId7"/>
          <a:srcRect/>
          <a:stretch>
            <a:fillRect/>
          </a:stretch>
        </p:blipFill>
        <p:spPr>
          <a:xfrm>
            <a:off x="11049000" y="2781300"/>
            <a:ext cx="6365410" cy="4876800"/>
          </a:xfrm>
          <a:prstGeom prst="rect">
            <a:avLst/>
          </a:prstGeom>
          <a:ln>
            <a:noFill/>
          </a:ln>
          <a:effectLst>
            <a:outerShdw blurRad="292100" dist="139700" dir="2700000" algn="tl" rotWithShape="0">
              <a:srgbClr val="333333">
                <a:alpha val="65000"/>
              </a:srgbClr>
            </a:outerShdw>
          </a:effectLst>
        </p:spPr>
      </p:pic>
      <p:sp>
        <p:nvSpPr>
          <p:cNvPr id="33" name="Rectangle 32"/>
          <p:cNvSpPr/>
          <p:nvPr/>
        </p:nvSpPr>
        <p:spPr>
          <a:xfrm>
            <a:off x="11064240" y="7971705"/>
            <a:ext cx="5833879" cy="872034"/>
          </a:xfrm>
          <a:prstGeom prst="rect">
            <a:avLst/>
          </a:prstGeom>
        </p:spPr>
        <p:txBody>
          <a:bodyPr wrap="square">
            <a:spAutoFit/>
          </a:bodyPr>
          <a:lstStyle/>
          <a:p>
            <a:pPr algn="ctr">
              <a:lnSpc>
                <a:spcPct val="150000"/>
              </a:lnSpc>
              <a:spcAft>
                <a:spcPts val="0"/>
              </a:spcAft>
            </a:pPr>
            <a:r>
              <a:rPr lang="en-GB" b="1" dirty="0">
                <a:latin typeface="Arial" panose="020B0604020202020204" pitchFamily="34" charset="0"/>
                <a:ea typeface="Arial" panose="020B0604020202020204" pitchFamily="34" charset="0"/>
                <a:cs typeface="Arial" panose="020B0604020202020204" pitchFamily="34" charset="0"/>
              </a:rPr>
              <a:t>Number of employees working at Barclays, UK </a:t>
            </a:r>
            <a:endParaRPr lang="en-IN" dirty="0">
              <a:latin typeface="Arial" panose="020B0604020202020204" pitchFamily="34" charset="0"/>
              <a:ea typeface="Times New Roman" panose="02020603050405020304" pitchFamily="18" charset="0"/>
              <a:cs typeface="Arial" panose="020B0604020202020204" pitchFamily="34" charset="0"/>
            </a:endParaRPr>
          </a:p>
          <a:p>
            <a:pPr algn="ctr">
              <a:lnSpc>
                <a:spcPct val="150000"/>
              </a:lnSpc>
              <a:spcAft>
                <a:spcPts val="0"/>
              </a:spcAft>
            </a:pPr>
            <a:r>
              <a:rPr lang="en-GB" dirty="0">
                <a:latin typeface="Arial" panose="020B0604020202020204" pitchFamily="34" charset="0"/>
                <a:ea typeface="Arial" panose="020B0604020202020204" pitchFamily="34" charset="0"/>
                <a:cs typeface="Arial" panose="020B0604020202020204" pitchFamily="34" charset="0"/>
              </a:rPr>
              <a:t>(Source: Statista, 2025)</a:t>
            </a:r>
            <a:endParaRPr lang="en-IN"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34" name="Rectangle 33"/>
          <p:cNvSpPr/>
          <p:nvPr/>
        </p:nvSpPr>
        <p:spPr>
          <a:xfrm>
            <a:off x="963233" y="3238500"/>
            <a:ext cx="9144000" cy="4708981"/>
          </a:xfrm>
          <a:prstGeom prst="rect">
            <a:avLst/>
          </a:prstGeom>
        </p:spPr>
        <p:txBody>
          <a:bodyPr>
            <a:spAutoFit/>
          </a:bodyPr>
          <a:lstStyle/>
          <a:p>
            <a:pPr marL="342900" indent="-342900" algn="just">
              <a:lnSpc>
                <a:spcPct val="150000"/>
              </a:lnSpc>
              <a:spcAft>
                <a:spcPts val="0"/>
              </a:spcAft>
              <a:buFont typeface="Arial" panose="020B0604020202020204" pitchFamily="34" charset="0"/>
              <a:buChar char="•"/>
            </a:pPr>
            <a:r>
              <a:rPr lang="en-GB" sz="2000" dirty="0">
                <a:latin typeface="Arial" panose="020B0604020202020204" pitchFamily="34" charset="0"/>
                <a:ea typeface="Arial" panose="020B0604020202020204" pitchFamily="34" charset="0"/>
                <a:cs typeface="Arial" panose="020B0604020202020204" pitchFamily="34" charset="0"/>
              </a:rPr>
              <a:t>Barclays is a British multinational universal bank based in London, that moves, lends, invests and protects money for customers and clients worldwide (Barclays, 2025). </a:t>
            </a:r>
            <a:endParaRPr lang="en-IN" sz="2000" dirty="0">
              <a:latin typeface="Arial" panose="020B0604020202020204" pitchFamily="34" charset="0"/>
              <a:ea typeface="Times New Roman" panose="02020603050405020304" pitchFamily="18" charset="0"/>
              <a:cs typeface="Arial" panose="020B0604020202020204" pitchFamily="34" charset="0"/>
            </a:endParaRPr>
          </a:p>
          <a:p>
            <a:pPr marL="342900" indent="-342900" algn="just">
              <a:lnSpc>
                <a:spcPct val="150000"/>
              </a:lnSpc>
              <a:spcAft>
                <a:spcPts val="0"/>
              </a:spcAft>
              <a:buFont typeface="Arial" panose="020B0604020202020204" pitchFamily="34" charset="0"/>
              <a:buChar char="•"/>
            </a:pPr>
            <a:r>
              <a:rPr lang="en-GB" sz="2000" dirty="0">
                <a:latin typeface="Arial" panose="020B0604020202020204" pitchFamily="34" charset="0"/>
                <a:ea typeface="Arial" panose="020B0604020202020204" pitchFamily="34" charset="0"/>
                <a:cs typeface="Arial" panose="020B0604020202020204" pitchFamily="34" charset="0"/>
              </a:rPr>
              <a:t>In the UK Barclays has employed approximately 43,184 employees as per the analysis of the year 2025 (Statista, 2025). </a:t>
            </a:r>
            <a:endParaRPr lang="en-IN" sz="2000" dirty="0">
              <a:latin typeface="Arial" panose="020B0604020202020204" pitchFamily="34" charset="0"/>
              <a:ea typeface="Times New Roman" panose="02020603050405020304" pitchFamily="18" charset="0"/>
              <a:cs typeface="Arial" panose="020B0604020202020204" pitchFamily="34" charset="0"/>
            </a:endParaRPr>
          </a:p>
          <a:p>
            <a:pPr marL="342900" indent="-342900" algn="just">
              <a:lnSpc>
                <a:spcPct val="150000"/>
              </a:lnSpc>
              <a:spcAft>
                <a:spcPts val="0"/>
              </a:spcAft>
              <a:buFont typeface="Arial" panose="020B0604020202020204" pitchFamily="34" charset="0"/>
              <a:buChar char="•"/>
            </a:pPr>
            <a:r>
              <a:rPr lang="en-GB" sz="2000" dirty="0">
                <a:latin typeface="Arial" panose="020B0604020202020204" pitchFamily="34" charset="0"/>
                <a:ea typeface="Arial" panose="020B0604020202020204" pitchFamily="34" charset="0"/>
                <a:cs typeface="Arial" panose="020B0604020202020204" pitchFamily="34" charset="0"/>
              </a:rPr>
              <a:t>The vision statement of Barclays is to be the UK-centred leader in the global finance industry (Barclays, 2025). </a:t>
            </a:r>
            <a:endParaRPr lang="en-IN" sz="2000" dirty="0">
              <a:latin typeface="Arial" panose="020B0604020202020204" pitchFamily="34" charset="0"/>
              <a:ea typeface="Times New Roman" panose="02020603050405020304" pitchFamily="18" charset="0"/>
              <a:cs typeface="Arial" panose="020B0604020202020204" pitchFamily="34" charset="0"/>
            </a:endParaRPr>
          </a:p>
          <a:p>
            <a:pPr marL="342900" indent="-342900" algn="just">
              <a:lnSpc>
                <a:spcPct val="150000"/>
              </a:lnSpc>
              <a:buFont typeface="Arial" panose="020B0604020202020204" pitchFamily="34" charset="0"/>
              <a:buChar char="•"/>
            </a:pPr>
            <a:r>
              <a:rPr lang="en-GB" sz="2000" dirty="0">
                <a:latin typeface="Arial" panose="020B0604020202020204" pitchFamily="34" charset="0"/>
                <a:ea typeface="Arial" panose="020B0604020202020204" pitchFamily="34" charset="0"/>
                <a:cs typeface="Arial" panose="020B0604020202020204" pitchFamily="34" charset="0"/>
              </a:rPr>
              <a:t>Barclays is operating with values such as Respect, Integrity, Service, Excellence, and Stewardship in terms of operating as a global finance leader (Barclays, 2025a).</a:t>
            </a:r>
            <a:endParaRPr lang="en-GB" sz="2000" dirty="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4541751" y="7429500"/>
            <a:ext cx="13746249" cy="2857500"/>
            <a:chOff x="0" y="0"/>
            <a:chExt cx="3620411" cy="812800"/>
          </a:xfrm>
        </p:grpSpPr>
        <p:sp>
          <p:nvSpPr>
            <p:cNvPr id="4" name="Freeform 4"/>
            <p:cNvSpPr/>
            <p:nvPr/>
          </p:nvSpPr>
          <p:spPr>
            <a:xfrm>
              <a:off x="0" y="0"/>
              <a:ext cx="3620411" cy="812800"/>
            </a:xfrm>
            <a:custGeom>
              <a:avLst/>
              <a:gdLst/>
              <a:ahLst/>
              <a:cxnLst/>
              <a:rect l="l" t="t" r="r" b="b"/>
              <a:pathLst>
                <a:path w="3620411" h="812800">
                  <a:moveTo>
                    <a:pt x="0" y="0"/>
                  </a:moveTo>
                  <a:lnTo>
                    <a:pt x="3620411" y="0"/>
                  </a:lnTo>
                  <a:lnTo>
                    <a:pt x="3620411" y="812800"/>
                  </a:lnTo>
                  <a:lnTo>
                    <a:pt x="0" y="812800"/>
                  </a:lnTo>
                  <a:close/>
                </a:path>
              </a:pathLst>
            </a:custGeom>
            <a:solidFill>
              <a:srgbClr val="053056"/>
            </a:solidFill>
          </p:spPr>
          <p:txBody>
            <a:bodyPr/>
            <a:lstStyle/>
            <a:p>
              <a:endParaRPr lang="en-GB"/>
            </a:p>
          </p:txBody>
        </p:sp>
        <p:sp>
          <p:nvSpPr>
            <p:cNvPr id="5" name="TextBox 5"/>
            <p:cNvSpPr txBox="1"/>
            <p:nvPr/>
          </p:nvSpPr>
          <p:spPr>
            <a:xfrm>
              <a:off x="0" y="-38100"/>
              <a:ext cx="3620411" cy="850900"/>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flipH="1">
            <a:off x="-1" y="6366774"/>
            <a:ext cx="4541751" cy="3907525"/>
          </a:xfrm>
          <a:custGeom>
            <a:avLst/>
            <a:gdLst/>
            <a:ahLst/>
            <a:cxnLst/>
            <a:rect l="l" t="t" r="r" b="b"/>
            <a:pathLst>
              <a:path w="8532563" h="10766641">
                <a:moveTo>
                  <a:pt x="8532563" y="0"/>
                </a:moveTo>
                <a:lnTo>
                  <a:pt x="0" y="0"/>
                </a:lnTo>
                <a:lnTo>
                  <a:pt x="0" y="10766642"/>
                </a:lnTo>
                <a:lnTo>
                  <a:pt x="8532563" y="10766642"/>
                </a:lnTo>
                <a:lnTo>
                  <a:pt x="8532563"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TextBox 10"/>
          <p:cNvSpPr txBox="1"/>
          <p:nvPr/>
        </p:nvSpPr>
        <p:spPr>
          <a:xfrm>
            <a:off x="1524000" y="720922"/>
            <a:ext cx="14935200" cy="615553"/>
          </a:xfrm>
          <a:prstGeom prst="rect">
            <a:avLst/>
          </a:prstGeom>
        </p:spPr>
        <p:txBody>
          <a:bodyPr wrap="square" lIns="0" tIns="0" rIns="0" bIns="0" rtlCol="0" anchor="t">
            <a:spAutoFit/>
          </a:bodyPr>
          <a:lstStyle/>
          <a:p>
            <a:pPr algn="ctr">
              <a:lnSpc>
                <a:spcPts val="4814"/>
              </a:lnSpc>
            </a:pPr>
            <a:r>
              <a:rPr lang="en-GB" sz="4300" b="1" dirty="0">
                <a:latin typeface="Arial" panose="020B0604020202020204" pitchFamily="34" charset="0"/>
                <a:cs typeface="Arial" panose="020B0604020202020204" pitchFamily="34" charset="0"/>
              </a:rPr>
              <a:t>Recruitment process</a:t>
            </a:r>
            <a:endParaRPr lang="en-US" sz="4300" b="1" dirty="0">
              <a:solidFill>
                <a:srgbClr val="053056"/>
              </a:solidFill>
              <a:latin typeface="Arial" panose="020B0604020202020204" pitchFamily="34" charset="0"/>
              <a:ea typeface="Gotham Bold"/>
              <a:cs typeface="Arial" panose="020B0604020202020204" pitchFamily="34" charset="0"/>
              <a:sym typeface="Gotham Bold"/>
            </a:endParaRPr>
          </a:p>
        </p:txBody>
      </p:sp>
      <p:sp>
        <p:nvSpPr>
          <p:cNvPr id="46" name="Rectangle 45"/>
          <p:cNvSpPr/>
          <p:nvPr/>
        </p:nvSpPr>
        <p:spPr>
          <a:xfrm>
            <a:off x="8534400" y="2658010"/>
            <a:ext cx="9144000" cy="4247317"/>
          </a:xfrm>
          <a:prstGeom prst="rect">
            <a:avLst/>
          </a:prstGeom>
        </p:spPr>
        <p:txBody>
          <a:bodyPr>
            <a:spAutoFit/>
          </a:bodyPr>
          <a:lstStyle/>
          <a:p>
            <a:pPr marL="285750" indent="-285750" algn="just">
              <a:lnSpc>
                <a:spcPct val="150000"/>
              </a:lnSpc>
              <a:spcAft>
                <a:spcPts val="0"/>
              </a:spcAft>
              <a:buFont typeface="Arial" panose="020B0604020202020204" pitchFamily="34" charset="0"/>
              <a:buChar char="•"/>
            </a:pPr>
            <a:r>
              <a:rPr lang="en-GB" sz="2000" i="1" dirty="0">
                <a:latin typeface="Arial" panose="020B0604020202020204" pitchFamily="34" charset="0"/>
                <a:ea typeface="Arial" panose="020B0604020202020204" pitchFamily="34" charset="0"/>
                <a:cs typeface="Arial" panose="020B0604020202020204" pitchFamily="34" charset="0"/>
              </a:rPr>
              <a:t>Job analysis</a:t>
            </a:r>
            <a:r>
              <a:rPr lang="en-GB" sz="2000" dirty="0">
                <a:latin typeface="Arial" panose="020B0604020202020204" pitchFamily="34" charset="0"/>
                <a:ea typeface="Arial" panose="020B0604020202020204" pitchFamily="34" charset="0"/>
                <a:cs typeface="Arial" panose="020B0604020202020204" pitchFamily="34" charset="0"/>
              </a:rPr>
              <a:t> refers to a thorough process, which determines and defines duties, skills, and qualifications required for each position in an organisation (</a:t>
            </a:r>
            <a:r>
              <a:rPr lang="en-GB" sz="2000" dirty="0" err="1">
                <a:latin typeface="Arial" panose="020B0604020202020204" pitchFamily="34" charset="0"/>
                <a:ea typeface="Arial" panose="020B0604020202020204" pitchFamily="34" charset="0"/>
                <a:cs typeface="Arial" panose="020B0604020202020204" pitchFamily="34" charset="0"/>
              </a:rPr>
              <a:t>Susanto</a:t>
            </a:r>
            <a:r>
              <a:rPr lang="en-GB" sz="2000" dirty="0">
                <a:latin typeface="Arial" panose="020B0604020202020204" pitchFamily="34" charset="0"/>
                <a:ea typeface="Arial" panose="020B0604020202020204" pitchFamily="34" charset="0"/>
                <a:cs typeface="Arial" panose="020B0604020202020204" pitchFamily="34" charset="0"/>
              </a:rPr>
              <a:t> </a:t>
            </a:r>
            <a:r>
              <a:rPr lang="en-GB" sz="2000" i="1" dirty="0">
                <a:latin typeface="Arial" panose="020B0604020202020204" pitchFamily="34" charset="0"/>
                <a:ea typeface="Arial" panose="020B0604020202020204" pitchFamily="34" charset="0"/>
                <a:cs typeface="Arial" panose="020B0604020202020204" pitchFamily="34" charset="0"/>
              </a:rPr>
              <a:t>et al., </a:t>
            </a:r>
            <a:r>
              <a:rPr lang="en-GB" sz="2000" dirty="0">
                <a:latin typeface="Arial" panose="020B0604020202020204" pitchFamily="34" charset="0"/>
                <a:ea typeface="Arial" panose="020B0604020202020204" pitchFamily="34" charset="0"/>
                <a:cs typeface="Arial" panose="020B0604020202020204" pitchFamily="34" charset="0"/>
              </a:rPr>
              <a:t>2024). </a:t>
            </a:r>
            <a:endParaRPr lang="en-IN" sz="2000" dirty="0">
              <a:latin typeface="Arial" panose="020B0604020202020204" pitchFamily="34" charset="0"/>
              <a:ea typeface="Times New Roman" panose="02020603050405020304" pitchFamily="18" charset="0"/>
              <a:cs typeface="Arial" panose="020B0604020202020204" pitchFamily="34" charset="0"/>
            </a:endParaRPr>
          </a:p>
          <a:p>
            <a:pPr marL="285750" indent="-285750" algn="just">
              <a:lnSpc>
                <a:spcPct val="150000"/>
              </a:lnSpc>
              <a:spcAft>
                <a:spcPts val="0"/>
              </a:spcAft>
              <a:buFont typeface="Arial" panose="020B0604020202020204" pitchFamily="34" charset="0"/>
              <a:buChar char="•"/>
            </a:pPr>
            <a:r>
              <a:rPr lang="en-GB" sz="2000" i="1" dirty="0">
                <a:latin typeface="Arial" panose="020B0604020202020204" pitchFamily="34" charset="0"/>
                <a:ea typeface="Arial" panose="020B0604020202020204" pitchFamily="34" charset="0"/>
                <a:cs typeface="Arial" panose="020B0604020202020204" pitchFamily="34" charset="0"/>
              </a:rPr>
              <a:t>Job description</a:t>
            </a:r>
            <a:r>
              <a:rPr lang="en-GB" sz="2000" dirty="0">
                <a:latin typeface="Arial" panose="020B0604020202020204" pitchFamily="34" charset="0"/>
                <a:ea typeface="Arial" panose="020B0604020202020204" pitchFamily="34" charset="0"/>
                <a:cs typeface="Arial" panose="020B0604020202020204" pitchFamily="34" charset="0"/>
              </a:rPr>
              <a:t> can be perceived as a tool for simplifying the recruitment process of firms as it influences interests among candidates and facilitates the organisational recruitment process (</a:t>
            </a:r>
            <a:r>
              <a:rPr lang="en-GB" sz="2000" dirty="0" err="1">
                <a:latin typeface="Arial" panose="020B0604020202020204" pitchFamily="34" charset="0"/>
                <a:ea typeface="Arial" panose="020B0604020202020204" pitchFamily="34" charset="0"/>
                <a:cs typeface="Arial" panose="020B0604020202020204" pitchFamily="34" charset="0"/>
              </a:rPr>
              <a:t>Switasarra</a:t>
            </a:r>
            <a:r>
              <a:rPr lang="en-GB" sz="2000" dirty="0">
                <a:latin typeface="Arial" panose="020B0604020202020204" pitchFamily="34" charset="0"/>
                <a:ea typeface="Arial" panose="020B0604020202020204" pitchFamily="34" charset="0"/>
                <a:cs typeface="Arial" panose="020B0604020202020204" pitchFamily="34" charset="0"/>
              </a:rPr>
              <a:t> and </a:t>
            </a:r>
            <a:r>
              <a:rPr lang="en-GB" sz="2000" dirty="0" err="1">
                <a:latin typeface="Arial" panose="020B0604020202020204" pitchFamily="34" charset="0"/>
                <a:ea typeface="Arial" panose="020B0604020202020204" pitchFamily="34" charset="0"/>
                <a:cs typeface="Arial" panose="020B0604020202020204" pitchFamily="34" charset="0"/>
              </a:rPr>
              <a:t>Astanti</a:t>
            </a:r>
            <a:r>
              <a:rPr lang="en-GB" sz="2000" dirty="0">
                <a:latin typeface="Arial" panose="020B0604020202020204" pitchFamily="34" charset="0"/>
                <a:ea typeface="Arial" panose="020B0604020202020204" pitchFamily="34" charset="0"/>
                <a:cs typeface="Arial" panose="020B0604020202020204" pitchFamily="34" charset="0"/>
              </a:rPr>
              <a:t>, 2021). </a:t>
            </a:r>
            <a:endParaRPr lang="en-IN" sz="2000" dirty="0">
              <a:latin typeface="Arial" panose="020B0604020202020204" pitchFamily="34" charset="0"/>
              <a:ea typeface="Times New Roman" panose="02020603050405020304" pitchFamily="18" charset="0"/>
              <a:cs typeface="Arial" panose="020B0604020202020204" pitchFamily="34" charset="0"/>
            </a:endParaRPr>
          </a:p>
          <a:p>
            <a:pPr marL="285750" indent="-285750" algn="just">
              <a:lnSpc>
                <a:spcPct val="150000"/>
              </a:lnSpc>
              <a:spcAft>
                <a:spcPts val="0"/>
              </a:spcAft>
              <a:buFont typeface="Arial" panose="020B0604020202020204" pitchFamily="34" charset="0"/>
              <a:buChar char="•"/>
            </a:pPr>
            <a:r>
              <a:rPr lang="en-GB" sz="2000" i="1" dirty="0">
                <a:latin typeface="Arial" panose="020B0604020202020204" pitchFamily="34" charset="0"/>
                <a:ea typeface="Arial" panose="020B0604020202020204" pitchFamily="34" charset="0"/>
                <a:cs typeface="Arial" panose="020B0604020202020204" pitchFamily="34" charset="0"/>
              </a:rPr>
              <a:t>Person specification</a:t>
            </a:r>
            <a:r>
              <a:rPr lang="en-GB" sz="2000" dirty="0">
                <a:latin typeface="Arial" panose="020B0604020202020204" pitchFamily="34" charset="0"/>
                <a:ea typeface="Arial" panose="020B0604020202020204" pitchFamily="34" charset="0"/>
                <a:cs typeface="Arial" panose="020B0604020202020204" pitchFamily="34" charset="0"/>
              </a:rPr>
              <a:t> helps in evaluating personnel attributes compared against the specific job role based on job description (Portillo and </a:t>
            </a:r>
            <a:r>
              <a:rPr lang="en-GB" sz="2000" dirty="0" err="1">
                <a:latin typeface="Arial" panose="020B0604020202020204" pitchFamily="34" charset="0"/>
                <a:ea typeface="Arial" panose="020B0604020202020204" pitchFamily="34" charset="0"/>
                <a:cs typeface="Arial" panose="020B0604020202020204" pitchFamily="34" charset="0"/>
              </a:rPr>
              <a:t>Mancera</a:t>
            </a:r>
            <a:r>
              <a:rPr lang="en-GB" sz="2000" dirty="0">
                <a:latin typeface="Arial" panose="020B0604020202020204" pitchFamily="34" charset="0"/>
                <a:ea typeface="Arial" panose="020B0604020202020204" pitchFamily="34" charset="0"/>
                <a:cs typeface="Arial" panose="020B0604020202020204" pitchFamily="34" charset="0"/>
              </a:rPr>
              <a:t>-Valencia, 2021). </a:t>
            </a:r>
            <a:endParaRPr lang="en-IN" sz="2000"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47" name="image4.png"/>
          <p:cNvPicPr/>
          <p:nvPr/>
        </p:nvPicPr>
        <p:blipFill>
          <a:blip r:embed="rId5"/>
          <a:srcRect/>
          <a:stretch>
            <a:fillRect/>
          </a:stretch>
        </p:blipFill>
        <p:spPr>
          <a:xfrm>
            <a:off x="1219200" y="2074852"/>
            <a:ext cx="6484850" cy="444024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flipV="1">
            <a:off x="11413129" y="-1"/>
            <a:ext cx="6874871" cy="7489484"/>
          </a:xfrm>
          <a:custGeom>
            <a:avLst/>
            <a:gdLst/>
            <a:ahLst/>
            <a:cxnLst/>
            <a:rect l="l" t="t" r="r" b="b"/>
            <a:pathLst>
              <a:path w="7062396" h="8911541">
                <a:moveTo>
                  <a:pt x="0" y="8911541"/>
                </a:moveTo>
                <a:lnTo>
                  <a:pt x="7062396" y="8911541"/>
                </a:lnTo>
                <a:lnTo>
                  <a:pt x="7062396" y="0"/>
                </a:lnTo>
                <a:lnTo>
                  <a:pt x="0" y="0"/>
                </a:lnTo>
                <a:lnTo>
                  <a:pt x="0" y="8911541"/>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9" name="Group 19"/>
          <p:cNvGrpSpPr/>
          <p:nvPr/>
        </p:nvGrpSpPr>
        <p:grpSpPr>
          <a:xfrm>
            <a:off x="0" y="8835075"/>
            <a:ext cx="11413129" cy="1469243"/>
            <a:chOff x="0" y="0"/>
            <a:chExt cx="3534081" cy="386961"/>
          </a:xfrm>
        </p:grpSpPr>
        <p:sp>
          <p:nvSpPr>
            <p:cNvPr id="20" name="Freeform 20"/>
            <p:cNvSpPr/>
            <p:nvPr/>
          </p:nvSpPr>
          <p:spPr>
            <a:xfrm>
              <a:off x="0" y="0"/>
              <a:ext cx="3534081" cy="386961"/>
            </a:xfrm>
            <a:custGeom>
              <a:avLst/>
              <a:gdLst/>
              <a:ahLst/>
              <a:cxnLst/>
              <a:rect l="l" t="t" r="r" b="b"/>
              <a:pathLst>
                <a:path w="3534081" h="386961">
                  <a:moveTo>
                    <a:pt x="203200" y="0"/>
                  </a:moveTo>
                  <a:lnTo>
                    <a:pt x="3330881" y="0"/>
                  </a:lnTo>
                  <a:lnTo>
                    <a:pt x="3534081" y="386961"/>
                  </a:lnTo>
                  <a:lnTo>
                    <a:pt x="0" y="386961"/>
                  </a:lnTo>
                  <a:lnTo>
                    <a:pt x="203200" y="0"/>
                  </a:lnTo>
                  <a:close/>
                </a:path>
              </a:pathLst>
            </a:custGeom>
            <a:solidFill>
              <a:srgbClr val="264D7A"/>
            </a:solidFill>
          </p:spPr>
          <p:txBody>
            <a:bodyPr/>
            <a:lstStyle/>
            <a:p>
              <a:endParaRPr lang="en-GB"/>
            </a:p>
          </p:txBody>
        </p:sp>
        <p:sp>
          <p:nvSpPr>
            <p:cNvPr id="21" name="TextBox 21"/>
            <p:cNvSpPr txBox="1"/>
            <p:nvPr/>
          </p:nvSpPr>
          <p:spPr>
            <a:xfrm>
              <a:off x="127000" y="-38100"/>
              <a:ext cx="3280081" cy="425061"/>
            </a:xfrm>
            <a:prstGeom prst="rect">
              <a:avLst/>
            </a:prstGeom>
          </p:spPr>
          <p:txBody>
            <a:bodyPr lIns="50800" tIns="50800" rIns="50800" bIns="50800" rtlCol="0" anchor="ctr"/>
            <a:lstStyle/>
            <a:p>
              <a:pPr algn="ctr">
                <a:lnSpc>
                  <a:spcPts val="2659"/>
                </a:lnSpc>
              </a:pPr>
              <a:endParaRPr/>
            </a:p>
          </p:txBody>
        </p:sp>
      </p:grpSp>
      <p:sp>
        <p:nvSpPr>
          <p:cNvPr id="22" name="TextBox 22"/>
          <p:cNvSpPr txBox="1"/>
          <p:nvPr/>
        </p:nvSpPr>
        <p:spPr>
          <a:xfrm>
            <a:off x="1266739" y="1137101"/>
            <a:ext cx="10544261" cy="1231106"/>
          </a:xfrm>
          <a:prstGeom prst="rect">
            <a:avLst/>
          </a:prstGeom>
        </p:spPr>
        <p:txBody>
          <a:bodyPr wrap="square" lIns="0" tIns="0" rIns="0" bIns="0" rtlCol="0" anchor="t">
            <a:spAutoFit/>
          </a:bodyPr>
          <a:lstStyle/>
          <a:p>
            <a:pPr algn="ctr">
              <a:lnSpc>
                <a:spcPts val="4814"/>
              </a:lnSpc>
            </a:pPr>
            <a:r>
              <a:rPr lang="en-GB" sz="4300" b="1" dirty="0">
                <a:latin typeface="Arial" panose="020B0604020202020204" pitchFamily="34" charset="0"/>
                <a:cs typeface="Arial" panose="020B0604020202020204" pitchFamily="34" charset="0"/>
              </a:rPr>
              <a:t>Types of interviews suitable for team members: Panel interview</a:t>
            </a:r>
            <a:endParaRPr lang="en-US" sz="4300" b="1" dirty="0">
              <a:latin typeface="Arial" panose="020B0604020202020204" pitchFamily="34" charset="0"/>
              <a:ea typeface="Gotham Bold"/>
              <a:cs typeface="Arial" panose="020B0604020202020204" pitchFamily="34" charset="0"/>
              <a:sym typeface="Gotham Bold"/>
            </a:endParaRPr>
          </a:p>
        </p:txBody>
      </p:sp>
      <p:sp>
        <p:nvSpPr>
          <p:cNvPr id="27" name="TextBox 27"/>
          <p:cNvSpPr txBox="1"/>
          <p:nvPr/>
        </p:nvSpPr>
        <p:spPr>
          <a:xfrm>
            <a:off x="1968006" y="4642177"/>
            <a:ext cx="1265775" cy="479592"/>
          </a:xfrm>
          <a:prstGeom prst="rect">
            <a:avLst/>
          </a:prstGeom>
        </p:spPr>
        <p:txBody>
          <a:bodyPr lIns="0" tIns="0" rIns="0" bIns="0" rtlCol="0" anchor="t">
            <a:spAutoFit/>
          </a:bodyPr>
          <a:lstStyle/>
          <a:p>
            <a:pPr algn="ctr">
              <a:lnSpc>
                <a:spcPts val="1949"/>
              </a:lnSpc>
            </a:pPr>
            <a:r>
              <a:rPr lang="en-US" sz="1772" b="1">
                <a:solidFill>
                  <a:srgbClr val="FFFFFF"/>
                </a:solidFill>
                <a:latin typeface="Gotham Bold"/>
                <a:ea typeface="Gotham Bold"/>
                <a:cs typeface="Gotham Bold"/>
                <a:sym typeface="Gotham Bold"/>
              </a:rPr>
              <a:t>Visionary Thinking</a:t>
            </a:r>
          </a:p>
        </p:txBody>
      </p:sp>
      <p:pic>
        <p:nvPicPr>
          <p:cNvPr id="44" name="image7.png"/>
          <p:cNvPicPr/>
          <p:nvPr/>
        </p:nvPicPr>
        <p:blipFill>
          <a:blip r:embed="rId5"/>
          <a:srcRect/>
          <a:stretch>
            <a:fillRect/>
          </a:stretch>
        </p:blipFill>
        <p:spPr>
          <a:xfrm>
            <a:off x="11413129" y="3391626"/>
            <a:ext cx="6012911" cy="4486441"/>
          </a:xfrm>
          <a:prstGeom prst="rect">
            <a:avLst/>
          </a:prstGeom>
          <a:ln>
            <a:noFill/>
          </a:ln>
          <a:effectLst>
            <a:outerShdw blurRad="292100" dist="139700" dir="2700000" algn="tl" rotWithShape="0">
              <a:srgbClr val="333333">
                <a:alpha val="65000"/>
              </a:srgbClr>
            </a:outerShdw>
          </a:effectLst>
        </p:spPr>
      </p:pic>
      <p:sp>
        <p:nvSpPr>
          <p:cNvPr id="45" name="Rectangle 44"/>
          <p:cNvSpPr/>
          <p:nvPr/>
        </p:nvSpPr>
        <p:spPr>
          <a:xfrm>
            <a:off x="12705084" y="8051237"/>
            <a:ext cx="3429000" cy="923330"/>
          </a:xfrm>
          <a:prstGeom prst="rect">
            <a:avLst/>
          </a:prstGeom>
        </p:spPr>
        <p:txBody>
          <a:bodyPr wrap="square">
            <a:spAutoFit/>
          </a:bodyPr>
          <a:lstStyle/>
          <a:p>
            <a:pPr algn="ctr">
              <a:lnSpc>
                <a:spcPct val="150000"/>
              </a:lnSpc>
              <a:spcAft>
                <a:spcPts val="0"/>
              </a:spcAft>
            </a:pPr>
            <a:r>
              <a:rPr lang="en-GB" b="1" dirty="0">
                <a:latin typeface="Arial" panose="020B0604020202020204" pitchFamily="34" charset="0"/>
                <a:ea typeface="Arial" panose="020B0604020202020204" pitchFamily="34" charset="0"/>
                <a:cs typeface="Arial" panose="020B0604020202020204" pitchFamily="34" charset="0"/>
              </a:rPr>
              <a:t>Panel Interview </a:t>
            </a:r>
            <a:endParaRPr lang="en-IN" dirty="0">
              <a:latin typeface="Arial" panose="020B0604020202020204" pitchFamily="34" charset="0"/>
              <a:ea typeface="Times New Roman" panose="02020603050405020304" pitchFamily="18" charset="0"/>
              <a:cs typeface="Arial" panose="020B0604020202020204" pitchFamily="34" charset="0"/>
            </a:endParaRPr>
          </a:p>
          <a:p>
            <a:pPr algn="ctr">
              <a:lnSpc>
                <a:spcPct val="150000"/>
              </a:lnSpc>
              <a:spcAft>
                <a:spcPts val="0"/>
              </a:spcAft>
            </a:pPr>
            <a:r>
              <a:rPr lang="en-GB" dirty="0">
                <a:latin typeface="Arial" panose="020B0604020202020204" pitchFamily="34" charset="0"/>
                <a:ea typeface="Arial" panose="020B0604020202020204" pitchFamily="34" charset="0"/>
                <a:cs typeface="Arial" panose="020B0604020202020204" pitchFamily="34" charset="0"/>
              </a:rPr>
              <a:t>(Source: Jackson, 2025)</a:t>
            </a:r>
            <a:endParaRPr lang="en-IN"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46" name="Rectangle 45"/>
          <p:cNvSpPr/>
          <p:nvPr/>
        </p:nvSpPr>
        <p:spPr>
          <a:xfrm>
            <a:off x="1134564" y="3280265"/>
            <a:ext cx="9144000" cy="3882538"/>
          </a:xfrm>
          <a:prstGeom prst="rect">
            <a:avLst/>
          </a:prstGeom>
        </p:spPr>
        <p:txBody>
          <a:bodyPr>
            <a:spAutoFit/>
          </a:bodyPr>
          <a:lstStyle/>
          <a:p>
            <a:pPr marL="342900" indent="-342900" algn="just">
              <a:lnSpc>
                <a:spcPct val="150000"/>
              </a:lnSpc>
              <a:spcBef>
                <a:spcPts val="1200"/>
              </a:spcBef>
              <a:spcAft>
                <a:spcPts val="1200"/>
              </a:spcAft>
              <a:buFont typeface="Arial" panose="020B0604020202020204" pitchFamily="34" charset="0"/>
              <a:buChar char="•"/>
            </a:pPr>
            <a:r>
              <a:rPr lang="en-GB" sz="2000" dirty="0">
                <a:latin typeface="Arial" panose="020B0604020202020204" pitchFamily="34" charset="0"/>
                <a:ea typeface="Arial" panose="020B0604020202020204" pitchFamily="34" charset="0"/>
                <a:cs typeface="Arial" panose="020B0604020202020204" pitchFamily="34" charset="0"/>
              </a:rPr>
              <a:t>Panel interview refers to the process where multiple supervisors involving team leaders, operation head or HR specialist conduct interviews simultaneously for recruiting an individual. </a:t>
            </a:r>
            <a:endParaRPr lang="en-IN" sz="2000" dirty="0">
              <a:latin typeface="Arial" panose="020B0604020202020204" pitchFamily="34" charset="0"/>
              <a:ea typeface="Times New Roman" panose="02020603050405020304" pitchFamily="18" charset="0"/>
              <a:cs typeface="Arial" panose="020B0604020202020204" pitchFamily="34" charset="0"/>
            </a:endParaRPr>
          </a:p>
          <a:p>
            <a:pPr marL="342900" indent="-342900" algn="just">
              <a:lnSpc>
                <a:spcPct val="150000"/>
              </a:lnSpc>
              <a:spcBef>
                <a:spcPts val="1200"/>
              </a:spcBef>
              <a:spcAft>
                <a:spcPts val="1200"/>
              </a:spcAft>
              <a:buFont typeface="Arial" panose="020B0604020202020204" pitchFamily="34" charset="0"/>
              <a:buChar char="•"/>
            </a:pPr>
            <a:r>
              <a:rPr lang="en-GB" sz="2000" dirty="0">
                <a:latin typeface="Arial" panose="020B0604020202020204" pitchFamily="34" charset="0"/>
                <a:ea typeface="Arial" panose="020B0604020202020204" pitchFamily="34" charset="0"/>
                <a:cs typeface="Arial" panose="020B0604020202020204" pitchFamily="34" charset="0"/>
              </a:rPr>
              <a:t>Panel interviews can be considered as semi-structured and unstructured in-depth interviews (De Villiers, Farooq and Molinari). </a:t>
            </a:r>
            <a:endParaRPr lang="en-IN" sz="2000" dirty="0">
              <a:latin typeface="Arial" panose="020B0604020202020204" pitchFamily="34" charset="0"/>
              <a:ea typeface="Times New Roman" panose="02020603050405020304" pitchFamily="18" charset="0"/>
              <a:cs typeface="Arial" panose="020B0604020202020204" pitchFamily="34" charset="0"/>
            </a:endParaRPr>
          </a:p>
          <a:p>
            <a:pPr marL="342900" indent="-342900" algn="just">
              <a:lnSpc>
                <a:spcPct val="150000"/>
              </a:lnSpc>
              <a:spcBef>
                <a:spcPts val="1200"/>
              </a:spcBef>
              <a:spcAft>
                <a:spcPts val="1200"/>
              </a:spcAft>
              <a:buFont typeface="Arial" panose="020B0604020202020204" pitchFamily="34" charset="0"/>
              <a:buChar char="•"/>
            </a:pPr>
            <a:r>
              <a:rPr lang="en-GB" sz="2000" dirty="0">
                <a:latin typeface="Arial" panose="020B0604020202020204" pitchFamily="34" charset="0"/>
                <a:ea typeface="Arial" panose="020B0604020202020204" pitchFamily="34" charset="0"/>
                <a:cs typeface="Arial" panose="020B0604020202020204" pitchFamily="34" charset="0"/>
              </a:rPr>
              <a:t>Conducting in-depth interviews helps the supervisors to understand the capabilities of the interviewees. </a:t>
            </a:r>
            <a:endParaRPr lang="en-GB" sz="2000" dirty="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483847" y="495300"/>
            <a:ext cx="11060953" cy="1231106"/>
          </a:xfrm>
          <a:prstGeom prst="rect">
            <a:avLst/>
          </a:prstGeom>
        </p:spPr>
        <p:txBody>
          <a:bodyPr wrap="square" lIns="0" tIns="0" rIns="0" bIns="0" rtlCol="0" anchor="t">
            <a:spAutoFit/>
          </a:bodyPr>
          <a:lstStyle/>
          <a:p>
            <a:pPr algn="ctr">
              <a:lnSpc>
                <a:spcPts val="4814"/>
              </a:lnSpc>
            </a:pPr>
            <a:r>
              <a:rPr lang="en-GB" sz="4300" b="1" dirty="0">
                <a:latin typeface="Arial" panose="020B0604020202020204" pitchFamily="34" charset="0"/>
                <a:cs typeface="Arial" panose="020B0604020202020204" pitchFamily="34" charset="0"/>
              </a:rPr>
              <a:t>Types of interviews suitable for team members: Group interview</a:t>
            </a:r>
            <a:endParaRPr lang="en-US" sz="4300" b="1" dirty="0">
              <a:latin typeface="Arial" panose="020B0604020202020204" pitchFamily="34" charset="0"/>
              <a:ea typeface="Gotham Bold"/>
              <a:cs typeface="Arial" panose="020B0604020202020204" pitchFamily="34" charset="0"/>
              <a:sym typeface="Gotham Bold"/>
            </a:endParaRPr>
          </a:p>
        </p:txBody>
      </p:sp>
      <p:sp>
        <p:nvSpPr>
          <p:cNvPr id="38" name="Freeform 38"/>
          <p:cNvSpPr/>
          <p:nvPr/>
        </p:nvSpPr>
        <p:spPr>
          <a:xfrm flipV="1">
            <a:off x="15717520" y="0"/>
            <a:ext cx="2590800" cy="4116464"/>
          </a:xfrm>
          <a:custGeom>
            <a:avLst/>
            <a:gdLst/>
            <a:ahLst/>
            <a:cxnLst/>
            <a:rect l="l" t="t" r="r" b="b"/>
            <a:pathLst>
              <a:path w="4666816" h="5888726">
                <a:moveTo>
                  <a:pt x="0" y="5888726"/>
                </a:moveTo>
                <a:lnTo>
                  <a:pt x="4666816" y="5888726"/>
                </a:lnTo>
                <a:lnTo>
                  <a:pt x="4666816" y="0"/>
                </a:lnTo>
                <a:lnTo>
                  <a:pt x="0" y="0"/>
                </a:lnTo>
                <a:lnTo>
                  <a:pt x="0" y="5888726"/>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9" name="Freeform 39"/>
          <p:cNvSpPr/>
          <p:nvPr/>
        </p:nvSpPr>
        <p:spPr>
          <a:xfrm flipH="1" flipV="1">
            <a:off x="3533" y="-3977"/>
            <a:ext cx="4480314" cy="5267463"/>
          </a:xfrm>
          <a:custGeom>
            <a:avLst/>
            <a:gdLst/>
            <a:ahLst/>
            <a:cxnLst/>
            <a:rect l="l" t="t" r="r" b="b"/>
            <a:pathLst>
              <a:path w="4666816" h="5888726">
                <a:moveTo>
                  <a:pt x="4666816" y="5888726"/>
                </a:moveTo>
                <a:lnTo>
                  <a:pt x="0" y="5888726"/>
                </a:lnTo>
                <a:lnTo>
                  <a:pt x="0" y="0"/>
                </a:lnTo>
                <a:lnTo>
                  <a:pt x="4666816" y="0"/>
                </a:lnTo>
                <a:lnTo>
                  <a:pt x="4666816" y="5888726"/>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2" name="Rectangle 41"/>
          <p:cNvSpPr/>
          <p:nvPr/>
        </p:nvSpPr>
        <p:spPr>
          <a:xfrm>
            <a:off x="8610600" y="4108844"/>
            <a:ext cx="9144000" cy="3939540"/>
          </a:xfrm>
          <a:prstGeom prst="rect">
            <a:avLst/>
          </a:prstGeom>
        </p:spPr>
        <p:txBody>
          <a:bodyPr>
            <a:spAutoFit/>
          </a:bodyPr>
          <a:lstStyle/>
          <a:p>
            <a:pPr marL="342900" indent="-342900" algn="just">
              <a:lnSpc>
                <a:spcPct val="150000"/>
              </a:lnSpc>
              <a:spcBef>
                <a:spcPts val="1200"/>
              </a:spcBef>
              <a:spcAft>
                <a:spcPts val="1200"/>
              </a:spcAft>
              <a:buFont typeface="Arial" panose="020B0604020202020204" pitchFamily="34" charset="0"/>
              <a:buChar char="•"/>
            </a:pPr>
            <a:r>
              <a:rPr lang="en-GB" sz="2000" dirty="0">
                <a:latin typeface="Arial" panose="020B0604020202020204" pitchFamily="34" charset="0"/>
                <a:ea typeface="Arial" panose="020B0604020202020204" pitchFamily="34" charset="0"/>
                <a:cs typeface="Arial" panose="020B0604020202020204" pitchFamily="34" charset="0"/>
              </a:rPr>
              <a:t>In-group interviews multiple candidates are interviewed simultaneously by several interviewers through stages: pre-interview preparation, group sessions, and individual follow-up interviews. </a:t>
            </a:r>
            <a:endParaRPr lang="en-IN" sz="2000" dirty="0">
              <a:latin typeface="Arial" panose="020B0604020202020204" pitchFamily="34" charset="0"/>
              <a:ea typeface="Times New Roman" panose="02020603050405020304" pitchFamily="18" charset="0"/>
              <a:cs typeface="Arial" panose="020B0604020202020204" pitchFamily="34" charset="0"/>
            </a:endParaRPr>
          </a:p>
          <a:p>
            <a:pPr marL="342900" indent="-342900" algn="just">
              <a:lnSpc>
                <a:spcPct val="150000"/>
              </a:lnSpc>
              <a:spcBef>
                <a:spcPts val="1200"/>
              </a:spcBef>
              <a:spcAft>
                <a:spcPts val="1200"/>
              </a:spcAft>
              <a:buFont typeface="Arial" panose="020B0604020202020204" pitchFamily="34" charset="0"/>
              <a:buChar char="•"/>
            </a:pPr>
            <a:r>
              <a:rPr lang="en-GB" sz="2000" dirty="0">
                <a:latin typeface="Arial" panose="020B0604020202020204" pitchFamily="34" charset="0"/>
                <a:ea typeface="Arial" panose="020B0604020202020204" pitchFamily="34" charset="0"/>
                <a:cs typeface="Arial" panose="020B0604020202020204" pitchFamily="34" charset="0"/>
              </a:rPr>
              <a:t>Group interviews help in revealing individual psychological attributes and social expressions (</a:t>
            </a:r>
            <a:r>
              <a:rPr lang="en-GB" sz="2000" dirty="0" err="1">
                <a:latin typeface="Arial" panose="020B0604020202020204" pitchFamily="34" charset="0"/>
                <a:ea typeface="Arial" panose="020B0604020202020204" pitchFamily="34" charset="0"/>
                <a:cs typeface="Arial" panose="020B0604020202020204" pitchFamily="34" charset="0"/>
              </a:rPr>
              <a:t>Dunwoodie</a:t>
            </a:r>
            <a:r>
              <a:rPr lang="en-GB" sz="2000" dirty="0">
                <a:latin typeface="Arial" panose="020B0604020202020204" pitchFamily="34" charset="0"/>
                <a:ea typeface="Arial" panose="020B0604020202020204" pitchFamily="34" charset="0"/>
                <a:cs typeface="Arial" panose="020B0604020202020204" pitchFamily="34" charset="0"/>
              </a:rPr>
              <a:t>, Macaulay and Newman). </a:t>
            </a:r>
            <a:endParaRPr lang="en-IN" sz="2000" dirty="0">
              <a:latin typeface="Arial" panose="020B0604020202020204" pitchFamily="34" charset="0"/>
              <a:ea typeface="Times New Roman" panose="02020603050405020304" pitchFamily="18" charset="0"/>
              <a:cs typeface="Arial" panose="020B0604020202020204" pitchFamily="34" charset="0"/>
            </a:endParaRPr>
          </a:p>
          <a:p>
            <a:pPr marL="342900" indent="-342900" algn="just">
              <a:lnSpc>
                <a:spcPct val="150000"/>
              </a:lnSpc>
              <a:spcBef>
                <a:spcPts val="1200"/>
              </a:spcBef>
              <a:spcAft>
                <a:spcPts val="1200"/>
              </a:spcAft>
              <a:buFont typeface="Arial" panose="020B0604020202020204" pitchFamily="34" charset="0"/>
              <a:buChar char="•"/>
            </a:pPr>
            <a:r>
              <a:rPr lang="en-GB" sz="2000" dirty="0">
                <a:latin typeface="Arial" panose="020B0604020202020204" pitchFamily="34" charset="0"/>
                <a:ea typeface="Arial" panose="020B0604020202020204" pitchFamily="34" charset="0"/>
                <a:cs typeface="Arial" panose="020B0604020202020204" pitchFamily="34" charset="0"/>
              </a:rPr>
              <a:t>Adaptation of the group interview method helps employers to understand the ability of candidates to work distinguishably in a group environment.</a:t>
            </a:r>
            <a:endParaRPr lang="en-GB" sz="2000" dirty="0">
              <a:latin typeface="Arial" panose="020B0604020202020204" pitchFamily="34" charset="0"/>
              <a:cs typeface="Arial" panose="020B0604020202020204" pitchFamily="34" charset="0"/>
            </a:endParaRPr>
          </a:p>
        </p:txBody>
      </p:sp>
      <p:pic>
        <p:nvPicPr>
          <p:cNvPr id="43" name="image5.png"/>
          <p:cNvPicPr/>
          <p:nvPr/>
        </p:nvPicPr>
        <p:blipFill>
          <a:blip r:embed="rId5"/>
          <a:srcRect/>
          <a:stretch>
            <a:fillRect/>
          </a:stretch>
        </p:blipFill>
        <p:spPr>
          <a:xfrm>
            <a:off x="218552" y="3485842"/>
            <a:ext cx="8007718" cy="4984915"/>
          </a:xfrm>
          <a:prstGeom prst="ellipse">
            <a:avLst/>
          </a:prstGeom>
          <a:ln>
            <a:noFill/>
          </a:ln>
          <a:effectLst>
            <a:softEdge rad="112500"/>
          </a:effectLst>
        </p:spPr>
      </p:pic>
      <p:sp>
        <p:nvSpPr>
          <p:cNvPr id="44" name="Rectangle 43"/>
          <p:cNvSpPr/>
          <p:nvPr/>
        </p:nvSpPr>
        <p:spPr>
          <a:xfrm>
            <a:off x="1715552" y="8470757"/>
            <a:ext cx="5013719" cy="923330"/>
          </a:xfrm>
          <a:prstGeom prst="rect">
            <a:avLst/>
          </a:prstGeom>
        </p:spPr>
        <p:txBody>
          <a:bodyPr wrap="square">
            <a:spAutoFit/>
          </a:bodyPr>
          <a:lstStyle/>
          <a:p>
            <a:pPr algn="ctr">
              <a:lnSpc>
                <a:spcPct val="150000"/>
              </a:lnSpc>
              <a:spcAft>
                <a:spcPts val="0"/>
              </a:spcAft>
            </a:pPr>
            <a:r>
              <a:rPr lang="en-GB" b="1" dirty="0">
                <a:latin typeface="Arial" panose="020B0604020202020204" pitchFamily="34" charset="0"/>
                <a:ea typeface="Arial" panose="020B0604020202020204" pitchFamily="34" charset="0"/>
                <a:cs typeface="Arial" panose="020B0604020202020204" pitchFamily="34" charset="0"/>
              </a:rPr>
              <a:t>Group Interview</a:t>
            </a:r>
            <a:endParaRPr lang="en-IN" dirty="0">
              <a:latin typeface="Arial" panose="020B0604020202020204" pitchFamily="34" charset="0"/>
              <a:ea typeface="Times New Roman" panose="02020603050405020304" pitchFamily="18" charset="0"/>
              <a:cs typeface="Arial" panose="020B0604020202020204" pitchFamily="34" charset="0"/>
            </a:endParaRPr>
          </a:p>
          <a:p>
            <a:pPr algn="ctr">
              <a:lnSpc>
                <a:spcPct val="150000"/>
              </a:lnSpc>
              <a:spcAft>
                <a:spcPts val="0"/>
              </a:spcAft>
            </a:pPr>
            <a:r>
              <a:rPr lang="en-GB" dirty="0">
                <a:latin typeface="Arial" panose="020B0604020202020204" pitchFamily="34" charset="0"/>
                <a:ea typeface="Arial" panose="020B0604020202020204" pitchFamily="34" charset="0"/>
                <a:cs typeface="Arial" panose="020B0604020202020204" pitchFamily="34" charset="0"/>
              </a:rPr>
              <a:t>(Source: Burton, 2025)</a:t>
            </a:r>
            <a:endParaRPr lang="en-IN" dirty="0">
              <a:effectLst/>
              <a:latin typeface="Arial" panose="020B0604020202020204" pitchFamily="34" charset="0"/>
              <a:ea typeface="Times New Roman" panose="02020603050405020304" pitchFamily="18"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3"/>
          <p:cNvSpPr txBox="1"/>
          <p:nvPr/>
        </p:nvSpPr>
        <p:spPr>
          <a:xfrm>
            <a:off x="902819" y="913934"/>
            <a:ext cx="15760879" cy="1231106"/>
          </a:xfrm>
          <a:prstGeom prst="rect">
            <a:avLst/>
          </a:prstGeom>
        </p:spPr>
        <p:txBody>
          <a:bodyPr wrap="square" lIns="0" tIns="0" rIns="0" bIns="0" rtlCol="0" anchor="t">
            <a:spAutoFit/>
          </a:bodyPr>
          <a:lstStyle/>
          <a:p>
            <a:pPr algn="ctr">
              <a:lnSpc>
                <a:spcPts val="4814"/>
              </a:lnSpc>
            </a:pPr>
            <a:r>
              <a:rPr lang="en-GB" sz="4300" b="1" dirty="0">
                <a:latin typeface="Arial" panose="020B0604020202020204" pitchFamily="34" charset="0"/>
                <a:cs typeface="Arial" panose="020B0604020202020204" pitchFamily="34" charset="0"/>
              </a:rPr>
              <a:t>Types of interviews suitable for team members: One-on-one interview</a:t>
            </a:r>
            <a:endParaRPr lang="en-US" sz="4300" b="1" dirty="0">
              <a:solidFill>
                <a:srgbClr val="053056"/>
              </a:solidFill>
              <a:latin typeface="Arial" panose="020B0604020202020204" pitchFamily="34" charset="0"/>
              <a:ea typeface="Gotham Bold"/>
              <a:cs typeface="Arial" panose="020B0604020202020204" pitchFamily="34" charset="0"/>
              <a:sym typeface="Gotham Bold"/>
            </a:endParaRPr>
          </a:p>
        </p:txBody>
      </p:sp>
      <p:sp>
        <p:nvSpPr>
          <p:cNvPr id="32" name="TextBox 32"/>
          <p:cNvSpPr txBox="1"/>
          <p:nvPr/>
        </p:nvSpPr>
        <p:spPr>
          <a:xfrm>
            <a:off x="3052895" y="5269512"/>
            <a:ext cx="2560377" cy="1134896"/>
          </a:xfrm>
          <a:prstGeom prst="rect">
            <a:avLst/>
          </a:prstGeom>
        </p:spPr>
        <p:txBody>
          <a:bodyPr lIns="0" tIns="0" rIns="0" bIns="0" rtlCol="0" anchor="t">
            <a:spAutoFit/>
          </a:bodyPr>
          <a:lstStyle/>
          <a:p>
            <a:pPr algn="l">
              <a:lnSpc>
                <a:spcPts val="3061"/>
              </a:lnSpc>
              <a:spcBef>
                <a:spcPct val="0"/>
              </a:spcBef>
            </a:pPr>
            <a:r>
              <a:rPr lang="en-US" sz="2187">
                <a:solidFill>
                  <a:srgbClr val="FFFFFF"/>
                </a:solidFill>
                <a:latin typeface="Gotham"/>
                <a:ea typeface="Gotham"/>
                <a:cs typeface="Gotham"/>
                <a:sym typeface="Gotham"/>
              </a:rPr>
              <a:t>Align leadership with core company values</a:t>
            </a:r>
          </a:p>
        </p:txBody>
      </p:sp>
      <p:sp>
        <p:nvSpPr>
          <p:cNvPr id="34" name="TextBox 34"/>
          <p:cNvSpPr txBox="1"/>
          <p:nvPr/>
        </p:nvSpPr>
        <p:spPr>
          <a:xfrm>
            <a:off x="8418110" y="5257461"/>
            <a:ext cx="2702365" cy="1134896"/>
          </a:xfrm>
          <a:prstGeom prst="rect">
            <a:avLst/>
          </a:prstGeom>
        </p:spPr>
        <p:txBody>
          <a:bodyPr lIns="0" tIns="0" rIns="0" bIns="0" rtlCol="0" anchor="t">
            <a:spAutoFit/>
          </a:bodyPr>
          <a:lstStyle/>
          <a:p>
            <a:pPr algn="l">
              <a:lnSpc>
                <a:spcPts val="3061"/>
              </a:lnSpc>
              <a:spcBef>
                <a:spcPct val="0"/>
              </a:spcBef>
            </a:pPr>
            <a:r>
              <a:rPr lang="en-US" sz="2187" dirty="0">
                <a:solidFill>
                  <a:srgbClr val="FFFFFF"/>
                </a:solidFill>
                <a:latin typeface="Gotham"/>
                <a:ea typeface="Gotham"/>
                <a:cs typeface="Gotham"/>
                <a:sym typeface="Gotham"/>
              </a:rPr>
              <a:t>Offer programs such as workshop and mentoring</a:t>
            </a:r>
          </a:p>
        </p:txBody>
      </p:sp>
      <p:sp>
        <p:nvSpPr>
          <p:cNvPr id="36" name="Freeform 36"/>
          <p:cNvSpPr/>
          <p:nvPr/>
        </p:nvSpPr>
        <p:spPr>
          <a:xfrm>
            <a:off x="17297400" y="266417"/>
            <a:ext cx="601567" cy="451175"/>
          </a:xfrm>
          <a:custGeom>
            <a:avLst/>
            <a:gdLst/>
            <a:ahLst/>
            <a:cxnLst/>
            <a:rect l="l" t="t" r="r" b="b"/>
            <a:pathLst>
              <a:path w="601567" h="451175">
                <a:moveTo>
                  <a:pt x="0" y="0"/>
                </a:moveTo>
                <a:lnTo>
                  <a:pt x="601567" y="0"/>
                </a:lnTo>
                <a:lnTo>
                  <a:pt x="601567" y="451176"/>
                </a:lnTo>
                <a:lnTo>
                  <a:pt x="0" y="45117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7" name="Rectangle 36"/>
          <p:cNvSpPr/>
          <p:nvPr/>
        </p:nvSpPr>
        <p:spPr>
          <a:xfrm>
            <a:off x="594751" y="3009900"/>
            <a:ext cx="8188508" cy="4862870"/>
          </a:xfrm>
          <a:prstGeom prst="rect">
            <a:avLst/>
          </a:prstGeom>
        </p:spPr>
        <p:txBody>
          <a:bodyPr wrap="square">
            <a:spAutoFit/>
          </a:bodyPr>
          <a:lstStyle/>
          <a:p>
            <a:pPr marL="342900" indent="-342900" algn="just">
              <a:lnSpc>
                <a:spcPct val="150000"/>
              </a:lnSpc>
              <a:spcBef>
                <a:spcPts val="1200"/>
              </a:spcBef>
              <a:spcAft>
                <a:spcPts val="1200"/>
              </a:spcAft>
              <a:buFont typeface="Arial" panose="020B0604020202020204" pitchFamily="34" charset="0"/>
              <a:buChar char="•"/>
            </a:pPr>
            <a:r>
              <a:rPr lang="en-GB" sz="2000" dirty="0">
                <a:latin typeface="Arial" panose="020B0604020202020204" pitchFamily="34" charset="0"/>
                <a:ea typeface="Arial" panose="020B0604020202020204" pitchFamily="34" charset="0"/>
                <a:cs typeface="Arial" panose="020B0604020202020204" pitchFamily="34" charset="0"/>
              </a:rPr>
              <a:t>One-on-one interview works as a recruitment process where an interviewer meets and assess skills of a candidate for proceeding further. </a:t>
            </a:r>
            <a:endParaRPr lang="en-IN" sz="2000" dirty="0">
              <a:latin typeface="Arial" panose="020B0604020202020204" pitchFamily="34" charset="0"/>
              <a:ea typeface="Times New Roman" panose="02020603050405020304" pitchFamily="18" charset="0"/>
              <a:cs typeface="Arial" panose="020B0604020202020204" pitchFamily="34" charset="0"/>
            </a:endParaRPr>
          </a:p>
          <a:p>
            <a:pPr marL="342900" indent="-342900" algn="just">
              <a:lnSpc>
                <a:spcPct val="150000"/>
              </a:lnSpc>
              <a:spcBef>
                <a:spcPts val="1200"/>
              </a:spcBef>
              <a:spcAft>
                <a:spcPts val="1200"/>
              </a:spcAft>
              <a:buFont typeface="Arial" panose="020B0604020202020204" pitchFamily="34" charset="0"/>
              <a:buChar char="•"/>
            </a:pPr>
            <a:r>
              <a:rPr lang="en-GB" sz="2000" dirty="0">
                <a:latin typeface="Arial" panose="020B0604020202020204" pitchFamily="34" charset="0"/>
                <a:ea typeface="Arial" panose="020B0604020202020204" pitchFamily="34" charset="0"/>
                <a:cs typeface="Arial" panose="020B0604020202020204" pitchFamily="34" charset="0"/>
              </a:rPr>
              <a:t>Emotional intelligence level of an individual could be understood through a One-on-one interview process (</a:t>
            </a:r>
            <a:r>
              <a:rPr lang="en-GB" sz="2000" dirty="0" err="1">
                <a:latin typeface="Arial" panose="020B0604020202020204" pitchFamily="34" charset="0"/>
                <a:ea typeface="Arial" panose="020B0604020202020204" pitchFamily="34" charset="0"/>
                <a:cs typeface="Arial" panose="020B0604020202020204" pitchFamily="34" charset="0"/>
              </a:rPr>
              <a:t>Geampana</a:t>
            </a:r>
            <a:r>
              <a:rPr lang="en-GB" sz="2000" dirty="0">
                <a:latin typeface="Arial" panose="020B0604020202020204" pitchFamily="34" charset="0"/>
                <a:ea typeface="Arial" panose="020B0604020202020204" pitchFamily="34" charset="0"/>
                <a:cs typeface="Arial" panose="020B0604020202020204" pitchFamily="34" charset="0"/>
              </a:rPr>
              <a:t> and </a:t>
            </a:r>
            <a:r>
              <a:rPr lang="en-GB" sz="2000" dirty="0" err="1">
                <a:latin typeface="Arial" panose="020B0604020202020204" pitchFamily="34" charset="0"/>
                <a:ea typeface="Arial" panose="020B0604020202020204" pitchFamily="34" charset="0"/>
                <a:cs typeface="Arial" panose="020B0604020202020204" pitchFamily="34" charset="0"/>
              </a:rPr>
              <a:t>Perrotta</a:t>
            </a:r>
            <a:r>
              <a:rPr lang="en-GB" sz="2000" dirty="0">
                <a:latin typeface="Arial" panose="020B0604020202020204" pitchFamily="34" charset="0"/>
                <a:ea typeface="Arial" panose="020B0604020202020204" pitchFamily="34" charset="0"/>
                <a:cs typeface="Arial" panose="020B0604020202020204" pitchFamily="34" charset="0"/>
              </a:rPr>
              <a:t>, 2025). </a:t>
            </a:r>
            <a:endParaRPr lang="en-IN" sz="2000" dirty="0">
              <a:latin typeface="Arial" panose="020B0604020202020204" pitchFamily="34" charset="0"/>
              <a:ea typeface="Times New Roman" panose="02020603050405020304" pitchFamily="18" charset="0"/>
              <a:cs typeface="Arial" panose="020B0604020202020204" pitchFamily="34" charset="0"/>
            </a:endParaRPr>
          </a:p>
          <a:p>
            <a:pPr marL="342900" indent="-342900" algn="just">
              <a:lnSpc>
                <a:spcPct val="150000"/>
              </a:lnSpc>
              <a:spcBef>
                <a:spcPts val="1200"/>
              </a:spcBef>
              <a:spcAft>
                <a:spcPts val="1200"/>
              </a:spcAft>
              <a:buFont typeface="Arial" panose="020B0604020202020204" pitchFamily="34" charset="0"/>
              <a:buChar char="•"/>
            </a:pPr>
            <a:r>
              <a:rPr lang="en-GB" sz="2000" dirty="0">
                <a:latin typeface="Arial" panose="020B0604020202020204" pitchFamily="34" charset="0"/>
                <a:ea typeface="Arial" panose="020B0604020202020204" pitchFamily="34" charset="0"/>
                <a:cs typeface="Arial" panose="020B0604020202020204" pitchFamily="34" charset="0"/>
              </a:rPr>
              <a:t>In-depth discussion between interviewer and interviewees could be effective for understanding the individual emotional intelligence aspects aligned with specific job roles.</a:t>
            </a:r>
            <a:endParaRPr lang="en-GB" sz="2000" dirty="0">
              <a:latin typeface="Arial" panose="020B0604020202020204" pitchFamily="34" charset="0"/>
              <a:cs typeface="Arial" panose="020B0604020202020204" pitchFamily="34" charset="0"/>
            </a:endParaRPr>
          </a:p>
        </p:txBody>
      </p:sp>
      <p:pic>
        <p:nvPicPr>
          <p:cNvPr id="38" name="image3.png"/>
          <p:cNvPicPr/>
          <p:nvPr/>
        </p:nvPicPr>
        <p:blipFill>
          <a:blip r:embed="rId5"/>
          <a:srcRect/>
          <a:stretch>
            <a:fillRect/>
          </a:stretch>
        </p:blipFill>
        <p:spPr>
          <a:xfrm>
            <a:off x="9753600" y="2961448"/>
            <a:ext cx="7849663" cy="459202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39" name="Rectangle 38"/>
          <p:cNvSpPr/>
          <p:nvPr/>
        </p:nvSpPr>
        <p:spPr>
          <a:xfrm>
            <a:off x="11120475" y="7718534"/>
            <a:ext cx="5486400" cy="830997"/>
          </a:xfrm>
          <a:prstGeom prst="rect">
            <a:avLst/>
          </a:prstGeom>
        </p:spPr>
        <p:txBody>
          <a:bodyPr wrap="square">
            <a:spAutoFit/>
          </a:bodyPr>
          <a:lstStyle/>
          <a:p>
            <a:pPr algn="ctr">
              <a:lnSpc>
                <a:spcPct val="150000"/>
              </a:lnSpc>
              <a:spcAft>
                <a:spcPts val="0"/>
              </a:spcAft>
            </a:pPr>
            <a:r>
              <a:rPr lang="en-GB" sz="1600" b="1" dirty="0">
                <a:latin typeface="Arial" panose="020B0604020202020204" pitchFamily="34" charset="0"/>
                <a:ea typeface="Arial" panose="020B0604020202020204" pitchFamily="34" charset="0"/>
                <a:cs typeface="Arial" panose="020B0604020202020204" pitchFamily="34" charset="0"/>
              </a:rPr>
              <a:t>One-on-one interview</a:t>
            </a:r>
            <a:endParaRPr lang="en-IN" sz="1600" dirty="0">
              <a:latin typeface="Arial" panose="020B0604020202020204" pitchFamily="34" charset="0"/>
              <a:ea typeface="Times New Roman" panose="02020603050405020304" pitchFamily="18" charset="0"/>
              <a:cs typeface="Arial" panose="020B0604020202020204" pitchFamily="34" charset="0"/>
            </a:endParaRPr>
          </a:p>
          <a:p>
            <a:pPr algn="ctr">
              <a:lnSpc>
                <a:spcPct val="150000"/>
              </a:lnSpc>
              <a:spcAft>
                <a:spcPts val="0"/>
              </a:spcAft>
            </a:pPr>
            <a:r>
              <a:rPr lang="en-GB" sz="1600" dirty="0">
                <a:latin typeface="Arial" panose="020B0604020202020204" pitchFamily="34" charset="0"/>
                <a:ea typeface="Arial" panose="020B0604020202020204" pitchFamily="34" charset="0"/>
                <a:cs typeface="Arial" panose="020B0604020202020204" pitchFamily="34" charset="0"/>
              </a:rPr>
              <a:t>(Source: Barclays Life Skills, 2025)</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160" y="1161778"/>
            <a:ext cx="19376887" cy="6878795"/>
          </a:xfrm>
          <a:custGeom>
            <a:avLst/>
            <a:gdLst/>
            <a:ahLst/>
            <a:cxnLst/>
            <a:rect l="l" t="t" r="r" b="b"/>
            <a:pathLst>
              <a:path w="19376887" h="6878795">
                <a:moveTo>
                  <a:pt x="0" y="0"/>
                </a:moveTo>
                <a:lnTo>
                  <a:pt x="19376888" y="0"/>
                </a:lnTo>
                <a:lnTo>
                  <a:pt x="19376888" y="6878795"/>
                </a:lnTo>
                <a:lnTo>
                  <a:pt x="0" y="6878795"/>
                </a:lnTo>
                <a:lnTo>
                  <a:pt x="0" y="0"/>
                </a:lnTo>
                <a:close/>
              </a:path>
            </a:pathLst>
          </a:custGeom>
          <a:blipFill>
            <a:blip r:embed="rId3">
              <a:alphaModFix amt="2000"/>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0" y="24801"/>
            <a:ext cx="18288000" cy="2856210"/>
            <a:chOff x="0" y="0"/>
            <a:chExt cx="28815873" cy="11882055"/>
          </a:xfrm>
        </p:grpSpPr>
        <p:sp>
          <p:nvSpPr>
            <p:cNvPr id="5" name="Freeform 5"/>
            <p:cNvSpPr/>
            <p:nvPr/>
          </p:nvSpPr>
          <p:spPr>
            <a:xfrm flipV="1">
              <a:off x="19399345" y="0"/>
              <a:ext cx="9416528" cy="11882055"/>
            </a:xfrm>
            <a:custGeom>
              <a:avLst/>
              <a:gdLst/>
              <a:ahLst/>
              <a:cxnLst/>
              <a:rect l="l" t="t" r="r" b="b"/>
              <a:pathLst>
                <a:path w="9416528" h="11882055">
                  <a:moveTo>
                    <a:pt x="0" y="11882055"/>
                  </a:moveTo>
                  <a:lnTo>
                    <a:pt x="9416528" y="11882055"/>
                  </a:lnTo>
                  <a:lnTo>
                    <a:pt x="9416528" y="0"/>
                  </a:lnTo>
                  <a:lnTo>
                    <a:pt x="0" y="0"/>
                  </a:lnTo>
                  <a:lnTo>
                    <a:pt x="0" y="11882055"/>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flipH="1" flipV="1">
              <a:off x="0" y="0"/>
              <a:ext cx="9416528" cy="11882055"/>
            </a:xfrm>
            <a:custGeom>
              <a:avLst/>
              <a:gdLst/>
              <a:ahLst/>
              <a:cxnLst/>
              <a:rect l="l" t="t" r="r" b="b"/>
              <a:pathLst>
                <a:path w="9416528" h="11882055">
                  <a:moveTo>
                    <a:pt x="9416528" y="11882055"/>
                  </a:moveTo>
                  <a:lnTo>
                    <a:pt x="0" y="11882055"/>
                  </a:lnTo>
                  <a:lnTo>
                    <a:pt x="0" y="0"/>
                  </a:lnTo>
                  <a:lnTo>
                    <a:pt x="9416528" y="0"/>
                  </a:lnTo>
                  <a:lnTo>
                    <a:pt x="9416528" y="11882055"/>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sp>
        <p:nvSpPr>
          <p:cNvPr id="12" name="TextBox 12"/>
          <p:cNvSpPr txBox="1"/>
          <p:nvPr/>
        </p:nvSpPr>
        <p:spPr>
          <a:xfrm>
            <a:off x="1028700" y="2741939"/>
            <a:ext cx="5378441" cy="1081622"/>
          </a:xfrm>
          <a:prstGeom prst="rect">
            <a:avLst/>
          </a:prstGeom>
        </p:spPr>
        <p:txBody>
          <a:bodyPr lIns="50800" tIns="50800" rIns="50800" bIns="50800" rtlCol="0" anchor="ctr"/>
          <a:lstStyle/>
          <a:p>
            <a:pPr algn="ctr">
              <a:lnSpc>
                <a:spcPts val="2659"/>
              </a:lnSpc>
            </a:pPr>
            <a:endParaRPr/>
          </a:p>
        </p:txBody>
      </p:sp>
      <p:sp>
        <p:nvSpPr>
          <p:cNvPr id="23" name="TextBox 23"/>
          <p:cNvSpPr txBox="1"/>
          <p:nvPr/>
        </p:nvSpPr>
        <p:spPr>
          <a:xfrm>
            <a:off x="2387171" y="1682433"/>
            <a:ext cx="12835932" cy="1231106"/>
          </a:xfrm>
          <a:prstGeom prst="rect">
            <a:avLst/>
          </a:prstGeom>
        </p:spPr>
        <p:txBody>
          <a:bodyPr wrap="square" lIns="0" tIns="0" rIns="0" bIns="0" rtlCol="0" anchor="t">
            <a:spAutoFit/>
          </a:bodyPr>
          <a:lstStyle/>
          <a:p>
            <a:pPr algn="ctr">
              <a:lnSpc>
                <a:spcPts val="4814"/>
              </a:lnSpc>
            </a:pPr>
            <a:r>
              <a:rPr lang="en-GB" sz="4300" b="1" dirty="0">
                <a:latin typeface="Arial" panose="020B0604020202020204" pitchFamily="34" charset="0"/>
                <a:cs typeface="Arial" panose="020B0604020202020204" pitchFamily="34" charset="0"/>
              </a:rPr>
              <a:t>Justification regarding questioning techniques (Probing and leading)</a:t>
            </a:r>
            <a:endParaRPr lang="en-US" sz="4300" b="1" dirty="0">
              <a:latin typeface="Arial" panose="020B0604020202020204" pitchFamily="34" charset="0"/>
              <a:ea typeface="Gotham Bold"/>
              <a:cs typeface="Arial" panose="020B0604020202020204" pitchFamily="34" charset="0"/>
              <a:sym typeface="Gotham Bold"/>
            </a:endParaRPr>
          </a:p>
        </p:txBody>
      </p:sp>
      <p:sp>
        <p:nvSpPr>
          <p:cNvPr id="25" name="TextBox 25"/>
          <p:cNvSpPr txBox="1"/>
          <p:nvPr/>
        </p:nvSpPr>
        <p:spPr>
          <a:xfrm>
            <a:off x="1599961" y="6860133"/>
            <a:ext cx="4235918" cy="373015"/>
          </a:xfrm>
          <a:prstGeom prst="rect">
            <a:avLst/>
          </a:prstGeom>
        </p:spPr>
        <p:txBody>
          <a:bodyPr lIns="0" tIns="0" rIns="0" bIns="0" rtlCol="0" anchor="t">
            <a:spAutoFit/>
          </a:bodyPr>
          <a:lstStyle/>
          <a:p>
            <a:pPr algn="l">
              <a:lnSpc>
                <a:spcPts val="3061"/>
              </a:lnSpc>
              <a:spcBef>
                <a:spcPct val="0"/>
              </a:spcBef>
            </a:pPr>
            <a:r>
              <a:rPr lang="en-US" sz="2187">
                <a:solidFill>
                  <a:srgbClr val="FFFFFF"/>
                </a:solidFill>
                <a:latin typeface="Gotham"/>
                <a:ea typeface="Gotham"/>
                <a:cs typeface="Gotham"/>
                <a:sym typeface="Gotham"/>
              </a:rPr>
              <a:t>Coaching and Mentoring</a:t>
            </a:r>
          </a:p>
        </p:txBody>
      </p:sp>
      <p:sp>
        <p:nvSpPr>
          <p:cNvPr id="26" name="TextBox 26"/>
          <p:cNvSpPr txBox="1"/>
          <p:nvPr/>
        </p:nvSpPr>
        <p:spPr>
          <a:xfrm>
            <a:off x="12206511" y="3144761"/>
            <a:ext cx="4573624" cy="373015"/>
          </a:xfrm>
          <a:prstGeom prst="rect">
            <a:avLst/>
          </a:prstGeom>
        </p:spPr>
        <p:txBody>
          <a:bodyPr lIns="0" tIns="0" rIns="0" bIns="0" rtlCol="0" anchor="t">
            <a:spAutoFit/>
          </a:bodyPr>
          <a:lstStyle/>
          <a:p>
            <a:pPr algn="r">
              <a:lnSpc>
                <a:spcPts val="3061"/>
              </a:lnSpc>
              <a:spcBef>
                <a:spcPct val="0"/>
              </a:spcBef>
            </a:pPr>
            <a:r>
              <a:rPr lang="en-US" sz="2187" dirty="0">
                <a:solidFill>
                  <a:srgbClr val="FFFFFF"/>
                </a:solidFill>
                <a:latin typeface="Gotham"/>
                <a:ea typeface="Gotham"/>
                <a:cs typeface="Gotham"/>
                <a:sym typeface="Gotham"/>
              </a:rPr>
              <a:t>Learning Management Systems</a:t>
            </a:r>
          </a:p>
        </p:txBody>
      </p:sp>
      <p:sp>
        <p:nvSpPr>
          <p:cNvPr id="27" name="TextBox 27"/>
          <p:cNvSpPr txBox="1"/>
          <p:nvPr/>
        </p:nvSpPr>
        <p:spPr>
          <a:xfrm>
            <a:off x="12283267" y="6860133"/>
            <a:ext cx="4573624" cy="373015"/>
          </a:xfrm>
          <a:prstGeom prst="rect">
            <a:avLst/>
          </a:prstGeom>
        </p:spPr>
        <p:txBody>
          <a:bodyPr lIns="0" tIns="0" rIns="0" bIns="0" rtlCol="0" anchor="t">
            <a:spAutoFit/>
          </a:bodyPr>
          <a:lstStyle/>
          <a:p>
            <a:pPr algn="r">
              <a:lnSpc>
                <a:spcPts val="3061"/>
              </a:lnSpc>
              <a:spcBef>
                <a:spcPct val="0"/>
              </a:spcBef>
            </a:pPr>
            <a:r>
              <a:rPr lang="en-US" sz="2187">
                <a:solidFill>
                  <a:srgbClr val="FFFFFF"/>
                </a:solidFill>
                <a:latin typeface="Gotham"/>
                <a:ea typeface="Gotham"/>
                <a:cs typeface="Gotham"/>
                <a:sym typeface="Gotham"/>
              </a:rPr>
              <a:t>360-Degree Feedback</a:t>
            </a:r>
          </a:p>
        </p:txBody>
      </p:sp>
      <p:sp>
        <p:nvSpPr>
          <p:cNvPr id="32" name="Rectangle 31"/>
          <p:cNvSpPr/>
          <p:nvPr/>
        </p:nvSpPr>
        <p:spPr>
          <a:xfrm>
            <a:off x="2387170" y="3805781"/>
            <a:ext cx="13944600" cy="3477875"/>
          </a:xfrm>
          <a:prstGeom prst="rect">
            <a:avLst/>
          </a:prstGeom>
        </p:spPr>
        <p:txBody>
          <a:bodyPr wrap="square">
            <a:spAutoFit/>
          </a:bodyPr>
          <a:lstStyle/>
          <a:p>
            <a:pPr marL="342900" indent="-342900" algn="just">
              <a:lnSpc>
                <a:spcPct val="150000"/>
              </a:lnSpc>
              <a:spcBef>
                <a:spcPts val="1200"/>
              </a:spcBef>
              <a:spcAft>
                <a:spcPts val="1200"/>
              </a:spcAft>
              <a:buFont typeface="Arial" panose="020B0604020202020204" pitchFamily="34" charset="0"/>
              <a:buChar char="•"/>
            </a:pPr>
            <a:r>
              <a:rPr lang="en-GB" sz="2000" i="1" dirty="0">
                <a:latin typeface="Arial" panose="020B0604020202020204" pitchFamily="34" charset="0"/>
                <a:ea typeface="Arial" panose="020B0604020202020204" pitchFamily="34" charset="0"/>
                <a:cs typeface="Arial" panose="020B0604020202020204" pitchFamily="34" charset="0"/>
              </a:rPr>
              <a:t>Probing </a:t>
            </a:r>
            <a:r>
              <a:rPr lang="en-GB" sz="2000" dirty="0">
                <a:latin typeface="Arial" panose="020B0604020202020204" pitchFamily="34" charset="0"/>
                <a:ea typeface="Arial" panose="020B0604020202020204" pitchFamily="34" charset="0"/>
                <a:cs typeface="Arial" panose="020B0604020202020204" pitchFamily="34" charset="0"/>
              </a:rPr>
              <a:t>questioning methods involve open-ended questions that are followed by each other based on interviewees’ responses that help interviewers dig into deeper insights. </a:t>
            </a:r>
            <a:endParaRPr lang="en-IN" sz="2000" dirty="0">
              <a:latin typeface="Arial" panose="020B0604020202020204" pitchFamily="34" charset="0"/>
              <a:ea typeface="Times New Roman" panose="02020603050405020304" pitchFamily="18" charset="0"/>
              <a:cs typeface="Arial" panose="020B0604020202020204" pitchFamily="34" charset="0"/>
            </a:endParaRPr>
          </a:p>
          <a:p>
            <a:pPr marL="342900" indent="-342900" algn="just">
              <a:lnSpc>
                <a:spcPct val="150000"/>
              </a:lnSpc>
              <a:spcBef>
                <a:spcPts val="1200"/>
              </a:spcBef>
              <a:spcAft>
                <a:spcPts val="1200"/>
              </a:spcAft>
              <a:buFont typeface="Arial" panose="020B0604020202020204" pitchFamily="34" charset="0"/>
              <a:buChar char="•"/>
            </a:pPr>
            <a:r>
              <a:rPr lang="en-GB" sz="2000" dirty="0">
                <a:latin typeface="Arial" panose="020B0604020202020204" pitchFamily="34" charset="0"/>
                <a:ea typeface="Arial" panose="020B0604020202020204" pitchFamily="34" charset="0"/>
                <a:cs typeface="Arial" panose="020B0604020202020204" pitchFamily="34" charset="0"/>
              </a:rPr>
              <a:t>Probing questions helps interviewers to encourage participants to explain their respective opinions regarding specific phenomena through open-ended questions answers (</a:t>
            </a:r>
            <a:r>
              <a:rPr lang="en-GB" sz="2000" dirty="0" err="1">
                <a:latin typeface="Arial" panose="020B0604020202020204" pitchFamily="34" charset="0"/>
                <a:ea typeface="Arial" panose="020B0604020202020204" pitchFamily="34" charset="0"/>
                <a:cs typeface="Arial" panose="020B0604020202020204" pitchFamily="34" charset="0"/>
              </a:rPr>
              <a:t>Aeni</a:t>
            </a:r>
            <a:r>
              <a:rPr lang="en-GB" sz="2000" dirty="0">
                <a:latin typeface="Arial" panose="020B0604020202020204" pitchFamily="34" charset="0"/>
                <a:ea typeface="Arial" panose="020B0604020202020204" pitchFamily="34" charset="0"/>
                <a:cs typeface="Arial" panose="020B0604020202020204" pitchFamily="34" charset="0"/>
              </a:rPr>
              <a:t> and </a:t>
            </a:r>
            <a:r>
              <a:rPr lang="en-GB" sz="2000" dirty="0" err="1">
                <a:latin typeface="Arial" panose="020B0604020202020204" pitchFamily="34" charset="0"/>
                <a:ea typeface="Arial" panose="020B0604020202020204" pitchFamily="34" charset="0"/>
                <a:cs typeface="Arial" panose="020B0604020202020204" pitchFamily="34" charset="0"/>
              </a:rPr>
              <a:t>Ariyani</a:t>
            </a:r>
            <a:r>
              <a:rPr lang="en-GB" sz="2000" dirty="0">
                <a:latin typeface="Arial" panose="020B0604020202020204" pitchFamily="34" charset="0"/>
                <a:ea typeface="Arial" panose="020B0604020202020204" pitchFamily="34" charset="0"/>
                <a:cs typeface="Arial" panose="020B0604020202020204" pitchFamily="34" charset="0"/>
              </a:rPr>
              <a:t>, 2025).</a:t>
            </a:r>
            <a:endParaRPr lang="en-IN" sz="2000" dirty="0">
              <a:latin typeface="Arial" panose="020B0604020202020204" pitchFamily="34" charset="0"/>
              <a:ea typeface="Times New Roman" panose="02020603050405020304" pitchFamily="18" charset="0"/>
              <a:cs typeface="Arial" panose="020B0604020202020204" pitchFamily="34" charset="0"/>
            </a:endParaRPr>
          </a:p>
          <a:p>
            <a:pPr marL="342900" indent="-342900">
              <a:lnSpc>
                <a:spcPct val="150000"/>
              </a:lnSpc>
              <a:spcBef>
                <a:spcPts val="1200"/>
              </a:spcBef>
              <a:spcAft>
                <a:spcPts val="1200"/>
              </a:spcAft>
              <a:buFont typeface="Arial" panose="020B0604020202020204" pitchFamily="34" charset="0"/>
              <a:buChar char="•"/>
            </a:pPr>
            <a:r>
              <a:rPr lang="en-GB" sz="2000" dirty="0">
                <a:latin typeface="Arial" panose="020B0604020202020204" pitchFamily="34" charset="0"/>
                <a:ea typeface="Arial" panose="020B0604020202020204" pitchFamily="34" charset="0"/>
                <a:cs typeface="Arial" panose="020B0604020202020204" pitchFamily="34" charset="0"/>
              </a:rPr>
              <a:t>Contradictorily, </a:t>
            </a:r>
            <a:r>
              <a:rPr lang="en-GB" sz="2000" i="1" dirty="0">
                <a:latin typeface="Arial" panose="020B0604020202020204" pitchFamily="34" charset="0"/>
                <a:ea typeface="Arial" panose="020B0604020202020204" pitchFamily="34" charset="0"/>
                <a:cs typeface="Arial" panose="020B0604020202020204" pitchFamily="34" charset="0"/>
              </a:rPr>
              <a:t>leading </a:t>
            </a:r>
            <a:r>
              <a:rPr lang="en-GB" sz="2000" dirty="0">
                <a:latin typeface="Arial" panose="020B0604020202020204" pitchFamily="34" charset="0"/>
                <a:ea typeface="Arial" panose="020B0604020202020204" pitchFamily="34" charset="0"/>
                <a:cs typeface="Arial" panose="020B0604020202020204" pitchFamily="34" charset="0"/>
              </a:rPr>
              <a:t>questioning methods involve phrases that suggest a particular answer or guide respondents towards a specific direction with the purpose of confirming preconceived notions.</a:t>
            </a:r>
            <a:endParaRPr lang="en-GB" sz="2000" dirty="0">
              <a:latin typeface="Arial" panose="020B0604020202020204" pitchFamily="34" charset="0"/>
              <a:cs typeface="Arial" panose="020B0604020202020204" pitchFamily="34" charset="0"/>
            </a:endParaRPr>
          </a:p>
        </p:txBody>
      </p:sp>
      <p:grpSp>
        <p:nvGrpSpPr>
          <p:cNvPr id="33" name="Group 4"/>
          <p:cNvGrpSpPr/>
          <p:nvPr/>
        </p:nvGrpSpPr>
        <p:grpSpPr>
          <a:xfrm rot="10800000">
            <a:off x="10160" y="7405990"/>
            <a:ext cx="18288000" cy="2856210"/>
            <a:chOff x="0" y="0"/>
            <a:chExt cx="28815873" cy="11882055"/>
          </a:xfrm>
        </p:grpSpPr>
        <p:sp>
          <p:nvSpPr>
            <p:cNvPr id="34" name="Freeform 5"/>
            <p:cNvSpPr/>
            <p:nvPr/>
          </p:nvSpPr>
          <p:spPr>
            <a:xfrm flipV="1">
              <a:off x="19399345" y="0"/>
              <a:ext cx="9416528" cy="11882055"/>
            </a:xfrm>
            <a:custGeom>
              <a:avLst/>
              <a:gdLst/>
              <a:ahLst/>
              <a:cxnLst/>
              <a:rect l="l" t="t" r="r" b="b"/>
              <a:pathLst>
                <a:path w="9416528" h="11882055">
                  <a:moveTo>
                    <a:pt x="0" y="11882055"/>
                  </a:moveTo>
                  <a:lnTo>
                    <a:pt x="9416528" y="11882055"/>
                  </a:lnTo>
                  <a:lnTo>
                    <a:pt x="9416528" y="0"/>
                  </a:lnTo>
                  <a:lnTo>
                    <a:pt x="0" y="0"/>
                  </a:lnTo>
                  <a:lnTo>
                    <a:pt x="0" y="11882055"/>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5" name="Freeform 6"/>
            <p:cNvSpPr/>
            <p:nvPr/>
          </p:nvSpPr>
          <p:spPr>
            <a:xfrm flipH="1" flipV="1">
              <a:off x="0" y="0"/>
              <a:ext cx="9416528" cy="11882055"/>
            </a:xfrm>
            <a:custGeom>
              <a:avLst/>
              <a:gdLst/>
              <a:ahLst/>
              <a:cxnLst/>
              <a:rect l="l" t="t" r="r" b="b"/>
              <a:pathLst>
                <a:path w="9416528" h="11882055">
                  <a:moveTo>
                    <a:pt x="9416528" y="11882055"/>
                  </a:moveTo>
                  <a:lnTo>
                    <a:pt x="0" y="11882055"/>
                  </a:lnTo>
                  <a:lnTo>
                    <a:pt x="0" y="0"/>
                  </a:lnTo>
                  <a:lnTo>
                    <a:pt x="9416528" y="0"/>
                  </a:lnTo>
                  <a:lnTo>
                    <a:pt x="9416528" y="11882055"/>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flipH="1">
            <a:off x="0" y="7753287"/>
            <a:ext cx="4738863" cy="2533713"/>
          </a:xfrm>
          <a:custGeom>
            <a:avLst/>
            <a:gdLst/>
            <a:ahLst/>
            <a:cxnLst/>
            <a:rect l="l" t="t" r="r" b="b"/>
            <a:pathLst>
              <a:path w="8532563" h="10766641">
                <a:moveTo>
                  <a:pt x="8532563" y="0"/>
                </a:moveTo>
                <a:lnTo>
                  <a:pt x="0" y="0"/>
                </a:lnTo>
                <a:lnTo>
                  <a:pt x="0" y="10766641"/>
                </a:lnTo>
                <a:lnTo>
                  <a:pt x="8532563" y="10766641"/>
                </a:lnTo>
                <a:lnTo>
                  <a:pt x="8532563"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9" name="TextBox 9"/>
          <p:cNvSpPr txBox="1"/>
          <p:nvPr/>
        </p:nvSpPr>
        <p:spPr>
          <a:xfrm>
            <a:off x="7996722" y="4607680"/>
            <a:ext cx="4368147" cy="2072284"/>
          </a:xfrm>
          <a:prstGeom prst="rect">
            <a:avLst/>
          </a:prstGeom>
        </p:spPr>
        <p:txBody>
          <a:bodyPr lIns="50800" tIns="50800" rIns="50800" bIns="50800" rtlCol="0" anchor="ctr"/>
          <a:lstStyle/>
          <a:p>
            <a:pPr algn="ctr">
              <a:lnSpc>
                <a:spcPts val="2659"/>
              </a:lnSpc>
            </a:pPr>
            <a:endParaRPr/>
          </a:p>
        </p:txBody>
      </p:sp>
      <p:sp>
        <p:nvSpPr>
          <p:cNvPr id="10" name="TextBox 10"/>
          <p:cNvSpPr txBox="1"/>
          <p:nvPr/>
        </p:nvSpPr>
        <p:spPr>
          <a:xfrm>
            <a:off x="678874" y="1066800"/>
            <a:ext cx="17380526" cy="615553"/>
          </a:xfrm>
          <a:prstGeom prst="rect">
            <a:avLst/>
          </a:prstGeom>
        </p:spPr>
        <p:txBody>
          <a:bodyPr wrap="square" lIns="0" tIns="0" rIns="0" bIns="0" rtlCol="0" anchor="t">
            <a:spAutoFit/>
          </a:bodyPr>
          <a:lstStyle/>
          <a:p>
            <a:pPr>
              <a:lnSpc>
                <a:spcPts val="4814"/>
              </a:lnSpc>
            </a:pPr>
            <a:r>
              <a:rPr lang="en-GB" sz="4300" b="1" dirty="0">
                <a:latin typeface="Arial" panose="020B0604020202020204" pitchFamily="34" charset="0"/>
                <a:cs typeface="Arial" panose="020B0604020202020204" pitchFamily="34" charset="0"/>
              </a:rPr>
              <a:t>Justification regarding questioning techniques (Socratic)</a:t>
            </a:r>
            <a:endParaRPr lang="en-US" sz="4300" b="1" dirty="0">
              <a:latin typeface="Arial" panose="020B0604020202020204" pitchFamily="34" charset="0"/>
              <a:ea typeface="Gotham Bold"/>
              <a:cs typeface="Arial" panose="020B0604020202020204" pitchFamily="34" charset="0"/>
              <a:sym typeface="Gotham Bold"/>
            </a:endParaRPr>
          </a:p>
        </p:txBody>
      </p:sp>
      <p:sp>
        <p:nvSpPr>
          <p:cNvPr id="40" name="Rectangle 39"/>
          <p:cNvSpPr/>
          <p:nvPr/>
        </p:nvSpPr>
        <p:spPr>
          <a:xfrm>
            <a:off x="5665995" y="2519890"/>
            <a:ext cx="7008051" cy="6247864"/>
          </a:xfrm>
          <a:prstGeom prst="rect">
            <a:avLst/>
          </a:prstGeom>
        </p:spPr>
        <p:txBody>
          <a:bodyPr wrap="square">
            <a:spAutoFit/>
          </a:bodyPr>
          <a:lstStyle/>
          <a:p>
            <a:pPr marL="342900" indent="-342900" algn="just">
              <a:lnSpc>
                <a:spcPct val="150000"/>
              </a:lnSpc>
              <a:spcBef>
                <a:spcPts val="1200"/>
              </a:spcBef>
              <a:spcAft>
                <a:spcPts val="1200"/>
              </a:spcAft>
              <a:buFont typeface="Arial" panose="020B0604020202020204" pitchFamily="34" charset="0"/>
              <a:buChar char="•"/>
            </a:pPr>
            <a:r>
              <a:rPr lang="en-GB" sz="2000" dirty="0">
                <a:latin typeface="Arial" panose="020B0604020202020204" pitchFamily="34" charset="0"/>
                <a:ea typeface="Arial" panose="020B0604020202020204" pitchFamily="34" charset="0"/>
                <a:cs typeface="Arial" panose="020B0604020202020204" pitchFamily="34" charset="0"/>
              </a:rPr>
              <a:t>Socratic questioning method involves a disciplined inquiry that uses open-ended questions for stimulating critical-thinking of individuals while uncovering underlying assumptions and beliefs. </a:t>
            </a:r>
            <a:endParaRPr lang="en-IN" sz="2000" dirty="0">
              <a:latin typeface="Arial" panose="020B0604020202020204" pitchFamily="34" charset="0"/>
              <a:ea typeface="Times New Roman" panose="02020603050405020304" pitchFamily="18" charset="0"/>
              <a:cs typeface="Arial" panose="020B0604020202020204" pitchFamily="34" charset="0"/>
            </a:endParaRPr>
          </a:p>
          <a:p>
            <a:pPr marL="342900" indent="-342900" algn="just">
              <a:lnSpc>
                <a:spcPct val="150000"/>
              </a:lnSpc>
              <a:spcBef>
                <a:spcPts val="1200"/>
              </a:spcBef>
              <a:spcAft>
                <a:spcPts val="1200"/>
              </a:spcAft>
              <a:buFont typeface="Arial" panose="020B0604020202020204" pitchFamily="34" charset="0"/>
              <a:buChar char="•"/>
            </a:pPr>
            <a:r>
              <a:rPr lang="en-GB" sz="2000" dirty="0">
                <a:latin typeface="Arial" panose="020B0604020202020204" pitchFamily="34" charset="0"/>
                <a:ea typeface="Arial" panose="020B0604020202020204" pitchFamily="34" charset="0"/>
                <a:cs typeface="Arial" panose="020B0604020202020204" pitchFamily="34" charset="0"/>
              </a:rPr>
              <a:t>Socratic questioning involves questions, which can generate conceptual clarification of people regarding specific phenomena along with understanding the underlying assumption of individuals (</a:t>
            </a:r>
            <a:r>
              <a:rPr lang="en-GB" sz="2000" dirty="0" err="1">
                <a:latin typeface="Arial" panose="020B0604020202020204" pitchFamily="34" charset="0"/>
                <a:ea typeface="Arial" panose="020B0604020202020204" pitchFamily="34" charset="0"/>
                <a:cs typeface="Arial" panose="020B0604020202020204" pitchFamily="34" charset="0"/>
              </a:rPr>
              <a:t>Usaward</a:t>
            </a:r>
            <a:r>
              <a:rPr lang="en-GB" sz="2000" dirty="0">
                <a:latin typeface="Arial" panose="020B0604020202020204" pitchFamily="34" charset="0"/>
                <a:ea typeface="Arial" panose="020B0604020202020204" pitchFamily="34" charset="0"/>
                <a:cs typeface="Arial" panose="020B0604020202020204" pitchFamily="34" charset="0"/>
              </a:rPr>
              <a:t>, 2025). </a:t>
            </a:r>
            <a:endParaRPr lang="en-IN" sz="2000" dirty="0">
              <a:latin typeface="Arial" panose="020B0604020202020204" pitchFamily="34" charset="0"/>
              <a:ea typeface="Times New Roman" panose="02020603050405020304" pitchFamily="18" charset="0"/>
              <a:cs typeface="Arial" panose="020B0604020202020204" pitchFamily="34" charset="0"/>
            </a:endParaRPr>
          </a:p>
          <a:p>
            <a:pPr marL="342900" indent="-342900" algn="just">
              <a:lnSpc>
                <a:spcPct val="150000"/>
              </a:lnSpc>
              <a:spcBef>
                <a:spcPts val="1200"/>
              </a:spcBef>
              <a:spcAft>
                <a:spcPts val="1200"/>
              </a:spcAft>
              <a:buFont typeface="Arial" panose="020B0604020202020204" pitchFamily="34" charset="0"/>
              <a:buChar char="•"/>
            </a:pPr>
            <a:r>
              <a:rPr lang="en-GB" sz="2000" dirty="0">
                <a:latin typeface="Arial" panose="020B0604020202020204" pitchFamily="34" charset="0"/>
                <a:ea typeface="Arial" panose="020B0604020202020204" pitchFamily="34" charset="0"/>
                <a:cs typeface="Arial" panose="020B0604020202020204" pitchFamily="34" charset="0"/>
              </a:rPr>
              <a:t>Compared to Probing and Leading, Socratic is a complicated possession however, it helps in developing detailed understanding of people and their notion regarding specific phenomena. </a:t>
            </a:r>
            <a:endParaRPr lang="en-GB" sz="2000" dirty="0">
              <a:latin typeface="Arial" panose="020B0604020202020204" pitchFamily="34" charset="0"/>
              <a:cs typeface="Arial" panose="020B0604020202020204" pitchFamily="34" charset="0"/>
            </a:endParaRPr>
          </a:p>
        </p:txBody>
      </p:sp>
      <p:pic>
        <p:nvPicPr>
          <p:cNvPr id="41" name="image1.png"/>
          <p:cNvPicPr/>
          <p:nvPr/>
        </p:nvPicPr>
        <p:blipFill>
          <a:blip r:embed="rId5"/>
          <a:srcRect/>
          <a:stretch>
            <a:fillRect/>
          </a:stretch>
        </p:blipFill>
        <p:spPr>
          <a:xfrm>
            <a:off x="13188346" y="2975190"/>
            <a:ext cx="4224966" cy="3965864"/>
          </a:xfrm>
          <a:prstGeom prst="rect">
            <a:avLst/>
          </a:prstGeom>
          <a:ln>
            <a:noFill/>
          </a:ln>
          <a:effectLst>
            <a:outerShdw blurRad="292100" dist="139700" dir="2700000" algn="tl" rotWithShape="0">
              <a:srgbClr val="333333">
                <a:alpha val="65000"/>
              </a:srgbClr>
            </a:outerShdw>
          </a:effectLst>
        </p:spPr>
      </p:pic>
      <p:pic>
        <p:nvPicPr>
          <p:cNvPr id="42" name="image2.png"/>
          <p:cNvPicPr/>
          <p:nvPr/>
        </p:nvPicPr>
        <p:blipFill>
          <a:blip r:embed="rId6"/>
          <a:srcRect/>
          <a:stretch>
            <a:fillRect/>
          </a:stretch>
        </p:blipFill>
        <p:spPr>
          <a:xfrm>
            <a:off x="718419" y="2786981"/>
            <a:ext cx="4752049" cy="3993846"/>
          </a:xfrm>
          <a:prstGeom prst="rect">
            <a:avLst/>
          </a:prstGeom>
          <a:ln/>
        </p:spPr>
      </p:pic>
      <p:sp>
        <p:nvSpPr>
          <p:cNvPr id="43" name="Rectangle 42"/>
          <p:cNvSpPr/>
          <p:nvPr/>
        </p:nvSpPr>
        <p:spPr>
          <a:xfrm>
            <a:off x="1260351" y="6913114"/>
            <a:ext cx="3668183" cy="707886"/>
          </a:xfrm>
          <a:prstGeom prst="rect">
            <a:avLst/>
          </a:prstGeom>
        </p:spPr>
        <p:txBody>
          <a:bodyPr wrap="square">
            <a:spAutoFit/>
          </a:bodyPr>
          <a:lstStyle/>
          <a:p>
            <a:pPr algn="ctr">
              <a:lnSpc>
                <a:spcPct val="150000"/>
              </a:lnSpc>
              <a:spcAft>
                <a:spcPts val="0"/>
              </a:spcAft>
            </a:pPr>
            <a:r>
              <a:rPr lang="en-GB" sz="1600" b="1" dirty="0">
                <a:latin typeface="Arial" panose="020B0604020202020204" pitchFamily="34" charset="0"/>
                <a:ea typeface="Arial" panose="020B0604020202020204" pitchFamily="34" charset="0"/>
                <a:cs typeface="Arial" panose="020B0604020202020204" pitchFamily="34" charset="0"/>
              </a:rPr>
              <a:t>Socratic questioning method </a:t>
            </a:r>
            <a:endParaRPr lang="en-IN" sz="1600" dirty="0">
              <a:latin typeface="Arial" panose="020B0604020202020204" pitchFamily="34" charset="0"/>
              <a:ea typeface="Times New Roman" panose="02020603050405020304" pitchFamily="18" charset="0"/>
              <a:cs typeface="Arial" panose="020B0604020202020204" pitchFamily="34" charset="0"/>
            </a:endParaRPr>
          </a:p>
          <a:p>
            <a:pPr algn="ctr"/>
            <a:r>
              <a:rPr lang="en-GB" sz="1600" dirty="0">
                <a:latin typeface="Arial" panose="020B0604020202020204" pitchFamily="34" charset="0"/>
                <a:ea typeface="Arial" panose="020B0604020202020204" pitchFamily="34" charset="0"/>
                <a:cs typeface="Arial" panose="020B0604020202020204" pitchFamily="34" charset="0"/>
              </a:rPr>
              <a:t>(Source: </a:t>
            </a:r>
            <a:r>
              <a:rPr lang="en-GB" sz="1600" dirty="0" err="1">
                <a:latin typeface="Arial" panose="020B0604020202020204" pitchFamily="34" charset="0"/>
                <a:ea typeface="Arial" panose="020B0604020202020204" pitchFamily="34" charset="0"/>
                <a:cs typeface="Arial" panose="020B0604020202020204" pitchFamily="34" charset="0"/>
              </a:rPr>
              <a:t>Usaward</a:t>
            </a:r>
            <a:r>
              <a:rPr lang="en-GB" sz="1600" dirty="0">
                <a:latin typeface="Arial" panose="020B0604020202020204" pitchFamily="34" charset="0"/>
                <a:ea typeface="Arial" panose="020B0604020202020204" pitchFamily="34" charset="0"/>
                <a:cs typeface="Arial" panose="020B0604020202020204" pitchFamily="34" charset="0"/>
              </a:rPr>
              <a:t>, 2025)</a:t>
            </a:r>
            <a:endParaRPr lang="en-GB" sz="1600" dirty="0">
              <a:latin typeface="Arial" panose="020B0604020202020204" pitchFamily="34" charset="0"/>
              <a:cs typeface="Arial" panose="020B0604020202020204" pitchFamily="34" charset="0"/>
            </a:endParaRPr>
          </a:p>
        </p:txBody>
      </p:sp>
      <p:sp>
        <p:nvSpPr>
          <p:cNvPr id="4" name="Rectangle 3"/>
          <p:cNvSpPr/>
          <p:nvPr/>
        </p:nvSpPr>
        <p:spPr>
          <a:xfrm>
            <a:off x="13542080" y="7168512"/>
            <a:ext cx="3517498" cy="584775"/>
          </a:xfrm>
          <a:prstGeom prst="rect">
            <a:avLst/>
          </a:prstGeom>
        </p:spPr>
        <p:txBody>
          <a:bodyPr wrap="square">
            <a:spAutoFit/>
          </a:bodyPr>
          <a:lstStyle/>
          <a:p>
            <a:pPr algn="ctr">
              <a:spcAft>
                <a:spcPts val="0"/>
              </a:spcAft>
            </a:pPr>
            <a:r>
              <a:rPr lang="en-GB" sz="1600" b="1" dirty="0">
                <a:latin typeface="Arial" panose="020B0604020202020204" pitchFamily="34" charset="0"/>
                <a:ea typeface="Arial" panose="020B0604020202020204" pitchFamily="34" charset="0"/>
                <a:cs typeface="Arial" panose="020B0604020202020204" pitchFamily="34" charset="0"/>
              </a:rPr>
              <a:t>Socratic questioning method </a:t>
            </a:r>
            <a:endParaRPr lang="en-IN" sz="1600" dirty="0">
              <a:latin typeface="Arial" panose="020B0604020202020204" pitchFamily="34" charset="0"/>
              <a:ea typeface="Times New Roman" panose="02020603050405020304" pitchFamily="18" charset="0"/>
              <a:cs typeface="Arial" panose="020B0604020202020204" pitchFamily="34" charset="0"/>
            </a:endParaRPr>
          </a:p>
          <a:p>
            <a:pPr algn="ctr"/>
            <a:r>
              <a:rPr lang="en-GB" sz="1600" dirty="0">
                <a:latin typeface="Arial" panose="020B0604020202020204" pitchFamily="34" charset="0"/>
                <a:ea typeface="Arial" panose="020B0604020202020204" pitchFamily="34" charset="0"/>
                <a:cs typeface="Arial" panose="020B0604020202020204" pitchFamily="34" charset="0"/>
              </a:rPr>
              <a:t>(Source: </a:t>
            </a:r>
            <a:r>
              <a:rPr lang="en-GB" sz="1600" dirty="0" err="1">
                <a:latin typeface="Arial" panose="020B0604020202020204" pitchFamily="34" charset="0"/>
                <a:ea typeface="Arial" panose="020B0604020202020204" pitchFamily="34" charset="0"/>
                <a:cs typeface="Arial" panose="020B0604020202020204" pitchFamily="34" charset="0"/>
              </a:rPr>
              <a:t>Usaward</a:t>
            </a:r>
            <a:r>
              <a:rPr lang="en-GB" sz="1600" dirty="0">
                <a:latin typeface="Arial" panose="020B0604020202020204" pitchFamily="34" charset="0"/>
                <a:ea typeface="Arial" panose="020B0604020202020204" pitchFamily="34" charset="0"/>
                <a:cs typeface="Arial" panose="020B0604020202020204" pitchFamily="34" charset="0"/>
              </a:rPr>
              <a:t>, 2025)</a:t>
            </a:r>
            <a:endParaRPr lang="en-GB" sz="1600" dirty="0">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13621184" y="-31591"/>
            <a:ext cx="4666816" cy="5888726"/>
          </a:xfrm>
          <a:custGeom>
            <a:avLst/>
            <a:gdLst/>
            <a:ahLst/>
            <a:cxnLst/>
            <a:rect l="l" t="t" r="r" b="b"/>
            <a:pathLst>
              <a:path w="4666816" h="5888726">
                <a:moveTo>
                  <a:pt x="0" y="5888727"/>
                </a:moveTo>
                <a:lnTo>
                  <a:pt x="4666816" y="5888727"/>
                </a:lnTo>
                <a:lnTo>
                  <a:pt x="4666816" y="0"/>
                </a:lnTo>
                <a:lnTo>
                  <a:pt x="0" y="0"/>
                </a:lnTo>
                <a:lnTo>
                  <a:pt x="0" y="5888727"/>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flipH="1" flipV="1">
            <a:off x="-6719" y="-14273"/>
            <a:ext cx="4666816" cy="5888726"/>
          </a:xfrm>
          <a:custGeom>
            <a:avLst/>
            <a:gdLst/>
            <a:ahLst/>
            <a:cxnLst/>
            <a:rect l="l" t="t" r="r" b="b"/>
            <a:pathLst>
              <a:path w="4666816" h="5888726">
                <a:moveTo>
                  <a:pt x="4666816" y="5888727"/>
                </a:moveTo>
                <a:lnTo>
                  <a:pt x="0" y="5888727"/>
                </a:lnTo>
                <a:lnTo>
                  <a:pt x="0" y="0"/>
                </a:lnTo>
                <a:lnTo>
                  <a:pt x="4666816" y="0"/>
                </a:lnTo>
                <a:lnTo>
                  <a:pt x="4666816" y="5888727"/>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Freeform 5"/>
          <p:cNvSpPr/>
          <p:nvPr/>
        </p:nvSpPr>
        <p:spPr>
          <a:xfrm>
            <a:off x="1028700" y="3772308"/>
            <a:ext cx="5118951" cy="6204790"/>
          </a:xfrm>
          <a:custGeom>
            <a:avLst/>
            <a:gdLst/>
            <a:ahLst/>
            <a:cxnLst/>
            <a:rect l="l" t="t" r="r" b="b"/>
            <a:pathLst>
              <a:path w="5118951" h="6204790">
                <a:moveTo>
                  <a:pt x="0" y="0"/>
                </a:moveTo>
                <a:lnTo>
                  <a:pt x="5118951" y="0"/>
                </a:lnTo>
                <a:lnTo>
                  <a:pt x="5118951" y="6204789"/>
                </a:lnTo>
                <a:lnTo>
                  <a:pt x="0" y="6204789"/>
                </a:lnTo>
                <a:lnTo>
                  <a:pt x="0" y="0"/>
                </a:lnTo>
                <a:close/>
              </a:path>
            </a:pathLst>
          </a:custGeom>
          <a:blipFill>
            <a:blip r:embed="rId5">
              <a:alphaModFix amt="18999"/>
            </a:blip>
            <a:stretch>
              <a:fillRect/>
            </a:stretch>
          </a:blipFill>
        </p:spPr>
        <p:txBody>
          <a:bodyPr/>
          <a:lstStyle/>
          <a:p>
            <a:endParaRPr lang="en-GB"/>
          </a:p>
        </p:txBody>
      </p:sp>
      <p:grpSp>
        <p:nvGrpSpPr>
          <p:cNvPr id="6" name="Group 6"/>
          <p:cNvGrpSpPr/>
          <p:nvPr/>
        </p:nvGrpSpPr>
        <p:grpSpPr>
          <a:xfrm>
            <a:off x="1357311" y="3823232"/>
            <a:ext cx="3995925" cy="5370023"/>
            <a:chOff x="0" y="0"/>
            <a:chExt cx="1064368" cy="1430378"/>
          </a:xfrm>
        </p:grpSpPr>
        <p:sp>
          <p:nvSpPr>
            <p:cNvPr id="7" name="Freeform 7"/>
            <p:cNvSpPr/>
            <p:nvPr/>
          </p:nvSpPr>
          <p:spPr>
            <a:xfrm>
              <a:off x="0" y="0"/>
              <a:ext cx="1064368" cy="1430378"/>
            </a:xfrm>
            <a:custGeom>
              <a:avLst/>
              <a:gdLst/>
              <a:ahLst/>
              <a:cxnLst/>
              <a:rect l="l" t="t" r="r" b="b"/>
              <a:pathLst>
                <a:path w="1064368" h="1430378">
                  <a:moveTo>
                    <a:pt x="0" y="0"/>
                  </a:moveTo>
                  <a:lnTo>
                    <a:pt x="1064368" y="0"/>
                  </a:lnTo>
                  <a:lnTo>
                    <a:pt x="1064368" y="1430378"/>
                  </a:lnTo>
                  <a:lnTo>
                    <a:pt x="0" y="1430378"/>
                  </a:lnTo>
                  <a:close/>
                </a:path>
              </a:pathLst>
            </a:custGeom>
            <a:solidFill>
              <a:srgbClr val="FFFFFF"/>
            </a:solidFill>
          </p:spPr>
          <p:txBody>
            <a:bodyPr/>
            <a:lstStyle/>
            <a:p>
              <a:endParaRPr lang="en-GB"/>
            </a:p>
          </p:txBody>
        </p:sp>
        <p:sp>
          <p:nvSpPr>
            <p:cNvPr id="8" name="TextBox 8"/>
            <p:cNvSpPr txBox="1"/>
            <p:nvPr/>
          </p:nvSpPr>
          <p:spPr>
            <a:xfrm>
              <a:off x="0" y="-38100"/>
              <a:ext cx="1064368" cy="1468478"/>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028700" y="3214707"/>
            <a:ext cx="4568251" cy="2304571"/>
            <a:chOff x="0" y="0"/>
            <a:chExt cx="1203161" cy="606965"/>
          </a:xfrm>
        </p:grpSpPr>
        <p:sp>
          <p:nvSpPr>
            <p:cNvPr id="10" name="Freeform 10"/>
            <p:cNvSpPr/>
            <p:nvPr/>
          </p:nvSpPr>
          <p:spPr>
            <a:xfrm>
              <a:off x="0" y="0"/>
              <a:ext cx="1203161" cy="606965"/>
            </a:xfrm>
            <a:custGeom>
              <a:avLst/>
              <a:gdLst/>
              <a:ahLst/>
              <a:cxnLst/>
              <a:rect l="l" t="t" r="r" b="b"/>
              <a:pathLst>
                <a:path w="1203161" h="606965">
                  <a:moveTo>
                    <a:pt x="0" y="0"/>
                  </a:moveTo>
                  <a:lnTo>
                    <a:pt x="1203161" y="0"/>
                  </a:lnTo>
                  <a:lnTo>
                    <a:pt x="1203161" y="606965"/>
                  </a:lnTo>
                  <a:lnTo>
                    <a:pt x="0" y="606965"/>
                  </a:lnTo>
                  <a:close/>
                </a:path>
              </a:pathLst>
            </a:custGeom>
            <a:solidFill>
              <a:srgbClr val="005289"/>
            </a:solidFill>
          </p:spPr>
          <p:txBody>
            <a:bodyPr/>
            <a:lstStyle/>
            <a:p>
              <a:endParaRPr lang="en-GB"/>
            </a:p>
          </p:txBody>
        </p:sp>
        <p:sp>
          <p:nvSpPr>
            <p:cNvPr id="11" name="TextBox 11"/>
            <p:cNvSpPr txBox="1"/>
            <p:nvPr/>
          </p:nvSpPr>
          <p:spPr>
            <a:xfrm>
              <a:off x="0" y="-38100"/>
              <a:ext cx="1203161" cy="645065"/>
            </a:xfrm>
            <a:prstGeom prst="rect">
              <a:avLst/>
            </a:prstGeom>
          </p:spPr>
          <p:txBody>
            <a:bodyPr lIns="50800" tIns="50800" rIns="50800" bIns="50800" rtlCol="0" anchor="ctr"/>
            <a:lstStyle/>
            <a:p>
              <a:pPr algn="ctr">
                <a:lnSpc>
                  <a:spcPts val="2659"/>
                </a:lnSpc>
              </a:pPr>
              <a:endParaRPr/>
            </a:p>
          </p:txBody>
        </p:sp>
      </p:grpSp>
      <p:sp>
        <p:nvSpPr>
          <p:cNvPr id="12" name="TextBox 12"/>
          <p:cNvSpPr txBox="1"/>
          <p:nvPr/>
        </p:nvSpPr>
        <p:spPr>
          <a:xfrm>
            <a:off x="5596951" y="1066800"/>
            <a:ext cx="7094097" cy="615553"/>
          </a:xfrm>
          <a:prstGeom prst="rect">
            <a:avLst/>
          </a:prstGeom>
        </p:spPr>
        <p:txBody>
          <a:bodyPr lIns="0" tIns="0" rIns="0" bIns="0" rtlCol="0" anchor="t">
            <a:spAutoFit/>
          </a:bodyPr>
          <a:lstStyle/>
          <a:p>
            <a:pPr algn="ctr">
              <a:lnSpc>
                <a:spcPts val="4814"/>
              </a:lnSpc>
            </a:pPr>
            <a:r>
              <a:rPr lang="en-GB" sz="4300" b="1" dirty="0">
                <a:latin typeface="Arial" panose="020B0604020202020204" pitchFamily="34" charset="0"/>
                <a:cs typeface="Arial" panose="020B0604020202020204" pitchFamily="34" charset="0"/>
              </a:rPr>
              <a:t>Face-to-face interview </a:t>
            </a:r>
            <a:endParaRPr lang="en-US" sz="4300" b="1" dirty="0">
              <a:latin typeface="Arial" panose="020B0604020202020204" pitchFamily="34" charset="0"/>
              <a:ea typeface="Gotham Bold"/>
              <a:cs typeface="Arial" panose="020B0604020202020204" pitchFamily="34" charset="0"/>
              <a:sym typeface="Gotham Bold"/>
            </a:endParaRPr>
          </a:p>
        </p:txBody>
      </p:sp>
      <p:sp>
        <p:nvSpPr>
          <p:cNvPr id="13" name="Freeform 13"/>
          <p:cNvSpPr/>
          <p:nvPr/>
        </p:nvSpPr>
        <p:spPr>
          <a:xfrm>
            <a:off x="6861825" y="3823232"/>
            <a:ext cx="5118951" cy="6204790"/>
          </a:xfrm>
          <a:custGeom>
            <a:avLst/>
            <a:gdLst/>
            <a:ahLst/>
            <a:cxnLst/>
            <a:rect l="l" t="t" r="r" b="b"/>
            <a:pathLst>
              <a:path w="5118951" h="6204790">
                <a:moveTo>
                  <a:pt x="0" y="0"/>
                </a:moveTo>
                <a:lnTo>
                  <a:pt x="5118952" y="0"/>
                </a:lnTo>
                <a:lnTo>
                  <a:pt x="5118952" y="6204790"/>
                </a:lnTo>
                <a:lnTo>
                  <a:pt x="0" y="6204790"/>
                </a:lnTo>
                <a:lnTo>
                  <a:pt x="0" y="0"/>
                </a:lnTo>
                <a:close/>
              </a:path>
            </a:pathLst>
          </a:custGeom>
          <a:blipFill>
            <a:blip r:embed="rId5">
              <a:alphaModFix amt="18999"/>
            </a:blip>
            <a:stretch>
              <a:fillRect/>
            </a:stretch>
          </a:blipFill>
        </p:spPr>
        <p:txBody>
          <a:bodyPr/>
          <a:lstStyle/>
          <a:p>
            <a:endParaRPr lang="en-GB"/>
          </a:p>
        </p:txBody>
      </p:sp>
      <p:grpSp>
        <p:nvGrpSpPr>
          <p:cNvPr id="14" name="Group 14"/>
          <p:cNvGrpSpPr/>
          <p:nvPr/>
        </p:nvGrpSpPr>
        <p:grpSpPr>
          <a:xfrm>
            <a:off x="7190436" y="3874157"/>
            <a:ext cx="3995925" cy="5370023"/>
            <a:chOff x="0" y="0"/>
            <a:chExt cx="1064368" cy="1430378"/>
          </a:xfrm>
        </p:grpSpPr>
        <p:sp>
          <p:nvSpPr>
            <p:cNvPr id="15" name="Freeform 15"/>
            <p:cNvSpPr/>
            <p:nvPr/>
          </p:nvSpPr>
          <p:spPr>
            <a:xfrm>
              <a:off x="0" y="0"/>
              <a:ext cx="1064368" cy="1430378"/>
            </a:xfrm>
            <a:custGeom>
              <a:avLst/>
              <a:gdLst/>
              <a:ahLst/>
              <a:cxnLst/>
              <a:rect l="l" t="t" r="r" b="b"/>
              <a:pathLst>
                <a:path w="1064368" h="1430378">
                  <a:moveTo>
                    <a:pt x="0" y="0"/>
                  </a:moveTo>
                  <a:lnTo>
                    <a:pt x="1064368" y="0"/>
                  </a:lnTo>
                  <a:lnTo>
                    <a:pt x="1064368" y="1430378"/>
                  </a:lnTo>
                  <a:lnTo>
                    <a:pt x="0" y="1430378"/>
                  </a:lnTo>
                  <a:close/>
                </a:path>
              </a:pathLst>
            </a:custGeom>
            <a:solidFill>
              <a:srgbClr val="FFFFFF"/>
            </a:solidFill>
          </p:spPr>
          <p:txBody>
            <a:bodyPr/>
            <a:lstStyle/>
            <a:p>
              <a:endParaRPr lang="en-GB"/>
            </a:p>
          </p:txBody>
        </p:sp>
        <p:sp>
          <p:nvSpPr>
            <p:cNvPr id="16" name="TextBox 16"/>
            <p:cNvSpPr txBox="1"/>
            <p:nvPr/>
          </p:nvSpPr>
          <p:spPr>
            <a:xfrm>
              <a:off x="0" y="-38100"/>
              <a:ext cx="1064368" cy="1468478"/>
            </a:xfrm>
            <a:prstGeom prst="rect">
              <a:avLst/>
            </a:prstGeom>
          </p:spPr>
          <p:txBody>
            <a:bodyPr lIns="50800" tIns="50800" rIns="50800" bIns="50800" rtlCol="0" anchor="ctr"/>
            <a:lstStyle/>
            <a:p>
              <a:pPr algn="ctr">
                <a:lnSpc>
                  <a:spcPts val="2659"/>
                </a:lnSpc>
              </a:pPr>
              <a:endParaRPr/>
            </a:p>
          </p:txBody>
        </p:sp>
      </p:grpSp>
      <p:grpSp>
        <p:nvGrpSpPr>
          <p:cNvPr id="17" name="Group 17"/>
          <p:cNvGrpSpPr/>
          <p:nvPr/>
        </p:nvGrpSpPr>
        <p:grpSpPr>
          <a:xfrm>
            <a:off x="6859874" y="3214707"/>
            <a:ext cx="4568251" cy="2304571"/>
            <a:chOff x="0" y="0"/>
            <a:chExt cx="1203161" cy="606965"/>
          </a:xfrm>
        </p:grpSpPr>
        <p:sp>
          <p:nvSpPr>
            <p:cNvPr id="18" name="Freeform 18"/>
            <p:cNvSpPr/>
            <p:nvPr/>
          </p:nvSpPr>
          <p:spPr>
            <a:xfrm>
              <a:off x="0" y="0"/>
              <a:ext cx="1203161" cy="606965"/>
            </a:xfrm>
            <a:custGeom>
              <a:avLst/>
              <a:gdLst/>
              <a:ahLst/>
              <a:cxnLst/>
              <a:rect l="l" t="t" r="r" b="b"/>
              <a:pathLst>
                <a:path w="1203161" h="606965">
                  <a:moveTo>
                    <a:pt x="0" y="0"/>
                  </a:moveTo>
                  <a:lnTo>
                    <a:pt x="1203161" y="0"/>
                  </a:lnTo>
                  <a:lnTo>
                    <a:pt x="1203161" y="606965"/>
                  </a:lnTo>
                  <a:lnTo>
                    <a:pt x="0" y="606965"/>
                  </a:lnTo>
                  <a:close/>
                </a:path>
              </a:pathLst>
            </a:custGeom>
            <a:solidFill>
              <a:srgbClr val="005289"/>
            </a:solidFill>
          </p:spPr>
          <p:txBody>
            <a:bodyPr/>
            <a:lstStyle/>
            <a:p>
              <a:endParaRPr lang="en-GB"/>
            </a:p>
          </p:txBody>
        </p:sp>
        <p:sp>
          <p:nvSpPr>
            <p:cNvPr id="19" name="TextBox 19"/>
            <p:cNvSpPr txBox="1"/>
            <p:nvPr/>
          </p:nvSpPr>
          <p:spPr>
            <a:xfrm>
              <a:off x="0" y="-38100"/>
              <a:ext cx="1203161" cy="645065"/>
            </a:xfrm>
            <a:prstGeom prst="rect">
              <a:avLst/>
            </a:prstGeom>
          </p:spPr>
          <p:txBody>
            <a:bodyPr lIns="50800" tIns="50800" rIns="50800" bIns="50800" rtlCol="0" anchor="ctr"/>
            <a:lstStyle/>
            <a:p>
              <a:pPr algn="ctr">
                <a:lnSpc>
                  <a:spcPts val="2659"/>
                </a:lnSpc>
              </a:pPr>
              <a:endParaRPr/>
            </a:p>
          </p:txBody>
        </p:sp>
      </p:grpSp>
      <p:sp>
        <p:nvSpPr>
          <p:cNvPr id="20" name="Freeform 20"/>
          <p:cNvSpPr/>
          <p:nvPr/>
        </p:nvSpPr>
        <p:spPr>
          <a:xfrm>
            <a:off x="12691049" y="3874157"/>
            <a:ext cx="5118951" cy="6204790"/>
          </a:xfrm>
          <a:custGeom>
            <a:avLst/>
            <a:gdLst/>
            <a:ahLst/>
            <a:cxnLst/>
            <a:rect l="l" t="t" r="r" b="b"/>
            <a:pathLst>
              <a:path w="5118951" h="6204790">
                <a:moveTo>
                  <a:pt x="0" y="0"/>
                </a:moveTo>
                <a:lnTo>
                  <a:pt x="5118951" y="0"/>
                </a:lnTo>
                <a:lnTo>
                  <a:pt x="5118951" y="6204790"/>
                </a:lnTo>
                <a:lnTo>
                  <a:pt x="0" y="6204790"/>
                </a:lnTo>
                <a:lnTo>
                  <a:pt x="0" y="0"/>
                </a:lnTo>
                <a:close/>
              </a:path>
            </a:pathLst>
          </a:custGeom>
          <a:blipFill>
            <a:blip r:embed="rId5">
              <a:alphaModFix amt="18999"/>
            </a:blip>
            <a:stretch>
              <a:fillRect/>
            </a:stretch>
          </a:blipFill>
        </p:spPr>
        <p:txBody>
          <a:bodyPr/>
          <a:lstStyle/>
          <a:p>
            <a:endParaRPr lang="en-GB"/>
          </a:p>
        </p:txBody>
      </p:sp>
      <p:grpSp>
        <p:nvGrpSpPr>
          <p:cNvPr id="21" name="Group 21"/>
          <p:cNvGrpSpPr/>
          <p:nvPr/>
        </p:nvGrpSpPr>
        <p:grpSpPr>
          <a:xfrm>
            <a:off x="13019659" y="3925082"/>
            <a:ext cx="3995925" cy="5370023"/>
            <a:chOff x="0" y="0"/>
            <a:chExt cx="1064368" cy="1430378"/>
          </a:xfrm>
        </p:grpSpPr>
        <p:sp>
          <p:nvSpPr>
            <p:cNvPr id="22" name="Freeform 22"/>
            <p:cNvSpPr/>
            <p:nvPr/>
          </p:nvSpPr>
          <p:spPr>
            <a:xfrm>
              <a:off x="0" y="0"/>
              <a:ext cx="1064368" cy="1430378"/>
            </a:xfrm>
            <a:custGeom>
              <a:avLst/>
              <a:gdLst/>
              <a:ahLst/>
              <a:cxnLst/>
              <a:rect l="l" t="t" r="r" b="b"/>
              <a:pathLst>
                <a:path w="1064368" h="1430378">
                  <a:moveTo>
                    <a:pt x="0" y="0"/>
                  </a:moveTo>
                  <a:lnTo>
                    <a:pt x="1064368" y="0"/>
                  </a:lnTo>
                  <a:lnTo>
                    <a:pt x="1064368" y="1430378"/>
                  </a:lnTo>
                  <a:lnTo>
                    <a:pt x="0" y="1430378"/>
                  </a:lnTo>
                  <a:close/>
                </a:path>
              </a:pathLst>
            </a:custGeom>
            <a:solidFill>
              <a:srgbClr val="FFFFFF"/>
            </a:solidFill>
          </p:spPr>
          <p:txBody>
            <a:bodyPr/>
            <a:lstStyle/>
            <a:p>
              <a:endParaRPr lang="en-GB"/>
            </a:p>
          </p:txBody>
        </p:sp>
        <p:sp>
          <p:nvSpPr>
            <p:cNvPr id="23" name="TextBox 23"/>
            <p:cNvSpPr txBox="1"/>
            <p:nvPr/>
          </p:nvSpPr>
          <p:spPr>
            <a:xfrm>
              <a:off x="0" y="-38100"/>
              <a:ext cx="1064368" cy="1468478"/>
            </a:xfrm>
            <a:prstGeom prst="rect">
              <a:avLst/>
            </a:prstGeom>
          </p:spPr>
          <p:txBody>
            <a:bodyPr lIns="50800" tIns="50800" rIns="50800" bIns="50800" rtlCol="0" anchor="ctr"/>
            <a:lstStyle/>
            <a:p>
              <a:pPr algn="ctr">
                <a:lnSpc>
                  <a:spcPts val="2659"/>
                </a:lnSpc>
              </a:pPr>
              <a:endParaRPr/>
            </a:p>
          </p:txBody>
        </p:sp>
      </p:grpSp>
      <p:grpSp>
        <p:nvGrpSpPr>
          <p:cNvPr id="24" name="Group 24"/>
          <p:cNvGrpSpPr/>
          <p:nvPr/>
        </p:nvGrpSpPr>
        <p:grpSpPr>
          <a:xfrm>
            <a:off x="12694951" y="3214707"/>
            <a:ext cx="4568251" cy="2304571"/>
            <a:chOff x="0" y="0"/>
            <a:chExt cx="1203161" cy="606965"/>
          </a:xfrm>
        </p:grpSpPr>
        <p:sp>
          <p:nvSpPr>
            <p:cNvPr id="25" name="Freeform 25"/>
            <p:cNvSpPr/>
            <p:nvPr/>
          </p:nvSpPr>
          <p:spPr>
            <a:xfrm>
              <a:off x="0" y="0"/>
              <a:ext cx="1203161" cy="606965"/>
            </a:xfrm>
            <a:custGeom>
              <a:avLst/>
              <a:gdLst/>
              <a:ahLst/>
              <a:cxnLst/>
              <a:rect l="l" t="t" r="r" b="b"/>
              <a:pathLst>
                <a:path w="1203161" h="606965">
                  <a:moveTo>
                    <a:pt x="0" y="0"/>
                  </a:moveTo>
                  <a:lnTo>
                    <a:pt x="1203161" y="0"/>
                  </a:lnTo>
                  <a:lnTo>
                    <a:pt x="1203161" y="606965"/>
                  </a:lnTo>
                  <a:lnTo>
                    <a:pt x="0" y="606965"/>
                  </a:lnTo>
                  <a:close/>
                </a:path>
              </a:pathLst>
            </a:custGeom>
            <a:solidFill>
              <a:srgbClr val="005289"/>
            </a:solidFill>
          </p:spPr>
          <p:txBody>
            <a:bodyPr/>
            <a:lstStyle/>
            <a:p>
              <a:endParaRPr lang="en-GB"/>
            </a:p>
          </p:txBody>
        </p:sp>
        <p:sp>
          <p:nvSpPr>
            <p:cNvPr id="26" name="TextBox 26"/>
            <p:cNvSpPr txBox="1"/>
            <p:nvPr/>
          </p:nvSpPr>
          <p:spPr>
            <a:xfrm>
              <a:off x="0" y="-38100"/>
              <a:ext cx="1203161" cy="645065"/>
            </a:xfrm>
            <a:prstGeom prst="rect">
              <a:avLst/>
            </a:prstGeom>
          </p:spPr>
          <p:txBody>
            <a:bodyPr lIns="50800" tIns="50800" rIns="50800" bIns="50800" rtlCol="0" anchor="ctr"/>
            <a:lstStyle/>
            <a:p>
              <a:pPr algn="ctr">
                <a:lnSpc>
                  <a:spcPts val="2659"/>
                </a:lnSpc>
              </a:pPr>
              <a:endParaRPr/>
            </a:p>
          </p:txBody>
        </p:sp>
      </p:grpSp>
      <p:sp>
        <p:nvSpPr>
          <p:cNvPr id="27" name="Freeform 27"/>
          <p:cNvSpPr/>
          <p:nvPr/>
        </p:nvSpPr>
        <p:spPr>
          <a:xfrm>
            <a:off x="2660463" y="2639927"/>
            <a:ext cx="1304726" cy="1285155"/>
          </a:xfrm>
          <a:custGeom>
            <a:avLst/>
            <a:gdLst/>
            <a:ahLst/>
            <a:cxnLst/>
            <a:rect l="l" t="t" r="r" b="b"/>
            <a:pathLst>
              <a:path w="1304726" h="1285155">
                <a:moveTo>
                  <a:pt x="0" y="0"/>
                </a:moveTo>
                <a:lnTo>
                  <a:pt x="1304726" y="0"/>
                </a:lnTo>
                <a:lnTo>
                  <a:pt x="1304726" y="1285155"/>
                </a:lnTo>
                <a:lnTo>
                  <a:pt x="0" y="128515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8" name="Freeform 28"/>
          <p:cNvSpPr/>
          <p:nvPr/>
        </p:nvSpPr>
        <p:spPr>
          <a:xfrm>
            <a:off x="2895629" y="2865307"/>
            <a:ext cx="834394" cy="834394"/>
          </a:xfrm>
          <a:custGeom>
            <a:avLst/>
            <a:gdLst/>
            <a:ahLst/>
            <a:cxnLst/>
            <a:rect l="l" t="t" r="r" b="b"/>
            <a:pathLst>
              <a:path w="834394" h="834394">
                <a:moveTo>
                  <a:pt x="0" y="0"/>
                </a:moveTo>
                <a:lnTo>
                  <a:pt x="834394" y="0"/>
                </a:lnTo>
                <a:lnTo>
                  <a:pt x="834394" y="834395"/>
                </a:lnTo>
                <a:lnTo>
                  <a:pt x="0" y="83439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9" name="Freeform 29"/>
          <p:cNvSpPr/>
          <p:nvPr/>
        </p:nvSpPr>
        <p:spPr>
          <a:xfrm>
            <a:off x="8536035" y="2639927"/>
            <a:ext cx="1304726" cy="1285155"/>
          </a:xfrm>
          <a:custGeom>
            <a:avLst/>
            <a:gdLst/>
            <a:ahLst/>
            <a:cxnLst/>
            <a:rect l="l" t="t" r="r" b="b"/>
            <a:pathLst>
              <a:path w="1304726" h="1285155">
                <a:moveTo>
                  <a:pt x="0" y="0"/>
                </a:moveTo>
                <a:lnTo>
                  <a:pt x="1304726" y="0"/>
                </a:lnTo>
                <a:lnTo>
                  <a:pt x="1304726" y="1285155"/>
                </a:lnTo>
                <a:lnTo>
                  <a:pt x="0" y="128515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0" name="Freeform 30"/>
          <p:cNvSpPr/>
          <p:nvPr/>
        </p:nvSpPr>
        <p:spPr>
          <a:xfrm>
            <a:off x="8771201" y="2865307"/>
            <a:ext cx="834394" cy="834394"/>
          </a:xfrm>
          <a:custGeom>
            <a:avLst/>
            <a:gdLst/>
            <a:ahLst/>
            <a:cxnLst/>
            <a:rect l="l" t="t" r="r" b="b"/>
            <a:pathLst>
              <a:path w="834394" h="834394">
                <a:moveTo>
                  <a:pt x="0" y="0"/>
                </a:moveTo>
                <a:lnTo>
                  <a:pt x="834394" y="0"/>
                </a:lnTo>
                <a:lnTo>
                  <a:pt x="834394" y="834395"/>
                </a:lnTo>
                <a:lnTo>
                  <a:pt x="0" y="83439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1" name="Freeform 31"/>
          <p:cNvSpPr/>
          <p:nvPr/>
        </p:nvSpPr>
        <p:spPr>
          <a:xfrm>
            <a:off x="14365259" y="2639927"/>
            <a:ext cx="1304726" cy="1285155"/>
          </a:xfrm>
          <a:custGeom>
            <a:avLst/>
            <a:gdLst/>
            <a:ahLst/>
            <a:cxnLst/>
            <a:rect l="l" t="t" r="r" b="b"/>
            <a:pathLst>
              <a:path w="1304726" h="1285155">
                <a:moveTo>
                  <a:pt x="0" y="0"/>
                </a:moveTo>
                <a:lnTo>
                  <a:pt x="1304725" y="0"/>
                </a:lnTo>
                <a:lnTo>
                  <a:pt x="1304725" y="1285155"/>
                </a:lnTo>
                <a:lnTo>
                  <a:pt x="0" y="128515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2" name="Freeform 32"/>
          <p:cNvSpPr/>
          <p:nvPr/>
        </p:nvSpPr>
        <p:spPr>
          <a:xfrm>
            <a:off x="14600424" y="2865307"/>
            <a:ext cx="834394" cy="834394"/>
          </a:xfrm>
          <a:custGeom>
            <a:avLst/>
            <a:gdLst/>
            <a:ahLst/>
            <a:cxnLst/>
            <a:rect l="l" t="t" r="r" b="b"/>
            <a:pathLst>
              <a:path w="834394" h="834394">
                <a:moveTo>
                  <a:pt x="0" y="0"/>
                </a:moveTo>
                <a:lnTo>
                  <a:pt x="834395" y="0"/>
                </a:lnTo>
                <a:lnTo>
                  <a:pt x="834395" y="834395"/>
                </a:lnTo>
                <a:lnTo>
                  <a:pt x="0" y="83439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6" name="TextBox 36"/>
          <p:cNvSpPr txBox="1"/>
          <p:nvPr/>
        </p:nvSpPr>
        <p:spPr>
          <a:xfrm>
            <a:off x="1821226" y="5776453"/>
            <a:ext cx="2983199" cy="1909818"/>
          </a:xfrm>
          <a:prstGeom prst="rect">
            <a:avLst/>
          </a:prstGeom>
        </p:spPr>
        <p:txBody>
          <a:bodyPr lIns="0" tIns="0" rIns="0" bIns="0" rtlCol="0" anchor="t">
            <a:spAutoFit/>
          </a:bodyPr>
          <a:lstStyle/>
          <a:p>
            <a:pPr algn="ctr">
              <a:lnSpc>
                <a:spcPts val="2528"/>
              </a:lnSpc>
              <a:spcBef>
                <a:spcPct val="0"/>
              </a:spcBef>
            </a:pPr>
            <a:r>
              <a:rPr lang="en-GB" sz="2000" dirty="0">
                <a:latin typeface="Arial" panose="020B0604020202020204" pitchFamily="34" charset="0"/>
                <a:cs typeface="Arial" panose="020B0604020202020204" pitchFamily="34" charset="0"/>
              </a:rPr>
              <a:t>Face-to-face interview is a discussion between an interviewer and candidate to gather perspectives of people regarding specific variables. </a:t>
            </a:r>
            <a:endParaRPr lang="en-US" sz="1806" dirty="0">
              <a:solidFill>
                <a:srgbClr val="000000"/>
              </a:solidFill>
              <a:latin typeface="Arial" panose="020B0604020202020204" pitchFamily="34" charset="0"/>
              <a:ea typeface="Gotham"/>
              <a:cs typeface="Arial" panose="020B0604020202020204" pitchFamily="34" charset="0"/>
              <a:sym typeface="Gotham"/>
            </a:endParaRPr>
          </a:p>
        </p:txBody>
      </p:sp>
      <p:sp>
        <p:nvSpPr>
          <p:cNvPr id="37" name="TextBox 37"/>
          <p:cNvSpPr txBox="1"/>
          <p:nvPr/>
        </p:nvSpPr>
        <p:spPr>
          <a:xfrm>
            <a:off x="7652400" y="5776453"/>
            <a:ext cx="2983199" cy="2154436"/>
          </a:xfrm>
          <a:prstGeom prst="rect">
            <a:avLst/>
          </a:prstGeom>
        </p:spPr>
        <p:txBody>
          <a:bodyPr lIns="0" tIns="0" rIns="0" bIns="0" rtlCol="0" anchor="t">
            <a:spAutoFit/>
          </a:bodyPr>
          <a:lstStyle/>
          <a:p>
            <a:pPr algn="ctr"/>
            <a:r>
              <a:rPr lang="en-GB" sz="2000" dirty="0">
                <a:latin typeface="Arial" panose="020B0604020202020204" pitchFamily="34" charset="0"/>
                <a:cs typeface="Arial" panose="020B0604020202020204" pitchFamily="34" charset="0"/>
              </a:rPr>
              <a:t>Face-to-face interviews generated good quality data, which helped to elaborate specific phenomena based on an individual's perspectives (</a:t>
            </a:r>
            <a:r>
              <a:rPr lang="en-GB" sz="2000" dirty="0" err="1">
                <a:latin typeface="Arial" panose="020B0604020202020204" pitchFamily="34" charset="0"/>
                <a:cs typeface="Arial" panose="020B0604020202020204" pitchFamily="34" charset="0"/>
              </a:rPr>
              <a:t>Peasgood</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et al., </a:t>
            </a:r>
            <a:r>
              <a:rPr lang="en-GB" sz="2000" dirty="0">
                <a:latin typeface="Arial" panose="020B0604020202020204" pitchFamily="34" charset="0"/>
                <a:cs typeface="Arial" panose="020B0604020202020204" pitchFamily="34" charset="0"/>
              </a:rPr>
              <a:t>2023). </a:t>
            </a:r>
            <a:endParaRPr lang="en-IN" sz="2000" dirty="0">
              <a:latin typeface="Arial" panose="020B0604020202020204" pitchFamily="34" charset="0"/>
              <a:cs typeface="Arial" panose="020B0604020202020204" pitchFamily="34" charset="0"/>
            </a:endParaRPr>
          </a:p>
        </p:txBody>
      </p:sp>
      <p:sp>
        <p:nvSpPr>
          <p:cNvPr id="38" name="TextBox 38"/>
          <p:cNvSpPr txBox="1"/>
          <p:nvPr/>
        </p:nvSpPr>
        <p:spPr>
          <a:xfrm>
            <a:off x="13526022" y="5776453"/>
            <a:ext cx="2983199" cy="2462213"/>
          </a:xfrm>
          <a:prstGeom prst="rect">
            <a:avLst/>
          </a:prstGeom>
        </p:spPr>
        <p:txBody>
          <a:bodyPr lIns="0" tIns="0" rIns="0" bIns="0" rtlCol="0" anchor="t">
            <a:spAutoFit/>
          </a:bodyPr>
          <a:lstStyle/>
          <a:p>
            <a:pPr algn="ctr"/>
            <a:r>
              <a:rPr lang="en-GB" sz="2000" dirty="0">
                <a:latin typeface="Arial" panose="020B0604020202020204" pitchFamily="34" charset="0"/>
                <a:cs typeface="Arial" panose="020B0604020202020204" pitchFamily="34" charset="0"/>
              </a:rPr>
              <a:t>Management of firms could incorporate a face-to-face interview, which will help interviewers to understand detailed notions of interviewees regarding specific phenomena. </a:t>
            </a:r>
            <a:endParaRPr lang="en-IN" sz="2000" dirty="0">
              <a:latin typeface="Arial" panose="020B0604020202020204" pitchFamily="34" charset="0"/>
              <a:cs typeface="Arial" panose="020B0604020202020204" pitchFamily="34" charset="0"/>
            </a:endParaRPr>
          </a:p>
        </p:txBody>
      </p:sp>
      <p:sp>
        <p:nvSpPr>
          <p:cNvPr id="39" name="TextBox 38"/>
          <p:cNvSpPr txBox="1"/>
          <p:nvPr/>
        </p:nvSpPr>
        <p:spPr>
          <a:xfrm>
            <a:off x="2944329" y="4346755"/>
            <a:ext cx="616137" cy="769441"/>
          </a:xfrm>
          <a:prstGeom prst="rect">
            <a:avLst/>
          </a:prstGeom>
          <a:noFill/>
        </p:spPr>
        <p:txBody>
          <a:bodyPr wrap="square" rtlCol="0">
            <a:spAutoFit/>
          </a:bodyPr>
          <a:lstStyle/>
          <a:p>
            <a:r>
              <a:rPr lang="en-GB" sz="4400" b="1" dirty="0">
                <a:solidFill>
                  <a:schemeClr val="bg1"/>
                </a:solidFill>
                <a:latin typeface="Arial" panose="020B0604020202020204" pitchFamily="34" charset="0"/>
                <a:cs typeface="Arial" panose="020B0604020202020204" pitchFamily="34" charset="0"/>
              </a:rPr>
              <a:t>1</a:t>
            </a:r>
          </a:p>
        </p:txBody>
      </p:sp>
      <p:sp>
        <p:nvSpPr>
          <p:cNvPr id="40" name="TextBox 39"/>
          <p:cNvSpPr txBox="1"/>
          <p:nvPr/>
        </p:nvSpPr>
        <p:spPr>
          <a:xfrm>
            <a:off x="8784903" y="4435304"/>
            <a:ext cx="616137" cy="769441"/>
          </a:xfrm>
          <a:prstGeom prst="rect">
            <a:avLst/>
          </a:prstGeom>
          <a:noFill/>
        </p:spPr>
        <p:txBody>
          <a:bodyPr wrap="square" rtlCol="0">
            <a:spAutoFit/>
          </a:bodyPr>
          <a:lstStyle/>
          <a:p>
            <a:r>
              <a:rPr lang="en-GB" sz="4400" b="1" dirty="0">
                <a:solidFill>
                  <a:schemeClr val="bg1"/>
                </a:solidFill>
                <a:latin typeface="Arial" panose="020B0604020202020204" pitchFamily="34" charset="0"/>
                <a:cs typeface="Arial" panose="020B0604020202020204" pitchFamily="34" charset="0"/>
              </a:rPr>
              <a:t>2</a:t>
            </a:r>
          </a:p>
        </p:txBody>
      </p:sp>
      <p:sp>
        <p:nvSpPr>
          <p:cNvPr id="41" name="TextBox 40"/>
          <p:cNvSpPr txBox="1"/>
          <p:nvPr/>
        </p:nvSpPr>
        <p:spPr>
          <a:xfrm>
            <a:off x="14832351" y="4483715"/>
            <a:ext cx="616137" cy="769441"/>
          </a:xfrm>
          <a:prstGeom prst="rect">
            <a:avLst/>
          </a:prstGeom>
          <a:noFill/>
        </p:spPr>
        <p:txBody>
          <a:bodyPr wrap="square" rtlCol="0">
            <a:spAutoFit/>
          </a:bodyPr>
          <a:lstStyle/>
          <a:p>
            <a:r>
              <a:rPr lang="en-GB" sz="4400" b="1" dirty="0">
                <a:solidFill>
                  <a:schemeClr val="bg1"/>
                </a:solidFill>
                <a:latin typeface="Arial" panose="020B0604020202020204" pitchFamily="34" charset="0"/>
                <a:cs typeface="Arial" panose="020B0604020202020204" pitchFamily="34" charset="0"/>
              </a:rPr>
              <a:t>3</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8" name="Group 4"/>
          <p:cNvGrpSpPr/>
          <p:nvPr/>
        </p:nvGrpSpPr>
        <p:grpSpPr>
          <a:xfrm>
            <a:off x="12590554" y="370403"/>
            <a:ext cx="5427563" cy="4668313"/>
            <a:chOff x="0" y="0"/>
            <a:chExt cx="4282440" cy="3795544"/>
          </a:xfrm>
        </p:grpSpPr>
        <p:sp>
          <p:nvSpPr>
            <p:cNvPr id="19" name="Freeform 5"/>
            <p:cNvSpPr/>
            <p:nvPr/>
          </p:nvSpPr>
          <p:spPr>
            <a:xfrm>
              <a:off x="0" y="0"/>
              <a:ext cx="4282440" cy="3795544"/>
            </a:xfrm>
            <a:custGeom>
              <a:avLst/>
              <a:gdLst/>
              <a:ahLst/>
              <a:cxnLst/>
              <a:rect l="l" t="t" r="r" b="b"/>
              <a:pathLst>
                <a:path w="4282440" h="3795544">
                  <a:moveTo>
                    <a:pt x="3211830" y="0"/>
                  </a:moveTo>
                  <a:lnTo>
                    <a:pt x="1070610" y="0"/>
                  </a:lnTo>
                  <a:lnTo>
                    <a:pt x="0" y="1897772"/>
                  </a:lnTo>
                  <a:lnTo>
                    <a:pt x="1070610" y="3795544"/>
                  </a:lnTo>
                  <a:lnTo>
                    <a:pt x="3211830" y="3795544"/>
                  </a:lnTo>
                  <a:lnTo>
                    <a:pt x="4282440" y="1897772"/>
                  </a:lnTo>
                  <a:close/>
                </a:path>
              </a:pathLst>
            </a:custGeom>
            <a:blipFill>
              <a:blip r:embed="rId3"/>
              <a:stretch>
                <a:fillRect l="-10989" r="-22039"/>
              </a:stretch>
            </a:blipFill>
            <a:ln w="361950" cap="sq">
              <a:solidFill>
                <a:srgbClr val="264D7A"/>
              </a:solidFill>
              <a:prstDash val="solid"/>
              <a:miter/>
            </a:ln>
          </p:spPr>
          <p:txBody>
            <a:bodyPr/>
            <a:lstStyle/>
            <a:p>
              <a:endParaRPr lang="en-GB"/>
            </a:p>
          </p:txBody>
        </p:sp>
      </p:grpSp>
      <p:grpSp>
        <p:nvGrpSpPr>
          <p:cNvPr id="9" name="Group 9"/>
          <p:cNvGrpSpPr/>
          <p:nvPr/>
        </p:nvGrpSpPr>
        <p:grpSpPr>
          <a:xfrm>
            <a:off x="1028700" y="2704560"/>
            <a:ext cx="9343039" cy="6172739"/>
            <a:chOff x="0" y="0"/>
            <a:chExt cx="2460718" cy="542422"/>
          </a:xfrm>
          <a:effectLst>
            <a:outerShdw blurRad="50800" dist="38100" dir="18900000" algn="bl" rotWithShape="0">
              <a:prstClr val="black">
                <a:alpha val="40000"/>
              </a:prstClr>
            </a:outerShdw>
          </a:effectLst>
        </p:grpSpPr>
        <p:sp>
          <p:nvSpPr>
            <p:cNvPr id="10" name="Freeform 10"/>
            <p:cNvSpPr/>
            <p:nvPr/>
          </p:nvSpPr>
          <p:spPr>
            <a:xfrm>
              <a:off x="0" y="0"/>
              <a:ext cx="2460718" cy="542422"/>
            </a:xfrm>
            <a:custGeom>
              <a:avLst/>
              <a:gdLst/>
              <a:ahLst/>
              <a:cxnLst/>
              <a:rect l="l" t="t" r="r" b="b"/>
              <a:pathLst>
                <a:path w="2460718" h="542422">
                  <a:moveTo>
                    <a:pt x="0" y="0"/>
                  </a:moveTo>
                  <a:lnTo>
                    <a:pt x="2460718" y="0"/>
                  </a:lnTo>
                  <a:lnTo>
                    <a:pt x="2460718" y="542422"/>
                  </a:lnTo>
                  <a:lnTo>
                    <a:pt x="0" y="542422"/>
                  </a:lnTo>
                  <a:close/>
                </a:path>
              </a:pathLst>
            </a:custGeom>
            <a:solidFill>
              <a:srgbClr val="4DBFFF"/>
            </a:solidFill>
          </p:spPr>
          <p:txBody>
            <a:bodyPr/>
            <a:lstStyle/>
            <a:p>
              <a:endParaRPr lang="en-GB"/>
            </a:p>
          </p:txBody>
        </p:sp>
        <p:sp>
          <p:nvSpPr>
            <p:cNvPr id="11" name="TextBox 11"/>
            <p:cNvSpPr txBox="1"/>
            <p:nvPr/>
          </p:nvSpPr>
          <p:spPr>
            <a:xfrm>
              <a:off x="0" y="-38100"/>
              <a:ext cx="2460718" cy="580522"/>
            </a:xfrm>
            <a:prstGeom prst="rect">
              <a:avLst/>
            </a:prstGeom>
          </p:spPr>
          <p:txBody>
            <a:bodyPr lIns="50800" tIns="50800" rIns="50800" bIns="50800" rtlCol="0" anchor="ctr"/>
            <a:lstStyle/>
            <a:p>
              <a:pPr algn="ctr">
                <a:lnSpc>
                  <a:spcPts val="2659"/>
                </a:lnSpc>
              </a:pPr>
              <a:endParaRPr/>
            </a:p>
          </p:txBody>
        </p:sp>
      </p:grpSp>
      <p:sp>
        <p:nvSpPr>
          <p:cNvPr id="12" name="TextBox 12"/>
          <p:cNvSpPr txBox="1"/>
          <p:nvPr/>
        </p:nvSpPr>
        <p:spPr>
          <a:xfrm>
            <a:off x="1028700" y="1066800"/>
            <a:ext cx="11696700" cy="615553"/>
          </a:xfrm>
          <a:prstGeom prst="rect">
            <a:avLst/>
          </a:prstGeom>
        </p:spPr>
        <p:txBody>
          <a:bodyPr wrap="square" lIns="0" tIns="0" rIns="0" bIns="0" rtlCol="0" anchor="t">
            <a:spAutoFit/>
          </a:bodyPr>
          <a:lstStyle/>
          <a:p>
            <a:pPr algn="ctr">
              <a:lnSpc>
                <a:spcPts val="4814"/>
              </a:lnSpc>
            </a:pPr>
            <a:r>
              <a:rPr lang="en-GB" sz="4300" b="1" dirty="0">
                <a:latin typeface="Arial" panose="020B0604020202020204" pitchFamily="34" charset="0"/>
                <a:cs typeface="Arial" panose="020B0604020202020204" pitchFamily="34" charset="0"/>
              </a:rPr>
              <a:t>Online Interview</a:t>
            </a:r>
            <a:endParaRPr lang="en-US" sz="4300" b="1" dirty="0">
              <a:solidFill>
                <a:srgbClr val="053056"/>
              </a:solidFill>
              <a:latin typeface="Arial" panose="020B0604020202020204" pitchFamily="34" charset="0"/>
              <a:ea typeface="Gotham Bold"/>
              <a:cs typeface="Arial" panose="020B0604020202020204" pitchFamily="34" charset="0"/>
              <a:sym typeface="Gotham Bold"/>
            </a:endParaRPr>
          </a:p>
        </p:txBody>
      </p:sp>
      <p:sp>
        <p:nvSpPr>
          <p:cNvPr id="13" name="TextBox 13"/>
          <p:cNvSpPr txBox="1"/>
          <p:nvPr/>
        </p:nvSpPr>
        <p:spPr>
          <a:xfrm>
            <a:off x="1295400" y="2986541"/>
            <a:ext cx="8138224" cy="5175199"/>
          </a:xfrm>
          <a:prstGeom prst="rect">
            <a:avLst/>
          </a:prstGeom>
        </p:spPr>
        <p:txBody>
          <a:bodyPr lIns="0" tIns="0" rIns="0" bIns="0" rtlCol="0" anchor="t">
            <a:spAutoFit/>
          </a:bodyPr>
          <a:lstStyle/>
          <a:p>
            <a:pPr marL="342900" indent="-342900" algn="just">
              <a:lnSpc>
                <a:spcPct val="150000"/>
              </a:lnSpc>
              <a:spcBef>
                <a:spcPts val="1200"/>
              </a:spcBef>
              <a:spcAft>
                <a:spcPts val="1200"/>
              </a:spcAft>
              <a:buFont typeface="Arial" panose="020B0604020202020204" pitchFamily="34" charset="0"/>
              <a:buChar char="•"/>
            </a:pPr>
            <a:r>
              <a:rPr lang="en-GB" sz="2000" dirty="0">
                <a:latin typeface="Arial" panose="020B0604020202020204" pitchFamily="34" charset="0"/>
                <a:cs typeface="Arial" panose="020B0604020202020204" pitchFamily="34" charset="0"/>
              </a:rPr>
              <a:t>An online-interview method can be referred to the candidate screening method conducted remotely using internet-based tools such as audio or video calls. </a:t>
            </a:r>
            <a:endParaRPr lang="en-IN" sz="2000" dirty="0">
              <a:latin typeface="Arial" panose="020B0604020202020204" pitchFamily="34" charset="0"/>
              <a:cs typeface="Arial" panose="020B0604020202020204" pitchFamily="34" charset="0"/>
            </a:endParaRPr>
          </a:p>
          <a:p>
            <a:pPr marL="342900" indent="-342900" algn="just">
              <a:lnSpc>
                <a:spcPct val="150000"/>
              </a:lnSpc>
              <a:spcBef>
                <a:spcPts val="1200"/>
              </a:spcBef>
              <a:spcAft>
                <a:spcPts val="1200"/>
              </a:spcAft>
              <a:buFont typeface="Arial" panose="020B0604020202020204" pitchFamily="34" charset="0"/>
              <a:buChar char="•"/>
            </a:pPr>
            <a:r>
              <a:rPr lang="en-GB" sz="2000" dirty="0">
                <a:latin typeface="Arial" panose="020B0604020202020204" pitchFamily="34" charset="0"/>
                <a:cs typeface="Arial" panose="020B0604020202020204" pitchFamily="34" charset="0"/>
              </a:rPr>
              <a:t>Live, real-time conversations through online platforms such as Google meet or Zoom could be effective for firms to analyse technology skills of an interviewee along with job responsibility related efficiency. </a:t>
            </a:r>
            <a:endParaRPr lang="en-IN" sz="2000" dirty="0">
              <a:latin typeface="Arial" panose="020B0604020202020204" pitchFamily="34" charset="0"/>
              <a:cs typeface="Arial" panose="020B0604020202020204" pitchFamily="34" charset="0"/>
            </a:endParaRPr>
          </a:p>
          <a:p>
            <a:pPr marL="342900" indent="-342900" algn="just">
              <a:lnSpc>
                <a:spcPct val="150000"/>
              </a:lnSpc>
              <a:spcBef>
                <a:spcPts val="1200"/>
              </a:spcBef>
              <a:spcAft>
                <a:spcPts val="1200"/>
              </a:spcAft>
              <a:buFont typeface="Arial" panose="020B0604020202020204" pitchFamily="34" charset="0"/>
              <a:buChar char="•"/>
            </a:pPr>
            <a:r>
              <a:rPr lang="en-GB" sz="2000" dirty="0">
                <a:latin typeface="Arial" panose="020B0604020202020204" pitchFamily="34" charset="0"/>
                <a:cs typeface="Arial" panose="020B0604020202020204" pitchFamily="34" charset="0"/>
              </a:rPr>
              <a:t>The online recruitment market of the UK in the year 2023 was valued at $2.10 billion and expected to grow by 6.7% within the year 2029 (Yahoo, 2024). </a:t>
            </a:r>
            <a:endParaRPr lang="en-IN" sz="2000" dirty="0">
              <a:latin typeface="Arial" panose="020B0604020202020204" pitchFamily="34" charset="0"/>
              <a:cs typeface="Arial" panose="020B0604020202020204" pitchFamily="34" charset="0"/>
            </a:endParaRPr>
          </a:p>
        </p:txBody>
      </p:sp>
      <p:grpSp>
        <p:nvGrpSpPr>
          <p:cNvPr id="14" name="Group 7"/>
          <p:cNvGrpSpPr/>
          <p:nvPr/>
        </p:nvGrpSpPr>
        <p:grpSpPr>
          <a:xfrm>
            <a:off x="10058400" y="2448965"/>
            <a:ext cx="7959717" cy="6683927"/>
            <a:chOff x="0" y="0"/>
            <a:chExt cx="4282440" cy="3795544"/>
          </a:xfrm>
        </p:grpSpPr>
        <p:sp>
          <p:nvSpPr>
            <p:cNvPr id="15" name="Freeform 8"/>
            <p:cNvSpPr/>
            <p:nvPr/>
          </p:nvSpPr>
          <p:spPr>
            <a:xfrm>
              <a:off x="0" y="0"/>
              <a:ext cx="4282440" cy="3795544"/>
            </a:xfrm>
            <a:custGeom>
              <a:avLst/>
              <a:gdLst/>
              <a:ahLst/>
              <a:cxnLst/>
              <a:rect l="l" t="t" r="r" b="b"/>
              <a:pathLst>
                <a:path w="4282440" h="3795544">
                  <a:moveTo>
                    <a:pt x="3211830" y="0"/>
                  </a:moveTo>
                  <a:lnTo>
                    <a:pt x="1070610" y="0"/>
                  </a:lnTo>
                  <a:lnTo>
                    <a:pt x="0" y="1897772"/>
                  </a:lnTo>
                  <a:lnTo>
                    <a:pt x="1070610" y="3795544"/>
                  </a:lnTo>
                  <a:lnTo>
                    <a:pt x="3211830" y="3795544"/>
                  </a:lnTo>
                  <a:lnTo>
                    <a:pt x="4282440" y="1897772"/>
                  </a:lnTo>
                  <a:close/>
                </a:path>
              </a:pathLst>
            </a:custGeom>
            <a:blipFill>
              <a:blip r:embed="rId4"/>
              <a:stretch>
                <a:fillRect l="-16389" r="-16389"/>
              </a:stretch>
            </a:blipFill>
            <a:ln w="361950" cap="sq">
              <a:solidFill>
                <a:srgbClr val="4DBFFF"/>
              </a:solidFill>
              <a:prstDash val="solid"/>
              <a:miter/>
            </a:ln>
          </p:spPr>
          <p:txBody>
            <a:bodyPr/>
            <a:lstStyle/>
            <a:p>
              <a:endParaRPr lang="en-GB"/>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340968" y="538469"/>
            <a:ext cx="17666486" cy="1323439"/>
          </a:xfrm>
          <a:prstGeom prst="rect">
            <a:avLst/>
          </a:prstGeom>
        </p:spPr>
        <p:txBody>
          <a:bodyPr wrap="square" lIns="0" tIns="0" rIns="0" bIns="0" rtlCol="0" anchor="t">
            <a:spAutoFit/>
          </a:bodyPr>
          <a:lstStyle/>
          <a:p>
            <a:pPr algn="ctr"/>
            <a:r>
              <a:rPr lang="en-GB" sz="4300" b="1" dirty="0">
                <a:latin typeface="Arial" panose="020B0604020202020204" pitchFamily="34" charset="0"/>
                <a:cs typeface="Arial" panose="020B0604020202020204" pitchFamily="34" charset="0"/>
              </a:rPr>
              <a:t>Comparison and contrast between a Face-to-Face interview and Online Interview</a:t>
            </a:r>
            <a:endParaRPr lang="en-US" sz="4300" b="1" dirty="0">
              <a:solidFill>
                <a:srgbClr val="053056"/>
              </a:solidFill>
              <a:latin typeface="Arial" panose="020B0604020202020204" pitchFamily="34" charset="0"/>
              <a:ea typeface="Gotham Bold"/>
              <a:cs typeface="Arial" panose="020B0604020202020204" pitchFamily="34" charset="0"/>
              <a:sym typeface="Gotham Bold"/>
            </a:endParaRPr>
          </a:p>
        </p:txBody>
      </p:sp>
      <p:sp>
        <p:nvSpPr>
          <p:cNvPr id="17" name="Freeform 17"/>
          <p:cNvSpPr/>
          <p:nvPr/>
        </p:nvSpPr>
        <p:spPr>
          <a:xfrm flipV="1">
            <a:off x="9296400" y="2247900"/>
            <a:ext cx="9009167" cy="8039100"/>
          </a:xfrm>
          <a:custGeom>
            <a:avLst/>
            <a:gdLst/>
            <a:ahLst/>
            <a:cxnLst/>
            <a:rect l="l" t="t" r="r" b="b"/>
            <a:pathLst>
              <a:path w="9844499" h="12422080">
                <a:moveTo>
                  <a:pt x="0" y="12422081"/>
                </a:moveTo>
                <a:lnTo>
                  <a:pt x="9844499" y="12422081"/>
                </a:lnTo>
                <a:lnTo>
                  <a:pt x="9844499" y="0"/>
                </a:lnTo>
                <a:lnTo>
                  <a:pt x="0" y="0"/>
                </a:lnTo>
                <a:lnTo>
                  <a:pt x="0" y="12422081"/>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9" name="Group 19"/>
          <p:cNvGrpSpPr/>
          <p:nvPr/>
        </p:nvGrpSpPr>
        <p:grpSpPr>
          <a:xfrm>
            <a:off x="9448800" y="2476500"/>
            <a:ext cx="8558654" cy="7492182"/>
            <a:chOff x="0" y="0"/>
            <a:chExt cx="4282440" cy="3795544"/>
          </a:xfrm>
        </p:grpSpPr>
        <p:sp>
          <p:nvSpPr>
            <p:cNvPr id="20" name="Freeform 20"/>
            <p:cNvSpPr/>
            <p:nvPr/>
          </p:nvSpPr>
          <p:spPr>
            <a:xfrm>
              <a:off x="0" y="0"/>
              <a:ext cx="4282440" cy="3795544"/>
            </a:xfrm>
            <a:custGeom>
              <a:avLst/>
              <a:gdLst/>
              <a:ahLst/>
              <a:cxnLst/>
              <a:rect l="l" t="t" r="r" b="b"/>
              <a:pathLst>
                <a:path w="4282440" h="3795544">
                  <a:moveTo>
                    <a:pt x="3211830" y="0"/>
                  </a:moveTo>
                  <a:lnTo>
                    <a:pt x="1070610" y="0"/>
                  </a:lnTo>
                  <a:lnTo>
                    <a:pt x="0" y="1897772"/>
                  </a:lnTo>
                  <a:lnTo>
                    <a:pt x="1070610" y="3795544"/>
                  </a:lnTo>
                  <a:lnTo>
                    <a:pt x="3211830" y="3795544"/>
                  </a:lnTo>
                  <a:lnTo>
                    <a:pt x="4282440" y="1897772"/>
                  </a:lnTo>
                  <a:close/>
                </a:path>
              </a:pathLst>
            </a:custGeom>
            <a:blipFill>
              <a:blip r:embed="rId5"/>
              <a:stretch>
                <a:fillRect l="-16389" r="-16389"/>
              </a:stretch>
            </a:blipFill>
            <a:ln w="361950" cap="sq">
              <a:solidFill>
                <a:srgbClr val="4DBFFF"/>
              </a:solidFill>
              <a:prstDash val="solid"/>
              <a:miter/>
            </a:ln>
          </p:spPr>
          <p:txBody>
            <a:bodyPr/>
            <a:lstStyle/>
            <a:p>
              <a:endParaRPr lang="en-GB"/>
            </a:p>
          </p:txBody>
        </p:sp>
      </p:grpSp>
      <p:graphicFrame>
        <p:nvGraphicFramePr>
          <p:cNvPr id="21" name="Table 20"/>
          <p:cNvGraphicFramePr>
            <a:graphicFrameLocks noGrp="1"/>
          </p:cNvGraphicFramePr>
          <p:nvPr>
            <p:extLst>
              <p:ext uri="{D42A27DB-BD31-4B8C-83A1-F6EECF244321}">
                <p14:modId xmlns:p14="http://schemas.microsoft.com/office/powerpoint/2010/main" val="3101911172"/>
              </p:ext>
            </p:extLst>
          </p:nvPr>
        </p:nvGraphicFramePr>
        <p:xfrm>
          <a:off x="305408" y="2290263"/>
          <a:ext cx="8914791" cy="7597396"/>
        </p:xfrm>
        <a:graphic>
          <a:graphicData uri="http://schemas.openxmlformats.org/drawingml/2006/table">
            <a:tbl>
              <a:tblPr>
                <a:tableStyleId>{35758FB7-9AC5-4552-8A53-C91805E547FA}</a:tableStyleId>
              </a:tblPr>
              <a:tblGrid>
                <a:gridCol w="2971597">
                  <a:extLst>
                    <a:ext uri="{9D8B030D-6E8A-4147-A177-3AD203B41FA5}">
                      <a16:colId xmlns:a16="http://schemas.microsoft.com/office/drawing/2014/main" val="20000"/>
                    </a:ext>
                  </a:extLst>
                </a:gridCol>
                <a:gridCol w="2971597">
                  <a:extLst>
                    <a:ext uri="{9D8B030D-6E8A-4147-A177-3AD203B41FA5}">
                      <a16:colId xmlns:a16="http://schemas.microsoft.com/office/drawing/2014/main" val="20001"/>
                    </a:ext>
                  </a:extLst>
                </a:gridCol>
                <a:gridCol w="2971597">
                  <a:extLst>
                    <a:ext uri="{9D8B030D-6E8A-4147-A177-3AD203B41FA5}">
                      <a16:colId xmlns:a16="http://schemas.microsoft.com/office/drawing/2014/main" val="20002"/>
                    </a:ext>
                  </a:extLst>
                </a:gridCol>
              </a:tblGrid>
              <a:tr h="735243">
                <a:tc>
                  <a:txBody>
                    <a:bodyPr/>
                    <a:lstStyle/>
                    <a:p>
                      <a:pPr algn="ctr">
                        <a:lnSpc>
                          <a:spcPct val="150000"/>
                        </a:lnSpc>
                        <a:spcAft>
                          <a:spcPts val="0"/>
                        </a:spcAft>
                      </a:pPr>
                      <a:r>
                        <a:rPr lang="en-GB" sz="2000" b="1" dirty="0">
                          <a:effectLst/>
                          <a:latin typeface="Arial" panose="020B0604020202020204" pitchFamily="34" charset="0"/>
                          <a:cs typeface="Arial" panose="020B0604020202020204" pitchFamily="34" charset="0"/>
                        </a:rPr>
                        <a:t>Features </a:t>
                      </a:r>
                      <a:endParaRPr lang="en-IN" sz="2400" b="1" dirty="0">
                        <a:effectLst/>
                        <a:latin typeface="Arial" panose="020B0604020202020204" pitchFamily="34" charset="0"/>
                        <a:ea typeface="Times New Roman" panose="02020603050405020304" pitchFamily="18" charset="0"/>
                        <a:cs typeface="Arial" panose="020B0604020202020204" pitchFamily="34" charset="0"/>
                      </a:endParaRPr>
                    </a:p>
                  </a:txBody>
                  <a:tcPr marL="63500" marR="63500" marT="63500" marB="63500"/>
                </a:tc>
                <a:tc>
                  <a:txBody>
                    <a:bodyPr/>
                    <a:lstStyle/>
                    <a:p>
                      <a:pPr algn="ctr">
                        <a:lnSpc>
                          <a:spcPct val="150000"/>
                        </a:lnSpc>
                        <a:spcAft>
                          <a:spcPts val="0"/>
                        </a:spcAft>
                      </a:pPr>
                      <a:r>
                        <a:rPr lang="en-GB" sz="2000" b="1">
                          <a:effectLst/>
                          <a:latin typeface="Arial" panose="020B0604020202020204" pitchFamily="34" charset="0"/>
                          <a:cs typeface="Arial" panose="020B0604020202020204" pitchFamily="34" charset="0"/>
                        </a:rPr>
                        <a:t>Face-to-Face interviews</a:t>
                      </a:r>
                      <a:endParaRPr lang="en-IN" sz="2400" b="1">
                        <a:effectLst/>
                        <a:latin typeface="Arial" panose="020B0604020202020204" pitchFamily="34" charset="0"/>
                        <a:ea typeface="Times New Roman" panose="02020603050405020304" pitchFamily="18" charset="0"/>
                        <a:cs typeface="Arial" panose="020B0604020202020204" pitchFamily="34" charset="0"/>
                      </a:endParaRPr>
                    </a:p>
                  </a:txBody>
                  <a:tcPr marL="63500" marR="63500" marT="63500" marB="63500"/>
                </a:tc>
                <a:tc>
                  <a:txBody>
                    <a:bodyPr/>
                    <a:lstStyle/>
                    <a:p>
                      <a:pPr algn="ctr">
                        <a:lnSpc>
                          <a:spcPct val="150000"/>
                        </a:lnSpc>
                        <a:spcAft>
                          <a:spcPts val="0"/>
                        </a:spcAft>
                      </a:pPr>
                      <a:r>
                        <a:rPr lang="en-GB" sz="2000" b="1" dirty="0">
                          <a:effectLst/>
                          <a:latin typeface="Arial" panose="020B0604020202020204" pitchFamily="34" charset="0"/>
                          <a:cs typeface="Arial" panose="020B0604020202020204" pitchFamily="34" charset="0"/>
                        </a:rPr>
                        <a:t>Online interviews </a:t>
                      </a:r>
                      <a:endParaRPr lang="en-IN" sz="2400" b="1" dirty="0">
                        <a:effectLst/>
                        <a:latin typeface="Arial" panose="020B0604020202020204" pitchFamily="34" charset="0"/>
                        <a:ea typeface="Times New Roman" panose="02020603050405020304" pitchFamily="18" charset="0"/>
                        <a:cs typeface="Arial" panose="020B0604020202020204" pitchFamily="34" charset="0"/>
                      </a:endParaRPr>
                    </a:p>
                  </a:txBody>
                  <a:tcPr marL="63500" marR="63500" marT="63500" marB="63500"/>
                </a:tc>
                <a:extLst>
                  <a:ext uri="{0D108BD9-81ED-4DB2-BD59-A6C34878D82A}">
                    <a16:rowId xmlns:a16="http://schemas.microsoft.com/office/drawing/2014/main" val="10000"/>
                  </a:ext>
                </a:extLst>
              </a:tr>
              <a:tr h="1261082">
                <a:tc>
                  <a:txBody>
                    <a:bodyPr/>
                    <a:lstStyle/>
                    <a:p>
                      <a:pPr algn="l">
                        <a:lnSpc>
                          <a:spcPct val="150000"/>
                        </a:lnSpc>
                        <a:spcAft>
                          <a:spcPts val="0"/>
                        </a:spcAft>
                      </a:pPr>
                      <a:r>
                        <a:rPr lang="en-GB" sz="2000">
                          <a:effectLst/>
                          <a:latin typeface="Arial" panose="020B0604020202020204" pitchFamily="34" charset="0"/>
                          <a:cs typeface="Arial" panose="020B0604020202020204" pitchFamily="34" charset="0"/>
                        </a:rPr>
                        <a:t>Understanding interpersonal skills of employees </a:t>
                      </a:r>
                      <a:endParaRPr lang="en-IN" sz="2400">
                        <a:effectLst/>
                        <a:latin typeface="Arial" panose="020B0604020202020204" pitchFamily="34" charset="0"/>
                        <a:ea typeface="Times New Roman" panose="02020603050405020304" pitchFamily="18" charset="0"/>
                        <a:cs typeface="Arial" panose="020B0604020202020204" pitchFamily="34" charset="0"/>
                      </a:endParaRPr>
                    </a:p>
                  </a:txBody>
                  <a:tcPr marL="63500" marR="63500" marT="63500" marB="63500"/>
                </a:tc>
                <a:tc>
                  <a:txBody>
                    <a:bodyPr/>
                    <a:lstStyle/>
                    <a:p>
                      <a:pPr algn="just">
                        <a:lnSpc>
                          <a:spcPct val="150000"/>
                        </a:lnSpc>
                        <a:spcAft>
                          <a:spcPts val="0"/>
                        </a:spcAft>
                      </a:pPr>
                      <a:r>
                        <a:rPr lang="en-GB" sz="2000" dirty="0">
                          <a:effectLst/>
                          <a:latin typeface="Arial" panose="020B0604020202020204" pitchFamily="34" charset="0"/>
                          <a:cs typeface="Arial" panose="020B0604020202020204" pitchFamily="34" charset="0"/>
                        </a:rPr>
                        <a:t>Helps to receive non-verbal cues about the candidate </a:t>
                      </a:r>
                      <a:endParaRPr lang="en-IN" sz="2400" dirty="0">
                        <a:effectLst/>
                        <a:latin typeface="Arial" panose="020B0604020202020204" pitchFamily="34" charset="0"/>
                        <a:ea typeface="Times New Roman" panose="02020603050405020304" pitchFamily="18" charset="0"/>
                        <a:cs typeface="Arial" panose="020B0604020202020204" pitchFamily="34" charset="0"/>
                      </a:endParaRPr>
                    </a:p>
                  </a:txBody>
                  <a:tcPr marL="63500" marR="63500" marT="63500" marB="63500"/>
                </a:tc>
                <a:tc>
                  <a:txBody>
                    <a:bodyPr/>
                    <a:lstStyle/>
                    <a:p>
                      <a:pPr algn="just">
                        <a:lnSpc>
                          <a:spcPct val="150000"/>
                        </a:lnSpc>
                        <a:spcAft>
                          <a:spcPts val="0"/>
                        </a:spcAft>
                      </a:pPr>
                      <a:r>
                        <a:rPr lang="en-GB" sz="2000" dirty="0">
                          <a:effectLst/>
                          <a:latin typeface="Arial" panose="020B0604020202020204" pitchFamily="34" charset="0"/>
                          <a:cs typeface="Arial" panose="020B0604020202020204" pitchFamily="34" charset="0"/>
                        </a:rPr>
                        <a:t>Helps to gain convenient ideas regarding candidates </a:t>
                      </a:r>
                      <a:endParaRPr lang="en-IN" sz="2400" dirty="0">
                        <a:effectLst/>
                        <a:latin typeface="Arial" panose="020B0604020202020204" pitchFamily="34" charset="0"/>
                        <a:ea typeface="Times New Roman" panose="02020603050405020304" pitchFamily="18" charset="0"/>
                        <a:cs typeface="Arial" panose="020B0604020202020204" pitchFamily="34" charset="0"/>
                      </a:endParaRPr>
                    </a:p>
                  </a:txBody>
                  <a:tcPr marL="63500" marR="63500" marT="63500" marB="63500"/>
                </a:tc>
                <a:extLst>
                  <a:ext uri="{0D108BD9-81ED-4DB2-BD59-A6C34878D82A}">
                    <a16:rowId xmlns:a16="http://schemas.microsoft.com/office/drawing/2014/main" val="10001"/>
                  </a:ext>
                </a:extLst>
              </a:tr>
              <a:tr h="2312756">
                <a:tc>
                  <a:txBody>
                    <a:bodyPr/>
                    <a:lstStyle/>
                    <a:p>
                      <a:pPr algn="l">
                        <a:lnSpc>
                          <a:spcPct val="150000"/>
                        </a:lnSpc>
                        <a:spcAft>
                          <a:spcPts val="0"/>
                        </a:spcAft>
                      </a:pPr>
                      <a:r>
                        <a:rPr lang="en-GB" sz="2000">
                          <a:effectLst/>
                          <a:latin typeface="Arial" panose="020B0604020202020204" pitchFamily="34" charset="0"/>
                          <a:cs typeface="Arial" panose="020B0604020202020204" pitchFamily="34" charset="0"/>
                        </a:rPr>
                        <a:t>Cost </a:t>
                      </a:r>
                      <a:endParaRPr lang="en-IN" sz="2400">
                        <a:effectLst/>
                        <a:latin typeface="Arial" panose="020B0604020202020204" pitchFamily="34" charset="0"/>
                        <a:ea typeface="Times New Roman" panose="02020603050405020304" pitchFamily="18" charset="0"/>
                        <a:cs typeface="Arial" panose="020B0604020202020204" pitchFamily="34" charset="0"/>
                      </a:endParaRPr>
                    </a:p>
                  </a:txBody>
                  <a:tcPr marL="63500" marR="63500" marT="63500" marB="63500"/>
                </a:tc>
                <a:tc>
                  <a:txBody>
                    <a:bodyPr/>
                    <a:lstStyle/>
                    <a:p>
                      <a:pPr algn="just">
                        <a:lnSpc>
                          <a:spcPct val="150000"/>
                        </a:lnSpc>
                        <a:spcAft>
                          <a:spcPts val="0"/>
                        </a:spcAft>
                      </a:pPr>
                      <a:r>
                        <a:rPr lang="en-GB" sz="2000">
                          <a:effectLst/>
                          <a:latin typeface="Arial" panose="020B0604020202020204" pitchFamily="34" charset="0"/>
                          <a:cs typeface="Arial" panose="020B0604020202020204" pitchFamily="34" charset="0"/>
                        </a:rPr>
                        <a:t>This is a costly process as there is a requirement of interview set-ups </a:t>
                      </a:r>
                      <a:endParaRPr lang="en-IN" sz="2400">
                        <a:effectLst/>
                        <a:latin typeface="Arial" panose="020B0604020202020204" pitchFamily="34" charset="0"/>
                        <a:ea typeface="Times New Roman" panose="02020603050405020304" pitchFamily="18" charset="0"/>
                        <a:cs typeface="Arial" panose="020B0604020202020204" pitchFamily="34" charset="0"/>
                      </a:endParaRPr>
                    </a:p>
                  </a:txBody>
                  <a:tcPr marL="63500" marR="63500" marT="63500" marB="63500"/>
                </a:tc>
                <a:tc>
                  <a:txBody>
                    <a:bodyPr/>
                    <a:lstStyle/>
                    <a:p>
                      <a:pPr algn="just">
                        <a:lnSpc>
                          <a:spcPct val="150000"/>
                        </a:lnSpc>
                        <a:spcAft>
                          <a:spcPts val="0"/>
                        </a:spcAft>
                      </a:pPr>
                      <a:r>
                        <a:rPr lang="en-GB" sz="2000">
                          <a:effectLst/>
                          <a:latin typeface="Arial" panose="020B0604020202020204" pitchFamily="34" charset="0"/>
                          <a:cs typeface="Arial" panose="020B0604020202020204" pitchFamily="34" charset="0"/>
                        </a:rPr>
                        <a:t>This is cost efficient as both the interviewees and interviewers could conduct the discussion from their convenient places. </a:t>
                      </a:r>
                      <a:endParaRPr lang="en-IN" sz="2400">
                        <a:effectLst/>
                        <a:latin typeface="Arial" panose="020B0604020202020204" pitchFamily="34" charset="0"/>
                        <a:ea typeface="Times New Roman" panose="02020603050405020304" pitchFamily="18" charset="0"/>
                        <a:cs typeface="Arial" panose="020B0604020202020204" pitchFamily="34" charset="0"/>
                      </a:endParaRPr>
                    </a:p>
                  </a:txBody>
                  <a:tcPr marL="63500" marR="63500" marT="63500" marB="63500"/>
                </a:tc>
                <a:extLst>
                  <a:ext uri="{0D108BD9-81ED-4DB2-BD59-A6C34878D82A}">
                    <a16:rowId xmlns:a16="http://schemas.microsoft.com/office/drawing/2014/main" val="10002"/>
                  </a:ext>
                </a:extLst>
              </a:tr>
              <a:tr h="1786919">
                <a:tc>
                  <a:txBody>
                    <a:bodyPr/>
                    <a:lstStyle/>
                    <a:p>
                      <a:pPr algn="l">
                        <a:lnSpc>
                          <a:spcPct val="150000"/>
                        </a:lnSpc>
                        <a:spcAft>
                          <a:spcPts val="0"/>
                        </a:spcAft>
                      </a:pPr>
                      <a:r>
                        <a:rPr lang="en-GB" sz="2000">
                          <a:effectLst/>
                          <a:latin typeface="Arial" panose="020B0604020202020204" pitchFamily="34" charset="0"/>
                          <a:cs typeface="Arial" panose="020B0604020202020204" pitchFamily="34" charset="0"/>
                        </a:rPr>
                        <a:t>Access to candidates </a:t>
                      </a:r>
                      <a:endParaRPr lang="en-IN" sz="2400">
                        <a:effectLst/>
                        <a:latin typeface="Arial" panose="020B0604020202020204" pitchFamily="34" charset="0"/>
                        <a:ea typeface="Times New Roman" panose="02020603050405020304" pitchFamily="18" charset="0"/>
                        <a:cs typeface="Arial" panose="020B0604020202020204" pitchFamily="34" charset="0"/>
                      </a:endParaRPr>
                    </a:p>
                  </a:txBody>
                  <a:tcPr marL="63500" marR="63500" marT="63500" marB="63500"/>
                </a:tc>
                <a:tc>
                  <a:txBody>
                    <a:bodyPr/>
                    <a:lstStyle/>
                    <a:p>
                      <a:pPr algn="just">
                        <a:lnSpc>
                          <a:spcPct val="150000"/>
                        </a:lnSpc>
                        <a:spcAft>
                          <a:spcPts val="0"/>
                        </a:spcAft>
                      </a:pPr>
                      <a:r>
                        <a:rPr lang="en-GB" sz="2000" dirty="0">
                          <a:effectLst/>
                          <a:latin typeface="Arial" panose="020B0604020202020204" pitchFamily="34" charset="0"/>
                          <a:cs typeface="Arial" panose="020B0604020202020204" pitchFamily="34" charset="0"/>
                        </a:rPr>
                        <a:t>It will give access to candidates who could physically reach the office of Barclays in the UK</a:t>
                      </a:r>
                      <a:endParaRPr lang="en-IN" sz="2400" dirty="0">
                        <a:effectLst/>
                        <a:latin typeface="Arial" panose="020B0604020202020204" pitchFamily="34" charset="0"/>
                        <a:ea typeface="Times New Roman" panose="02020603050405020304" pitchFamily="18" charset="0"/>
                        <a:cs typeface="Arial" panose="020B0604020202020204" pitchFamily="34" charset="0"/>
                      </a:endParaRPr>
                    </a:p>
                  </a:txBody>
                  <a:tcPr marL="63500" marR="63500" marT="63500" marB="63500"/>
                </a:tc>
                <a:tc>
                  <a:txBody>
                    <a:bodyPr/>
                    <a:lstStyle/>
                    <a:p>
                      <a:pPr algn="just">
                        <a:lnSpc>
                          <a:spcPct val="150000"/>
                        </a:lnSpc>
                        <a:spcAft>
                          <a:spcPts val="0"/>
                        </a:spcAft>
                      </a:pPr>
                      <a:r>
                        <a:rPr lang="en-GB" sz="2000" dirty="0">
                          <a:effectLst/>
                          <a:latin typeface="Arial" panose="020B0604020202020204" pitchFamily="34" charset="0"/>
                          <a:cs typeface="Arial" panose="020B0604020202020204" pitchFamily="34" charset="0"/>
                        </a:rPr>
                        <a:t>It will give access to global talent pools who can relocate after selection </a:t>
                      </a:r>
                      <a:endParaRPr lang="en-IN" sz="2400" dirty="0">
                        <a:effectLst/>
                        <a:latin typeface="Arial" panose="020B0604020202020204" pitchFamily="34" charset="0"/>
                        <a:ea typeface="Times New Roman" panose="02020603050405020304" pitchFamily="18" charset="0"/>
                        <a:cs typeface="Arial" panose="020B0604020202020204" pitchFamily="34" charset="0"/>
                      </a:endParaRPr>
                    </a:p>
                  </a:txBody>
                  <a:tcPr marL="63500" marR="63500" marT="63500" marB="63500"/>
                </a:tc>
                <a:extLst>
                  <a:ext uri="{0D108BD9-81ED-4DB2-BD59-A6C34878D82A}">
                    <a16:rowId xmlns:a16="http://schemas.microsoft.com/office/drawing/2014/main" val="10003"/>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9" name="Group 29"/>
          <p:cNvGrpSpPr/>
          <p:nvPr/>
        </p:nvGrpSpPr>
        <p:grpSpPr>
          <a:xfrm>
            <a:off x="9899165" y="0"/>
            <a:ext cx="2571414" cy="2209809"/>
            <a:chOff x="0" y="0"/>
            <a:chExt cx="812800" cy="698500"/>
          </a:xfrm>
        </p:grpSpPr>
        <p:sp>
          <p:nvSpPr>
            <p:cNvPr id="30" name="Freeform 30"/>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264D7A"/>
            </a:solidFill>
          </p:spPr>
          <p:txBody>
            <a:bodyPr/>
            <a:lstStyle/>
            <a:p>
              <a:endParaRPr lang="en-GB"/>
            </a:p>
          </p:txBody>
        </p:sp>
        <p:sp>
          <p:nvSpPr>
            <p:cNvPr id="31" name="TextBox 31"/>
            <p:cNvSpPr txBox="1"/>
            <p:nvPr/>
          </p:nvSpPr>
          <p:spPr>
            <a:xfrm>
              <a:off x="114300" y="-38100"/>
              <a:ext cx="584200" cy="736600"/>
            </a:xfrm>
            <a:prstGeom prst="rect">
              <a:avLst/>
            </a:prstGeom>
          </p:spPr>
          <p:txBody>
            <a:bodyPr lIns="50800" tIns="50800" rIns="50800" bIns="50800" rtlCol="0" anchor="ctr"/>
            <a:lstStyle/>
            <a:p>
              <a:pPr algn="ctr">
                <a:lnSpc>
                  <a:spcPts val="2659"/>
                </a:lnSpc>
              </a:pPr>
              <a:endParaRPr/>
            </a:p>
          </p:txBody>
        </p:sp>
      </p:grpSp>
      <p:sp>
        <p:nvSpPr>
          <p:cNvPr id="2" name="Freeform 2"/>
          <p:cNvSpPr/>
          <p:nvPr/>
        </p:nvSpPr>
        <p:spPr>
          <a:xfrm>
            <a:off x="-728355" y="2263557"/>
            <a:ext cx="11402868" cy="4048018"/>
          </a:xfrm>
          <a:custGeom>
            <a:avLst/>
            <a:gdLst/>
            <a:ahLst/>
            <a:cxnLst/>
            <a:rect l="l" t="t" r="r" b="b"/>
            <a:pathLst>
              <a:path w="11402868" h="4048018">
                <a:moveTo>
                  <a:pt x="0" y="0"/>
                </a:moveTo>
                <a:lnTo>
                  <a:pt x="11402868" y="0"/>
                </a:lnTo>
                <a:lnTo>
                  <a:pt x="11402868" y="4048018"/>
                </a:lnTo>
                <a:lnTo>
                  <a:pt x="0" y="4048018"/>
                </a:lnTo>
                <a:lnTo>
                  <a:pt x="0" y="0"/>
                </a:lnTo>
                <a:close/>
              </a:path>
            </a:pathLst>
          </a:custGeom>
          <a:blipFill>
            <a:blip r:embed="rId3">
              <a:alphaModFix amt="2000"/>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a:off x="8634002" y="0"/>
            <a:ext cx="9653998" cy="10287000"/>
          </a:xfrm>
          <a:custGeom>
            <a:avLst/>
            <a:gdLst/>
            <a:ahLst/>
            <a:cxnLst/>
            <a:rect l="l" t="t" r="r" b="b"/>
            <a:pathLst>
              <a:path w="10344158" h="13052565">
                <a:moveTo>
                  <a:pt x="0" y="0"/>
                </a:moveTo>
                <a:lnTo>
                  <a:pt x="10344158" y="0"/>
                </a:lnTo>
                <a:lnTo>
                  <a:pt x="10344158" y="13052565"/>
                </a:lnTo>
                <a:lnTo>
                  <a:pt x="0" y="1305256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4" name="Group 4"/>
          <p:cNvGrpSpPr/>
          <p:nvPr/>
        </p:nvGrpSpPr>
        <p:grpSpPr>
          <a:xfrm rot="-3712725">
            <a:off x="6176622" y="4249261"/>
            <a:ext cx="10191838" cy="1656699"/>
            <a:chOff x="0" y="0"/>
            <a:chExt cx="4689473" cy="461318"/>
          </a:xfrm>
        </p:grpSpPr>
        <p:sp>
          <p:nvSpPr>
            <p:cNvPr id="5" name="Freeform 5"/>
            <p:cNvSpPr/>
            <p:nvPr/>
          </p:nvSpPr>
          <p:spPr>
            <a:xfrm>
              <a:off x="0" y="0"/>
              <a:ext cx="4689473" cy="461318"/>
            </a:xfrm>
            <a:custGeom>
              <a:avLst/>
              <a:gdLst/>
              <a:ahLst/>
              <a:cxnLst/>
              <a:rect l="l" t="t" r="r" b="b"/>
              <a:pathLst>
                <a:path w="4689473" h="461318">
                  <a:moveTo>
                    <a:pt x="0" y="0"/>
                  </a:moveTo>
                  <a:lnTo>
                    <a:pt x="4689473" y="0"/>
                  </a:lnTo>
                  <a:lnTo>
                    <a:pt x="4689473" y="461318"/>
                  </a:lnTo>
                  <a:lnTo>
                    <a:pt x="0" y="461318"/>
                  </a:lnTo>
                  <a:close/>
                </a:path>
              </a:pathLst>
            </a:custGeom>
            <a:solidFill>
              <a:srgbClr val="4DBFFF"/>
            </a:solidFill>
          </p:spPr>
          <p:txBody>
            <a:bodyPr/>
            <a:lstStyle/>
            <a:p>
              <a:endParaRPr lang="en-GB"/>
            </a:p>
          </p:txBody>
        </p:sp>
        <p:sp>
          <p:nvSpPr>
            <p:cNvPr id="6" name="TextBox 6"/>
            <p:cNvSpPr txBox="1"/>
            <p:nvPr/>
          </p:nvSpPr>
          <p:spPr>
            <a:xfrm>
              <a:off x="0" y="-38100"/>
              <a:ext cx="4689473" cy="499418"/>
            </a:xfrm>
            <a:prstGeom prst="rect">
              <a:avLst/>
            </a:prstGeom>
          </p:spPr>
          <p:txBody>
            <a:bodyPr lIns="50800" tIns="50800" rIns="50800" bIns="50800" rtlCol="0" anchor="ctr"/>
            <a:lstStyle/>
            <a:p>
              <a:pPr algn="ctr">
                <a:lnSpc>
                  <a:spcPts val="2659"/>
                </a:lnSpc>
                <a:spcBef>
                  <a:spcPct val="0"/>
                </a:spcBef>
              </a:pPr>
              <a:endParaRPr/>
            </a:p>
          </p:txBody>
        </p:sp>
      </p:grpSp>
      <p:sp>
        <p:nvSpPr>
          <p:cNvPr id="13" name="Freeform 13"/>
          <p:cNvSpPr/>
          <p:nvPr/>
        </p:nvSpPr>
        <p:spPr>
          <a:xfrm>
            <a:off x="8260820" y="-118095"/>
            <a:ext cx="9923372" cy="9017864"/>
          </a:xfrm>
          <a:custGeom>
            <a:avLst/>
            <a:gdLst/>
            <a:ahLst/>
            <a:cxnLst/>
            <a:rect l="l" t="t" r="r" b="b"/>
            <a:pathLst>
              <a:path w="9923372" h="9017864">
                <a:moveTo>
                  <a:pt x="0" y="0"/>
                </a:moveTo>
                <a:lnTo>
                  <a:pt x="9923372" y="0"/>
                </a:lnTo>
                <a:lnTo>
                  <a:pt x="9923372" y="9017864"/>
                </a:lnTo>
                <a:lnTo>
                  <a:pt x="0" y="9017864"/>
                </a:lnTo>
                <a:lnTo>
                  <a:pt x="0" y="0"/>
                </a:lnTo>
                <a:close/>
              </a:path>
            </a:pathLst>
          </a:custGeom>
          <a:blipFill>
            <a:blip r:embed="rId7"/>
            <a:stretch>
              <a:fillRect/>
            </a:stretch>
          </a:blipFill>
        </p:spPr>
        <p:txBody>
          <a:bodyPr/>
          <a:lstStyle/>
          <a:p>
            <a:endParaRPr lang="en-GB"/>
          </a:p>
        </p:txBody>
      </p:sp>
      <p:grpSp>
        <p:nvGrpSpPr>
          <p:cNvPr id="15" name="Group 15"/>
          <p:cNvGrpSpPr/>
          <p:nvPr/>
        </p:nvGrpSpPr>
        <p:grpSpPr>
          <a:xfrm>
            <a:off x="13771218" y="361093"/>
            <a:ext cx="4360656" cy="4120988"/>
            <a:chOff x="0" y="0"/>
            <a:chExt cx="4282440" cy="4047071"/>
          </a:xfrm>
        </p:grpSpPr>
        <p:sp>
          <p:nvSpPr>
            <p:cNvPr id="16" name="Freeform 16"/>
            <p:cNvSpPr/>
            <p:nvPr/>
          </p:nvSpPr>
          <p:spPr>
            <a:xfrm>
              <a:off x="0" y="0"/>
              <a:ext cx="4282440" cy="4047071"/>
            </a:xfrm>
            <a:custGeom>
              <a:avLst/>
              <a:gdLst/>
              <a:ahLst/>
              <a:cxnLst/>
              <a:rect l="l" t="t" r="r" b="b"/>
              <a:pathLst>
                <a:path w="4282440" h="4047071">
                  <a:moveTo>
                    <a:pt x="3211830" y="0"/>
                  </a:moveTo>
                  <a:lnTo>
                    <a:pt x="1070610" y="0"/>
                  </a:lnTo>
                  <a:lnTo>
                    <a:pt x="0" y="2023535"/>
                  </a:lnTo>
                  <a:lnTo>
                    <a:pt x="1070610" y="4047071"/>
                  </a:lnTo>
                  <a:lnTo>
                    <a:pt x="3211830" y="4047071"/>
                  </a:lnTo>
                  <a:lnTo>
                    <a:pt x="4282440" y="2023535"/>
                  </a:lnTo>
                  <a:close/>
                </a:path>
              </a:pathLst>
            </a:custGeom>
            <a:blipFill>
              <a:blip r:embed="rId8"/>
              <a:stretch>
                <a:fillRect l="-20922" r="-20922"/>
              </a:stretch>
            </a:blipFill>
            <a:ln w="361950" cap="sq">
              <a:solidFill>
                <a:srgbClr val="4DBFFF"/>
              </a:solidFill>
              <a:prstDash val="solid"/>
              <a:miter/>
            </a:ln>
          </p:spPr>
          <p:txBody>
            <a:bodyPr/>
            <a:lstStyle/>
            <a:p>
              <a:endParaRPr lang="en-GB"/>
            </a:p>
          </p:txBody>
        </p:sp>
      </p:grpSp>
      <p:grpSp>
        <p:nvGrpSpPr>
          <p:cNvPr id="17" name="Group 17"/>
          <p:cNvGrpSpPr/>
          <p:nvPr/>
        </p:nvGrpSpPr>
        <p:grpSpPr>
          <a:xfrm>
            <a:off x="8770509" y="1543308"/>
            <a:ext cx="8124056" cy="7200385"/>
            <a:chOff x="0" y="0"/>
            <a:chExt cx="4282440" cy="3795544"/>
          </a:xfrm>
        </p:grpSpPr>
        <p:sp>
          <p:nvSpPr>
            <p:cNvPr id="18" name="Freeform 18"/>
            <p:cNvSpPr/>
            <p:nvPr/>
          </p:nvSpPr>
          <p:spPr>
            <a:xfrm>
              <a:off x="0" y="0"/>
              <a:ext cx="4282440" cy="3795544"/>
            </a:xfrm>
            <a:custGeom>
              <a:avLst/>
              <a:gdLst/>
              <a:ahLst/>
              <a:cxnLst/>
              <a:rect l="l" t="t" r="r" b="b"/>
              <a:pathLst>
                <a:path w="4282440" h="3795544">
                  <a:moveTo>
                    <a:pt x="3211830" y="0"/>
                  </a:moveTo>
                  <a:lnTo>
                    <a:pt x="1070610" y="0"/>
                  </a:lnTo>
                  <a:lnTo>
                    <a:pt x="0" y="1897772"/>
                  </a:lnTo>
                  <a:lnTo>
                    <a:pt x="1070610" y="3795544"/>
                  </a:lnTo>
                  <a:lnTo>
                    <a:pt x="3211830" y="3795544"/>
                  </a:lnTo>
                  <a:lnTo>
                    <a:pt x="4282440" y="1897772"/>
                  </a:lnTo>
                  <a:close/>
                </a:path>
              </a:pathLst>
            </a:custGeom>
            <a:blipFill>
              <a:blip r:embed="rId9"/>
              <a:stretch>
                <a:fillRect l="-16389" r="-16389"/>
              </a:stretch>
            </a:blipFill>
            <a:ln w="361950" cap="sq">
              <a:solidFill>
                <a:srgbClr val="FFFFFF"/>
              </a:solidFill>
              <a:prstDash val="solid"/>
              <a:miter/>
            </a:ln>
          </p:spPr>
          <p:txBody>
            <a:bodyPr/>
            <a:lstStyle/>
            <a:p>
              <a:endParaRPr lang="en-GB"/>
            </a:p>
          </p:txBody>
        </p:sp>
      </p:grpSp>
      <p:sp>
        <p:nvSpPr>
          <p:cNvPr id="19" name="Freeform 19"/>
          <p:cNvSpPr/>
          <p:nvPr/>
        </p:nvSpPr>
        <p:spPr>
          <a:xfrm>
            <a:off x="8333218" y="6044343"/>
            <a:ext cx="5776916" cy="4257248"/>
          </a:xfrm>
          <a:custGeom>
            <a:avLst/>
            <a:gdLst/>
            <a:ahLst/>
            <a:cxnLst/>
            <a:rect l="l" t="t" r="r" b="b"/>
            <a:pathLst>
              <a:path w="5776916" h="5249772">
                <a:moveTo>
                  <a:pt x="0" y="0"/>
                </a:moveTo>
                <a:lnTo>
                  <a:pt x="5776916" y="0"/>
                </a:lnTo>
                <a:lnTo>
                  <a:pt x="5776916" y="5249773"/>
                </a:lnTo>
                <a:lnTo>
                  <a:pt x="0" y="5249773"/>
                </a:lnTo>
                <a:lnTo>
                  <a:pt x="0" y="0"/>
                </a:lnTo>
                <a:close/>
              </a:path>
            </a:pathLst>
          </a:custGeom>
          <a:blipFill>
            <a:blip r:embed="rId7"/>
            <a:stretch>
              <a:fillRect/>
            </a:stretch>
          </a:blipFill>
        </p:spPr>
        <p:txBody>
          <a:bodyPr/>
          <a:lstStyle/>
          <a:p>
            <a:endParaRPr lang="en-GB"/>
          </a:p>
        </p:txBody>
      </p:sp>
      <p:grpSp>
        <p:nvGrpSpPr>
          <p:cNvPr id="20" name="Group 20"/>
          <p:cNvGrpSpPr/>
          <p:nvPr/>
        </p:nvGrpSpPr>
        <p:grpSpPr>
          <a:xfrm>
            <a:off x="8710165" y="5800970"/>
            <a:ext cx="4858188" cy="4305832"/>
            <a:chOff x="0" y="0"/>
            <a:chExt cx="4282440" cy="3795544"/>
          </a:xfrm>
        </p:grpSpPr>
        <p:sp>
          <p:nvSpPr>
            <p:cNvPr id="21" name="Freeform 21"/>
            <p:cNvSpPr/>
            <p:nvPr/>
          </p:nvSpPr>
          <p:spPr>
            <a:xfrm>
              <a:off x="0" y="0"/>
              <a:ext cx="4282440" cy="3795544"/>
            </a:xfrm>
            <a:custGeom>
              <a:avLst/>
              <a:gdLst/>
              <a:ahLst/>
              <a:cxnLst/>
              <a:rect l="l" t="t" r="r" b="b"/>
              <a:pathLst>
                <a:path w="4282440" h="3795544">
                  <a:moveTo>
                    <a:pt x="3211830" y="0"/>
                  </a:moveTo>
                  <a:lnTo>
                    <a:pt x="1070610" y="0"/>
                  </a:lnTo>
                  <a:lnTo>
                    <a:pt x="0" y="1897772"/>
                  </a:lnTo>
                  <a:lnTo>
                    <a:pt x="1070610" y="3795544"/>
                  </a:lnTo>
                  <a:lnTo>
                    <a:pt x="3211830" y="3795544"/>
                  </a:lnTo>
                  <a:lnTo>
                    <a:pt x="4282440" y="1897772"/>
                  </a:lnTo>
                  <a:close/>
                </a:path>
              </a:pathLst>
            </a:custGeom>
            <a:blipFill>
              <a:blip r:embed="rId10"/>
              <a:stretch>
                <a:fillRect l="-16514" r="-16514"/>
              </a:stretch>
            </a:blipFill>
            <a:ln w="361950" cap="sq">
              <a:solidFill>
                <a:srgbClr val="053056"/>
              </a:solidFill>
              <a:prstDash val="solid"/>
              <a:miter/>
            </a:ln>
          </p:spPr>
          <p:txBody>
            <a:bodyPr/>
            <a:lstStyle/>
            <a:p>
              <a:endParaRPr lang="en-GB"/>
            </a:p>
          </p:txBody>
        </p:sp>
      </p:grpSp>
      <p:sp>
        <p:nvSpPr>
          <p:cNvPr id="33" name="TextBox 33"/>
          <p:cNvSpPr txBox="1"/>
          <p:nvPr/>
        </p:nvSpPr>
        <p:spPr>
          <a:xfrm>
            <a:off x="1527184" y="1148744"/>
            <a:ext cx="6759911" cy="789127"/>
          </a:xfrm>
          <a:prstGeom prst="rect">
            <a:avLst/>
          </a:prstGeom>
        </p:spPr>
        <p:txBody>
          <a:bodyPr lIns="0" tIns="0" rIns="0" bIns="0" rtlCol="0" anchor="t">
            <a:spAutoFit/>
          </a:bodyPr>
          <a:lstStyle/>
          <a:p>
            <a:pPr algn="ctr">
              <a:lnSpc>
                <a:spcPts val="6902"/>
              </a:lnSpc>
            </a:pPr>
            <a:r>
              <a:rPr lang="en-GB" sz="4300" b="1" dirty="0">
                <a:latin typeface="Arial" panose="020B0604020202020204" pitchFamily="34" charset="0"/>
                <a:cs typeface="Arial" panose="020B0604020202020204" pitchFamily="34" charset="0"/>
              </a:rPr>
              <a:t>Conclusion</a:t>
            </a:r>
            <a:endParaRPr lang="en-US" sz="4300" b="1" dirty="0">
              <a:solidFill>
                <a:srgbClr val="053056"/>
              </a:solidFill>
              <a:latin typeface="Arial" panose="020B0604020202020204" pitchFamily="34" charset="0"/>
              <a:ea typeface="Gotham Bold"/>
              <a:cs typeface="Arial" panose="020B0604020202020204" pitchFamily="34" charset="0"/>
              <a:sym typeface="Gotham Bold"/>
            </a:endParaRPr>
          </a:p>
        </p:txBody>
      </p:sp>
      <p:sp>
        <p:nvSpPr>
          <p:cNvPr id="40" name="Rectangle 39"/>
          <p:cNvSpPr/>
          <p:nvPr/>
        </p:nvSpPr>
        <p:spPr>
          <a:xfrm>
            <a:off x="350928" y="2903351"/>
            <a:ext cx="7921915" cy="3939540"/>
          </a:xfrm>
          <a:prstGeom prst="rect">
            <a:avLst/>
          </a:prstGeom>
        </p:spPr>
        <p:txBody>
          <a:bodyPr wrap="square">
            <a:spAutoFit/>
          </a:bodyPr>
          <a:lstStyle/>
          <a:p>
            <a:pPr marL="342900" indent="-342900" algn="just">
              <a:lnSpc>
                <a:spcPct val="150000"/>
              </a:lnSpc>
              <a:spcBef>
                <a:spcPts val="1200"/>
              </a:spcBef>
              <a:spcAft>
                <a:spcPts val="1200"/>
              </a:spcAft>
              <a:buFont typeface="Arial" panose="020B0604020202020204" pitchFamily="34" charset="0"/>
              <a:buChar char="•"/>
            </a:pPr>
            <a:r>
              <a:rPr lang="en-GB" sz="2000" dirty="0">
                <a:latin typeface="Arial" panose="020B0604020202020204" pitchFamily="34" charset="0"/>
                <a:ea typeface="Arial" panose="020B0604020202020204" pitchFamily="34" charset="0"/>
                <a:cs typeface="Arial" panose="020B0604020202020204" pitchFamily="34" charset="0"/>
              </a:rPr>
              <a:t>It can be concluded that the recruitment process of Barclays could involve proper job description, job analysis and person specification process for recruiting suitable candidates. </a:t>
            </a:r>
            <a:endParaRPr lang="en-IN" sz="2000" dirty="0">
              <a:latin typeface="Arial" panose="020B0604020202020204" pitchFamily="34" charset="0"/>
              <a:ea typeface="Times New Roman" panose="02020603050405020304" pitchFamily="18" charset="0"/>
              <a:cs typeface="Arial" panose="020B0604020202020204" pitchFamily="34" charset="0"/>
            </a:endParaRPr>
          </a:p>
          <a:p>
            <a:pPr marL="342900" indent="-342900" algn="just">
              <a:lnSpc>
                <a:spcPct val="150000"/>
              </a:lnSpc>
              <a:spcBef>
                <a:spcPts val="1200"/>
              </a:spcBef>
              <a:spcAft>
                <a:spcPts val="1200"/>
              </a:spcAft>
              <a:buFont typeface="Arial" panose="020B0604020202020204" pitchFamily="34" charset="0"/>
              <a:buChar char="•"/>
            </a:pPr>
            <a:r>
              <a:rPr lang="en-GB" sz="2000" dirty="0">
                <a:latin typeface="Arial" panose="020B0604020202020204" pitchFamily="34" charset="0"/>
                <a:ea typeface="Arial" panose="020B0604020202020204" pitchFamily="34" charset="0"/>
                <a:cs typeface="Arial" panose="020B0604020202020204" pitchFamily="34" charset="0"/>
              </a:rPr>
              <a:t>Use of Probing questioning method would be effective for improving the recruitment process of Barclays. </a:t>
            </a:r>
            <a:endParaRPr lang="en-IN" sz="2000" dirty="0">
              <a:latin typeface="Arial" panose="020B0604020202020204" pitchFamily="34" charset="0"/>
              <a:ea typeface="Times New Roman" panose="02020603050405020304" pitchFamily="18" charset="0"/>
              <a:cs typeface="Arial" panose="020B0604020202020204" pitchFamily="34" charset="0"/>
            </a:endParaRPr>
          </a:p>
          <a:p>
            <a:pPr marL="342900" indent="-342900" algn="just">
              <a:lnSpc>
                <a:spcPct val="150000"/>
              </a:lnSpc>
              <a:spcBef>
                <a:spcPts val="1200"/>
              </a:spcBef>
              <a:spcAft>
                <a:spcPts val="1200"/>
              </a:spcAft>
              <a:buFont typeface="Arial" panose="020B0604020202020204" pitchFamily="34" charset="0"/>
              <a:buChar char="•"/>
            </a:pPr>
            <a:r>
              <a:rPr lang="en-GB" sz="2000" dirty="0">
                <a:latin typeface="Arial" panose="020B0604020202020204" pitchFamily="34" charset="0"/>
                <a:ea typeface="Arial" panose="020B0604020202020204" pitchFamily="34" charset="0"/>
                <a:cs typeface="Arial" panose="020B0604020202020204" pitchFamily="34" charset="0"/>
              </a:rPr>
              <a:t>Online interviews will be more effective compared to face-to-face ones in terms of hiring project managers from global talent pools. </a:t>
            </a:r>
            <a:endParaRPr lang="en-IN" sz="2000" dirty="0">
              <a:effectLst/>
              <a:latin typeface="Arial" panose="020B0604020202020204" pitchFamily="34" charset="0"/>
              <a:ea typeface="Times New Roman" panose="02020603050405020304" pitchFamily="18" charset="0"/>
              <a:cs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8600" y="1185982"/>
            <a:ext cx="17602200" cy="9101018"/>
          </a:xfrm>
          <a:prstGeom prst="rect">
            <a:avLst/>
          </a:prstGeom>
        </p:spPr>
        <p:txBody>
          <a:bodyPr wrap="square">
            <a:spAutoFit/>
          </a:bodyPr>
          <a:lstStyle/>
          <a:p>
            <a:pPr algn="just">
              <a:lnSpc>
                <a:spcPct val="150000"/>
              </a:lnSpc>
              <a:spcAft>
                <a:spcPts val="0"/>
              </a:spcAft>
            </a:pPr>
            <a:r>
              <a:rPr lang="en-GB" sz="1400" dirty="0" err="1">
                <a:latin typeface="Arial" panose="020B0604020202020204" pitchFamily="34" charset="0"/>
                <a:cs typeface="Arial" panose="020B0604020202020204" pitchFamily="34" charset="0"/>
              </a:rPr>
              <a:t>Aeni</a:t>
            </a:r>
            <a:r>
              <a:rPr lang="en-GB" sz="1400" dirty="0">
                <a:latin typeface="Arial" panose="020B0604020202020204" pitchFamily="34" charset="0"/>
                <a:cs typeface="Arial" panose="020B0604020202020204" pitchFamily="34" charset="0"/>
              </a:rPr>
              <a:t>, N. and </a:t>
            </a:r>
            <a:r>
              <a:rPr lang="en-GB" sz="1400" dirty="0" err="1">
                <a:latin typeface="Arial" panose="020B0604020202020204" pitchFamily="34" charset="0"/>
                <a:cs typeface="Arial" panose="020B0604020202020204" pitchFamily="34" charset="0"/>
              </a:rPr>
              <a:t>Ariyani</a:t>
            </a:r>
            <a:r>
              <a:rPr lang="en-GB" sz="1400" dirty="0">
                <a:latin typeface="Arial" panose="020B0604020202020204" pitchFamily="34" charset="0"/>
                <a:cs typeface="Arial" panose="020B0604020202020204" pitchFamily="34" charset="0"/>
              </a:rPr>
              <a:t>, A., (2025). </a:t>
            </a:r>
            <a:r>
              <a:rPr lang="en-GB" sz="1400" i="1" dirty="0">
                <a:latin typeface="Arial" panose="020B0604020202020204" pitchFamily="34" charset="0"/>
                <a:cs typeface="Arial" panose="020B0604020202020204" pitchFamily="34" charset="0"/>
              </a:rPr>
              <a:t>Strategic Questioning in </a:t>
            </a:r>
            <a:r>
              <a:rPr lang="en-GB" sz="1400" i="1" dirty="0" err="1">
                <a:latin typeface="Arial" panose="020B0604020202020204" pitchFamily="34" charset="0"/>
                <a:cs typeface="Arial" panose="020B0604020202020204" pitchFamily="34" charset="0"/>
              </a:rPr>
              <a:t>EFL</a:t>
            </a:r>
            <a:r>
              <a:rPr lang="en-GB" sz="1400" i="1" dirty="0">
                <a:latin typeface="Arial" panose="020B0604020202020204" pitchFamily="34" charset="0"/>
                <a:cs typeface="Arial" panose="020B0604020202020204" pitchFamily="34" charset="0"/>
              </a:rPr>
              <a:t> Classrooms: A Closer Look at Higher-Order, Factual, Probing, and Divergent Questions. </a:t>
            </a:r>
            <a:r>
              <a:rPr lang="en-GB" sz="1400" i="1" dirty="0" err="1">
                <a:latin typeface="Arial" panose="020B0604020202020204" pitchFamily="34" charset="0"/>
                <a:cs typeface="Arial" panose="020B0604020202020204" pitchFamily="34" charset="0"/>
              </a:rPr>
              <a:t>Eduvelop</a:t>
            </a:r>
            <a:r>
              <a:rPr lang="en-GB" sz="1400" i="1" dirty="0">
                <a:latin typeface="Arial" panose="020B0604020202020204" pitchFamily="34" charset="0"/>
                <a:cs typeface="Arial" panose="020B0604020202020204" pitchFamily="34" charset="0"/>
              </a:rPr>
              <a:t>: Journal of English Education and Development, 8</a:t>
            </a:r>
            <a:r>
              <a:rPr lang="en-GB" sz="1400" dirty="0">
                <a:latin typeface="Arial" panose="020B0604020202020204" pitchFamily="34" charset="0"/>
                <a:cs typeface="Arial" panose="020B0604020202020204" pitchFamily="34" charset="0"/>
              </a:rPr>
              <a:t>(2), </a:t>
            </a:r>
            <a:r>
              <a:rPr lang="en-GB" sz="1400" dirty="0" err="1">
                <a:latin typeface="Arial" panose="020B0604020202020204" pitchFamily="34" charset="0"/>
                <a:cs typeface="Arial" panose="020B0604020202020204" pitchFamily="34" charset="0"/>
              </a:rPr>
              <a:t>pp.145</a:t>
            </a:r>
            <a:r>
              <a:rPr lang="en-GB" sz="1400" dirty="0">
                <a:latin typeface="Arial" panose="020B0604020202020204" pitchFamily="34" charset="0"/>
                <a:cs typeface="Arial" panose="020B0604020202020204" pitchFamily="34" charset="0"/>
              </a:rPr>
              <a:t>-158. </a:t>
            </a:r>
            <a:r>
              <a:rPr lang="en-GB" sz="1400" dirty="0">
                <a:latin typeface="Arial" panose="020B0604020202020204" pitchFamily="34" charset="0"/>
                <a:cs typeface="Arial" panose="020B0604020202020204" pitchFamily="34" charset="0"/>
                <a:hlinkClick r:id="rId2"/>
              </a:rPr>
              <a:t>https://doi.org/10.31605/eduvelop.v8i2.4628</a:t>
            </a:r>
            <a:endParaRPr lang="en-IN" sz="1400" dirty="0">
              <a:latin typeface="Arial" panose="020B0604020202020204" pitchFamily="34" charset="0"/>
              <a:cs typeface="Arial" panose="020B0604020202020204" pitchFamily="34" charset="0"/>
            </a:endParaRPr>
          </a:p>
          <a:p>
            <a:pPr algn="just">
              <a:lnSpc>
                <a:spcPct val="150000"/>
              </a:lnSpc>
              <a:spcAft>
                <a:spcPts val="0"/>
              </a:spcAft>
            </a:pPr>
            <a:r>
              <a:rPr lang="en-GB" sz="1400" dirty="0">
                <a:latin typeface="Arial" panose="020B0604020202020204" pitchFamily="34" charset="0"/>
                <a:cs typeface="Arial" panose="020B0604020202020204" pitchFamily="34" charset="0"/>
              </a:rPr>
              <a:t>Barclays Life Skills, (2025</a:t>
            </a:r>
            <a:r>
              <a:rPr lang="en-GB" sz="1400" i="1" dirty="0">
                <a:latin typeface="Arial" panose="020B0604020202020204" pitchFamily="34" charset="0"/>
                <a:cs typeface="Arial" panose="020B0604020202020204" pitchFamily="34" charset="0"/>
              </a:rPr>
              <a:t>). Interview success lesson.  </a:t>
            </a:r>
            <a:r>
              <a:rPr lang="en-GB" sz="1400" dirty="0">
                <a:latin typeface="Arial" panose="020B0604020202020204" pitchFamily="34" charset="0"/>
                <a:cs typeface="Arial" panose="020B0604020202020204" pitchFamily="34" charset="0"/>
              </a:rPr>
              <a:t>[Online]. Available at: </a:t>
            </a:r>
            <a:r>
              <a:rPr lang="en-GB" sz="1400" dirty="0">
                <a:latin typeface="Arial" panose="020B0604020202020204" pitchFamily="34" charset="0"/>
                <a:cs typeface="Arial" panose="020B0604020202020204" pitchFamily="34" charset="0"/>
                <a:hlinkClick r:id="rId3"/>
              </a:rPr>
              <a:t>https://barclayslifeskills.com/help-others/lessons/interview-success/</a:t>
            </a:r>
            <a:r>
              <a:rPr lang="en-GB" sz="1400" dirty="0">
                <a:latin typeface="Arial" panose="020B0604020202020204" pitchFamily="34" charset="0"/>
                <a:cs typeface="Arial" panose="020B0604020202020204" pitchFamily="34" charset="0"/>
              </a:rPr>
              <a:t> [Accessed on: 28th October 2025]</a:t>
            </a:r>
            <a:endParaRPr lang="en-IN" sz="1400" dirty="0">
              <a:latin typeface="Arial" panose="020B0604020202020204" pitchFamily="34" charset="0"/>
              <a:cs typeface="Arial" panose="020B0604020202020204" pitchFamily="34" charset="0"/>
            </a:endParaRPr>
          </a:p>
          <a:p>
            <a:pPr algn="just">
              <a:lnSpc>
                <a:spcPct val="150000"/>
              </a:lnSpc>
              <a:spcAft>
                <a:spcPts val="0"/>
              </a:spcAft>
            </a:pPr>
            <a:r>
              <a:rPr lang="en-GB" sz="1400" dirty="0">
                <a:latin typeface="Arial" panose="020B0604020202020204" pitchFamily="34" charset="0"/>
                <a:cs typeface="Arial" panose="020B0604020202020204" pitchFamily="34" charset="0"/>
              </a:rPr>
              <a:t>Barclays, (2025). </a:t>
            </a:r>
            <a:r>
              <a:rPr lang="en-GB" sz="1400" i="1" dirty="0">
                <a:latin typeface="Arial" panose="020B0604020202020204" pitchFamily="34" charset="0"/>
                <a:cs typeface="Arial" panose="020B0604020202020204" pitchFamily="34" charset="0"/>
              </a:rPr>
              <a:t>Who we are.</a:t>
            </a:r>
            <a:r>
              <a:rPr lang="en-GB" sz="1400" dirty="0">
                <a:latin typeface="Arial" panose="020B0604020202020204" pitchFamily="34" charset="0"/>
                <a:cs typeface="Arial" panose="020B0604020202020204" pitchFamily="34" charset="0"/>
              </a:rPr>
              <a:t>  [Online]. Available at: </a:t>
            </a:r>
            <a:r>
              <a:rPr lang="en-GB" sz="1400" dirty="0">
                <a:latin typeface="Arial" panose="020B0604020202020204" pitchFamily="34" charset="0"/>
                <a:cs typeface="Arial" panose="020B0604020202020204" pitchFamily="34" charset="0"/>
                <a:hlinkClick r:id="rId4"/>
              </a:rPr>
              <a:t>https://home.barclays/who-we-are/</a:t>
            </a:r>
            <a:r>
              <a:rPr lang="en-GB" sz="1400" dirty="0">
                <a:latin typeface="Arial" panose="020B0604020202020204" pitchFamily="34" charset="0"/>
                <a:cs typeface="Arial" panose="020B0604020202020204" pitchFamily="34" charset="0"/>
              </a:rPr>
              <a:t> [Accessed on: 28th October 2025]</a:t>
            </a:r>
            <a:endParaRPr lang="en-IN" sz="1400" dirty="0">
              <a:latin typeface="Arial" panose="020B0604020202020204" pitchFamily="34" charset="0"/>
              <a:cs typeface="Arial" panose="020B0604020202020204" pitchFamily="34" charset="0"/>
            </a:endParaRPr>
          </a:p>
          <a:p>
            <a:pPr algn="just">
              <a:lnSpc>
                <a:spcPct val="150000"/>
              </a:lnSpc>
              <a:spcAft>
                <a:spcPts val="0"/>
              </a:spcAft>
            </a:pPr>
            <a:r>
              <a:rPr lang="en-GB" sz="1400" dirty="0">
                <a:latin typeface="Arial" panose="020B0604020202020204" pitchFamily="34" charset="0"/>
                <a:cs typeface="Arial" panose="020B0604020202020204" pitchFamily="34" charset="0"/>
              </a:rPr>
              <a:t>Barclays, (2025a). </a:t>
            </a:r>
            <a:r>
              <a:rPr lang="en-GB" sz="1400" i="1" dirty="0">
                <a:latin typeface="Arial" panose="020B0604020202020204" pitchFamily="34" charset="0"/>
                <a:cs typeface="Arial" panose="020B0604020202020204" pitchFamily="34" charset="0"/>
              </a:rPr>
              <a:t>Purpose and Values</a:t>
            </a:r>
            <a:r>
              <a:rPr lang="en-GB" sz="1400" dirty="0">
                <a:latin typeface="Arial" panose="020B0604020202020204" pitchFamily="34" charset="0"/>
                <a:cs typeface="Arial" panose="020B0604020202020204" pitchFamily="34" charset="0"/>
              </a:rPr>
              <a:t>. [Online]. Available at: </a:t>
            </a:r>
            <a:r>
              <a:rPr lang="en-GB" sz="1400" dirty="0">
                <a:latin typeface="Arial" panose="020B0604020202020204" pitchFamily="34" charset="0"/>
                <a:cs typeface="Arial" panose="020B0604020202020204" pitchFamily="34" charset="0"/>
                <a:hlinkClick r:id="rId5"/>
              </a:rPr>
              <a:t>https://home.barclays/who-we-are/our-strategy/purpose-and-values/</a:t>
            </a:r>
            <a:r>
              <a:rPr lang="en-GB" sz="1400" dirty="0">
                <a:latin typeface="Arial" panose="020B0604020202020204" pitchFamily="34" charset="0"/>
                <a:cs typeface="Arial" panose="020B0604020202020204" pitchFamily="34" charset="0"/>
              </a:rPr>
              <a:t> [Accessed on: 28th October 2025]</a:t>
            </a:r>
            <a:endParaRPr lang="en-IN" sz="1400" dirty="0">
              <a:latin typeface="Arial" panose="020B0604020202020204" pitchFamily="34" charset="0"/>
              <a:cs typeface="Arial" panose="020B0604020202020204" pitchFamily="34" charset="0"/>
            </a:endParaRPr>
          </a:p>
          <a:p>
            <a:pPr algn="just">
              <a:lnSpc>
                <a:spcPct val="150000"/>
              </a:lnSpc>
              <a:spcAft>
                <a:spcPts val="0"/>
              </a:spcAft>
            </a:pPr>
            <a:r>
              <a:rPr lang="en-GB" sz="1400" dirty="0">
                <a:latin typeface="Arial" panose="020B0604020202020204" pitchFamily="34" charset="0"/>
                <a:cs typeface="Arial" panose="020B0604020202020204" pitchFamily="34" charset="0"/>
              </a:rPr>
              <a:t>Burton. S., (2025). </a:t>
            </a:r>
            <a:r>
              <a:rPr lang="en-GB" sz="1400" i="1" dirty="0">
                <a:latin typeface="Arial" panose="020B0604020202020204" pitchFamily="34" charset="0"/>
                <a:cs typeface="Arial" panose="020B0604020202020204" pitchFamily="34" charset="0"/>
              </a:rPr>
              <a:t>Group Interview Tips: How to Stand Out from the Crowd</a:t>
            </a:r>
            <a:r>
              <a:rPr lang="en-GB" sz="1400" dirty="0">
                <a:latin typeface="Arial" panose="020B0604020202020204" pitchFamily="34" charset="0"/>
                <a:cs typeface="Arial" panose="020B0604020202020204" pitchFamily="34" charset="0"/>
              </a:rPr>
              <a:t>. [Online]. Available at: </a:t>
            </a:r>
            <a:r>
              <a:rPr lang="en-GB" sz="1400" dirty="0">
                <a:latin typeface="Arial" panose="020B0604020202020204" pitchFamily="34" charset="0"/>
                <a:cs typeface="Arial" panose="020B0604020202020204" pitchFamily="34" charset="0"/>
                <a:hlinkClick r:id="rId6"/>
              </a:rPr>
              <a:t>https://www.interview-skills.co.uk/blog/group-interview-tips-how-to-stand-out-from-the-crowd</a:t>
            </a:r>
            <a:r>
              <a:rPr lang="en-GB" sz="1400" dirty="0">
                <a:latin typeface="Arial" panose="020B0604020202020204" pitchFamily="34" charset="0"/>
                <a:cs typeface="Arial" panose="020B0604020202020204" pitchFamily="34" charset="0"/>
              </a:rPr>
              <a:t> [Accessed on: 28th October 2025]</a:t>
            </a:r>
            <a:endParaRPr lang="en-IN" sz="1400" dirty="0">
              <a:latin typeface="Arial" panose="020B0604020202020204" pitchFamily="34" charset="0"/>
              <a:cs typeface="Arial" panose="020B0604020202020204" pitchFamily="34" charset="0"/>
            </a:endParaRPr>
          </a:p>
          <a:p>
            <a:pPr algn="just">
              <a:lnSpc>
                <a:spcPct val="150000"/>
              </a:lnSpc>
              <a:spcAft>
                <a:spcPts val="0"/>
              </a:spcAft>
            </a:pPr>
            <a:r>
              <a:rPr lang="en-GB" sz="1400" dirty="0">
                <a:latin typeface="Arial" panose="020B0604020202020204" pitchFamily="34" charset="0"/>
                <a:cs typeface="Arial" panose="020B0604020202020204" pitchFamily="34" charset="0"/>
              </a:rPr>
              <a:t>De Villiers, C., Farooq, </a:t>
            </a:r>
            <a:r>
              <a:rPr lang="en-GB" sz="1400" dirty="0" err="1">
                <a:latin typeface="Arial" panose="020B0604020202020204" pitchFamily="34" charset="0"/>
                <a:cs typeface="Arial" panose="020B0604020202020204" pitchFamily="34" charset="0"/>
              </a:rPr>
              <a:t>M.B</a:t>
            </a:r>
            <a:r>
              <a:rPr lang="en-GB" sz="1400" dirty="0">
                <a:latin typeface="Arial" panose="020B0604020202020204" pitchFamily="34" charset="0"/>
                <a:cs typeface="Arial" panose="020B0604020202020204" pitchFamily="34" charset="0"/>
              </a:rPr>
              <a:t>. and Molinari, M., (2022). </a:t>
            </a:r>
            <a:r>
              <a:rPr lang="en-GB" sz="1400" i="1" dirty="0">
                <a:latin typeface="Arial" panose="020B0604020202020204" pitchFamily="34" charset="0"/>
                <a:cs typeface="Arial" panose="020B0604020202020204" pitchFamily="34" charset="0"/>
              </a:rPr>
              <a:t>Qualitative research interviews using online video technology–challenges and opportunities. </a:t>
            </a:r>
            <a:r>
              <a:rPr lang="en-GB" sz="1400" i="1" dirty="0" err="1">
                <a:latin typeface="Arial" panose="020B0604020202020204" pitchFamily="34" charset="0"/>
                <a:cs typeface="Arial" panose="020B0604020202020204" pitchFamily="34" charset="0"/>
              </a:rPr>
              <a:t>Meditari</a:t>
            </a:r>
            <a:r>
              <a:rPr lang="en-GB" sz="1400" i="1" dirty="0">
                <a:latin typeface="Arial" panose="020B0604020202020204" pitchFamily="34" charset="0"/>
                <a:cs typeface="Arial" panose="020B0604020202020204" pitchFamily="34" charset="0"/>
              </a:rPr>
              <a:t> Accountancy Research, 30</a:t>
            </a:r>
            <a:r>
              <a:rPr lang="en-GB" sz="1400" dirty="0">
                <a:latin typeface="Arial" panose="020B0604020202020204" pitchFamily="34" charset="0"/>
                <a:cs typeface="Arial" panose="020B0604020202020204" pitchFamily="34" charset="0"/>
              </a:rPr>
              <a:t>(6), </a:t>
            </a:r>
            <a:r>
              <a:rPr lang="en-GB" sz="1400" dirty="0" err="1">
                <a:latin typeface="Arial" panose="020B0604020202020204" pitchFamily="34" charset="0"/>
                <a:cs typeface="Arial" panose="020B0604020202020204" pitchFamily="34" charset="0"/>
              </a:rPr>
              <a:t>pp.1764</a:t>
            </a:r>
            <a:r>
              <a:rPr lang="en-GB" sz="1400" dirty="0">
                <a:latin typeface="Arial" panose="020B0604020202020204" pitchFamily="34" charset="0"/>
                <a:cs typeface="Arial" panose="020B0604020202020204" pitchFamily="34" charset="0"/>
              </a:rPr>
              <a:t>-1782. </a:t>
            </a:r>
            <a:r>
              <a:rPr lang="en-GB" sz="1400" dirty="0">
                <a:latin typeface="Arial" panose="020B0604020202020204" pitchFamily="34" charset="0"/>
                <a:cs typeface="Arial" panose="020B0604020202020204" pitchFamily="34" charset="0"/>
                <a:hlinkClick r:id="rId7"/>
              </a:rPr>
              <a:t>https://kar.kent.ac.uk/90784/1/Qualitative%20Research%20Interviews%20Using%20Online_Molinari.pdf</a:t>
            </a:r>
            <a:r>
              <a:rPr lang="en-GB" sz="1400" dirty="0">
                <a:latin typeface="Arial" panose="020B0604020202020204" pitchFamily="34" charset="0"/>
                <a:cs typeface="Arial" panose="020B0604020202020204" pitchFamily="34" charset="0"/>
              </a:rPr>
              <a:t> </a:t>
            </a:r>
            <a:endParaRPr lang="en-IN" sz="1400" dirty="0">
              <a:latin typeface="Arial" panose="020B0604020202020204" pitchFamily="34" charset="0"/>
              <a:cs typeface="Arial" panose="020B0604020202020204" pitchFamily="34" charset="0"/>
            </a:endParaRPr>
          </a:p>
          <a:p>
            <a:pPr algn="just">
              <a:lnSpc>
                <a:spcPct val="150000"/>
              </a:lnSpc>
              <a:spcAft>
                <a:spcPts val="0"/>
              </a:spcAft>
            </a:pPr>
            <a:r>
              <a:rPr lang="en-GB" sz="1400" dirty="0" err="1">
                <a:latin typeface="Arial" panose="020B0604020202020204" pitchFamily="34" charset="0"/>
                <a:cs typeface="Arial" panose="020B0604020202020204" pitchFamily="34" charset="0"/>
              </a:rPr>
              <a:t>Dunwoodie</a:t>
            </a:r>
            <a:r>
              <a:rPr lang="en-GB" sz="1400" dirty="0">
                <a:latin typeface="Arial" panose="020B0604020202020204" pitchFamily="34" charset="0"/>
                <a:cs typeface="Arial" panose="020B0604020202020204" pitchFamily="34" charset="0"/>
              </a:rPr>
              <a:t>, K., Macaulay, L. and Newman, A., (2023). </a:t>
            </a:r>
            <a:r>
              <a:rPr lang="en-GB" sz="1400" i="1" dirty="0">
                <a:latin typeface="Arial" panose="020B0604020202020204" pitchFamily="34" charset="0"/>
                <a:cs typeface="Arial" panose="020B0604020202020204" pitchFamily="34" charset="0"/>
              </a:rPr>
              <a:t>Qualitative interviewing in the field of work and organisational psychology: Benefits, challenges and guidelines for researchers and reviewers. Applied Psychology, 72</a:t>
            </a:r>
            <a:r>
              <a:rPr lang="en-GB" sz="1400" dirty="0">
                <a:latin typeface="Arial" panose="020B0604020202020204" pitchFamily="34" charset="0"/>
                <a:cs typeface="Arial" panose="020B0604020202020204" pitchFamily="34" charset="0"/>
              </a:rPr>
              <a:t>(2), </a:t>
            </a:r>
            <a:r>
              <a:rPr lang="en-GB" sz="1400" dirty="0" err="1">
                <a:latin typeface="Arial" panose="020B0604020202020204" pitchFamily="34" charset="0"/>
                <a:cs typeface="Arial" panose="020B0604020202020204" pitchFamily="34" charset="0"/>
              </a:rPr>
              <a:t>pp.863</a:t>
            </a:r>
            <a:r>
              <a:rPr lang="en-GB" sz="1400" dirty="0">
                <a:latin typeface="Arial" panose="020B0604020202020204" pitchFamily="34" charset="0"/>
                <a:cs typeface="Arial" panose="020B0604020202020204" pitchFamily="34" charset="0"/>
              </a:rPr>
              <a:t>-889. </a:t>
            </a:r>
            <a:r>
              <a:rPr lang="en-GB" sz="1400" dirty="0">
                <a:latin typeface="Arial" panose="020B0604020202020204" pitchFamily="34" charset="0"/>
                <a:cs typeface="Arial" panose="020B0604020202020204" pitchFamily="34" charset="0"/>
                <a:hlinkClick r:id="rId8"/>
              </a:rPr>
              <a:t>https://iaap-journals.onlinelibrary.wiley.com/doi/pdfdirect/10.1111/apps.12414</a:t>
            </a:r>
            <a:endParaRPr lang="en-IN" sz="1400" dirty="0">
              <a:latin typeface="Arial" panose="020B0604020202020204" pitchFamily="34" charset="0"/>
              <a:cs typeface="Arial" panose="020B0604020202020204" pitchFamily="34" charset="0"/>
            </a:endParaRPr>
          </a:p>
          <a:p>
            <a:pPr algn="just">
              <a:lnSpc>
                <a:spcPct val="150000"/>
              </a:lnSpc>
              <a:spcAft>
                <a:spcPts val="0"/>
              </a:spcAft>
            </a:pPr>
            <a:r>
              <a:rPr lang="en-GB" sz="1400" dirty="0" err="1">
                <a:latin typeface="Arial" panose="020B0604020202020204" pitchFamily="34" charset="0"/>
                <a:cs typeface="Arial" panose="020B0604020202020204" pitchFamily="34" charset="0"/>
              </a:rPr>
              <a:t>Geampana</a:t>
            </a:r>
            <a:r>
              <a:rPr lang="en-GB" sz="1400" dirty="0">
                <a:latin typeface="Arial" panose="020B0604020202020204" pitchFamily="34" charset="0"/>
                <a:cs typeface="Arial" panose="020B0604020202020204" pitchFamily="34" charset="0"/>
              </a:rPr>
              <a:t>, A. and </a:t>
            </a:r>
            <a:r>
              <a:rPr lang="en-GB" sz="1400" dirty="0" err="1">
                <a:latin typeface="Arial" panose="020B0604020202020204" pitchFamily="34" charset="0"/>
                <a:cs typeface="Arial" panose="020B0604020202020204" pitchFamily="34" charset="0"/>
              </a:rPr>
              <a:t>Perrotta</a:t>
            </a:r>
            <a:r>
              <a:rPr lang="en-GB" sz="1400" dirty="0">
                <a:latin typeface="Arial" panose="020B0604020202020204" pitchFamily="34" charset="0"/>
                <a:cs typeface="Arial" panose="020B0604020202020204" pitchFamily="34" charset="0"/>
              </a:rPr>
              <a:t>, M., (2025). </a:t>
            </a:r>
            <a:r>
              <a:rPr lang="en-GB" sz="1400" i="1" dirty="0">
                <a:latin typeface="Arial" panose="020B0604020202020204" pitchFamily="34" charset="0"/>
                <a:cs typeface="Arial" panose="020B0604020202020204" pitchFamily="34" charset="0"/>
              </a:rPr>
              <a:t>Using interview excerpts to facilitate focus group discussion. Qualitative Research, 25</a:t>
            </a:r>
            <a:r>
              <a:rPr lang="en-GB" sz="1400" dirty="0">
                <a:latin typeface="Arial" panose="020B0604020202020204" pitchFamily="34" charset="0"/>
                <a:cs typeface="Arial" panose="020B0604020202020204" pitchFamily="34" charset="0"/>
              </a:rPr>
              <a:t>(1), </a:t>
            </a:r>
            <a:r>
              <a:rPr lang="en-GB" sz="1400" dirty="0" err="1">
                <a:latin typeface="Arial" panose="020B0604020202020204" pitchFamily="34" charset="0"/>
                <a:cs typeface="Arial" panose="020B0604020202020204" pitchFamily="34" charset="0"/>
              </a:rPr>
              <a:t>pp.130</a:t>
            </a:r>
            <a:r>
              <a:rPr lang="en-GB" sz="1400" dirty="0">
                <a:latin typeface="Arial" panose="020B0604020202020204" pitchFamily="34" charset="0"/>
                <a:cs typeface="Arial" panose="020B0604020202020204" pitchFamily="34" charset="0"/>
              </a:rPr>
              <a:t>-146. </a:t>
            </a:r>
            <a:r>
              <a:rPr lang="en-GB" sz="1400" dirty="0">
                <a:latin typeface="Arial" panose="020B0604020202020204" pitchFamily="34" charset="0"/>
                <a:cs typeface="Arial" panose="020B0604020202020204" pitchFamily="34" charset="0"/>
                <a:hlinkClick r:id="rId9"/>
              </a:rPr>
              <a:t>https://journals.sagepub.com/doi/pdf/10.1177/14687941241234283</a:t>
            </a:r>
            <a:r>
              <a:rPr lang="en-GB" sz="1400" dirty="0">
                <a:latin typeface="Arial" panose="020B0604020202020204" pitchFamily="34" charset="0"/>
                <a:cs typeface="Arial" panose="020B0604020202020204" pitchFamily="34" charset="0"/>
              </a:rPr>
              <a:t> </a:t>
            </a:r>
            <a:endParaRPr lang="en-IN" sz="1400" dirty="0">
              <a:latin typeface="Arial" panose="020B0604020202020204" pitchFamily="34" charset="0"/>
              <a:cs typeface="Arial" panose="020B0604020202020204" pitchFamily="34" charset="0"/>
            </a:endParaRPr>
          </a:p>
          <a:p>
            <a:pPr algn="just">
              <a:lnSpc>
                <a:spcPct val="150000"/>
              </a:lnSpc>
              <a:spcAft>
                <a:spcPts val="0"/>
              </a:spcAft>
            </a:pPr>
            <a:r>
              <a:rPr lang="en-GB" sz="1400" dirty="0">
                <a:latin typeface="Arial" panose="020B0604020202020204" pitchFamily="34" charset="0"/>
                <a:cs typeface="Arial" panose="020B0604020202020204" pitchFamily="34" charset="0"/>
              </a:rPr>
              <a:t>Jackson. E., (2025</a:t>
            </a:r>
            <a:r>
              <a:rPr lang="en-GB" sz="1400" i="1" dirty="0">
                <a:latin typeface="Arial" panose="020B0604020202020204" pitchFamily="34" charset="0"/>
                <a:cs typeface="Arial" panose="020B0604020202020204" pitchFamily="34" charset="0"/>
              </a:rPr>
              <a:t>). 9 Things to Never Do in a Panel Interview.</a:t>
            </a:r>
            <a:r>
              <a:rPr lang="en-GB" sz="1400" dirty="0">
                <a:latin typeface="Arial" panose="020B0604020202020204" pitchFamily="34" charset="0"/>
                <a:cs typeface="Arial" panose="020B0604020202020204" pitchFamily="34" charset="0"/>
              </a:rPr>
              <a:t> [Online]. Available at: </a:t>
            </a:r>
            <a:r>
              <a:rPr lang="en-GB" sz="1400" dirty="0">
                <a:latin typeface="Arial" panose="020B0604020202020204" pitchFamily="34" charset="0"/>
                <a:cs typeface="Arial" panose="020B0604020202020204" pitchFamily="34" charset="0"/>
                <a:hlinkClick r:id="rId10"/>
              </a:rPr>
              <a:t>https://www.glassdoor.com/blog/9-things-to-never-do-in-a-panel-interview/</a:t>
            </a:r>
            <a:r>
              <a:rPr lang="en-GB" sz="1400" dirty="0">
                <a:latin typeface="Arial" panose="020B0604020202020204" pitchFamily="34" charset="0"/>
                <a:cs typeface="Arial" panose="020B0604020202020204" pitchFamily="34" charset="0"/>
              </a:rPr>
              <a:t> [Accessed on: 28th October 2025]  </a:t>
            </a:r>
            <a:endParaRPr lang="en-IN" sz="1400" dirty="0">
              <a:latin typeface="Arial" panose="020B0604020202020204" pitchFamily="34" charset="0"/>
              <a:cs typeface="Arial" panose="020B0604020202020204" pitchFamily="34" charset="0"/>
            </a:endParaRPr>
          </a:p>
          <a:p>
            <a:pPr algn="just">
              <a:lnSpc>
                <a:spcPct val="150000"/>
              </a:lnSpc>
              <a:spcAft>
                <a:spcPts val="0"/>
              </a:spcAft>
            </a:pPr>
            <a:r>
              <a:rPr lang="en-GB" sz="1400" dirty="0" err="1">
                <a:latin typeface="Arial" panose="020B0604020202020204" pitchFamily="34" charset="0"/>
                <a:cs typeface="Arial" panose="020B0604020202020204" pitchFamily="34" charset="0"/>
              </a:rPr>
              <a:t>Peasgood</a:t>
            </a:r>
            <a:r>
              <a:rPr lang="en-GB" sz="1400" dirty="0">
                <a:latin typeface="Arial" panose="020B0604020202020204" pitchFamily="34" charset="0"/>
                <a:cs typeface="Arial" panose="020B0604020202020204" pitchFamily="34" charset="0"/>
              </a:rPr>
              <a:t>, T., Bourke, M., Devlin, N., Rowen, D., Yang, Y. and Dalziel, K., (2023). </a:t>
            </a:r>
            <a:r>
              <a:rPr lang="en-GB" sz="1400" i="1" dirty="0">
                <a:latin typeface="Arial" panose="020B0604020202020204" pitchFamily="34" charset="0"/>
                <a:cs typeface="Arial" panose="020B0604020202020204" pitchFamily="34" charset="0"/>
              </a:rPr>
              <a:t>Randomised comparison of online interviews versus face-to-face interviews to value health states. Social Science &amp; Medicine, 323,</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p.115818</a:t>
            </a:r>
            <a:r>
              <a:rPr lang="en-GB"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hlinkClick r:id="rId11"/>
              </a:rPr>
              <a:t>https://doi.org/10.1016/j.socscimed.2023.115818</a:t>
            </a:r>
            <a:r>
              <a:rPr lang="en-GB" sz="1400" dirty="0">
                <a:latin typeface="Arial" panose="020B0604020202020204" pitchFamily="34" charset="0"/>
                <a:cs typeface="Arial" panose="020B0604020202020204" pitchFamily="34" charset="0"/>
              </a:rPr>
              <a:t> </a:t>
            </a:r>
            <a:endParaRPr lang="en-IN" sz="1400" dirty="0">
              <a:latin typeface="Arial" panose="020B0604020202020204" pitchFamily="34" charset="0"/>
              <a:cs typeface="Arial" panose="020B0604020202020204" pitchFamily="34" charset="0"/>
            </a:endParaRPr>
          </a:p>
          <a:p>
            <a:pPr algn="just">
              <a:lnSpc>
                <a:spcPct val="150000"/>
              </a:lnSpc>
              <a:spcAft>
                <a:spcPts val="0"/>
              </a:spcAft>
            </a:pPr>
            <a:r>
              <a:rPr lang="en-GB" sz="1400" dirty="0">
                <a:latin typeface="Arial" panose="020B0604020202020204" pitchFamily="34" charset="0"/>
                <a:cs typeface="Arial" panose="020B0604020202020204" pitchFamily="34" charset="0"/>
              </a:rPr>
              <a:t>Portillo, </a:t>
            </a:r>
            <a:r>
              <a:rPr lang="en-GB" sz="1400" dirty="0" err="1">
                <a:latin typeface="Arial" panose="020B0604020202020204" pitchFamily="34" charset="0"/>
                <a:cs typeface="Arial" panose="020B0604020202020204" pitchFamily="34" charset="0"/>
              </a:rPr>
              <a:t>A.E</a:t>
            </a:r>
            <a:r>
              <a:rPr lang="en-GB" sz="1400" dirty="0">
                <a:latin typeface="Arial" panose="020B0604020202020204" pitchFamily="34" charset="0"/>
                <a:cs typeface="Arial" panose="020B0604020202020204" pitchFamily="34" charset="0"/>
              </a:rPr>
              <a:t>. and </a:t>
            </a:r>
            <a:r>
              <a:rPr lang="en-GB" sz="1400" dirty="0" err="1">
                <a:latin typeface="Arial" panose="020B0604020202020204" pitchFamily="34" charset="0"/>
                <a:cs typeface="Arial" panose="020B0604020202020204" pitchFamily="34" charset="0"/>
              </a:rPr>
              <a:t>Mancera</a:t>
            </a:r>
            <a:r>
              <a:rPr lang="en-GB" sz="1400" dirty="0">
                <a:latin typeface="Arial" panose="020B0604020202020204" pitchFamily="34" charset="0"/>
                <a:cs typeface="Arial" panose="020B0604020202020204" pitchFamily="34" charset="0"/>
              </a:rPr>
              <a:t>-Valencia, </a:t>
            </a:r>
            <a:r>
              <a:rPr lang="en-GB" sz="1400" dirty="0" err="1">
                <a:latin typeface="Arial" panose="020B0604020202020204" pitchFamily="34" charset="0"/>
                <a:cs typeface="Arial" panose="020B0604020202020204" pitchFamily="34" charset="0"/>
              </a:rPr>
              <a:t>F.J</a:t>
            </a:r>
            <a:r>
              <a:rPr lang="en-GB" sz="1400" dirty="0">
                <a:latin typeface="Arial" panose="020B0604020202020204" pitchFamily="34" charset="0"/>
                <a:cs typeface="Arial" panose="020B0604020202020204" pitchFamily="34" charset="0"/>
              </a:rPr>
              <a:t>., (2021). </a:t>
            </a:r>
            <a:r>
              <a:rPr lang="en-GB" sz="1400" i="1" dirty="0">
                <a:latin typeface="Arial" panose="020B0604020202020204" pitchFamily="34" charset="0"/>
                <a:cs typeface="Arial" panose="020B0604020202020204" pitchFamily="34" charset="0"/>
              </a:rPr>
              <a:t>The processes of recruitment and selection of personnel: Between objectivity and subjectivity. International Journal of Social Sciences Perspectives, 9</a:t>
            </a:r>
            <a:r>
              <a:rPr lang="en-GB" sz="1400" dirty="0">
                <a:latin typeface="Arial" panose="020B0604020202020204" pitchFamily="34" charset="0"/>
                <a:cs typeface="Arial" panose="020B0604020202020204" pitchFamily="34" charset="0"/>
              </a:rPr>
              <a:t>(1), </a:t>
            </a:r>
            <a:r>
              <a:rPr lang="en-GB" sz="1400" dirty="0" err="1">
                <a:latin typeface="Arial" panose="020B0604020202020204" pitchFamily="34" charset="0"/>
                <a:cs typeface="Arial" panose="020B0604020202020204" pitchFamily="34" charset="0"/>
              </a:rPr>
              <a:t>pp.1</a:t>
            </a:r>
            <a:r>
              <a:rPr lang="en-GB" sz="1400" dirty="0">
                <a:latin typeface="Arial" panose="020B0604020202020204" pitchFamily="34" charset="0"/>
                <a:cs typeface="Arial" panose="020B0604020202020204" pitchFamily="34" charset="0"/>
              </a:rPr>
              <a:t>-8. </a:t>
            </a:r>
            <a:r>
              <a:rPr lang="en-GB" sz="1400" dirty="0">
                <a:latin typeface="Arial" panose="020B0604020202020204" pitchFamily="34" charset="0"/>
                <a:cs typeface="Arial" panose="020B0604020202020204" pitchFamily="34" charset="0"/>
                <a:hlinkClick r:id="rId12"/>
              </a:rPr>
              <a:t>https://www.academia.edu/download/72394952/Los_procesos_de_contratacion_y_seleccion_de_personal_entre_la_objetividad_y_la_subjetividad_.pdf</a:t>
            </a:r>
            <a:r>
              <a:rPr lang="en-GB" sz="1400" dirty="0">
                <a:latin typeface="Arial" panose="020B0604020202020204" pitchFamily="34" charset="0"/>
                <a:cs typeface="Arial" panose="020B0604020202020204" pitchFamily="34" charset="0"/>
              </a:rPr>
              <a:t> </a:t>
            </a:r>
            <a:endParaRPr lang="en-IN" sz="1400" dirty="0">
              <a:latin typeface="Arial" panose="020B0604020202020204" pitchFamily="34" charset="0"/>
              <a:cs typeface="Arial" panose="020B0604020202020204" pitchFamily="34" charset="0"/>
            </a:endParaRPr>
          </a:p>
          <a:p>
            <a:pPr algn="just">
              <a:lnSpc>
                <a:spcPct val="150000"/>
              </a:lnSpc>
              <a:spcAft>
                <a:spcPts val="0"/>
              </a:spcAft>
            </a:pPr>
            <a:r>
              <a:rPr lang="en-GB" sz="1400" dirty="0">
                <a:latin typeface="Arial" panose="020B0604020202020204" pitchFamily="34" charset="0"/>
                <a:cs typeface="Arial" panose="020B0604020202020204" pitchFamily="34" charset="0"/>
              </a:rPr>
              <a:t>Statista, (2025). </a:t>
            </a:r>
            <a:r>
              <a:rPr lang="en-GB" sz="1400" i="1" dirty="0">
                <a:latin typeface="Arial" panose="020B0604020202020204" pitchFamily="34" charset="0"/>
                <a:cs typeface="Arial" panose="020B0604020202020204" pitchFamily="34" charset="0"/>
              </a:rPr>
              <a:t>Average number of employees of Barclays PLC worldwide in 2024, by country</a:t>
            </a:r>
            <a:r>
              <a:rPr lang="en-GB" sz="1400" dirty="0">
                <a:latin typeface="Arial" panose="020B0604020202020204" pitchFamily="34" charset="0"/>
                <a:cs typeface="Arial" panose="020B0604020202020204" pitchFamily="34" charset="0"/>
              </a:rPr>
              <a:t>. [Online]. Available at: </a:t>
            </a:r>
            <a:r>
              <a:rPr lang="en-GB" sz="1400" dirty="0">
                <a:latin typeface="Arial" panose="020B0604020202020204" pitchFamily="34" charset="0"/>
                <a:cs typeface="Arial" panose="020B0604020202020204" pitchFamily="34" charset="0"/>
                <a:hlinkClick r:id="rId13"/>
              </a:rPr>
              <a:t>https://www.statista.com/statistics/441855/barclays-group-employees-by-country-worldwide/</a:t>
            </a:r>
            <a:r>
              <a:rPr lang="en-GB" sz="1400" dirty="0">
                <a:latin typeface="Arial" panose="020B0604020202020204" pitchFamily="34" charset="0"/>
                <a:cs typeface="Arial" panose="020B0604020202020204" pitchFamily="34" charset="0"/>
              </a:rPr>
              <a:t> [Accessed on: 28th October 2025]</a:t>
            </a:r>
            <a:endParaRPr lang="en-IN" sz="1400" dirty="0">
              <a:latin typeface="Arial" panose="020B0604020202020204" pitchFamily="34" charset="0"/>
              <a:cs typeface="Arial" panose="020B0604020202020204" pitchFamily="34" charset="0"/>
            </a:endParaRPr>
          </a:p>
          <a:p>
            <a:pPr algn="just">
              <a:lnSpc>
                <a:spcPct val="150000"/>
              </a:lnSpc>
              <a:spcAft>
                <a:spcPts val="0"/>
              </a:spcAft>
            </a:pPr>
            <a:r>
              <a:rPr lang="en-GB" sz="1400" dirty="0" err="1">
                <a:latin typeface="Arial" panose="020B0604020202020204" pitchFamily="34" charset="0"/>
                <a:cs typeface="Arial" panose="020B0604020202020204" pitchFamily="34" charset="0"/>
              </a:rPr>
              <a:t>Susanto</a:t>
            </a:r>
            <a:r>
              <a:rPr lang="en-GB" sz="1400" dirty="0">
                <a:latin typeface="Arial" panose="020B0604020202020204" pitchFamily="34" charset="0"/>
                <a:cs typeface="Arial" panose="020B0604020202020204" pitchFamily="34" charset="0"/>
              </a:rPr>
              <a:t>, P.C., </a:t>
            </a:r>
            <a:r>
              <a:rPr lang="en-GB" sz="1400" dirty="0" err="1">
                <a:latin typeface="Arial" panose="020B0604020202020204" pitchFamily="34" charset="0"/>
                <a:cs typeface="Arial" panose="020B0604020202020204" pitchFamily="34" charset="0"/>
              </a:rPr>
              <a:t>Sugiyanto</a:t>
            </a:r>
            <a:r>
              <a:rPr lang="en-GB" sz="1400" dirty="0">
                <a:latin typeface="Arial" panose="020B0604020202020204" pitchFamily="34" charset="0"/>
                <a:cs typeface="Arial" panose="020B0604020202020204" pitchFamily="34" charset="0"/>
              </a:rPr>
              <a:t>, S., </a:t>
            </a:r>
            <a:r>
              <a:rPr lang="en-GB" sz="1400" dirty="0" err="1">
                <a:latin typeface="Arial" panose="020B0604020202020204" pitchFamily="34" charset="0"/>
                <a:cs typeface="Arial" panose="020B0604020202020204" pitchFamily="34" charset="0"/>
              </a:rPr>
              <a:t>Rachman</a:t>
            </a:r>
            <a:r>
              <a:rPr lang="en-GB" sz="1400" dirty="0">
                <a:latin typeface="Arial" panose="020B0604020202020204" pitchFamily="34" charset="0"/>
                <a:cs typeface="Arial" panose="020B0604020202020204" pitchFamily="34" charset="0"/>
              </a:rPr>
              <a:t>, S., </a:t>
            </a:r>
            <a:r>
              <a:rPr lang="en-GB" sz="1400" dirty="0" err="1">
                <a:latin typeface="Arial" panose="020B0604020202020204" pitchFamily="34" charset="0"/>
                <a:cs typeface="Arial" panose="020B0604020202020204" pitchFamily="34" charset="0"/>
              </a:rPr>
              <a:t>Saepudin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and Ismail, </a:t>
            </a:r>
            <a:r>
              <a:rPr lang="en-GB" sz="1400" dirty="0" err="1">
                <a:latin typeface="Arial" panose="020B0604020202020204" pitchFamily="34" charset="0"/>
                <a:cs typeface="Arial" panose="020B0604020202020204" pitchFamily="34" charset="0"/>
              </a:rPr>
              <a:t>D.H</a:t>
            </a:r>
            <a:r>
              <a:rPr lang="en-GB" sz="1400" dirty="0">
                <a:latin typeface="Arial" panose="020B0604020202020204" pitchFamily="34" charset="0"/>
                <a:cs typeface="Arial" panose="020B0604020202020204" pitchFamily="34" charset="0"/>
              </a:rPr>
              <a:t>., (2024). </a:t>
            </a:r>
            <a:r>
              <a:rPr lang="en-GB" sz="1400" i="1" dirty="0">
                <a:latin typeface="Arial" panose="020B0604020202020204" pitchFamily="34" charset="0"/>
                <a:cs typeface="Arial" panose="020B0604020202020204" pitchFamily="34" charset="0"/>
              </a:rPr>
              <a:t>Human Resource Management Concepts: Recruitment, Job Analysis, Job Evaluation, Remuneration and Organizational Development. </a:t>
            </a:r>
            <a:r>
              <a:rPr lang="en-GB" sz="1400" i="1" dirty="0" err="1">
                <a:latin typeface="Arial" panose="020B0604020202020204" pitchFamily="34" charset="0"/>
                <a:cs typeface="Arial" panose="020B0604020202020204" pitchFamily="34" charset="0"/>
              </a:rPr>
              <a:t>Greenation</a:t>
            </a:r>
            <a:r>
              <a:rPr lang="en-GB" sz="1400" i="1" dirty="0">
                <a:latin typeface="Arial" panose="020B0604020202020204" pitchFamily="34" charset="0"/>
                <a:cs typeface="Arial" panose="020B0604020202020204" pitchFamily="34" charset="0"/>
              </a:rPr>
              <a:t> International Journal of Law and Social Sciences, 2</a:t>
            </a:r>
            <a:r>
              <a:rPr lang="en-GB" sz="1400" dirty="0">
                <a:latin typeface="Arial" panose="020B0604020202020204" pitchFamily="34" charset="0"/>
                <a:cs typeface="Arial" panose="020B0604020202020204" pitchFamily="34" charset="0"/>
              </a:rPr>
              <a:t>(3), </a:t>
            </a:r>
            <a:r>
              <a:rPr lang="en-GB" sz="1400" dirty="0" err="1">
                <a:latin typeface="Arial" panose="020B0604020202020204" pitchFamily="34" charset="0"/>
                <a:cs typeface="Arial" panose="020B0604020202020204" pitchFamily="34" charset="0"/>
              </a:rPr>
              <a:t>pp.88</a:t>
            </a:r>
            <a:r>
              <a:rPr lang="en-GB" sz="1400" dirty="0">
                <a:latin typeface="Arial" panose="020B0604020202020204" pitchFamily="34" charset="0"/>
                <a:cs typeface="Arial" panose="020B0604020202020204" pitchFamily="34" charset="0"/>
              </a:rPr>
              <a:t>-104. </a:t>
            </a:r>
            <a:r>
              <a:rPr lang="en-GB" sz="1400" dirty="0">
                <a:latin typeface="Arial" panose="020B0604020202020204" pitchFamily="34" charset="0"/>
                <a:cs typeface="Arial" panose="020B0604020202020204" pitchFamily="34" charset="0"/>
                <a:hlinkClick r:id="rId14"/>
              </a:rPr>
              <a:t>https://doi.org/10.38035/gijlss.v2i3</a:t>
            </a:r>
            <a:r>
              <a:rPr lang="en-GB" sz="1400" dirty="0">
                <a:latin typeface="Arial" panose="020B0604020202020204" pitchFamily="34" charset="0"/>
                <a:cs typeface="Arial" panose="020B0604020202020204" pitchFamily="34" charset="0"/>
              </a:rPr>
              <a:t> </a:t>
            </a:r>
            <a:endParaRPr lang="en-IN" sz="1400" dirty="0">
              <a:latin typeface="Arial" panose="020B0604020202020204" pitchFamily="34" charset="0"/>
              <a:cs typeface="Arial" panose="020B0604020202020204" pitchFamily="34" charset="0"/>
            </a:endParaRPr>
          </a:p>
          <a:p>
            <a:pPr algn="just">
              <a:lnSpc>
                <a:spcPct val="150000"/>
              </a:lnSpc>
              <a:spcAft>
                <a:spcPts val="0"/>
              </a:spcAft>
            </a:pPr>
            <a:r>
              <a:rPr lang="en-GB" sz="1400" dirty="0" err="1">
                <a:latin typeface="Arial" panose="020B0604020202020204" pitchFamily="34" charset="0"/>
                <a:cs typeface="Arial" panose="020B0604020202020204" pitchFamily="34" charset="0"/>
              </a:rPr>
              <a:t>Switasarra</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A.V</a:t>
            </a:r>
            <a:r>
              <a:rPr lang="en-GB" sz="1400" dirty="0">
                <a:latin typeface="Arial" panose="020B0604020202020204" pitchFamily="34" charset="0"/>
                <a:cs typeface="Arial" panose="020B0604020202020204" pitchFamily="34" charset="0"/>
              </a:rPr>
              <a:t>. and </a:t>
            </a:r>
            <a:r>
              <a:rPr lang="en-GB" sz="1400" dirty="0" err="1">
                <a:latin typeface="Arial" panose="020B0604020202020204" pitchFamily="34" charset="0"/>
                <a:cs typeface="Arial" panose="020B0604020202020204" pitchFamily="34" charset="0"/>
              </a:rPr>
              <a:t>Astanti</a:t>
            </a:r>
            <a:r>
              <a:rPr lang="en-GB" sz="1400" dirty="0">
                <a:latin typeface="Arial" panose="020B0604020202020204" pitchFamily="34" charset="0"/>
                <a:cs typeface="Arial" panose="020B0604020202020204" pitchFamily="34" charset="0"/>
              </a:rPr>
              <a:t>, R.D., (2021). </a:t>
            </a:r>
            <a:r>
              <a:rPr lang="en-GB" sz="1400" i="1" dirty="0">
                <a:latin typeface="Arial" panose="020B0604020202020204" pitchFamily="34" charset="0"/>
                <a:cs typeface="Arial" panose="020B0604020202020204" pitchFamily="34" charset="0"/>
              </a:rPr>
              <a:t>Literature review of job description: Meta-analysis. International Journal of Industrial Engineering and Engineering Management, 3</a:t>
            </a:r>
            <a:r>
              <a:rPr lang="en-GB" sz="1400" dirty="0">
                <a:latin typeface="Arial" panose="020B0604020202020204" pitchFamily="34" charset="0"/>
                <a:cs typeface="Arial" panose="020B0604020202020204" pitchFamily="34" charset="0"/>
              </a:rPr>
              <a:t>(1), </a:t>
            </a:r>
            <a:r>
              <a:rPr lang="en-GB" sz="1400" dirty="0" err="1">
                <a:latin typeface="Arial" panose="020B0604020202020204" pitchFamily="34" charset="0"/>
                <a:cs typeface="Arial" panose="020B0604020202020204" pitchFamily="34" charset="0"/>
              </a:rPr>
              <a:t>pp.33</a:t>
            </a:r>
            <a:r>
              <a:rPr lang="en-GB" sz="1400" dirty="0">
                <a:latin typeface="Arial" panose="020B0604020202020204" pitchFamily="34" charset="0"/>
                <a:cs typeface="Arial" panose="020B0604020202020204" pitchFamily="34" charset="0"/>
              </a:rPr>
              <a:t>-41. </a:t>
            </a:r>
            <a:r>
              <a:rPr lang="en-GB" sz="1400" dirty="0">
                <a:latin typeface="Arial" panose="020B0604020202020204" pitchFamily="34" charset="0"/>
                <a:cs typeface="Arial" panose="020B0604020202020204" pitchFamily="34" charset="0"/>
                <a:hlinkClick r:id="rId15"/>
              </a:rPr>
              <a:t>https://doi.org/10.24002/ijieem.v3i1.4923</a:t>
            </a:r>
            <a:r>
              <a:rPr lang="en-GB" sz="1400" dirty="0">
                <a:latin typeface="Arial" panose="020B0604020202020204" pitchFamily="34" charset="0"/>
                <a:cs typeface="Arial" panose="020B0604020202020204" pitchFamily="34" charset="0"/>
              </a:rPr>
              <a:t> </a:t>
            </a:r>
            <a:endParaRPr lang="en-IN" sz="1400" dirty="0">
              <a:latin typeface="Arial" panose="020B0604020202020204" pitchFamily="34" charset="0"/>
              <a:cs typeface="Arial" panose="020B0604020202020204" pitchFamily="34" charset="0"/>
            </a:endParaRPr>
          </a:p>
          <a:p>
            <a:pPr algn="just">
              <a:lnSpc>
                <a:spcPct val="150000"/>
              </a:lnSpc>
              <a:spcAft>
                <a:spcPts val="0"/>
              </a:spcAft>
            </a:pPr>
            <a:r>
              <a:rPr lang="en-GB" sz="1400" dirty="0" err="1">
                <a:latin typeface="Arial" panose="020B0604020202020204" pitchFamily="34" charset="0"/>
                <a:cs typeface="Arial" panose="020B0604020202020204" pitchFamily="34" charset="0"/>
              </a:rPr>
              <a:t>Usaward</a:t>
            </a:r>
            <a:r>
              <a:rPr lang="en-GB" sz="1400" dirty="0">
                <a:latin typeface="Arial" panose="020B0604020202020204" pitchFamily="34" charset="0"/>
                <a:cs typeface="Arial" panose="020B0604020202020204" pitchFamily="34" charset="0"/>
              </a:rPr>
              <a:t>, (2025). </a:t>
            </a:r>
            <a:r>
              <a:rPr lang="en-GB" sz="1400" i="1" dirty="0">
                <a:latin typeface="Arial" panose="020B0604020202020204" pitchFamily="34" charset="0"/>
                <a:cs typeface="Arial" panose="020B0604020202020204" pitchFamily="34" charset="0"/>
              </a:rPr>
              <a:t>Socratic Questioning Techniques</a:t>
            </a:r>
            <a:r>
              <a:rPr lang="en-GB" sz="1400" dirty="0">
                <a:latin typeface="Arial" panose="020B0604020202020204" pitchFamily="34" charset="0"/>
                <a:cs typeface="Arial" panose="020B0604020202020204" pitchFamily="34" charset="0"/>
              </a:rPr>
              <a:t>. [Online]. Available at: </a:t>
            </a:r>
            <a:r>
              <a:rPr lang="en-GB" sz="1400" dirty="0">
                <a:latin typeface="Arial" panose="020B0604020202020204" pitchFamily="34" charset="0"/>
                <a:cs typeface="Arial" panose="020B0604020202020204" pitchFamily="34" charset="0"/>
                <a:hlinkClick r:id="rId16"/>
              </a:rPr>
              <a:t>https://usaward.org/wp-content/uploads/2020/08/Socratic-Questioning-Techniques.pdf</a:t>
            </a:r>
            <a:r>
              <a:rPr lang="en-GB" sz="1400" dirty="0">
                <a:latin typeface="Arial" panose="020B0604020202020204" pitchFamily="34" charset="0"/>
                <a:cs typeface="Arial" panose="020B0604020202020204" pitchFamily="34" charset="0"/>
              </a:rPr>
              <a:t> [Accessed on: 28th October 2025]</a:t>
            </a:r>
            <a:endParaRPr lang="en-IN" sz="1400" dirty="0">
              <a:latin typeface="Arial" panose="020B0604020202020204" pitchFamily="34" charset="0"/>
              <a:cs typeface="Arial" panose="020B0604020202020204" pitchFamily="34" charset="0"/>
            </a:endParaRPr>
          </a:p>
          <a:p>
            <a:pPr algn="just">
              <a:lnSpc>
                <a:spcPct val="150000"/>
              </a:lnSpc>
              <a:spcAft>
                <a:spcPts val="0"/>
              </a:spcAft>
            </a:pPr>
            <a:r>
              <a:rPr lang="en-GB" sz="1400" dirty="0">
                <a:latin typeface="Arial" panose="020B0604020202020204" pitchFamily="34" charset="0"/>
                <a:cs typeface="Arial" panose="020B0604020202020204" pitchFamily="34" charset="0"/>
              </a:rPr>
              <a:t>Yahoo, (2024). </a:t>
            </a:r>
            <a:r>
              <a:rPr lang="en-GB" sz="1400" i="1" dirty="0">
                <a:latin typeface="Arial" panose="020B0604020202020204" pitchFamily="34" charset="0"/>
                <a:cs typeface="Arial" panose="020B0604020202020204" pitchFamily="34" charset="0"/>
              </a:rPr>
              <a:t>United Kingdom Online Recruitment Industry Research 2024: $3.1 </a:t>
            </a:r>
            <a:r>
              <a:rPr lang="en-GB" sz="1400" i="1" dirty="0" err="1">
                <a:latin typeface="Arial" panose="020B0604020202020204" pitchFamily="34" charset="0"/>
                <a:cs typeface="Arial" panose="020B0604020202020204" pitchFamily="34" charset="0"/>
              </a:rPr>
              <a:t>Bn</a:t>
            </a:r>
            <a:r>
              <a:rPr lang="en-GB" sz="1400" i="1" dirty="0">
                <a:latin typeface="Arial" panose="020B0604020202020204" pitchFamily="34" charset="0"/>
                <a:cs typeface="Arial" panose="020B0604020202020204" pitchFamily="34" charset="0"/>
              </a:rPr>
              <a:t> Market Trends, Competition, Forecasts &amp; Opportunities, 2019-2029</a:t>
            </a:r>
            <a:r>
              <a:rPr lang="en-GB" sz="1400" dirty="0">
                <a:latin typeface="Arial" panose="020B0604020202020204" pitchFamily="34" charset="0"/>
                <a:cs typeface="Arial" panose="020B0604020202020204" pitchFamily="34" charset="0"/>
              </a:rPr>
              <a:t>. [Online]. Available at: </a:t>
            </a:r>
            <a:r>
              <a:rPr lang="en-GB" sz="1400" dirty="0">
                <a:latin typeface="Arial" panose="020B0604020202020204" pitchFamily="34" charset="0"/>
                <a:cs typeface="Arial" panose="020B0604020202020204" pitchFamily="34" charset="0"/>
                <a:hlinkClick r:id="rId17"/>
              </a:rPr>
              <a:t>https://finance.yahoo.com/news/united-kingdom-online-recruitment-industry-154400772.html?guccounter=1&amp;guce_referrer=aHR0cHM6Ly93d3cuZ29vZ2xlLmNvbS8&amp;guce_referrer_sig=AQAAAGJGZy4mGIjrTtg8llOvX0lxq6zXioS75E0xe3vUpBZNlnDgwlIdrEqbc9qN86LnCXAj2XJUWo7_sOyqo5cAZoDZ7xyM24YWslQjL7SaDre42TbHwdfhnGn19MNtNAd-NtVk7WBYNjVvQJrKHUZ-9UPwGCDqRDnx6CoEOLNnHUft</a:t>
            </a:r>
            <a:r>
              <a:rPr lang="en-GB" sz="1400" dirty="0">
                <a:latin typeface="Arial" panose="020B0604020202020204" pitchFamily="34" charset="0"/>
                <a:cs typeface="Arial" panose="020B0604020202020204" pitchFamily="34" charset="0"/>
              </a:rPr>
              <a:t> [Accessed on: 28th October 2025]</a:t>
            </a:r>
            <a:endParaRPr lang="en-IN" sz="1400" dirty="0">
              <a:latin typeface="Arial" panose="020B0604020202020204" pitchFamily="34" charset="0"/>
              <a:cs typeface="Arial" panose="020B0604020202020204" pitchFamily="34" charset="0"/>
            </a:endParaRPr>
          </a:p>
        </p:txBody>
      </p:sp>
      <p:sp>
        <p:nvSpPr>
          <p:cNvPr id="3" name="Rectangle 2"/>
          <p:cNvSpPr/>
          <p:nvPr/>
        </p:nvSpPr>
        <p:spPr>
          <a:xfrm>
            <a:off x="7375240" y="266700"/>
            <a:ext cx="3308919" cy="754053"/>
          </a:xfrm>
          <a:prstGeom prst="rect">
            <a:avLst/>
          </a:prstGeom>
        </p:spPr>
        <p:txBody>
          <a:bodyPr wrap="none">
            <a:spAutoFit/>
          </a:bodyPr>
          <a:lstStyle/>
          <a:p>
            <a:r>
              <a:rPr lang="en-GB" sz="4300" b="1" dirty="0">
                <a:latin typeface="Arial" panose="020B0604020202020204" pitchFamily="34" charset="0"/>
                <a:ea typeface="Arial" panose="020B0604020202020204" pitchFamily="34" charset="0"/>
              </a:rPr>
              <a:t>References </a:t>
            </a:r>
            <a:endParaRPr lang="en-GB" sz="4300" b="1" dirty="0"/>
          </a:p>
        </p:txBody>
      </p:sp>
    </p:spTree>
    <p:extLst>
      <p:ext uri="{BB962C8B-B14F-4D97-AF65-F5344CB8AC3E}">
        <p14:creationId xmlns:p14="http://schemas.microsoft.com/office/powerpoint/2010/main" val="34597949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272773" y="4358670"/>
            <a:ext cx="6361229" cy="1569660"/>
          </a:xfrm>
          <a:prstGeom prst="rect">
            <a:avLst/>
          </a:prstGeom>
        </p:spPr>
        <p:txBody>
          <a:bodyPr wrap="none">
            <a:spAutoFit/>
          </a:bodyPr>
          <a:lstStyle/>
          <a:p>
            <a:r>
              <a:rPr lang="en-GB" sz="9600" b="1" dirty="0">
                <a:latin typeface="Arial" panose="020B0604020202020204" pitchFamily="34" charset="0"/>
                <a:ea typeface="Arial" panose="020B0604020202020204" pitchFamily="34" charset="0"/>
              </a:rPr>
              <a:t>Thank You</a:t>
            </a:r>
            <a:endParaRPr lang="en-GB" sz="9600" b="1" dirty="0"/>
          </a:p>
        </p:txBody>
      </p:sp>
      <p:sp>
        <p:nvSpPr>
          <p:cNvPr id="4" name="Freeform 3"/>
          <p:cNvSpPr/>
          <p:nvPr/>
        </p:nvSpPr>
        <p:spPr>
          <a:xfrm>
            <a:off x="8634002" y="0"/>
            <a:ext cx="9653998" cy="10287000"/>
          </a:xfrm>
          <a:custGeom>
            <a:avLst/>
            <a:gdLst/>
            <a:ahLst/>
            <a:cxnLst/>
            <a:rect l="l" t="t" r="r" b="b"/>
            <a:pathLst>
              <a:path w="10344158" h="13052565">
                <a:moveTo>
                  <a:pt x="0" y="0"/>
                </a:moveTo>
                <a:lnTo>
                  <a:pt x="10344158" y="0"/>
                </a:lnTo>
                <a:lnTo>
                  <a:pt x="10344158" y="13052565"/>
                </a:lnTo>
                <a:lnTo>
                  <a:pt x="0" y="1305256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Tree>
    <p:extLst>
      <p:ext uri="{BB962C8B-B14F-4D97-AF65-F5344CB8AC3E}">
        <p14:creationId xmlns:p14="http://schemas.microsoft.com/office/powerpoint/2010/main" val="12236272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170</TotalTime>
  <Words>3102</Words>
  <Application>Microsoft Office PowerPoint</Application>
  <PresentationFormat>Custom</PresentationFormat>
  <Paragraphs>134</Paragraphs>
  <Slides>15</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Gotham Bold</vt:lpstr>
      <vt:lpstr>Calibri</vt:lpstr>
      <vt:lpstr>Arial</vt:lpstr>
      <vt:lpstr>Gotham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And White Modern Leadership For Employee Development Presentation</dc:title>
  <dc:creator>user</dc:creator>
  <cp:lastModifiedBy>Flavian George Raducu (2411676)</cp:lastModifiedBy>
  <cp:revision>42</cp:revision>
  <dcterms:created xsi:type="dcterms:W3CDTF">2006-08-16T00:00:00Z</dcterms:created>
  <dcterms:modified xsi:type="dcterms:W3CDTF">2025-11-08T10:38:24Z</dcterms:modified>
  <dc:identifier>DAG3EHnwf7Y</dc:identifier>
</cp:coreProperties>
</file>