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1"/>
  </p:sldMasterIdLst>
  <p:notesMasterIdLst>
    <p:notesMasterId r:id="rId30"/>
  </p:notesMasterIdLst>
  <p:handoutMasterIdLst>
    <p:handoutMasterId r:id="rId31"/>
  </p:handoutMasterIdLst>
  <p:sldIdLst>
    <p:sldId id="291" r:id="rId2"/>
    <p:sldId id="294" r:id="rId3"/>
    <p:sldId id="295" r:id="rId4"/>
    <p:sldId id="277" r:id="rId5"/>
    <p:sldId id="296" r:id="rId6"/>
    <p:sldId id="297" r:id="rId7"/>
    <p:sldId id="298" r:id="rId8"/>
    <p:sldId id="299" r:id="rId9"/>
    <p:sldId id="300" r:id="rId10"/>
    <p:sldId id="301" r:id="rId11"/>
    <p:sldId id="302" r:id="rId12"/>
    <p:sldId id="303" r:id="rId13"/>
    <p:sldId id="304" r:id="rId14"/>
    <p:sldId id="305" r:id="rId15"/>
    <p:sldId id="306" r:id="rId16"/>
    <p:sldId id="307" r:id="rId17"/>
    <p:sldId id="280" r:id="rId18"/>
    <p:sldId id="281" r:id="rId19"/>
    <p:sldId id="282" r:id="rId20"/>
    <p:sldId id="283" r:id="rId21"/>
    <p:sldId id="284" r:id="rId22"/>
    <p:sldId id="285" r:id="rId23"/>
    <p:sldId id="286" r:id="rId24"/>
    <p:sldId id="287" r:id="rId25"/>
    <p:sldId id="288" r:id="rId26"/>
    <p:sldId id="289" r:id="rId27"/>
    <p:sldId id="290" r:id="rId28"/>
    <p:sldId id="308" r:id="rId29"/>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9" d="100"/>
          <a:sy n="99" d="100"/>
        </p:scale>
        <p:origin x="555"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BA2CB34-CA54-4D93-90D4-1C0DBE2EC3D2}" type="datetimeFigureOut">
              <a:rPr lang="en-GB" smtClean="0"/>
              <a:t>14/03/2019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607F235-2F94-4AC5-86AB-F2E23DBA1FDE}" type="slidenum">
              <a:rPr lang="en-GB" smtClean="0"/>
              <a:t>‹#›</a:t>
            </a:fld>
            <a:endParaRPr lang="en-GB"/>
          </a:p>
        </p:txBody>
      </p:sp>
    </p:spTree>
    <p:extLst>
      <p:ext uri="{BB962C8B-B14F-4D97-AF65-F5344CB8AC3E}">
        <p14:creationId xmlns:p14="http://schemas.microsoft.com/office/powerpoint/2010/main" val="5731812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1B61C570-FE7E-1047-A819-2CB0AB2AE33D}" type="datetimeFigureOut">
              <a:rPr lang="en-US" smtClean="0"/>
              <a:t>3/14/2019</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7E05035E-32E5-1B4E-ABD0-874546C81C47}" type="slidenum">
              <a:rPr lang="en-US" smtClean="0"/>
              <a:t>‹#›</a:t>
            </a:fld>
            <a:endParaRPr lang="en-US"/>
          </a:p>
        </p:txBody>
      </p:sp>
    </p:spTree>
    <p:extLst>
      <p:ext uri="{BB962C8B-B14F-4D97-AF65-F5344CB8AC3E}">
        <p14:creationId xmlns:p14="http://schemas.microsoft.com/office/powerpoint/2010/main" val="15884333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a:t>
            </a:fld>
            <a:endParaRPr lang="en-US"/>
          </a:p>
        </p:txBody>
      </p:sp>
    </p:spTree>
    <p:extLst>
      <p:ext uri="{BB962C8B-B14F-4D97-AF65-F5344CB8AC3E}">
        <p14:creationId xmlns:p14="http://schemas.microsoft.com/office/powerpoint/2010/main" val="3548107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3</a:t>
            </a:fld>
            <a:endParaRPr lang="en-US"/>
          </a:p>
        </p:txBody>
      </p:sp>
    </p:spTree>
    <p:extLst>
      <p:ext uri="{BB962C8B-B14F-4D97-AF65-F5344CB8AC3E}">
        <p14:creationId xmlns:p14="http://schemas.microsoft.com/office/powerpoint/2010/main" val="1569065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5</a:t>
            </a:fld>
            <a:endParaRPr lang="en-US"/>
          </a:p>
        </p:txBody>
      </p:sp>
    </p:spTree>
    <p:extLst>
      <p:ext uri="{BB962C8B-B14F-4D97-AF65-F5344CB8AC3E}">
        <p14:creationId xmlns:p14="http://schemas.microsoft.com/office/powerpoint/2010/main" val="2811524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6</a:t>
            </a:fld>
            <a:endParaRPr lang="en-US"/>
          </a:p>
        </p:txBody>
      </p:sp>
    </p:spTree>
    <p:extLst>
      <p:ext uri="{BB962C8B-B14F-4D97-AF65-F5344CB8AC3E}">
        <p14:creationId xmlns:p14="http://schemas.microsoft.com/office/powerpoint/2010/main" val="5584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7</a:t>
            </a:fld>
            <a:endParaRPr lang="en-US"/>
          </a:p>
        </p:txBody>
      </p:sp>
    </p:spTree>
    <p:extLst>
      <p:ext uri="{BB962C8B-B14F-4D97-AF65-F5344CB8AC3E}">
        <p14:creationId xmlns:p14="http://schemas.microsoft.com/office/powerpoint/2010/main" val="3707869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8</a:t>
            </a:fld>
            <a:endParaRPr lang="en-US"/>
          </a:p>
        </p:txBody>
      </p:sp>
    </p:spTree>
    <p:extLst>
      <p:ext uri="{BB962C8B-B14F-4D97-AF65-F5344CB8AC3E}">
        <p14:creationId xmlns:p14="http://schemas.microsoft.com/office/powerpoint/2010/main" val="3741603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9</a:t>
            </a:fld>
            <a:endParaRPr lang="en-US"/>
          </a:p>
        </p:txBody>
      </p:sp>
    </p:spTree>
    <p:extLst>
      <p:ext uri="{BB962C8B-B14F-4D97-AF65-F5344CB8AC3E}">
        <p14:creationId xmlns:p14="http://schemas.microsoft.com/office/powerpoint/2010/main" val="1908503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10</a:t>
            </a:fld>
            <a:endParaRPr lang="en-US"/>
          </a:p>
        </p:txBody>
      </p:sp>
    </p:spTree>
    <p:extLst>
      <p:ext uri="{BB962C8B-B14F-4D97-AF65-F5344CB8AC3E}">
        <p14:creationId xmlns:p14="http://schemas.microsoft.com/office/powerpoint/2010/main" val="1185707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11</a:t>
            </a:fld>
            <a:endParaRPr lang="en-US"/>
          </a:p>
        </p:txBody>
      </p:sp>
    </p:spTree>
    <p:extLst>
      <p:ext uri="{BB962C8B-B14F-4D97-AF65-F5344CB8AC3E}">
        <p14:creationId xmlns:p14="http://schemas.microsoft.com/office/powerpoint/2010/main" val="3144406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12</a:t>
            </a:fld>
            <a:endParaRPr lang="en-US"/>
          </a:p>
        </p:txBody>
      </p:sp>
    </p:spTree>
    <p:extLst>
      <p:ext uri="{BB962C8B-B14F-4D97-AF65-F5344CB8AC3E}">
        <p14:creationId xmlns:p14="http://schemas.microsoft.com/office/powerpoint/2010/main" val="1229927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13</a:t>
            </a:fld>
            <a:endParaRPr lang="en-US"/>
          </a:p>
        </p:txBody>
      </p:sp>
    </p:spTree>
    <p:extLst>
      <p:ext uri="{BB962C8B-B14F-4D97-AF65-F5344CB8AC3E}">
        <p14:creationId xmlns:p14="http://schemas.microsoft.com/office/powerpoint/2010/main" val="3531358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14</a:t>
            </a:fld>
            <a:endParaRPr lang="en-US"/>
          </a:p>
        </p:txBody>
      </p:sp>
    </p:spTree>
    <p:extLst>
      <p:ext uri="{BB962C8B-B14F-4D97-AF65-F5344CB8AC3E}">
        <p14:creationId xmlns:p14="http://schemas.microsoft.com/office/powerpoint/2010/main" val="2716765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39581971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32909664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28</a:t>
            </a:fld>
            <a:endParaRPr lang="en-US"/>
          </a:p>
        </p:txBody>
      </p:sp>
    </p:spTree>
    <p:extLst>
      <p:ext uri="{BB962C8B-B14F-4D97-AF65-F5344CB8AC3E}">
        <p14:creationId xmlns:p14="http://schemas.microsoft.com/office/powerpoint/2010/main" val="2465988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832F1355-68A8-4D2C-8CA9-4B0B686D6600}" type="datetime4">
              <a:rPr lang="en-US" smtClean="0"/>
              <a:pPr>
                <a:defRPr/>
              </a:pPr>
              <a:t>March 14,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FDAA89A5-8178-42D4-B8DC-4D2C97C94ACD}" type="slidenum">
              <a:rPr lang="en-US" smtClean="0"/>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2DDC770E-5807-48EF-9729-9FAD0E602824}" type="datetime4">
              <a:rPr lang="en-US" smtClean="0"/>
              <a:pPr>
                <a:defRPr/>
              </a:pPr>
              <a:t>March 14,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DE6C12A-6E53-4B4F-9234-AFB6C146E8E7}" type="slidenum">
              <a:rPr lang="en-US" smtClean="0"/>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1A812206-3ED4-40BA-86C0-B01055EC7059}" type="datetime4">
              <a:rPr lang="en-US" smtClean="0"/>
              <a:pPr>
                <a:defRPr/>
              </a:pPr>
              <a:t>March 14,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2D24A3-4C6C-45FC-870E-F0E7E4D98192}" type="slidenum">
              <a:rPr lang="en-US" smtClean="0"/>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E8D54B6F-FF16-4564-87EC-A872D8590D1E}" type="datetime4">
              <a:rPr lang="en-US" smtClean="0"/>
              <a:pPr>
                <a:defRPr/>
              </a:pPr>
              <a:t>March 14, 2019</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81E0251-FA86-4939-A290-4CBCABF3A786}" type="slidenum">
              <a:rPr lang="en-US" smtClean="0"/>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pPr>
              <a:defRPr/>
            </a:pPr>
            <a:fld id="{31612299-05FE-4256-8BF5-E3D912536796}" type="datetime4">
              <a:rPr lang="en-US" smtClean="0"/>
              <a:pPr>
                <a:defRPr/>
              </a:pPr>
              <a:t>March 14, 2019</a:t>
            </a:fld>
            <a:endParaRPr lang="en-US" dirty="0"/>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47A74E30-9EBB-4CA3-9341-652B6E286E1E}" type="slidenum">
              <a:rPr lang="en-US" smtClean="0"/>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fld id="{73730850-EB35-4C8C-A005-AAFFD23A06B6}" type="datetime4">
              <a:rPr lang="en-US" smtClean="0"/>
              <a:pPr>
                <a:defRPr/>
              </a:pPr>
              <a:t>March 14, 2019</a:t>
            </a:fld>
            <a:endParaRPr lang="en-US" dirty="0"/>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F48D498-81FE-47CD-8F7D-DC4F607086AD}" type="slidenum">
              <a:rPr lang="en-US" smtClean="0"/>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4E32DE-5E99-4C8D-B384-E1DAE58322E6}" type="datetime4">
              <a:rPr lang="en-US" smtClean="0"/>
              <a:pPr>
                <a:defRPr/>
              </a:pPr>
              <a:t>March 14, 2019</a:t>
            </a:fld>
            <a:endParaRPr lang="en-US" dirty="0"/>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7BFB45F3-0544-4E0C-8CB3-7450207BAAD3}" type="slidenum">
              <a:rPr lang="en-US" smtClean="0"/>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A1E95C30-9EFB-4E75-ACAA-B7B065B0E34C}" type="datetime4">
              <a:rPr lang="en-US" smtClean="0"/>
              <a:pPr>
                <a:defRPr/>
              </a:pPr>
              <a:t>March 14, 2019</a:t>
            </a:fld>
            <a:endParaRPr lang="en-US" dirty="0"/>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7231890-5793-4CCB-AF17-11CB51397152}" type="slidenum">
              <a:rPr lang="en-US" smtClean="0"/>
              <a:pPr>
                <a:defRPr/>
              </a:pPr>
              <a:t>‹#›</a:t>
            </a:fld>
            <a:endParaRPr lang="en-US" dirty="0"/>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pPr>
              <a:defRPr/>
            </a:pPr>
            <a:fld id="{5FD4C16B-EAE4-494C-A257-9FEC6353A87C}" type="datetime4">
              <a:rPr lang="en-US" smtClean="0"/>
              <a:pPr>
                <a:defRPr/>
              </a:pPr>
              <a:t>March 14, 2019</a:t>
            </a:fld>
            <a:endParaRPr lang="en-US"/>
          </a:p>
        </p:txBody>
      </p:sp>
      <p:sp>
        <p:nvSpPr>
          <p:cNvPr id="9" name="Slide Number Placeholder 8"/>
          <p:cNvSpPr>
            <a:spLocks noGrp="1"/>
          </p:cNvSpPr>
          <p:nvPr>
            <p:ph type="sldNum" sz="quarter" idx="11"/>
          </p:nvPr>
        </p:nvSpPr>
        <p:spPr/>
        <p:txBody>
          <a:bodyPr/>
          <a:lstStyle/>
          <a:p>
            <a:pPr>
              <a:defRPr/>
            </a:pPr>
            <a:fld id="{C864FE30-2AFC-4FC5-94EC-2D5C60ABBD6C}" type="slidenum">
              <a:rPr lang="en-US" smtClean="0"/>
              <a:pPr>
                <a:defRPr/>
              </a:pPr>
              <a:t>‹#›</a:t>
            </a:fld>
            <a:endParaRPr lang="en-US" dirty="0"/>
          </a:p>
        </p:txBody>
      </p:sp>
      <p:sp>
        <p:nvSpPr>
          <p:cNvPr id="10" name="Footer Placeholder 9"/>
          <p:cNvSpPr>
            <a:spLocks noGrp="1"/>
          </p:cNvSpPr>
          <p:nvPr>
            <p:ph type="ftr" sz="quarter" idx="12"/>
          </p:nvPr>
        </p:nvSpPr>
        <p:spPr/>
        <p:txBody>
          <a:bodyPr/>
          <a:lstStyle/>
          <a:p>
            <a:pPr>
              <a:defRPr/>
            </a:pP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6280AD2-C24D-4421-A087-E4B76BAB267D}" type="datetime4">
              <a:rPr lang="en-US" smtClean="0"/>
              <a:pPr>
                <a:defRPr/>
              </a:pPr>
              <a:t>March 14,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D4FB52E-BEE0-4E71-AD9A-C381CC7F140E}" type="slidenum">
              <a:rPr lang="en-US" smtClean="0"/>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fld id="{80F84A1A-0326-4CBD-B3C0-92FC1C1BE175}" type="datetime4">
              <a:rPr lang="en-US" smtClean="0"/>
              <a:pPr>
                <a:defRPr/>
              </a:pPr>
              <a:t>March 14, 2019</a:t>
            </a:fld>
            <a:endParaRPr lang="en-US" dirty="0"/>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371F4BC-D41C-4309-842D-52A074DD657A}" type="slidenum">
              <a:rPr lang="en-US" smtClean="0"/>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pPr>
              <a:defRPr/>
            </a:pPr>
            <a:fld id="{681F301F-5B31-4DD0-AF9D-86164C202002}" type="slidenum">
              <a:rPr lang="en-US" smtClean="0"/>
              <a:pPr>
                <a:defRPr/>
              </a:pPr>
              <a:t>‹#›</a:t>
            </a:fld>
            <a:endParaRPr lang="en-US"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pPr>
              <a:defRPr/>
            </a:pPr>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pPr>
              <a:defRPr/>
            </a:pPr>
            <a:fld id="{C6381694-36FF-45C0-9599-1BBA5EBF3D6B}" type="datetime4">
              <a:rPr lang="en-US" smtClean="0"/>
              <a:pPr>
                <a:defRPr/>
              </a:pPr>
              <a:t>March 14, 2019</a:t>
            </a:fld>
            <a:endParaRPr lang="en-US" dirty="0"/>
          </a:p>
        </p:txBody>
      </p:sp>
    </p:spTree>
  </p:cSld>
  <p:clrMap bg1="lt1" tx1="dk1" bg2="lt2" tx2="dk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Lst>
  <p:hf sldNum="0"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pembrokeshireyouthzone.co.uk/content.asp?nav=10,163&amp;parent_directory_id=1&amp;id=222"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r>
            <a:br>
              <a:rPr lang="en-GB" dirty="0" smtClean="0"/>
            </a:br>
            <a:r>
              <a:rPr lang="en-GB" dirty="0"/>
              <a:t/>
            </a:r>
            <a:br>
              <a:rPr lang="en-GB" dirty="0"/>
            </a:br>
            <a:r>
              <a:rPr lang="en-GB" dirty="0" smtClean="0"/>
              <a:t>Models </a:t>
            </a:r>
            <a:r>
              <a:rPr lang="en-GB" dirty="0" smtClean="0"/>
              <a:t>of </a:t>
            </a:r>
            <a:r>
              <a:rPr lang="en-GB" dirty="0" smtClean="0"/>
              <a:t>Planning</a:t>
            </a:r>
            <a:br>
              <a:rPr lang="en-GB" dirty="0" smtClean="0"/>
            </a:br>
            <a:r>
              <a:rPr lang="en-GB" sz="2400" dirty="0" smtClean="0"/>
              <a:t>Aim </a:t>
            </a:r>
            <a:r>
              <a:rPr lang="en-GB" sz="2400" dirty="0"/>
              <a:t>of lecture</a:t>
            </a:r>
            <a:r>
              <a:rPr lang="en-GB" sz="2400" dirty="0" smtClean="0"/>
              <a:t>:</a:t>
            </a:r>
            <a:br>
              <a:rPr lang="en-GB" sz="2400" dirty="0" smtClean="0"/>
            </a:br>
            <a:r>
              <a:rPr lang="en-GB" sz="2400" dirty="0" smtClean="0"/>
              <a:t>To </a:t>
            </a:r>
            <a:r>
              <a:rPr lang="en-GB" sz="2400" dirty="0"/>
              <a:t>explore the importance of identifying – and meeting – young people’s </a:t>
            </a:r>
            <a:r>
              <a:rPr lang="en-GB" sz="2400" dirty="0" smtClean="0"/>
              <a:t>needs</a:t>
            </a:r>
            <a:endParaRPr lang="en-GB" dirty="0"/>
          </a:p>
        </p:txBody>
      </p:sp>
      <p:sp>
        <p:nvSpPr>
          <p:cNvPr id="3" name="Subtitle 2"/>
          <p:cNvSpPr>
            <a:spLocks noGrp="1"/>
          </p:cNvSpPr>
          <p:nvPr>
            <p:ph type="subTitle" idx="1"/>
          </p:nvPr>
        </p:nvSpPr>
        <p:spPr/>
        <p:txBody>
          <a:bodyPr/>
          <a:lstStyle/>
          <a:p>
            <a:r>
              <a:rPr lang="en-GB" dirty="0" smtClean="0"/>
              <a:t>Lecture </a:t>
            </a:r>
            <a:r>
              <a:rPr lang="en-GB" dirty="0" smtClean="0"/>
              <a:t>2</a:t>
            </a:r>
          </a:p>
          <a:p>
            <a:r>
              <a:rPr lang="en-GB" dirty="0" smtClean="0"/>
              <a:t>14.03.19</a:t>
            </a:r>
            <a:endParaRPr lang="en-GB" dirty="0"/>
          </a:p>
        </p:txBody>
      </p:sp>
    </p:spTree>
    <p:extLst>
      <p:ext uri="{BB962C8B-B14F-4D97-AF65-F5344CB8AC3E}">
        <p14:creationId xmlns:p14="http://schemas.microsoft.com/office/powerpoint/2010/main" val="3452235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Explosion 2 5"/>
          <p:cNvSpPr/>
          <p:nvPr/>
        </p:nvSpPr>
        <p:spPr>
          <a:xfrm>
            <a:off x="76200" y="211756"/>
            <a:ext cx="5342823" cy="3598244"/>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sz="1200" dirty="0" smtClean="0"/>
          </a:p>
          <a:p>
            <a:pPr algn="just"/>
            <a:r>
              <a:rPr lang="en-US" sz="1200" dirty="0" smtClean="0"/>
              <a:t>Enable </a:t>
            </a:r>
            <a:r>
              <a:rPr lang="en-US" sz="1200" dirty="0" smtClean="0"/>
              <a:t>young people to develop holistically, </a:t>
            </a:r>
            <a:r>
              <a:rPr lang="en-US" sz="1200" dirty="0" smtClean="0">
                <a:solidFill>
                  <a:schemeClr val="bg1"/>
                </a:solidFill>
              </a:rPr>
              <a:t>working with them </a:t>
            </a:r>
            <a:r>
              <a:rPr lang="en-US" sz="1200" dirty="0" smtClean="0"/>
              <a:t>to facilitate their personal, social and educational development, to enable them to develop their voice, influence and place in society and to reach their full potential</a:t>
            </a:r>
          </a:p>
          <a:p>
            <a:pPr algn="just"/>
            <a:r>
              <a:rPr lang="en-US" sz="1200" dirty="0" smtClean="0"/>
              <a:t>(LSIS, 2012, p. 4)</a:t>
            </a:r>
            <a:endParaRPr lang="en-US" sz="1200" dirty="0"/>
          </a:p>
        </p:txBody>
      </p:sp>
      <p:sp>
        <p:nvSpPr>
          <p:cNvPr id="7" name="Explosion 2 6"/>
          <p:cNvSpPr/>
          <p:nvPr/>
        </p:nvSpPr>
        <p:spPr>
          <a:xfrm>
            <a:off x="5562600" y="601578"/>
            <a:ext cx="2763253" cy="2408321"/>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smtClean="0"/>
          </a:p>
          <a:p>
            <a:pPr algn="ctr"/>
            <a:endParaRPr lang="en-US" sz="1400" dirty="0" smtClean="0"/>
          </a:p>
          <a:p>
            <a:pPr algn="ctr"/>
            <a:r>
              <a:rPr lang="en-US" sz="1400" dirty="0" smtClean="0"/>
              <a:t>Young </a:t>
            </a:r>
            <a:r>
              <a:rPr lang="en-US" sz="1400" dirty="0" smtClean="0"/>
              <a:t>people first approach</a:t>
            </a:r>
          </a:p>
          <a:p>
            <a:pPr algn="ctr"/>
            <a:r>
              <a:rPr lang="en-GB" sz="1400" dirty="0" smtClean="0"/>
              <a:t>(WAG, 2007, p. 3)</a:t>
            </a:r>
            <a:endParaRPr lang="en-US" sz="1400" dirty="0" smtClean="0"/>
          </a:p>
          <a:p>
            <a:pPr algn="ctr"/>
            <a:endParaRPr lang="en-US" dirty="0"/>
          </a:p>
        </p:txBody>
      </p:sp>
      <p:sp>
        <p:nvSpPr>
          <p:cNvPr id="8" name="Explosion 1 7"/>
          <p:cNvSpPr/>
          <p:nvPr/>
        </p:nvSpPr>
        <p:spPr>
          <a:xfrm>
            <a:off x="4290462" y="2868328"/>
            <a:ext cx="4136456" cy="3943149"/>
          </a:xfrm>
          <a:prstGeom prst="irregularSeal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smtClean="0"/>
          </a:p>
          <a:p>
            <a:pPr algn="just"/>
            <a:r>
              <a:rPr lang="en-US" sz="1400" dirty="0" smtClean="0"/>
              <a:t>The </a:t>
            </a:r>
            <a:r>
              <a:rPr lang="en-US" sz="1400" dirty="0" smtClean="0"/>
              <a:t>work starts from where young people are in relation to their own values, views and principles, as well as their own personal and social space</a:t>
            </a:r>
          </a:p>
          <a:p>
            <a:pPr algn="just"/>
            <a:r>
              <a:rPr lang="en-GB" sz="1400" dirty="0" smtClean="0"/>
              <a:t>    (</a:t>
            </a:r>
            <a:r>
              <a:rPr lang="en-GB" sz="1400" dirty="0" smtClean="0"/>
              <a:t>LSIS, 2012, p. 5</a:t>
            </a:r>
            <a:r>
              <a:rPr lang="en-GB" sz="1400" dirty="0" smtClean="0"/>
              <a:t>) </a:t>
            </a:r>
            <a:endParaRPr lang="en-US" sz="1400" dirty="0"/>
          </a:p>
        </p:txBody>
      </p:sp>
      <p:sp>
        <p:nvSpPr>
          <p:cNvPr id="9" name="Explosion 2 8"/>
          <p:cNvSpPr/>
          <p:nvPr/>
        </p:nvSpPr>
        <p:spPr>
          <a:xfrm>
            <a:off x="76200" y="3429000"/>
            <a:ext cx="4267200" cy="3048000"/>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smtClean="0"/>
              <a:t>It </a:t>
            </a:r>
            <a:r>
              <a:rPr lang="en-US" sz="1600" dirty="0" err="1" smtClean="0"/>
              <a:t>recognises</a:t>
            </a:r>
            <a:r>
              <a:rPr lang="en-US" sz="1600" dirty="0" smtClean="0"/>
              <a:t> the young person as a partner in a learning process</a:t>
            </a:r>
          </a:p>
          <a:p>
            <a:pPr algn="just"/>
            <a:r>
              <a:rPr lang="en-GB" sz="1600" dirty="0" smtClean="0"/>
              <a:t>(LSIS, 2012, p. 5)</a:t>
            </a:r>
            <a:endParaRPr lang="en-US" sz="1600" dirty="0"/>
          </a:p>
        </p:txBody>
      </p:sp>
    </p:spTree>
    <p:extLst>
      <p:ext uri="{BB962C8B-B14F-4D97-AF65-F5344CB8AC3E}">
        <p14:creationId xmlns:p14="http://schemas.microsoft.com/office/powerpoint/2010/main" val="19842579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Identifying the Need</a:t>
            </a:r>
            <a:br>
              <a:rPr lang="en-GB" b="1" dirty="0" smtClean="0"/>
            </a:br>
            <a:endParaRPr lang="en-US" b="1" dirty="0"/>
          </a:p>
        </p:txBody>
      </p:sp>
      <p:sp>
        <p:nvSpPr>
          <p:cNvPr id="3" name="Content Placeholder 2"/>
          <p:cNvSpPr>
            <a:spLocks noGrp="1"/>
          </p:cNvSpPr>
          <p:nvPr>
            <p:ph idx="1"/>
          </p:nvPr>
        </p:nvSpPr>
        <p:spPr/>
        <p:txBody>
          <a:bodyPr/>
          <a:lstStyle/>
          <a:p>
            <a:r>
              <a:rPr lang="en-GB" dirty="0" smtClean="0"/>
              <a:t>In small groups, illustrate the range of ways that a youth worker may identify the young person’s/people’s needs</a:t>
            </a:r>
          </a:p>
          <a:p>
            <a:r>
              <a:rPr lang="en-GB" dirty="0" smtClean="0"/>
              <a:t>Feedback</a:t>
            </a:r>
            <a:endParaRPr lang="en-US" dirty="0"/>
          </a:p>
        </p:txBody>
      </p:sp>
    </p:spTree>
    <p:extLst>
      <p:ext uri="{BB962C8B-B14F-4D97-AF65-F5344CB8AC3E}">
        <p14:creationId xmlns:p14="http://schemas.microsoft.com/office/powerpoint/2010/main" val="7537123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Identifying and Meeting young people’s </a:t>
            </a:r>
            <a:r>
              <a:rPr lang="en-GB" b="1" dirty="0" smtClean="0"/>
              <a:t>needs:</a:t>
            </a:r>
            <a:endParaRPr lang="en-GB" b="1" dirty="0"/>
          </a:p>
        </p:txBody>
      </p:sp>
      <p:sp>
        <p:nvSpPr>
          <p:cNvPr id="3" name="Content Placeholder 2"/>
          <p:cNvSpPr>
            <a:spLocks noGrp="1"/>
          </p:cNvSpPr>
          <p:nvPr>
            <p:ph idx="1"/>
          </p:nvPr>
        </p:nvSpPr>
        <p:spPr>
          <a:xfrm>
            <a:off x="457200" y="1939636"/>
            <a:ext cx="7620000" cy="4461164"/>
          </a:xfrm>
        </p:spPr>
        <p:txBody>
          <a:bodyPr/>
          <a:lstStyle/>
          <a:p>
            <a:r>
              <a:rPr lang="en-GB" dirty="0" smtClean="0"/>
              <a:t>There is a systematic process for identifying and meeting the needs of young people and their communities. They are based and underpinned on several theories.</a:t>
            </a:r>
          </a:p>
          <a:p>
            <a:r>
              <a:rPr lang="en-GB" dirty="0" smtClean="0"/>
              <a:t>The following part of the session is based upon the NAOMIE framework which </a:t>
            </a:r>
            <a:r>
              <a:rPr lang="en-GB" dirty="0" smtClean="0"/>
              <a:t>is:</a:t>
            </a:r>
            <a:endParaRPr lang="en-GB" dirty="0" smtClean="0"/>
          </a:p>
          <a:p>
            <a:pPr lvl="1"/>
            <a:r>
              <a:rPr lang="en-GB" dirty="0" smtClean="0"/>
              <a:t>Needs led</a:t>
            </a:r>
          </a:p>
          <a:p>
            <a:pPr lvl="1"/>
            <a:r>
              <a:rPr lang="en-GB" dirty="0" smtClean="0"/>
              <a:t>Systematically planned</a:t>
            </a:r>
          </a:p>
          <a:p>
            <a:pPr lvl="1"/>
            <a:r>
              <a:rPr lang="en-GB" dirty="0" smtClean="0"/>
              <a:t>Evaluated</a:t>
            </a:r>
            <a:endParaRPr lang="en-GB" dirty="0"/>
          </a:p>
        </p:txBody>
      </p:sp>
    </p:spTree>
    <p:extLst>
      <p:ext uri="{BB962C8B-B14F-4D97-AF65-F5344CB8AC3E}">
        <p14:creationId xmlns:p14="http://schemas.microsoft.com/office/powerpoint/2010/main" val="872206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NAOMIE		</a:t>
            </a:r>
            <a:endParaRPr lang="en-US" b="1" dirty="0"/>
          </a:p>
        </p:txBody>
      </p:sp>
      <p:sp>
        <p:nvSpPr>
          <p:cNvPr id="3" name="Content Placeholder 2"/>
          <p:cNvSpPr>
            <a:spLocks noGrp="1"/>
          </p:cNvSpPr>
          <p:nvPr>
            <p:ph idx="1"/>
          </p:nvPr>
        </p:nvSpPr>
        <p:spPr/>
        <p:txBody>
          <a:bodyPr/>
          <a:lstStyle/>
          <a:p>
            <a:r>
              <a:rPr lang="en-GB" b="1" dirty="0" smtClean="0"/>
              <a:t>N</a:t>
            </a:r>
            <a:r>
              <a:rPr lang="en-GB" dirty="0" smtClean="0"/>
              <a:t>eeds</a:t>
            </a:r>
          </a:p>
          <a:p>
            <a:r>
              <a:rPr lang="en-GB" b="1" dirty="0" smtClean="0"/>
              <a:t>A</a:t>
            </a:r>
            <a:r>
              <a:rPr lang="en-GB" dirty="0" smtClean="0"/>
              <a:t>ims</a:t>
            </a:r>
          </a:p>
          <a:p>
            <a:r>
              <a:rPr lang="en-GB" b="1" dirty="0" smtClean="0"/>
              <a:t>O</a:t>
            </a:r>
            <a:r>
              <a:rPr lang="en-GB" dirty="0" smtClean="0"/>
              <a:t>bjectives (and Outcomes)</a:t>
            </a:r>
          </a:p>
          <a:p>
            <a:r>
              <a:rPr lang="en-GB" b="1" dirty="0" smtClean="0"/>
              <a:t>M</a:t>
            </a:r>
            <a:r>
              <a:rPr lang="en-GB" dirty="0" smtClean="0"/>
              <a:t>ethods</a:t>
            </a:r>
          </a:p>
          <a:p>
            <a:r>
              <a:rPr lang="en-GB" b="1" dirty="0" smtClean="0"/>
              <a:t>I</a:t>
            </a:r>
            <a:r>
              <a:rPr lang="en-GB" dirty="0" smtClean="0"/>
              <a:t>ndicators/</a:t>
            </a:r>
            <a:r>
              <a:rPr lang="en-GB" b="1" dirty="0" smtClean="0"/>
              <a:t>I</a:t>
            </a:r>
            <a:r>
              <a:rPr lang="en-GB" dirty="0" smtClean="0"/>
              <a:t>mplementation</a:t>
            </a:r>
            <a:endParaRPr lang="en-GB" dirty="0" smtClean="0"/>
          </a:p>
          <a:p>
            <a:r>
              <a:rPr lang="en-GB" b="1" dirty="0" smtClean="0"/>
              <a:t>E</a:t>
            </a:r>
            <a:r>
              <a:rPr lang="en-GB" dirty="0" smtClean="0"/>
              <a:t>valuation</a:t>
            </a:r>
            <a:endParaRPr lang="en-US" b="1" dirty="0"/>
          </a:p>
        </p:txBody>
      </p:sp>
    </p:spTree>
    <p:extLst>
      <p:ext uri="{BB962C8B-B14F-4D97-AF65-F5344CB8AC3E}">
        <p14:creationId xmlns:p14="http://schemas.microsoft.com/office/powerpoint/2010/main" val="26230606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Needs			</a:t>
            </a:r>
            <a:endParaRPr lang="en-US" b="1" dirty="0"/>
          </a:p>
        </p:txBody>
      </p:sp>
      <p:sp>
        <p:nvSpPr>
          <p:cNvPr id="3" name="Content Placeholder 2"/>
          <p:cNvSpPr>
            <a:spLocks noGrp="1"/>
          </p:cNvSpPr>
          <p:nvPr>
            <p:ph idx="1"/>
          </p:nvPr>
        </p:nvSpPr>
        <p:spPr/>
        <p:txBody>
          <a:bodyPr/>
          <a:lstStyle/>
          <a:p>
            <a:r>
              <a:rPr lang="en-GB" dirty="0" smtClean="0"/>
              <a:t>The planning model requires that you first begin the planning process with identifying the </a:t>
            </a:r>
            <a:r>
              <a:rPr lang="en-GB" b="1" dirty="0" smtClean="0"/>
              <a:t>need</a:t>
            </a:r>
            <a:r>
              <a:rPr lang="en-GB" dirty="0" smtClean="0"/>
              <a:t> that the project is responding to</a:t>
            </a:r>
          </a:p>
          <a:p>
            <a:r>
              <a:rPr lang="en-GB" dirty="0" smtClean="0"/>
              <a:t>What is the driving force?</a:t>
            </a:r>
            <a:endParaRPr lang="en-US" dirty="0"/>
          </a:p>
        </p:txBody>
      </p:sp>
    </p:spTree>
    <p:extLst>
      <p:ext uri="{BB962C8B-B14F-4D97-AF65-F5344CB8AC3E}">
        <p14:creationId xmlns:p14="http://schemas.microsoft.com/office/powerpoint/2010/main" val="22174728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prstClr val="black"/>
                </a:solidFill>
              </a:rPr>
              <a:t>Needs			</a:t>
            </a:r>
            <a:endParaRPr lang="en-US" dirty="0"/>
          </a:p>
        </p:txBody>
      </p:sp>
      <p:sp>
        <p:nvSpPr>
          <p:cNvPr id="3" name="Content Placeholder 2"/>
          <p:cNvSpPr>
            <a:spLocks noGrp="1"/>
          </p:cNvSpPr>
          <p:nvPr>
            <p:ph idx="1"/>
          </p:nvPr>
        </p:nvSpPr>
        <p:spPr/>
        <p:txBody>
          <a:bodyPr>
            <a:normAutofit/>
          </a:bodyPr>
          <a:lstStyle/>
          <a:p>
            <a:r>
              <a:rPr lang="en-GB" dirty="0" smtClean="0"/>
              <a:t>According to Pembrokeshire Youth Zone (2014), t</a:t>
            </a:r>
            <a:r>
              <a:rPr lang="en-US" dirty="0" smtClean="0"/>
              <a:t>he </a:t>
            </a:r>
            <a:r>
              <a:rPr lang="en-US" dirty="0"/>
              <a:t>need may be: </a:t>
            </a:r>
            <a:endParaRPr lang="en-US" dirty="0" smtClean="0"/>
          </a:p>
          <a:p>
            <a:pPr marL="0" indent="0">
              <a:buNone/>
            </a:pPr>
            <a:endParaRPr lang="en-US" dirty="0"/>
          </a:p>
          <a:p>
            <a:pPr lvl="1">
              <a:buFont typeface="Arial"/>
              <a:buChar char="•"/>
            </a:pPr>
            <a:r>
              <a:rPr lang="en-US" b="1" dirty="0"/>
              <a:t>Voiced </a:t>
            </a:r>
            <a:r>
              <a:rPr lang="en-US" dirty="0"/>
              <a:t>- Young people stating their needs through managed processes or other means. </a:t>
            </a:r>
          </a:p>
          <a:p>
            <a:pPr lvl="1">
              <a:buFont typeface="Arial"/>
              <a:buChar char="•"/>
            </a:pPr>
            <a:r>
              <a:rPr lang="en-US" b="1" dirty="0"/>
              <a:t>Perceived </a:t>
            </a:r>
            <a:r>
              <a:rPr lang="en-US" dirty="0"/>
              <a:t>- Professionally interpreting key data, information or incidences and developing the work accordingly. </a:t>
            </a:r>
          </a:p>
          <a:p>
            <a:pPr lvl="1">
              <a:buFont typeface="Arial"/>
              <a:buChar char="•"/>
            </a:pPr>
            <a:r>
              <a:rPr lang="en-US" b="1" dirty="0" err="1"/>
              <a:t>Organisational</a:t>
            </a:r>
            <a:r>
              <a:rPr lang="en-US" b="1" dirty="0"/>
              <a:t> </a:t>
            </a:r>
            <a:r>
              <a:rPr lang="en-US" dirty="0"/>
              <a:t>- Meeting the targets set within the organisation or at national level. </a:t>
            </a:r>
          </a:p>
          <a:p>
            <a:endParaRPr lang="en-US" dirty="0"/>
          </a:p>
        </p:txBody>
      </p:sp>
    </p:spTree>
    <p:extLst>
      <p:ext uri="{BB962C8B-B14F-4D97-AF65-F5344CB8AC3E}">
        <p14:creationId xmlns:p14="http://schemas.microsoft.com/office/powerpoint/2010/main" val="1545652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Aim			</a:t>
            </a:r>
            <a:endParaRPr lang="en-US" b="1" dirty="0"/>
          </a:p>
        </p:txBody>
      </p:sp>
      <p:sp>
        <p:nvSpPr>
          <p:cNvPr id="3" name="Content Placeholder 2"/>
          <p:cNvSpPr>
            <a:spLocks noGrp="1"/>
          </p:cNvSpPr>
          <p:nvPr>
            <p:ph idx="1"/>
          </p:nvPr>
        </p:nvSpPr>
        <p:spPr/>
        <p:txBody>
          <a:bodyPr>
            <a:normAutofit/>
          </a:bodyPr>
          <a:lstStyle/>
          <a:p>
            <a:r>
              <a:rPr lang="en-GB" dirty="0" smtClean="0"/>
              <a:t>At the outset of any session or project planning, the aim needs to be identified</a:t>
            </a:r>
          </a:p>
          <a:p>
            <a:r>
              <a:rPr lang="en-GB" dirty="0" smtClean="0"/>
              <a:t>The </a:t>
            </a:r>
            <a:r>
              <a:rPr lang="en-GB" b="1" dirty="0" smtClean="0"/>
              <a:t>goal</a:t>
            </a:r>
            <a:r>
              <a:rPr lang="en-GB" dirty="0" smtClean="0"/>
              <a:t> of the project</a:t>
            </a:r>
          </a:p>
          <a:p>
            <a:r>
              <a:rPr lang="en-GB" dirty="0" smtClean="0"/>
              <a:t>Something that the young people and youth workers agree might meet the identified </a:t>
            </a:r>
            <a:r>
              <a:rPr lang="en-GB" b="1" dirty="0" smtClean="0"/>
              <a:t>need</a:t>
            </a:r>
            <a:endParaRPr lang="en-US" dirty="0"/>
          </a:p>
        </p:txBody>
      </p:sp>
    </p:spTree>
    <p:extLst>
      <p:ext uri="{BB962C8B-B14F-4D97-AF65-F5344CB8AC3E}">
        <p14:creationId xmlns:p14="http://schemas.microsoft.com/office/powerpoint/2010/main" val="7731034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solidFill>
                  <a:prstClr val="black"/>
                </a:solidFill>
              </a:rPr>
              <a:t>Aim			</a:t>
            </a:r>
            <a:endParaRPr lang="en-US" dirty="0"/>
          </a:p>
        </p:txBody>
      </p:sp>
      <p:sp>
        <p:nvSpPr>
          <p:cNvPr id="3" name="Content Placeholder 2"/>
          <p:cNvSpPr>
            <a:spLocks noGrp="1"/>
          </p:cNvSpPr>
          <p:nvPr>
            <p:ph idx="1"/>
          </p:nvPr>
        </p:nvSpPr>
        <p:spPr/>
        <p:txBody>
          <a:bodyPr>
            <a:noAutofit/>
          </a:bodyPr>
          <a:lstStyle/>
          <a:p>
            <a:r>
              <a:rPr lang="en-GB" sz="2000" dirty="0" smtClean="0"/>
              <a:t>Pembrokeshire Youth Zone (2014) note that</a:t>
            </a:r>
          </a:p>
          <a:p>
            <a:pPr marL="0" indent="0">
              <a:buNone/>
            </a:pPr>
            <a:endParaRPr lang="en-US" sz="2000" dirty="0" smtClean="0"/>
          </a:p>
          <a:p>
            <a:pPr marL="0" indent="0">
              <a:buNone/>
            </a:pPr>
            <a:r>
              <a:rPr lang="en-US" sz="2000" dirty="0" smtClean="0"/>
              <a:t>“An </a:t>
            </a:r>
            <a:r>
              <a:rPr lang="en-US" sz="2000" dirty="0"/>
              <a:t>aim is an overarching statement of intent in relation to a project or session and needs to be stated in general </a:t>
            </a:r>
            <a:r>
              <a:rPr lang="en-US" sz="2000" dirty="0" smtClean="0"/>
              <a:t>terms”. </a:t>
            </a:r>
          </a:p>
          <a:p>
            <a:pPr marL="0" indent="0">
              <a:buNone/>
            </a:pPr>
            <a:endParaRPr lang="en-GB" sz="2000" dirty="0"/>
          </a:p>
          <a:p>
            <a:r>
              <a:rPr lang="en-GB" sz="2000" dirty="0" smtClean="0"/>
              <a:t>Some key phrases to aid the identification of the aim, according to Pembrokeshire Youth Zone (2014) are as follows:</a:t>
            </a:r>
          </a:p>
          <a:p>
            <a:pPr marL="0" indent="0">
              <a:buNone/>
            </a:pPr>
            <a:endParaRPr lang="en-US" sz="2000" dirty="0" smtClean="0"/>
          </a:p>
          <a:p>
            <a:pPr lvl="1"/>
            <a:r>
              <a:rPr lang="en-US" sz="2000" dirty="0" smtClean="0"/>
              <a:t>To </a:t>
            </a:r>
            <a:r>
              <a:rPr lang="en-US" sz="2000" dirty="0"/>
              <a:t>produce, to improve, to ensure, to provide, to support, to participate, to foster, to sustain, to promote, to engage, to become involved in, to encourage, to help.</a:t>
            </a:r>
          </a:p>
          <a:p>
            <a:endParaRPr lang="en-US" sz="1600" dirty="0"/>
          </a:p>
        </p:txBody>
      </p:sp>
    </p:spTree>
    <p:extLst>
      <p:ext uri="{BB962C8B-B14F-4D97-AF65-F5344CB8AC3E}">
        <p14:creationId xmlns:p14="http://schemas.microsoft.com/office/powerpoint/2010/main" val="27068493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Objectives		</a:t>
            </a:r>
            <a:endParaRPr lang="en-US" b="1" dirty="0"/>
          </a:p>
        </p:txBody>
      </p:sp>
      <p:sp>
        <p:nvSpPr>
          <p:cNvPr id="3" name="Content Placeholder 2"/>
          <p:cNvSpPr>
            <a:spLocks noGrp="1"/>
          </p:cNvSpPr>
          <p:nvPr>
            <p:ph idx="1"/>
          </p:nvPr>
        </p:nvSpPr>
        <p:spPr/>
        <p:txBody>
          <a:bodyPr>
            <a:normAutofit fontScale="92500" lnSpcReduction="20000"/>
          </a:bodyPr>
          <a:lstStyle/>
          <a:p>
            <a:r>
              <a:rPr lang="en-GB" dirty="0" smtClean="0"/>
              <a:t>The ‘O’ represents ‘Objectives’ and ‘Outcomes’</a:t>
            </a:r>
          </a:p>
          <a:p>
            <a:r>
              <a:rPr lang="en-GB" dirty="0" smtClean="0"/>
              <a:t>Indicate the ‘steps along the way’</a:t>
            </a:r>
          </a:p>
          <a:p>
            <a:r>
              <a:rPr lang="en-GB" dirty="0" smtClean="0"/>
              <a:t>The things that need to be done to achieve the aim</a:t>
            </a:r>
          </a:p>
          <a:p>
            <a:r>
              <a:rPr lang="en-GB" dirty="0" smtClean="0"/>
              <a:t>The associated learning outcomes</a:t>
            </a:r>
          </a:p>
          <a:p>
            <a:r>
              <a:rPr lang="en-US" dirty="0" smtClean="0"/>
              <a:t>Pembrokeshire Youth </a:t>
            </a:r>
            <a:r>
              <a:rPr lang="en-US" dirty="0"/>
              <a:t> </a:t>
            </a:r>
            <a:r>
              <a:rPr lang="en-US" dirty="0" smtClean="0"/>
              <a:t>Zone (2014) note:</a:t>
            </a:r>
          </a:p>
          <a:p>
            <a:endParaRPr lang="en-US" dirty="0" smtClean="0"/>
          </a:p>
          <a:p>
            <a:pPr lvl="1"/>
            <a:r>
              <a:rPr lang="en-US" dirty="0" smtClean="0"/>
              <a:t>At </a:t>
            </a:r>
            <a:r>
              <a:rPr lang="en-US" dirty="0"/>
              <a:t>the same time you will also need to consider what the required OUTCOMES/LEARNING OUTCOMES are and how they might best be evaluated in order for the efficacy of the project to be established; and the overall Aim to be achieved</a:t>
            </a:r>
            <a:r>
              <a:rPr lang="en-US" dirty="0" smtClean="0"/>
              <a:t>.</a:t>
            </a:r>
          </a:p>
          <a:p>
            <a:pPr marL="457200" lvl="1" indent="0">
              <a:buNone/>
            </a:pPr>
            <a:endParaRPr lang="en-GB" dirty="0" smtClean="0"/>
          </a:p>
          <a:p>
            <a:r>
              <a:rPr lang="en-GB" dirty="0" smtClean="0"/>
              <a:t>Your objectives should be “SMART”</a:t>
            </a:r>
          </a:p>
          <a:p>
            <a:pPr lvl="2"/>
            <a:r>
              <a:rPr lang="en-GB" dirty="0" smtClean="0"/>
              <a:t>Specific </a:t>
            </a:r>
            <a:endParaRPr lang="en-GB" dirty="0"/>
          </a:p>
          <a:p>
            <a:pPr lvl="2"/>
            <a:r>
              <a:rPr lang="en-GB" dirty="0"/>
              <a:t>Measurable </a:t>
            </a:r>
          </a:p>
          <a:p>
            <a:pPr lvl="2"/>
            <a:r>
              <a:rPr lang="en-GB" dirty="0"/>
              <a:t>Achievable </a:t>
            </a:r>
          </a:p>
          <a:p>
            <a:pPr lvl="2"/>
            <a:r>
              <a:rPr lang="en-GB" dirty="0"/>
              <a:t>Realistic/Relevant </a:t>
            </a:r>
          </a:p>
          <a:p>
            <a:pPr lvl="2"/>
            <a:r>
              <a:rPr lang="en-GB" dirty="0"/>
              <a:t>Time-bound </a:t>
            </a:r>
          </a:p>
          <a:p>
            <a:pPr lvl="2"/>
            <a:endParaRPr lang="en-US" dirty="0"/>
          </a:p>
        </p:txBody>
      </p:sp>
    </p:spTree>
    <p:extLst>
      <p:ext uri="{BB962C8B-B14F-4D97-AF65-F5344CB8AC3E}">
        <p14:creationId xmlns:p14="http://schemas.microsoft.com/office/powerpoint/2010/main" val="20031551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Methods		</a:t>
            </a:r>
            <a:endParaRPr lang="en-US" b="1" dirty="0"/>
          </a:p>
        </p:txBody>
      </p:sp>
      <p:sp>
        <p:nvSpPr>
          <p:cNvPr id="3" name="Content Placeholder 2"/>
          <p:cNvSpPr>
            <a:spLocks noGrp="1"/>
          </p:cNvSpPr>
          <p:nvPr>
            <p:ph idx="1"/>
          </p:nvPr>
        </p:nvSpPr>
        <p:spPr/>
        <p:txBody>
          <a:bodyPr>
            <a:normAutofit/>
          </a:bodyPr>
          <a:lstStyle/>
          <a:p>
            <a:r>
              <a:rPr lang="en-GB" dirty="0" smtClean="0"/>
              <a:t>This is where you now need to identify the various youth work methods to be used</a:t>
            </a:r>
          </a:p>
          <a:p>
            <a:r>
              <a:rPr lang="en-GB" dirty="0" smtClean="0"/>
              <a:t>The range of interventions and techniques used within our practice</a:t>
            </a:r>
          </a:p>
          <a:p>
            <a:r>
              <a:rPr lang="en-GB" dirty="0" smtClean="0"/>
              <a:t>Group task</a:t>
            </a:r>
          </a:p>
          <a:p>
            <a:pPr lvl="1"/>
            <a:r>
              <a:rPr lang="en-GB" dirty="0" smtClean="0"/>
              <a:t>What are these interventions and techniques?</a:t>
            </a:r>
            <a:endParaRPr lang="en-US" dirty="0"/>
          </a:p>
        </p:txBody>
      </p:sp>
    </p:spTree>
    <p:extLst>
      <p:ext uri="{BB962C8B-B14F-4D97-AF65-F5344CB8AC3E}">
        <p14:creationId xmlns:p14="http://schemas.microsoft.com/office/powerpoint/2010/main" val="26934116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Methods		</a:t>
            </a:r>
          </a:p>
        </p:txBody>
      </p:sp>
      <p:sp>
        <p:nvSpPr>
          <p:cNvPr id="3" name="Content Placeholder 2"/>
          <p:cNvSpPr>
            <a:spLocks noGrp="1"/>
          </p:cNvSpPr>
          <p:nvPr>
            <p:ph idx="1"/>
          </p:nvPr>
        </p:nvSpPr>
        <p:spPr/>
        <p:txBody>
          <a:bodyPr>
            <a:normAutofit lnSpcReduction="10000"/>
          </a:bodyPr>
          <a:lstStyle/>
          <a:p>
            <a:r>
              <a:rPr lang="en-GB" dirty="0" smtClean="0"/>
              <a:t>Group work</a:t>
            </a:r>
          </a:p>
          <a:p>
            <a:r>
              <a:rPr lang="en-GB" dirty="0" smtClean="0"/>
              <a:t>Activity work</a:t>
            </a:r>
          </a:p>
          <a:p>
            <a:r>
              <a:rPr lang="en-GB" dirty="0" smtClean="0"/>
              <a:t>One-to-one</a:t>
            </a:r>
          </a:p>
          <a:p>
            <a:r>
              <a:rPr lang="en-GB" dirty="0" smtClean="0"/>
              <a:t>Making contact and building a relationship</a:t>
            </a:r>
          </a:p>
          <a:p>
            <a:r>
              <a:rPr lang="en-GB" dirty="0" smtClean="0"/>
              <a:t>Involving YP in the programme design</a:t>
            </a:r>
          </a:p>
          <a:p>
            <a:r>
              <a:rPr lang="en-GB" dirty="0" smtClean="0"/>
              <a:t>Peer education </a:t>
            </a:r>
          </a:p>
          <a:p>
            <a:pPr lvl="1"/>
            <a:r>
              <a:rPr lang="en-GB" dirty="0" smtClean="0"/>
              <a:t>encouraging YP to lead, support their peers etc</a:t>
            </a:r>
          </a:p>
          <a:p>
            <a:r>
              <a:rPr lang="en-GB" dirty="0" smtClean="0"/>
              <a:t>Giving YP a voice </a:t>
            </a:r>
          </a:p>
          <a:p>
            <a:pPr lvl="1"/>
            <a:r>
              <a:rPr lang="en-GB" dirty="0" smtClean="0"/>
              <a:t>Youth forum, committee, council</a:t>
            </a:r>
          </a:p>
          <a:p>
            <a:r>
              <a:rPr lang="en-GB" dirty="0" smtClean="0"/>
              <a:t>Engagement in their community</a:t>
            </a:r>
          </a:p>
          <a:p>
            <a:r>
              <a:rPr lang="en-GB" dirty="0" smtClean="0"/>
              <a:t>Information work</a:t>
            </a:r>
          </a:p>
          <a:p>
            <a:r>
              <a:rPr lang="en-GB" dirty="0" smtClean="0"/>
              <a:t>The various YW contexts</a:t>
            </a:r>
          </a:p>
          <a:p>
            <a:r>
              <a:rPr lang="en-GB" dirty="0" smtClean="0"/>
              <a:t>Accreditation </a:t>
            </a:r>
            <a:endParaRPr lang="en-US" dirty="0"/>
          </a:p>
        </p:txBody>
      </p:sp>
    </p:spTree>
    <p:extLst>
      <p:ext uri="{BB962C8B-B14F-4D97-AF65-F5344CB8AC3E}">
        <p14:creationId xmlns:p14="http://schemas.microsoft.com/office/powerpoint/2010/main" val="5133827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Methods		</a:t>
            </a:r>
          </a:p>
        </p:txBody>
      </p:sp>
      <p:sp>
        <p:nvSpPr>
          <p:cNvPr id="3" name="Content Placeholder 2"/>
          <p:cNvSpPr>
            <a:spLocks noGrp="1"/>
          </p:cNvSpPr>
          <p:nvPr>
            <p:ph idx="1"/>
          </p:nvPr>
        </p:nvSpPr>
        <p:spPr/>
        <p:txBody>
          <a:bodyPr>
            <a:normAutofit/>
          </a:bodyPr>
          <a:lstStyle/>
          <a:p>
            <a:r>
              <a:rPr lang="en-US" dirty="0" smtClean="0"/>
              <a:t>Some things to consider, according to Pembrokeshire Youth Zone (2014)</a:t>
            </a:r>
          </a:p>
          <a:p>
            <a:pPr lvl="1"/>
            <a:r>
              <a:rPr lang="en-US" dirty="0" smtClean="0"/>
              <a:t>Is </a:t>
            </a:r>
            <a:r>
              <a:rPr lang="en-US" dirty="0"/>
              <a:t>there a particular activity that lends itself to achieving the objectives? </a:t>
            </a:r>
            <a:endParaRPr lang="en-US" dirty="0" smtClean="0"/>
          </a:p>
          <a:p>
            <a:pPr lvl="1"/>
            <a:r>
              <a:rPr lang="en-US" dirty="0" smtClean="0"/>
              <a:t>To </a:t>
            </a:r>
            <a:r>
              <a:rPr lang="en-US" dirty="0"/>
              <a:t>what degree should the workers/participants be active in the planning and execution of the </a:t>
            </a:r>
            <a:r>
              <a:rPr lang="en-US" dirty="0" smtClean="0"/>
              <a:t>project?</a:t>
            </a:r>
          </a:p>
          <a:p>
            <a:pPr lvl="1"/>
            <a:r>
              <a:rPr lang="en-US" dirty="0" smtClean="0"/>
              <a:t>What </a:t>
            </a:r>
            <a:r>
              <a:rPr lang="en-US" dirty="0"/>
              <a:t>should be the size and make up of the </a:t>
            </a:r>
            <a:r>
              <a:rPr lang="en-US" dirty="0" smtClean="0"/>
              <a:t>group?</a:t>
            </a:r>
          </a:p>
          <a:p>
            <a:pPr lvl="1"/>
            <a:r>
              <a:rPr lang="en-US" dirty="0" smtClean="0"/>
              <a:t>Where </a:t>
            </a:r>
            <a:r>
              <a:rPr lang="en-US" dirty="0"/>
              <a:t>would the project best be </a:t>
            </a:r>
            <a:r>
              <a:rPr lang="en-US" dirty="0" smtClean="0"/>
              <a:t>undertaken?</a:t>
            </a:r>
          </a:p>
          <a:p>
            <a:pPr lvl="1"/>
            <a:r>
              <a:rPr lang="en-US" dirty="0" smtClean="0"/>
              <a:t>Should </a:t>
            </a:r>
            <a:r>
              <a:rPr lang="en-US" dirty="0"/>
              <a:t>the work undertaken be formally accredited? </a:t>
            </a:r>
          </a:p>
        </p:txBody>
      </p:sp>
    </p:spTree>
    <p:extLst>
      <p:ext uri="{BB962C8B-B14F-4D97-AF65-F5344CB8AC3E}">
        <p14:creationId xmlns:p14="http://schemas.microsoft.com/office/powerpoint/2010/main" val="63228217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Indicators/Implementation</a:t>
            </a:r>
            <a:endParaRPr lang="en-US" b="1" dirty="0"/>
          </a:p>
        </p:txBody>
      </p:sp>
      <p:sp>
        <p:nvSpPr>
          <p:cNvPr id="3" name="Content Placeholder 2"/>
          <p:cNvSpPr>
            <a:spLocks noGrp="1"/>
          </p:cNvSpPr>
          <p:nvPr>
            <p:ph idx="1"/>
          </p:nvPr>
        </p:nvSpPr>
        <p:spPr/>
        <p:txBody>
          <a:bodyPr>
            <a:normAutofit/>
          </a:bodyPr>
          <a:lstStyle/>
          <a:p>
            <a:r>
              <a:rPr lang="en-GB" dirty="0" smtClean="0"/>
              <a:t>Indicators:</a:t>
            </a:r>
          </a:p>
          <a:p>
            <a:pPr lvl="1"/>
            <a:r>
              <a:rPr lang="en-GB" dirty="0" smtClean="0"/>
              <a:t>Do they participate?</a:t>
            </a:r>
          </a:p>
          <a:p>
            <a:pPr lvl="1"/>
            <a:r>
              <a:rPr lang="en-GB" dirty="0" smtClean="0"/>
              <a:t>Are they engaged</a:t>
            </a:r>
          </a:p>
          <a:p>
            <a:pPr lvl="1"/>
            <a:r>
              <a:rPr lang="en-GB" dirty="0" smtClean="0"/>
              <a:t>What do they learn?</a:t>
            </a:r>
            <a:endParaRPr lang="en-GB" dirty="0"/>
          </a:p>
          <a:p>
            <a:r>
              <a:rPr lang="en-GB" dirty="0" smtClean="0"/>
              <a:t>Implementation:</a:t>
            </a:r>
          </a:p>
          <a:p>
            <a:pPr lvl="1"/>
            <a:r>
              <a:rPr lang="en-GB" dirty="0" smtClean="0"/>
              <a:t>What </a:t>
            </a:r>
            <a:r>
              <a:rPr lang="en-GB" dirty="0" smtClean="0"/>
              <a:t>practical things do you need to do?</a:t>
            </a:r>
          </a:p>
          <a:p>
            <a:pPr lvl="1"/>
            <a:r>
              <a:rPr lang="en-GB" dirty="0" smtClean="0"/>
              <a:t>How will you implement the session/project?</a:t>
            </a:r>
          </a:p>
          <a:p>
            <a:pPr lvl="1"/>
            <a:r>
              <a:rPr lang="en-GB" dirty="0" smtClean="0"/>
              <a:t>Resources?</a:t>
            </a:r>
          </a:p>
          <a:p>
            <a:pPr lvl="1"/>
            <a:r>
              <a:rPr lang="en-GB" dirty="0" smtClean="0"/>
              <a:t>Facilities?</a:t>
            </a:r>
            <a:endParaRPr lang="en-US" dirty="0"/>
          </a:p>
        </p:txBody>
      </p:sp>
    </p:spTree>
    <p:extLst>
      <p:ext uri="{BB962C8B-B14F-4D97-AF65-F5344CB8AC3E}">
        <p14:creationId xmlns:p14="http://schemas.microsoft.com/office/powerpoint/2010/main" val="17836470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Evaluation		</a:t>
            </a:r>
            <a:endParaRPr lang="en-US" b="1" dirty="0"/>
          </a:p>
        </p:txBody>
      </p:sp>
      <p:sp>
        <p:nvSpPr>
          <p:cNvPr id="3" name="Content Placeholder 2"/>
          <p:cNvSpPr>
            <a:spLocks noGrp="1"/>
          </p:cNvSpPr>
          <p:nvPr>
            <p:ph idx="1"/>
          </p:nvPr>
        </p:nvSpPr>
        <p:spPr/>
        <p:txBody>
          <a:bodyPr>
            <a:normAutofit/>
          </a:bodyPr>
          <a:lstStyle/>
          <a:p>
            <a:r>
              <a:rPr lang="en-GB" dirty="0" smtClean="0"/>
              <a:t>It is important to evaluate our sessions/projects.</a:t>
            </a:r>
          </a:p>
          <a:p>
            <a:pPr lvl="1"/>
            <a:r>
              <a:rPr lang="en-GB" dirty="0" smtClean="0"/>
              <a:t>Why is this?</a:t>
            </a:r>
          </a:p>
          <a:p>
            <a:r>
              <a:rPr lang="en-GB" dirty="0" smtClean="0"/>
              <a:t>Pembrokeshire Youth Zone (2014) note that</a:t>
            </a:r>
          </a:p>
          <a:p>
            <a:pPr marL="0" indent="0">
              <a:buNone/>
            </a:pPr>
            <a:endParaRPr lang="en-GB" dirty="0" smtClean="0"/>
          </a:p>
          <a:p>
            <a:pPr marL="0" indent="0">
              <a:buNone/>
            </a:pPr>
            <a:r>
              <a:rPr lang="en-US" dirty="0" smtClean="0"/>
              <a:t>“The </a:t>
            </a:r>
            <a:r>
              <a:rPr lang="en-US" dirty="0"/>
              <a:t>question of how you intend to go about the EVALUATION of the project, session or activity should have been identified when deciding on the stated </a:t>
            </a:r>
            <a:r>
              <a:rPr lang="en-US" dirty="0" smtClean="0"/>
              <a:t>outcomes”. </a:t>
            </a:r>
            <a:endParaRPr lang="en-US" dirty="0"/>
          </a:p>
        </p:txBody>
      </p:sp>
    </p:spTree>
    <p:extLst>
      <p:ext uri="{BB962C8B-B14F-4D97-AF65-F5344CB8AC3E}">
        <p14:creationId xmlns:p14="http://schemas.microsoft.com/office/powerpoint/2010/main" val="9743738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Evaluation		</a:t>
            </a:r>
          </a:p>
        </p:txBody>
      </p:sp>
      <p:sp>
        <p:nvSpPr>
          <p:cNvPr id="3" name="Content Placeholder 2"/>
          <p:cNvSpPr>
            <a:spLocks noGrp="1"/>
          </p:cNvSpPr>
          <p:nvPr>
            <p:ph idx="1"/>
          </p:nvPr>
        </p:nvSpPr>
        <p:spPr/>
        <p:txBody>
          <a:bodyPr>
            <a:normAutofit/>
          </a:bodyPr>
          <a:lstStyle/>
          <a:p>
            <a:pPr marL="0" indent="0">
              <a:buNone/>
            </a:pPr>
            <a:r>
              <a:rPr lang="en-GB" dirty="0" smtClean="0"/>
              <a:t>According to Pembrokeshire Youth Zone (2014):</a:t>
            </a:r>
          </a:p>
          <a:p>
            <a:pPr marL="0" indent="0">
              <a:buNone/>
            </a:pPr>
            <a:endParaRPr lang="en-US" dirty="0"/>
          </a:p>
          <a:p>
            <a:r>
              <a:rPr lang="en-US" dirty="0" smtClean="0"/>
              <a:t>Whatever </a:t>
            </a:r>
            <a:r>
              <a:rPr lang="en-US" dirty="0"/>
              <a:t>method is used for evaluation the object of the exercise is to establish whether or not the need, aim and objectives of the undertaking were </a:t>
            </a:r>
            <a:r>
              <a:rPr lang="en-US" dirty="0" smtClean="0"/>
              <a:t>met.</a:t>
            </a:r>
          </a:p>
          <a:p>
            <a:r>
              <a:rPr lang="en-US" dirty="0" smtClean="0"/>
              <a:t>What </a:t>
            </a:r>
            <a:r>
              <a:rPr lang="en-US" dirty="0"/>
              <a:t>young people learnt and gained from their participation in the project, session or </a:t>
            </a:r>
            <a:r>
              <a:rPr lang="en-US" dirty="0" smtClean="0"/>
              <a:t>activity.</a:t>
            </a:r>
          </a:p>
          <a:p>
            <a:r>
              <a:rPr lang="en-US" dirty="0" smtClean="0"/>
              <a:t>What </a:t>
            </a:r>
            <a:r>
              <a:rPr lang="en-US" dirty="0"/>
              <a:t>elements of the undertaking went well and not so well? </a:t>
            </a:r>
            <a:endParaRPr lang="en-US" dirty="0" smtClean="0"/>
          </a:p>
          <a:p>
            <a:r>
              <a:rPr lang="en-US" dirty="0" smtClean="0"/>
              <a:t>And </a:t>
            </a:r>
            <a:r>
              <a:rPr lang="en-US" dirty="0"/>
              <a:t>what changes would be made in terms of method and implementation in order to enhance the delivery, outcomes and experience for young people. </a:t>
            </a:r>
          </a:p>
        </p:txBody>
      </p:sp>
    </p:spTree>
    <p:extLst>
      <p:ext uri="{BB962C8B-B14F-4D97-AF65-F5344CB8AC3E}">
        <p14:creationId xmlns:p14="http://schemas.microsoft.com/office/powerpoint/2010/main" val="41554686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El</a:t>
            </a:r>
            <a:endParaRPr lang="en-GB" dirty="0"/>
          </a:p>
        </p:txBody>
      </p:sp>
      <p:sp>
        <p:nvSpPr>
          <p:cNvPr id="3" name="Content Placeholder 2"/>
          <p:cNvSpPr>
            <a:spLocks noGrp="1"/>
          </p:cNvSpPr>
          <p:nvPr>
            <p:ph idx="1"/>
          </p:nvPr>
        </p:nvSpPr>
        <p:spPr>
          <a:xfrm>
            <a:off x="457200" y="1453414"/>
            <a:ext cx="7620000" cy="5404585"/>
          </a:xfrm>
        </p:spPr>
        <p:txBody>
          <a:bodyPr>
            <a:normAutofit fontScale="92500" lnSpcReduction="10000"/>
          </a:bodyPr>
          <a:lstStyle/>
          <a:p>
            <a:r>
              <a:rPr lang="en-GB" b="1" dirty="0" smtClean="0"/>
              <a:t>Needs</a:t>
            </a:r>
          </a:p>
          <a:p>
            <a:pPr marL="114300" indent="0">
              <a:buNone/>
            </a:pPr>
            <a:endParaRPr lang="en-GB" dirty="0" smtClean="0"/>
          </a:p>
          <a:p>
            <a:pPr algn="just"/>
            <a:r>
              <a:rPr lang="en-GB" dirty="0" smtClean="0"/>
              <a:t>El is a 16 year old woman who lives with her mother and two younger brothers on a run down nearby estate. She is intelligent and doing well at school. She is </a:t>
            </a:r>
            <a:r>
              <a:rPr lang="en-GB" dirty="0" smtClean="0"/>
              <a:t>a confident </a:t>
            </a:r>
            <a:r>
              <a:rPr lang="en-GB" dirty="0" smtClean="0"/>
              <a:t>and </a:t>
            </a:r>
            <a:r>
              <a:rPr lang="en-GB" dirty="0" smtClean="0"/>
              <a:t>able </a:t>
            </a:r>
            <a:r>
              <a:rPr lang="en-GB" dirty="0" smtClean="0"/>
              <a:t>athlete but the school has no capacity to develop this. She hangs out with three friends in her class: </a:t>
            </a:r>
            <a:r>
              <a:rPr lang="en-GB" dirty="0" err="1" smtClean="0"/>
              <a:t>Chevella</a:t>
            </a:r>
            <a:r>
              <a:rPr lang="en-GB" dirty="0" smtClean="0"/>
              <a:t>, Kay and Leanne, </a:t>
            </a:r>
            <a:r>
              <a:rPr lang="en-GB" dirty="0" smtClean="0"/>
              <a:t>and they </a:t>
            </a:r>
            <a:r>
              <a:rPr lang="en-GB" dirty="0" smtClean="0"/>
              <a:t>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a:t>
            </a:r>
            <a:r>
              <a:rPr lang="en-GB" dirty="0" smtClean="0"/>
              <a:t>came </a:t>
            </a:r>
            <a:r>
              <a:rPr lang="en-GB" dirty="0" smtClean="0"/>
              <a:t>to see </a:t>
            </a:r>
            <a:r>
              <a:rPr lang="en-GB" dirty="0" smtClean="0"/>
              <a:t>the worker</a:t>
            </a:r>
            <a:r>
              <a:rPr lang="en-GB" dirty="0" smtClean="0"/>
              <a:t>, she is very concerned about what is happening. El spends a lot of time looking after her </a:t>
            </a:r>
            <a:r>
              <a:rPr lang="en-GB" dirty="0" smtClean="0"/>
              <a:t>two </a:t>
            </a:r>
            <a:r>
              <a:rPr lang="en-GB" dirty="0" smtClean="0"/>
              <a:t>younger brothers (aged 8 and 6) during the school holidays as her mum works until 5.30pm. The mum seems tired, stressed and in need of support.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03549" y="274638"/>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6510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Identification of </a:t>
            </a:r>
            <a:r>
              <a:rPr lang="en-GB" b="1" dirty="0" smtClean="0"/>
              <a:t>needs</a:t>
            </a:r>
          </a:p>
          <a:p>
            <a:pPr marL="114300" indent="0">
              <a:buNone/>
            </a:pPr>
            <a:endParaRPr lang="en-GB" dirty="0" smtClean="0"/>
          </a:p>
          <a:p>
            <a:r>
              <a:rPr lang="en-GB" dirty="0" smtClean="0"/>
              <a:t>The Neighbourhood worker felt that:</a:t>
            </a:r>
          </a:p>
          <a:p>
            <a:pPr marL="868680" lvl="1" indent="-457200">
              <a:buFont typeface="+mj-lt"/>
              <a:buAutoNum type="arabicPeriod"/>
            </a:pPr>
            <a:r>
              <a:rPr lang="en-GB" dirty="0" smtClean="0"/>
              <a:t>El is lacking stimulation and challenge. She wants and needs achievement</a:t>
            </a:r>
          </a:p>
          <a:p>
            <a:pPr marL="868680" lvl="1" indent="-457200">
              <a:buFont typeface="+mj-lt"/>
              <a:buAutoNum type="arabicPeriod"/>
            </a:pPr>
            <a:r>
              <a:rPr lang="en-GB" dirty="0" smtClean="0"/>
              <a:t>In some ways she is a young adult too soon because of her parenting role in the relationship to her brothers. Her growth is stunted socially, emotionally, </a:t>
            </a:r>
            <a:r>
              <a:rPr lang="en-GB" dirty="0"/>
              <a:t>s</a:t>
            </a:r>
            <a:r>
              <a:rPr lang="en-GB" dirty="0" smtClean="0"/>
              <a:t>piritually and politically because of the lack of opportunities locally.</a:t>
            </a:r>
          </a:p>
          <a:p>
            <a:pPr marL="868680" lvl="1" indent="-457200">
              <a:buFont typeface="+mj-lt"/>
              <a:buAutoNum type="arabicPeriod"/>
            </a:pPr>
            <a:endParaRPr lang="en-GB" dirty="0"/>
          </a:p>
          <a:p>
            <a:r>
              <a:rPr lang="en-GB" dirty="0" smtClean="0"/>
              <a:t>This is resulting in her finding challenge, stimulation and fun in ways that are not positive and are illegal. This is discussed with El and she spontaneously agrees that this is the case.</a:t>
            </a:r>
            <a:endParaRPr lang="en-GB" dirty="0"/>
          </a:p>
        </p:txBody>
      </p:sp>
    </p:spTree>
    <p:extLst>
      <p:ext uri="{BB962C8B-B14F-4D97-AF65-F5344CB8AC3E}">
        <p14:creationId xmlns:p14="http://schemas.microsoft.com/office/powerpoint/2010/main" val="1567380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smtClean="0"/>
              <a:t>Aim</a:t>
            </a:r>
          </a:p>
          <a:p>
            <a:pPr lvl="1"/>
            <a:r>
              <a:rPr lang="en-GB" dirty="0" smtClean="0"/>
              <a:t>To provide El with learning opportunities to help her reach her potential.</a:t>
            </a:r>
          </a:p>
          <a:p>
            <a:endParaRPr lang="en-GB" dirty="0"/>
          </a:p>
          <a:p>
            <a:r>
              <a:rPr lang="en-GB" b="1" dirty="0" smtClean="0"/>
              <a:t>Objectives</a:t>
            </a:r>
          </a:p>
          <a:p>
            <a:pPr lvl="1"/>
            <a:r>
              <a:rPr lang="en-GB" dirty="0" smtClean="0"/>
              <a:t>To offer El new experiences with which she can continue away from the estate.</a:t>
            </a:r>
          </a:p>
          <a:p>
            <a:pPr lvl="1"/>
            <a:r>
              <a:rPr lang="en-GB" dirty="0" smtClean="0"/>
              <a:t>To keep her and her friendship group together in the process.</a:t>
            </a:r>
          </a:p>
          <a:p>
            <a:pPr lvl="1"/>
            <a:r>
              <a:rPr lang="en-GB" dirty="0" smtClean="0"/>
              <a:t>To support El in the leadership role that she has begun to develop.</a:t>
            </a:r>
          </a:p>
          <a:p>
            <a:pPr lvl="1"/>
            <a:r>
              <a:rPr lang="en-GB" dirty="0" smtClean="0"/>
              <a:t>To support her mother in her parenting of El and her two brothers.</a:t>
            </a:r>
            <a:endParaRPr lang="en-GB" dirty="0"/>
          </a:p>
        </p:txBody>
      </p:sp>
    </p:spTree>
    <p:extLst>
      <p:ext uri="{BB962C8B-B14F-4D97-AF65-F5344CB8AC3E}">
        <p14:creationId xmlns:p14="http://schemas.microsoft.com/office/powerpoint/2010/main" val="2686794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0836"/>
            <a:ext cx="7620000" cy="729673"/>
          </a:xfrm>
        </p:spPr>
        <p:txBody>
          <a:bodyPr/>
          <a:lstStyle/>
          <a:p>
            <a:r>
              <a:rPr lang="en-GB" dirty="0"/>
              <a:t>Case Study: El</a:t>
            </a:r>
          </a:p>
        </p:txBody>
      </p:sp>
      <p:sp>
        <p:nvSpPr>
          <p:cNvPr id="3" name="Content Placeholder 2"/>
          <p:cNvSpPr>
            <a:spLocks noGrp="1"/>
          </p:cNvSpPr>
          <p:nvPr>
            <p:ph idx="1"/>
          </p:nvPr>
        </p:nvSpPr>
        <p:spPr>
          <a:xfrm>
            <a:off x="457200" y="1006764"/>
            <a:ext cx="7620000" cy="5394036"/>
          </a:xfrm>
        </p:spPr>
        <p:txBody>
          <a:bodyPr>
            <a:normAutofit fontScale="92500" lnSpcReduction="10000"/>
          </a:bodyPr>
          <a:lstStyle/>
          <a:p>
            <a:r>
              <a:rPr lang="en-GB" b="1" dirty="0" smtClean="0"/>
              <a:t>Method</a:t>
            </a:r>
          </a:p>
          <a:p>
            <a:pPr lvl="1"/>
            <a:r>
              <a:rPr lang="en-GB" dirty="0" smtClean="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smtClean="0"/>
              <a:t>Stage 1. Ask the four young women if they would like to help run a holiday for ten young people who would otherwise not have had a holiday. This would involve some fund raising off the estate.</a:t>
            </a:r>
          </a:p>
          <a:p>
            <a:pPr lvl="1"/>
            <a:r>
              <a:rPr lang="en-GB" dirty="0" smtClean="0"/>
              <a:t>Stage 2. Fund raise: letters, phone calls and visits.</a:t>
            </a:r>
          </a:p>
          <a:p>
            <a:pPr lvl="1"/>
            <a:r>
              <a:rPr lang="en-GB" dirty="0" smtClean="0"/>
              <a:t>Stage 3. Plan the holiday. This will include visiting the holiday venue and trying out the activities. The idea is that the young women will enjoy themselves and learn about the organisation and safety.</a:t>
            </a:r>
          </a:p>
          <a:p>
            <a:pPr lvl="1"/>
            <a:r>
              <a:rPr lang="en-GB" dirty="0" smtClean="0"/>
              <a:t>Stage 4. Run a planning weekend.</a:t>
            </a:r>
          </a:p>
          <a:p>
            <a:pPr lvl="1"/>
            <a:r>
              <a:rPr lang="en-GB" dirty="0" smtClean="0"/>
              <a:t>Stage 5. Run the holiday with the young people: these will include </a:t>
            </a:r>
            <a:r>
              <a:rPr lang="en-GB" dirty="0" err="1" smtClean="0"/>
              <a:t>El’s</a:t>
            </a:r>
            <a:r>
              <a:rPr lang="en-GB" dirty="0" smtClean="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4204033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periods between each stage are used to look at the young women’s:</a:t>
            </a:r>
          </a:p>
          <a:p>
            <a:pPr lvl="1"/>
            <a:r>
              <a:rPr lang="en-GB" dirty="0" smtClean="0"/>
              <a:t>Achievements</a:t>
            </a:r>
          </a:p>
          <a:p>
            <a:pPr lvl="1"/>
            <a:r>
              <a:rPr lang="en-GB" dirty="0" smtClean="0"/>
              <a:t>Roles, including leadership</a:t>
            </a:r>
          </a:p>
          <a:p>
            <a:pPr lvl="1"/>
            <a:r>
              <a:rPr lang="en-GB" dirty="0" smtClean="0"/>
              <a:t>Support mechanisms</a:t>
            </a:r>
          </a:p>
          <a:p>
            <a:pPr lvl="1"/>
            <a:r>
              <a:rPr lang="en-GB" dirty="0" smtClean="0"/>
              <a:t>And to offer positive feedback and constructive criticism. </a:t>
            </a:r>
          </a:p>
          <a:p>
            <a:r>
              <a:rPr lang="en-GB" dirty="0" smtClean="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2301339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Decide what </a:t>
            </a:r>
            <a:r>
              <a:rPr lang="en-GB" b="1" dirty="0"/>
              <a:t>Indicators </a:t>
            </a:r>
            <a:r>
              <a:rPr lang="en-GB" dirty="0"/>
              <a:t>you will use to show you are on course, then go ahead and </a:t>
            </a:r>
            <a:r>
              <a:rPr lang="en-GB" b="1" dirty="0"/>
              <a:t>Implement </a:t>
            </a:r>
            <a:r>
              <a:rPr lang="en-GB" dirty="0"/>
              <a:t>it</a:t>
            </a:r>
            <a:endParaRPr lang="en-GB" dirty="0" smtClean="0"/>
          </a:p>
          <a:p>
            <a:pPr lvl="1"/>
            <a:r>
              <a:rPr lang="en-GB" dirty="0" smtClean="0"/>
              <a:t>Do the women want to join in?</a:t>
            </a:r>
          </a:p>
          <a:p>
            <a:pPr lvl="1"/>
            <a:r>
              <a:rPr lang="en-GB" dirty="0" smtClean="0"/>
              <a:t>Do they turn up for the slog of fund-raising?</a:t>
            </a:r>
          </a:p>
          <a:p>
            <a:pPr lvl="1"/>
            <a:r>
              <a:rPr lang="en-GB" dirty="0" smtClean="0"/>
              <a:t>Do they remain involved?</a:t>
            </a:r>
          </a:p>
          <a:p>
            <a:pPr lvl="1"/>
            <a:r>
              <a:rPr lang="en-GB" dirty="0" smtClean="0"/>
              <a:t>How do they respond to leaving the estate and meeting new people?</a:t>
            </a:r>
          </a:p>
          <a:p>
            <a:pPr lvl="1"/>
            <a:r>
              <a:rPr lang="en-GB" dirty="0" smtClean="0"/>
              <a:t>What roles do they take up?</a:t>
            </a:r>
          </a:p>
          <a:p>
            <a:pPr lvl="1"/>
            <a:r>
              <a:rPr lang="en-GB" dirty="0" smtClean="0"/>
              <a:t>How is El working as a leader in all of this?</a:t>
            </a:r>
          </a:p>
          <a:p>
            <a:pPr lvl="1"/>
            <a:r>
              <a:rPr lang="en-GB" dirty="0" smtClean="0"/>
              <a:t>Is the young people's participation real or are they just hanging in there for the sake of the holiday?</a:t>
            </a:r>
          </a:p>
          <a:p>
            <a:pPr lvl="1"/>
            <a:r>
              <a:rPr lang="en-GB" dirty="0" smtClean="0"/>
              <a:t>Can they identify their learning?</a:t>
            </a:r>
          </a:p>
          <a:p>
            <a:pPr lvl="1"/>
            <a:r>
              <a:rPr lang="en-GB" dirty="0" smtClean="0"/>
              <a:t>Do they turn up for the planning weekend: are they active participants?</a:t>
            </a:r>
          </a:p>
          <a:p>
            <a:pPr lvl="1"/>
            <a:r>
              <a:rPr lang="en-GB" dirty="0" smtClean="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5241731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smtClean="0"/>
              <a:t>Evaluation</a:t>
            </a:r>
          </a:p>
          <a:p>
            <a:r>
              <a:rPr lang="en-GB" i="1" dirty="0" smtClean="0"/>
              <a:t>Formative evaluation </a:t>
            </a:r>
            <a:endParaRPr lang="en-GB" i="1" dirty="0" smtClean="0"/>
          </a:p>
          <a:p>
            <a:r>
              <a:rPr lang="en-GB" dirty="0" smtClean="0"/>
              <a:t>After </a:t>
            </a:r>
            <a:r>
              <a:rPr lang="en-GB" dirty="0" smtClean="0"/>
              <a:t>each session, and the planning weekend, the following questions need exploring to discover how each young person is developing:</a:t>
            </a:r>
          </a:p>
          <a:p>
            <a:pPr lvl="1"/>
            <a:r>
              <a:rPr lang="en-GB" dirty="0" smtClean="0"/>
              <a:t>What has happened that is of significance to the young people’s learning?</a:t>
            </a:r>
          </a:p>
          <a:p>
            <a:pPr lvl="1"/>
            <a:r>
              <a:rPr lang="en-GB" dirty="0" smtClean="0"/>
              <a:t>What needs to be done to progress their learning?</a:t>
            </a:r>
          </a:p>
          <a:p>
            <a:pPr lvl="1"/>
            <a:r>
              <a:rPr lang="en-GB" dirty="0" smtClean="0"/>
              <a:t>The programme’s successes?</a:t>
            </a:r>
          </a:p>
          <a:p>
            <a:pPr lvl="1"/>
            <a:r>
              <a:rPr lang="en-GB" dirty="0" smtClean="0"/>
              <a:t>Its not so successful parts?</a:t>
            </a:r>
          </a:p>
          <a:p>
            <a:pPr lvl="1"/>
            <a:r>
              <a:rPr lang="en-GB" dirty="0" smtClean="0"/>
              <a:t>What role did you take?</a:t>
            </a:r>
          </a:p>
          <a:p>
            <a:pPr lvl="1"/>
            <a:r>
              <a:rPr lang="en-GB" dirty="0" smtClean="0"/>
              <a:t>What have we learned?</a:t>
            </a:r>
          </a:p>
          <a:p>
            <a:pPr lvl="1"/>
            <a:endParaRPr lang="en-GB" dirty="0" smtClean="0"/>
          </a:p>
          <a:p>
            <a:pPr lvl="1"/>
            <a:endParaRPr lang="en-GB" i="1" dirty="0"/>
          </a:p>
        </p:txBody>
      </p:sp>
    </p:spTree>
    <p:extLst>
      <p:ext uri="{BB962C8B-B14F-4D97-AF65-F5344CB8AC3E}">
        <p14:creationId xmlns:p14="http://schemas.microsoft.com/office/powerpoint/2010/main" val="23740724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Summative </a:t>
            </a:r>
            <a:r>
              <a:rPr lang="en-GB" dirty="0" smtClean="0"/>
              <a:t>Evaluation (at the end)</a:t>
            </a:r>
          </a:p>
          <a:p>
            <a:pPr lvl="1"/>
            <a:r>
              <a:rPr lang="en-GB" dirty="0" smtClean="0"/>
              <a:t>What did the children/ young people get from the holiday?</a:t>
            </a:r>
          </a:p>
          <a:p>
            <a:pPr lvl="1"/>
            <a:r>
              <a:rPr lang="en-GB" dirty="0" smtClean="0"/>
              <a:t>Did it go to plan?</a:t>
            </a:r>
          </a:p>
          <a:p>
            <a:pPr lvl="1"/>
            <a:r>
              <a:rPr lang="en-GB" dirty="0" smtClean="0"/>
              <a:t>Good bits, bad bits, points to look out for if done again?</a:t>
            </a:r>
          </a:p>
          <a:p>
            <a:pPr lvl="1"/>
            <a:r>
              <a:rPr lang="en-GB" dirty="0" smtClean="0"/>
              <a:t>What has each of us achieved and learned?</a:t>
            </a:r>
            <a:endParaRPr lang="en-GB" dirty="0"/>
          </a:p>
        </p:txBody>
      </p:sp>
    </p:spTree>
    <p:extLst>
      <p:ext uri="{BB962C8B-B14F-4D97-AF65-F5344CB8AC3E}">
        <p14:creationId xmlns:p14="http://schemas.microsoft.com/office/powerpoint/2010/main" val="9247622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smtClean="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r>
              <a:rPr lang="en-GB" dirty="0" smtClean="0"/>
              <a:t>’.</a:t>
            </a:r>
            <a:endParaRPr lang="en-GB" dirty="0" smtClean="0"/>
          </a:p>
          <a:p>
            <a:r>
              <a:rPr lang="en-GB" dirty="0" smtClean="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endParaRPr lang="en-GB" dirty="0"/>
          </a:p>
        </p:txBody>
      </p:sp>
    </p:spTree>
    <p:extLst>
      <p:ext uri="{BB962C8B-B14F-4D97-AF65-F5344CB8AC3E}">
        <p14:creationId xmlns:p14="http://schemas.microsoft.com/office/powerpoint/2010/main" val="11764377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For the remainder of the lecture you will need to work </a:t>
            </a:r>
            <a:r>
              <a:rPr lang="en-GB" dirty="0"/>
              <a:t>i</a:t>
            </a:r>
            <a:r>
              <a:rPr lang="en-GB" dirty="0" smtClean="0"/>
              <a:t>n small groups to prepare your own systematic process for planning which is based on the NAOMIE framework - that has already been explained to you during today’s lecture.</a:t>
            </a:r>
          </a:p>
          <a:p>
            <a:r>
              <a:rPr lang="en-GB" dirty="0" smtClean="0"/>
              <a:t>This can be based on an existing example of identifying and meeting young people's needs that you or a member of your group has/or you can be as creative as you like in coming up with an issue or situation that may be of interest to you. For </a:t>
            </a:r>
            <a:r>
              <a:rPr lang="en-GB" dirty="0" smtClean="0"/>
              <a:t>example:</a:t>
            </a:r>
            <a:endParaRPr lang="en-GB" dirty="0" smtClean="0"/>
          </a:p>
          <a:p>
            <a:pPr lvl="1"/>
            <a:r>
              <a:rPr lang="en-GB" dirty="0" err="1" smtClean="0"/>
              <a:t>El’s</a:t>
            </a:r>
            <a:r>
              <a:rPr lang="en-GB" dirty="0" smtClean="0"/>
              <a:t> idea of getting more resources on her estate for children and young people.</a:t>
            </a:r>
          </a:p>
          <a:p>
            <a:pPr lvl="1"/>
            <a:r>
              <a:rPr lang="en-GB" dirty="0" smtClean="0"/>
              <a:t>A bullying problem in the youth club</a:t>
            </a:r>
          </a:p>
          <a:p>
            <a:pPr lvl="1"/>
            <a:r>
              <a:rPr lang="en-GB" dirty="0" smtClean="0"/>
              <a:t>The decline in the number of young people accessing the project/centre.</a:t>
            </a:r>
          </a:p>
          <a:p>
            <a:pPr lvl="1"/>
            <a:r>
              <a:rPr lang="en-GB" dirty="0" smtClean="0"/>
              <a:t>Or helping a young person to make an informed decision about their future.</a:t>
            </a:r>
          </a:p>
          <a:p>
            <a:pPr lvl="1"/>
            <a:endParaRPr lang="en-GB" dirty="0" smtClean="0"/>
          </a:p>
        </p:txBody>
      </p:sp>
    </p:spTree>
    <p:extLst>
      <p:ext uri="{BB962C8B-B14F-4D97-AF65-F5344CB8AC3E}">
        <p14:creationId xmlns:p14="http://schemas.microsoft.com/office/powerpoint/2010/main" val="1318139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Session </a:t>
            </a:r>
            <a:endParaRPr lang="en-GB" dirty="0"/>
          </a:p>
        </p:txBody>
      </p:sp>
      <p:sp>
        <p:nvSpPr>
          <p:cNvPr id="3" name="Content Placeholder 2"/>
          <p:cNvSpPr>
            <a:spLocks noGrp="1"/>
          </p:cNvSpPr>
          <p:nvPr>
            <p:ph idx="1"/>
          </p:nvPr>
        </p:nvSpPr>
        <p:spPr/>
        <p:txBody>
          <a:bodyPr/>
          <a:lstStyle/>
          <a:p>
            <a:r>
              <a:rPr lang="en-GB" dirty="0" smtClean="0"/>
              <a:t>You will present your NAOMIE planning model to the group.</a:t>
            </a:r>
          </a:p>
          <a:p>
            <a:r>
              <a:rPr lang="en-GB" dirty="0" smtClean="0"/>
              <a:t>This should be a task that you all contribute </a:t>
            </a:r>
            <a:r>
              <a:rPr lang="en-GB" dirty="0" smtClean="0"/>
              <a:t>to.</a:t>
            </a:r>
            <a:endParaRPr lang="en-GB" dirty="0" smtClean="0"/>
          </a:p>
          <a:p>
            <a:r>
              <a:rPr lang="en-GB" dirty="0" smtClean="0"/>
              <a:t>The group feedback sessions should not exceed 15 minutes.</a:t>
            </a:r>
          </a:p>
          <a:p>
            <a:endParaRPr lang="en-GB" dirty="0"/>
          </a:p>
          <a:p>
            <a:pPr marL="114300" indent="0">
              <a:buNone/>
            </a:pPr>
            <a:endParaRPr lang="en-GB" dirty="0" smtClean="0"/>
          </a:p>
        </p:txBody>
      </p:sp>
    </p:spTree>
    <p:extLst>
      <p:ext uri="{BB962C8B-B14F-4D97-AF65-F5344CB8AC3E}">
        <p14:creationId xmlns:p14="http://schemas.microsoft.com/office/powerpoint/2010/main" val="2225658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smtClean="0"/>
              <a:t>Further information</a:t>
            </a:r>
            <a:endParaRPr lang="en-US" b="1" dirty="0"/>
          </a:p>
        </p:txBody>
      </p:sp>
      <p:sp>
        <p:nvSpPr>
          <p:cNvPr id="3" name="Content Placeholder 2"/>
          <p:cNvSpPr>
            <a:spLocks noGrp="1"/>
          </p:cNvSpPr>
          <p:nvPr>
            <p:ph idx="1"/>
          </p:nvPr>
        </p:nvSpPr>
        <p:spPr/>
        <p:txBody>
          <a:bodyPr>
            <a:normAutofit/>
          </a:bodyPr>
          <a:lstStyle/>
          <a:p>
            <a:r>
              <a:rPr lang="en-US" dirty="0">
                <a:hlinkClick r:id="rId3"/>
              </a:rPr>
              <a:t>http://</a:t>
            </a:r>
            <a:r>
              <a:rPr lang="en-US" dirty="0" smtClean="0">
                <a:hlinkClick r:id="rId3"/>
              </a:rPr>
              <a:t>www.pembrokeshireyouthzone.co.uk/content.asp?nav=10,163&amp;parent_directory_id=1&amp;id=222</a:t>
            </a:r>
            <a:endParaRPr lang="en-US" dirty="0" smtClean="0"/>
          </a:p>
          <a:p>
            <a:r>
              <a:rPr lang="en-GB" dirty="0" smtClean="0"/>
              <a:t>Please also see Chapter 8 “Planning a Programme” in Delivering Good Youth Work, Gina Ingram and Jean Harris</a:t>
            </a:r>
          </a:p>
          <a:p>
            <a:pPr marL="0" indent="0">
              <a:buNone/>
            </a:pPr>
            <a:endParaRPr lang="en-GB" dirty="0" smtClean="0"/>
          </a:p>
          <a:p>
            <a:pPr marL="0" indent="0">
              <a:buNone/>
            </a:pPr>
            <a:r>
              <a:rPr lang="en-GB" dirty="0" smtClean="0"/>
              <a:t>Available at:</a:t>
            </a:r>
          </a:p>
          <a:p>
            <a:pPr marL="0" indent="0">
              <a:buNone/>
            </a:pPr>
            <a:r>
              <a:rPr lang="en-GB" dirty="0" smtClean="0"/>
              <a:t>https://whel-primo.hosted.exlibrisgroup.com/primo-explore/fulldisplay?docid=44UWTSD_ALMA21157183790002421&amp;context=L&amp;vid=44WHELF_UWTSD_VU1&amp;lang=en_US&amp;search_scope=CSCOP_EVERYTHING&amp;adaptor=Local%20Search%20Engine&amp;tab=tab1&amp;query=any,contains,delivering%20good%20youth%20work&amp;offset=0</a:t>
            </a:r>
          </a:p>
          <a:p>
            <a:pPr marL="0" indent="0">
              <a:buNone/>
            </a:pPr>
            <a:endParaRPr lang="en-GB" dirty="0"/>
          </a:p>
          <a:p>
            <a:endParaRPr lang="en-US" dirty="0"/>
          </a:p>
        </p:txBody>
      </p:sp>
      <p:sp>
        <p:nvSpPr>
          <p:cNvPr id="5" name="Rectangle 4"/>
          <p:cNvSpPr/>
          <p:nvPr/>
        </p:nvSpPr>
        <p:spPr>
          <a:xfrm>
            <a:off x="762000" y="5090026"/>
            <a:ext cx="4572000" cy="646331"/>
          </a:xfrm>
          <a:prstGeom prst="rect">
            <a:avLst/>
          </a:prstGeom>
        </p:spPr>
        <p:txBody>
          <a:bodyPr>
            <a:spAutoFit/>
          </a:bodyPr>
          <a:lstStyle/>
          <a:p>
            <a:endParaRPr lang="en-US" dirty="0" smtClean="0"/>
          </a:p>
          <a:p>
            <a:endParaRPr lang="en-US" dirty="0"/>
          </a:p>
        </p:txBody>
      </p:sp>
    </p:spTree>
    <p:extLst>
      <p:ext uri="{BB962C8B-B14F-4D97-AF65-F5344CB8AC3E}">
        <p14:creationId xmlns:p14="http://schemas.microsoft.com/office/powerpoint/2010/main" val="386911207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Adjacency</Template>
  <TotalTime>555</TotalTime>
  <Words>2194</Words>
  <Application>Microsoft Office PowerPoint</Application>
  <PresentationFormat>On-screen Show (4:3)</PresentationFormat>
  <Paragraphs>215</Paragraphs>
  <Slides>28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ＭＳ Ｐゴシック</vt:lpstr>
      <vt:lpstr>Arial</vt:lpstr>
      <vt:lpstr>Calibri</vt:lpstr>
      <vt:lpstr>Cambria</vt:lpstr>
      <vt:lpstr>Adjacency</vt:lpstr>
      <vt:lpstr>  Models of Planning Aim of lecture: To explore the importance of identifying – and meeting – young people’s needs</vt:lpstr>
      <vt:lpstr>PowerPoint Presentation</vt:lpstr>
      <vt:lpstr>Identifying the Need </vt:lpstr>
      <vt:lpstr>Identifying and Meeting young people’s needs:</vt:lpstr>
      <vt:lpstr>NAOMIE  </vt:lpstr>
      <vt:lpstr>Needs   </vt:lpstr>
      <vt:lpstr>Needs   </vt:lpstr>
      <vt:lpstr>Aim   </vt:lpstr>
      <vt:lpstr>Aim   </vt:lpstr>
      <vt:lpstr>Objectives  </vt:lpstr>
      <vt:lpstr>Methods  </vt:lpstr>
      <vt:lpstr>Methods  </vt:lpstr>
      <vt:lpstr>Methods  </vt:lpstr>
      <vt:lpstr>Indicators/Implementation</vt:lpstr>
      <vt:lpstr>Evaluation  </vt:lpstr>
      <vt:lpstr>Evaluation  </vt:lpstr>
      <vt:lpstr>Case Study: El</vt:lpstr>
      <vt:lpstr>Case Study: El</vt:lpstr>
      <vt:lpstr>Case Study: El</vt:lpstr>
      <vt:lpstr>Case Study: El</vt:lpstr>
      <vt:lpstr>Case Study: El</vt:lpstr>
      <vt:lpstr>Case Study: El</vt:lpstr>
      <vt:lpstr>Case Study: El</vt:lpstr>
      <vt:lpstr>Case Study: El</vt:lpstr>
      <vt:lpstr>Case Study: El</vt:lpstr>
      <vt:lpstr>Group Task</vt:lpstr>
      <vt:lpstr>Next Session </vt:lpstr>
      <vt:lpstr>Further information</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Dolan Thomas</dc:creator>
  <cp:lastModifiedBy>Angharad Lewis</cp:lastModifiedBy>
  <cp:revision>41</cp:revision>
  <cp:lastPrinted>2018-03-15T14:58:25Z</cp:lastPrinted>
  <dcterms:created xsi:type="dcterms:W3CDTF">2015-01-25T16:37:47Z</dcterms:created>
  <dcterms:modified xsi:type="dcterms:W3CDTF">2019-03-14T14:00:29Z</dcterms:modified>
</cp:coreProperties>
</file>