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9D0F"/>
    <a:srgbClr val="ED8928"/>
    <a:srgbClr val="9445C6"/>
    <a:srgbClr val="DF10B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7F77F-8D58-E13A-B4B9-5FEE9A979B7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1277300-8CE7-CD9F-5D53-26AFED29421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6A742BA-CBBA-935A-6F66-969877540D0C}"/>
              </a:ext>
            </a:extLst>
          </p:cNvPr>
          <p:cNvSpPr>
            <a:spLocks noGrp="1"/>
          </p:cNvSpPr>
          <p:nvPr>
            <p:ph type="dt" sz="half" idx="10"/>
          </p:nvPr>
        </p:nvSpPr>
        <p:spPr/>
        <p:txBody>
          <a:bodyPr/>
          <a:lstStyle/>
          <a:p>
            <a:fld id="{358DB109-97B7-2B4A-89FF-F99DD8AC7FE4}" type="datetimeFigureOut">
              <a:rPr lang="en-US" smtClean="0"/>
              <a:t>5/20/23</a:t>
            </a:fld>
            <a:endParaRPr lang="en-US"/>
          </a:p>
        </p:txBody>
      </p:sp>
      <p:sp>
        <p:nvSpPr>
          <p:cNvPr id="5" name="Footer Placeholder 4">
            <a:extLst>
              <a:ext uri="{FF2B5EF4-FFF2-40B4-BE49-F238E27FC236}">
                <a16:creationId xmlns:a16="http://schemas.microsoft.com/office/drawing/2014/main" id="{5D093B2B-F1D4-0920-122B-1BDC2F8EE9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A7887C-4A3E-7C5E-9CAC-699AE30CDFE1}"/>
              </a:ext>
            </a:extLst>
          </p:cNvPr>
          <p:cNvSpPr>
            <a:spLocks noGrp="1"/>
          </p:cNvSpPr>
          <p:nvPr>
            <p:ph type="sldNum" sz="quarter" idx="12"/>
          </p:nvPr>
        </p:nvSpPr>
        <p:spPr/>
        <p:txBody>
          <a:bodyPr/>
          <a:lstStyle/>
          <a:p>
            <a:fld id="{336C4F14-A599-E340-9938-4FAFAA801651}" type="slidenum">
              <a:rPr lang="en-US" smtClean="0"/>
              <a:t>‹#›</a:t>
            </a:fld>
            <a:endParaRPr lang="en-US"/>
          </a:p>
        </p:txBody>
      </p:sp>
    </p:spTree>
    <p:extLst>
      <p:ext uri="{BB962C8B-B14F-4D97-AF65-F5344CB8AC3E}">
        <p14:creationId xmlns:p14="http://schemas.microsoft.com/office/powerpoint/2010/main" val="19778637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47143-C934-C53B-3E21-1630503CE38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B0E18D-4315-DAB2-327A-83FB091A9F0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F96A580-9CAF-DBA2-2F32-642124EE124D}"/>
              </a:ext>
            </a:extLst>
          </p:cNvPr>
          <p:cNvSpPr>
            <a:spLocks noGrp="1"/>
          </p:cNvSpPr>
          <p:nvPr>
            <p:ph type="dt" sz="half" idx="10"/>
          </p:nvPr>
        </p:nvSpPr>
        <p:spPr/>
        <p:txBody>
          <a:bodyPr/>
          <a:lstStyle/>
          <a:p>
            <a:fld id="{358DB109-97B7-2B4A-89FF-F99DD8AC7FE4}" type="datetimeFigureOut">
              <a:rPr lang="en-US" smtClean="0"/>
              <a:t>5/20/23</a:t>
            </a:fld>
            <a:endParaRPr lang="en-US"/>
          </a:p>
        </p:txBody>
      </p:sp>
      <p:sp>
        <p:nvSpPr>
          <p:cNvPr id="5" name="Footer Placeholder 4">
            <a:extLst>
              <a:ext uri="{FF2B5EF4-FFF2-40B4-BE49-F238E27FC236}">
                <a16:creationId xmlns:a16="http://schemas.microsoft.com/office/drawing/2014/main" id="{625C1DC9-C9CF-3C5B-8809-43EC86C8E6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8B4056-38B0-EFF4-4171-7E0D6FBA0901}"/>
              </a:ext>
            </a:extLst>
          </p:cNvPr>
          <p:cNvSpPr>
            <a:spLocks noGrp="1"/>
          </p:cNvSpPr>
          <p:nvPr>
            <p:ph type="sldNum" sz="quarter" idx="12"/>
          </p:nvPr>
        </p:nvSpPr>
        <p:spPr/>
        <p:txBody>
          <a:bodyPr/>
          <a:lstStyle/>
          <a:p>
            <a:fld id="{336C4F14-A599-E340-9938-4FAFAA801651}" type="slidenum">
              <a:rPr lang="en-US" smtClean="0"/>
              <a:t>‹#›</a:t>
            </a:fld>
            <a:endParaRPr lang="en-US"/>
          </a:p>
        </p:txBody>
      </p:sp>
    </p:spTree>
    <p:extLst>
      <p:ext uri="{BB962C8B-B14F-4D97-AF65-F5344CB8AC3E}">
        <p14:creationId xmlns:p14="http://schemas.microsoft.com/office/powerpoint/2010/main" val="21187662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1A682-D1F9-C699-65FF-53D447EDE63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E61E144-D89E-7A95-78A3-0585DDFBA5A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4B48495-5969-A7EF-0D41-C1845D206174}"/>
              </a:ext>
            </a:extLst>
          </p:cNvPr>
          <p:cNvSpPr>
            <a:spLocks noGrp="1"/>
          </p:cNvSpPr>
          <p:nvPr>
            <p:ph type="dt" sz="half" idx="10"/>
          </p:nvPr>
        </p:nvSpPr>
        <p:spPr/>
        <p:txBody>
          <a:bodyPr/>
          <a:lstStyle/>
          <a:p>
            <a:fld id="{358DB109-97B7-2B4A-89FF-F99DD8AC7FE4}" type="datetimeFigureOut">
              <a:rPr lang="en-US" smtClean="0"/>
              <a:t>5/20/23</a:t>
            </a:fld>
            <a:endParaRPr lang="en-US"/>
          </a:p>
        </p:txBody>
      </p:sp>
      <p:sp>
        <p:nvSpPr>
          <p:cNvPr id="5" name="Footer Placeholder 4">
            <a:extLst>
              <a:ext uri="{FF2B5EF4-FFF2-40B4-BE49-F238E27FC236}">
                <a16:creationId xmlns:a16="http://schemas.microsoft.com/office/drawing/2014/main" id="{96812744-0B9E-C163-F442-6D82DA3756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BD60B-EF80-02C9-5949-B60D679008D4}"/>
              </a:ext>
            </a:extLst>
          </p:cNvPr>
          <p:cNvSpPr>
            <a:spLocks noGrp="1"/>
          </p:cNvSpPr>
          <p:nvPr>
            <p:ph type="sldNum" sz="quarter" idx="12"/>
          </p:nvPr>
        </p:nvSpPr>
        <p:spPr/>
        <p:txBody>
          <a:bodyPr/>
          <a:lstStyle/>
          <a:p>
            <a:fld id="{336C4F14-A599-E340-9938-4FAFAA801651}" type="slidenum">
              <a:rPr lang="en-US" smtClean="0"/>
              <a:t>‹#›</a:t>
            </a:fld>
            <a:endParaRPr lang="en-US"/>
          </a:p>
        </p:txBody>
      </p:sp>
    </p:spTree>
    <p:extLst>
      <p:ext uri="{BB962C8B-B14F-4D97-AF65-F5344CB8AC3E}">
        <p14:creationId xmlns:p14="http://schemas.microsoft.com/office/powerpoint/2010/main" val="31070773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0FCE5-1939-9190-9E5B-939EEB36778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5CA7D83-78F6-9F92-4E11-C42AEB9660F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AFBA554-A6DA-BBF4-E249-07FC692CC8E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DA127E0-05F6-18AD-AEF9-0972C4E5C4C6}"/>
              </a:ext>
            </a:extLst>
          </p:cNvPr>
          <p:cNvSpPr>
            <a:spLocks noGrp="1"/>
          </p:cNvSpPr>
          <p:nvPr>
            <p:ph type="dt" sz="half" idx="10"/>
          </p:nvPr>
        </p:nvSpPr>
        <p:spPr/>
        <p:txBody>
          <a:bodyPr/>
          <a:lstStyle/>
          <a:p>
            <a:fld id="{358DB109-97B7-2B4A-89FF-F99DD8AC7FE4}" type="datetimeFigureOut">
              <a:rPr lang="en-US" smtClean="0"/>
              <a:t>5/20/23</a:t>
            </a:fld>
            <a:endParaRPr lang="en-US"/>
          </a:p>
        </p:txBody>
      </p:sp>
      <p:sp>
        <p:nvSpPr>
          <p:cNvPr id="6" name="Footer Placeholder 5">
            <a:extLst>
              <a:ext uri="{FF2B5EF4-FFF2-40B4-BE49-F238E27FC236}">
                <a16:creationId xmlns:a16="http://schemas.microsoft.com/office/drawing/2014/main" id="{1E65D476-CF54-7BB4-5FB0-8DE52503D72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98F2292-233F-63B5-E7FC-A3830845CEA4}"/>
              </a:ext>
            </a:extLst>
          </p:cNvPr>
          <p:cNvSpPr>
            <a:spLocks noGrp="1"/>
          </p:cNvSpPr>
          <p:nvPr>
            <p:ph type="sldNum" sz="quarter" idx="12"/>
          </p:nvPr>
        </p:nvSpPr>
        <p:spPr/>
        <p:txBody>
          <a:bodyPr/>
          <a:lstStyle/>
          <a:p>
            <a:fld id="{336C4F14-A599-E340-9938-4FAFAA801651}" type="slidenum">
              <a:rPr lang="en-US" smtClean="0"/>
              <a:t>‹#›</a:t>
            </a:fld>
            <a:endParaRPr lang="en-US"/>
          </a:p>
        </p:txBody>
      </p:sp>
    </p:spTree>
    <p:extLst>
      <p:ext uri="{BB962C8B-B14F-4D97-AF65-F5344CB8AC3E}">
        <p14:creationId xmlns:p14="http://schemas.microsoft.com/office/powerpoint/2010/main" val="21172647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8B04C-F8E5-2A62-973C-6E8AE04FB1D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4DB7AD2-6421-9547-E8CF-9FFA1C2D4F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359488-1098-26D1-4A48-E056582E2E0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23768A4-1357-5079-7E45-C5CFC2FA0D0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96522D3-6433-473E-3D56-EFAA0939160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D830C89-6B1D-5A87-A9F7-1017DB059162}"/>
              </a:ext>
            </a:extLst>
          </p:cNvPr>
          <p:cNvSpPr>
            <a:spLocks noGrp="1"/>
          </p:cNvSpPr>
          <p:nvPr>
            <p:ph type="dt" sz="half" idx="10"/>
          </p:nvPr>
        </p:nvSpPr>
        <p:spPr/>
        <p:txBody>
          <a:bodyPr/>
          <a:lstStyle/>
          <a:p>
            <a:fld id="{358DB109-97B7-2B4A-89FF-F99DD8AC7FE4}" type="datetimeFigureOut">
              <a:rPr lang="en-US" smtClean="0"/>
              <a:t>5/20/23</a:t>
            </a:fld>
            <a:endParaRPr lang="en-US"/>
          </a:p>
        </p:txBody>
      </p:sp>
      <p:sp>
        <p:nvSpPr>
          <p:cNvPr id="8" name="Footer Placeholder 7">
            <a:extLst>
              <a:ext uri="{FF2B5EF4-FFF2-40B4-BE49-F238E27FC236}">
                <a16:creationId xmlns:a16="http://schemas.microsoft.com/office/drawing/2014/main" id="{79BEF455-6244-6666-5B2D-350BC2D6650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759C914-2428-1F04-48DC-C81C46123959}"/>
              </a:ext>
            </a:extLst>
          </p:cNvPr>
          <p:cNvSpPr>
            <a:spLocks noGrp="1"/>
          </p:cNvSpPr>
          <p:nvPr>
            <p:ph type="sldNum" sz="quarter" idx="12"/>
          </p:nvPr>
        </p:nvSpPr>
        <p:spPr/>
        <p:txBody>
          <a:bodyPr/>
          <a:lstStyle/>
          <a:p>
            <a:fld id="{336C4F14-A599-E340-9938-4FAFAA801651}" type="slidenum">
              <a:rPr lang="en-US" smtClean="0"/>
              <a:t>‹#›</a:t>
            </a:fld>
            <a:endParaRPr lang="en-US"/>
          </a:p>
        </p:txBody>
      </p:sp>
    </p:spTree>
    <p:extLst>
      <p:ext uri="{BB962C8B-B14F-4D97-AF65-F5344CB8AC3E}">
        <p14:creationId xmlns:p14="http://schemas.microsoft.com/office/powerpoint/2010/main" val="35301253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AC8CB-E017-8150-E7A7-27A73732802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F3D32E1-893E-5CBB-9B2B-DA70B6072E9D}"/>
              </a:ext>
            </a:extLst>
          </p:cNvPr>
          <p:cNvSpPr>
            <a:spLocks noGrp="1"/>
          </p:cNvSpPr>
          <p:nvPr>
            <p:ph type="dt" sz="half" idx="10"/>
          </p:nvPr>
        </p:nvSpPr>
        <p:spPr/>
        <p:txBody>
          <a:bodyPr/>
          <a:lstStyle/>
          <a:p>
            <a:fld id="{358DB109-97B7-2B4A-89FF-F99DD8AC7FE4}" type="datetimeFigureOut">
              <a:rPr lang="en-US" smtClean="0"/>
              <a:t>5/20/23</a:t>
            </a:fld>
            <a:endParaRPr lang="en-US"/>
          </a:p>
        </p:txBody>
      </p:sp>
      <p:sp>
        <p:nvSpPr>
          <p:cNvPr id="4" name="Footer Placeholder 3">
            <a:extLst>
              <a:ext uri="{FF2B5EF4-FFF2-40B4-BE49-F238E27FC236}">
                <a16:creationId xmlns:a16="http://schemas.microsoft.com/office/drawing/2014/main" id="{F6C96ACA-7F95-E4E6-7443-858F3980C5E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9324208-8FB0-212F-83D3-C86726D7BE8D}"/>
              </a:ext>
            </a:extLst>
          </p:cNvPr>
          <p:cNvSpPr>
            <a:spLocks noGrp="1"/>
          </p:cNvSpPr>
          <p:nvPr>
            <p:ph type="sldNum" sz="quarter" idx="12"/>
          </p:nvPr>
        </p:nvSpPr>
        <p:spPr/>
        <p:txBody>
          <a:bodyPr/>
          <a:lstStyle/>
          <a:p>
            <a:fld id="{336C4F14-A599-E340-9938-4FAFAA801651}" type="slidenum">
              <a:rPr lang="en-US" smtClean="0"/>
              <a:t>‹#›</a:t>
            </a:fld>
            <a:endParaRPr lang="en-US"/>
          </a:p>
        </p:txBody>
      </p:sp>
    </p:spTree>
    <p:extLst>
      <p:ext uri="{BB962C8B-B14F-4D97-AF65-F5344CB8AC3E}">
        <p14:creationId xmlns:p14="http://schemas.microsoft.com/office/powerpoint/2010/main" val="32508488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F37FA4C-8F80-3274-92FC-0419E72D507A}"/>
              </a:ext>
            </a:extLst>
          </p:cNvPr>
          <p:cNvSpPr>
            <a:spLocks noGrp="1"/>
          </p:cNvSpPr>
          <p:nvPr>
            <p:ph type="dt" sz="half" idx="10"/>
          </p:nvPr>
        </p:nvSpPr>
        <p:spPr/>
        <p:txBody>
          <a:bodyPr/>
          <a:lstStyle/>
          <a:p>
            <a:fld id="{358DB109-97B7-2B4A-89FF-F99DD8AC7FE4}" type="datetimeFigureOut">
              <a:rPr lang="en-US" smtClean="0"/>
              <a:t>5/20/23</a:t>
            </a:fld>
            <a:endParaRPr lang="en-US"/>
          </a:p>
        </p:txBody>
      </p:sp>
      <p:sp>
        <p:nvSpPr>
          <p:cNvPr id="3" name="Footer Placeholder 2">
            <a:extLst>
              <a:ext uri="{FF2B5EF4-FFF2-40B4-BE49-F238E27FC236}">
                <a16:creationId xmlns:a16="http://schemas.microsoft.com/office/drawing/2014/main" id="{64D2D72A-3B04-5DAF-6C45-BE86C548692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B4F87CE-F245-FC42-E1C4-DF48E1BB699B}"/>
              </a:ext>
            </a:extLst>
          </p:cNvPr>
          <p:cNvSpPr>
            <a:spLocks noGrp="1"/>
          </p:cNvSpPr>
          <p:nvPr>
            <p:ph type="sldNum" sz="quarter" idx="12"/>
          </p:nvPr>
        </p:nvSpPr>
        <p:spPr/>
        <p:txBody>
          <a:bodyPr/>
          <a:lstStyle/>
          <a:p>
            <a:fld id="{336C4F14-A599-E340-9938-4FAFAA801651}" type="slidenum">
              <a:rPr lang="en-US" smtClean="0"/>
              <a:t>‹#›</a:t>
            </a:fld>
            <a:endParaRPr lang="en-US"/>
          </a:p>
        </p:txBody>
      </p:sp>
    </p:spTree>
    <p:extLst>
      <p:ext uri="{BB962C8B-B14F-4D97-AF65-F5344CB8AC3E}">
        <p14:creationId xmlns:p14="http://schemas.microsoft.com/office/powerpoint/2010/main" val="10284369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49B8A-EE7C-8FA7-32AD-A8B1973FEDF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9FFC4DE-EF8E-00EE-512D-EA47CAB408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009D0E0-A6C8-7E3E-7836-88AB3F0FF2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37A1374-085B-781F-5CA2-396A8F631BB7}"/>
              </a:ext>
            </a:extLst>
          </p:cNvPr>
          <p:cNvSpPr>
            <a:spLocks noGrp="1"/>
          </p:cNvSpPr>
          <p:nvPr>
            <p:ph type="dt" sz="half" idx="10"/>
          </p:nvPr>
        </p:nvSpPr>
        <p:spPr/>
        <p:txBody>
          <a:bodyPr/>
          <a:lstStyle/>
          <a:p>
            <a:fld id="{358DB109-97B7-2B4A-89FF-F99DD8AC7FE4}" type="datetimeFigureOut">
              <a:rPr lang="en-US" smtClean="0"/>
              <a:t>5/20/23</a:t>
            </a:fld>
            <a:endParaRPr lang="en-US"/>
          </a:p>
        </p:txBody>
      </p:sp>
      <p:sp>
        <p:nvSpPr>
          <p:cNvPr id="6" name="Footer Placeholder 5">
            <a:extLst>
              <a:ext uri="{FF2B5EF4-FFF2-40B4-BE49-F238E27FC236}">
                <a16:creationId xmlns:a16="http://schemas.microsoft.com/office/drawing/2014/main" id="{6935C87C-6BB3-6C8A-9F2B-5E8BAD87685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4D96CD-3B40-F033-006F-617894A7FDD5}"/>
              </a:ext>
            </a:extLst>
          </p:cNvPr>
          <p:cNvSpPr>
            <a:spLocks noGrp="1"/>
          </p:cNvSpPr>
          <p:nvPr>
            <p:ph type="sldNum" sz="quarter" idx="12"/>
          </p:nvPr>
        </p:nvSpPr>
        <p:spPr/>
        <p:txBody>
          <a:bodyPr/>
          <a:lstStyle/>
          <a:p>
            <a:fld id="{336C4F14-A599-E340-9938-4FAFAA801651}" type="slidenum">
              <a:rPr lang="en-US" smtClean="0"/>
              <a:t>‹#›</a:t>
            </a:fld>
            <a:endParaRPr lang="en-US"/>
          </a:p>
        </p:txBody>
      </p:sp>
    </p:spTree>
    <p:extLst>
      <p:ext uri="{BB962C8B-B14F-4D97-AF65-F5344CB8AC3E}">
        <p14:creationId xmlns:p14="http://schemas.microsoft.com/office/powerpoint/2010/main" val="25143626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1EF72-3C48-EE2C-EDF1-4EB1748071C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DBC16E-A808-E665-7399-0F99E05921F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E174FE8-1046-F57E-80F0-E475124DC6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84A81FB-DD0B-17FC-43E7-94973333AF4E}"/>
              </a:ext>
            </a:extLst>
          </p:cNvPr>
          <p:cNvSpPr>
            <a:spLocks noGrp="1"/>
          </p:cNvSpPr>
          <p:nvPr>
            <p:ph type="dt" sz="half" idx="10"/>
          </p:nvPr>
        </p:nvSpPr>
        <p:spPr/>
        <p:txBody>
          <a:bodyPr/>
          <a:lstStyle/>
          <a:p>
            <a:fld id="{358DB109-97B7-2B4A-89FF-F99DD8AC7FE4}" type="datetimeFigureOut">
              <a:rPr lang="en-US" smtClean="0"/>
              <a:t>5/20/23</a:t>
            </a:fld>
            <a:endParaRPr lang="en-US"/>
          </a:p>
        </p:txBody>
      </p:sp>
      <p:sp>
        <p:nvSpPr>
          <p:cNvPr id="6" name="Footer Placeholder 5">
            <a:extLst>
              <a:ext uri="{FF2B5EF4-FFF2-40B4-BE49-F238E27FC236}">
                <a16:creationId xmlns:a16="http://schemas.microsoft.com/office/drawing/2014/main" id="{9F37C79D-4440-29E4-9347-DDEF8DA5FC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4C6DE9-15E3-46DF-5793-F582EAB840FF}"/>
              </a:ext>
            </a:extLst>
          </p:cNvPr>
          <p:cNvSpPr>
            <a:spLocks noGrp="1"/>
          </p:cNvSpPr>
          <p:nvPr>
            <p:ph type="sldNum" sz="quarter" idx="12"/>
          </p:nvPr>
        </p:nvSpPr>
        <p:spPr/>
        <p:txBody>
          <a:bodyPr/>
          <a:lstStyle/>
          <a:p>
            <a:fld id="{336C4F14-A599-E340-9938-4FAFAA801651}" type="slidenum">
              <a:rPr lang="en-US" smtClean="0"/>
              <a:t>‹#›</a:t>
            </a:fld>
            <a:endParaRPr lang="en-US"/>
          </a:p>
        </p:txBody>
      </p:sp>
    </p:spTree>
    <p:extLst>
      <p:ext uri="{BB962C8B-B14F-4D97-AF65-F5344CB8AC3E}">
        <p14:creationId xmlns:p14="http://schemas.microsoft.com/office/powerpoint/2010/main" val="36413741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D535C-B8F1-22BD-27E8-541F3A361F5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9A85B22-3DEB-27C9-C04E-550AC3AB592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9C50FD7-13BB-F556-CEBB-0725DCA2A40A}"/>
              </a:ext>
            </a:extLst>
          </p:cNvPr>
          <p:cNvSpPr>
            <a:spLocks noGrp="1"/>
          </p:cNvSpPr>
          <p:nvPr>
            <p:ph type="dt" sz="half" idx="10"/>
          </p:nvPr>
        </p:nvSpPr>
        <p:spPr/>
        <p:txBody>
          <a:bodyPr/>
          <a:lstStyle/>
          <a:p>
            <a:fld id="{358DB109-97B7-2B4A-89FF-F99DD8AC7FE4}" type="datetimeFigureOut">
              <a:rPr lang="en-US" smtClean="0"/>
              <a:t>5/20/23</a:t>
            </a:fld>
            <a:endParaRPr lang="en-US"/>
          </a:p>
        </p:txBody>
      </p:sp>
      <p:sp>
        <p:nvSpPr>
          <p:cNvPr id="5" name="Footer Placeholder 4">
            <a:extLst>
              <a:ext uri="{FF2B5EF4-FFF2-40B4-BE49-F238E27FC236}">
                <a16:creationId xmlns:a16="http://schemas.microsoft.com/office/drawing/2014/main" id="{8ABBADE7-9652-3908-DCF1-909C6CFDCD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3CCA93-D746-85A9-5CD6-D3811E27EDEB}"/>
              </a:ext>
            </a:extLst>
          </p:cNvPr>
          <p:cNvSpPr>
            <a:spLocks noGrp="1"/>
          </p:cNvSpPr>
          <p:nvPr>
            <p:ph type="sldNum" sz="quarter" idx="12"/>
          </p:nvPr>
        </p:nvSpPr>
        <p:spPr/>
        <p:txBody>
          <a:bodyPr/>
          <a:lstStyle/>
          <a:p>
            <a:fld id="{336C4F14-A599-E340-9938-4FAFAA801651}" type="slidenum">
              <a:rPr lang="en-US" smtClean="0"/>
              <a:t>‹#›</a:t>
            </a:fld>
            <a:endParaRPr lang="en-US"/>
          </a:p>
        </p:txBody>
      </p:sp>
    </p:spTree>
    <p:extLst>
      <p:ext uri="{BB962C8B-B14F-4D97-AF65-F5344CB8AC3E}">
        <p14:creationId xmlns:p14="http://schemas.microsoft.com/office/powerpoint/2010/main" val="2315178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A848FC-39CC-9008-B9F7-51E923B0C7D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FB20AE3-9B70-EEF2-0A0A-5EBBB19EEF6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0821C0A-45DA-34F0-4275-772A85A48001}"/>
              </a:ext>
            </a:extLst>
          </p:cNvPr>
          <p:cNvSpPr>
            <a:spLocks noGrp="1"/>
          </p:cNvSpPr>
          <p:nvPr>
            <p:ph type="dt" sz="half" idx="10"/>
          </p:nvPr>
        </p:nvSpPr>
        <p:spPr/>
        <p:txBody>
          <a:bodyPr/>
          <a:lstStyle/>
          <a:p>
            <a:fld id="{358DB109-97B7-2B4A-89FF-F99DD8AC7FE4}" type="datetimeFigureOut">
              <a:rPr lang="en-US" smtClean="0"/>
              <a:t>5/20/23</a:t>
            </a:fld>
            <a:endParaRPr lang="en-US"/>
          </a:p>
        </p:txBody>
      </p:sp>
      <p:sp>
        <p:nvSpPr>
          <p:cNvPr id="5" name="Footer Placeholder 4">
            <a:extLst>
              <a:ext uri="{FF2B5EF4-FFF2-40B4-BE49-F238E27FC236}">
                <a16:creationId xmlns:a16="http://schemas.microsoft.com/office/drawing/2014/main" id="{88B5CD0F-80BA-74F9-9F09-B29019DD04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9C38FF0-A82B-B25A-139F-073CF786D052}"/>
              </a:ext>
            </a:extLst>
          </p:cNvPr>
          <p:cNvSpPr>
            <a:spLocks noGrp="1"/>
          </p:cNvSpPr>
          <p:nvPr>
            <p:ph type="sldNum" sz="quarter" idx="12"/>
          </p:nvPr>
        </p:nvSpPr>
        <p:spPr/>
        <p:txBody>
          <a:bodyPr/>
          <a:lstStyle/>
          <a:p>
            <a:fld id="{336C4F14-A599-E340-9938-4FAFAA801651}" type="slidenum">
              <a:rPr lang="en-US" smtClean="0"/>
              <a:t>‹#›</a:t>
            </a:fld>
            <a:endParaRPr lang="en-US"/>
          </a:p>
        </p:txBody>
      </p:sp>
    </p:spTree>
    <p:extLst>
      <p:ext uri="{BB962C8B-B14F-4D97-AF65-F5344CB8AC3E}">
        <p14:creationId xmlns:p14="http://schemas.microsoft.com/office/powerpoint/2010/main" val="3224139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BF194C1-2F1E-B087-0BF8-9E2FF973DE6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A53DA9D-6180-F4DB-9559-3418DC0731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789B66E-9D99-3478-B6D8-CB2B64FCA1B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8DB109-97B7-2B4A-89FF-F99DD8AC7FE4}" type="datetimeFigureOut">
              <a:rPr lang="en-US" smtClean="0"/>
              <a:t>5/20/23</a:t>
            </a:fld>
            <a:endParaRPr lang="en-US"/>
          </a:p>
        </p:txBody>
      </p:sp>
      <p:sp>
        <p:nvSpPr>
          <p:cNvPr id="5" name="Footer Placeholder 4">
            <a:extLst>
              <a:ext uri="{FF2B5EF4-FFF2-40B4-BE49-F238E27FC236}">
                <a16:creationId xmlns:a16="http://schemas.microsoft.com/office/drawing/2014/main" id="{E5C88BDF-62F8-FA43-8F5A-135D55C29B1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1D9A850-A3A3-0ADD-5D49-B40F10D5595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6C4F14-A599-E340-9938-4FAFAA801651}" type="slidenum">
              <a:rPr lang="en-US" smtClean="0"/>
              <a:t>‹#›</a:t>
            </a:fld>
            <a:endParaRPr lang="en-US"/>
          </a:p>
        </p:txBody>
      </p:sp>
    </p:spTree>
    <p:extLst>
      <p:ext uri="{BB962C8B-B14F-4D97-AF65-F5344CB8AC3E}">
        <p14:creationId xmlns:p14="http://schemas.microsoft.com/office/powerpoint/2010/main" val="13346251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www.scirp.org/(S(lz5mqp453edsnp55rrgjct55))/reference/ReferencesPapers.aspx?ReferenceID=2054774" TargetMode="External"/><Relationship Id="rId3" Type="http://schemas.openxmlformats.org/officeDocument/2006/relationships/hyperlink" Target="https://www.cambridge-community.org.uk/professional-development/gswrp/index.html" TargetMode="External"/><Relationship Id="rId7" Type="http://schemas.openxmlformats.org/officeDocument/2006/relationships/hyperlink" Target="https://www.tandfonline.com/doi/abs/10.1080/09575146.2016.1209739?journalCode=ceye20" TargetMode="External"/><Relationship Id="rId2" Type="http://schemas.openxmlformats.org/officeDocument/2006/relationships/hyperlink" Target="https://hwb.gov.wales/api/storage/b1801d78-38c3-4320-9818-d9996c21aef8/220914-a-curriculum-for-funded-non-maintained-nursery-settings.pdf" TargetMode="External"/><Relationship Id="rId1" Type="http://schemas.openxmlformats.org/officeDocument/2006/relationships/slideLayout" Target="../slideLayouts/slideLayout2.xml"/><Relationship Id="rId6" Type="http://schemas.openxmlformats.org/officeDocument/2006/relationships/hyperlink" Target="https://hwb.gov.wales/api/storage/74f7c7cc-d337-4fd0-9604-27b3d1a5746d/observing-children.pdf" TargetMode="External"/><Relationship Id="rId5" Type="http://schemas.openxmlformats.org/officeDocument/2006/relationships/hyperlink" Target="http://dx.doi.org/10.1080/14623940802475843" TargetMode="External"/><Relationship Id="rId10" Type="http://schemas.openxmlformats.org/officeDocument/2006/relationships/hyperlink" Target="https://doi.org/10.1080/00131881.2020.1711790" TargetMode="External"/><Relationship Id="rId4" Type="http://schemas.openxmlformats.org/officeDocument/2006/relationships/hyperlink" Target="https://www.acecqa.gov.au/sites/default/files/2018-02/belonging_being_and_becoming_the_early_years_learning_framework_for_australia.pdf" TargetMode="External"/><Relationship Id="rId9" Type="http://schemas.openxmlformats.org/officeDocument/2006/relationships/hyperlink" Target="https://www.hcpc-uk.org/standards/meeting-our-standards/reflective-practice/what-is-reflection/"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www.ohchr.org/en/instruments-mechanisms/instruments/convention-rights-child" TargetMode="External"/><Relationship Id="rId3" Type="http://schemas.openxmlformats.org/officeDocument/2006/relationships/hyperlink" Target="https://learning.nspcc.org.uk/safeguarding-child-protection#:~:text=Safeguarding%20is%20the%20action%20that,to%20children%27s%20health%20or%20development" TargetMode="External"/><Relationship Id="rId7" Type="http://schemas.openxmlformats.org/officeDocument/2006/relationships/hyperlink" Target="https://www.proquest.com/docview/1023317157/fulltext/211AAF41A24F4462PQ/1?accountid=130472" TargetMode="External"/><Relationship Id="rId12" Type="http://schemas.openxmlformats.org/officeDocument/2006/relationships/hyperlink" Target="http://resource.download.wjec.co.uk.s3-eu-west-1.amazonaws.com/vtc/2018-19/hsc18-19_5-24/_multi-lang/unit01/01-the-value-and-impact-of-legislation.html#:~:text=The%20Seven%20Core%20Aims%20developed%20by%20the%20Welsh%20Government&amp;text=to%20have%20a%20flying%20start,leisure%2C%20sporting%20and%20cultural%20activities" TargetMode="External"/><Relationship Id="rId2" Type="http://schemas.openxmlformats.org/officeDocument/2006/relationships/hyperlink" Target="https://nursinganswers.net/reflective-guides/driscoll-model-of-reflection.php" TargetMode="External"/><Relationship Id="rId1" Type="http://schemas.openxmlformats.org/officeDocument/2006/relationships/slideLayout" Target="../slideLayouts/slideLayout2.xml"/><Relationship Id="rId6" Type="http://schemas.openxmlformats.org/officeDocument/2006/relationships/hyperlink" Target="https://raisingchildren.net.au/toddlers/connecting-communicating/communicating/nonverbal-communication" TargetMode="External"/><Relationship Id="rId11" Type="http://schemas.openxmlformats.org/officeDocument/2006/relationships/hyperlink" Target="https://www.education.vic.gov.au/Documents/childhood/providers/edcare/pracpartner.pdf" TargetMode="External"/><Relationship Id="rId5" Type="http://schemas.openxmlformats.org/officeDocument/2006/relationships/hyperlink" Target="https://www.tandfonline.com/doi/abs/10.1080/00071001003752195?casa_token=sknjv0YgiKEAAAAA%3A0xlCHC9a2v91CHStFIXIfmtOzSdl8YbCQXf3b8vYv2BFVlMvsdv1Q_H8Z6h84WhD1nDTdpP9BwnYEg&amp;journalCode=rbje20" TargetMode="External"/><Relationship Id="rId10" Type="http://schemas.openxmlformats.org/officeDocument/2006/relationships/hyperlink" Target="https://libguides.cam.ac.uk/reflectivepracticetoolkit/models" TargetMode="External"/><Relationship Id="rId4" Type="http://schemas.openxmlformats.org/officeDocument/2006/relationships/hyperlink" Target="https://www.nhsggc.org.uk/media/263190/flyingstartbooklet-2.pdf" TargetMode="External"/><Relationship Id="rId9" Type="http://schemas.openxmlformats.org/officeDocument/2006/relationships/hyperlink" Target="https://www.ed.ac.uk/reflection/reflectors-toolkit/reflecting-on-experience/gibbs-reflective-cyc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B9CF972-1EF2-A38A-2355-FA819B11463B}"/>
              </a:ext>
            </a:extLst>
          </p:cNvPr>
          <p:cNvSpPr txBox="1"/>
          <p:nvPr/>
        </p:nvSpPr>
        <p:spPr>
          <a:xfrm>
            <a:off x="0" y="-1"/>
            <a:ext cx="7359651" cy="261610"/>
          </a:xfrm>
          <a:prstGeom prst="rect">
            <a:avLst/>
          </a:prstGeom>
          <a:noFill/>
        </p:spPr>
        <p:txBody>
          <a:bodyPr wrap="square" rtlCol="0">
            <a:spAutoFit/>
          </a:bodyPr>
          <a:lstStyle/>
          <a:p>
            <a:pPr algn="l"/>
            <a:r>
              <a:rPr lang="en-GB" sz="1100" b="1" u="sng" dirty="0">
                <a:latin typeface="Arial" panose="020B0604020202020204" pitchFamily="34" charset="0"/>
                <a:cs typeface="Arial" panose="020B0604020202020204" pitchFamily="34" charset="0"/>
              </a:rPr>
              <a:t>The significance of reflective practice as a professional practitioner </a:t>
            </a:r>
            <a:endParaRPr lang="en-US" sz="1100" b="1" u="sng"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39C499D5-BF90-E96B-1B83-FD3172491CFE}"/>
              </a:ext>
            </a:extLst>
          </p:cNvPr>
          <p:cNvSpPr txBox="1"/>
          <p:nvPr/>
        </p:nvSpPr>
        <p:spPr>
          <a:xfrm>
            <a:off x="9376833" y="-2"/>
            <a:ext cx="5270500" cy="261610"/>
          </a:xfrm>
          <a:prstGeom prst="rect">
            <a:avLst/>
          </a:prstGeom>
          <a:noFill/>
        </p:spPr>
        <p:txBody>
          <a:bodyPr wrap="square" rtlCol="0">
            <a:spAutoFit/>
          </a:bodyPr>
          <a:lstStyle/>
          <a:p>
            <a:pPr algn="l"/>
            <a:r>
              <a:rPr lang="en-GB" sz="1100" b="1" u="sng" dirty="0">
                <a:latin typeface="Arial" panose="020B0604020202020204" pitchFamily="34" charset="0"/>
                <a:cs typeface="Arial" panose="020B0604020202020204" pitchFamily="34" charset="0"/>
              </a:rPr>
              <a:t>ECEY: 4002 </a:t>
            </a:r>
            <a:r>
              <a:rPr lang="en-GB" sz="1100" b="1" dirty="0">
                <a:latin typeface="Arial" panose="020B0604020202020204" pitchFamily="34" charset="0"/>
                <a:cs typeface="Arial" panose="020B0604020202020204" pitchFamily="34" charset="0"/>
              </a:rPr>
              <a:t>  </a:t>
            </a:r>
            <a:r>
              <a:rPr lang="en-GB" sz="1100" b="1" u="sng" dirty="0">
                <a:latin typeface="Arial" panose="020B0604020202020204" pitchFamily="34" charset="0"/>
                <a:cs typeface="Arial" panose="020B0604020202020204" pitchFamily="34" charset="0"/>
              </a:rPr>
              <a:t>Charleigh Steel 2200885</a:t>
            </a:r>
            <a:endParaRPr lang="en-US" sz="1100" b="1" u="sng"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901C037C-F1DE-27FD-4B28-8F6F11E2DF20}"/>
              </a:ext>
            </a:extLst>
          </p:cNvPr>
          <p:cNvSpPr txBox="1"/>
          <p:nvPr/>
        </p:nvSpPr>
        <p:spPr>
          <a:xfrm>
            <a:off x="179917" y="328152"/>
            <a:ext cx="4481699" cy="2862322"/>
          </a:xfrm>
          <a:prstGeom prst="rect">
            <a:avLst/>
          </a:prstGeom>
          <a:noFill/>
          <a:ln>
            <a:solidFill>
              <a:srgbClr val="00B050"/>
            </a:solidFill>
          </a:ln>
        </p:spPr>
        <p:txBody>
          <a:bodyPr wrap="square" rtlCol="0">
            <a:spAutoFit/>
          </a:bodyPr>
          <a:lstStyle/>
          <a:p>
            <a:pPr algn="l"/>
            <a:r>
              <a:rPr lang="en-GB" sz="1000" b="1" dirty="0">
                <a:solidFill>
                  <a:srgbClr val="00B050"/>
                </a:solidFill>
                <a:latin typeface="Arial" panose="020B0604020202020204" pitchFamily="34" charset="0"/>
                <a:cs typeface="Arial" panose="020B0604020202020204" pitchFamily="34" charset="0"/>
              </a:rPr>
              <a:t>What is reflection and reflective practice?</a:t>
            </a:r>
            <a:endParaRPr lang="en-GB" sz="1000" b="1" dirty="0">
              <a:solidFill>
                <a:srgbClr val="000000"/>
              </a:solidFill>
              <a:latin typeface="Arial" panose="020B0604020202020204" pitchFamily="34" charset="0"/>
              <a:cs typeface="Arial" panose="020B0604020202020204" pitchFamily="34" charset="0"/>
            </a:endParaRPr>
          </a:p>
          <a:p>
            <a:pPr algn="l"/>
            <a:r>
              <a:rPr lang="en-GB" sz="1000" dirty="0">
                <a:solidFill>
                  <a:srgbClr val="000000"/>
                </a:solidFill>
                <a:latin typeface="Arial" panose="020B0604020202020204" pitchFamily="34" charset="0"/>
                <a:ea typeface="Times New Roman" panose="020F0502020204030204" pitchFamily="34" charset="0"/>
                <a:cs typeface="Arial" panose="020B0604020202020204" pitchFamily="34" charset="0"/>
              </a:rPr>
              <a:t>Reflection</a:t>
            </a:r>
            <a:r>
              <a:rPr lang="en-GB" sz="1000" dirty="0">
                <a:solidFill>
                  <a:srgbClr val="000000"/>
                </a:solidFill>
                <a:effectLst/>
                <a:latin typeface="Arial" panose="020B0604020202020204" pitchFamily="34" charset="0"/>
                <a:ea typeface="Times New Roman" panose="020F0502020204030204" pitchFamily="34" charset="0"/>
                <a:cs typeface="Arial" panose="020B0604020202020204" pitchFamily="34" charset="0"/>
              </a:rPr>
              <a:t> is significant to an individual’s professional practice. Indicated by HCPC (2023) reflection is an action which provides an individual with an insight into their own professional practice, by considering each element of the situation logically. The insights progressed through reflection and what is learnt from them, can be applied to practice supplying a greater understanding and a more vigilant execution. Reflection can be described in two forms as indicated by </a:t>
            </a:r>
            <a:r>
              <a:rPr lang="en-GB" sz="1000" dirty="0" err="1">
                <a:solidFill>
                  <a:srgbClr val="000000"/>
                </a:solidFill>
                <a:effectLst/>
                <a:latin typeface="Arial" panose="020B0604020202020204" pitchFamily="34" charset="0"/>
                <a:ea typeface="Times New Roman" panose="020F0502020204030204" pitchFamily="34" charset="0"/>
                <a:cs typeface="Arial" panose="020B0604020202020204" pitchFamily="34" charset="0"/>
              </a:rPr>
              <a:t>Schon</a:t>
            </a:r>
            <a:r>
              <a:rPr lang="en-GB" sz="1000" dirty="0">
                <a:solidFill>
                  <a:srgbClr val="000000"/>
                </a:solidFill>
                <a:effectLst/>
                <a:latin typeface="Arial" panose="020B0604020202020204" pitchFamily="34" charset="0"/>
                <a:ea typeface="Times New Roman" panose="020F0502020204030204" pitchFamily="34" charset="0"/>
                <a:cs typeface="Arial" panose="020B0604020202020204" pitchFamily="34" charset="0"/>
              </a:rPr>
              <a:t> (2016) reflection in practice and on practice. Practitioners pursuing reflection in practice is evaluating the situation as it happens, </a:t>
            </a:r>
            <a:r>
              <a:rPr lang="en-GB" sz="1000" dirty="0" err="1">
                <a:solidFill>
                  <a:srgbClr val="000000"/>
                </a:solidFill>
                <a:effectLst/>
                <a:latin typeface="Arial" panose="020B0604020202020204" pitchFamily="34" charset="0"/>
                <a:ea typeface="Times New Roman" panose="020F0502020204030204" pitchFamily="34" charset="0"/>
                <a:cs typeface="Arial" panose="020B0604020202020204" pitchFamily="34" charset="0"/>
              </a:rPr>
              <a:t>Schon</a:t>
            </a:r>
            <a:r>
              <a:rPr lang="en-GB" sz="1000" dirty="0">
                <a:solidFill>
                  <a:srgbClr val="000000"/>
                </a:solidFill>
                <a:effectLst/>
                <a:latin typeface="Arial" panose="020B0604020202020204" pitchFamily="34" charset="0"/>
                <a:ea typeface="Times New Roman" panose="020F0502020204030204" pitchFamily="34" charset="0"/>
                <a:cs typeface="Arial" panose="020B0604020202020204" pitchFamily="34" charset="0"/>
              </a:rPr>
              <a:t> believed that by practitioners doing this there was a likelihood of missed opportunity to reflect and asses the situation at a greater level impacting future planning and enhancement of their existing knowledge. Furthermore, considering reflection on practice practitioners are able to reflect to a greater extent. Educators carrying out a set task with a specific goal and reflecting on that activity once completed, practitioners are prepared with the chance to recognise what could have been done differently. Through this form of reflection practice can be improved and skills are encouraged to mature further.</a:t>
            </a:r>
            <a:r>
              <a:rPr lang="en-GB" sz="1000" dirty="0">
                <a:effectLst/>
                <a:latin typeface="Arial" panose="020B0604020202020204" pitchFamily="34" charset="0"/>
                <a:cs typeface="Arial" panose="020B0604020202020204" pitchFamily="34" charset="0"/>
              </a:rPr>
              <a:t> </a:t>
            </a:r>
            <a:endParaRPr lang="en-GB" sz="10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F33745D3-B497-6525-C631-9E02630BE9AD}"/>
              </a:ext>
            </a:extLst>
          </p:cNvPr>
          <p:cNvSpPr txBox="1"/>
          <p:nvPr/>
        </p:nvSpPr>
        <p:spPr>
          <a:xfrm>
            <a:off x="5298323" y="276997"/>
            <a:ext cx="6556879" cy="2862322"/>
          </a:xfrm>
          <a:prstGeom prst="rect">
            <a:avLst/>
          </a:prstGeom>
          <a:noFill/>
          <a:ln>
            <a:solidFill>
              <a:srgbClr val="7030A0"/>
            </a:solidFill>
          </a:ln>
        </p:spPr>
        <p:txBody>
          <a:bodyPr wrap="square" rtlCol="0">
            <a:spAutoFit/>
          </a:bodyPr>
          <a:lstStyle/>
          <a:p>
            <a:pPr algn="l"/>
            <a:r>
              <a:rPr lang="en-GB" sz="1000" b="1" dirty="0">
                <a:solidFill>
                  <a:srgbClr val="9445C6"/>
                </a:solidFill>
                <a:latin typeface="Arial" panose="020B0604020202020204" pitchFamily="34" charset="0"/>
                <a:cs typeface="Arial" panose="020B0604020202020204" pitchFamily="34" charset="0"/>
              </a:rPr>
              <a:t>Reflection within Early Years Settings </a:t>
            </a:r>
          </a:p>
          <a:p>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Stated by Lindon and </a:t>
            </a:r>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Trodd</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(2016) reflection is significant to maintaining and developing an early years practice that is mobile, self-sufficient and competent to encountering new challenges. Reflection is a key aspect associated with becoming a  professional. A professional inhibits open mindedness, acceptance of responsibility and self satisfaction. Reflective practice matures practitioners’ thinking and communication skills. Early years practitioners act as role models to children, a self aware thoughtful practitioner will recognise their own actions, feelings and contribution to situations. By accomplishing this practitioners have the opportunity to guide the children in their care to achieve reflective skills. Described by Paige-Smith and Craft (2011) professional practitioners have the obligation to deliver the finest care and learning opportunities that are available to support children and their development. Through a reflective approach in settings practitioners can be more alert, able to manage, evaluate their own strengths and needs to aid their own development of professional practice in order to better it. For an effective impact on one’s professional identity reflection should be practiced regularly and ought to be meaningful to practitioner related to their practice. Indicated by Johns (2013) by educators executing reflection they have a greater perspective of themselves and their own practice. Becoming more aware of their own thinking, emotions and reactions to situations. When reflection becomes part of a practitioners everyday practice they become a greater asset to their profession due to their self observation. As an early years practitioner personal reflection can impact what children are able to gain from the activities designed for them and curriculum that is planned, as well as educators enhancing their own knowledge and practice. </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14" name="TextBox 13">
            <a:extLst>
              <a:ext uri="{FF2B5EF4-FFF2-40B4-BE49-F238E27FC236}">
                <a16:creationId xmlns:a16="http://schemas.microsoft.com/office/drawing/2014/main" id="{3A61CFBE-3F86-3494-35C2-EDC5F16F5F90}"/>
              </a:ext>
            </a:extLst>
          </p:cNvPr>
          <p:cNvSpPr txBox="1"/>
          <p:nvPr/>
        </p:nvSpPr>
        <p:spPr>
          <a:xfrm>
            <a:off x="156881" y="3262330"/>
            <a:ext cx="11855202" cy="3477875"/>
          </a:xfrm>
          <a:prstGeom prst="rect">
            <a:avLst/>
          </a:prstGeom>
          <a:noFill/>
          <a:ln>
            <a:solidFill>
              <a:srgbClr val="ED8928"/>
            </a:solidFill>
          </a:ln>
        </p:spPr>
        <p:txBody>
          <a:bodyPr wrap="square" rtlCol="0">
            <a:spAutoFit/>
          </a:bodyPr>
          <a:lstStyle/>
          <a:p>
            <a:pPr algn="l"/>
            <a:r>
              <a:rPr lang="en-GB" sz="1000" b="1" dirty="0">
                <a:solidFill>
                  <a:srgbClr val="F59D0F"/>
                </a:solidFill>
                <a:latin typeface="Arial" panose="020B0604020202020204" pitchFamily="34" charset="0"/>
                <a:cs typeface="Arial" panose="020B0604020202020204" pitchFamily="34" charset="0"/>
              </a:rPr>
              <a:t>Theories and models of reflection</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There are numerous different models of reflection that can be used to assist and encourage an individual to reflect. According to Nursing Answers (2023) Driscoll’s model of reflection is one of the simplest forms of reflection, consisting of three stem questions to the stages experienced in a learning cycle. This includes what? describing the event or action that has occurred leading to reflection cycle. Then so what? explanation of the significance of the event and finally now what? explaining how as an individual this information will affect future practice. Driscoll’s model of reflection has many advantages for early years practitioners in practice as it is simple and prompt, with an efficient outcome. In practice if a tool is designed in a fashion that is undemanding it is likely that it will be used at a more frequent basis, Driscoll’s model of reflection is likely to be used more by practitioners as it is simple. </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 comparison, described by </a:t>
            </a:r>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Markkanen</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0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et al. </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(2020) </a:t>
            </a:r>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Gibb’s</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model of reflection is useful in assisting educators when reflecting on their thoughts, feelings and actions associated to challenging situations. Practitioners that pursue reflection using </a:t>
            </a:r>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Gibb’s</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reflective cycle were able to understand their pupils perception and feelings of the situation, as well as considering the significance of the situation offering a greater review of their professional practice. </a:t>
            </a:r>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Gibb’s</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model of reflection describes a overview of the event, consideration of the individuals feelings, evaluation on weather the experience was good or bad, analysis of why the situation happened, what else that individual could of done at the time of event and future action plan if event was to occur again (the University of Edinburgh, 2023). Indicated by </a:t>
            </a:r>
            <a:r>
              <a:rPr lang="en-GB" sz="1000" dirty="0">
                <a:solidFill>
                  <a:srgbClr val="000000"/>
                </a:solidFill>
                <a:latin typeface="Arial" panose="020B0604020202020204" pitchFamily="34" charset="0"/>
                <a:ea typeface="Times New Roman" panose="02020603050405020304" pitchFamily="18" charset="0"/>
                <a:cs typeface="Arial" panose="020B0604020202020204" pitchFamily="34" charset="0"/>
              </a:rPr>
              <a:t>Cambridge Assessment (no date) </a:t>
            </a:r>
            <a:r>
              <a:rPr lang="en-GB" sz="10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through a greater account of reflection by using model’s like Gibbs’ as a guide, practitioners have the opportunity to recognise demanding challenges of their everyday practice and cautiously assess their own responses to events that happen within the setting. Reflection aids educators to become confident individuals within a class room, reflective practice provides a way of teaching that is resilient and flexible. Practitioners that can adapt their own practice based on their individual perspective of their strengths and weakness are capable of offering the children in their care the skills needed to become self aware and considerate students. </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r>
              <a:rPr lang="en-GB" sz="1000" dirty="0">
                <a:solidFill>
                  <a:srgbClr val="00B0F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When using reflective models in practice there can be both advantages and disadvantages. According to Cambridge University (2022)</a:t>
            </a:r>
            <a:r>
              <a:rPr lang="en-GB" sz="1000" dirty="0">
                <a:solidFill>
                  <a:srgbClr val="00B0F0"/>
                </a:solidFill>
                <a:effectLst/>
                <a:latin typeface="Arial" panose="020B0604020202020204" pitchFamily="34" charset="0"/>
                <a:ea typeface="Times New Roman" panose="02020603050405020304" pitchFamily="18" charset="0"/>
                <a:cs typeface="Arial" panose="020B0604020202020204" pitchFamily="34" charset="0"/>
              </a:rPr>
              <a:t> </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some advantages include the effective structure of the models, this can be accommodating to practitioners in practice that are new to reflecting. The structure of the models provides a starting point for individual’s that may be unsure where to start and an overview that can guide practitioners through the reflective process that evaluates all aspects of a situation. Considering that the reflective models can be productive for practitioners there can be disadvantages to them. This can entail that the reflective models indicates that several steps should be followed for the model to be effective and this is not true in every respect. Throughout everyday practice the models might not consistently apply, practitioners in practice may need to adjust their reflection for the purpose of suiting that specific situation. Reflection is an exercise that is in ones self control, therefore practitioners could consider previous reflection in the absence of having to carry out every individual step of the model. </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409899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7FD0BEB-0EF3-2173-E912-1BE4429361AB}"/>
              </a:ext>
            </a:extLst>
          </p:cNvPr>
          <p:cNvSpPr txBox="1"/>
          <p:nvPr/>
        </p:nvSpPr>
        <p:spPr>
          <a:xfrm>
            <a:off x="1159931" y="150733"/>
            <a:ext cx="10055562" cy="2708434"/>
          </a:xfrm>
          <a:prstGeom prst="rect">
            <a:avLst/>
          </a:prstGeom>
          <a:noFill/>
          <a:ln>
            <a:solidFill>
              <a:srgbClr val="F59D0F"/>
            </a:solidFill>
          </a:ln>
        </p:spPr>
        <p:txBody>
          <a:bodyPr wrap="square" rtlCol="0">
            <a:spAutoFit/>
          </a:bodyPr>
          <a:lstStyle/>
          <a:p>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Expressed by </a:t>
            </a:r>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Erlandson</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and Beach (2008) </a:t>
            </a:r>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Schon’s</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theory of reflection and reflection in practice suggests that individuals can develop their reflection as part of their practice orientated thinking, a professional practitioner would use reflection in their everyday practice. By using their knowledge and understanding of theories they would gradually evolve their own theory of reflection. The development of </a:t>
            </a:r>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Schon’s</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theory was based on the idea that educators could manage an unforeseen situation, which would disclose their reflective skills on how they may adapt their practice if necessary. Afterwards practitioners would have the opportunity to reflect on the previous situation and the impact of their own actions in an attempt to fashion their progress further. Throughout </a:t>
            </a:r>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Schons</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theory (1987) emphasis is placed on the significance of the knowledge a practitioner obtains and the influence that can have on the setting as a whole. </a:t>
            </a:r>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Schon</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believed that as an educator the knowledge one possess would have an effect on the actions that individual would make, he described it as tactic knowledge. Executing tactic knowledge in numerous situations would supply practitioners with the foundation for future reflection as well as further advancements to ones professional practice. Suggested by Brock (2015) tactic knowledge can be evolved through experiences educators encounter when working with children in addition with training. Through working with children positive partnerships are able to form with the children themselves providing practitioners with the ability to gain a true understanding of each child’s character and their unique needs. Due to this educators can then acknowledge any unusual changes in the child or in their behaviour, recognising that something may not be quite right on account of their tactic knowledge. </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Executing reflection as an educator it can be practical to consider using a reflection accounts form, settings may provide accounts forms for to able practitioners to record their reports of reflection. Accounts forms can be helpful as the individual is prepared to follow the steps and create a detailed account of the situation they are reflecting on. Often reflective account forms are brief and offer an opportunity for practitioners to fashion a written account of a specific situation. Educators are able to take note of their own actions, what went well, what did not go so well and any adjustments they would make in the future. The account forms can support and build a reflective folder that practitioners can refer to in the future if needed. </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5" name="TextBox 4">
            <a:extLst>
              <a:ext uri="{FF2B5EF4-FFF2-40B4-BE49-F238E27FC236}">
                <a16:creationId xmlns:a16="http://schemas.microsoft.com/office/drawing/2014/main" id="{4EE7FC71-87B1-A1A7-B315-133B00C6A43A}"/>
              </a:ext>
            </a:extLst>
          </p:cNvPr>
          <p:cNvSpPr txBox="1"/>
          <p:nvPr/>
        </p:nvSpPr>
        <p:spPr>
          <a:xfrm>
            <a:off x="85709" y="2983640"/>
            <a:ext cx="7703624" cy="2400657"/>
          </a:xfrm>
          <a:prstGeom prst="rect">
            <a:avLst/>
          </a:prstGeom>
          <a:noFill/>
          <a:ln>
            <a:solidFill>
              <a:srgbClr val="00B0F0"/>
            </a:solidFill>
          </a:ln>
        </p:spPr>
        <p:txBody>
          <a:bodyPr wrap="square" rtlCol="0">
            <a:spAutoFit/>
          </a:bodyPr>
          <a:lstStyle/>
          <a:p>
            <a:pPr algn="l"/>
            <a:r>
              <a:rPr lang="en-GB" sz="1000" b="1" dirty="0">
                <a:solidFill>
                  <a:srgbClr val="00B0F0"/>
                </a:solidFill>
                <a:latin typeface="Arial" panose="020B0604020202020204" pitchFamily="34" charset="0"/>
                <a:cs typeface="Arial" panose="020B0604020202020204" pitchFamily="34" charset="0"/>
              </a:rPr>
              <a:t>How can collaboration with colleagues and careers can improve reflective practice? </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Suggested by Tarrant (2017) when reflecting in setting it can also be useful to reflect as a team with colleagues. By pursuing reflection as a partnership practitioners are able to support one another through the reflection cycle, fashioning a safe and trusting atmosphere for educators to work effectively. Conducting group reflection creates a greater understanding of reflection for practitioners, developing their personal and professional reflective skills further. Within early years settings group reflection is key to observations as it offers a new perspective and understanding of the activity, fundamentally maturing a practitioners professional practice. Positive partnerships with families and careers is essential to professional practice. Parental involvement in discussions regarding their child’s development or behaviours within setting, is the practitioners responsibility and is significant to their role. With good communication practitioners are able to include parents and careers in the reflective process with regard to their child. Indicated by Campbell-Barr and </a:t>
            </a:r>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Leeson</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(2016) including parents and careers in the reflective process if they wish to be involved provides them with the opportunity to reflect on their experiences at home and express any concerns that they may have. By doing so educators are able to take into account the information provided by parents aiding a plan for their child’s future education and development. Through setting based reflection practitioners are able to collaborate with colleagues, families and children engaging in problem solving and encouraging solutions. Creating constructive feedback and collecting feedback from colleagues offers practitioners to anticipate in a reflective way and master their professional practice (</a:t>
            </a:r>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Hallet</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2013). </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6" name="TextBox 5">
            <a:extLst>
              <a:ext uri="{FF2B5EF4-FFF2-40B4-BE49-F238E27FC236}">
                <a16:creationId xmlns:a16="http://schemas.microsoft.com/office/drawing/2014/main" id="{25AEC6FB-461C-8CF7-AFC5-C1454107434B}"/>
              </a:ext>
            </a:extLst>
          </p:cNvPr>
          <p:cNvSpPr txBox="1"/>
          <p:nvPr/>
        </p:nvSpPr>
        <p:spPr>
          <a:xfrm>
            <a:off x="3255433" y="5508770"/>
            <a:ext cx="6460067" cy="1323439"/>
          </a:xfrm>
          <a:prstGeom prst="rect">
            <a:avLst/>
          </a:prstGeom>
          <a:noFill/>
          <a:ln>
            <a:solidFill>
              <a:srgbClr val="FF0000"/>
            </a:solidFill>
          </a:ln>
        </p:spPr>
        <p:txBody>
          <a:bodyPr wrap="square" rtlCol="0">
            <a:spAutoFit/>
          </a:bodyPr>
          <a:lstStyle/>
          <a:p>
            <a:pPr algn="l"/>
            <a:r>
              <a:rPr lang="en-GB" sz="1000" b="1" dirty="0">
                <a:solidFill>
                  <a:srgbClr val="FF0000"/>
                </a:solidFill>
                <a:latin typeface="Arial" panose="020B0604020202020204" pitchFamily="34" charset="0"/>
                <a:cs typeface="Arial" panose="020B0604020202020204" pitchFamily="34" charset="0"/>
              </a:rPr>
              <a:t>Conclusion </a:t>
            </a:r>
          </a:p>
          <a:p>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 conclusion, it has been demonstrated that by using the above methods a practitioner can develop their reflective practice. As an early years practitioner it is essential that reflection is a skill one possess, by pursing reflection as an educator they are able to guarantee that the greatest care and education is offered to all children. Reflection can mature an individuals own knowledge and assist their professional development. Reflective practice as practitioners that work in childcare can offer a possibility to better understand children, their needs, developmental progress and method of perception of a child’s likes and dislikes that could impact future planning within that setting. </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8" name="Picture 8">
            <a:extLst>
              <a:ext uri="{FF2B5EF4-FFF2-40B4-BE49-F238E27FC236}">
                <a16:creationId xmlns:a16="http://schemas.microsoft.com/office/drawing/2014/main" id="{1B883F70-79D9-7428-B95B-FCC5170598B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19216" y="2983640"/>
            <a:ext cx="1949451" cy="2790014"/>
          </a:xfrm>
          <a:prstGeom prst="rect">
            <a:avLst/>
          </a:prstGeom>
        </p:spPr>
      </p:pic>
      <p:sp>
        <p:nvSpPr>
          <p:cNvPr id="9" name="TextBox 8">
            <a:extLst>
              <a:ext uri="{FF2B5EF4-FFF2-40B4-BE49-F238E27FC236}">
                <a16:creationId xmlns:a16="http://schemas.microsoft.com/office/drawing/2014/main" id="{DE1FFD4C-4B56-2EA9-F1F6-6B78CA444863}"/>
              </a:ext>
            </a:extLst>
          </p:cNvPr>
          <p:cNvSpPr txBox="1"/>
          <p:nvPr/>
        </p:nvSpPr>
        <p:spPr>
          <a:xfrm>
            <a:off x="8530166" y="3998834"/>
            <a:ext cx="1460501" cy="400110"/>
          </a:xfrm>
          <a:prstGeom prst="rect">
            <a:avLst/>
          </a:prstGeom>
          <a:noFill/>
        </p:spPr>
        <p:txBody>
          <a:bodyPr wrap="square" rtlCol="0">
            <a:spAutoFit/>
          </a:bodyPr>
          <a:lstStyle/>
          <a:p>
            <a:pPr algn="l"/>
            <a:r>
              <a:rPr lang="en-GB" sz="1000" dirty="0">
                <a:latin typeface="Arial" panose="020B0604020202020204" pitchFamily="34" charset="0"/>
                <a:cs typeface="Arial" panose="020B0604020202020204" pitchFamily="34" charset="0"/>
              </a:rPr>
              <a:t>Nursing &amp; Midwifery Council (2020)</a:t>
            </a:r>
            <a:endParaRPr lang="en-US"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29237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D963980-D1A6-8EAE-8FC7-DBED37FDC870}"/>
              </a:ext>
            </a:extLst>
          </p:cNvPr>
          <p:cNvSpPr txBox="1"/>
          <p:nvPr/>
        </p:nvSpPr>
        <p:spPr>
          <a:xfrm>
            <a:off x="0" y="0"/>
            <a:ext cx="10647395" cy="5786199"/>
          </a:xfrm>
          <a:prstGeom prst="rect">
            <a:avLst/>
          </a:prstGeom>
          <a:noFill/>
        </p:spPr>
        <p:txBody>
          <a:bodyPr wrap="square" rtlCol="0">
            <a:spAutoFit/>
          </a:bodyPr>
          <a:lstStyle/>
          <a:p>
            <a:r>
              <a:rPr lang="en-GB" sz="1000" b="1" u="sng" dirty="0">
                <a:effectLst/>
                <a:latin typeface="Arial" panose="020B0604020202020204" pitchFamily="34" charset="0"/>
                <a:ea typeface="Times New Roman" panose="02020603050405020304" pitchFamily="18" charset="0"/>
                <a:cs typeface="Arial" panose="020B0604020202020204" pitchFamily="34" charset="0"/>
              </a:rPr>
              <a:t>Reference List </a:t>
            </a:r>
            <a:endParaRPr lang="en-GB" sz="1000" u="sng" dirty="0">
              <a:effectLst/>
              <a:latin typeface="Arial" panose="020B0604020202020204" pitchFamily="34" charset="0"/>
              <a:ea typeface="Times New Roman" panose="02020603050405020304" pitchFamily="18" charset="0"/>
              <a:cs typeface="Arial" panose="020B0604020202020204" pitchFamily="34" charset="0"/>
            </a:endParaRPr>
          </a:p>
          <a:p>
            <a:r>
              <a:rPr lang="en-GB" sz="1000" b="1" dirty="0">
                <a:effectLst/>
                <a:latin typeface="Arial" panose="020B0604020202020204" pitchFamily="34" charset="0"/>
                <a:ea typeface="Times New Roman" panose="02020603050405020304" pitchFamily="18" charset="0"/>
                <a:cs typeface="Arial" panose="020B0604020202020204" pitchFamily="34" charset="0"/>
              </a:rPr>
              <a:t> </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r>
              <a:rPr lang="en-GB" sz="1000" dirty="0">
                <a:effectLst/>
                <a:latin typeface="Arial" panose="020B0604020202020204" pitchFamily="34" charset="0"/>
                <a:ea typeface="Times New Roman" panose="02020603050405020304" pitchFamily="18" charset="0"/>
                <a:cs typeface="Arial" panose="020B0604020202020204" pitchFamily="34" charset="0"/>
              </a:rPr>
              <a:t>A curriculum for funded non maintained nursery settings (2022) Available at: </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
              </a:rPr>
              <a:t>https://hwb.gov.wales/api/storage/b1801d78-38c3-4320-9818-d9996c21aef8/220914-a-curriculum-for-funded-non-maintained-nursery-settings.pdf</a:t>
            </a:r>
            <a:r>
              <a:rPr lang="en-GB" sz="1000" dirty="0">
                <a:effectLst/>
                <a:latin typeface="Arial" panose="020B0604020202020204" pitchFamily="34" charset="0"/>
                <a:ea typeface="Times New Roman" panose="02020603050405020304" pitchFamily="18" charset="0"/>
                <a:cs typeface="Arial" panose="020B0604020202020204" pitchFamily="34" charset="0"/>
              </a:rPr>
              <a:t> (Accessed: 7</a:t>
            </a:r>
            <a:r>
              <a:rPr lang="en-GB" sz="10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000" dirty="0">
                <a:effectLst/>
                <a:latin typeface="Arial" panose="020B0604020202020204" pitchFamily="34" charset="0"/>
                <a:ea typeface="Times New Roman" panose="02020603050405020304" pitchFamily="18" charset="0"/>
                <a:cs typeface="Arial" panose="020B0604020202020204" pitchFamily="34" charset="0"/>
              </a:rPr>
              <a:t> May 2023). </a:t>
            </a:r>
          </a:p>
          <a:p>
            <a:r>
              <a:rPr lang="en-GB" sz="1000" dirty="0">
                <a:effectLst/>
                <a:latin typeface="Arial" panose="020B0604020202020204" pitchFamily="34" charset="0"/>
                <a:ea typeface="Times New Roman" panose="02020603050405020304" pitchFamily="18" charset="0"/>
                <a:cs typeface="Arial" panose="020B0604020202020204" pitchFamily="34" charset="0"/>
              </a:rPr>
              <a:t> </a:t>
            </a:r>
          </a:p>
          <a:p>
            <a:r>
              <a:rPr lang="en-GB" sz="1000" dirty="0">
                <a:effectLst/>
                <a:latin typeface="Arial" panose="020B0604020202020204" pitchFamily="34" charset="0"/>
                <a:ea typeface="Times New Roman" panose="02020603050405020304" pitchFamily="18" charset="0"/>
                <a:cs typeface="Arial" panose="020B0604020202020204" pitchFamily="34" charset="0"/>
              </a:rPr>
              <a:t>Brock, A. (2015) </a:t>
            </a:r>
            <a:r>
              <a:rPr lang="en-GB" sz="1000" i="1" dirty="0">
                <a:effectLst/>
                <a:latin typeface="Arial" panose="020B0604020202020204" pitchFamily="34" charset="0"/>
                <a:ea typeface="Times New Roman" panose="02020603050405020304" pitchFamily="18" charset="0"/>
                <a:cs typeface="Arial" panose="020B0604020202020204" pitchFamily="34" charset="0"/>
              </a:rPr>
              <a:t>The early years reflective practice handbook. </a:t>
            </a:r>
            <a:r>
              <a:rPr lang="en-GB" sz="1000" dirty="0">
                <a:effectLst/>
                <a:latin typeface="Arial" panose="020B0604020202020204" pitchFamily="34" charset="0"/>
                <a:ea typeface="Times New Roman" panose="02020603050405020304" pitchFamily="18" charset="0"/>
                <a:cs typeface="Arial" panose="020B0604020202020204" pitchFamily="34" charset="0"/>
              </a:rPr>
              <a:t>London: </a:t>
            </a:r>
            <a:r>
              <a:rPr lang="en-GB" sz="1000" dirty="0" err="1">
                <a:effectLst/>
                <a:latin typeface="Arial" panose="020B0604020202020204" pitchFamily="34" charset="0"/>
                <a:ea typeface="Times New Roman" panose="02020603050405020304" pitchFamily="18" charset="0"/>
                <a:cs typeface="Arial" panose="020B0604020202020204" pitchFamily="34" charset="0"/>
              </a:rPr>
              <a:t>Routledge</a:t>
            </a:r>
            <a:r>
              <a:rPr lang="en-GB" sz="1000" i="1" dirty="0">
                <a:effectLst/>
                <a:latin typeface="Arial" panose="020B0604020202020204" pitchFamily="34" charset="0"/>
                <a:ea typeface="Times New Roman" panose="02020603050405020304" pitchFamily="18" charset="0"/>
                <a:cs typeface="Arial" panose="020B0604020202020204" pitchFamily="34" charset="0"/>
              </a:rPr>
              <a:t>. </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r>
              <a:rPr lang="en-GB" sz="1000" dirty="0">
                <a:effectLst/>
                <a:latin typeface="Arial" panose="020B0604020202020204" pitchFamily="34" charset="0"/>
                <a:ea typeface="Times New Roman" panose="02020603050405020304" pitchFamily="18" charset="0"/>
                <a:cs typeface="Arial" panose="020B0604020202020204" pitchFamily="34" charset="0"/>
              </a:rPr>
              <a:t> </a:t>
            </a:r>
          </a:p>
          <a:p>
            <a:r>
              <a:rPr lang="en-GB" sz="1000" dirty="0">
                <a:effectLst/>
                <a:latin typeface="Arial" panose="020B0604020202020204" pitchFamily="34" charset="0"/>
                <a:ea typeface="Times New Roman" panose="02020603050405020304" pitchFamily="18" charset="0"/>
                <a:cs typeface="Arial" panose="020B0604020202020204" pitchFamily="34" charset="0"/>
              </a:rPr>
              <a:t>Campbell-Barr, V. and </a:t>
            </a:r>
            <a:r>
              <a:rPr lang="en-GB" sz="1000" dirty="0" err="1">
                <a:effectLst/>
                <a:latin typeface="Arial" panose="020B0604020202020204" pitchFamily="34" charset="0"/>
                <a:ea typeface="Times New Roman" panose="02020603050405020304" pitchFamily="18" charset="0"/>
                <a:cs typeface="Arial" panose="020B0604020202020204" pitchFamily="34" charset="0"/>
              </a:rPr>
              <a:t>Leeson</a:t>
            </a:r>
            <a:r>
              <a:rPr lang="en-GB" sz="1000" dirty="0">
                <a:effectLst/>
                <a:latin typeface="Arial" panose="020B0604020202020204" pitchFamily="34" charset="0"/>
                <a:ea typeface="Times New Roman" panose="02020603050405020304" pitchFamily="18" charset="0"/>
                <a:cs typeface="Arial" panose="020B0604020202020204" pitchFamily="34" charset="0"/>
              </a:rPr>
              <a:t>, C. (2016) </a:t>
            </a:r>
            <a:r>
              <a:rPr lang="en-GB" sz="1000" i="1" dirty="0">
                <a:effectLst/>
                <a:latin typeface="Arial" panose="020B0604020202020204" pitchFamily="34" charset="0"/>
                <a:ea typeface="Times New Roman" panose="02020603050405020304" pitchFamily="18" charset="0"/>
                <a:cs typeface="Arial" panose="020B0604020202020204" pitchFamily="34" charset="0"/>
              </a:rPr>
              <a:t>Quality and Leadership in the Early Years.  </a:t>
            </a:r>
            <a:r>
              <a:rPr lang="en-GB" sz="1000" dirty="0">
                <a:effectLst/>
                <a:latin typeface="Arial" panose="020B0604020202020204" pitchFamily="34" charset="0"/>
                <a:ea typeface="Times New Roman" panose="02020603050405020304" pitchFamily="18" charset="0"/>
                <a:cs typeface="Arial" panose="020B0604020202020204" pitchFamily="34" charset="0"/>
              </a:rPr>
              <a:t>London: Sage. </a:t>
            </a:r>
          </a:p>
          <a:p>
            <a:r>
              <a:rPr lang="en-GB" sz="1000" dirty="0">
                <a:effectLst/>
                <a:latin typeface="Arial" panose="020B0604020202020204" pitchFamily="34" charset="0"/>
                <a:ea typeface="Times New Roman" panose="02020603050405020304" pitchFamily="18" charset="0"/>
                <a:cs typeface="Arial" panose="020B0604020202020204" pitchFamily="34" charset="0"/>
              </a:rPr>
              <a:t> </a:t>
            </a:r>
          </a:p>
          <a:p>
            <a:r>
              <a:rPr lang="en-GB" sz="1000" dirty="0">
                <a:effectLst/>
                <a:latin typeface="Arial" panose="020B0604020202020204" pitchFamily="34" charset="0"/>
                <a:ea typeface="Times New Roman" panose="02020603050405020304" pitchFamily="18" charset="0"/>
                <a:cs typeface="Arial" panose="020B0604020202020204" pitchFamily="34" charset="0"/>
              </a:rPr>
              <a:t>Cambridge Assessment (2020) </a:t>
            </a:r>
            <a:r>
              <a:rPr lang="en-GB" sz="1000" i="1" dirty="0">
                <a:effectLst/>
                <a:latin typeface="Arial" panose="020B0604020202020204" pitchFamily="34" charset="0"/>
                <a:ea typeface="Times New Roman" panose="02020603050405020304" pitchFamily="18" charset="0"/>
                <a:cs typeface="Arial" panose="020B0604020202020204" pitchFamily="34" charset="0"/>
              </a:rPr>
              <a:t>Getting Started with Reflective Practice. </a:t>
            </a:r>
            <a:r>
              <a:rPr lang="en-GB" sz="10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https://</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www.cambridge</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-community.org.uk/professional-development/</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gswrp</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/index.html</a:t>
            </a:r>
            <a:r>
              <a:rPr lang="en-GB" sz="1000" dirty="0">
                <a:effectLst/>
                <a:latin typeface="Arial" panose="020B0604020202020204" pitchFamily="34" charset="0"/>
                <a:ea typeface="Times New Roman" panose="02020603050405020304" pitchFamily="18" charset="0"/>
                <a:cs typeface="Arial" panose="020B0604020202020204" pitchFamily="34" charset="0"/>
              </a:rPr>
              <a:t> (Accessed: 10</a:t>
            </a:r>
            <a:r>
              <a:rPr lang="en-GB" sz="10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000" dirty="0">
                <a:effectLst/>
                <a:latin typeface="Arial" panose="020B0604020202020204" pitchFamily="34" charset="0"/>
                <a:ea typeface="Times New Roman" panose="02020603050405020304" pitchFamily="18" charset="0"/>
                <a:cs typeface="Arial" panose="020B0604020202020204" pitchFamily="34" charset="0"/>
              </a:rPr>
              <a:t> May 2023).  </a:t>
            </a:r>
            <a:r>
              <a:rPr lang="en-GB" sz="1000" i="1" dirty="0">
                <a:effectLst/>
                <a:latin typeface="Arial" panose="020B0604020202020204" pitchFamily="34" charset="0"/>
                <a:ea typeface="Times New Roman" panose="02020603050405020304" pitchFamily="18" charset="0"/>
                <a:cs typeface="Arial" panose="020B0604020202020204" pitchFamily="34" charset="0"/>
              </a:rPr>
              <a:t>  </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r>
              <a:rPr lang="en-GB" sz="1000" dirty="0">
                <a:effectLst/>
                <a:latin typeface="Arial" panose="020B0604020202020204" pitchFamily="34" charset="0"/>
                <a:ea typeface="Times New Roman" panose="02020603050405020304" pitchFamily="18" charset="0"/>
                <a:cs typeface="Arial" panose="020B0604020202020204" pitchFamily="34" charset="0"/>
              </a:rPr>
              <a:t> </a:t>
            </a:r>
          </a:p>
          <a:p>
            <a:r>
              <a:rPr lang="en-GB" sz="1000" dirty="0">
                <a:effectLst/>
                <a:latin typeface="Arial" panose="020B0604020202020204" pitchFamily="34" charset="0"/>
                <a:ea typeface="Times New Roman" panose="02020603050405020304" pitchFamily="18" charset="0"/>
                <a:cs typeface="Arial" panose="020B0604020202020204" pitchFamily="34" charset="0"/>
              </a:rPr>
              <a:t>Early years learning frameworks Australia (no date) Available at: </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4"/>
              </a:rPr>
              <a:t>https://</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4"/>
              </a:rPr>
              <a:t>www.acecqa.gov.au</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4"/>
              </a:rPr>
              <a:t>/sites/default/files/2018-02/belonging_being_and_becoming_the_early_years_learning_framework_for_australia.pdf</a:t>
            </a:r>
            <a:r>
              <a:rPr lang="en-GB" sz="1000" dirty="0">
                <a:effectLst/>
                <a:latin typeface="Arial" panose="020B0604020202020204" pitchFamily="34" charset="0"/>
                <a:ea typeface="Times New Roman" panose="02020603050405020304" pitchFamily="18" charset="0"/>
                <a:cs typeface="Arial" panose="020B0604020202020204" pitchFamily="34" charset="0"/>
              </a:rPr>
              <a:t> (Accessed: 7</a:t>
            </a:r>
            <a:r>
              <a:rPr lang="en-GB" sz="10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000" dirty="0">
                <a:effectLst/>
                <a:latin typeface="Arial" panose="020B0604020202020204" pitchFamily="34" charset="0"/>
                <a:ea typeface="Times New Roman" panose="02020603050405020304" pitchFamily="18" charset="0"/>
                <a:cs typeface="Arial" panose="020B0604020202020204" pitchFamily="34" charset="0"/>
              </a:rPr>
              <a:t> May 2023). </a:t>
            </a:r>
          </a:p>
          <a:p>
            <a:r>
              <a:rPr lang="en-GB" sz="1000" b="1" dirty="0">
                <a:effectLst/>
                <a:latin typeface="Arial" panose="020B0604020202020204" pitchFamily="34" charset="0"/>
                <a:ea typeface="Times New Roman" panose="02020603050405020304" pitchFamily="18" charset="0"/>
                <a:cs typeface="Arial" panose="020B0604020202020204" pitchFamily="34" charset="0"/>
              </a:rPr>
              <a:t> </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r>
              <a:rPr lang="en-GB" sz="1000" dirty="0" err="1">
                <a:effectLst/>
                <a:latin typeface="Arial" panose="020B0604020202020204" pitchFamily="34" charset="0"/>
                <a:ea typeface="Times New Roman" panose="02020603050405020304" pitchFamily="18" charset="0"/>
                <a:cs typeface="Arial" panose="020B0604020202020204" pitchFamily="34" charset="0"/>
              </a:rPr>
              <a:t>Erlandson</a:t>
            </a:r>
            <a:r>
              <a:rPr lang="en-GB" sz="1000" dirty="0">
                <a:effectLst/>
                <a:latin typeface="Arial" panose="020B0604020202020204" pitchFamily="34" charset="0"/>
                <a:ea typeface="Times New Roman" panose="02020603050405020304" pitchFamily="18" charset="0"/>
                <a:cs typeface="Arial" panose="020B0604020202020204" pitchFamily="34" charset="0"/>
              </a:rPr>
              <a:t>, P. And Beach, D. (2008) ‘The ambivalence of reflection- rereading </a:t>
            </a:r>
            <a:r>
              <a:rPr lang="en-GB" sz="1000" dirty="0" err="1">
                <a:effectLst/>
                <a:latin typeface="Arial" panose="020B0604020202020204" pitchFamily="34" charset="0"/>
                <a:ea typeface="Times New Roman" panose="02020603050405020304" pitchFamily="18" charset="0"/>
                <a:cs typeface="Arial" panose="020B0604020202020204" pitchFamily="34" charset="0"/>
              </a:rPr>
              <a:t>Schon</a:t>
            </a:r>
            <a:r>
              <a:rPr lang="en-GB" sz="1000" dirty="0">
                <a:effectLst/>
                <a:latin typeface="Arial" panose="020B0604020202020204" pitchFamily="34" charset="0"/>
                <a:ea typeface="Times New Roman" panose="02020603050405020304" pitchFamily="18" charset="0"/>
                <a:cs typeface="Arial" panose="020B0604020202020204" pitchFamily="34" charset="0"/>
              </a:rPr>
              <a:t>’, </a:t>
            </a:r>
            <a:r>
              <a:rPr lang="en-GB" sz="1000" i="1" dirty="0">
                <a:effectLst/>
                <a:latin typeface="Arial" panose="020B0604020202020204" pitchFamily="34" charset="0"/>
                <a:ea typeface="Times New Roman" panose="02020603050405020304" pitchFamily="18" charset="0"/>
                <a:cs typeface="Arial" panose="020B0604020202020204" pitchFamily="34" charset="0"/>
              </a:rPr>
              <a:t>Reflective Practice, </a:t>
            </a:r>
            <a:r>
              <a:rPr lang="en-GB" sz="1000" dirty="0">
                <a:effectLst/>
                <a:latin typeface="Arial" panose="020B0604020202020204" pitchFamily="34" charset="0"/>
                <a:ea typeface="Times New Roman" panose="02020603050405020304" pitchFamily="18" charset="0"/>
                <a:cs typeface="Arial" panose="020B0604020202020204" pitchFamily="34" charset="0"/>
              </a:rPr>
              <a:t>9(4), pp. 409-421. Available at: </a:t>
            </a:r>
            <a:r>
              <a:rPr lang="en-GB" sz="1000" i="1" dirty="0">
                <a:effectLst/>
                <a:latin typeface="Arial" panose="020B0604020202020204" pitchFamily="34" charset="0"/>
                <a:ea typeface="Times New Roman" panose="02020603050405020304" pitchFamily="18" charset="0"/>
                <a:cs typeface="Arial" panose="020B0604020202020204" pitchFamily="34" charset="0"/>
              </a:rPr>
              <a:t> </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5"/>
              </a:rPr>
              <a:t>http://</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5"/>
              </a:rPr>
              <a:t>dx.doi.org</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5"/>
              </a:rPr>
              <a:t>/10.1080/14623940802475843</a:t>
            </a:r>
            <a:r>
              <a:rPr lang="en-GB" sz="1000" dirty="0">
                <a:effectLst/>
                <a:latin typeface="Arial" panose="020B0604020202020204" pitchFamily="34" charset="0"/>
                <a:ea typeface="Times New Roman" panose="02020603050405020304" pitchFamily="18" charset="0"/>
                <a:cs typeface="Arial" panose="020B0604020202020204" pitchFamily="34" charset="0"/>
              </a:rPr>
              <a:t> (Accessed: 14</a:t>
            </a:r>
            <a:r>
              <a:rPr lang="en-GB" sz="10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000" dirty="0">
                <a:effectLst/>
                <a:latin typeface="Arial" panose="020B0604020202020204" pitchFamily="34" charset="0"/>
                <a:ea typeface="Times New Roman" panose="02020603050405020304" pitchFamily="18" charset="0"/>
                <a:cs typeface="Arial" panose="020B0604020202020204" pitchFamily="34" charset="0"/>
              </a:rPr>
              <a:t> May 2023). </a:t>
            </a:r>
          </a:p>
          <a:p>
            <a:r>
              <a:rPr lang="en-GB" sz="1000" b="1" dirty="0">
                <a:effectLst/>
                <a:latin typeface="Arial" panose="020B0604020202020204" pitchFamily="34" charset="0"/>
                <a:ea typeface="Times New Roman" panose="02020603050405020304" pitchFamily="18" charset="0"/>
                <a:cs typeface="Arial" panose="020B0604020202020204" pitchFamily="34" charset="0"/>
              </a:rPr>
              <a:t> </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r>
              <a:rPr lang="en-GB" sz="1000" dirty="0">
                <a:effectLst/>
                <a:latin typeface="Arial" panose="020B0604020202020204" pitchFamily="34" charset="0"/>
                <a:ea typeface="Times New Roman" panose="02020603050405020304" pitchFamily="18" charset="0"/>
                <a:cs typeface="Arial" panose="020B0604020202020204" pitchFamily="34" charset="0"/>
              </a:rPr>
              <a:t>Foundation Phase (2008) Available at: </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6"/>
              </a:rPr>
              <a:t>https://hwb.gov.wales/api/storage/74f7c7cc-d337-4fd0-9604-27b3d1a5746d/observing-children.pdf</a:t>
            </a:r>
            <a:r>
              <a:rPr lang="en-GB" sz="1000" dirty="0">
                <a:effectLst/>
                <a:latin typeface="Arial" panose="020B0604020202020204" pitchFamily="34" charset="0"/>
                <a:ea typeface="Times New Roman" panose="02020603050405020304" pitchFamily="18" charset="0"/>
                <a:cs typeface="Arial" panose="020B0604020202020204" pitchFamily="34" charset="0"/>
              </a:rPr>
              <a:t> (Accessed: 10</a:t>
            </a:r>
            <a:r>
              <a:rPr lang="en-GB" sz="10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000" dirty="0">
                <a:effectLst/>
                <a:latin typeface="Arial" panose="020B0604020202020204" pitchFamily="34" charset="0"/>
                <a:ea typeface="Times New Roman" panose="02020603050405020304" pitchFamily="18" charset="0"/>
                <a:cs typeface="Arial" panose="020B0604020202020204" pitchFamily="34" charset="0"/>
              </a:rPr>
              <a:t> May 2023). </a:t>
            </a:r>
          </a:p>
          <a:p>
            <a:r>
              <a:rPr lang="en-GB" sz="1000" dirty="0">
                <a:effectLst/>
                <a:latin typeface="Arial" panose="020B0604020202020204" pitchFamily="34" charset="0"/>
                <a:ea typeface="Times New Roman" panose="02020603050405020304" pitchFamily="18" charset="0"/>
                <a:cs typeface="Arial" panose="020B0604020202020204" pitchFamily="34" charset="0"/>
              </a:rPr>
              <a:t> </a:t>
            </a:r>
          </a:p>
          <a:p>
            <a:r>
              <a:rPr lang="en-GB" sz="1000" dirty="0" err="1">
                <a:effectLst/>
                <a:latin typeface="Arial" panose="020B0604020202020204" pitchFamily="34" charset="0"/>
                <a:ea typeface="Times New Roman" panose="02020603050405020304" pitchFamily="18" charset="0"/>
                <a:cs typeface="Arial" panose="020B0604020202020204" pitchFamily="34" charset="0"/>
              </a:rPr>
              <a:t>Fenech</a:t>
            </a:r>
            <a:r>
              <a:rPr lang="en-GB" sz="1000" dirty="0">
                <a:effectLst/>
                <a:latin typeface="Arial" panose="020B0604020202020204" pitchFamily="34" charset="0"/>
                <a:ea typeface="Times New Roman" panose="02020603050405020304" pitchFamily="18" charset="0"/>
                <a:cs typeface="Arial" panose="020B0604020202020204" pitchFamily="34" charset="0"/>
              </a:rPr>
              <a:t>, M. and </a:t>
            </a:r>
            <a:r>
              <a:rPr lang="en-GB" sz="1000" dirty="0" err="1">
                <a:effectLst/>
                <a:latin typeface="Arial" panose="020B0604020202020204" pitchFamily="34" charset="0"/>
                <a:ea typeface="Times New Roman" panose="02020603050405020304" pitchFamily="18" charset="0"/>
                <a:cs typeface="Arial" panose="020B0604020202020204" pitchFamily="34" charset="0"/>
              </a:rPr>
              <a:t>Lotz</a:t>
            </a:r>
            <a:r>
              <a:rPr lang="en-GB" sz="1000" dirty="0">
                <a:effectLst/>
                <a:latin typeface="Arial" panose="020B0604020202020204" pitchFamily="34" charset="0"/>
                <a:ea typeface="Times New Roman" panose="02020603050405020304" pitchFamily="18" charset="0"/>
                <a:cs typeface="Arial" panose="020B0604020202020204" pitchFamily="34" charset="0"/>
              </a:rPr>
              <a:t>, M. (2016) ‘Systems advocacy in the professional practice of early childhood teachers: from the antithetical to the ethical’, </a:t>
            </a:r>
            <a:r>
              <a:rPr lang="en-GB" sz="1000" i="1" dirty="0">
                <a:effectLst/>
                <a:latin typeface="Arial" panose="020B0604020202020204" pitchFamily="34" charset="0"/>
                <a:ea typeface="Times New Roman" panose="02020603050405020304" pitchFamily="18" charset="0"/>
                <a:cs typeface="Arial" panose="020B0604020202020204" pitchFamily="34" charset="0"/>
              </a:rPr>
              <a:t>Early years An International Research Journal, </a:t>
            </a:r>
            <a:r>
              <a:rPr lang="en-GB" sz="1000" dirty="0">
                <a:effectLst/>
                <a:latin typeface="Arial" panose="020B0604020202020204" pitchFamily="34" charset="0"/>
                <a:ea typeface="Times New Roman" panose="02020603050405020304" pitchFamily="18" charset="0"/>
                <a:cs typeface="Arial" panose="020B0604020202020204" pitchFamily="34" charset="0"/>
              </a:rPr>
              <a:t>38(1), pp. 19-34. Available at: </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7"/>
              </a:rPr>
              <a:t>https://</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7"/>
              </a:rPr>
              <a:t>www.tandfonline.com</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7"/>
              </a:rPr>
              <a:t>/</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7"/>
              </a:rPr>
              <a:t>doi</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7"/>
              </a:rPr>
              <a:t>/abs/10.1080/09575146.2016.1209739?journalCode=</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7"/>
              </a:rPr>
              <a:t>ceye20</a:t>
            </a:r>
            <a:r>
              <a:rPr lang="en-GB" sz="1000" dirty="0">
                <a:effectLst/>
                <a:latin typeface="Arial" panose="020B0604020202020204" pitchFamily="34" charset="0"/>
                <a:ea typeface="Times New Roman" panose="02020603050405020304" pitchFamily="18" charset="0"/>
                <a:cs typeface="Arial" panose="020B0604020202020204" pitchFamily="34" charset="0"/>
              </a:rPr>
              <a:t> (Accessed: 5</a:t>
            </a:r>
            <a:r>
              <a:rPr lang="en-GB" sz="10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000" dirty="0">
                <a:effectLst/>
                <a:latin typeface="Arial" panose="020B0604020202020204" pitchFamily="34" charset="0"/>
                <a:ea typeface="Times New Roman" panose="02020603050405020304" pitchFamily="18" charset="0"/>
                <a:cs typeface="Arial" panose="020B0604020202020204" pitchFamily="34" charset="0"/>
              </a:rPr>
              <a:t> May 2023).</a:t>
            </a:r>
          </a:p>
          <a:p>
            <a:r>
              <a:rPr lang="en-GB" sz="1000" dirty="0">
                <a:effectLst/>
                <a:latin typeface="Arial" panose="020B0604020202020204" pitchFamily="34" charset="0"/>
                <a:ea typeface="Times New Roman" panose="02020603050405020304" pitchFamily="18" charset="0"/>
                <a:cs typeface="Arial" panose="020B0604020202020204" pitchFamily="34" charset="0"/>
              </a:rPr>
              <a:t> </a:t>
            </a:r>
          </a:p>
          <a:p>
            <a:r>
              <a:rPr lang="en-GB" sz="1000" dirty="0" err="1">
                <a:effectLst/>
                <a:latin typeface="Arial" panose="020B0604020202020204" pitchFamily="34" charset="0"/>
                <a:ea typeface="Times New Roman" panose="02020603050405020304" pitchFamily="18" charset="0"/>
                <a:cs typeface="Arial" panose="020B0604020202020204" pitchFamily="34" charset="0"/>
              </a:rPr>
              <a:t>Hallet</a:t>
            </a:r>
            <a:r>
              <a:rPr lang="en-GB" sz="1000" dirty="0">
                <a:effectLst/>
                <a:latin typeface="Arial" panose="020B0604020202020204" pitchFamily="34" charset="0"/>
                <a:ea typeface="Times New Roman" panose="02020603050405020304" pitchFamily="18" charset="0"/>
                <a:cs typeface="Arial" panose="020B0604020202020204" pitchFamily="34" charset="0"/>
              </a:rPr>
              <a:t>, E. (2013) </a:t>
            </a:r>
            <a:r>
              <a:rPr lang="en-GB" sz="1000" i="1" dirty="0">
                <a:effectLst/>
                <a:latin typeface="Arial" panose="020B0604020202020204" pitchFamily="34" charset="0"/>
                <a:ea typeface="Times New Roman" panose="02020603050405020304" pitchFamily="18" charset="0"/>
                <a:cs typeface="Arial" panose="020B0604020202020204" pitchFamily="34" charset="0"/>
              </a:rPr>
              <a:t>The reflective early years Practitioner. </a:t>
            </a:r>
            <a:r>
              <a:rPr lang="en-GB" sz="1000" dirty="0">
                <a:effectLst/>
                <a:latin typeface="Arial" panose="020B0604020202020204" pitchFamily="34" charset="0"/>
                <a:ea typeface="Times New Roman" panose="02020603050405020304" pitchFamily="18" charset="0"/>
                <a:cs typeface="Arial" panose="020B0604020202020204" pitchFamily="34" charset="0"/>
              </a:rPr>
              <a:t>London: Sage. </a:t>
            </a:r>
            <a:r>
              <a:rPr lang="en-GB" sz="1000" i="1" dirty="0">
                <a:effectLst/>
                <a:latin typeface="Arial" panose="020B0604020202020204" pitchFamily="34" charset="0"/>
                <a:ea typeface="Times New Roman" panose="02020603050405020304" pitchFamily="18" charset="0"/>
                <a:cs typeface="Arial" panose="020B0604020202020204" pitchFamily="34" charset="0"/>
              </a:rPr>
              <a:t> </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r>
              <a:rPr lang="en-GB" sz="1000" dirty="0">
                <a:effectLst/>
                <a:latin typeface="Arial" panose="020B0604020202020204" pitchFamily="34" charset="0"/>
                <a:ea typeface="Times New Roman" panose="02020603050405020304" pitchFamily="18" charset="0"/>
                <a:cs typeface="Arial" panose="020B0604020202020204" pitchFamily="34" charset="0"/>
              </a:rPr>
              <a:t> </a:t>
            </a:r>
          </a:p>
          <a:p>
            <a:r>
              <a:rPr lang="en-GB" sz="1000" dirty="0">
                <a:effectLst/>
                <a:latin typeface="Arial" panose="020B0604020202020204" pitchFamily="34" charset="0"/>
                <a:ea typeface="Times New Roman" panose="02020603050405020304" pitchFamily="18" charset="0"/>
                <a:cs typeface="Arial" panose="020B0604020202020204" pitchFamily="34" charset="0"/>
              </a:rPr>
              <a:t>Hornby, G. (2011) ‘Parental Involvement in Childhood Education: Building Effective School- Family Partnerships’, </a:t>
            </a:r>
            <a:r>
              <a:rPr lang="en-GB" sz="1000" i="1" dirty="0">
                <a:effectLst/>
                <a:latin typeface="Arial" panose="020B0604020202020204" pitchFamily="34" charset="0"/>
                <a:ea typeface="Times New Roman" panose="02020603050405020304" pitchFamily="18" charset="0"/>
                <a:cs typeface="Arial" panose="020B0604020202020204" pitchFamily="34" charset="0"/>
              </a:rPr>
              <a:t>Open Journal of Social Sciences, </a:t>
            </a:r>
            <a:r>
              <a:rPr lang="en-GB" sz="1000" dirty="0">
                <a:effectLst/>
                <a:latin typeface="Arial" panose="020B0604020202020204" pitchFamily="34" charset="0"/>
                <a:ea typeface="Times New Roman" panose="02020603050405020304" pitchFamily="18" charset="0"/>
                <a:cs typeface="Arial" panose="020B0604020202020204" pitchFamily="34" charset="0"/>
              </a:rPr>
              <a:t>5(6). Available at: </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8"/>
              </a:rPr>
              <a:t>https://</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8"/>
              </a:rPr>
              <a:t>www.scirp.org</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8"/>
              </a:rPr>
              <a:t>/(S(</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8"/>
              </a:rPr>
              <a:t>lz5mqp453edsnp55rrgjct55</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8"/>
              </a:rPr>
              <a:t>))/reference/</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8"/>
              </a:rPr>
              <a:t>ReferencesPapers.aspx</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8"/>
              </a:rPr>
              <a:t>?ReferenceID=2054774</a:t>
            </a:r>
            <a:r>
              <a:rPr lang="en-GB" sz="1000" dirty="0">
                <a:effectLst/>
                <a:latin typeface="Arial" panose="020B0604020202020204" pitchFamily="34" charset="0"/>
                <a:ea typeface="Times New Roman" panose="02020603050405020304" pitchFamily="18" charset="0"/>
                <a:cs typeface="Arial" panose="020B0604020202020204" pitchFamily="34" charset="0"/>
              </a:rPr>
              <a:t> (Accessed: 7</a:t>
            </a:r>
            <a:r>
              <a:rPr lang="en-GB" sz="10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000" dirty="0">
                <a:effectLst/>
                <a:latin typeface="Arial" panose="020B0604020202020204" pitchFamily="34" charset="0"/>
                <a:ea typeface="Times New Roman" panose="02020603050405020304" pitchFamily="18" charset="0"/>
                <a:cs typeface="Arial" panose="020B0604020202020204" pitchFamily="34" charset="0"/>
              </a:rPr>
              <a:t> May 2023). </a:t>
            </a:r>
          </a:p>
          <a:p>
            <a:r>
              <a:rPr lang="en-GB" sz="1000" dirty="0">
                <a:effectLst/>
                <a:latin typeface="Arial" panose="020B0604020202020204" pitchFamily="34" charset="0"/>
                <a:ea typeface="Times New Roman" panose="02020603050405020304" pitchFamily="18" charset="0"/>
                <a:cs typeface="Arial" panose="020B0604020202020204" pitchFamily="34" charset="0"/>
              </a:rPr>
              <a:t> </a:t>
            </a:r>
          </a:p>
          <a:p>
            <a:r>
              <a:rPr lang="en-GB" sz="1000" dirty="0">
                <a:effectLst/>
                <a:latin typeface="Arial" panose="020B0604020202020204" pitchFamily="34" charset="0"/>
                <a:ea typeface="Times New Roman" panose="02020603050405020304" pitchFamily="18" charset="0"/>
                <a:cs typeface="Arial" panose="020B0604020202020204" pitchFamily="34" charset="0"/>
              </a:rPr>
              <a:t>HCPC (2023) </a:t>
            </a:r>
            <a:r>
              <a:rPr lang="en-GB" sz="1000" i="1" dirty="0">
                <a:effectLst/>
                <a:latin typeface="Arial" panose="020B0604020202020204" pitchFamily="34" charset="0"/>
                <a:ea typeface="Times New Roman" panose="02020603050405020304" pitchFamily="18" charset="0"/>
                <a:cs typeface="Arial" panose="020B0604020202020204" pitchFamily="34" charset="0"/>
              </a:rPr>
              <a:t>What is reflection? </a:t>
            </a:r>
            <a:r>
              <a:rPr lang="en-GB" sz="10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9"/>
              </a:rPr>
              <a:t>https://</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9"/>
              </a:rPr>
              <a:t>www.hcpc-uk.org</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9"/>
              </a:rPr>
              <a:t>/standards/meeting-our-standards/reflective-practice/what-is-reflection/</a:t>
            </a:r>
            <a:r>
              <a:rPr lang="en-GB" sz="1000" dirty="0">
                <a:effectLst/>
                <a:latin typeface="Arial" panose="020B0604020202020204" pitchFamily="34" charset="0"/>
                <a:ea typeface="Times New Roman" panose="02020603050405020304" pitchFamily="18" charset="0"/>
                <a:cs typeface="Arial" panose="020B0604020202020204" pitchFamily="34" charset="0"/>
              </a:rPr>
              <a:t> (Accessed: 27</a:t>
            </a:r>
            <a:r>
              <a:rPr lang="en-GB" sz="10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000" dirty="0">
                <a:effectLst/>
                <a:latin typeface="Arial" panose="020B0604020202020204" pitchFamily="34" charset="0"/>
                <a:ea typeface="Times New Roman" panose="02020603050405020304" pitchFamily="18" charset="0"/>
                <a:cs typeface="Arial" panose="020B0604020202020204" pitchFamily="34" charset="0"/>
              </a:rPr>
              <a:t> April 2023). </a:t>
            </a:r>
          </a:p>
          <a:p>
            <a:r>
              <a:rPr lang="en-GB" sz="1000" dirty="0">
                <a:effectLst/>
                <a:latin typeface="Arial" panose="020B0604020202020204" pitchFamily="34" charset="0"/>
                <a:ea typeface="Times New Roman" panose="02020603050405020304" pitchFamily="18" charset="0"/>
                <a:cs typeface="Arial" panose="020B0604020202020204" pitchFamily="34" charset="0"/>
              </a:rPr>
              <a:t> </a:t>
            </a:r>
          </a:p>
          <a:p>
            <a:r>
              <a:rPr lang="en-GB" sz="1000" dirty="0">
                <a:effectLst/>
                <a:latin typeface="Arial" panose="020B0604020202020204" pitchFamily="34" charset="0"/>
                <a:ea typeface="Times New Roman" panose="02020603050405020304" pitchFamily="18" charset="0"/>
                <a:cs typeface="Arial" panose="020B0604020202020204" pitchFamily="34" charset="0"/>
              </a:rPr>
              <a:t>Johns, C. (2013) </a:t>
            </a:r>
            <a:r>
              <a:rPr lang="en-GB" sz="1000" i="1" dirty="0">
                <a:effectLst/>
                <a:latin typeface="Arial" panose="020B0604020202020204" pitchFamily="34" charset="0"/>
                <a:ea typeface="Times New Roman" panose="02020603050405020304" pitchFamily="18" charset="0"/>
                <a:cs typeface="Arial" panose="020B0604020202020204" pitchFamily="34" charset="0"/>
              </a:rPr>
              <a:t>Becoming a reflective practitioner. </a:t>
            </a:r>
            <a:r>
              <a:rPr lang="en-GB" sz="1000" dirty="0">
                <a:effectLst/>
                <a:latin typeface="Arial" panose="020B0604020202020204" pitchFamily="34" charset="0"/>
                <a:ea typeface="Times New Roman" panose="02020603050405020304" pitchFamily="18" charset="0"/>
                <a:cs typeface="Arial" panose="020B0604020202020204" pitchFamily="34" charset="0"/>
              </a:rPr>
              <a:t>4</a:t>
            </a:r>
            <a:r>
              <a:rPr lang="en-GB" sz="10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000" dirty="0">
                <a:effectLst/>
                <a:latin typeface="Arial" panose="020B0604020202020204" pitchFamily="34" charset="0"/>
                <a:ea typeface="Times New Roman" panose="02020603050405020304" pitchFamily="18" charset="0"/>
                <a:cs typeface="Arial" panose="020B0604020202020204" pitchFamily="34" charset="0"/>
              </a:rPr>
              <a:t> </a:t>
            </a:r>
            <a:r>
              <a:rPr lang="en-GB" sz="1000" dirty="0" err="1">
                <a:effectLst/>
                <a:latin typeface="Arial" panose="020B0604020202020204" pitchFamily="34" charset="0"/>
                <a:ea typeface="Times New Roman" panose="02020603050405020304" pitchFamily="18" charset="0"/>
                <a:cs typeface="Arial" panose="020B0604020202020204" pitchFamily="34" charset="0"/>
              </a:rPr>
              <a:t>edn</a:t>
            </a:r>
            <a:r>
              <a:rPr lang="en-GB" sz="1000" dirty="0">
                <a:effectLst/>
                <a:latin typeface="Arial" panose="020B0604020202020204" pitchFamily="34" charset="0"/>
                <a:ea typeface="Times New Roman" panose="02020603050405020304" pitchFamily="18" charset="0"/>
                <a:cs typeface="Arial" panose="020B0604020202020204" pitchFamily="34" charset="0"/>
              </a:rPr>
              <a:t>. Chichester: Wiley-Blackwell.</a:t>
            </a:r>
          </a:p>
          <a:p>
            <a:r>
              <a:rPr lang="en-GB" sz="1000" dirty="0">
                <a:effectLst/>
                <a:latin typeface="Arial" panose="020B0604020202020204" pitchFamily="34" charset="0"/>
                <a:ea typeface="Times New Roman" panose="02020603050405020304" pitchFamily="18" charset="0"/>
                <a:cs typeface="Arial" panose="020B0604020202020204" pitchFamily="34" charset="0"/>
              </a:rPr>
              <a:t> </a:t>
            </a:r>
          </a:p>
          <a:p>
            <a:r>
              <a:rPr lang="en-GB" sz="1000" dirty="0">
                <a:effectLst/>
                <a:latin typeface="Arial" panose="020B0604020202020204" pitchFamily="34" charset="0"/>
                <a:ea typeface="Times New Roman" panose="02020603050405020304" pitchFamily="18" charset="0"/>
                <a:cs typeface="Arial" panose="020B0604020202020204" pitchFamily="34" charset="0"/>
              </a:rPr>
              <a:t>Lindon, J. and </a:t>
            </a:r>
            <a:r>
              <a:rPr lang="en-GB" sz="1000" dirty="0" err="1">
                <a:effectLst/>
                <a:latin typeface="Arial" panose="020B0604020202020204" pitchFamily="34" charset="0"/>
                <a:ea typeface="Times New Roman" panose="02020603050405020304" pitchFamily="18" charset="0"/>
                <a:cs typeface="Arial" panose="020B0604020202020204" pitchFamily="34" charset="0"/>
              </a:rPr>
              <a:t>Trodd</a:t>
            </a:r>
            <a:r>
              <a:rPr lang="en-GB" sz="1000" dirty="0">
                <a:effectLst/>
                <a:latin typeface="Arial" panose="020B0604020202020204" pitchFamily="34" charset="0"/>
                <a:ea typeface="Times New Roman" panose="02020603050405020304" pitchFamily="18" charset="0"/>
                <a:cs typeface="Arial" panose="020B0604020202020204" pitchFamily="34" charset="0"/>
              </a:rPr>
              <a:t>, L</a:t>
            </a:r>
            <a:r>
              <a:rPr lang="en-GB" sz="1000" i="1" dirty="0">
                <a:effectLst/>
                <a:latin typeface="Arial" panose="020B0604020202020204" pitchFamily="34" charset="0"/>
                <a:ea typeface="Times New Roman" panose="02020603050405020304" pitchFamily="18" charset="0"/>
                <a:cs typeface="Arial" panose="020B0604020202020204" pitchFamily="34" charset="0"/>
              </a:rPr>
              <a:t>. </a:t>
            </a:r>
            <a:r>
              <a:rPr lang="en-GB" sz="1000" dirty="0">
                <a:effectLst/>
                <a:latin typeface="Arial" panose="020B0604020202020204" pitchFamily="34" charset="0"/>
                <a:ea typeface="Times New Roman" panose="02020603050405020304" pitchFamily="18" charset="0"/>
                <a:cs typeface="Arial" panose="020B0604020202020204" pitchFamily="34" charset="0"/>
              </a:rPr>
              <a:t>(2016) </a:t>
            </a:r>
            <a:r>
              <a:rPr lang="en-GB" sz="1000" i="1" dirty="0">
                <a:effectLst/>
                <a:latin typeface="Arial" panose="020B0604020202020204" pitchFamily="34" charset="0"/>
                <a:ea typeface="Times New Roman" panose="02020603050405020304" pitchFamily="18" charset="0"/>
                <a:cs typeface="Arial" panose="020B0604020202020204" pitchFamily="34" charset="0"/>
              </a:rPr>
              <a:t>Reflective Practice and Early Years Professionalism. </a:t>
            </a:r>
            <a:r>
              <a:rPr lang="en-GB" sz="1000" dirty="0">
                <a:effectLst/>
                <a:latin typeface="Arial" panose="020B0604020202020204" pitchFamily="34" charset="0"/>
                <a:ea typeface="Times New Roman" panose="02020603050405020304" pitchFamily="18" charset="0"/>
                <a:cs typeface="Arial" panose="020B0604020202020204" pitchFamily="34" charset="0"/>
              </a:rPr>
              <a:t>3</a:t>
            </a:r>
            <a:r>
              <a:rPr lang="en-GB" sz="1000" baseline="30000" dirty="0">
                <a:effectLst/>
                <a:latin typeface="Arial" panose="020B0604020202020204" pitchFamily="34" charset="0"/>
                <a:ea typeface="Times New Roman" panose="02020603050405020304" pitchFamily="18" charset="0"/>
                <a:cs typeface="Arial" panose="020B0604020202020204" pitchFamily="34" charset="0"/>
              </a:rPr>
              <a:t>rd</a:t>
            </a:r>
            <a:r>
              <a:rPr lang="en-GB" sz="1000" dirty="0">
                <a:effectLst/>
                <a:latin typeface="Arial" panose="020B0604020202020204" pitchFamily="34" charset="0"/>
                <a:ea typeface="Times New Roman" panose="02020603050405020304" pitchFamily="18" charset="0"/>
                <a:cs typeface="Arial" panose="020B0604020202020204" pitchFamily="34" charset="0"/>
              </a:rPr>
              <a:t> </a:t>
            </a:r>
            <a:r>
              <a:rPr lang="en-GB" sz="1000" dirty="0" err="1">
                <a:effectLst/>
                <a:latin typeface="Arial" panose="020B0604020202020204" pitchFamily="34" charset="0"/>
                <a:ea typeface="Times New Roman" panose="02020603050405020304" pitchFamily="18" charset="0"/>
                <a:cs typeface="Arial" panose="020B0604020202020204" pitchFamily="34" charset="0"/>
              </a:rPr>
              <a:t>edn</a:t>
            </a:r>
            <a:r>
              <a:rPr lang="en-GB" sz="1000" dirty="0">
                <a:effectLst/>
                <a:latin typeface="Arial" panose="020B0604020202020204" pitchFamily="34" charset="0"/>
                <a:ea typeface="Times New Roman" panose="02020603050405020304" pitchFamily="18" charset="0"/>
                <a:cs typeface="Arial" panose="020B0604020202020204" pitchFamily="34" charset="0"/>
              </a:rPr>
              <a:t>. London: </a:t>
            </a:r>
            <a:r>
              <a:rPr lang="en-GB" sz="1000" dirty="0" err="1">
                <a:effectLst/>
                <a:latin typeface="Arial" panose="020B0604020202020204" pitchFamily="34" charset="0"/>
                <a:ea typeface="Times New Roman" panose="02020603050405020304" pitchFamily="18" charset="0"/>
                <a:cs typeface="Arial" panose="020B0604020202020204" pitchFamily="34" charset="0"/>
              </a:rPr>
              <a:t>Hodder</a:t>
            </a:r>
            <a:r>
              <a:rPr lang="en-GB" sz="1000" dirty="0">
                <a:effectLst/>
                <a:latin typeface="Arial" panose="020B0604020202020204" pitchFamily="34" charset="0"/>
                <a:ea typeface="Times New Roman" panose="02020603050405020304" pitchFamily="18" charset="0"/>
                <a:cs typeface="Arial" panose="020B0604020202020204" pitchFamily="34" charset="0"/>
              </a:rPr>
              <a:t> Education. </a:t>
            </a:r>
          </a:p>
          <a:p>
            <a:r>
              <a:rPr lang="en-GB" sz="1000" dirty="0">
                <a:effectLst/>
                <a:latin typeface="Arial" panose="020B0604020202020204" pitchFamily="34" charset="0"/>
                <a:ea typeface="Times New Roman" panose="02020603050405020304" pitchFamily="18" charset="0"/>
                <a:cs typeface="Arial" panose="020B0604020202020204" pitchFamily="34" charset="0"/>
              </a:rPr>
              <a:t> </a:t>
            </a:r>
          </a:p>
          <a:p>
            <a:r>
              <a:rPr lang="en-GB" sz="1000" dirty="0" err="1">
                <a:effectLst/>
                <a:latin typeface="Arial" panose="020B0604020202020204" pitchFamily="34" charset="0"/>
                <a:ea typeface="Times New Roman" panose="02020603050405020304" pitchFamily="18" charset="0"/>
                <a:cs typeface="Arial" panose="020B0604020202020204" pitchFamily="34" charset="0"/>
              </a:rPr>
              <a:t>Markkanen</a:t>
            </a:r>
            <a:r>
              <a:rPr lang="en-GB" sz="1000" dirty="0">
                <a:effectLst/>
                <a:latin typeface="Arial" panose="020B0604020202020204" pitchFamily="34" charset="0"/>
                <a:ea typeface="Times New Roman" panose="02020603050405020304" pitchFamily="18" charset="0"/>
                <a:cs typeface="Arial" panose="020B0604020202020204" pitchFamily="34" charset="0"/>
              </a:rPr>
              <a:t>, P. </a:t>
            </a:r>
            <a:r>
              <a:rPr lang="en-GB" sz="1000" i="1" dirty="0">
                <a:effectLst/>
                <a:latin typeface="Arial" panose="020B0604020202020204" pitchFamily="34" charset="0"/>
                <a:ea typeface="Times New Roman" panose="02020603050405020304" pitchFamily="18" charset="0"/>
                <a:cs typeface="Arial" panose="020B0604020202020204" pitchFamily="34" charset="0"/>
              </a:rPr>
              <a:t>et al. </a:t>
            </a:r>
            <a:r>
              <a:rPr lang="en-GB" sz="1000" dirty="0">
                <a:effectLst/>
                <a:latin typeface="Arial" panose="020B0604020202020204" pitchFamily="34" charset="0"/>
                <a:ea typeface="Times New Roman" panose="02020603050405020304" pitchFamily="18" charset="0"/>
                <a:cs typeface="Arial" panose="020B0604020202020204" pitchFamily="34" charset="0"/>
              </a:rPr>
              <a:t>(2020) ‘A reflective cycle: Understanding challenging situations in a school setting’, </a:t>
            </a:r>
            <a:r>
              <a:rPr lang="en-GB" sz="1000" i="1" dirty="0">
                <a:effectLst/>
                <a:latin typeface="Arial" panose="020B0604020202020204" pitchFamily="34" charset="0"/>
                <a:ea typeface="Times New Roman" panose="02020603050405020304" pitchFamily="18" charset="0"/>
                <a:cs typeface="Arial" panose="020B0604020202020204" pitchFamily="34" charset="0"/>
              </a:rPr>
              <a:t>Educational Research, </a:t>
            </a:r>
            <a:r>
              <a:rPr lang="en-GB" sz="1000" dirty="0">
                <a:effectLst/>
                <a:latin typeface="Arial" panose="020B0604020202020204" pitchFamily="34" charset="0"/>
                <a:ea typeface="Times New Roman" panose="02020603050405020304" pitchFamily="18" charset="0"/>
                <a:cs typeface="Arial" panose="020B0604020202020204" pitchFamily="34" charset="0"/>
              </a:rPr>
              <a:t>62(1), pp. 46-62. </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0"/>
              </a:rPr>
              <a:t>https://</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0"/>
              </a:rPr>
              <a:t>doi.org</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0"/>
              </a:rPr>
              <a:t>/10.1080/00131881.2020.1711790</a:t>
            </a:r>
            <a:r>
              <a:rPr lang="en-GB" sz="1000" dirty="0">
                <a:effectLst/>
                <a:latin typeface="Arial" panose="020B0604020202020204" pitchFamily="34" charset="0"/>
                <a:ea typeface="Times New Roman" panose="02020603050405020304" pitchFamily="18" charset="0"/>
                <a:cs typeface="Arial" panose="020B0604020202020204" pitchFamily="34" charset="0"/>
              </a:rPr>
              <a:t> </a:t>
            </a:r>
          </a:p>
          <a:p>
            <a:pPr algn="l"/>
            <a:endParaRPr lang="en-US"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661204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27EA7DC-0503-BD67-1093-48CE456A9738}"/>
              </a:ext>
            </a:extLst>
          </p:cNvPr>
          <p:cNvSpPr txBox="1"/>
          <p:nvPr/>
        </p:nvSpPr>
        <p:spPr>
          <a:xfrm>
            <a:off x="5181600" y="2514600"/>
            <a:ext cx="1828800" cy="1828800"/>
          </a:xfrm>
          <a:prstGeom prst="rect">
            <a:avLst/>
          </a:prstGeom>
          <a:noFill/>
        </p:spPr>
        <p:txBody>
          <a:bodyPr wrap="square" rtlCol="0">
            <a:spAutoFit/>
          </a:bodyPr>
          <a:lstStyle/>
          <a:p>
            <a:pPr algn="l"/>
            <a:endParaRPr lang="en-US"/>
          </a:p>
        </p:txBody>
      </p:sp>
      <p:sp>
        <p:nvSpPr>
          <p:cNvPr id="2" name="TextBox 1">
            <a:extLst>
              <a:ext uri="{FF2B5EF4-FFF2-40B4-BE49-F238E27FC236}">
                <a16:creationId xmlns:a16="http://schemas.microsoft.com/office/drawing/2014/main" id="{451368F7-4ACE-2454-5949-E0ACB5ADF2C2}"/>
              </a:ext>
            </a:extLst>
          </p:cNvPr>
          <p:cNvSpPr txBox="1"/>
          <p:nvPr/>
        </p:nvSpPr>
        <p:spPr>
          <a:xfrm>
            <a:off x="80432" y="169333"/>
            <a:ext cx="10629901" cy="6247864"/>
          </a:xfrm>
          <a:prstGeom prst="rect">
            <a:avLst/>
          </a:prstGeom>
          <a:noFill/>
        </p:spPr>
        <p:txBody>
          <a:bodyPr wrap="square" rtlCol="0">
            <a:spAutoFit/>
          </a:bodyPr>
          <a:lstStyle/>
          <a:p>
            <a:r>
              <a:rPr lang="en-GB" sz="1000" dirty="0">
                <a:effectLst/>
                <a:latin typeface="Arial" panose="020B0604020202020204" pitchFamily="34" charset="0"/>
                <a:ea typeface="Times New Roman" panose="02020603050405020304" pitchFamily="18" charset="0"/>
                <a:cs typeface="Arial" panose="020B0604020202020204" pitchFamily="34" charset="0"/>
              </a:rPr>
              <a:t>Nursing Answers (2023) </a:t>
            </a:r>
            <a:r>
              <a:rPr lang="en-GB" sz="1000" i="1" dirty="0">
                <a:effectLst/>
                <a:latin typeface="Arial" panose="020B0604020202020204" pitchFamily="34" charset="0"/>
                <a:ea typeface="Times New Roman" panose="02020603050405020304" pitchFamily="18" charset="0"/>
                <a:cs typeface="Arial" panose="020B0604020202020204" pitchFamily="34" charset="0"/>
              </a:rPr>
              <a:t>Driscoll’s Model of Reflection. </a:t>
            </a:r>
            <a:r>
              <a:rPr lang="en-GB" sz="10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
              </a:rPr>
              <a:t>https://</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
              </a:rPr>
              <a:t>nursinganswers.net</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
              </a:rPr>
              <a:t>/reflective-guides/</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
              </a:rPr>
              <a:t>driscoll-model-of</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
              </a:rPr>
              <a:t>-reflection.php</a:t>
            </a:r>
            <a:r>
              <a:rPr lang="en-GB" sz="1000" dirty="0">
                <a:effectLst/>
                <a:latin typeface="Arial" panose="020B0604020202020204" pitchFamily="34" charset="0"/>
                <a:ea typeface="Times New Roman" panose="02020603050405020304" pitchFamily="18" charset="0"/>
                <a:cs typeface="Arial" panose="020B0604020202020204" pitchFamily="34" charset="0"/>
              </a:rPr>
              <a:t> (Accessed: 29</a:t>
            </a:r>
            <a:r>
              <a:rPr lang="en-GB" sz="10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000" dirty="0">
                <a:effectLst/>
                <a:latin typeface="Arial" panose="020B0604020202020204" pitchFamily="34" charset="0"/>
                <a:ea typeface="Times New Roman" panose="02020603050405020304" pitchFamily="18" charset="0"/>
                <a:cs typeface="Arial" panose="020B0604020202020204" pitchFamily="34" charset="0"/>
              </a:rPr>
              <a:t> April 2023). </a:t>
            </a:r>
          </a:p>
          <a:p>
            <a:r>
              <a:rPr lang="en-GB" sz="1000" dirty="0">
                <a:effectLst/>
                <a:latin typeface="Arial" panose="020B0604020202020204" pitchFamily="34" charset="0"/>
                <a:ea typeface="Times New Roman" panose="02020603050405020304" pitchFamily="18" charset="0"/>
                <a:cs typeface="Arial" panose="020B0604020202020204" pitchFamily="34" charset="0"/>
              </a:rPr>
              <a:t> </a:t>
            </a:r>
          </a:p>
          <a:p>
            <a:r>
              <a:rPr lang="en-GB" sz="1000" dirty="0">
                <a:effectLst/>
                <a:latin typeface="Arial" panose="020B0604020202020204" pitchFamily="34" charset="0"/>
                <a:ea typeface="Times New Roman" panose="02020603050405020304" pitchFamily="18" charset="0"/>
                <a:cs typeface="Arial" panose="020B0604020202020204" pitchFamily="34" charset="0"/>
              </a:rPr>
              <a:t>NSPCC (2023) </a:t>
            </a:r>
            <a:r>
              <a:rPr lang="en-GB" sz="1000" i="1" dirty="0">
                <a:effectLst/>
                <a:latin typeface="Arial" panose="020B0604020202020204" pitchFamily="34" charset="0"/>
                <a:ea typeface="Times New Roman" panose="02020603050405020304" pitchFamily="18" charset="0"/>
                <a:cs typeface="Arial" panose="020B0604020202020204" pitchFamily="34" charset="0"/>
              </a:rPr>
              <a:t>Safeguarding children and child protection. </a:t>
            </a:r>
            <a:r>
              <a:rPr lang="en-GB" sz="10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https://</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learning.nspcc.org.uk</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/safeguarding-child-protection#:~:text=Safeguarding%20is%20the%20action%</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20that,to</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%20children%27s%20health%20or%20development</a:t>
            </a:r>
            <a:r>
              <a:rPr lang="en-GB" sz="1000" dirty="0">
                <a:effectLst/>
                <a:latin typeface="Arial" panose="020B0604020202020204" pitchFamily="34" charset="0"/>
                <a:ea typeface="Times New Roman" panose="02020603050405020304" pitchFamily="18" charset="0"/>
                <a:cs typeface="Arial" panose="020B0604020202020204" pitchFamily="34" charset="0"/>
              </a:rPr>
              <a:t> (Accessed: 11</a:t>
            </a:r>
            <a:r>
              <a:rPr lang="en-GB" sz="10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000" dirty="0">
                <a:effectLst/>
                <a:latin typeface="Arial" panose="020B0604020202020204" pitchFamily="34" charset="0"/>
                <a:ea typeface="Times New Roman" panose="02020603050405020304" pitchFamily="18" charset="0"/>
                <a:cs typeface="Arial" panose="020B0604020202020204" pitchFamily="34" charset="0"/>
              </a:rPr>
              <a:t> May 2023). </a:t>
            </a:r>
          </a:p>
          <a:p>
            <a:r>
              <a:rPr lang="en-GB" sz="1000" dirty="0">
                <a:effectLst/>
                <a:latin typeface="Arial" panose="020B0604020202020204" pitchFamily="34" charset="0"/>
                <a:ea typeface="Times New Roman" panose="02020603050405020304" pitchFamily="18" charset="0"/>
                <a:cs typeface="Arial" panose="020B0604020202020204" pitchFamily="34" charset="0"/>
              </a:rPr>
              <a:t> </a:t>
            </a:r>
          </a:p>
          <a:p>
            <a:r>
              <a:rPr lang="en-GB" sz="1000" dirty="0">
                <a:effectLst/>
                <a:latin typeface="Arial" panose="020B0604020202020204" pitchFamily="34" charset="0"/>
                <a:ea typeface="Times New Roman" panose="02020603050405020304" pitchFamily="18" charset="0"/>
                <a:cs typeface="Arial" panose="020B0604020202020204" pitchFamily="34" charset="0"/>
              </a:rPr>
              <a:t>Nursing and Midwifery Council (2020) </a:t>
            </a:r>
            <a:r>
              <a:rPr lang="en-GB" sz="1000" i="1" dirty="0">
                <a:effectLst/>
                <a:latin typeface="Arial" panose="020B0604020202020204" pitchFamily="34" charset="0"/>
                <a:ea typeface="Times New Roman" panose="02020603050405020304" pitchFamily="18" charset="0"/>
                <a:cs typeface="Arial" panose="020B0604020202020204" pitchFamily="34" charset="0"/>
              </a:rPr>
              <a:t>Reflective Accounts Form </a:t>
            </a:r>
            <a:r>
              <a:rPr lang="en-GB" sz="1000" dirty="0">
                <a:effectLst/>
                <a:latin typeface="Arial" panose="020B0604020202020204" pitchFamily="34" charset="0"/>
                <a:ea typeface="Times New Roman" panose="02020603050405020304" pitchFamily="18" charset="0"/>
                <a:cs typeface="Arial" panose="020B0604020202020204" pitchFamily="34" charset="0"/>
              </a:rPr>
              <a:t>[online image] Available at: </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4"/>
              </a:rPr>
              <a:t>https://</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4"/>
              </a:rPr>
              <a:t>www.nhsggc.org.uk</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4"/>
              </a:rPr>
              <a:t>/media/263190/</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4"/>
              </a:rPr>
              <a:t>flyingstartbooklet-2.pdf</a:t>
            </a:r>
            <a:r>
              <a:rPr lang="en-GB" sz="1000" dirty="0">
                <a:effectLst/>
                <a:latin typeface="Arial" panose="020B0604020202020204" pitchFamily="34" charset="0"/>
                <a:ea typeface="Times New Roman" panose="02020603050405020304" pitchFamily="18" charset="0"/>
                <a:cs typeface="Arial" panose="020B0604020202020204" pitchFamily="34" charset="0"/>
              </a:rPr>
              <a:t> (Accessed: 20</a:t>
            </a:r>
            <a:r>
              <a:rPr lang="en-GB" sz="10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000" dirty="0">
                <a:effectLst/>
                <a:latin typeface="Arial" panose="020B0604020202020204" pitchFamily="34" charset="0"/>
                <a:ea typeface="Times New Roman" panose="02020603050405020304" pitchFamily="18" charset="0"/>
                <a:cs typeface="Arial" panose="020B0604020202020204" pitchFamily="34" charset="0"/>
              </a:rPr>
              <a:t> May 2023). </a:t>
            </a:r>
          </a:p>
          <a:p>
            <a:r>
              <a:rPr lang="en-GB" sz="1000" dirty="0">
                <a:effectLst/>
                <a:latin typeface="Arial" panose="020B0604020202020204" pitchFamily="34" charset="0"/>
                <a:ea typeface="Times New Roman" panose="02020603050405020304" pitchFamily="18" charset="0"/>
                <a:cs typeface="Arial" panose="020B0604020202020204" pitchFamily="34" charset="0"/>
              </a:rPr>
              <a:t> </a:t>
            </a:r>
          </a:p>
          <a:p>
            <a:r>
              <a:rPr lang="en-GB" sz="1000" dirty="0">
                <a:effectLst/>
                <a:latin typeface="Arial" panose="020B0604020202020204" pitchFamily="34" charset="0"/>
                <a:ea typeface="Times New Roman" panose="02020603050405020304" pitchFamily="18" charset="0"/>
                <a:cs typeface="Arial" panose="020B0604020202020204" pitchFamily="34" charset="0"/>
              </a:rPr>
              <a:t>Powell, S. (2010) ‘Hide and Seek: Values In Early Childhood Education and Care’, </a:t>
            </a:r>
            <a:r>
              <a:rPr lang="en-GB" sz="1000" i="1" dirty="0">
                <a:effectLst/>
                <a:latin typeface="Arial" panose="020B0604020202020204" pitchFamily="34" charset="0"/>
                <a:ea typeface="Times New Roman" panose="02020603050405020304" pitchFamily="18" charset="0"/>
                <a:cs typeface="Arial" panose="020B0604020202020204" pitchFamily="34" charset="0"/>
              </a:rPr>
              <a:t>British Journal of Educational </a:t>
            </a:r>
            <a:r>
              <a:rPr lang="en-GB" sz="1000" dirty="0">
                <a:effectLst/>
                <a:latin typeface="Arial" panose="020B0604020202020204" pitchFamily="34" charset="0"/>
                <a:ea typeface="Times New Roman" panose="02020603050405020304" pitchFamily="18" charset="0"/>
                <a:cs typeface="Arial" panose="020B0604020202020204" pitchFamily="34" charset="0"/>
              </a:rPr>
              <a:t>Studies, 58(2), pp. 213-229. Available at: </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5"/>
              </a:rPr>
              <a:t>https://</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5"/>
              </a:rPr>
              <a:t>www.tandfonline.com</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5"/>
              </a:rPr>
              <a:t>/</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5"/>
              </a:rPr>
              <a:t>doi</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5"/>
              </a:rPr>
              <a:t>/abs/10.1080/00071001003752195?</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5"/>
              </a:rPr>
              <a:t>casa_token</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5"/>
              </a:rPr>
              <a:t>=sknjv0YgiKEAAAAA%3A0xlCHC9a2v91CHStFIXIfmtOzSdl8YbCQXf3b8vYv2BFVlMvsdv1Q_H8Z6h84WhD1nDTdpP9BwnYEg&amp;journalCode=</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5"/>
              </a:rPr>
              <a:t>rbje20</a:t>
            </a:r>
            <a:r>
              <a:rPr lang="en-GB" sz="1000" dirty="0">
                <a:effectLst/>
                <a:latin typeface="Arial" panose="020B0604020202020204" pitchFamily="34" charset="0"/>
                <a:ea typeface="Times New Roman" panose="02020603050405020304" pitchFamily="18" charset="0"/>
                <a:cs typeface="Arial" panose="020B0604020202020204" pitchFamily="34" charset="0"/>
              </a:rPr>
              <a:t> (Accessed: 6</a:t>
            </a:r>
            <a:r>
              <a:rPr lang="en-GB" sz="10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000" dirty="0">
                <a:effectLst/>
                <a:latin typeface="Arial" panose="020B0604020202020204" pitchFamily="34" charset="0"/>
                <a:ea typeface="Times New Roman" panose="02020603050405020304" pitchFamily="18" charset="0"/>
                <a:cs typeface="Arial" panose="020B0604020202020204" pitchFamily="34" charset="0"/>
              </a:rPr>
              <a:t> May 2023). </a:t>
            </a:r>
          </a:p>
          <a:p>
            <a:r>
              <a:rPr lang="en-GB" sz="1000" dirty="0">
                <a:effectLst/>
                <a:latin typeface="Arial" panose="020B0604020202020204" pitchFamily="34" charset="0"/>
                <a:ea typeface="Times New Roman" panose="02020603050405020304" pitchFamily="18" charset="0"/>
                <a:cs typeface="Arial" panose="020B0604020202020204" pitchFamily="34" charset="0"/>
              </a:rPr>
              <a:t> </a:t>
            </a:r>
          </a:p>
          <a:p>
            <a:r>
              <a:rPr lang="en-GB" sz="1000" dirty="0">
                <a:effectLst/>
                <a:latin typeface="Arial" panose="020B0604020202020204" pitchFamily="34" charset="0"/>
                <a:ea typeface="Times New Roman" panose="02020603050405020304" pitchFamily="18" charset="0"/>
                <a:cs typeface="Arial" panose="020B0604020202020204" pitchFamily="34" charset="0"/>
              </a:rPr>
              <a:t>Paige-Smith, A. and Craft, A. (2011) </a:t>
            </a:r>
            <a:r>
              <a:rPr lang="en-GB" sz="1000" i="1" dirty="0">
                <a:effectLst/>
                <a:latin typeface="Arial" panose="020B0604020202020204" pitchFamily="34" charset="0"/>
                <a:ea typeface="Times New Roman" panose="02020603050405020304" pitchFamily="18" charset="0"/>
                <a:cs typeface="Arial" panose="020B0604020202020204" pitchFamily="34" charset="0"/>
              </a:rPr>
              <a:t>Developing Reflective Practice in the Early Years. </a:t>
            </a:r>
            <a:r>
              <a:rPr lang="en-GB" sz="1000" dirty="0">
                <a:effectLst/>
                <a:latin typeface="Arial" panose="020B0604020202020204" pitchFamily="34" charset="0"/>
                <a:ea typeface="Times New Roman" panose="02020603050405020304" pitchFamily="18" charset="0"/>
                <a:cs typeface="Arial" panose="020B0604020202020204" pitchFamily="34" charset="0"/>
              </a:rPr>
              <a:t>2</a:t>
            </a:r>
            <a:r>
              <a:rPr lang="en-GB" sz="1000" baseline="30000" dirty="0">
                <a:effectLst/>
                <a:latin typeface="Arial" panose="020B0604020202020204" pitchFamily="34" charset="0"/>
                <a:ea typeface="Times New Roman" panose="02020603050405020304" pitchFamily="18" charset="0"/>
                <a:cs typeface="Arial" panose="020B0604020202020204" pitchFamily="34" charset="0"/>
              </a:rPr>
              <a:t>nd</a:t>
            </a:r>
            <a:r>
              <a:rPr lang="en-GB" sz="1000" dirty="0">
                <a:effectLst/>
                <a:latin typeface="Arial" panose="020B0604020202020204" pitchFamily="34" charset="0"/>
                <a:ea typeface="Times New Roman" panose="02020603050405020304" pitchFamily="18" charset="0"/>
                <a:cs typeface="Arial" panose="020B0604020202020204" pitchFamily="34" charset="0"/>
              </a:rPr>
              <a:t> </a:t>
            </a:r>
            <a:r>
              <a:rPr lang="en-GB" sz="1000" dirty="0" err="1">
                <a:effectLst/>
                <a:latin typeface="Arial" panose="020B0604020202020204" pitchFamily="34" charset="0"/>
                <a:ea typeface="Times New Roman" panose="02020603050405020304" pitchFamily="18" charset="0"/>
                <a:cs typeface="Arial" panose="020B0604020202020204" pitchFamily="34" charset="0"/>
              </a:rPr>
              <a:t>edn</a:t>
            </a:r>
            <a:r>
              <a:rPr lang="en-GB" sz="1000" dirty="0">
                <a:effectLst/>
                <a:latin typeface="Arial" panose="020B0604020202020204" pitchFamily="34" charset="0"/>
                <a:ea typeface="Times New Roman" panose="02020603050405020304" pitchFamily="18" charset="0"/>
                <a:cs typeface="Arial" panose="020B0604020202020204" pitchFamily="34" charset="0"/>
              </a:rPr>
              <a:t>. New York: Open University Press. </a:t>
            </a:r>
          </a:p>
          <a:p>
            <a:r>
              <a:rPr lang="en-GB" sz="1000" dirty="0">
                <a:effectLst/>
                <a:latin typeface="Arial" panose="020B0604020202020204" pitchFamily="34" charset="0"/>
                <a:ea typeface="Times New Roman" panose="02020603050405020304" pitchFamily="18" charset="0"/>
                <a:cs typeface="Arial" panose="020B0604020202020204" pitchFamily="34" charset="0"/>
              </a:rPr>
              <a:t> </a:t>
            </a:r>
          </a:p>
          <a:p>
            <a:r>
              <a:rPr lang="en-GB" sz="1000" dirty="0">
                <a:effectLst/>
                <a:latin typeface="Arial" panose="020B0604020202020204" pitchFamily="34" charset="0"/>
                <a:ea typeface="Times New Roman" panose="02020603050405020304" pitchFamily="18" charset="0"/>
                <a:cs typeface="Arial" panose="020B0604020202020204" pitchFamily="34" charset="0"/>
              </a:rPr>
              <a:t>Raising Children Network (2023) </a:t>
            </a:r>
            <a:r>
              <a:rPr lang="en-GB" sz="1000" i="1" dirty="0">
                <a:effectLst/>
                <a:latin typeface="Arial" panose="020B0604020202020204" pitchFamily="34" charset="0"/>
                <a:ea typeface="Times New Roman" panose="02020603050405020304" pitchFamily="18" charset="0"/>
                <a:cs typeface="Arial" panose="020B0604020202020204" pitchFamily="34" charset="0"/>
              </a:rPr>
              <a:t>Non verbal communication: body language and tone of voice. </a:t>
            </a:r>
            <a:r>
              <a:rPr lang="en-GB" sz="10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6"/>
              </a:rPr>
              <a:t>https://</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6"/>
              </a:rPr>
              <a:t>raisingchildren.net.au</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6"/>
              </a:rPr>
              <a:t>/toddlers/connecting-communicating/communicating/nonverbal-communication</a:t>
            </a:r>
            <a:r>
              <a:rPr lang="en-GB" sz="1000" dirty="0">
                <a:effectLst/>
                <a:latin typeface="Arial" panose="020B0604020202020204" pitchFamily="34" charset="0"/>
                <a:ea typeface="Times New Roman" panose="02020603050405020304" pitchFamily="18" charset="0"/>
                <a:cs typeface="Arial" panose="020B0604020202020204" pitchFamily="34" charset="0"/>
              </a:rPr>
              <a:t> (Accessed: 8</a:t>
            </a:r>
            <a:r>
              <a:rPr lang="en-GB" sz="10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000" dirty="0">
                <a:effectLst/>
                <a:latin typeface="Arial" panose="020B0604020202020204" pitchFamily="34" charset="0"/>
                <a:ea typeface="Times New Roman" panose="02020603050405020304" pitchFamily="18" charset="0"/>
                <a:cs typeface="Arial" panose="020B0604020202020204" pitchFamily="34" charset="0"/>
              </a:rPr>
              <a:t> May 2023). </a:t>
            </a:r>
          </a:p>
          <a:p>
            <a:r>
              <a:rPr lang="en-GB" sz="1000" dirty="0">
                <a:effectLst/>
                <a:latin typeface="Arial" panose="020B0604020202020204" pitchFamily="34" charset="0"/>
                <a:ea typeface="Times New Roman" panose="02020603050405020304" pitchFamily="18" charset="0"/>
                <a:cs typeface="Arial" panose="020B0604020202020204" pitchFamily="34" charset="0"/>
              </a:rPr>
              <a:t> </a:t>
            </a:r>
          </a:p>
          <a:p>
            <a:r>
              <a:rPr lang="en-GB" sz="1000" dirty="0" err="1">
                <a:effectLst/>
                <a:latin typeface="Arial" panose="020B0604020202020204" pitchFamily="34" charset="0"/>
                <a:ea typeface="Times New Roman" panose="02020603050405020304" pitchFamily="18" charset="0"/>
                <a:cs typeface="Arial" panose="020B0604020202020204" pitchFamily="34" charset="0"/>
              </a:rPr>
              <a:t>Schon</a:t>
            </a:r>
            <a:r>
              <a:rPr lang="en-GB" sz="1000" dirty="0">
                <a:effectLst/>
                <a:latin typeface="Arial" panose="020B0604020202020204" pitchFamily="34" charset="0"/>
                <a:ea typeface="Times New Roman" panose="02020603050405020304" pitchFamily="18" charset="0"/>
                <a:cs typeface="Arial" panose="020B0604020202020204" pitchFamily="34" charset="0"/>
              </a:rPr>
              <a:t>, D. (2016) </a:t>
            </a:r>
            <a:r>
              <a:rPr lang="en-GB" sz="1000" i="1" dirty="0">
                <a:effectLst/>
                <a:latin typeface="Arial" panose="020B0604020202020204" pitchFamily="34" charset="0"/>
                <a:ea typeface="Times New Roman" panose="02020603050405020304" pitchFamily="18" charset="0"/>
                <a:cs typeface="Arial" panose="020B0604020202020204" pitchFamily="34" charset="0"/>
              </a:rPr>
              <a:t>The reflective practitioner: how professionals think in action. </a:t>
            </a:r>
            <a:r>
              <a:rPr lang="en-GB" sz="1000" dirty="0">
                <a:effectLst/>
                <a:latin typeface="Arial" panose="020B0604020202020204" pitchFamily="34" charset="0"/>
                <a:ea typeface="Times New Roman" panose="02020603050405020304" pitchFamily="18" charset="0"/>
                <a:cs typeface="Arial" panose="020B0604020202020204" pitchFamily="34" charset="0"/>
              </a:rPr>
              <a:t>England: </a:t>
            </a:r>
            <a:r>
              <a:rPr lang="en-GB" sz="1000" dirty="0" err="1">
                <a:effectLst/>
                <a:latin typeface="Arial" panose="020B0604020202020204" pitchFamily="34" charset="0"/>
                <a:ea typeface="Times New Roman" panose="02020603050405020304" pitchFamily="18" charset="0"/>
                <a:cs typeface="Arial" panose="020B0604020202020204" pitchFamily="34" charset="0"/>
              </a:rPr>
              <a:t>Routledge</a:t>
            </a:r>
            <a:r>
              <a:rPr lang="en-GB" sz="1000" dirty="0">
                <a:effectLst/>
                <a:latin typeface="Arial" panose="020B0604020202020204" pitchFamily="34" charset="0"/>
                <a:ea typeface="Times New Roman" panose="02020603050405020304" pitchFamily="18" charset="0"/>
                <a:cs typeface="Arial" panose="020B0604020202020204" pitchFamily="34" charset="0"/>
              </a:rPr>
              <a:t>. </a:t>
            </a:r>
          </a:p>
          <a:p>
            <a:r>
              <a:rPr lang="en-GB" sz="1000" dirty="0">
                <a:effectLst/>
                <a:latin typeface="Arial" panose="020B0604020202020204" pitchFamily="34" charset="0"/>
                <a:ea typeface="Times New Roman" panose="02020603050405020304" pitchFamily="18" charset="0"/>
                <a:cs typeface="Arial" panose="020B0604020202020204" pitchFamily="34" charset="0"/>
              </a:rPr>
              <a:t> </a:t>
            </a:r>
          </a:p>
          <a:p>
            <a:r>
              <a:rPr lang="en-GB" sz="1000" dirty="0">
                <a:effectLst/>
                <a:latin typeface="Arial" panose="020B0604020202020204" pitchFamily="34" charset="0"/>
                <a:ea typeface="Times New Roman" panose="02020603050405020304" pitchFamily="18" charset="0"/>
                <a:cs typeface="Arial" panose="020B0604020202020204" pitchFamily="34" charset="0"/>
              </a:rPr>
              <a:t>Tarrant, P. (2017) </a:t>
            </a:r>
            <a:r>
              <a:rPr lang="en-GB" sz="1000" i="1" dirty="0">
                <a:effectLst/>
                <a:latin typeface="Arial" panose="020B0604020202020204" pitchFamily="34" charset="0"/>
                <a:ea typeface="Times New Roman" panose="02020603050405020304" pitchFamily="18" charset="0"/>
                <a:cs typeface="Arial" panose="020B0604020202020204" pitchFamily="34" charset="0"/>
              </a:rPr>
              <a:t>Reflective practice and professional development. </a:t>
            </a:r>
            <a:r>
              <a:rPr lang="en-GB" sz="1000" dirty="0">
                <a:effectLst/>
                <a:latin typeface="Arial" panose="020B0604020202020204" pitchFamily="34" charset="0"/>
                <a:ea typeface="Times New Roman" panose="02020603050405020304" pitchFamily="18" charset="0"/>
                <a:cs typeface="Arial" panose="020B0604020202020204" pitchFamily="34" charset="0"/>
              </a:rPr>
              <a:t>Sage Publications. </a:t>
            </a:r>
            <a:r>
              <a:rPr lang="en-GB" sz="1000" i="1" dirty="0">
                <a:effectLst/>
                <a:latin typeface="Arial" panose="020B0604020202020204" pitchFamily="34" charset="0"/>
                <a:ea typeface="Times New Roman" panose="02020603050405020304" pitchFamily="18" charset="0"/>
                <a:cs typeface="Arial" panose="020B0604020202020204" pitchFamily="34" charset="0"/>
              </a:rPr>
              <a:t> </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r>
              <a:rPr lang="en-GB" sz="1000" dirty="0">
                <a:effectLst/>
                <a:latin typeface="Arial" panose="020B0604020202020204" pitchFamily="34" charset="0"/>
                <a:ea typeface="Times New Roman" panose="02020603050405020304" pitchFamily="18" charset="0"/>
                <a:cs typeface="Arial" panose="020B0604020202020204" pitchFamily="34" charset="0"/>
              </a:rPr>
              <a:t> </a:t>
            </a:r>
          </a:p>
          <a:p>
            <a:r>
              <a:rPr lang="en-GB" sz="1000" dirty="0" err="1">
                <a:effectLst/>
                <a:latin typeface="Arial" panose="020B0604020202020204" pitchFamily="34" charset="0"/>
                <a:ea typeface="Times New Roman" panose="02020603050405020304" pitchFamily="18" charset="0"/>
                <a:cs typeface="Arial" panose="020B0604020202020204" pitchFamily="34" charset="0"/>
              </a:rPr>
              <a:t>Tobia</a:t>
            </a:r>
            <a:r>
              <a:rPr lang="en-GB" sz="1000" dirty="0">
                <a:effectLst/>
                <a:latin typeface="Arial" panose="020B0604020202020204" pitchFamily="34" charset="0"/>
                <a:ea typeface="Times New Roman" panose="02020603050405020304" pitchFamily="18" charset="0"/>
                <a:cs typeface="Arial" panose="020B0604020202020204" pitchFamily="34" charset="0"/>
              </a:rPr>
              <a:t>, E.F. and </a:t>
            </a:r>
            <a:r>
              <a:rPr lang="en-GB" sz="1000" dirty="0" err="1">
                <a:effectLst/>
                <a:latin typeface="Arial" panose="020B0604020202020204" pitchFamily="34" charset="0"/>
                <a:ea typeface="Times New Roman" panose="02020603050405020304" pitchFamily="18" charset="0"/>
                <a:cs typeface="Arial" panose="020B0604020202020204" pitchFamily="34" charset="0"/>
              </a:rPr>
              <a:t>Hord</a:t>
            </a:r>
            <a:r>
              <a:rPr lang="en-GB" sz="1000" dirty="0">
                <a:effectLst/>
                <a:latin typeface="Arial" panose="020B0604020202020204" pitchFamily="34" charset="0"/>
                <a:ea typeface="Times New Roman" panose="02020603050405020304" pitchFamily="18" charset="0"/>
                <a:cs typeface="Arial" panose="020B0604020202020204" pitchFamily="34" charset="0"/>
              </a:rPr>
              <a:t>, S.M. (2012) ‘I am a Professional’, </a:t>
            </a:r>
            <a:r>
              <a:rPr lang="en-GB" sz="1000" i="1" dirty="0">
                <a:effectLst/>
                <a:latin typeface="Arial" panose="020B0604020202020204" pitchFamily="34" charset="0"/>
                <a:ea typeface="Times New Roman" panose="02020603050405020304" pitchFamily="18" charset="0"/>
                <a:cs typeface="Arial" panose="020B0604020202020204" pitchFamily="34" charset="0"/>
              </a:rPr>
              <a:t>Journal of Staff Development, </a:t>
            </a:r>
            <a:r>
              <a:rPr lang="en-GB" sz="1000" dirty="0">
                <a:effectLst/>
                <a:latin typeface="Arial" panose="020B0604020202020204" pitchFamily="34" charset="0"/>
                <a:ea typeface="Times New Roman" panose="02020603050405020304" pitchFamily="18" charset="0"/>
                <a:cs typeface="Arial" panose="020B0604020202020204" pitchFamily="34" charset="0"/>
              </a:rPr>
              <a:t>33(3), pp.16-18. Available at: </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7"/>
              </a:rPr>
              <a:t>https://</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7"/>
              </a:rPr>
              <a:t>www.proquest.com</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7"/>
              </a:rPr>
              <a:t>/</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7"/>
              </a:rPr>
              <a:t>docview</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7"/>
              </a:rPr>
              <a:t>/1023317157/</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7"/>
              </a:rPr>
              <a:t>fulltext</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7"/>
              </a:rPr>
              <a:t>/211AAF41A24F4462PQ/1?</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7"/>
              </a:rPr>
              <a:t>accountid</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7"/>
              </a:rPr>
              <a:t>=130472</a:t>
            </a:r>
            <a:r>
              <a:rPr lang="en-GB" sz="1000" dirty="0">
                <a:effectLst/>
                <a:latin typeface="Arial" panose="020B0604020202020204" pitchFamily="34" charset="0"/>
                <a:ea typeface="Times New Roman" panose="02020603050405020304" pitchFamily="18" charset="0"/>
                <a:cs typeface="Arial" panose="020B0604020202020204" pitchFamily="34" charset="0"/>
              </a:rPr>
              <a:t> (Accessed: 4</a:t>
            </a:r>
            <a:r>
              <a:rPr lang="en-GB" sz="10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000" dirty="0">
                <a:effectLst/>
                <a:latin typeface="Arial" panose="020B0604020202020204" pitchFamily="34" charset="0"/>
                <a:ea typeface="Times New Roman" panose="02020603050405020304" pitchFamily="18" charset="0"/>
                <a:cs typeface="Arial" panose="020B0604020202020204" pitchFamily="34" charset="0"/>
              </a:rPr>
              <a:t> May 2023). </a:t>
            </a:r>
          </a:p>
          <a:p>
            <a:r>
              <a:rPr lang="en-GB" sz="1000" dirty="0">
                <a:effectLst/>
                <a:latin typeface="Arial" panose="020B0604020202020204" pitchFamily="34" charset="0"/>
                <a:ea typeface="Times New Roman" panose="02020603050405020304" pitchFamily="18" charset="0"/>
                <a:cs typeface="Arial" panose="020B0604020202020204" pitchFamily="34" charset="0"/>
              </a:rPr>
              <a:t> </a:t>
            </a:r>
          </a:p>
          <a:p>
            <a:r>
              <a:rPr lang="en-GB" sz="1000" dirty="0">
                <a:effectLst/>
                <a:latin typeface="Arial" panose="020B0604020202020204" pitchFamily="34" charset="0"/>
                <a:ea typeface="Times New Roman" panose="02020603050405020304" pitchFamily="18" charset="0"/>
                <a:cs typeface="Arial" panose="020B0604020202020204" pitchFamily="34" charset="0"/>
              </a:rPr>
              <a:t>United Nations (2023) </a:t>
            </a:r>
            <a:r>
              <a:rPr lang="en-GB" sz="1000" i="1" dirty="0">
                <a:effectLst/>
                <a:latin typeface="Arial" panose="020B0604020202020204" pitchFamily="34" charset="0"/>
                <a:ea typeface="Times New Roman" panose="02020603050405020304" pitchFamily="18" charset="0"/>
                <a:cs typeface="Arial" panose="020B0604020202020204" pitchFamily="34" charset="0"/>
              </a:rPr>
              <a:t>Conventions on the Rights of the Child. </a:t>
            </a:r>
            <a:r>
              <a:rPr lang="en-GB" sz="10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8"/>
              </a:rPr>
              <a:t>https://</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8"/>
              </a:rPr>
              <a:t>www.ohchr.org</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8"/>
              </a:rPr>
              <a:t>/en/instruments-mechanisms/instruments/convention-rights-child</a:t>
            </a:r>
            <a:r>
              <a:rPr lang="en-GB" sz="1000" dirty="0">
                <a:effectLst/>
                <a:latin typeface="Arial" panose="020B0604020202020204" pitchFamily="34" charset="0"/>
                <a:ea typeface="Times New Roman" panose="02020603050405020304" pitchFamily="18" charset="0"/>
                <a:cs typeface="Arial" panose="020B0604020202020204" pitchFamily="34" charset="0"/>
              </a:rPr>
              <a:t> (Accessed: 8</a:t>
            </a:r>
            <a:r>
              <a:rPr lang="en-GB" sz="10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000" dirty="0">
                <a:effectLst/>
                <a:latin typeface="Arial" panose="020B0604020202020204" pitchFamily="34" charset="0"/>
                <a:ea typeface="Times New Roman" panose="02020603050405020304" pitchFamily="18" charset="0"/>
                <a:cs typeface="Arial" panose="020B0604020202020204" pitchFamily="34" charset="0"/>
              </a:rPr>
              <a:t> May 2023). </a:t>
            </a:r>
          </a:p>
          <a:p>
            <a:r>
              <a:rPr lang="en-GB" sz="1000" dirty="0">
                <a:effectLst/>
                <a:latin typeface="Arial" panose="020B0604020202020204" pitchFamily="34" charset="0"/>
                <a:ea typeface="Times New Roman" panose="02020603050405020304" pitchFamily="18" charset="0"/>
                <a:cs typeface="Arial" panose="020B0604020202020204" pitchFamily="34" charset="0"/>
              </a:rPr>
              <a:t> </a:t>
            </a:r>
          </a:p>
          <a:p>
            <a:r>
              <a:rPr lang="en-GB" sz="1000" dirty="0">
                <a:effectLst/>
                <a:latin typeface="Arial" panose="020B0604020202020204" pitchFamily="34" charset="0"/>
                <a:ea typeface="Times New Roman" panose="02020603050405020304" pitchFamily="18" charset="0"/>
                <a:cs typeface="Arial" panose="020B0604020202020204" pitchFamily="34" charset="0"/>
              </a:rPr>
              <a:t>University of Edinburgh (2023) </a:t>
            </a:r>
            <a:r>
              <a:rPr lang="en-GB" sz="1000" i="1" dirty="0" err="1">
                <a:effectLst/>
                <a:latin typeface="Arial" panose="020B0604020202020204" pitchFamily="34" charset="0"/>
                <a:ea typeface="Times New Roman" panose="02020603050405020304" pitchFamily="18" charset="0"/>
                <a:cs typeface="Arial" panose="020B0604020202020204" pitchFamily="34" charset="0"/>
              </a:rPr>
              <a:t>Gibb’s</a:t>
            </a:r>
            <a:r>
              <a:rPr lang="en-GB" sz="1000" i="1" dirty="0">
                <a:effectLst/>
                <a:latin typeface="Arial" panose="020B0604020202020204" pitchFamily="34" charset="0"/>
                <a:ea typeface="Times New Roman" panose="02020603050405020304" pitchFamily="18" charset="0"/>
                <a:cs typeface="Arial" panose="020B0604020202020204" pitchFamily="34" charset="0"/>
              </a:rPr>
              <a:t> Reflective Cycle. </a:t>
            </a:r>
            <a:r>
              <a:rPr lang="en-GB" sz="10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9"/>
              </a:rPr>
              <a:t>https://www.ed.ac.uk/reflection/reflectors-toolkit/reflecting-on-experience/</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9"/>
              </a:rPr>
              <a:t>gibbs-reflective-cycle</a:t>
            </a:r>
            <a:r>
              <a:rPr lang="en-GB" sz="1000" dirty="0">
                <a:effectLst/>
                <a:latin typeface="Arial" panose="020B0604020202020204" pitchFamily="34" charset="0"/>
                <a:ea typeface="Times New Roman" panose="02020603050405020304" pitchFamily="18" charset="0"/>
                <a:cs typeface="Arial" panose="020B0604020202020204" pitchFamily="34" charset="0"/>
              </a:rPr>
              <a:t> (Accessed: 27</a:t>
            </a:r>
            <a:r>
              <a:rPr lang="en-GB" sz="10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000" dirty="0">
                <a:effectLst/>
                <a:latin typeface="Arial" panose="020B0604020202020204" pitchFamily="34" charset="0"/>
                <a:ea typeface="Times New Roman" panose="02020603050405020304" pitchFamily="18" charset="0"/>
                <a:cs typeface="Arial" panose="020B0604020202020204" pitchFamily="34" charset="0"/>
              </a:rPr>
              <a:t> April 2023). </a:t>
            </a:r>
          </a:p>
          <a:p>
            <a:r>
              <a:rPr lang="en-GB" sz="1000" dirty="0">
                <a:effectLst/>
                <a:latin typeface="Arial" panose="020B0604020202020204" pitchFamily="34" charset="0"/>
                <a:ea typeface="Times New Roman" panose="02020603050405020304" pitchFamily="18" charset="0"/>
                <a:cs typeface="Arial" panose="020B0604020202020204" pitchFamily="34" charset="0"/>
              </a:rPr>
              <a:t> </a:t>
            </a:r>
          </a:p>
          <a:p>
            <a:r>
              <a:rPr lang="en-GB" sz="1000" dirty="0">
                <a:effectLst/>
                <a:latin typeface="Arial" panose="020B0604020202020204" pitchFamily="34" charset="0"/>
                <a:ea typeface="Times New Roman" panose="02020603050405020304" pitchFamily="18" charset="0"/>
                <a:cs typeface="Arial" panose="020B0604020202020204" pitchFamily="34" charset="0"/>
              </a:rPr>
              <a:t>University of Cambridge (2020) </a:t>
            </a:r>
            <a:r>
              <a:rPr lang="en-GB" sz="1000" i="1" dirty="0">
                <a:effectLst/>
                <a:latin typeface="Arial" panose="020B0604020202020204" pitchFamily="34" charset="0"/>
                <a:ea typeface="Times New Roman" panose="02020603050405020304" pitchFamily="18" charset="0"/>
                <a:cs typeface="Arial" panose="020B0604020202020204" pitchFamily="34" charset="0"/>
              </a:rPr>
              <a:t>Reflective Practice </a:t>
            </a:r>
            <a:r>
              <a:rPr lang="en-GB" sz="1000" dirty="0">
                <a:effectLst/>
                <a:latin typeface="Arial" panose="020B0604020202020204" pitchFamily="34" charset="0"/>
                <a:ea typeface="Times New Roman" panose="02020603050405020304" pitchFamily="18" charset="0"/>
                <a:cs typeface="Arial" panose="020B0604020202020204" pitchFamily="34" charset="0"/>
              </a:rPr>
              <a:t>Toolkit. Available at:  </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0"/>
              </a:rPr>
              <a:t>https://</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0"/>
              </a:rPr>
              <a:t>libguides.cam.ac.uk</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0"/>
              </a:rPr>
              <a:t>/reflectivepracticetoolkit/models</a:t>
            </a:r>
            <a:r>
              <a:rPr lang="en-GB" sz="1000" dirty="0">
                <a:effectLst/>
                <a:latin typeface="Arial" panose="020B0604020202020204" pitchFamily="34" charset="0"/>
                <a:ea typeface="Times New Roman" panose="02020603050405020304" pitchFamily="18" charset="0"/>
                <a:cs typeface="Arial" panose="020B0604020202020204" pitchFamily="34" charset="0"/>
              </a:rPr>
              <a:t> (Accessed: 30</a:t>
            </a:r>
            <a:r>
              <a:rPr lang="en-GB" sz="10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000" dirty="0">
                <a:effectLst/>
                <a:latin typeface="Arial" panose="020B0604020202020204" pitchFamily="34" charset="0"/>
                <a:ea typeface="Times New Roman" panose="02020603050405020304" pitchFamily="18" charset="0"/>
                <a:cs typeface="Arial" panose="020B0604020202020204" pitchFamily="34" charset="0"/>
              </a:rPr>
              <a:t> April 2023). </a:t>
            </a:r>
          </a:p>
          <a:p>
            <a:r>
              <a:rPr lang="en-GB" sz="1000" dirty="0">
                <a:effectLst/>
                <a:latin typeface="Arial" panose="020B0604020202020204" pitchFamily="34" charset="0"/>
                <a:ea typeface="Times New Roman" panose="02020603050405020304" pitchFamily="18" charset="0"/>
                <a:cs typeface="Arial" panose="020B0604020202020204" pitchFamily="34" charset="0"/>
              </a:rPr>
              <a:t> </a:t>
            </a:r>
          </a:p>
          <a:p>
            <a:r>
              <a:rPr lang="en-GB" sz="1000" dirty="0">
                <a:effectLst/>
                <a:latin typeface="Arial" panose="020B0604020202020204" pitchFamily="34" charset="0"/>
                <a:ea typeface="Times New Roman" panose="02020603050405020304" pitchFamily="18" charset="0"/>
                <a:cs typeface="Arial" panose="020B0604020202020204" pitchFamily="34" charset="0"/>
              </a:rPr>
              <a:t>Victorian Early Years Learning and Development Framework (2011) Available at: </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1"/>
              </a:rPr>
              <a:t>https://www.education.vic.gov.au/Documents/childhood/providers/</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1"/>
              </a:rPr>
              <a:t>edcare</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1"/>
              </a:rPr>
              <a:t>/</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1"/>
              </a:rPr>
              <a:t>pracpartner.pdf</a:t>
            </a:r>
            <a:r>
              <a:rPr lang="en-GB" sz="1000" dirty="0">
                <a:effectLst/>
                <a:latin typeface="Arial" panose="020B0604020202020204" pitchFamily="34" charset="0"/>
                <a:ea typeface="Times New Roman" panose="02020603050405020304" pitchFamily="18" charset="0"/>
                <a:cs typeface="Arial" panose="020B0604020202020204" pitchFamily="34" charset="0"/>
              </a:rPr>
              <a:t> (Accessed: 9</a:t>
            </a:r>
            <a:r>
              <a:rPr lang="en-GB" sz="10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000" dirty="0">
                <a:effectLst/>
                <a:latin typeface="Arial" panose="020B0604020202020204" pitchFamily="34" charset="0"/>
                <a:ea typeface="Times New Roman" panose="02020603050405020304" pitchFamily="18" charset="0"/>
                <a:cs typeface="Arial" panose="020B0604020202020204" pitchFamily="34" charset="0"/>
              </a:rPr>
              <a:t> May 2023). </a:t>
            </a:r>
          </a:p>
          <a:p>
            <a:r>
              <a:rPr lang="en-GB" sz="1000" dirty="0">
                <a:effectLst/>
                <a:latin typeface="Arial" panose="020B0604020202020204" pitchFamily="34" charset="0"/>
                <a:ea typeface="Times New Roman" panose="02020603050405020304" pitchFamily="18" charset="0"/>
                <a:cs typeface="Arial" panose="020B0604020202020204" pitchFamily="34" charset="0"/>
              </a:rPr>
              <a:t> </a:t>
            </a:r>
          </a:p>
          <a:p>
            <a:r>
              <a:rPr lang="en-GB" sz="1000" dirty="0">
                <a:effectLst/>
                <a:latin typeface="Arial" panose="020B0604020202020204" pitchFamily="34" charset="0"/>
                <a:ea typeface="Times New Roman" panose="02020603050405020304" pitchFamily="18" charset="0"/>
                <a:cs typeface="Arial" panose="020B0604020202020204" pitchFamily="34" charset="0"/>
              </a:rPr>
              <a:t>WJEC (2019) </a:t>
            </a:r>
            <a:r>
              <a:rPr lang="en-GB" sz="1000" i="1" dirty="0">
                <a:effectLst/>
                <a:latin typeface="Arial" panose="020B0604020202020204" pitchFamily="34" charset="0"/>
                <a:ea typeface="Times New Roman" panose="02020603050405020304" pitchFamily="18" charset="0"/>
                <a:cs typeface="Arial" panose="020B0604020202020204" pitchFamily="34" charset="0"/>
              </a:rPr>
              <a:t>Understanding children’s care, play, learning an development. </a:t>
            </a:r>
            <a:r>
              <a:rPr lang="en-GB" sz="10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2"/>
              </a:rPr>
              <a:t>http://resource.download.wjec.co.uk.s3-</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2"/>
              </a:rPr>
              <a:t>eu-west-1.amazonaws.com</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2"/>
              </a:rPr>
              <a:t>/</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2"/>
              </a:rPr>
              <a:t>vtc</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2"/>
              </a:rPr>
              <a:t>/2018-19/</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2"/>
              </a:rPr>
              <a:t>hsc18-19_5-24</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2"/>
              </a:rPr>
              <a:t>/_multi-lang/unit01/01-the-value-and-impact-of-legislation.html#:~:text=The%20Seven%20Core%20Aims%20developed%20by%20the%20Welsh%20Government&amp;text=to%20have%20a%20flying%</a:t>
            </a:r>
            <a:r>
              <a:rPr lang="en-GB" sz="1000" u="sng" dirty="0" err="1">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2"/>
              </a:rPr>
              <a:t>20start,leisure</a:t>
            </a:r>
            <a:r>
              <a:rPr lang="en-GB" sz="10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2"/>
              </a:rPr>
              <a:t>%2C%20sporting%20and%20cultural%20activities</a:t>
            </a:r>
            <a:r>
              <a:rPr lang="en-GB" sz="1000" dirty="0">
                <a:effectLst/>
                <a:latin typeface="Arial" panose="020B0604020202020204" pitchFamily="34" charset="0"/>
                <a:ea typeface="Times New Roman" panose="02020603050405020304" pitchFamily="18" charset="0"/>
                <a:cs typeface="Arial" panose="020B0604020202020204" pitchFamily="34" charset="0"/>
              </a:rPr>
              <a:t> (Accessed: 11</a:t>
            </a:r>
            <a:r>
              <a:rPr lang="en-GB" sz="10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000" dirty="0">
                <a:effectLst/>
                <a:latin typeface="Arial" panose="020B0604020202020204" pitchFamily="34" charset="0"/>
                <a:ea typeface="Times New Roman" panose="02020603050405020304" pitchFamily="18" charset="0"/>
                <a:cs typeface="Arial" panose="020B0604020202020204" pitchFamily="34" charset="0"/>
              </a:rPr>
              <a:t> May 2023). </a:t>
            </a:r>
          </a:p>
          <a:p>
            <a:r>
              <a:rPr lang="en-GB" sz="1000" dirty="0">
                <a:effectLst/>
                <a:latin typeface="Arial" panose="020B0604020202020204" pitchFamily="34" charset="0"/>
                <a:ea typeface="Times New Roman" panose="02020603050405020304" pitchFamily="18" charset="0"/>
                <a:cs typeface="Arial" panose="020B0604020202020204" pitchFamily="34" charset="0"/>
              </a:rPr>
              <a:t> </a:t>
            </a:r>
          </a:p>
          <a:p>
            <a:pPr algn="l"/>
            <a:endParaRPr lang="en-US"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15105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Slides>
  <Notes>0</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Charleigh Steel (2200885)</dc:creator>
  <cp:lastModifiedBy>Charleigh Steel (2200885)</cp:lastModifiedBy>
  <cp:revision>3</cp:revision>
  <dcterms:created xsi:type="dcterms:W3CDTF">2023-05-20T17:27:51Z</dcterms:created>
  <dcterms:modified xsi:type="dcterms:W3CDTF">2023-05-20T18:46:18Z</dcterms:modified>
</cp:coreProperties>
</file>