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35" r:id="rId1"/>
  </p:sldMasterIdLst>
  <p:sldIdLst>
    <p:sldId id="256" r:id="rId2"/>
    <p:sldId id="264" r:id="rId3"/>
    <p:sldId id="265" r:id="rId4"/>
    <p:sldId id="266" r:id="rId5"/>
    <p:sldId id="267" r:id="rId6"/>
    <p:sldId id="268"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97C58778-7BD1-4732-B9BE-784BD3A7C261}" type="datetimeFigureOut">
              <a:rPr lang="en-GB" smtClean="0"/>
              <a:t>14/01/2020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15BB14F1-CF04-4C69-B8A4-6E5C0203A10E}"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01179315"/>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C58778-7BD1-4732-B9BE-784BD3A7C261}"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885434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97C58778-7BD1-4732-B9BE-784BD3A7C261}" type="datetimeFigureOut">
              <a:rPr lang="en-GB" smtClean="0"/>
              <a:t>14/01/2020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15BB14F1-CF04-4C69-B8A4-6E5C0203A10E}"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3946649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C58778-7BD1-4732-B9BE-784BD3A7C261}" type="datetimeFigureOut">
              <a:rPr lang="en-GB" smtClean="0"/>
              <a:t>14/01/2020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290406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C58778-7BD1-4732-B9BE-784BD3A7C261}" type="datetimeFigureOut">
              <a:rPr lang="en-GB" smtClean="0"/>
              <a:t>14/01/2020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3417625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C58778-7BD1-4732-B9BE-784BD3A7C261}" type="datetimeFigureOut">
              <a:rPr lang="en-GB" smtClean="0"/>
              <a:t>14/01/2020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4096412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97C58778-7BD1-4732-B9BE-784BD3A7C261}" type="datetimeFigureOut">
              <a:rPr lang="en-GB" smtClean="0"/>
              <a:t>14/01/2020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747137281"/>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97C58778-7BD1-4732-B9BE-784BD3A7C261}" type="datetimeFigureOut">
              <a:rPr lang="en-GB" smtClean="0"/>
              <a:t>14/01/2020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15BB14F1-CF04-4C69-B8A4-6E5C0203A10E}" type="slidenum">
              <a:rPr lang="en-GB" smtClean="0"/>
              <a:t>‹#›</a:t>
            </a:fld>
            <a:endParaRPr lang="en-GB"/>
          </a:p>
        </p:txBody>
      </p:sp>
    </p:spTree>
    <p:extLst>
      <p:ext uri="{BB962C8B-B14F-4D97-AF65-F5344CB8AC3E}">
        <p14:creationId xmlns:p14="http://schemas.microsoft.com/office/powerpoint/2010/main" val="166069218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97C58778-7BD1-4732-B9BE-784BD3A7C261}" type="datetimeFigureOut">
              <a:rPr lang="en-GB" smtClean="0"/>
              <a:t>14/01/2020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15BB14F1-CF04-4C69-B8A4-6E5C0203A10E}" type="slidenum">
              <a:rPr lang="en-GB" smtClean="0"/>
              <a:t>‹#›</a:t>
            </a:fld>
            <a:endParaRPr lang="en-GB"/>
          </a:p>
        </p:txBody>
      </p:sp>
    </p:spTree>
    <p:extLst>
      <p:ext uri="{BB962C8B-B14F-4D97-AF65-F5344CB8AC3E}">
        <p14:creationId xmlns:p14="http://schemas.microsoft.com/office/powerpoint/2010/main" val="3209460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C58778-7BD1-4732-B9BE-784BD3A7C261}" type="datetimeFigureOut">
              <a:rPr lang="en-GB" smtClean="0"/>
              <a:t>14/01/2020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BB14F1-CF04-4C69-B8A4-6E5C0203A10E}" type="slidenum">
              <a:rPr lang="en-GB" smtClean="0"/>
              <a:t>‹#›</a:t>
            </a:fld>
            <a:endParaRPr lang="en-GB"/>
          </a:p>
        </p:txBody>
      </p:sp>
    </p:spTree>
    <p:extLst>
      <p:ext uri="{BB962C8B-B14F-4D97-AF65-F5344CB8AC3E}">
        <p14:creationId xmlns:p14="http://schemas.microsoft.com/office/powerpoint/2010/main" val="3808974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97C58778-7BD1-4732-B9BE-784BD3A7C261}" type="datetimeFigureOut">
              <a:rPr lang="en-GB" smtClean="0"/>
              <a:t>14/01/2020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15BB14F1-CF04-4C69-B8A4-6E5C0203A10E}"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8571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97C58778-7BD1-4732-B9BE-784BD3A7C261}" type="datetimeFigureOut">
              <a:rPr lang="en-GB" smtClean="0"/>
              <a:t>14/01/2020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15BB14F1-CF04-4C69-B8A4-6E5C0203A10E}"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748619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3683B2-2199-4F3A-8645-40BC0121A36D}"/>
              </a:ext>
            </a:extLst>
          </p:cNvPr>
          <p:cNvPicPr>
            <a:picLocks noChangeAspect="1"/>
          </p:cNvPicPr>
          <p:nvPr/>
        </p:nvPicPr>
        <p:blipFill rotWithShape="1">
          <a:blip r:embed="rId2"/>
          <a:srcRect l="1615"/>
          <a:stretch/>
        </p:blipFill>
        <p:spPr>
          <a:xfrm>
            <a:off x="7647963" y="2080469"/>
            <a:ext cx="4436055" cy="1533289"/>
          </a:xfrm>
          <a:prstGeom prst="rect">
            <a:avLst/>
          </a:prstGeom>
        </p:spPr>
      </p:pic>
      <p:sp>
        <p:nvSpPr>
          <p:cNvPr id="2" name="Title 1">
            <a:extLst>
              <a:ext uri="{FF2B5EF4-FFF2-40B4-BE49-F238E27FC236}">
                <a16:creationId xmlns:a16="http://schemas.microsoft.com/office/drawing/2014/main" id="{1C4EBEB9-10C1-4AA7-9ED3-135A75A88A30}"/>
              </a:ext>
            </a:extLst>
          </p:cNvPr>
          <p:cNvSpPr>
            <a:spLocks noGrp="1"/>
          </p:cNvSpPr>
          <p:nvPr>
            <p:ph type="ctrTitle"/>
          </p:nvPr>
        </p:nvSpPr>
        <p:spPr>
          <a:xfrm>
            <a:off x="8000747" y="4588777"/>
            <a:ext cx="3878063" cy="1037545"/>
          </a:xfrm>
          <a:solidFill>
            <a:srgbClr val="FFFFFF"/>
          </a:solidFill>
          <a:ln w="38100">
            <a:solidFill>
              <a:srgbClr val="404040"/>
            </a:solidFill>
            <a:miter lim="800000"/>
          </a:ln>
        </p:spPr>
        <p:txBody>
          <a:bodyPr anchor="ctr">
            <a:normAutofit fontScale="90000"/>
          </a:bodyPr>
          <a:lstStyle/>
          <a:p>
            <a:pPr algn="l"/>
            <a:r>
              <a:rPr lang="en-GB" sz="4000" dirty="0">
                <a:solidFill>
                  <a:srgbClr val="404040"/>
                </a:solidFill>
                <a:latin typeface="Arial" panose="020B0604020202020204" pitchFamily="34" charset="0"/>
                <a:cs typeface="Arial" panose="020B0604020202020204" pitchFamily="34" charset="0"/>
              </a:rPr>
              <a:t>LLYS NINI </a:t>
            </a:r>
            <a:br>
              <a:rPr lang="en-GB" sz="4000" dirty="0">
                <a:solidFill>
                  <a:srgbClr val="404040"/>
                </a:solidFill>
                <a:latin typeface="Arial" panose="020B0604020202020204" pitchFamily="34" charset="0"/>
                <a:cs typeface="Arial" panose="020B0604020202020204" pitchFamily="34" charset="0"/>
              </a:rPr>
            </a:br>
            <a:r>
              <a:rPr lang="en-GB" sz="4000" dirty="0">
                <a:solidFill>
                  <a:srgbClr val="404040"/>
                </a:solidFill>
                <a:latin typeface="Arial" panose="020B0604020202020204" pitchFamily="34" charset="0"/>
                <a:cs typeface="Arial" panose="020B0604020202020204" pitchFamily="34" charset="0"/>
              </a:rPr>
              <a:t>Forest School </a:t>
            </a:r>
          </a:p>
        </p:txBody>
      </p:sp>
    </p:spTree>
    <p:extLst>
      <p:ext uri="{BB962C8B-B14F-4D97-AF65-F5344CB8AC3E}">
        <p14:creationId xmlns:p14="http://schemas.microsoft.com/office/powerpoint/2010/main" val="138336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ACF00-BABB-4BD1-A943-02EAAC2919F1}"/>
              </a:ext>
            </a:extLst>
          </p:cNvPr>
          <p:cNvSpPr>
            <a:spLocks noGrp="1"/>
          </p:cNvSpPr>
          <p:nvPr>
            <p:ph type="title"/>
          </p:nvPr>
        </p:nvSpPr>
        <p:spPr/>
        <p:txBody>
          <a:bodyPr>
            <a:normAutofit/>
          </a:bodyPr>
          <a:lstStyle/>
          <a:p>
            <a:pPr lvl="0" algn="ctr">
              <a:spcBef>
                <a:spcPts val="1000"/>
              </a:spcBef>
            </a:pPr>
            <a:r>
              <a:rPr lang="en-GB" sz="2000" dirty="0">
                <a:solidFill>
                  <a:prstClr val="black"/>
                </a:solidFill>
                <a:latin typeface="Arial" panose="020B0604020202020204" pitchFamily="34" charset="0"/>
                <a:ea typeface="+mn-ea"/>
                <a:cs typeface="Arial" panose="020B0604020202020204" pitchFamily="34" charset="0"/>
              </a:rPr>
              <a:t>Why have I chosen the </a:t>
            </a:r>
            <a:r>
              <a:rPr lang="en-GB" sz="2000" dirty="0" err="1">
                <a:solidFill>
                  <a:prstClr val="black"/>
                </a:solidFill>
                <a:latin typeface="Arial" panose="020B0604020202020204" pitchFamily="34" charset="0"/>
                <a:ea typeface="+mn-ea"/>
                <a:cs typeface="Arial" panose="020B0604020202020204" pitchFamily="34" charset="0"/>
              </a:rPr>
              <a:t>Llys</a:t>
            </a:r>
            <a:r>
              <a:rPr lang="en-GB" sz="2000" dirty="0">
                <a:solidFill>
                  <a:prstClr val="black"/>
                </a:solidFill>
                <a:latin typeface="Arial" panose="020B0604020202020204" pitchFamily="34" charset="0"/>
                <a:ea typeface="+mn-ea"/>
                <a:cs typeface="Arial" panose="020B0604020202020204" pitchFamily="34" charset="0"/>
              </a:rPr>
              <a:t> </a:t>
            </a:r>
            <a:r>
              <a:rPr lang="en-GB" sz="2000" dirty="0" err="1">
                <a:solidFill>
                  <a:prstClr val="black"/>
                </a:solidFill>
                <a:latin typeface="Arial" panose="020B0604020202020204" pitchFamily="34" charset="0"/>
                <a:ea typeface="+mn-ea"/>
                <a:cs typeface="Arial" panose="020B0604020202020204" pitchFamily="34" charset="0"/>
              </a:rPr>
              <a:t>Nini</a:t>
            </a:r>
            <a:r>
              <a:rPr lang="en-GB" sz="2000" dirty="0">
                <a:solidFill>
                  <a:prstClr val="black"/>
                </a:solidFill>
                <a:latin typeface="Arial" panose="020B0604020202020204" pitchFamily="34" charset="0"/>
                <a:ea typeface="+mn-ea"/>
                <a:cs typeface="Arial" panose="020B0604020202020204" pitchFamily="34" charset="0"/>
              </a:rPr>
              <a:t> Forest School?</a:t>
            </a:r>
            <a:br>
              <a:rPr lang="en-GB" sz="2000" dirty="0">
                <a:solidFill>
                  <a:prstClr val="black"/>
                </a:solidFill>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9552E431-13DA-4121-B6F9-F5491E8758A8}"/>
              </a:ext>
            </a:extLst>
          </p:cNvPr>
          <p:cNvSpPr>
            <a:spLocks noGrp="1"/>
          </p:cNvSpPr>
          <p:nvPr>
            <p:ph idx="1"/>
          </p:nvPr>
        </p:nvSpPr>
        <p:spPr/>
        <p:txBody>
          <a:bodyPr>
            <a:normAutofit/>
          </a:bodyPr>
          <a:lstStyle/>
          <a:p>
            <a:pPr marL="0" indent="0">
              <a:buNone/>
            </a:pPr>
            <a:r>
              <a:rPr lang="en-US" sz="1300" dirty="0">
                <a:solidFill>
                  <a:prstClr val="black"/>
                </a:solidFill>
                <a:latin typeface="Arial" panose="020B0604020202020204" pitchFamily="34" charset="0"/>
                <a:ea typeface="+mj-ea"/>
                <a:cs typeface="Arial" panose="020B0604020202020204" pitchFamily="34" charset="0"/>
              </a:rPr>
              <a:t>The reason I have chosen the </a:t>
            </a:r>
            <a:r>
              <a:rPr lang="en-US" sz="1300" dirty="0" err="1">
                <a:solidFill>
                  <a:prstClr val="black"/>
                </a:solidFill>
                <a:latin typeface="Arial" panose="020B0604020202020204" pitchFamily="34" charset="0"/>
                <a:ea typeface="+mj-ea"/>
                <a:cs typeface="Arial" panose="020B0604020202020204" pitchFamily="34" charset="0"/>
              </a:rPr>
              <a:t>Llys</a:t>
            </a:r>
            <a:r>
              <a:rPr lang="en-US" sz="1300" dirty="0">
                <a:solidFill>
                  <a:prstClr val="black"/>
                </a:solidFill>
                <a:latin typeface="Arial" panose="020B0604020202020204" pitchFamily="34" charset="0"/>
                <a:ea typeface="+mj-ea"/>
                <a:cs typeface="Arial" panose="020B0604020202020204" pitchFamily="34" charset="0"/>
              </a:rPr>
              <a:t> </a:t>
            </a:r>
            <a:r>
              <a:rPr lang="en-US" sz="1300" dirty="0" err="1">
                <a:solidFill>
                  <a:prstClr val="black"/>
                </a:solidFill>
                <a:latin typeface="Arial" panose="020B0604020202020204" pitchFamily="34" charset="0"/>
                <a:ea typeface="+mj-ea"/>
                <a:cs typeface="Arial" panose="020B0604020202020204" pitchFamily="34" charset="0"/>
              </a:rPr>
              <a:t>Nini</a:t>
            </a:r>
            <a:r>
              <a:rPr lang="en-US" sz="1300" dirty="0">
                <a:solidFill>
                  <a:prstClr val="black"/>
                </a:solidFill>
                <a:latin typeface="Arial" panose="020B0604020202020204" pitchFamily="34" charset="0"/>
                <a:ea typeface="+mj-ea"/>
                <a:cs typeface="Arial" panose="020B0604020202020204" pitchFamily="34" charset="0"/>
              </a:rPr>
              <a:t> Forest School is because I believe it to be a good example of one of the contexts other than Schools that supports children’s learning. Also, there has been considerable research on how significant Forest School is for young children. The Forest School approach to learning is based on a 1950’s Scandinavian innovative approach to outdoor learning. Within </a:t>
            </a:r>
            <a:r>
              <a:rPr lang="en-US" sz="1300" dirty="0" err="1">
                <a:solidFill>
                  <a:prstClr val="black"/>
                </a:solidFill>
                <a:latin typeface="Arial" panose="020B0604020202020204" pitchFamily="34" charset="0"/>
                <a:ea typeface="+mj-ea"/>
                <a:cs typeface="Arial" panose="020B0604020202020204" pitchFamily="34" charset="0"/>
              </a:rPr>
              <a:t>Llys</a:t>
            </a:r>
            <a:r>
              <a:rPr lang="en-US" sz="1300" dirty="0">
                <a:solidFill>
                  <a:prstClr val="black"/>
                </a:solidFill>
                <a:latin typeface="Arial" panose="020B0604020202020204" pitchFamily="34" charset="0"/>
                <a:ea typeface="+mj-ea"/>
                <a:cs typeface="Arial" panose="020B0604020202020204" pitchFamily="34" charset="0"/>
              </a:rPr>
              <a:t> </a:t>
            </a:r>
            <a:r>
              <a:rPr lang="en-US" sz="1300" dirty="0" err="1">
                <a:solidFill>
                  <a:prstClr val="black"/>
                </a:solidFill>
                <a:latin typeface="Arial" panose="020B0604020202020204" pitchFamily="34" charset="0"/>
                <a:ea typeface="+mj-ea"/>
                <a:cs typeface="Arial" panose="020B0604020202020204" pitchFamily="34" charset="0"/>
              </a:rPr>
              <a:t>Nini</a:t>
            </a:r>
            <a:r>
              <a:rPr lang="en-US" sz="1300" dirty="0">
                <a:solidFill>
                  <a:prstClr val="black"/>
                </a:solidFill>
                <a:latin typeface="Arial" panose="020B0604020202020204" pitchFamily="34" charset="0"/>
                <a:ea typeface="+mj-ea"/>
                <a:cs typeface="Arial" panose="020B0604020202020204" pitchFamily="34" charset="0"/>
              </a:rPr>
              <a:t> Forest School, a huge emphasis is placed on children experiencing a hands-on approach and positive learning experiences by having repeated and regular interactions within a natural woodland area. Having a hands-on experience opportunity is significant, because there has been considerable research showing how children learn best through experiencing and using their senses. According to (British Telecommunications plc, 2018) ‘it’s via these experiences that learning remains with us into adulthood’. </a:t>
            </a:r>
            <a:endParaRPr lang="en-GB" sz="1300" dirty="0"/>
          </a:p>
        </p:txBody>
      </p:sp>
    </p:spTree>
    <p:extLst>
      <p:ext uri="{BB962C8B-B14F-4D97-AF65-F5344CB8AC3E}">
        <p14:creationId xmlns:p14="http://schemas.microsoft.com/office/powerpoint/2010/main" val="2317659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78626-63FE-4D04-AF62-A92929636A2F}"/>
              </a:ext>
            </a:extLst>
          </p:cNvPr>
          <p:cNvSpPr>
            <a:spLocks noGrp="1"/>
          </p:cNvSpPr>
          <p:nvPr>
            <p:ph type="title"/>
          </p:nvPr>
        </p:nvSpPr>
        <p:spPr>
          <a:xfrm>
            <a:off x="0" y="0"/>
            <a:ext cx="12191999" cy="746620"/>
          </a:xfrm>
        </p:spPr>
        <p:txBody>
          <a:bodyPr>
            <a:normAutofit fontScale="90000"/>
          </a:bodyPr>
          <a:lstStyle/>
          <a:p>
            <a:pPr lvl="0" algn="ctr">
              <a:spcBef>
                <a:spcPts val="1000"/>
              </a:spcBef>
            </a:pPr>
            <a:r>
              <a:rPr lang="en-GB" sz="2200" dirty="0">
                <a:solidFill>
                  <a:prstClr val="black"/>
                </a:solidFill>
                <a:latin typeface="Arial" panose="020B0604020202020204" pitchFamily="34" charset="0"/>
                <a:ea typeface="+mn-ea"/>
                <a:cs typeface="Arial" panose="020B0604020202020204" pitchFamily="34" charset="0"/>
              </a:rPr>
              <a:t>Tasks and activities that children can undertake within the </a:t>
            </a:r>
            <a:r>
              <a:rPr lang="en-GB" sz="2200" dirty="0" err="1">
                <a:solidFill>
                  <a:prstClr val="black"/>
                </a:solidFill>
                <a:latin typeface="Arial" panose="020B0604020202020204" pitchFamily="34" charset="0"/>
                <a:ea typeface="+mn-ea"/>
                <a:cs typeface="Arial" panose="020B0604020202020204" pitchFamily="34" charset="0"/>
              </a:rPr>
              <a:t>Llys</a:t>
            </a:r>
            <a:r>
              <a:rPr lang="en-GB" sz="2200" dirty="0">
                <a:solidFill>
                  <a:prstClr val="black"/>
                </a:solidFill>
                <a:latin typeface="Arial" panose="020B0604020202020204" pitchFamily="34" charset="0"/>
                <a:ea typeface="+mn-ea"/>
                <a:cs typeface="Arial" panose="020B0604020202020204" pitchFamily="34" charset="0"/>
              </a:rPr>
              <a:t> </a:t>
            </a:r>
            <a:r>
              <a:rPr lang="en-GB" sz="2200" dirty="0" err="1">
                <a:solidFill>
                  <a:prstClr val="black"/>
                </a:solidFill>
                <a:latin typeface="Arial" panose="020B0604020202020204" pitchFamily="34" charset="0"/>
                <a:ea typeface="+mn-ea"/>
                <a:cs typeface="Arial" panose="020B0604020202020204" pitchFamily="34" charset="0"/>
              </a:rPr>
              <a:t>Nini</a:t>
            </a:r>
            <a:r>
              <a:rPr lang="en-GB" sz="2200" dirty="0">
                <a:solidFill>
                  <a:prstClr val="black"/>
                </a:solidFill>
                <a:latin typeface="Arial" panose="020B0604020202020204" pitchFamily="34" charset="0"/>
                <a:ea typeface="+mn-ea"/>
                <a:cs typeface="Arial" panose="020B0604020202020204" pitchFamily="34" charset="0"/>
              </a:rPr>
              <a:t> Forest School</a:t>
            </a:r>
            <a:br>
              <a:rPr lang="en-GB" sz="2000" dirty="0">
                <a:solidFill>
                  <a:prstClr val="black"/>
                </a:solidFill>
                <a:latin typeface="Arial" panose="020B0604020202020204" pitchFamily="34" charset="0"/>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2499A2-494C-4E57-9A12-AA127CD5B80E}"/>
              </a:ext>
            </a:extLst>
          </p:cNvPr>
          <p:cNvSpPr>
            <a:spLocks noGrp="1"/>
          </p:cNvSpPr>
          <p:nvPr>
            <p:ph idx="1"/>
          </p:nvPr>
        </p:nvSpPr>
        <p:spPr>
          <a:xfrm>
            <a:off x="234892" y="373310"/>
            <a:ext cx="10993073" cy="4743005"/>
          </a:xfrm>
        </p:spPr>
        <p:txBody>
          <a:bodyPr>
            <a:noAutofit/>
          </a:bodyPr>
          <a:lstStyle/>
          <a:p>
            <a:pPr marL="0" indent="0">
              <a:buNone/>
            </a:pPr>
            <a:br>
              <a:rPr lang="en-US" sz="1300" dirty="0">
                <a:solidFill>
                  <a:prstClr val="black"/>
                </a:solidFill>
                <a:latin typeface="Arial" panose="020B0604020202020204" pitchFamily="34" charset="0"/>
                <a:ea typeface="+mj-ea"/>
                <a:cs typeface="Arial" panose="020B0604020202020204" pitchFamily="34" charset="0"/>
              </a:rPr>
            </a:br>
            <a:r>
              <a:rPr lang="en-US" sz="1300" dirty="0">
                <a:solidFill>
                  <a:prstClr val="black"/>
                </a:solidFill>
                <a:latin typeface="Arial" panose="020B0604020202020204" pitchFamily="34" charset="0"/>
                <a:ea typeface="+mj-ea"/>
                <a:cs typeface="Arial" panose="020B0604020202020204" pitchFamily="34" charset="0"/>
              </a:rPr>
              <a:t>Within the </a:t>
            </a:r>
            <a:r>
              <a:rPr lang="en-US" sz="1300" dirty="0" err="1">
                <a:solidFill>
                  <a:prstClr val="black"/>
                </a:solidFill>
                <a:latin typeface="Arial" panose="020B0604020202020204" pitchFamily="34" charset="0"/>
                <a:ea typeface="+mj-ea"/>
                <a:cs typeface="Arial" panose="020B0604020202020204" pitchFamily="34" charset="0"/>
              </a:rPr>
              <a:t>Llys</a:t>
            </a:r>
            <a:r>
              <a:rPr lang="en-US" sz="1300" dirty="0">
                <a:solidFill>
                  <a:prstClr val="black"/>
                </a:solidFill>
                <a:latin typeface="Arial" panose="020B0604020202020204" pitchFamily="34" charset="0"/>
                <a:ea typeface="+mj-ea"/>
                <a:cs typeface="Arial" panose="020B0604020202020204" pitchFamily="34" charset="0"/>
              </a:rPr>
              <a:t> </a:t>
            </a:r>
            <a:r>
              <a:rPr lang="en-US" sz="1300" dirty="0" err="1">
                <a:solidFill>
                  <a:prstClr val="black"/>
                </a:solidFill>
                <a:latin typeface="Arial" panose="020B0604020202020204" pitchFamily="34" charset="0"/>
                <a:ea typeface="+mj-ea"/>
                <a:cs typeface="Arial" panose="020B0604020202020204" pitchFamily="34" charset="0"/>
              </a:rPr>
              <a:t>Nini</a:t>
            </a:r>
            <a:r>
              <a:rPr lang="en-US" sz="1300" dirty="0">
                <a:solidFill>
                  <a:prstClr val="black"/>
                </a:solidFill>
                <a:latin typeface="Arial" panose="020B0604020202020204" pitchFamily="34" charset="0"/>
                <a:ea typeface="+mj-ea"/>
                <a:cs typeface="Arial" panose="020B0604020202020204" pitchFamily="34" charset="0"/>
              </a:rPr>
              <a:t> Forest School, children undertake different tasks and activities which can help them to build on their knowledge and this clearly can be identified as a way of supporting their learning. A good example would be learning about different seasons and related weather patterns and clearly this can relate to their study of geography. Here, it can be safely said that Forest School support children’s learning as it encourages children to learn about the natural environment that they live in. Another good example could be learning about different plants that are around them as well as mini beasts and this can be reinforced study in science in the classroom environment. However, the advantages here are that children can physically see these things and experience them in real life, whereas they might not have the opportunities to see all of these things in the classroom environment, but only see them in books. This can be related to Frobel’s (1782-1852), viewpoint, who strongly believed that there is a need for children to be close to nature. He proposed that education is not all about formal learning and that children must discover the world around them, so that they get knowledge, awareness and understanding of the world in which they live. </a:t>
            </a:r>
            <a:br>
              <a:rPr lang="en-US" sz="1300" dirty="0">
                <a:solidFill>
                  <a:prstClr val="black"/>
                </a:solidFill>
                <a:latin typeface="Arial" panose="020B0604020202020204" pitchFamily="34" charset="0"/>
                <a:ea typeface="+mj-ea"/>
                <a:cs typeface="Arial" panose="020B0604020202020204" pitchFamily="34" charset="0"/>
              </a:rPr>
            </a:br>
            <a:br>
              <a:rPr lang="en-US" sz="1300" dirty="0">
                <a:solidFill>
                  <a:prstClr val="black"/>
                </a:solidFill>
                <a:latin typeface="Arial" panose="020B0604020202020204" pitchFamily="34" charset="0"/>
                <a:ea typeface="+mj-ea"/>
                <a:cs typeface="Arial" panose="020B0604020202020204" pitchFamily="34" charset="0"/>
              </a:rPr>
            </a:br>
            <a:r>
              <a:rPr lang="en-US" sz="1300" dirty="0">
                <a:solidFill>
                  <a:prstClr val="black"/>
                </a:solidFill>
                <a:latin typeface="Arial" panose="020B0604020202020204" pitchFamily="34" charset="0"/>
                <a:ea typeface="+mj-ea"/>
                <a:cs typeface="Arial" panose="020B0604020202020204" pitchFamily="34" charset="0"/>
              </a:rPr>
              <a:t>Froebel introduced the idea of a Kindergarten in the 19th century.  Here, children were encouraged to play in the outdoors where Froebel believed children could naturally develop and learn. He proposed that by using and exploring natural materials this would benefit and aid children’s cognitive development. For example, the following is a lovely observation of a young child learning about cause and effect:  </a:t>
            </a:r>
            <a:br>
              <a:rPr lang="en-US" sz="1300" dirty="0">
                <a:solidFill>
                  <a:prstClr val="black"/>
                </a:solidFill>
                <a:latin typeface="Arial" panose="020B0604020202020204" pitchFamily="34" charset="0"/>
                <a:ea typeface="+mj-ea"/>
                <a:cs typeface="Arial" panose="020B0604020202020204" pitchFamily="34" charset="0"/>
              </a:rPr>
            </a:br>
            <a:br>
              <a:rPr lang="en-US" sz="1300" dirty="0">
                <a:solidFill>
                  <a:prstClr val="black"/>
                </a:solidFill>
                <a:latin typeface="Arial" panose="020B0604020202020204" pitchFamily="34" charset="0"/>
                <a:ea typeface="+mj-ea"/>
                <a:cs typeface="Arial" panose="020B0604020202020204" pitchFamily="34" charset="0"/>
              </a:rPr>
            </a:br>
            <a:r>
              <a:rPr lang="en-US" sz="1300" dirty="0">
                <a:solidFill>
                  <a:prstClr val="black"/>
                </a:solidFill>
                <a:latin typeface="Arial" panose="020B0604020202020204" pitchFamily="34" charset="0"/>
                <a:ea typeface="+mj-ea"/>
                <a:cs typeface="Arial" panose="020B0604020202020204" pitchFamily="34" charset="0"/>
              </a:rPr>
              <a:t>‘He makes a little garden by his father’s fence, maps out a rivers course in the cart trach or ditch, studies the effect of the fall and pressure on his small water wheel, or observes a piece of flat wood or brake as it floats on the water which he had dammed to form a pool’ (Lilley, 1967 quoted in Tovey. H, 2007, p. 42). </a:t>
            </a:r>
            <a:br>
              <a:rPr lang="en-US" sz="1300" dirty="0">
                <a:solidFill>
                  <a:prstClr val="black"/>
                </a:solidFill>
                <a:latin typeface="Arial" panose="020B0604020202020204" pitchFamily="34" charset="0"/>
                <a:ea typeface="+mj-ea"/>
                <a:cs typeface="Arial" panose="020B0604020202020204" pitchFamily="34" charset="0"/>
              </a:rPr>
            </a:br>
            <a:br>
              <a:rPr lang="en-US" sz="1300" dirty="0">
                <a:solidFill>
                  <a:prstClr val="black"/>
                </a:solidFill>
                <a:latin typeface="Arial" panose="020B0604020202020204" pitchFamily="34" charset="0"/>
                <a:ea typeface="+mj-ea"/>
                <a:cs typeface="Arial" panose="020B0604020202020204" pitchFamily="34" charset="0"/>
              </a:rPr>
            </a:br>
            <a:r>
              <a:rPr lang="en-US" sz="1300" dirty="0">
                <a:solidFill>
                  <a:prstClr val="black"/>
                </a:solidFill>
                <a:latin typeface="Arial" panose="020B0604020202020204" pitchFamily="34" charset="0"/>
                <a:ea typeface="+mj-ea"/>
                <a:cs typeface="Arial" panose="020B0604020202020204" pitchFamily="34" charset="0"/>
              </a:rPr>
              <a:t>In my opinion, Froebel’s work is crucial in understanding the importance of the outdoors on children’s development and his influence is still present in today’s practice and it can clearly be seen as being implemented in Forest School ethos. This ethos encourages a child-initiated approach to play, meaning that children in Forest School have opportunities and freedom to learn by themselves. There are many benefits within spontaneous and child-initiated play and increasing confidence and self-esteem are high on the agenda. Children are also able to be creative and imaginative and this works towards them developing social skills. The Forest School ethos offers opportunities for social skills such as sharing ideas and turn taking and working collaboratively with others.</a:t>
            </a:r>
          </a:p>
          <a:p>
            <a:pPr marL="0" indent="0">
              <a:buNone/>
            </a:pPr>
            <a:r>
              <a:rPr lang="en-GB" sz="1300" dirty="0">
                <a:solidFill>
                  <a:prstClr val="black"/>
                </a:solidFill>
                <a:latin typeface="Arial" panose="020B0604020202020204" pitchFamily="34" charset="0"/>
                <a:ea typeface="+mj-ea"/>
                <a:cs typeface="Arial" panose="020B0604020202020204" pitchFamily="34" charset="0"/>
              </a:rPr>
              <a:t>There are many benefits within spontaneous and child-initiated play and increasing confidence and self-esteem are high on the agenda. Children are also able to be creative and imaginative and this works towards them developing social skills. The Forest School ethos offers opportunities for social skills such as sharing ideas and turn taking and working collaboratively with others.</a:t>
            </a:r>
            <a:endParaRPr lang="en-GB" sz="1300" dirty="0"/>
          </a:p>
        </p:txBody>
      </p:sp>
      <p:pic>
        <p:nvPicPr>
          <p:cNvPr id="7" name="Picture 6">
            <a:extLst>
              <a:ext uri="{FF2B5EF4-FFF2-40B4-BE49-F238E27FC236}">
                <a16:creationId xmlns:a16="http://schemas.microsoft.com/office/drawing/2014/main" id="{3B00BE75-99B8-4129-B9AB-02001F9C3069}"/>
              </a:ext>
            </a:extLst>
          </p:cNvPr>
          <p:cNvPicPr>
            <a:picLocks noChangeAspect="1"/>
          </p:cNvPicPr>
          <p:nvPr/>
        </p:nvPicPr>
        <p:blipFill>
          <a:blip r:embed="rId2"/>
          <a:stretch>
            <a:fillRect/>
          </a:stretch>
        </p:blipFill>
        <p:spPr>
          <a:xfrm>
            <a:off x="11274297" y="897744"/>
            <a:ext cx="682811" cy="1066892"/>
          </a:xfrm>
          <a:prstGeom prst="rect">
            <a:avLst/>
          </a:prstGeom>
        </p:spPr>
      </p:pic>
      <p:pic>
        <p:nvPicPr>
          <p:cNvPr id="5" name="Picture 4">
            <a:extLst>
              <a:ext uri="{FF2B5EF4-FFF2-40B4-BE49-F238E27FC236}">
                <a16:creationId xmlns:a16="http://schemas.microsoft.com/office/drawing/2014/main" id="{92B505B9-EEF1-4997-B70B-5E0560C0F2B5}"/>
              </a:ext>
            </a:extLst>
          </p:cNvPr>
          <p:cNvPicPr>
            <a:picLocks noChangeAspect="1"/>
          </p:cNvPicPr>
          <p:nvPr/>
        </p:nvPicPr>
        <p:blipFill>
          <a:blip r:embed="rId3"/>
          <a:stretch>
            <a:fillRect/>
          </a:stretch>
        </p:blipFill>
        <p:spPr>
          <a:xfrm>
            <a:off x="11118346" y="2371501"/>
            <a:ext cx="1073653" cy="746621"/>
          </a:xfrm>
          <a:prstGeom prst="rect">
            <a:avLst/>
          </a:prstGeom>
        </p:spPr>
      </p:pic>
    </p:spTree>
    <p:extLst>
      <p:ext uri="{BB962C8B-B14F-4D97-AF65-F5344CB8AC3E}">
        <p14:creationId xmlns:p14="http://schemas.microsoft.com/office/powerpoint/2010/main" val="762183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07D4E-132C-49F3-A894-C74F540FE4A1}"/>
              </a:ext>
            </a:extLst>
          </p:cNvPr>
          <p:cNvSpPr>
            <a:spLocks noGrp="1"/>
          </p:cNvSpPr>
          <p:nvPr>
            <p:ph type="title"/>
          </p:nvPr>
        </p:nvSpPr>
        <p:spPr>
          <a:xfrm>
            <a:off x="0" y="0"/>
            <a:ext cx="12192000" cy="1560716"/>
          </a:xfrm>
        </p:spPr>
        <p:txBody>
          <a:bodyPr>
            <a:normAutofit/>
          </a:bodyPr>
          <a:lstStyle/>
          <a:p>
            <a:pPr lvl="0" algn="ctr">
              <a:spcBef>
                <a:spcPts val="1000"/>
              </a:spcBef>
            </a:pPr>
            <a:r>
              <a:rPr lang="en-GB" sz="2000" dirty="0">
                <a:solidFill>
                  <a:prstClr val="black"/>
                </a:solidFill>
                <a:latin typeface="Arial" panose="020B0604020202020204" pitchFamily="34" charset="0"/>
                <a:ea typeface="+mn-ea"/>
                <a:cs typeface="Arial" panose="020B0604020202020204" pitchFamily="34" charset="0"/>
              </a:rPr>
              <a:t>More skills and activities….</a:t>
            </a:r>
            <a:br>
              <a:rPr lang="en-GB" sz="2000" dirty="0">
                <a:solidFill>
                  <a:prstClr val="black"/>
                </a:solidFill>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0E7C262D-334A-4D1C-9135-938923DFE70D}"/>
              </a:ext>
            </a:extLst>
          </p:cNvPr>
          <p:cNvSpPr>
            <a:spLocks noGrp="1"/>
          </p:cNvSpPr>
          <p:nvPr>
            <p:ph idx="1"/>
          </p:nvPr>
        </p:nvSpPr>
        <p:spPr>
          <a:xfrm>
            <a:off x="2233447" y="2130586"/>
            <a:ext cx="9958553" cy="4842108"/>
          </a:xfrm>
        </p:spPr>
        <p:txBody>
          <a:bodyPr>
            <a:normAutofit/>
          </a:bodyPr>
          <a:lstStyle/>
          <a:p>
            <a:pPr marL="0" lvl="0" indent="0">
              <a:lnSpc>
                <a:spcPct val="100000"/>
              </a:lnSpc>
              <a:spcBef>
                <a:spcPts val="0"/>
              </a:spcBef>
              <a:buNone/>
            </a:pPr>
            <a:endParaRPr lang="en-US" sz="1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1300" dirty="0">
                <a:solidFill>
                  <a:prstClr val="black"/>
                </a:solidFill>
                <a:latin typeface="Arial" panose="020B0604020202020204" pitchFamily="34" charset="0"/>
                <a:cs typeface="Arial" panose="020B0604020202020204" pitchFamily="34" charset="0"/>
              </a:rPr>
              <a:t>Children can also take up different skills in the </a:t>
            </a:r>
            <a:r>
              <a:rPr lang="en-US" sz="1300" dirty="0" err="1">
                <a:solidFill>
                  <a:prstClr val="black"/>
                </a:solidFill>
                <a:latin typeface="Arial" panose="020B0604020202020204" pitchFamily="34" charset="0"/>
                <a:cs typeface="Arial" panose="020B0604020202020204" pitchFamily="34" charset="0"/>
              </a:rPr>
              <a:t>Llys</a:t>
            </a:r>
            <a:r>
              <a:rPr lang="en-US" sz="1300" dirty="0">
                <a:solidFill>
                  <a:prstClr val="black"/>
                </a:solidFill>
                <a:latin typeface="Arial" panose="020B0604020202020204" pitchFamily="34" charset="0"/>
                <a:cs typeface="Arial" panose="020B0604020202020204" pitchFamily="34" charset="0"/>
              </a:rPr>
              <a:t> </a:t>
            </a:r>
            <a:r>
              <a:rPr lang="en-US" sz="1300" dirty="0" err="1">
                <a:solidFill>
                  <a:prstClr val="black"/>
                </a:solidFill>
                <a:latin typeface="Arial" panose="020B0604020202020204" pitchFamily="34" charset="0"/>
                <a:cs typeface="Arial" panose="020B0604020202020204" pitchFamily="34" charset="0"/>
              </a:rPr>
              <a:t>Nini</a:t>
            </a:r>
            <a:r>
              <a:rPr lang="en-US" sz="1300" dirty="0">
                <a:solidFill>
                  <a:prstClr val="black"/>
                </a:solidFill>
                <a:latin typeface="Arial" panose="020B0604020202020204" pitchFamily="34" charset="0"/>
                <a:cs typeface="Arial" panose="020B0604020202020204" pitchFamily="34" charset="0"/>
              </a:rPr>
              <a:t> Forest School and one of the skills that I have seen being developed was den building, which provides opportunities for children to work together, make friends, turn-taking, sharing, solving problems and helping each other.  Clearly, this can be related to Vygotsky’s (1896-1934) theory wherein he states that children learn through social interaction and that ‘children will use play as a means to grow socially’ (Rollins, 2017). He also proposed that the child is a ‘collaborative learner’ (not a ‘lone scientist’). This implies that children learn through interaction, </a:t>
            </a:r>
            <a:r>
              <a:rPr lang="en-US" sz="1300" dirty="0" err="1">
                <a:solidFill>
                  <a:prstClr val="black"/>
                </a:solidFill>
                <a:latin typeface="Arial" panose="020B0604020202020204" pitchFamily="34" charset="0"/>
                <a:cs typeface="Arial" panose="020B0604020202020204" pitchFamily="34" charset="0"/>
              </a:rPr>
              <a:t>socialising</a:t>
            </a:r>
            <a:r>
              <a:rPr lang="en-US" sz="1300" dirty="0">
                <a:solidFill>
                  <a:prstClr val="black"/>
                </a:solidFill>
                <a:latin typeface="Arial" panose="020B0604020202020204" pitchFamily="34" charset="0"/>
                <a:cs typeface="Arial" panose="020B0604020202020204" pitchFamily="34" charset="0"/>
              </a:rPr>
              <a:t> and working in collaboration. </a:t>
            </a:r>
          </a:p>
          <a:p>
            <a:pPr marL="0" lvl="0" indent="0">
              <a:lnSpc>
                <a:spcPct val="100000"/>
              </a:lnSpc>
              <a:spcBef>
                <a:spcPts val="0"/>
              </a:spcBef>
              <a:buNone/>
            </a:pPr>
            <a:endParaRPr lang="en-US" sz="1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1300" dirty="0">
                <a:solidFill>
                  <a:prstClr val="black"/>
                </a:solidFill>
                <a:latin typeface="Arial" panose="020B0604020202020204" pitchFamily="34" charset="0"/>
                <a:cs typeface="Arial" panose="020B0604020202020204" pitchFamily="34" charset="0"/>
              </a:rPr>
              <a:t>In the </a:t>
            </a:r>
            <a:r>
              <a:rPr lang="en-US" sz="1300" dirty="0" err="1">
                <a:solidFill>
                  <a:prstClr val="black"/>
                </a:solidFill>
                <a:latin typeface="Arial" panose="020B0604020202020204" pitchFamily="34" charset="0"/>
                <a:cs typeface="Arial" panose="020B0604020202020204" pitchFamily="34" charset="0"/>
              </a:rPr>
              <a:t>Llys</a:t>
            </a:r>
            <a:r>
              <a:rPr lang="en-US" sz="1300" dirty="0">
                <a:solidFill>
                  <a:prstClr val="black"/>
                </a:solidFill>
                <a:latin typeface="Arial" panose="020B0604020202020204" pitchFamily="34" charset="0"/>
                <a:cs typeface="Arial" panose="020B0604020202020204" pitchFamily="34" charset="0"/>
              </a:rPr>
              <a:t> </a:t>
            </a:r>
            <a:r>
              <a:rPr lang="en-US" sz="1300" dirty="0" err="1">
                <a:solidFill>
                  <a:prstClr val="black"/>
                </a:solidFill>
                <a:latin typeface="Arial" panose="020B0604020202020204" pitchFamily="34" charset="0"/>
                <a:cs typeface="Arial" panose="020B0604020202020204" pitchFamily="34" charset="0"/>
              </a:rPr>
              <a:t>Nini</a:t>
            </a:r>
            <a:r>
              <a:rPr lang="en-US" sz="1300" dirty="0">
                <a:solidFill>
                  <a:prstClr val="black"/>
                </a:solidFill>
                <a:latin typeface="Arial" panose="020B0604020202020204" pitchFamily="34" charset="0"/>
                <a:cs typeface="Arial" panose="020B0604020202020204" pitchFamily="34" charset="0"/>
              </a:rPr>
              <a:t> Forest School there is a big emphasis on world events, whereby they celebrate with other children so that children can learn about what is going in the world. For instance, they celebrated pancake day, and each child was making their own pancake. So, here it could be said that the children have learned about all of the ingredients that were needed to make pancakes, and the reasons why we celebrate Shrove Tuesday. It could be concluded that making pancakes has therefore successfully supported the children’s learning.</a:t>
            </a:r>
          </a:p>
          <a:p>
            <a:pPr marL="0" lvl="0" indent="0">
              <a:lnSpc>
                <a:spcPct val="100000"/>
              </a:lnSpc>
              <a:spcBef>
                <a:spcPts val="0"/>
              </a:spcBef>
              <a:buNone/>
            </a:pPr>
            <a:endParaRPr lang="en-US" sz="1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1300" dirty="0">
                <a:solidFill>
                  <a:prstClr val="black"/>
                </a:solidFill>
                <a:latin typeface="Arial" panose="020B0604020202020204" pitchFamily="34" charset="0"/>
                <a:cs typeface="Arial" panose="020B0604020202020204" pitchFamily="34" charset="0"/>
              </a:rPr>
              <a:t>Some of the other activities that children can undertake in the </a:t>
            </a:r>
            <a:r>
              <a:rPr lang="en-US" sz="1300" dirty="0" err="1">
                <a:solidFill>
                  <a:prstClr val="black"/>
                </a:solidFill>
                <a:latin typeface="Arial" panose="020B0604020202020204" pitchFamily="34" charset="0"/>
                <a:cs typeface="Arial" panose="020B0604020202020204" pitchFamily="34" charset="0"/>
              </a:rPr>
              <a:t>Llys</a:t>
            </a:r>
            <a:r>
              <a:rPr lang="en-US" sz="1300" dirty="0">
                <a:solidFill>
                  <a:prstClr val="black"/>
                </a:solidFill>
                <a:latin typeface="Arial" panose="020B0604020202020204" pitchFamily="34" charset="0"/>
                <a:cs typeface="Arial" panose="020B0604020202020204" pitchFamily="34" charset="0"/>
              </a:rPr>
              <a:t> </a:t>
            </a:r>
            <a:r>
              <a:rPr lang="en-US" sz="1300" dirty="0" err="1">
                <a:solidFill>
                  <a:prstClr val="black"/>
                </a:solidFill>
                <a:latin typeface="Arial" panose="020B0604020202020204" pitchFamily="34" charset="0"/>
                <a:cs typeface="Arial" panose="020B0604020202020204" pitchFamily="34" charset="0"/>
              </a:rPr>
              <a:t>Nini</a:t>
            </a:r>
            <a:r>
              <a:rPr lang="en-US" sz="1300" dirty="0">
                <a:solidFill>
                  <a:prstClr val="black"/>
                </a:solidFill>
                <a:latin typeface="Arial" panose="020B0604020202020204" pitchFamily="34" charset="0"/>
                <a:cs typeface="Arial" panose="020B0604020202020204" pitchFamily="34" charset="0"/>
              </a:rPr>
              <a:t> Forest School may include ’Mad Kitchen’, using clay, natural painting using leaves etc. All of these activities enable the children to use their imagination and creativity. Again, this can be related to Vygotsky’s theory wherein he believed that ‘creativity is the foundation for art as well as for science and technology’ (Lindqvist, 2003, p. 249). This highlights creativity as being a foundation layer to learning. In relation to imagination Vygotsky stated that:</a:t>
            </a:r>
          </a:p>
          <a:p>
            <a:pPr marL="0" lvl="0" indent="0">
              <a:lnSpc>
                <a:spcPct val="100000"/>
              </a:lnSpc>
              <a:spcBef>
                <a:spcPts val="0"/>
              </a:spcBef>
              <a:buNone/>
            </a:pPr>
            <a:endParaRPr lang="en-US" sz="1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1300" dirty="0">
                <a:solidFill>
                  <a:prstClr val="black"/>
                </a:solidFill>
                <a:latin typeface="Arial" panose="020B0604020202020204" pitchFamily="34" charset="0"/>
                <a:cs typeface="Arial" panose="020B0604020202020204" pitchFamily="34" charset="0"/>
              </a:rPr>
              <a:t>“…the more a child sees, hears, and experiences, the more he knows and assimilates, the more elements of reality he will have in his experience, and the more productive will be the operation of his imagination” Vygotsky (1930 quoted in Art. Play. Children. Learning. 2019, p. 6). Undeniably, being outdoors and engaging in outdoor play is crucial for children learning.</a:t>
            </a:r>
          </a:p>
          <a:p>
            <a:endParaRPr lang="en-GB" dirty="0"/>
          </a:p>
        </p:txBody>
      </p:sp>
      <p:pic>
        <p:nvPicPr>
          <p:cNvPr id="4" name="Picture 3">
            <a:extLst>
              <a:ext uri="{FF2B5EF4-FFF2-40B4-BE49-F238E27FC236}">
                <a16:creationId xmlns:a16="http://schemas.microsoft.com/office/drawing/2014/main" id="{7F9D3F65-F4FD-4C22-8E09-20C9875A77E8}"/>
              </a:ext>
            </a:extLst>
          </p:cNvPr>
          <p:cNvPicPr>
            <a:picLocks noChangeAspect="1"/>
          </p:cNvPicPr>
          <p:nvPr/>
        </p:nvPicPr>
        <p:blipFill>
          <a:blip r:embed="rId2"/>
          <a:stretch>
            <a:fillRect/>
          </a:stretch>
        </p:blipFill>
        <p:spPr>
          <a:xfrm rot="5400000">
            <a:off x="10428750" y="987487"/>
            <a:ext cx="1304657" cy="981541"/>
          </a:xfrm>
          <a:prstGeom prst="rect">
            <a:avLst/>
          </a:prstGeom>
        </p:spPr>
      </p:pic>
      <p:pic>
        <p:nvPicPr>
          <p:cNvPr id="5" name="Picture 4">
            <a:extLst>
              <a:ext uri="{FF2B5EF4-FFF2-40B4-BE49-F238E27FC236}">
                <a16:creationId xmlns:a16="http://schemas.microsoft.com/office/drawing/2014/main" id="{19F683A6-0CE8-4A56-894C-B71C9C61D584}"/>
              </a:ext>
            </a:extLst>
          </p:cNvPr>
          <p:cNvPicPr>
            <a:picLocks noChangeAspect="1"/>
          </p:cNvPicPr>
          <p:nvPr/>
        </p:nvPicPr>
        <p:blipFill>
          <a:blip r:embed="rId3"/>
          <a:stretch>
            <a:fillRect/>
          </a:stretch>
        </p:blipFill>
        <p:spPr>
          <a:xfrm>
            <a:off x="6673786" y="1149045"/>
            <a:ext cx="1310792" cy="981541"/>
          </a:xfrm>
          <a:prstGeom prst="rect">
            <a:avLst/>
          </a:prstGeom>
        </p:spPr>
      </p:pic>
      <p:pic>
        <p:nvPicPr>
          <p:cNvPr id="6" name="Picture 5">
            <a:extLst>
              <a:ext uri="{FF2B5EF4-FFF2-40B4-BE49-F238E27FC236}">
                <a16:creationId xmlns:a16="http://schemas.microsoft.com/office/drawing/2014/main" id="{CF14E133-0C53-4CDF-B78E-95D5CA19EE84}"/>
              </a:ext>
            </a:extLst>
          </p:cNvPr>
          <p:cNvPicPr>
            <a:picLocks noChangeAspect="1"/>
          </p:cNvPicPr>
          <p:nvPr/>
        </p:nvPicPr>
        <p:blipFill>
          <a:blip r:embed="rId4"/>
          <a:stretch>
            <a:fillRect/>
          </a:stretch>
        </p:blipFill>
        <p:spPr>
          <a:xfrm>
            <a:off x="3086515" y="780358"/>
            <a:ext cx="981541" cy="1310754"/>
          </a:xfrm>
          <a:prstGeom prst="rect">
            <a:avLst/>
          </a:prstGeom>
        </p:spPr>
      </p:pic>
    </p:spTree>
    <p:extLst>
      <p:ext uri="{BB962C8B-B14F-4D97-AF65-F5344CB8AC3E}">
        <p14:creationId xmlns:p14="http://schemas.microsoft.com/office/powerpoint/2010/main" val="2312860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70E7E-1D5D-47D7-B26E-568B3E1A6B09}"/>
              </a:ext>
            </a:extLst>
          </p:cNvPr>
          <p:cNvSpPr>
            <a:spLocks noGrp="1"/>
          </p:cNvSpPr>
          <p:nvPr>
            <p:ph type="title"/>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Play and outdoor learning</a:t>
            </a:r>
          </a:p>
        </p:txBody>
      </p:sp>
      <p:sp>
        <p:nvSpPr>
          <p:cNvPr id="3" name="Content Placeholder 2">
            <a:extLst>
              <a:ext uri="{FF2B5EF4-FFF2-40B4-BE49-F238E27FC236}">
                <a16:creationId xmlns:a16="http://schemas.microsoft.com/office/drawing/2014/main" id="{1D0396B0-2CCE-4FDF-87FA-07B045F14B91}"/>
              </a:ext>
            </a:extLst>
          </p:cNvPr>
          <p:cNvSpPr>
            <a:spLocks noGrp="1"/>
          </p:cNvSpPr>
          <p:nvPr>
            <p:ph idx="1"/>
          </p:nvPr>
        </p:nvSpPr>
        <p:spPr>
          <a:xfrm>
            <a:off x="2933700" y="2438399"/>
            <a:ext cx="8770571" cy="4323127"/>
          </a:xfrm>
        </p:spPr>
        <p:txBody>
          <a:bodyPr>
            <a:normAutofit fontScale="40000" lnSpcReduction="20000"/>
          </a:bodyPr>
          <a:lstStyle/>
          <a:p>
            <a:pPr marL="0" lvl="0" indent="0">
              <a:lnSpc>
                <a:spcPct val="100000"/>
              </a:lnSpc>
              <a:spcBef>
                <a:spcPts val="0"/>
              </a:spcBef>
              <a:buNone/>
            </a:pPr>
            <a:r>
              <a:rPr lang="en-US" sz="3300" dirty="0">
                <a:solidFill>
                  <a:prstClr val="black"/>
                </a:solidFill>
                <a:latin typeface="Arial" panose="020B0604020202020204" pitchFamily="34" charset="0"/>
                <a:cs typeface="Arial" panose="020B0604020202020204" pitchFamily="34" charset="0"/>
              </a:rPr>
              <a:t>We could consider that children experiencing the natural environment first-hand is the best way for them to learn about it, and that these interactions can be seen to be a positive part of their childhood which supports their learning. It can be said that experiencing nature supports children’s learning in different ways and that the benefits of woodland play are highlighted by the New Economics Foundation, who found that the Forest School approach develops children’s knowledge, awareness and understanding of the natural environment itself, providing children with confidence to ‘develop a responsible independence and initiate their own play and learning’ Murray and O’Brien (2005 quoted in Macleod-Brudenell, I. and Kay, J. 2008, p. 215).</a:t>
            </a:r>
          </a:p>
          <a:p>
            <a:pPr marL="0" lvl="0" indent="0">
              <a:lnSpc>
                <a:spcPct val="100000"/>
              </a:lnSpc>
              <a:spcBef>
                <a:spcPts val="0"/>
              </a:spcBef>
              <a:buNone/>
            </a:pPr>
            <a:endParaRPr lang="en-US" sz="3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3300" dirty="0">
                <a:solidFill>
                  <a:prstClr val="black"/>
                </a:solidFill>
                <a:latin typeface="Arial" panose="020B0604020202020204" pitchFamily="34" charset="0"/>
                <a:cs typeface="Arial" panose="020B0604020202020204" pitchFamily="34" charset="0"/>
              </a:rPr>
              <a:t>However, some would argue that a disadvantage here is that with free choice children may not take up the opportunities to expand their skills and learning but decide to focus on the same task or activity. However, Isaacs (1929 quoted in Tovey 2007, p. 119) has proposed that ‘Play has the greatest value for the child when it is really free and his own’. It appears that when involved in free play and children are able to be creative and move freely in their own way children become more relaxed and confident in participation and engagement. This allows children to develop their play and aid them to make connections in their learning.</a:t>
            </a:r>
          </a:p>
          <a:p>
            <a:pPr marL="0" lvl="0" indent="0">
              <a:lnSpc>
                <a:spcPct val="100000"/>
              </a:lnSpc>
              <a:spcBef>
                <a:spcPts val="0"/>
              </a:spcBef>
              <a:buNone/>
            </a:pPr>
            <a:endParaRPr lang="en-US" sz="3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3300" dirty="0">
                <a:solidFill>
                  <a:prstClr val="black"/>
                </a:solidFill>
                <a:latin typeface="Arial" panose="020B0604020202020204" pitchFamily="34" charset="0"/>
                <a:cs typeface="Arial" panose="020B0604020202020204" pitchFamily="34" charset="0"/>
              </a:rPr>
              <a:t>It could be argued that Margaret McMillan’s (1860-1931), theories about play and outdoor learning and her opening an ‘open air nursery’ could today be linked to the Forest School Approach to learning. McMillan opened an open-air nursery school in Peckham London in 1914. She believed that the outdoor environment was imperative to children’s health and education and considered it to be a ‘learning vehicle’ where children could develop their learning and sensory awareness through outdoor play.  McMillan captured the importance of outdoor play stating “to feel one’s life in every limb that is the life of early childhood” McMillan (1919 quoted in Woods, A. 2017, p. 96).  </a:t>
            </a:r>
          </a:p>
          <a:p>
            <a:pPr marL="0" lvl="0" indent="0">
              <a:lnSpc>
                <a:spcPct val="100000"/>
              </a:lnSpc>
              <a:spcBef>
                <a:spcPts val="0"/>
              </a:spcBef>
              <a:buNone/>
            </a:pPr>
            <a:endParaRPr lang="en-US" sz="3300" dirty="0">
              <a:solidFill>
                <a:prstClr val="black"/>
              </a:solidFill>
              <a:latin typeface="Arial" panose="020B0604020202020204" pitchFamily="34" charset="0"/>
              <a:cs typeface="Arial" panose="020B0604020202020204" pitchFamily="34" charset="0"/>
            </a:endParaRPr>
          </a:p>
          <a:p>
            <a:pPr marL="0" lvl="0" indent="0">
              <a:lnSpc>
                <a:spcPct val="100000"/>
              </a:lnSpc>
              <a:spcBef>
                <a:spcPts val="0"/>
              </a:spcBef>
              <a:buNone/>
            </a:pPr>
            <a:r>
              <a:rPr lang="en-US" sz="3300" dirty="0">
                <a:solidFill>
                  <a:prstClr val="black"/>
                </a:solidFill>
                <a:latin typeface="Arial" panose="020B0604020202020204" pitchFamily="34" charset="0"/>
                <a:cs typeface="Arial" panose="020B0604020202020204" pitchFamily="34" charset="0"/>
              </a:rPr>
              <a:t>It can be said that from personal observation at the </a:t>
            </a:r>
            <a:r>
              <a:rPr lang="en-US" sz="3300" dirty="0" err="1">
                <a:solidFill>
                  <a:prstClr val="black"/>
                </a:solidFill>
                <a:latin typeface="Arial" panose="020B0604020202020204" pitchFamily="34" charset="0"/>
                <a:cs typeface="Arial" panose="020B0604020202020204" pitchFamily="34" charset="0"/>
              </a:rPr>
              <a:t>Llys</a:t>
            </a:r>
            <a:r>
              <a:rPr lang="en-US" sz="3300" dirty="0">
                <a:solidFill>
                  <a:prstClr val="black"/>
                </a:solidFill>
                <a:latin typeface="Arial" panose="020B0604020202020204" pitchFamily="34" charset="0"/>
                <a:cs typeface="Arial" panose="020B0604020202020204" pitchFamily="34" charset="0"/>
              </a:rPr>
              <a:t> </a:t>
            </a:r>
            <a:r>
              <a:rPr lang="en-US" sz="3300" dirty="0" err="1">
                <a:solidFill>
                  <a:prstClr val="black"/>
                </a:solidFill>
                <a:latin typeface="Arial" panose="020B0604020202020204" pitchFamily="34" charset="0"/>
                <a:cs typeface="Arial" panose="020B0604020202020204" pitchFamily="34" charset="0"/>
              </a:rPr>
              <a:t>Nini</a:t>
            </a:r>
            <a:r>
              <a:rPr lang="en-US" sz="3300" dirty="0">
                <a:solidFill>
                  <a:prstClr val="black"/>
                </a:solidFill>
                <a:latin typeface="Arial" panose="020B0604020202020204" pitchFamily="34" charset="0"/>
                <a:cs typeface="Arial" panose="020B0604020202020204" pitchFamily="34" charset="0"/>
              </a:rPr>
              <a:t> Forest School McMillan’s theory and statement is clear to see, as observations of discovery, movement and exploration are very evident in children’s play and learning in the Forest School environment.</a:t>
            </a:r>
          </a:p>
          <a:p>
            <a:pPr marL="0" indent="0">
              <a:buNone/>
            </a:pPr>
            <a:endParaRPr lang="en-GB" dirty="0"/>
          </a:p>
        </p:txBody>
      </p:sp>
    </p:spTree>
    <p:extLst>
      <p:ext uri="{BB962C8B-B14F-4D97-AF65-F5344CB8AC3E}">
        <p14:creationId xmlns:p14="http://schemas.microsoft.com/office/powerpoint/2010/main" val="1572347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89018-9C08-4239-AA8B-AEAE5CD6D2DF}"/>
              </a:ext>
            </a:extLst>
          </p:cNvPr>
          <p:cNvSpPr>
            <a:spLocks noGrp="1"/>
          </p:cNvSpPr>
          <p:nvPr>
            <p:ph type="title"/>
          </p:nvPr>
        </p:nvSpPr>
        <p:spPr/>
        <p:txBody>
          <a:bodyPr>
            <a:normAutofit/>
          </a:bodyPr>
          <a:lstStyle/>
          <a:p>
            <a:pPr algn="ctr"/>
            <a:r>
              <a:rPr lang="en-GB" sz="2000" dirty="0">
                <a:solidFill>
                  <a:schemeClr val="tx1"/>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2C790EC0-8C3E-4F3A-9F11-07C276C26494}"/>
              </a:ext>
            </a:extLst>
          </p:cNvPr>
          <p:cNvSpPr>
            <a:spLocks noGrp="1"/>
          </p:cNvSpPr>
          <p:nvPr>
            <p:ph idx="1"/>
          </p:nvPr>
        </p:nvSpPr>
        <p:spPr/>
        <p:txBody>
          <a:bodyPr/>
          <a:lstStyle/>
          <a:p>
            <a:pPr marL="0" lvl="0" indent="0">
              <a:lnSpc>
                <a:spcPct val="100000"/>
              </a:lnSpc>
              <a:spcBef>
                <a:spcPts val="0"/>
              </a:spcBef>
              <a:buNone/>
            </a:pPr>
            <a:r>
              <a:rPr lang="en-US" sz="1400" dirty="0">
                <a:solidFill>
                  <a:prstClr val="black"/>
                </a:solidFill>
                <a:latin typeface="Arial" panose="020B0604020202020204" pitchFamily="34" charset="0"/>
                <a:cs typeface="Arial" panose="020B0604020202020204" pitchFamily="34" charset="0"/>
              </a:rPr>
              <a:t>To conclude, Forest School can be seen as an enabling environment which integrates all areas of learning and embraces a holistic approach that offers children the opportunity to increase their knowledge and understanding of the world in which they live. It can also be said that it offers opportunities for empowerment with the development of a ‘can-do' attitude for life and long-term learning.  </a:t>
            </a:r>
          </a:p>
          <a:p>
            <a:pPr marL="0" indent="0">
              <a:buNone/>
            </a:pPr>
            <a:endParaRPr lang="en-GB" dirty="0"/>
          </a:p>
        </p:txBody>
      </p:sp>
    </p:spTree>
    <p:extLst>
      <p:ext uri="{BB962C8B-B14F-4D97-AF65-F5344CB8AC3E}">
        <p14:creationId xmlns:p14="http://schemas.microsoft.com/office/powerpoint/2010/main" val="768762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855E-FC62-4544-95F7-3E6253B012BF}"/>
              </a:ext>
            </a:extLst>
          </p:cNvPr>
          <p:cNvSpPr>
            <a:spLocks noGrp="1"/>
          </p:cNvSpPr>
          <p:nvPr>
            <p:ph type="title"/>
          </p:nvPr>
        </p:nvSpPr>
        <p:spPr>
          <a:xfrm>
            <a:off x="2625754" y="1464224"/>
            <a:ext cx="9566246" cy="664837"/>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A4BDE643-FC35-42F6-9A77-F65FA8400D50}"/>
              </a:ext>
            </a:extLst>
          </p:cNvPr>
          <p:cNvSpPr>
            <a:spLocks noGrp="1" noChangeArrowheads="1"/>
          </p:cNvSpPr>
          <p:nvPr>
            <p:ph idx="1"/>
          </p:nvPr>
        </p:nvSpPr>
        <p:spPr bwMode="auto">
          <a:xfrm>
            <a:off x="2625754" y="2188425"/>
            <a:ext cx="9959153"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Art. Play. Children. Learning., 2019. [Online] </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http://www.louisapenfold.com/collective-creativity-vygotsky/</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[Accessed 10 January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British Telecommunications, 2018. </a:t>
            </a:r>
            <a:r>
              <a:rPr kumimoji="0" lang="en-US" altLang="en-US" sz="1300" b="0" i="1"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Forest School: 9 ways children benefit from learning and playing outside. </a:t>
            </a: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https://home.bt.com/lifestyle/health/wellness/forest-school-9-ways-children-benefit-from-learning-and-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playing-outside-11364276783242</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[Accessed 09 January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Lindqvist, G., 2003. Vygotsky’s Theory of Creativity. </a:t>
            </a:r>
            <a:r>
              <a:rPr kumimoji="0" lang="en-US" altLang="en-US" sz="1300" b="0" i="1"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Creativity Research Journal, </a:t>
            </a: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15( 2, 245 — 251 ), p. 249.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Macleod-Brudenell, I. and Kay, J. (2008) Advanced Early Years: For Foundation Degrees and Levels 4/5. 2nd </a:t>
            </a:r>
            <a:r>
              <a:rPr kumimoji="0" lang="en-GB" altLang="en-US" sz="1300" b="0" i="0" u="none" strike="noStrike" cap="none" normalizeH="0" baseline="0" dirty="0" err="1">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edn</a:t>
            </a:r>
            <a:r>
              <a:rPr kumimoji="0" lang="en-GB"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Oxford: Heinemann.</a:t>
            </a: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Rollins, S., 2017. </a:t>
            </a:r>
            <a:r>
              <a:rPr kumimoji="0" lang="en-US" altLang="en-US" sz="1300" b="0" i="1"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Theories About Play in Early Childhood Education. </a:t>
            </a: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https://howtoadult.com/theories-play-early-childhood-education-5444159.html</a:t>
            </a:r>
            <a:b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[Accessed 10 January 2020].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Tovey, H. (2007) Playing outdoors: spaces and places, risk and challenge. Maidenhead: Open University Press.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bmk="_Hlk29564427">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Woods, A. (2017) </a:t>
            </a:r>
            <a:r>
              <a:rPr kumimoji="0" lang="en-GB"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Child-initiated play and learning: planning for possibilities in the early years. 2nd edition. London: Routledge. </a:t>
            </a: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3298710"/>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103</TotalTime>
  <Words>1086</Words>
  <Application>Microsoft Office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Schoolbook</vt:lpstr>
      <vt:lpstr>Corbel</vt:lpstr>
      <vt:lpstr>Feathered</vt:lpstr>
      <vt:lpstr>LLYS NINI  Forest School </vt:lpstr>
      <vt:lpstr>Why have I chosen the Llys Nini Forest School? </vt:lpstr>
      <vt:lpstr>Tasks and activities that children can undertake within the Llys Nini Forest School </vt:lpstr>
      <vt:lpstr>More skills and activities…. </vt:lpstr>
      <vt:lpstr>Play and outdoor learning</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LLYS NINI  Forest School</dc:title>
  <dc:creator>sepal habib</dc:creator>
  <cp:lastModifiedBy>Sepal Habib (1900181)</cp:lastModifiedBy>
  <cp:revision>16</cp:revision>
  <dcterms:created xsi:type="dcterms:W3CDTF">2020-01-13T21:13:43Z</dcterms:created>
  <dcterms:modified xsi:type="dcterms:W3CDTF">2020-01-14T11:47:17Z</dcterms:modified>
</cp:coreProperties>
</file>