
<file path=[Content_Types].xml><?xml version="1.0" encoding="utf-8"?>
<Types xmlns="http://schemas.openxmlformats.org/package/2006/content-types">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2"/>
  </p:notesMasterIdLst>
  <p:sldIdLst>
    <p:sldId id="256" r:id="rId2"/>
    <p:sldId id="258" r:id="rId3"/>
    <p:sldId id="262" r:id="rId4"/>
    <p:sldId id="260" r:id="rId5"/>
    <p:sldId id="261" r:id="rId6"/>
    <p:sldId id="263" r:id="rId7"/>
    <p:sldId id="264" r:id="rId8"/>
    <p:sldId id="265" r:id="rId9"/>
    <p:sldId id="266" r:id="rId10"/>
    <p:sldId id="267"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70AD47"/>
    <a:srgbClr val="59B546"/>
    <a:srgbClr val="48BB4F"/>
    <a:srgbClr val="57B4D1"/>
    <a:srgbClr val="5B9BD5"/>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1651" autoAdjust="0"/>
    <p:restoredTop sz="87312" autoAdjust="0"/>
  </p:normalViewPr>
  <p:slideViewPr>
    <p:cSldViewPr snapToGrid="0">
      <p:cViewPr varScale="1">
        <p:scale>
          <a:sx n="75" d="100"/>
          <a:sy n="75" d="100"/>
        </p:scale>
        <p:origin x="1128" y="48"/>
      </p:cViewPr>
      <p:guideLst/>
    </p:cSldViewPr>
  </p:slideViewPr>
  <p:notesTextViewPr>
    <p:cViewPr>
      <p:scale>
        <a:sx n="75" d="100"/>
        <a:sy n="75"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B3DEB4E-027F-484C-BA60-24E65A9EDB9E}" type="datetimeFigureOut">
              <a:rPr lang="en-GB" smtClean="0"/>
              <a:t>05/06/2019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DEBF1E7-5ACC-445E-B8C2-5D6510C5B3D2}" type="slidenum">
              <a:rPr lang="en-GB" smtClean="0"/>
              <a:t>‹#›</a:t>
            </a:fld>
            <a:endParaRPr lang="en-GB"/>
          </a:p>
        </p:txBody>
      </p:sp>
    </p:spTree>
    <p:extLst>
      <p:ext uri="{BB962C8B-B14F-4D97-AF65-F5344CB8AC3E}">
        <p14:creationId xmlns:p14="http://schemas.microsoft.com/office/powerpoint/2010/main" val="365369658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Green Lantern was first introduced in the 1940’s. More Lanterns were introduced in 2000 and continued to be added in after. The main power of the lanterns is based on the emotion that they possess and wield which they do through a ring correlating to their cor. The more of this certain emotion that the person possesses the more power that they control. And each of these different </a:t>
            </a:r>
            <a:r>
              <a:rPr lang="en-GB" dirty="0" err="1"/>
              <a:t>cor</a:t>
            </a:r>
            <a:r>
              <a:rPr lang="en-GB" dirty="0"/>
              <a:t> have their own motto and set beliefs which they adhere to. There are 9 different corps but after the blackest night saga white and black are no more. The green Lanterns are the centre of this spectrum and maintain order throughout the DC Universe. </a:t>
            </a:r>
          </a:p>
        </p:txBody>
      </p:sp>
      <p:sp>
        <p:nvSpPr>
          <p:cNvPr id="4" name="Slide Number Placeholder 3"/>
          <p:cNvSpPr>
            <a:spLocks noGrp="1"/>
          </p:cNvSpPr>
          <p:nvPr>
            <p:ph type="sldNum" sz="quarter" idx="5"/>
          </p:nvPr>
        </p:nvSpPr>
        <p:spPr/>
        <p:txBody>
          <a:bodyPr/>
          <a:lstStyle/>
          <a:p>
            <a:fld id="{1DEBF1E7-5ACC-445E-B8C2-5D6510C5B3D2}" type="slidenum">
              <a:rPr lang="en-GB" smtClean="0"/>
              <a:t>2</a:t>
            </a:fld>
            <a:endParaRPr lang="en-GB"/>
          </a:p>
        </p:txBody>
      </p:sp>
    </p:spTree>
    <p:extLst>
      <p:ext uri="{BB962C8B-B14F-4D97-AF65-F5344CB8AC3E}">
        <p14:creationId xmlns:p14="http://schemas.microsoft.com/office/powerpoint/2010/main" val="261682911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Each has a core set of beliefs that they adhere to and oaths that they say for their cor. Could be said to present different aspects of religion, compassion and love like Christianity and the ones that could be considered as bad still represent religion as fear could represent the fear of doing badly and going to hell. Strongest when they are together. Each like a religion as religion is powered by belief. Zhang says that the Lanterns can be compared to pluralism which is that in each religion there is an essence of truth not the full truth. So therefore no Lantern </a:t>
            </a:r>
            <a:r>
              <a:rPr lang="en-GB" dirty="0" err="1"/>
              <a:t>cor</a:t>
            </a:r>
            <a:r>
              <a:rPr lang="en-GB" dirty="0"/>
              <a:t> is better than another and when they come together to fight like for instance against parallax which Zhang says could represent </a:t>
            </a:r>
            <a:r>
              <a:rPr lang="en-GB" dirty="0" err="1"/>
              <a:t>extremeism</a:t>
            </a:r>
            <a:r>
              <a:rPr lang="en-GB" dirty="0"/>
              <a:t> and when they do this they are at their most powerful. </a:t>
            </a:r>
          </a:p>
        </p:txBody>
      </p:sp>
      <p:sp>
        <p:nvSpPr>
          <p:cNvPr id="4" name="Slide Number Placeholder 3"/>
          <p:cNvSpPr>
            <a:spLocks noGrp="1"/>
          </p:cNvSpPr>
          <p:nvPr>
            <p:ph type="sldNum" sz="quarter" idx="5"/>
          </p:nvPr>
        </p:nvSpPr>
        <p:spPr/>
        <p:txBody>
          <a:bodyPr/>
          <a:lstStyle/>
          <a:p>
            <a:fld id="{1DEBF1E7-5ACC-445E-B8C2-5D6510C5B3D2}" type="slidenum">
              <a:rPr lang="en-GB" smtClean="0"/>
              <a:t>3</a:t>
            </a:fld>
            <a:endParaRPr lang="en-GB"/>
          </a:p>
        </p:txBody>
      </p:sp>
    </p:spTree>
    <p:extLst>
      <p:ext uri="{BB962C8B-B14F-4D97-AF65-F5344CB8AC3E}">
        <p14:creationId xmlns:p14="http://schemas.microsoft.com/office/powerpoint/2010/main" val="393987165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comic appeared in March this year. Basic story the earth is sold by slavers and the cosmic being the shepherd buys it. The Shephard is depicted as the stereotypical old testament God and speaks similar to that of the old testament and also promises the people of earth paradise. Brings about thought of will vs faith like how much will does God give us if there is a plan. </a:t>
            </a:r>
          </a:p>
        </p:txBody>
      </p:sp>
      <p:sp>
        <p:nvSpPr>
          <p:cNvPr id="4" name="Slide Number Placeholder 3"/>
          <p:cNvSpPr>
            <a:spLocks noGrp="1"/>
          </p:cNvSpPr>
          <p:nvPr>
            <p:ph type="sldNum" sz="quarter" idx="5"/>
          </p:nvPr>
        </p:nvSpPr>
        <p:spPr/>
        <p:txBody>
          <a:bodyPr/>
          <a:lstStyle/>
          <a:p>
            <a:fld id="{1DEBF1E7-5ACC-445E-B8C2-5D6510C5B3D2}" type="slidenum">
              <a:rPr lang="en-GB" smtClean="0"/>
              <a:t>4</a:t>
            </a:fld>
            <a:endParaRPr lang="en-GB"/>
          </a:p>
        </p:txBody>
      </p:sp>
    </p:spTree>
    <p:extLst>
      <p:ext uri="{BB962C8B-B14F-4D97-AF65-F5344CB8AC3E}">
        <p14:creationId xmlns:p14="http://schemas.microsoft.com/office/powerpoint/2010/main" val="38125344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First appeared in 2012 4 years before the Muslim Captain Marvel. Is presented a modern day Muslim and the racism faced after 9/11 surprisingly has a tattoo which is courage in Arabic on his arm which is considered </a:t>
            </a:r>
            <a:r>
              <a:rPr lang="en-GB" dirty="0" err="1"/>
              <a:t>Haaram</a:t>
            </a:r>
            <a:r>
              <a:rPr lang="en-GB" dirty="0"/>
              <a:t> and is addressed in the comics as bad. Many </a:t>
            </a:r>
            <a:r>
              <a:rPr lang="en-GB" dirty="0" err="1"/>
              <a:t>muslim</a:t>
            </a:r>
            <a:r>
              <a:rPr lang="en-GB" dirty="0"/>
              <a:t> people like the fact that they are getting this representation as he is a fully fledged character and is not just something to tick off for diversity’s sake. </a:t>
            </a:r>
          </a:p>
        </p:txBody>
      </p:sp>
      <p:sp>
        <p:nvSpPr>
          <p:cNvPr id="4" name="Slide Number Placeholder 3"/>
          <p:cNvSpPr>
            <a:spLocks noGrp="1"/>
          </p:cNvSpPr>
          <p:nvPr>
            <p:ph type="sldNum" sz="quarter" idx="5"/>
          </p:nvPr>
        </p:nvSpPr>
        <p:spPr/>
        <p:txBody>
          <a:bodyPr/>
          <a:lstStyle/>
          <a:p>
            <a:fld id="{1DEBF1E7-5ACC-445E-B8C2-5D6510C5B3D2}" type="slidenum">
              <a:rPr lang="en-GB" smtClean="0"/>
              <a:t>5</a:t>
            </a:fld>
            <a:endParaRPr lang="en-GB"/>
          </a:p>
        </p:txBody>
      </p:sp>
    </p:spTree>
    <p:extLst>
      <p:ext uri="{BB962C8B-B14F-4D97-AF65-F5344CB8AC3E}">
        <p14:creationId xmlns:p14="http://schemas.microsoft.com/office/powerpoint/2010/main" val="152591931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blue Lanterns could be considered to be the most religious core as hope is at the centre of most religions as there is a hope that the god that they are worshipping is real. Those who wear the Blue lantern ring are considered to be the saints of the universe which can be seen as they all have religious titles attached to their names. The oath is very biblical in the sense that it says to look up like to heaven for hope to push forward in the war against the darkness. Saint Walker was the first Blue Lantern picked due to his hope to pray for his planet to be saved when all hope seemed lost. </a:t>
            </a:r>
          </a:p>
        </p:txBody>
      </p:sp>
      <p:sp>
        <p:nvSpPr>
          <p:cNvPr id="4" name="Slide Number Placeholder 3"/>
          <p:cNvSpPr>
            <a:spLocks noGrp="1"/>
          </p:cNvSpPr>
          <p:nvPr>
            <p:ph type="sldNum" sz="quarter" idx="5"/>
          </p:nvPr>
        </p:nvSpPr>
        <p:spPr/>
        <p:txBody>
          <a:bodyPr/>
          <a:lstStyle/>
          <a:p>
            <a:fld id="{1DEBF1E7-5ACC-445E-B8C2-5D6510C5B3D2}" type="slidenum">
              <a:rPr lang="en-GB" smtClean="0"/>
              <a:t>6</a:t>
            </a:fld>
            <a:endParaRPr lang="en-GB"/>
          </a:p>
        </p:txBody>
      </p:sp>
    </p:spTree>
    <p:extLst>
      <p:ext uri="{BB962C8B-B14F-4D97-AF65-F5344CB8AC3E}">
        <p14:creationId xmlns:p14="http://schemas.microsoft.com/office/powerpoint/2010/main" val="255497460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To conclude the Green Lantern comics offer a good representation of religion in different forms. It presents different aspects of religion and also promotes diversity and acceptance of other religions. It also causes one to question religious beliefs for instance in the recent comic when Hal Jordon punches a </a:t>
            </a:r>
            <a:r>
              <a:rPr lang="en-GB" dirty="0" err="1"/>
              <a:t>perceotion</a:t>
            </a:r>
            <a:r>
              <a:rPr lang="en-GB" dirty="0"/>
              <a:t> of God and is revealed to a pretender it’s almost a warning of believing everything you’re presented with.</a:t>
            </a:r>
          </a:p>
        </p:txBody>
      </p:sp>
      <p:sp>
        <p:nvSpPr>
          <p:cNvPr id="4" name="Slide Number Placeholder 3"/>
          <p:cNvSpPr>
            <a:spLocks noGrp="1"/>
          </p:cNvSpPr>
          <p:nvPr>
            <p:ph type="sldNum" sz="quarter" idx="5"/>
          </p:nvPr>
        </p:nvSpPr>
        <p:spPr/>
        <p:txBody>
          <a:bodyPr/>
          <a:lstStyle/>
          <a:p>
            <a:fld id="{1DEBF1E7-5ACC-445E-B8C2-5D6510C5B3D2}" type="slidenum">
              <a:rPr lang="en-GB" smtClean="0"/>
              <a:t>7</a:t>
            </a:fld>
            <a:endParaRPr lang="en-GB"/>
          </a:p>
        </p:txBody>
      </p:sp>
    </p:spTree>
    <p:extLst>
      <p:ext uri="{BB962C8B-B14F-4D97-AF65-F5344CB8AC3E}">
        <p14:creationId xmlns:p14="http://schemas.microsoft.com/office/powerpoint/2010/main" val="335884319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DEBF1E7-5ACC-445E-B8C2-5D6510C5B3D2}" type="slidenum">
              <a:rPr lang="en-GB" smtClean="0"/>
              <a:t>9</a:t>
            </a:fld>
            <a:endParaRPr lang="en-GB"/>
          </a:p>
        </p:txBody>
      </p:sp>
    </p:spTree>
    <p:extLst>
      <p:ext uri="{BB962C8B-B14F-4D97-AF65-F5344CB8AC3E}">
        <p14:creationId xmlns:p14="http://schemas.microsoft.com/office/powerpoint/2010/main" val="199929715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A122C3-7725-4885-8AE2-45D113F2CEF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D4F1E9A4-5B23-4F9B-96E7-D6E92DDCABB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549E0E74-A723-4CF9-AE34-9652469C5516}"/>
              </a:ext>
            </a:extLst>
          </p:cNvPr>
          <p:cNvSpPr>
            <a:spLocks noGrp="1"/>
          </p:cNvSpPr>
          <p:nvPr>
            <p:ph type="dt" sz="half" idx="10"/>
          </p:nvPr>
        </p:nvSpPr>
        <p:spPr/>
        <p:txBody>
          <a:bodyPr/>
          <a:lstStyle/>
          <a:p>
            <a:fld id="{AE55FC0D-B48E-4D30-83FC-A7A4C3011108}" type="datetimeFigureOut">
              <a:rPr lang="en-GB" smtClean="0"/>
              <a:t>05/06/2019</a:t>
            </a:fld>
            <a:endParaRPr lang="en-GB"/>
          </a:p>
        </p:txBody>
      </p:sp>
      <p:sp>
        <p:nvSpPr>
          <p:cNvPr id="5" name="Footer Placeholder 4">
            <a:extLst>
              <a:ext uri="{FF2B5EF4-FFF2-40B4-BE49-F238E27FC236}">
                <a16:creationId xmlns:a16="http://schemas.microsoft.com/office/drawing/2014/main" id="{EFB5F101-BA0B-45A7-8F73-91578B5E5AC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7763F71-9F1C-4C81-9357-08D55104D7D5}"/>
              </a:ext>
            </a:extLst>
          </p:cNvPr>
          <p:cNvSpPr>
            <a:spLocks noGrp="1"/>
          </p:cNvSpPr>
          <p:nvPr>
            <p:ph type="sldNum" sz="quarter" idx="12"/>
          </p:nvPr>
        </p:nvSpPr>
        <p:spPr/>
        <p:txBody>
          <a:bodyPr/>
          <a:lstStyle/>
          <a:p>
            <a:fld id="{7020AB83-C7CF-45A8-86BD-5E1BA0266F83}" type="slidenum">
              <a:rPr lang="en-GB" smtClean="0"/>
              <a:t>‹#›</a:t>
            </a:fld>
            <a:endParaRPr lang="en-GB"/>
          </a:p>
        </p:txBody>
      </p:sp>
    </p:spTree>
    <p:extLst>
      <p:ext uri="{BB962C8B-B14F-4D97-AF65-F5344CB8AC3E}">
        <p14:creationId xmlns:p14="http://schemas.microsoft.com/office/powerpoint/2010/main" val="346125815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CF0A9B-CB94-4E8A-ACD4-5091AF30C04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F2C3AFD-271D-48DD-83A8-073147E84D07}"/>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6E65356-AE15-476E-B0AA-6463FEF756CC}"/>
              </a:ext>
            </a:extLst>
          </p:cNvPr>
          <p:cNvSpPr>
            <a:spLocks noGrp="1"/>
          </p:cNvSpPr>
          <p:nvPr>
            <p:ph type="dt" sz="half" idx="10"/>
          </p:nvPr>
        </p:nvSpPr>
        <p:spPr/>
        <p:txBody>
          <a:bodyPr/>
          <a:lstStyle/>
          <a:p>
            <a:fld id="{AE55FC0D-B48E-4D30-83FC-A7A4C3011108}" type="datetimeFigureOut">
              <a:rPr lang="en-GB" smtClean="0"/>
              <a:t>05/06/2019</a:t>
            </a:fld>
            <a:endParaRPr lang="en-GB"/>
          </a:p>
        </p:txBody>
      </p:sp>
      <p:sp>
        <p:nvSpPr>
          <p:cNvPr id="5" name="Footer Placeholder 4">
            <a:extLst>
              <a:ext uri="{FF2B5EF4-FFF2-40B4-BE49-F238E27FC236}">
                <a16:creationId xmlns:a16="http://schemas.microsoft.com/office/drawing/2014/main" id="{CD6AE5D8-E96B-49E1-B27E-8A26A1D0195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2A3F96F-87E4-46BB-AE85-B7D729161BD0}"/>
              </a:ext>
            </a:extLst>
          </p:cNvPr>
          <p:cNvSpPr>
            <a:spLocks noGrp="1"/>
          </p:cNvSpPr>
          <p:nvPr>
            <p:ph type="sldNum" sz="quarter" idx="12"/>
          </p:nvPr>
        </p:nvSpPr>
        <p:spPr/>
        <p:txBody>
          <a:bodyPr/>
          <a:lstStyle/>
          <a:p>
            <a:fld id="{7020AB83-C7CF-45A8-86BD-5E1BA0266F83}" type="slidenum">
              <a:rPr lang="en-GB" smtClean="0"/>
              <a:t>‹#›</a:t>
            </a:fld>
            <a:endParaRPr lang="en-GB"/>
          </a:p>
        </p:txBody>
      </p:sp>
    </p:spTree>
    <p:extLst>
      <p:ext uri="{BB962C8B-B14F-4D97-AF65-F5344CB8AC3E}">
        <p14:creationId xmlns:p14="http://schemas.microsoft.com/office/powerpoint/2010/main" val="6332968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56C4FC-09FF-4C07-B82E-373807E8E13D}"/>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BCC07997-2BF4-4599-BF37-D6D3122A0ECD}"/>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9C6CA73-E46F-402C-B8AE-C43E9A1958DE}"/>
              </a:ext>
            </a:extLst>
          </p:cNvPr>
          <p:cNvSpPr>
            <a:spLocks noGrp="1"/>
          </p:cNvSpPr>
          <p:nvPr>
            <p:ph type="dt" sz="half" idx="10"/>
          </p:nvPr>
        </p:nvSpPr>
        <p:spPr/>
        <p:txBody>
          <a:bodyPr/>
          <a:lstStyle/>
          <a:p>
            <a:fld id="{AE55FC0D-B48E-4D30-83FC-A7A4C3011108}" type="datetimeFigureOut">
              <a:rPr lang="en-GB" smtClean="0"/>
              <a:t>05/06/2019</a:t>
            </a:fld>
            <a:endParaRPr lang="en-GB"/>
          </a:p>
        </p:txBody>
      </p:sp>
      <p:sp>
        <p:nvSpPr>
          <p:cNvPr id="5" name="Footer Placeholder 4">
            <a:extLst>
              <a:ext uri="{FF2B5EF4-FFF2-40B4-BE49-F238E27FC236}">
                <a16:creationId xmlns:a16="http://schemas.microsoft.com/office/drawing/2014/main" id="{197278E1-22D5-4B6E-B32B-A32E57D2C5A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7BEDD04-A0D6-4178-A6B8-31A7CEF03652}"/>
              </a:ext>
            </a:extLst>
          </p:cNvPr>
          <p:cNvSpPr>
            <a:spLocks noGrp="1"/>
          </p:cNvSpPr>
          <p:nvPr>
            <p:ph type="sldNum" sz="quarter" idx="12"/>
          </p:nvPr>
        </p:nvSpPr>
        <p:spPr/>
        <p:txBody>
          <a:bodyPr/>
          <a:lstStyle/>
          <a:p>
            <a:fld id="{7020AB83-C7CF-45A8-86BD-5E1BA0266F83}" type="slidenum">
              <a:rPr lang="en-GB" smtClean="0"/>
              <a:t>‹#›</a:t>
            </a:fld>
            <a:endParaRPr lang="en-GB"/>
          </a:p>
        </p:txBody>
      </p:sp>
    </p:spTree>
    <p:extLst>
      <p:ext uri="{BB962C8B-B14F-4D97-AF65-F5344CB8AC3E}">
        <p14:creationId xmlns:p14="http://schemas.microsoft.com/office/powerpoint/2010/main" val="221313197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645F7E-8437-4415-9079-41AD2D84C9E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328A343-666C-4E0A-8700-11BEE527FC3E}"/>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A4588D1B-78D6-4672-9D74-9D7D05825480}"/>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948344BB-0224-462A-8629-6FB9B091C3DB}"/>
              </a:ext>
            </a:extLst>
          </p:cNvPr>
          <p:cNvSpPr>
            <a:spLocks noGrp="1"/>
          </p:cNvSpPr>
          <p:nvPr>
            <p:ph type="dt" sz="half" idx="10"/>
          </p:nvPr>
        </p:nvSpPr>
        <p:spPr/>
        <p:txBody>
          <a:bodyPr/>
          <a:lstStyle/>
          <a:p>
            <a:fld id="{AE55FC0D-B48E-4D30-83FC-A7A4C3011108}" type="datetimeFigureOut">
              <a:rPr lang="en-GB" smtClean="0"/>
              <a:t>05/06/2019</a:t>
            </a:fld>
            <a:endParaRPr lang="en-GB"/>
          </a:p>
        </p:txBody>
      </p:sp>
      <p:sp>
        <p:nvSpPr>
          <p:cNvPr id="6" name="Footer Placeholder 5">
            <a:extLst>
              <a:ext uri="{FF2B5EF4-FFF2-40B4-BE49-F238E27FC236}">
                <a16:creationId xmlns:a16="http://schemas.microsoft.com/office/drawing/2014/main" id="{F27C9286-ED64-4296-ACF9-507D587BAFA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24813C0-0C2D-4CCF-A8A1-1FFA3FADBDE6}"/>
              </a:ext>
            </a:extLst>
          </p:cNvPr>
          <p:cNvSpPr>
            <a:spLocks noGrp="1"/>
          </p:cNvSpPr>
          <p:nvPr>
            <p:ph type="sldNum" sz="quarter" idx="12"/>
          </p:nvPr>
        </p:nvSpPr>
        <p:spPr/>
        <p:txBody>
          <a:bodyPr/>
          <a:lstStyle/>
          <a:p>
            <a:fld id="{7020AB83-C7CF-45A8-86BD-5E1BA0266F83}" type="slidenum">
              <a:rPr lang="en-GB" smtClean="0"/>
              <a:t>‹#›</a:t>
            </a:fld>
            <a:endParaRPr lang="en-GB"/>
          </a:p>
        </p:txBody>
      </p:sp>
    </p:spTree>
    <p:extLst>
      <p:ext uri="{BB962C8B-B14F-4D97-AF65-F5344CB8AC3E}">
        <p14:creationId xmlns:p14="http://schemas.microsoft.com/office/powerpoint/2010/main" val="230154520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712D12-B7DB-44CA-8DFF-8096D607C38B}"/>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F102F46-F2F2-4377-B31A-6E7D5DA16D1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77EB716-C9A2-464D-BCF5-54B8EEE98F28}"/>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995166AE-4D6C-4D39-A9E6-71E4EE03E46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F82E375-123B-4537-819C-7B1FF746CBE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147725DF-B9B2-409A-9924-6531E1285744}"/>
              </a:ext>
            </a:extLst>
          </p:cNvPr>
          <p:cNvSpPr>
            <a:spLocks noGrp="1"/>
          </p:cNvSpPr>
          <p:nvPr>
            <p:ph type="dt" sz="half" idx="10"/>
          </p:nvPr>
        </p:nvSpPr>
        <p:spPr/>
        <p:txBody>
          <a:bodyPr/>
          <a:lstStyle/>
          <a:p>
            <a:fld id="{AE55FC0D-B48E-4D30-83FC-A7A4C3011108}" type="datetimeFigureOut">
              <a:rPr lang="en-GB" smtClean="0"/>
              <a:t>05/06/2019</a:t>
            </a:fld>
            <a:endParaRPr lang="en-GB"/>
          </a:p>
        </p:txBody>
      </p:sp>
      <p:sp>
        <p:nvSpPr>
          <p:cNvPr id="8" name="Footer Placeholder 7">
            <a:extLst>
              <a:ext uri="{FF2B5EF4-FFF2-40B4-BE49-F238E27FC236}">
                <a16:creationId xmlns:a16="http://schemas.microsoft.com/office/drawing/2014/main" id="{9EFD74DE-8D0F-4F00-AE2B-7568C1566F2E}"/>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B20551FD-1B1E-448E-B515-47750112DF50}"/>
              </a:ext>
            </a:extLst>
          </p:cNvPr>
          <p:cNvSpPr>
            <a:spLocks noGrp="1"/>
          </p:cNvSpPr>
          <p:nvPr>
            <p:ph type="sldNum" sz="quarter" idx="12"/>
          </p:nvPr>
        </p:nvSpPr>
        <p:spPr/>
        <p:txBody>
          <a:bodyPr/>
          <a:lstStyle/>
          <a:p>
            <a:fld id="{7020AB83-C7CF-45A8-86BD-5E1BA0266F83}" type="slidenum">
              <a:rPr lang="en-GB" smtClean="0"/>
              <a:t>‹#›</a:t>
            </a:fld>
            <a:endParaRPr lang="en-GB"/>
          </a:p>
        </p:txBody>
      </p:sp>
    </p:spTree>
    <p:extLst>
      <p:ext uri="{BB962C8B-B14F-4D97-AF65-F5344CB8AC3E}">
        <p14:creationId xmlns:p14="http://schemas.microsoft.com/office/powerpoint/2010/main" val="20791359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5567C1-5758-45D4-96F9-31171C54A692}"/>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83DAEDB0-0D25-426C-B3D0-49E8B80C1CD9}"/>
              </a:ext>
            </a:extLst>
          </p:cNvPr>
          <p:cNvSpPr>
            <a:spLocks noGrp="1"/>
          </p:cNvSpPr>
          <p:nvPr>
            <p:ph type="dt" sz="half" idx="10"/>
          </p:nvPr>
        </p:nvSpPr>
        <p:spPr/>
        <p:txBody>
          <a:bodyPr/>
          <a:lstStyle/>
          <a:p>
            <a:fld id="{AE55FC0D-B48E-4D30-83FC-A7A4C3011108}" type="datetimeFigureOut">
              <a:rPr lang="en-GB" smtClean="0"/>
              <a:t>05/06/2019</a:t>
            </a:fld>
            <a:endParaRPr lang="en-GB"/>
          </a:p>
        </p:txBody>
      </p:sp>
      <p:sp>
        <p:nvSpPr>
          <p:cNvPr id="4" name="Footer Placeholder 3">
            <a:extLst>
              <a:ext uri="{FF2B5EF4-FFF2-40B4-BE49-F238E27FC236}">
                <a16:creationId xmlns:a16="http://schemas.microsoft.com/office/drawing/2014/main" id="{04FD7214-EB2A-439A-8300-6A242EBD3921}"/>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38945CC3-02F7-4A66-8E0E-78FD7DE2A5A0}"/>
              </a:ext>
            </a:extLst>
          </p:cNvPr>
          <p:cNvSpPr>
            <a:spLocks noGrp="1"/>
          </p:cNvSpPr>
          <p:nvPr>
            <p:ph type="sldNum" sz="quarter" idx="12"/>
          </p:nvPr>
        </p:nvSpPr>
        <p:spPr/>
        <p:txBody>
          <a:bodyPr/>
          <a:lstStyle/>
          <a:p>
            <a:fld id="{7020AB83-C7CF-45A8-86BD-5E1BA0266F83}" type="slidenum">
              <a:rPr lang="en-GB" smtClean="0"/>
              <a:t>‹#›</a:t>
            </a:fld>
            <a:endParaRPr lang="en-GB"/>
          </a:p>
        </p:txBody>
      </p:sp>
    </p:spTree>
    <p:extLst>
      <p:ext uri="{BB962C8B-B14F-4D97-AF65-F5344CB8AC3E}">
        <p14:creationId xmlns:p14="http://schemas.microsoft.com/office/powerpoint/2010/main" val="230193836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5FED1CE-957B-47BF-BC1B-2EBB8DAFF152}"/>
              </a:ext>
            </a:extLst>
          </p:cNvPr>
          <p:cNvSpPr>
            <a:spLocks noGrp="1"/>
          </p:cNvSpPr>
          <p:nvPr>
            <p:ph type="dt" sz="half" idx="10"/>
          </p:nvPr>
        </p:nvSpPr>
        <p:spPr/>
        <p:txBody>
          <a:bodyPr/>
          <a:lstStyle/>
          <a:p>
            <a:fld id="{AE55FC0D-B48E-4D30-83FC-A7A4C3011108}" type="datetimeFigureOut">
              <a:rPr lang="en-GB" smtClean="0"/>
              <a:t>05/06/2019</a:t>
            </a:fld>
            <a:endParaRPr lang="en-GB"/>
          </a:p>
        </p:txBody>
      </p:sp>
      <p:sp>
        <p:nvSpPr>
          <p:cNvPr id="3" name="Footer Placeholder 2">
            <a:extLst>
              <a:ext uri="{FF2B5EF4-FFF2-40B4-BE49-F238E27FC236}">
                <a16:creationId xmlns:a16="http://schemas.microsoft.com/office/drawing/2014/main" id="{65FECFE1-7F69-4CAA-A17C-23F5495F01F0}"/>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461D868C-6472-4523-B5EF-062E506A6F43}"/>
              </a:ext>
            </a:extLst>
          </p:cNvPr>
          <p:cNvSpPr>
            <a:spLocks noGrp="1"/>
          </p:cNvSpPr>
          <p:nvPr>
            <p:ph type="sldNum" sz="quarter" idx="12"/>
          </p:nvPr>
        </p:nvSpPr>
        <p:spPr/>
        <p:txBody>
          <a:bodyPr/>
          <a:lstStyle/>
          <a:p>
            <a:fld id="{7020AB83-C7CF-45A8-86BD-5E1BA0266F83}" type="slidenum">
              <a:rPr lang="en-GB" smtClean="0"/>
              <a:t>‹#›</a:t>
            </a:fld>
            <a:endParaRPr lang="en-GB"/>
          </a:p>
        </p:txBody>
      </p:sp>
    </p:spTree>
    <p:extLst>
      <p:ext uri="{BB962C8B-B14F-4D97-AF65-F5344CB8AC3E}">
        <p14:creationId xmlns:p14="http://schemas.microsoft.com/office/powerpoint/2010/main" val="380805570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5F99CE-5710-4A01-B2EC-1A1AA33197F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F138AC6F-C6A0-4A0E-9E55-75D6F2079A4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71DEDFF6-F51D-4860-A27E-EA989B14071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E50399F-9EBF-4DF2-B370-BE76AB6978E2}"/>
              </a:ext>
            </a:extLst>
          </p:cNvPr>
          <p:cNvSpPr>
            <a:spLocks noGrp="1"/>
          </p:cNvSpPr>
          <p:nvPr>
            <p:ph type="dt" sz="half" idx="10"/>
          </p:nvPr>
        </p:nvSpPr>
        <p:spPr/>
        <p:txBody>
          <a:bodyPr/>
          <a:lstStyle/>
          <a:p>
            <a:fld id="{AE55FC0D-B48E-4D30-83FC-A7A4C3011108}" type="datetimeFigureOut">
              <a:rPr lang="en-GB" smtClean="0"/>
              <a:t>05/06/2019</a:t>
            </a:fld>
            <a:endParaRPr lang="en-GB"/>
          </a:p>
        </p:txBody>
      </p:sp>
      <p:sp>
        <p:nvSpPr>
          <p:cNvPr id="6" name="Footer Placeholder 5">
            <a:extLst>
              <a:ext uri="{FF2B5EF4-FFF2-40B4-BE49-F238E27FC236}">
                <a16:creationId xmlns:a16="http://schemas.microsoft.com/office/drawing/2014/main" id="{FB882826-8FDC-4C6E-BC79-8667D932619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4241B75-9E3D-4A1B-9A7D-56580A5CECF5}"/>
              </a:ext>
            </a:extLst>
          </p:cNvPr>
          <p:cNvSpPr>
            <a:spLocks noGrp="1"/>
          </p:cNvSpPr>
          <p:nvPr>
            <p:ph type="sldNum" sz="quarter" idx="12"/>
          </p:nvPr>
        </p:nvSpPr>
        <p:spPr/>
        <p:txBody>
          <a:bodyPr/>
          <a:lstStyle/>
          <a:p>
            <a:fld id="{7020AB83-C7CF-45A8-86BD-5E1BA0266F83}" type="slidenum">
              <a:rPr lang="en-GB" smtClean="0"/>
              <a:t>‹#›</a:t>
            </a:fld>
            <a:endParaRPr lang="en-GB"/>
          </a:p>
        </p:txBody>
      </p:sp>
    </p:spTree>
    <p:extLst>
      <p:ext uri="{BB962C8B-B14F-4D97-AF65-F5344CB8AC3E}">
        <p14:creationId xmlns:p14="http://schemas.microsoft.com/office/powerpoint/2010/main" val="359911283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10A588-DB0D-4537-AD8E-B6072699C95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6597A9F6-647B-42DF-97C8-90013F2FBDD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BEAACB8-F9F1-474B-BE56-39EE898C21D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5DD1404-23A1-49A7-A53B-085EB0905E02}"/>
              </a:ext>
            </a:extLst>
          </p:cNvPr>
          <p:cNvSpPr>
            <a:spLocks noGrp="1"/>
          </p:cNvSpPr>
          <p:nvPr>
            <p:ph type="dt" sz="half" idx="10"/>
          </p:nvPr>
        </p:nvSpPr>
        <p:spPr/>
        <p:txBody>
          <a:bodyPr/>
          <a:lstStyle/>
          <a:p>
            <a:fld id="{AE55FC0D-B48E-4D30-83FC-A7A4C3011108}" type="datetimeFigureOut">
              <a:rPr lang="en-GB" smtClean="0"/>
              <a:t>05/06/2019</a:t>
            </a:fld>
            <a:endParaRPr lang="en-GB"/>
          </a:p>
        </p:txBody>
      </p:sp>
      <p:sp>
        <p:nvSpPr>
          <p:cNvPr id="6" name="Footer Placeholder 5">
            <a:extLst>
              <a:ext uri="{FF2B5EF4-FFF2-40B4-BE49-F238E27FC236}">
                <a16:creationId xmlns:a16="http://schemas.microsoft.com/office/drawing/2014/main" id="{79B92C61-D15D-430F-9CED-07B263A420E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D20E57B-04DE-4380-995D-7363A22B89DD}"/>
              </a:ext>
            </a:extLst>
          </p:cNvPr>
          <p:cNvSpPr>
            <a:spLocks noGrp="1"/>
          </p:cNvSpPr>
          <p:nvPr>
            <p:ph type="sldNum" sz="quarter" idx="12"/>
          </p:nvPr>
        </p:nvSpPr>
        <p:spPr/>
        <p:txBody>
          <a:bodyPr/>
          <a:lstStyle/>
          <a:p>
            <a:fld id="{7020AB83-C7CF-45A8-86BD-5E1BA0266F83}" type="slidenum">
              <a:rPr lang="en-GB" smtClean="0"/>
              <a:t>‹#›</a:t>
            </a:fld>
            <a:endParaRPr lang="en-GB"/>
          </a:p>
        </p:txBody>
      </p:sp>
    </p:spTree>
    <p:extLst>
      <p:ext uri="{BB962C8B-B14F-4D97-AF65-F5344CB8AC3E}">
        <p14:creationId xmlns:p14="http://schemas.microsoft.com/office/powerpoint/2010/main" val="138111185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F4E614-F0A9-4983-AFF4-444DCFFA4F2D}"/>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503F23E-F1FE-4D42-B58F-83D1433B9E65}"/>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C0A82E6-3656-42C8-A670-C3E6C33D9575}"/>
              </a:ext>
            </a:extLst>
          </p:cNvPr>
          <p:cNvSpPr>
            <a:spLocks noGrp="1"/>
          </p:cNvSpPr>
          <p:nvPr>
            <p:ph type="dt" sz="half" idx="10"/>
          </p:nvPr>
        </p:nvSpPr>
        <p:spPr/>
        <p:txBody>
          <a:bodyPr/>
          <a:lstStyle/>
          <a:p>
            <a:fld id="{AE55FC0D-B48E-4D30-83FC-A7A4C3011108}" type="datetimeFigureOut">
              <a:rPr lang="en-GB" smtClean="0"/>
              <a:t>05/06/2019</a:t>
            </a:fld>
            <a:endParaRPr lang="en-GB"/>
          </a:p>
        </p:txBody>
      </p:sp>
      <p:sp>
        <p:nvSpPr>
          <p:cNvPr id="5" name="Footer Placeholder 4">
            <a:extLst>
              <a:ext uri="{FF2B5EF4-FFF2-40B4-BE49-F238E27FC236}">
                <a16:creationId xmlns:a16="http://schemas.microsoft.com/office/drawing/2014/main" id="{936FBFBD-1025-44CA-A0C3-CDB0C2E6401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7BAA79D-417C-4787-8196-C79E810E8F08}"/>
              </a:ext>
            </a:extLst>
          </p:cNvPr>
          <p:cNvSpPr>
            <a:spLocks noGrp="1"/>
          </p:cNvSpPr>
          <p:nvPr>
            <p:ph type="sldNum" sz="quarter" idx="12"/>
          </p:nvPr>
        </p:nvSpPr>
        <p:spPr/>
        <p:txBody>
          <a:bodyPr/>
          <a:lstStyle/>
          <a:p>
            <a:fld id="{7020AB83-C7CF-45A8-86BD-5E1BA0266F83}" type="slidenum">
              <a:rPr lang="en-GB" smtClean="0"/>
              <a:t>‹#›</a:t>
            </a:fld>
            <a:endParaRPr lang="en-GB"/>
          </a:p>
        </p:txBody>
      </p:sp>
    </p:spTree>
    <p:extLst>
      <p:ext uri="{BB962C8B-B14F-4D97-AF65-F5344CB8AC3E}">
        <p14:creationId xmlns:p14="http://schemas.microsoft.com/office/powerpoint/2010/main" val="1754526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9EBB7D2-A138-401F-A8A6-01F95D81ECE2}"/>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C8460D8-410F-42CD-8279-DA50F4BCFD3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4FE9B72-991A-4EDB-8F10-AC315DFC9503}"/>
              </a:ext>
            </a:extLst>
          </p:cNvPr>
          <p:cNvSpPr>
            <a:spLocks noGrp="1"/>
          </p:cNvSpPr>
          <p:nvPr>
            <p:ph type="dt" sz="half" idx="10"/>
          </p:nvPr>
        </p:nvSpPr>
        <p:spPr/>
        <p:txBody>
          <a:bodyPr/>
          <a:lstStyle/>
          <a:p>
            <a:fld id="{AE55FC0D-B48E-4D30-83FC-A7A4C3011108}" type="datetimeFigureOut">
              <a:rPr lang="en-GB" smtClean="0"/>
              <a:t>05/06/2019</a:t>
            </a:fld>
            <a:endParaRPr lang="en-GB"/>
          </a:p>
        </p:txBody>
      </p:sp>
      <p:sp>
        <p:nvSpPr>
          <p:cNvPr id="5" name="Footer Placeholder 4">
            <a:extLst>
              <a:ext uri="{FF2B5EF4-FFF2-40B4-BE49-F238E27FC236}">
                <a16:creationId xmlns:a16="http://schemas.microsoft.com/office/drawing/2014/main" id="{9D14295D-F906-4A0B-85D8-815A61A7739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E9DF5F0-6D20-43A1-AE33-987085D02144}"/>
              </a:ext>
            </a:extLst>
          </p:cNvPr>
          <p:cNvSpPr>
            <a:spLocks noGrp="1"/>
          </p:cNvSpPr>
          <p:nvPr>
            <p:ph type="sldNum" sz="quarter" idx="12"/>
          </p:nvPr>
        </p:nvSpPr>
        <p:spPr/>
        <p:txBody>
          <a:bodyPr/>
          <a:lstStyle/>
          <a:p>
            <a:fld id="{7020AB83-C7CF-45A8-86BD-5E1BA0266F83}" type="slidenum">
              <a:rPr lang="en-GB" smtClean="0"/>
              <a:t>‹#›</a:t>
            </a:fld>
            <a:endParaRPr lang="en-GB"/>
          </a:p>
        </p:txBody>
      </p:sp>
    </p:spTree>
    <p:extLst>
      <p:ext uri="{BB962C8B-B14F-4D97-AF65-F5344CB8AC3E}">
        <p14:creationId xmlns:p14="http://schemas.microsoft.com/office/powerpoint/2010/main" val="395264479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6D23A44-BBAD-4550-B51A-0EAF316E953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655DFBA-07A6-4C30-A764-4F3082002EA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A3F56A8-BBDF-4A0F-A853-538D4806D44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E55FC0D-B48E-4D30-83FC-A7A4C3011108}" type="datetimeFigureOut">
              <a:rPr lang="en-GB" smtClean="0"/>
              <a:t>05/06/2019</a:t>
            </a:fld>
            <a:endParaRPr lang="en-GB"/>
          </a:p>
        </p:txBody>
      </p:sp>
      <p:sp>
        <p:nvSpPr>
          <p:cNvPr id="5" name="Footer Placeholder 4">
            <a:extLst>
              <a:ext uri="{FF2B5EF4-FFF2-40B4-BE49-F238E27FC236}">
                <a16:creationId xmlns:a16="http://schemas.microsoft.com/office/drawing/2014/main" id="{C32514C4-9A78-46E4-A015-5226BCD67E9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1EBF1383-AD6C-4741-A199-3069477F644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020AB83-C7CF-45A8-86BD-5E1BA0266F83}" type="slidenum">
              <a:rPr lang="en-GB" smtClean="0"/>
              <a:t>‹#›</a:t>
            </a:fld>
            <a:endParaRPr lang="en-GB"/>
          </a:p>
        </p:txBody>
      </p:sp>
    </p:spTree>
    <p:extLst>
      <p:ext uri="{BB962C8B-B14F-4D97-AF65-F5344CB8AC3E}">
        <p14:creationId xmlns:p14="http://schemas.microsoft.com/office/powerpoint/2010/main" val="60806013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 Id="rId5" Type="http://schemas.openxmlformats.org/officeDocument/2006/relationships/image" Target="../media/image5.png"/><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10.png"/></Relationships>
</file>

<file path=ppt/slides/_rels/slide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AA2D6AA5-05CD-4320-9E36-1E109D4101AC}"/>
              </a:ext>
            </a:extLst>
          </p:cNvPr>
          <p:cNvPicPr>
            <a:picLocks noChangeAspect="1"/>
          </p:cNvPicPr>
          <p:nvPr/>
        </p:nvPicPr>
        <p:blipFill rotWithShape="1">
          <a:blip r:embed="rId2"/>
          <a:srcRect t="6986" r="-1" b="-1"/>
          <a:stretch/>
        </p:blipFill>
        <p:spPr>
          <a:xfrm>
            <a:off x="4818888" y="1"/>
            <a:ext cx="7373112" cy="6857999"/>
          </a:xfrm>
          <a:prstGeom prst="rect">
            <a:avLst/>
          </a:prstGeom>
        </p:spPr>
      </p:pic>
      <p:sp>
        <p:nvSpPr>
          <p:cNvPr id="21" name="Freeform 8">
            <a:extLst>
              <a:ext uri="{FF2B5EF4-FFF2-40B4-BE49-F238E27FC236}">
                <a16:creationId xmlns:a16="http://schemas.microsoft.com/office/drawing/2014/main" id="{9225B0D8-E56E-4ACC-A464-81F4062765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51" y="-478"/>
            <a:ext cx="9468701" cy="6858478"/>
          </a:xfrm>
          <a:custGeom>
            <a:avLst/>
            <a:gdLst>
              <a:gd name="connsiteX0" fmla="*/ 0 w 8078051"/>
              <a:gd name="connsiteY0" fmla="*/ 0 h 5829300"/>
              <a:gd name="connsiteX1" fmla="*/ 4453793 w 8078051"/>
              <a:gd name="connsiteY1" fmla="*/ 0 h 5829300"/>
              <a:gd name="connsiteX2" fmla="*/ 5363426 w 8078051"/>
              <a:gd name="connsiteY2" fmla="*/ 0 h 5829300"/>
              <a:gd name="connsiteX3" fmla="*/ 5368184 w 8078051"/>
              <a:gd name="connsiteY3" fmla="*/ 0 h 5829300"/>
              <a:gd name="connsiteX4" fmla="*/ 8078051 w 8078051"/>
              <a:gd name="connsiteY4" fmla="*/ 5829300 h 5829300"/>
              <a:gd name="connsiteX5" fmla="*/ 1743926 w 8078051"/>
              <a:gd name="connsiteY5" fmla="*/ 5829300 h 5829300"/>
              <a:gd name="connsiteX6" fmla="*/ 1744148 w 8078051"/>
              <a:gd name="connsiteY6" fmla="*/ 5828822 h 5829300"/>
              <a:gd name="connsiteX7" fmla="*/ 0 w 8078051"/>
              <a:gd name="connsiteY7" fmla="*/ 5828822 h 58293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078051" h="5829300">
                <a:moveTo>
                  <a:pt x="0" y="0"/>
                </a:moveTo>
                <a:lnTo>
                  <a:pt x="4453793" y="0"/>
                </a:lnTo>
                <a:lnTo>
                  <a:pt x="5363426" y="0"/>
                </a:lnTo>
                <a:lnTo>
                  <a:pt x="5368184" y="0"/>
                </a:lnTo>
                <a:lnTo>
                  <a:pt x="8078051" y="5829300"/>
                </a:lnTo>
                <a:lnTo>
                  <a:pt x="1743926" y="5829300"/>
                </a:lnTo>
                <a:lnTo>
                  <a:pt x="1744148" y="5828822"/>
                </a:lnTo>
                <a:lnTo>
                  <a:pt x="0" y="5828822"/>
                </a:lnTo>
                <a:close/>
              </a:path>
            </a:pathLst>
          </a:custGeom>
          <a:solidFill>
            <a:schemeClr val="bg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Freeform 11">
            <a:extLst>
              <a:ext uri="{FF2B5EF4-FFF2-40B4-BE49-F238E27FC236}">
                <a16:creationId xmlns:a16="http://schemas.microsoft.com/office/drawing/2014/main" id="{8F5D1B28-3976-4367-807C-CAD629CDD8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52" y="-478"/>
            <a:ext cx="8078052" cy="6858478"/>
          </a:xfrm>
          <a:custGeom>
            <a:avLst/>
            <a:gdLst>
              <a:gd name="connsiteX0" fmla="*/ 0 w 8078052"/>
              <a:gd name="connsiteY0" fmla="*/ 0 h 6858478"/>
              <a:gd name="connsiteX1" fmla="*/ 3829872 w 8078052"/>
              <a:gd name="connsiteY1" fmla="*/ 0 h 6858478"/>
              <a:gd name="connsiteX2" fmla="*/ 4896100 w 8078052"/>
              <a:gd name="connsiteY2" fmla="*/ 0 h 6858478"/>
              <a:gd name="connsiteX3" fmla="*/ 4901677 w 8078052"/>
              <a:gd name="connsiteY3" fmla="*/ 0 h 6858478"/>
              <a:gd name="connsiteX4" fmla="*/ 8078052 w 8078052"/>
              <a:gd name="connsiteY4" fmla="*/ 6858478 h 6858478"/>
              <a:gd name="connsiteX5" fmla="*/ 653497 w 8078052"/>
              <a:gd name="connsiteY5" fmla="*/ 6858478 h 6858478"/>
              <a:gd name="connsiteX6" fmla="*/ 653757 w 8078052"/>
              <a:gd name="connsiteY6" fmla="*/ 6857916 h 6858478"/>
              <a:gd name="connsiteX7" fmla="*/ 0 w 8078052"/>
              <a:gd name="connsiteY7" fmla="*/ 6857916 h 685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078052" h="6858478">
                <a:moveTo>
                  <a:pt x="0" y="0"/>
                </a:moveTo>
                <a:lnTo>
                  <a:pt x="3829872" y="0"/>
                </a:lnTo>
                <a:lnTo>
                  <a:pt x="4896100" y="0"/>
                </a:lnTo>
                <a:lnTo>
                  <a:pt x="4901677" y="0"/>
                </a:lnTo>
                <a:lnTo>
                  <a:pt x="8078052" y="6858478"/>
                </a:lnTo>
                <a:lnTo>
                  <a:pt x="653497" y="6858478"/>
                </a:lnTo>
                <a:lnTo>
                  <a:pt x="653757" y="6857916"/>
                </a:lnTo>
                <a:lnTo>
                  <a:pt x="0" y="6857916"/>
                </a:lnTo>
                <a:close/>
              </a:path>
            </a:pathLst>
          </a:cu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194184F-2B02-47F8-966D-385966335AF0}"/>
              </a:ext>
            </a:extLst>
          </p:cNvPr>
          <p:cNvSpPr>
            <a:spLocks noGrp="1"/>
          </p:cNvSpPr>
          <p:nvPr>
            <p:ph type="ctrTitle"/>
          </p:nvPr>
        </p:nvSpPr>
        <p:spPr>
          <a:xfrm>
            <a:off x="804672" y="2600324"/>
            <a:ext cx="5058370" cy="3320973"/>
          </a:xfrm>
        </p:spPr>
        <p:txBody>
          <a:bodyPr anchor="t">
            <a:normAutofit/>
          </a:bodyPr>
          <a:lstStyle/>
          <a:p>
            <a:pPr algn="l"/>
            <a:r>
              <a:rPr lang="en-GB" sz="5400" dirty="0"/>
              <a:t>How is </a:t>
            </a:r>
            <a:r>
              <a:rPr lang="en-GB" sz="5400"/>
              <a:t>religion portrayed </a:t>
            </a:r>
            <a:r>
              <a:rPr lang="en-GB" sz="5400" dirty="0"/>
              <a:t>in the Green Lantern comics?</a:t>
            </a:r>
          </a:p>
        </p:txBody>
      </p:sp>
      <p:sp>
        <p:nvSpPr>
          <p:cNvPr id="3" name="Subtitle 2">
            <a:extLst>
              <a:ext uri="{FF2B5EF4-FFF2-40B4-BE49-F238E27FC236}">
                <a16:creationId xmlns:a16="http://schemas.microsoft.com/office/drawing/2014/main" id="{B73E921A-C0BC-4F1E-8C31-9E779BE2CFB1}"/>
              </a:ext>
            </a:extLst>
          </p:cNvPr>
          <p:cNvSpPr>
            <a:spLocks noGrp="1"/>
          </p:cNvSpPr>
          <p:nvPr>
            <p:ph type="subTitle" idx="1"/>
          </p:nvPr>
        </p:nvSpPr>
        <p:spPr>
          <a:xfrm>
            <a:off x="804672" y="1300450"/>
            <a:ext cx="4167376" cy="1155525"/>
          </a:xfrm>
        </p:spPr>
        <p:txBody>
          <a:bodyPr anchor="b">
            <a:normAutofit/>
          </a:bodyPr>
          <a:lstStyle/>
          <a:p>
            <a:pPr algn="l"/>
            <a:r>
              <a:rPr lang="en-GB" sz="2000"/>
              <a:t>By Gemma Beynon</a:t>
            </a:r>
          </a:p>
        </p:txBody>
      </p:sp>
    </p:spTree>
    <p:extLst>
      <p:ext uri="{BB962C8B-B14F-4D97-AF65-F5344CB8AC3E}">
        <p14:creationId xmlns:p14="http://schemas.microsoft.com/office/powerpoint/2010/main" val="594298869"/>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DEA90D-B72A-4853-B0BB-A277B7B0BE28}"/>
              </a:ext>
            </a:extLst>
          </p:cNvPr>
          <p:cNvSpPr>
            <a:spLocks noGrp="1"/>
          </p:cNvSpPr>
          <p:nvPr>
            <p:ph type="title"/>
          </p:nvPr>
        </p:nvSpPr>
        <p:spPr>
          <a:xfrm>
            <a:off x="4965430" y="629266"/>
            <a:ext cx="6586491" cy="1676603"/>
          </a:xfrm>
        </p:spPr>
        <p:txBody>
          <a:bodyPr>
            <a:normAutofit/>
          </a:bodyPr>
          <a:lstStyle/>
          <a:p>
            <a:r>
              <a:rPr lang="en-GB" dirty="0"/>
              <a:t>Background</a:t>
            </a:r>
          </a:p>
        </p:txBody>
      </p:sp>
      <p:pic>
        <p:nvPicPr>
          <p:cNvPr id="4" name="Picture 3">
            <a:extLst>
              <a:ext uri="{FF2B5EF4-FFF2-40B4-BE49-F238E27FC236}">
                <a16:creationId xmlns:a16="http://schemas.microsoft.com/office/drawing/2014/main" id="{98F43667-6A48-4320-A2AF-AFCD668BF9C5}"/>
              </a:ext>
            </a:extLst>
          </p:cNvPr>
          <p:cNvPicPr>
            <a:picLocks noChangeAspect="1"/>
          </p:cNvPicPr>
          <p:nvPr/>
        </p:nvPicPr>
        <p:blipFill rotWithShape="1">
          <a:blip r:embed="rId3"/>
          <a:srcRect t="1248" r="2" b="2"/>
          <a:stretch/>
        </p:blipFill>
        <p:spPr>
          <a:xfrm>
            <a:off x="0" y="10"/>
            <a:ext cx="4635571" cy="6857990"/>
          </a:xfrm>
          <a:prstGeom prst="rect">
            <a:avLst/>
          </a:prstGeom>
          <a:effectLst/>
        </p:spPr>
      </p:pic>
      <p:sp>
        <p:nvSpPr>
          <p:cNvPr id="3" name="Content Placeholder 2">
            <a:extLst>
              <a:ext uri="{FF2B5EF4-FFF2-40B4-BE49-F238E27FC236}">
                <a16:creationId xmlns:a16="http://schemas.microsoft.com/office/drawing/2014/main" id="{1F5018D7-F63C-4FA6-906F-6C35F0087594}"/>
              </a:ext>
            </a:extLst>
          </p:cNvPr>
          <p:cNvSpPr>
            <a:spLocks noGrp="1"/>
          </p:cNvSpPr>
          <p:nvPr>
            <p:ph idx="1"/>
          </p:nvPr>
        </p:nvSpPr>
        <p:spPr>
          <a:xfrm>
            <a:off x="4965431" y="2438400"/>
            <a:ext cx="6586489" cy="3785419"/>
          </a:xfrm>
        </p:spPr>
        <p:txBody>
          <a:bodyPr>
            <a:normAutofit/>
          </a:bodyPr>
          <a:lstStyle/>
          <a:p>
            <a:r>
              <a:rPr lang="en-GB" sz="2400" dirty="0"/>
              <a:t>Created in 1940</a:t>
            </a:r>
          </a:p>
          <a:p>
            <a:r>
              <a:rPr lang="en-GB" sz="2400" dirty="0"/>
              <a:t>2000 more Lantern corps were introduced</a:t>
            </a:r>
          </a:p>
          <a:p>
            <a:r>
              <a:rPr lang="en-GB" sz="2400" dirty="0"/>
              <a:t>Each align to a different emotion on the emotional spectrum </a:t>
            </a:r>
          </a:p>
          <a:p>
            <a:r>
              <a:rPr lang="en-GB" sz="2400" dirty="0"/>
              <a:t>Green Lanterns are the centre of this spectrum and represent the order.</a:t>
            </a:r>
          </a:p>
        </p:txBody>
      </p:sp>
      <p:sp>
        <p:nvSpPr>
          <p:cNvPr id="5" name="TextBox 4">
            <a:extLst>
              <a:ext uri="{FF2B5EF4-FFF2-40B4-BE49-F238E27FC236}">
                <a16:creationId xmlns:a16="http://schemas.microsoft.com/office/drawing/2014/main" id="{6A17B3E9-2E49-4DDC-BCD0-FEE072050F75}"/>
              </a:ext>
            </a:extLst>
          </p:cNvPr>
          <p:cNvSpPr txBox="1"/>
          <p:nvPr/>
        </p:nvSpPr>
        <p:spPr>
          <a:xfrm>
            <a:off x="4559231" y="6642556"/>
            <a:ext cx="5730240" cy="215444"/>
          </a:xfrm>
          <a:prstGeom prst="rect">
            <a:avLst/>
          </a:prstGeom>
          <a:noFill/>
        </p:spPr>
        <p:txBody>
          <a:bodyPr wrap="square" rtlCol="0">
            <a:spAutoFit/>
          </a:bodyPr>
          <a:lstStyle/>
          <a:p>
            <a:r>
              <a:rPr lang="en-GB" sz="800" dirty="0"/>
              <a:t>Image 1, </a:t>
            </a:r>
            <a:r>
              <a:rPr lang="en-GB" sz="800" dirty="0" err="1"/>
              <a:t>Kindlight</a:t>
            </a:r>
            <a:r>
              <a:rPr lang="en-GB" sz="800" dirty="0"/>
              <a:t>, </a:t>
            </a:r>
            <a:r>
              <a:rPr lang="en-GB" sz="800" i="1" dirty="0"/>
              <a:t>Lantern Corps T-shirt design, </a:t>
            </a:r>
            <a:r>
              <a:rPr lang="en-GB" sz="800" i="1" dirty="0" err="1"/>
              <a:t>Deviantart</a:t>
            </a:r>
            <a:r>
              <a:rPr lang="en-GB" sz="800" i="1" dirty="0"/>
              <a:t> 2011 </a:t>
            </a:r>
            <a:endParaRPr lang="en-GB" sz="800" b="1" i="1" dirty="0"/>
          </a:p>
        </p:txBody>
      </p:sp>
    </p:spTree>
    <p:extLst>
      <p:ext uri="{BB962C8B-B14F-4D97-AF65-F5344CB8AC3E}">
        <p14:creationId xmlns:p14="http://schemas.microsoft.com/office/powerpoint/2010/main" val="12163409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4D728D-9223-44AF-843F-FB2A0C2C0B54}"/>
              </a:ext>
            </a:extLst>
          </p:cNvPr>
          <p:cNvSpPr>
            <a:spLocks noGrp="1"/>
          </p:cNvSpPr>
          <p:nvPr>
            <p:ph type="title"/>
          </p:nvPr>
        </p:nvSpPr>
        <p:spPr>
          <a:xfrm>
            <a:off x="5116878" y="629266"/>
            <a:ext cx="6422849" cy="1676603"/>
          </a:xfrm>
        </p:spPr>
        <p:txBody>
          <a:bodyPr>
            <a:normAutofit/>
          </a:bodyPr>
          <a:lstStyle/>
          <a:p>
            <a:r>
              <a:rPr lang="en-GB"/>
              <a:t>How the different Lantern corps represent religion  </a:t>
            </a:r>
            <a:endParaRPr lang="en-GB" dirty="0"/>
          </a:p>
        </p:txBody>
      </p:sp>
      <p:sp>
        <p:nvSpPr>
          <p:cNvPr id="15" name="Rectangle 11">
            <a:extLst>
              <a:ext uri="{FF2B5EF4-FFF2-40B4-BE49-F238E27FC236}">
                <a16:creationId xmlns:a16="http://schemas.microsoft.com/office/drawing/2014/main" id="{DB3E22BB-95F7-47CD-9F96-4B89B59DEA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solidFill>
            <a:srgbClr val="383A5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ounded Rectangle 9">
            <a:extLst>
              <a:ext uri="{FF2B5EF4-FFF2-40B4-BE49-F238E27FC236}">
                <a16:creationId xmlns:a16="http://schemas.microsoft.com/office/drawing/2014/main" id="{1ECC0F4B-6563-4575-9099-E27C6B6900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632" y="484632"/>
            <a:ext cx="3666744"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5B024974-C5F7-4119-9474-85E983F17A47}"/>
              </a:ext>
            </a:extLst>
          </p:cNvPr>
          <p:cNvPicPr>
            <a:picLocks noChangeAspect="1"/>
          </p:cNvPicPr>
          <p:nvPr/>
        </p:nvPicPr>
        <p:blipFill rotWithShape="1">
          <a:blip r:embed="rId3"/>
          <a:srcRect t="13444" r="1" b="12276"/>
          <a:stretch/>
        </p:blipFill>
        <p:spPr>
          <a:xfrm>
            <a:off x="804672" y="803050"/>
            <a:ext cx="3026664" cy="3111726"/>
          </a:xfrm>
          <a:prstGeom prst="rect">
            <a:avLst/>
          </a:prstGeom>
          <a:effectLst/>
        </p:spPr>
      </p:pic>
      <p:pic>
        <p:nvPicPr>
          <p:cNvPr id="7" name="Picture 6">
            <a:extLst>
              <a:ext uri="{FF2B5EF4-FFF2-40B4-BE49-F238E27FC236}">
                <a16:creationId xmlns:a16="http://schemas.microsoft.com/office/drawing/2014/main" id="{34E7C7B0-E829-4B56-8D1B-3765E2C50D73}"/>
              </a:ext>
            </a:extLst>
          </p:cNvPr>
          <p:cNvPicPr>
            <a:picLocks noChangeAspect="1"/>
          </p:cNvPicPr>
          <p:nvPr/>
        </p:nvPicPr>
        <p:blipFill rotWithShape="1">
          <a:blip r:embed="rId4"/>
          <a:srcRect t="7643" r="-6" b="3190"/>
          <a:stretch/>
        </p:blipFill>
        <p:spPr>
          <a:xfrm>
            <a:off x="804672" y="4061475"/>
            <a:ext cx="1432897" cy="1838269"/>
          </a:xfrm>
          <a:prstGeom prst="rect">
            <a:avLst/>
          </a:prstGeom>
        </p:spPr>
      </p:pic>
      <p:pic>
        <p:nvPicPr>
          <p:cNvPr id="5" name="Picture 4">
            <a:extLst>
              <a:ext uri="{FF2B5EF4-FFF2-40B4-BE49-F238E27FC236}">
                <a16:creationId xmlns:a16="http://schemas.microsoft.com/office/drawing/2014/main" id="{02C12C5E-0170-427F-8714-20F5C5E64FC9}"/>
              </a:ext>
            </a:extLst>
          </p:cNvPr>
          <p:cNvPicPr>
            <a:picLocks noChangeAspect="1"/>
          </p:cNvPicPr>
          <p:nvPr/>
        </p:nvPicPr>
        <p:blipFill rotWithShape="1">
          <a:blip r:embed="rId5"/>
          <a:srcRect r="-9" b="6019"/>
          <a:stretch/>
        </p:blipFill>
        <p:spPr>
          <a:xfrm>
            <a:off x="2398436" y="4061475"/>
            <a:ext cx="1432897" cy="1838269"/>
          </a:xfrm>
          <a:prstGeom prst="rect">
            <a:avLst/>
          </a:prstGeom>
        </p:spPr>
      </p:pic>
      <p:sp>
        <p:nvSpPr>
          <p:cNvPr id="3" name="Content Placeholder 2">
            <a:extLst>
              <a:ext uri="{FF2B5EF4-FFF2-40B4-BE49-F238E27FC236}">
                <a16:creationId xmlns:a16="http://schemas.microsoft.com/office/drawing/2014/main" id="{A0B1AE80-2A62-4E35-ACAB-0D6137DF2F7A}"/>
              </a:ext>
            </a:extLst>
          </p:cNvPr>
          <p:cNvSpPr>
            <a:spLocks noGrp="1"/>
          </p:cNvSpPr>
          <p:nvPr>
            <p:ph idx="1"/>
          </p:nvPr>
        </p:nvSpPr>
        <p:spPr>
          <a:xfrm>
            <a:off x="5116880" y="2438400"/>
            <a:ext cx="6422848" cy="3785419"/>
          </a:xfrm>
        </p:spPr>
        <p:txBody>
          <a:bodyPr>
            <a:normAutofit/>
          </a:bodyPr>
          <a:lstStyle/>
          <a:p>
            <a:r>
              <a:rPr lang="en-GB" sz="2000" dirty="0"/>
              <a:t>The different colours correspond to different aspects that religion is based off. </a:t>
            </a:r>
          </a:p>
          <a:p>
            <a:r>
              <a:rPr lang="en-GB" sz="2000" dirty="0"/>
              <a:t>Religion is powered by belief and emotion much like the rings of the Lantern corps </a:t>
            </a:r>
          </a:p>
          <a:p>
            <a:r>
              <a:rPr lang="en-GB" sz="2000" dirty="0"/>
              <a:t>Each has their own ideals and beliefs </a:t>
            </a:r>
          </a:p>
          <a:p>
            <a:r>
              <a:rPr lang="en-US" sz="2000" dirty="0"/>
              <a:t>“</a:t>
            </a:r>
            <a:r>
              <a:rPr lang="en-GB" sz="2000" dirty="0"/>
              <a:t>It is interesting the way the problem of religion is set up as a conflict between pluralism and diversity in the Green Lantern universe.</a:t>
            </a:r>
            <a:r>
              <a:rPr lang="en-US" sz="2000" dirty="0"/>
              <a:t>”- </a:t>
            </a:r>
            <a:r>
              <a:rPr lang="en-US" sz="2000" dirty="0" err="1"/>
              <a:t>Huangjie</a:t>
            </a:r>
            <a:r>
              <a:rPr lang="en-US" sz="2000" dirty="0"/>
              <a:t> Zhang</a:t>
            </a:r>
            <a:endParaRPr lang="en-GB" sz="2000" dirty="0"/>
          </a:p>
        </p:txBody>
      </p:sp>
      <p:sp>
        <p:nvSpPr>
          <p:cNvPr id="6" name="TextBox 5">
            <a:extLst>
              <a:ext uri="{FF2B5EF4-FFF2-40B4-BE49-F238E27FC236}">
                <a16:creationId xmlns:a16="http://schemas.microsoft.com/office/drawing/2014/main" id="{88A580DD-A695-4BFF-BCA6-27751292EB3A}"/>
              </a:ext>
            </a:extLst>
          </p:cNvPr>
          <p:cNvSpPr txBox="1"/>
          <p:nvPr/>
        </p:nvSpPr>
        <p:spPr>
          <a:xfrm>
            <a:off x="772160" y="3861369"/>
            <a:ext cx="5323840" cy="215444"/>
          </a:xfrm>
          <a:prstGeom prst="rect">
            <a:avLst/>
          </a:prstGeom>
          <a:noFill/>
        </p:spPr>
        <p:txBody>
          <a:bodyPr wrap="square" rtlCol="0">
            <a:spAutoFit/>
          </a:bodyPr>
          <a:lstStyle/>
          <a:p>
            <a:r>
              <a:rPr lang="en-GB" sz="800" dirty="0"/>
              <a:t>Green Lantern: Blackest Night #0 </a:t>
            </a:r>
          </a:p>
        </p:txBody>
      </p:sp>
      <p:sp>
        <p:nvSpPr>
          <p:cNvPr id="8" name="TextBox 7">
            <a:extLst>
              <a:ext uri="{FF2B5EF4-FFF2-40B4-BE49-F238E27FC236}">
                <a16:creationId xmlns:a16="http://schemas.microsoft.com/office/drawing/2014/main" id="{A3809592-C8E7-4964-95F7-4181B7CBEDF6}"/>
              </a:ext>
            </a:extLst>
          </p:cNvPr>
          <p:cNvSpPr txBox="1"/>
          <p:nvPr/>
        </p:nvSpPr>
        <p:spPr>
          <a:xfrm>
            <a:off x="725932" y="5912218"/>
            <a:ext cx="3627120" cy="338554"/>
          </a:xfrm>
          <a:prstGeom prst="rect">
            <a:avLst/>
          </a:prstGeom>
          <a:noFill/>
        </p:spPr>
        <p:txBody>
          <a:bodyPr wrap="square" rtlCol="0">
            <a:spAutoFit/>
          </a:bodyPr>
          <a:lstStyle/>
          <a:p>
            <a:r>
              <a:rPr lang="en-US" sz="800" dirty="0" err="1"/>
              <a:t>Sinestro</a:t>
            </a:r>
            <a:r>
              <a:rPr lang="en-US" sz="800" dirty="0"/>
              <a:t> and Indigo Tribe by </a:t>
            </a:r>
          </a:p>
          <a:p>
            <a:r>
              <a:rPr lang="en-US" sz="800" dirty="0"/>
              <a:t>Doug </a:t>
            </a:r>
            <a:r>
              <a:rPr lang="en-US" sz="800" dirty="0" err="1"/>
              <a:t>Mahnke</a:t>
            </a:r>
            <a:endParaRPr lang="en-GB" sz="800" dirty="0"/>
          </a:p>
        </p:txBody>
      </p:sp>
      <p:sp>
        <p:nvSpPr>
          <p:cNvPr id="9" name="TextBox 8">
            <a:extLst>
              <a:ext uri="{FF2B5EF4-FFF2-40B4-BE49-F238E27FC236}">
                <a16:creationId xmlns:a16="http://schemas.microsoft.com/office/drawing/2014/main" id="{474C0D05-4774-43B7-A58A-9402F7F46FB0}"/>
              </a:ext>
            </a:extLst>
          </p:cNvPr>
          <p:cNvSpPr txBox="1"/>
          <p:nvPr/>
        </p:nvSpPr>
        <p:spPr>
          <a:xfrm>
            <a:off x="2287016" y="5912218"/>
            <a:ext cx="3728720" cy="215444"/>
          </a:xfrm>
          <a:prstGeom prst="rect">
            <a:avLst/>
          </a:prstGeom>
          <a:noFill/>
        </p:spPr>
        <p:txBody>
          <a:bodyPr wrap="square" rtlCol="0">
            <a:spAutoFit/>
          </a:bodyPr>
          <a:lstStyle/>
          <a:p>
            <a:r>
              <a:rPr lang="en-GB" sz="800" dirty="0"/>
              <a:t>Green Lantern Stand by Alex Ross</a:t>
            </a:r>
          </a:p>
        </p:txBody>
      </p:sp>
    </p:spTree>
    <p:extLst>
      <p:ext uri="{BB962C8B-B14F-4D97-AF65-F5344CB8AC3E}">
        <p14:creationId xmlns:p14="http://schemas.microsoft.com/office/powerpoint/2010/main" val="258652883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60E1EC-B932-4B56-9968-C96DE5008E4E}"/>
              </a:ext>
            </a:extLst>
          </p:cNvPr>
          <p:cNvSpPr>
            <a:spLocks noGrp="1"/>
          </p:cNvSpPr>
          <p:nvPr>
            <p:ph type="title"/>
          </p:nvPr>
        </p:nvSpPr>
        <p:spPr>
          <a:xfrm>
            <a:off x="5116878" y="629266"/>
            <a:ext cx="6422849" cy="1676603"/>
          </a:xfrm>
        </p:spPr>
        <p:txBody>
          <a:bodyPr>
            <a:normAutofit/>
          </a:bodyPr>
          <a:lstStyle/>
          <a:p>
            <a:r>
              <a:rPr lang="en-GB" dirty="0"/>
              <a:t>Hal Jordan vs “God”</a:t>
            </a:r>
          </a:p>
        </p:txBody>
      </p:sp>
      <p:sp>
        <p:nvSpPr>
          <p:cNvPr id="17" name="Rectangle 16">
            <a:extLst>
              <a:ext uri="{FF2B5EF4-FFF2-40B4-BE49-F238E27FC236}">
                <a16:creationId xmlns:a16="http://schemas.microsoft.com/office/drawing/2014/main" id="{C95B82D5-A8BB-45BF-BED8-C7B2068921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solidFill>
            <a:srgbClr val="284F3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ounded Rectangle 9">
            <a:extLst>
              <a:ext uri="{FF2B5EF4-FFF2-40B4-BE49-F238E27FC236}">
                <a16:creationId xmlns:a16="http://schemas.microsoft.com/office/drawing/2014/main" id="{296C61EC-FBF4-4216-BE67-6C864D30A0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632" y="484632"/>
            <a:ext cx="3666744"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Content Placeholder 3" descr="A painting of a person&#10;&#10;Description automatically generated">
            <a:extLst>
              <a:ext uri="{FF2B5EF4-FFF2-40B4-BE49-F238E27FC236}">
                <a16:creationId xmlns:a16="http://schemas.microsoft.com/office/drawing/2014/main" id="{465D87FF-A7EB-408A-9A55-1A1E92FE110A}"/>
              </a:ext>
            </a:extLst>
          </p:cNvPr>
          <p:cNvPicPr>
            <a:picLocks noChangeAspect="1"/>
          </p:cNvPicPr>
          <p:nvPr/>
        </p:nvPicPr>
        <p:blipFill rotWithShape="1">
          <a:blip r:embed="rId3"/>
          <a:srcRect r="1" b="2729"/>
          <a:stretch/>
        </p:blipFill>
        <p:spPr>
          <a:xfrm>
            <a:off x="1345897" y="3263531"/>
            <a:ext cx="1944210" cy="2876308"/>
          </a:xfrm>
          <a:prstGeom prst="rect">
            <a:avLst/>
          </a:prstGeom>
          <a:effectLst/>
        </p:spPr>
      </p:pic>
      <p:pic>
        <p:nvPicPr>
          <p:cNvPr id="5" name="Picture 4" descr="A bunch of different types of food&#10;&#10;Description automatically generated">
            <a:extLst>
              <a:ext uri="{FF2B5EF4-FFF2-40B4-BE49-F238E27FC236}">
                <a16:creationId xmlns:a16="http://schemas.microsoft.com/office/drawing/2014/main" id="{90AE5213-E643-4716-8B22-5BF15E8E0038}"/>
              </a:ext>
            </a:extLst>
          </p:cNvPr>
          <p:cNvPicPr>
            <a:picLocks noChangeAspect="1"/>
          </p:cNvPicPr>
          <p:nvPr/>
        </p:nvPicPr>
        <p:blipFill>
          <a:blip r:embed="rId4"/>
          <a:stretch>
            <a:fillRect/>
          </a:stretch>
        </p:blipFill>
        <p:spPr>
          <a:xfrm>
            <a:off x="578487" y="629266"/>
            <a:ext cx="3479031" cy="2391833"/>
          </a:xfrm>
          <a:prstGeom prst="rect">
            <a:avLst/>
          </a:prstGeom>
        </p:spPr>
      </p:pic>
      <p:sp>
        <p:nvSpPr>
          <p:cNvPr id="9" name="Content Placeholder 8">
            <a:extLst>
              <a:ext uri="{FF2B5EF4-FFF2-40B4-BE49-F238E27FC236}">
                <a16:creationId xmlns:a16="http://schemas.microsoft.com/office/drawing/2014/main" id="{C9A0565B-FA32-4311-A064-A72069829C34}"/>
              </a:ext>
            </a:extLst>
          </p:cNvPr>
          <p:cNvSpPr>
            <a:spLocks noGrp="1"/>
          </p:cNvSpPr>
          <p:nvPr>
            <p:ph idx="1"/>
          </p:nvPr>
        </p:nvSpPr>
        <p:spPr>
          <a:xfrm>
            <a:off x="5116880" y="2438400"/>
            <a:ext cx="6422848" cy="3785419"/>
          </a:xfrm>
        </p:spPr>
        <p:txBody>
          <a:bodyPr>
            <a:normAutofit/>
          </a:bodyPr>
          <a:lstStyle/>
          <a:p>
            <a:r>
              <a:rPr lang="en-US" sz="2000" dirty="0"/>
              <a:t>The cosmic being is called the “shepherd” </a:t>
            </a:r>
          </a:p>
          <a:p>
            <a:r>
              <a:rPr lang="en-US" sz="2000" dirty="0"/>
              <a:t>Appearance wise looks like the stereotypical depiction of God </a:t>
            </a:r>
          </a:p>
          <a:p>
            <a:r>
              <a:rPr lang="en-US" sz="2000" dirty="0"/>
              <a:t>Promises paradise </a:t>
            </a:r>
          </a:p>
          <a:p>
            <a:r>
              <a:rPr lang="en-US" sz="2000" dirty="0"/>
              <a:t>Old Testament way </a:t>
            </a:r>
            <a:r>
              <a:rPr lang="en-US" sz="2000"/>
              <a:t>of speaking </a:t>
            </a:r>
          </a:p>
          <a:p>
            <a:r>
              <a:rPr lang="en-US" sz="2000" dirty="0"/>
              <a:t>Will vs faith </a:t>
            </a:r>
          </a:p>
        </p:txBody>
      </p:sp>
      <p:sp>
        <p:nvSpPr>
          <p:cNvPr id="3" name="TextBox 2">
            <a:extLst>
              <a:ext uri="{FF2B5EF4-FFF2-40B4-BE49-F238E27FC236}">
                <a16:creationId xmlns:a16="http://schemas.microsoft.com/office/drawing/2014/main" id="{4BA5E41D-02A4-4D58-B3CD-83FCB894665C}"/>
              </a:ext>
            </a:extLst>
          </p:cNvPr>
          <p:cNvSpPr txBox="1"/>
          <p:nvPr/>
        </p:nvSpPr>
        <p:spPr>
          <a:xfrm>
            <a:off x="4636008" y="6642556"/>
            <a:ext cx="4815840" cy="215444"/>
          </a:xfrm>
          <a:prstGeom prst="rect">
            <a:avLst/>
          </a:prstGeom>
          <a:noFill/>
        </p:spPr>
        <p:txBody>
          <a:bodyPr wrap="square" rtlCol="0">
            <a:spAutoFit/>
          </a:bodyPr>
          <a:lstStyle/>
          <a:p>
            <a:r>
              <a:rPr lang="en-GB" sz="800" dirty="0"/>
              <a:t>Images, </a:t>
            </a:r>
            <a:r>
              <a:rPr lang="en-US" sz="800" i="1" dirty="0"/>
              <a:t>The Green Lantern: Slave Lords of the Stars</a:t>
            </a:r>
            <a:r>
              <a:rPr lang="en-GB" sz="800" dirty="0"/>
              <a:t> #3 by Grant Morrison and Liam Sharp</a:t>
            </a:r>
          </a:p>
        </p:txBody>
      </p:sp>
    </p:spTree>
    <p:extLst>
      <p:ext uri="{BB962C8B-B14F-4D97-AF65-F5344CB8AC3E}">
        <p14:creationId xmlns:p14="http://schemas.microsoft.com/office/powerpoint/2010/main" val="391858474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111136-BB81-4FC2-A16A-64F2641C6C25}"/>
              </a:ext>
            </a:extLst>
          </p:cNvPr>
          <p:cNvSpPr>
            <a:spLocks noGrp="1"/>
          </p:cNvSpPr>
          <p:nvPr>
            <p:ph type="title"/>
          </p:nvPr>
        </p:nvSpPr>
        <p:spPr>
          <a:xfrm>
            <a:off x="4965430" y="629268"/>
            <a:ext cx="6586491" cy="1286160"/>
          </a:xfrm>
        </p:spPr>
        <p:txBody>
          <a:bodyPr anchor="b">
            <a:normAutofit/>
          </a:bodyPr>
          <a:lstStyle/>
          <a:p>
            <a:r>
              <a:rPr lang="en-GB" sz="4100"/>
              <a:t>The First Muslim Green Lantern </a:t>
            </a:r>
          </a:p>
        </p:txBody>
      </p:sp>
      <p:pic>
        <p:nvPicPr>
          <p:cNvPr id="4" name="Picture 3">
            <a:extLst>
              <a:ext uri="{FF2B5EF4-FFF2-40B4-BE49-F238E27FC236}">
                <a16:creationId xmlns:a16="http://schemas.microsoft.com/office/drawing/2014/main" id="{4B8D35D7-CE94-460C-8A09-70607AE90DEE}"/>
              </a:ext>
            </a:extLst>
          </p:cNvPr>
          <p:cNvPicPr>
            <a:picLocks noChangeAspect="1"/>
          </p:cNvPicPr>
          <p:nvPr/>
        </p:nvPicPr>
        <p:blipFill rotWithShape="1">
          <a:blip r:embed="rId3"/>
          <a:srcRect t="3098"/>
          <a:stretch/>
        </p:blipFill>
        <p:spPr>
          <a:xfrm>
            <a:off x="20" y="10"/>
            <a:ext cx="4635571" cy="6857990"/>
          </a:xfrm>
          <a:prstGeom prst="rect">
            <a:avLst/>
          </a:prstGeom>
          <a:effectLst/>
        </p:spPr>
      </p:pic>
      <p:cxnSp>
        <p:nvCxnSpPr>
          <p:cNvPr id="9" name="Straight Connector 8">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57B599"/>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FD1C0678-5523-4707-8F10-E783D54223FC}"/>
              </a:ext>
            </a:extLst>
          </p:cNvPr>
          <p:cNvSpPr>
            <a:spLocks noGrp="1"/>
          </p:cNvSpPr>
          <p:nvPr>
            <p:ph idx="1"/>
          </p:nvPr>
        </p:nvSpPr>
        <p:spPr>
          <a:xfrm>
            <a:off x="4965431" y="2438400"/>
            <a:ext cx="6586489" cy="3785419"/>
          </a:xfrm>
        </p:spPr>
        <p:txBody>
          <a:bodyPr>
            <a:normAutofit/>
          </a:bodyPr>
          <a:lstStyle/>
          <a:p>
            <a:r>
              <a:rPr lang="en-GB" sz="2000" dirty="0"/>
              <a:t>First appearance in 2012 </a:t>
            </a:r>
          </a:p>
          <a:p>
            <a:r>
              <a:rPr lang="en-GB" sz="2000" dirty="0"/>
              <a:t>Falsely accused of being a terrorist </a:t>
            </a:r>
          </a:p>
          <a:p>
            <a:r>
              <a:rPr lang="en-GB" sz="2000" dirty="0"/>
              <a:t>Surprisingly has a tattoo which is considered </a:t>
            </a:r>
            <a:r>
              <a:rPr lang="en-GB" sz="2000" dirty="0" err="1"/>
              <a:t>haaram</a:t>
            </a:r>
            <a:r>
              <a:rPr lang="en-GB" sz="2000" dirty="0"/>
              <a:t> </a:t>
            </a:r>
          </a:p>
          <a:p>
            <a:r>
              <a:rPr lang="en-GB" sz="2000" dirty="0"/>
              <a:t>“I think there aren’t enough mainstream Muslim role models out there for people to see, so this is really good to have.” - Sadia Ashraf</a:t>
            </a:r>
          </a:p>
          <a:p>
            <a:pPr marL="0" indent="0">
              <a:buNone/>
            </a:pPr>
            <a:endParaRPr lang="en-GB" sz="2000" dirty="0"/>
          </a:p>
        </p:txBody>
      </p:sp>
      <p:sp>
        <p:nvSpPr>
          <p:cNvPr id="7" name="TextBox 6">
            <a:extLst>
              <a:ext uri="{FF2B5EF4-FFF2-40B4-BE49-F238E27FC236}">
                <a16:creationId xmlns:a16="http://schemas.microsoft.com/office/drawing/2014/main" id="{89AEFD43-A601-4340-861C-E39B7148A68B}"/>
              </a:ext>
            </a:extLst>
          </p:cNvPr>
          <p:cNvSpPr txBox="1"/>
          <p:nvPr/>
        </p:nvSpPr>
        <p:spPr>
          <a:xfrm>
            <a:off x="4635591" y="6611778"/>
            <a:ext cx="5261946" cy="492443"/>
          </a:xfrm>
          <a:prstGeom prst="rect">
            <a:avLst/>
          </a:prstGeom>
          <a:noFill/>
        </p:spPr>
        <p:txBody>
          <a:bodyPr wrap="square" rtlCol="0">
            <a:spAutoFit/>
          </a:bodyPr>
          <a:lstStyle/>
          <a:p>
            <a:r>
              <a:rPr lang="en-GB" sz="800" dirty="0"/>
              <a:t>Green Lantern: Rise of the Third Army #16 by Johns </a:t>
            </a:r>
            <a:r>
              <a:rPr lang="en-GB" sz="800" dirty="0" err="1"/>
              <a:t>Mahnke</a:t>
            </a:r>
            <a:r>
              <a:rPr lang="en-GB" sz="800" dirty="0"/>
              <a:t> and </a:t>
            </a:r>
            <a:r>
              <a:rPr lang="en-GB" sz="800" dirty="0" err="1"/>
              <a:t>Alamy</a:t>
            </a:r>
            <a:r>
              <a:rPr lang="en-GB" sz="800" dirty="0"/>
              <a:t> Irwin</a:t>
            </a:r>
          </a:p>
          <a:p>
            <a:r>
              <a:rPr lang="en-GB" dirty="0"/>
              <a:t> </a:t>
            </a:r>
          </a:p>
        </p:txBody>
      </p:sp>
    </p:spTree>
    <p:extLst>
      <p:ext uri="{BB962C8B-B14F-4D97-AF65-F5344CB8AC3E}">
        <p14:creationId xmlns:p14="http://schemas.microsoft.com/office/powerpoint/2010/main" val="102835488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0F675C-7096-4C51-BD6D-3E794A2A1EE2}"/>
              </a:ext>
            </a:extLst>
          </p:cNvPr>
          <p:cNvSpPr>
            <a:spLocks noGrp="1"/>
          </p:cNvSpPr>
          <p:nvPr>
            <p:ph type="title"/>
          </p:nvPr>
        </p:nvSpPr>
        <p:spPr>
          <a:xfrm>
            <a:off x="5116878" y="629266"/>
            <a:ext cx="6422849" cy="1676603"/>
          </a:xfrm>
        </p:spPr>
        <p:txBody>
          <a:bodyPr>
            <a:normAutofit/>
          </a:bodyPr>
          <a:lstStyle/>
          <a:p>
            <a:r>
              <a:rPr lang="en-US" dirty="0"/>
              <a:t>Are the Blue Lanterns, the most religious corps? </a:t>
            </a:r>
            <a:endParaRPr lang="en-GB" dirty="0"/>
          </a:p>
        </p:txBody>
      </p:sp>
      <p:sp>
        <p:nvSpPr>
          <p:cNvPr id="11" name="Rectangle 10">
            <a:extLst>
              <a:ext uri="{FF2B5EF4-FFF2-40B4-BE49-F238E27FC236}">
                <a16:creationId xmlns:a16="http://schemas.microsoft.com/office/drawing/2014/main" id="{C95B82D5-A8BB-45BF-BED8-C7B2068921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solidFill>
            <a:srgbClr val="40436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ounded Rectangle 9">
            <a:extLst>
              <a:ext uri="{FF2B5EF4-FFF2-40B4-BE49-F238E27FC236}">
                <a16:creationId xmlns:a16="http://schemas.microsoft.com/office/drawing/2014/main" id="{296C61EC-FBF4-4216-BE67-6C864D30A0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632" y="484632"/>
            <a:ext cx="3666744"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0068A685-7572-41E2-9927-08D62F0CBE34}"/>
              </a:ext>
            </a:extLst>
          </p:cNvPr>
          <p:cNvPicPr>
            <a:picLocks noChangeAspect="1"/>
          </p:cNvPicPr>
          <p:nvPr/>
        </p:nvPicPr>
        <p:blipFill>
          <a:blip r:embed="rId3"/>
          <a:stretch>
            <a:fillRect/>
          </a:stretch>
        </p:blipFill>
        <p:spPr>
          <a:xfrm>
            <a:off x="1295401" y="803049"/>
            <a:ext cx="1905894" cy="2665586"/>
          </a:xfrm>
          <a:prstGeom prst="rect">
            <a:avLst/>
          </a:prstGeom>
          <a:effectLst/>
        </p:spPr>
      </p:pic>
      <p:pic>
        <p:nvPicPr>
          <p:cNvPr id="5" name="Picture 4">
            <a:extLst>
              <a:ext uri="{FF2B5EF4-FFF2-40B4-BE49-F238E27FC236}">
                <a16:creationId xmlns:a16="http://schemas.microsoft.com/office/drawing/2014/main" id="{354BF582-BEB2-4929-A907-C638C9476E73}"/>
              </a:ext>
            </a:extLst>
          </p:cNvPr>
          <p:cNvPicPr>
            <a:picLocks noChangeAspect="1"/>
          </p:cNvPicPr>
          <p:nvPr/>
        </p:nvPicPr>
        <p:blipFill>
          <a:blip r:embed="rId4"/>
          <a:stretch>
            <a:fillRect/>
          </a:stretch>
        </p:blipFill>
        <p:spPr>
          <a:xfrm>
            <a:off x="652272" y="3953267"/>
            <a:ext cx="3373858" cy="1897795"/>
          </a:xfrm>
          <a:prstGeom prst="rect">
            <a:avLst/>
          </a:prstGeom>
        </p:spPr>
      </p:pic>
      <p:sp>
        <p:nvSpPr>
          <p:cNvPr id="3" name="Content Placeholder 2">
            <a:extLst>
              <a:ext uri="{FF2B5EF4-FFF2-40B4-BE49-F238E27FC236}">
                <a16:creationId xmlns:a16="http://schemas.microsoft.com/office/drawing/2014/main" id="{30F4A7ED-B27B-456C-ABC5-84AC9BB7B148}"/>
              </a:ext>
            </a:extLst>
          </p:cNvPr>
          <p:cNvSpPr>
            <a:spLocks noGrp="1"/>
          </p:cNvSpPr>
          <p:nvPr>
            <p:ph idx="1"/>
          </p:nvPr>
        </p:nvSpPr>
        <p:spPr>
          <a:xfrm>
            <a:off x="5116880" y="2438400"/>
            <a:ext cx="6422848" cy="3785419"/>
          </a:xfrm>
        </p:spPr>
        <p:txBody>
          <a:bodyPr>
            <a:normAutofit/>
          </a:bodyPr>
          <a:lstStyle/>
          <a:p>
            <a:r>
              <a:rPr lang="en-GB" sz="2000" dirty="0"/>
              <a:t>Based off hope </a:t>
            </a:r>
          </a:p>
          <a:p>
            <a:r>
              <a:rPr lang="en-GB" sz="2000" dirty="0"/>
              <a:t>Described as the strongest yet weakest lanterns</a:t>
            </a:r>
          </a:p>
          <a:p>
            <a:r>
              <a:rPr lang="en-GB" sz="2000" dirty="0"/>
              <a:t>“those who wear the blue ring are the saints of the universe”</a:t>
            </a:r>
          </a:p>
          <a:p>
            <a:r>
              <a:rPr lang="en-GB" sz="2000" dirty="0"/>
              <a:t>The first wearer of the ring was Saint Walker</a:t>
            </a:r>
          </a:p>
          <a:p>
            <a:r>
              <a:rPr lang="en-GB" sz="2000" dirty="0"/>
              <a:t>Was made due to protect against the prophecy foretelling the Blackest Night</a:t>
            </a:r>
          </a:p>
          <a:p>
            <a:pPr marL="0" indent="0">
              <a:buNone/>
            </a:pPr>
            <a:r>
              <a:rPr lang="en-GB" sz="2000" dirty="0"/>
              <a:t> </a:t>
            </a:r>
          </a:p>
          <a:p>
            <a:endParaRPr lang="en-GB" sz="2000" dirty="0"/>
          </a:p>
        </p:txBody>
      </p:sp>
      <p:sp>
        <p:nvSpPr>
          <p:cNvPr id="7" name="TextBox 6">
            <a:extLst>
              <a:ext uri="{FF2B5EF4-FFF2-40B4-BE49-F238E27FC236}">
                <a16:creationId xmlns:a16="http://schemas.microsoft.com/office/drawing/2014/main" id="{86BCF02D-2C97-4371-AB85-CCCD75756FE4}"/>
              </a:ext>
            </a:extLst>
          </p:cNvPr>
          <p:cNvSpPr txBox="1"/>
          <p:nvPr/>
        </p:nvSpPr>
        <p:spPr>
          <a:xfrm>
            <a:off x="548870" y="5843251"/>
            <a:ext cx="2509520" cy="492443"/>
          </a:xfrm>
          <a:prstGeom prst="rect">
            <a:avLst/>
          </a:prstGeom>
          <a:noFill/>
        </p:spPr>
        <p:txBody>
          <a:bodyPr wrap="square" rtlCol="0">
            <a:spAutoFit/>
          </a:bodyPr>
          <a:lstStyle/>
          <a:p>
            <a:r>
              <a:rPr lang="en-GB" sz="800" dirty="0"/>
              <a:t>Green Lantern: Blackest Night #0 </a:t>
            </a:r>
          </a:p>
          <a:p>
            <a:endParaRPr lang="en-GB" dirty="0"/>
          </a:p>
        </p:txBody>
      </p:sp>
      <p:sp>
        <p:nvSpPr>
          <p:cNvPr id="8" name="TextBox 7">
            <a:extLst>
              <a:ext uri="{FF2B5EF4-FFF2-40B4-BE49-F238E27FC236}">
                <a16:creationId xmlns:a16="http://schemas.microsoft.com/office/drawing/2014/main" id="{23C47843-FBE4-497B-9E6C-8D7BABB012BA}"/>
              </a:ext>
            </a:extLst>
          </p:cNvPr>
          <p:cNvSpPr txBox="1"/>
          <p:nvPr/>
        </p:nvSpPr>
        <p:spPr>
          <a:xfrm>
            <a:off x="1295401" y="3472788"/>
            <a:ext cx="4064000" cy="215444"/>
          </a:xfrm>
          <a:prstGeom prst="rect">
            <a:avLst/>
          </a:prstGeom>
          <a:noFill/>
        </p:spPr>
        <p:txBody>
          <a:bodyPr wrap="square" rtlCol="0">
            <a:spAutoFit/>
          </a:bodyPr>
          <a:lstStyle/>
          <a:p>
            <a:r>
              <a:rPr lang="en-GB" sz="800" dirty="0"/>
              <a:t>Blue Lantern Oath from DeviantArt</a:t>
            </a:r>
          </a:p>
        </p:txBody>
      </p:sp>
    </p:spTree>
    <p:extLst>
      <p:ext uri="{BB962C8B-B14F-4D97-AF65-F5344CB8AC3E}">
        <p14:creationId xmlns:p14="http://schemas.microsoft.com/office/powerpoint/2010/main" val="14920459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867D4867-5BA7-4462-B2F6-A23F4A622A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54296" cy="6858000"/>
          </a:xfrm>
          <a:prstGeom prst="rect">
            <a:avLst/>
          </a:prstGeom>
          <a:solidFill>
            <a:schemeClr val="tx1">
              <a:lumMod val="75000"/>
              <a:lumOff val="25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5F0C2FC-7D78-498E-8C7C-363399FD0BFF}"/>
              </a:ext>
            </a:extLst>
          </p:cNvPr>
          <p:cNvSpPr>
            <a:spLocks noGrp="1"/>
          </p:cNvSpPr>
          <p:nvPr>
            <p:ph type="title"/>
          </p:nvPr>
        </p:nvSpPr>
        <p:spPr>
          <a:xfrm>
            <a:off x="643467" y="643467"/>
            <a:ext cx="3363974" cy="1597315"/>
          </a:xfrm>
          <a:noFill/>
          <a:ln w="19050">
            <a:solidFill>
              <a:schemeClr val="bg1"/>
            </a:solidFill>
          </a:ln>
        </p:spPr>
        <p:txBody>
          <a:bodyPr wrap="square">
            <a:normAutofit/>
          </a:bodyPr>
          <a:lstStyle/>
          <a:p>
            <a:pPr algn="ctr"/>
            <a:r>
              <a:rPr lang="en-GB" sz="2800">
                <a:solidFill>
                  <a:schemeClr val="bg1"/>
                </a:solidFill>
              </a:rPr>
              <a:t>Conclusion </a:t>
            </a:r>
          </a:p>
        </p:txBody>
      </p:sp>
      <p:sp>
        <p:nvSpPr>
          <p:cNvPr id="3" name="Content Placeholder 2">
            <a:extLst>
              <a:ext uri="{FF2B5EF4-FFF2-40B4-BE49-F238E27FC236}">
                <a16:creationId xmlns:a16="http://schemas.microsoft.com/office/drawing/2014/main" id="{355D4518-0BB5-4FD8-A861-BA6B63CC9F8C}"/>
              </a:ext>
            </a:extLst>
          </p:cNvPr>
          <p:cNvSpPr>
            <a:spLocks noGrp="1"/>
          </p:cNvSpPr>
          <p:nvPr>
            <p:ph idx="1"/>
          </p:nvPr>
        </p:nvSpPr>
        <p:spPr>
          <a:xfrm>
            <a:off x="643468" y="2638044"/>
            <a:ext cx="3363974" cy="3415622"/>
          </a:xfrm>
        </p:spPr>
        <p:txBody>
          <a:bodyPr>
            <a:normAutofit/>
          </a:bodyPr>
          <a:lstStyle/>
          <a:p>
            <a:r>
              <a:rPr lang="en-GB" sz="2000">
                <a:solidFill>
                  <a:schemeClr val="bg1"/>
                </a:solidFill>
              </a:rPr>
              <a:t>Offers representation for religion </a:t>
            </a:r>
          </a:p>
          <a:p>
            <a:r>
              <a:rPr lang="en-GB" sz="2000">
                <a:solidFill>
                  <a:schemeClr val="bg1"/>
                </a:solidFill>
              </a:rPr>
              <a:t>Promotes diversity and acceptance of other religions </a:t>
            </a:r>
          </a:p>
          <a:p>
            <a:r>
              <a:rPr lang="en-GB" sz="2000">
                <a:solidFill>
                  <a:schemeClr val="bg1"/>
                </a:solidFill>
              </a:rPr>
              <a:t>Religious beliefs are the main framework of the Lantern corps</a:t>
            </a:r>
          </a:p>
          <a:p>
            <a:r>
              <a:rPr lang="en-GB" sz="2000">
                <a:solidFill>
                  <a:schemeClr val="bg1"/>
                </a:solidFill>
              </a:rPr>
              <a:t>Questions religious beliefs </a:t>
            </a:r>
          </a:p>
        </p:txBody>
      </p:sp>
      <p:pic>
        <p:nvPicPr>
          <p:cNvPr id="4" name="Picture 3">
            <a:extLst>
              <a:ext uri="{FF2B5EF4-FFF2-40B4-BE49-F238E27FC236}">
                <a16:creationId xmlns:a16="http://schemas.microsoft.com/office/drawing/2014/main" id="{82AE8717-A000-4627-BB1E-AFA185D09880}"/>
              </a:ext>
            </a:extLst>
          </p:cNvPr>
          <p:cNvPicPr>
            <a:picLocks noChangeAspect="1"/>
          </p:cNvPicPr>
          <p:nvPr/>
        </p:nvPicPr>
        <p:blipFill>
          <a:blip r:embed="rId3"/>
          <a:stretch>
            <a:fillRect/>
          </a:stretch>
        </p:blipFill>
        <p:spPr>
          <a:xfrm>
            <a:off x="5304877" y="643467"/>
            <a:ext cx="6236540" cy="5410199"/>
          </a:xfrm>
          <a:prstGeom prst="rect">
            <a:avLst/>
          </a:prstGeom>
        </p:spPr>
      </p:pic>
      <p:sp>
        <p:nvSpPr>
          <p:cNvPr id="5" name="TextBox 4">
            <a:extLst>
              <a:ext uri="{FF2B5EF4-FFF2-40B4-BE49-F238E27FC236}">
                <a16:creationId xmlns:a16="http://schemas.microsoft.com/office/drawing/2014/main" id="{F97FFDF7-C437-4135-A8A9-61F5A645488E}"/>
              </a:ext>
            </a:extLst>
          </p:cNvPr>
          <p:cNvSpPr txBox="1"/>
          <p:nvPr/>
        </p:nvSpPr>
        <p:spPr>
          <a:xfrm>
            <a:off x="5304877" y="6106811"/>
            <a:ext cx="4114800" cy="215444"/>
          </a:xfrm>
          <a:prstGeom prst="rect">
            <a:avLst/>
          </a:prstGeom>
          <a:noFill/>
        </p:spPr>
        <p:txBody>
          <a:bodyPr wrap="square" rtlCol="0">
            <a:spAutoFit/>
          </a:bodyPr>
          <a:lstStyle/>
          <a:p>
            <a:r>
              <a:rPr lang="en-GB" sz="800" dirty="0"/>
              <a:t>Green Lantern: Blackest Night #3 </a:t>
            </a:r>
          </a:p>
        </p:txBody>
      </p:sp>
    </p:spTree>
    <p:extLst>
      <p:ext uri="{BB962C8B-B14F-4D97-AF65-F5344CB8AC3E}">
        <p14:creationId xmlns:p14="http://schemas.microsoft.com/office/powerpoint/2010/main" val="338128273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66B332A4-D438-4773-A77F-5ED49A448D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53768" y="0"/>
            <a:ext cx="8284464" cy="6858000"/>
          </a:xfrm>
          <a:custGeom>
            <a:avLst/>
            <a:gdLst>
              <a:gd name="connsiteX0" fmla="*/ 1818109 w 8284464"/>
              <a:gd name="connsiteY0" fmla="*/ 0 h 6858000"/>
              <a:gd name="connsiteX1" fmla="*/ 6466355 w 8284464"/>
              <a:gd name="connsiteY1" fmla="*/ 0 h 6858000"/>
              <a:gd name="connsiteX2" fmla="*/ 6620596 w 8284464"/>
              <a:gd name="connsiteY2" fmla="*/ 109683 h 6858000"/>
              <a:gd name="connsiteX3" fmla="*/ 8284464 w 8284464"/>
              <a:gd name="connsiteY3" fmla="*/ 3429000 h 6858000"/>
              <a:gd name="connsiteX4" fmla="*/ 6620596 w 8284464"/>
              <a:gd name="connsiteY4" fmla="*/ 6748318 h 6858000"/>
              <a:gd name="connsiteX5" fmla="*/ 6466355 w 8284464"/>
              <a:gd name="connsiteY5" fmla="*/ 6858000 h 6858000"/>
              <a:gd name="connsiteX6" fmla="*/ 1818109 w 8284464"/>
              <a:gd name="connsiteY6" fmla="*/ 6858000 h 6858000"/>
              <a:gd name="connsiteX7" fmla="*/ 1663869 w 8284464"/>
              <a:gd name="connsiteY7" fmla="*/ 6748318 h 6858000"/>
              <a:gd name="connsiteX8" fmla="*/ 0 w 8284464"/>
              <a:gd name="connsiteY8" fmla="*/ 3429000 h 6858000"/>
              <a:gd name="connsiteX9" fmla="*/ 1663869 w 8284464"/>
              <a:gd name="connsiteY9" fmla="*/ 10968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284464" h="6858000">
                <a:moveTo>
                  <a:pt x="1818109" y="0"/>
                </a:moveTo>
                <a:lnTo>
                  <a:pt x="6466355" y="0"/>
                </a:lnTo>
                <a:lnTo>
                  <a:pt x="6620596" y="109683"/>
                </a:lnTo>
                <a:cubicBezTo>
                  <a:pt x="7630666" y="865069"/>
                  <a:pt x="8284464" y="2070683"/>
                  <a:pt x="8284464" y="3429000"/>
                </a:cubicBezTo>
                <a:cubicBezTo>
                  <a:pt x="8284464" y="4787317"/>
                  <a:pt x="7630666" y="5992931"/>
                  <a:pt x="6620596" y="6748318"/>
                </a:cubicBezTo>
                <a:lnTo>
                  <a:pt x="6466355" y="6858000"/>
                </a:lnTo>
                <a:lnTo>
                  <a:pt x="1818109" y="6858000"/>
                </a:lnTo>
                <a:lnTo>
                  <a:pt x="1663869" y="6748318"/>
                </a:lnTo>
                <a:cubicBezTo>
                  <a:pt x="653798" y="5992931"/>
                  <a:pt x="0" y="4787317"/>
                  <a:pt x="0" y="3429000"/>
                </a:cubicBezTo>
                <a:cubicBezTo>
                  <a:pt x="0" y="2070683"/>
                  <a:pt x="653798" y="865069"/>
                  <a:pt x="1663869" y="109683"/>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 name="Freeform: Shape 9">
            <a:extLst>
              <a:ext uri="{FF2B5EF4-FFF2-40B4-BE49-F238E27FC236}">
                <a16:creationId xmlns:a16="http://schemas.microsoft.com/office/drawing/2014/main" id="{DF9AD32D-FF05-44F4-BD4D-9CEE89B71E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18360" y="0"/>
            <a:ext cx="7955280" cy="6858000"/>
          </a:xfrm>
          <a:custGeom>
            <a:avLst/>
            <a:gdLst>
              <a:gd name="connsiteX0" fmla="*/ 1962423 w 7955280"/>
              <a:gd name="connsiteY0" fmla="*/ 0 h 6858000"/>
              <a:gd name="connsiteX1" fmla="*/ 5992858 w 7955280"/>
              <a:gd name="connsiteY1" fmla="*/ 0 h 6858000"/>
              <a:gd name="connsiteX2" fmla="*/ 6040191 w 7955280"/>
              <a:gd name="connsiteY2" fmla="*/ 27216 h 6858000"/>
              <a:gd name="connsiteX3" fmla="*/ 7955280 w 7955280"/>
              <a:gd name="connsiteY3" fmla="*/ 3429000 h 6858000"/>
              <a:gd name="connsiteX4" fmla="*/ 6040191 w 7955280"/>
              <a:gd name="connsiteY4" fmla="*/ 6830784 h 6858000"/>
              <a:gd name="connsiteX5" fmla="*/ 5992858 w 7955280"/>
              <a:gd name="connsiteY5" fmla="*/ 6858000 h 6858000"/>
              <a:gd name="connsiteX6" fmla="*/ 1962423 w 7955280"/>
              <a:gd name="connsiteY6" fmla="*/ 6858000 h 6858000"/>
              <a:gd name="connsiteX7" fmla="*/ 1915089 w 7955280"/>
              <a:gd name="connsiteY7" fmla="*/ 6830784 h 6858000"/>
              <a:gd name="connsiteX8" fmla="*/ 0 w 7955280"/>
              <a:gd name="connsiteY8" fmla="*/ 3429000 h 6858000"/>
              <a:gd name="connsiteX9" fmla="*/ 1915089 w 7955280"/>
              <a:gd name="connsiteY9" fmla="*/ 27216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955280" h="6858000">
                <a:moveTo>
                  <a:pt x="1962423" y="0"/>
                </a:moveTo>
                <a:lnTo>
                  <a:pt x="5992858" y="0"/>
                </a:lnTo>
                <a:lnTo>
                  <a:pt x="6040191" y="27216"/>
                </a:lnTo>
                <a:cubicBezTo>
                  <a:pt x="7188332" y="724844"/>
                  <a:pt x="7955280" y="1987357"/>
                  <a:pt x="7955280" y="3429000"/>
                </a:cubicBezTo>
                <a:cubicBezTo>
                  <a:pt x="7955280" y="4870644"/>
                  <a:pt x="7188332" y="6133157"/>
                  <a:pt x="6040191" y="6830784"/>
                </a:cubicBezTo>
                <a:lnTo>
                  <a:pt x="5992858" y="6858000"/>
                </a:lnTo>
                <a:lnTo>
                  <a:pt x="1962423" y="6858000"/>
                </a:lnTo>
                <a:lnTo>
                  <a:pt x="1915089" y="6830784"/>
                </a:lnTo>
                <a:cubicBezTo>
                  <a:pt x="766948" y="6133157"/>
                  <a:pt x="0" y="4870644"/>
                  <a:pt x="0" y="3429000"/>
                </a:cubicBezTo>
                <a:cubicBezTo>
                  <a:pt x="0" y="1987357"/>
                  <a:pt x="766948" y="724844"/>
                  <a:pt x="1915089" y="27216"/>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7" name="Picture 6">
            <a:extLst>
              <a:ext uri="{FF2B5EF4-FFF2-40B4-BE49-F238E27FC236}">
                <a16:creationId xmlns:a16="http://schemas.microsoft.com/office/drawing/2014/main" id="{D65AE6F8-67AD-447E-8C9E-B131E63754CA}"/>
              </a:ext>
            </a:extLst>
          </p:cNvPr>
          <p:cNvPicPr>
            <a:picLocks noChangeAspect="1"/>
          </p:cNvPicPr>
          <p:nvPr/>
        </p:nvPicPr>
        <p:blipFill rotWithShape="1">
          <a:blip r:embed="rId2">
            <a:extLst>
              <a:ext uri="{BEBA8EAE-BF5A-486C-A8C5-ECC9F3942E4B}">
                <a14:imgProps xmlns:a14="http://schemas.microsoft.com/office/drawing/2010/main">
                  <a14:imgLayer r:embed="rId3">
                    <a14:imgEffect>
                      <a14:backgroundRemoval t="11502" b="90096" l="9585" r="89776">
                        <a14:foregroundMark x1="43450" y1="14377" x2="53994" y2="15335"/>
                        <a14:foregroundMark x1="38658" y1="12780" x2="52077" y2="10863"/>
                        <a14:foregroundMark x1="52077" y1="10863" x2="58786" y2="11821"/>
                        <a14:foregroundMark x1="58786" y1="11821" x2="61022" y2="13419"/>
                        <a14:foregroundMark x1="87859" y1="39297" x2="89776" y2="49201"/>
                        <a14:foregroundMark x1="36102" y1="27476" x2="58786" y2="26518"/>
                        <a14:foregroundMark x1="58786" y1="26518" x2="60383" y2="26837"/>
                        <a14:foregroundMark x1="36741" y1="39936" x2="36102" y2="48243"/>
                        <a14:foregroundMark x1="36102" y1="48243" x2="38658" y2="56550"/>
                        <a14:foregroundMark x1="38658" y1="56550" x2="47284" y2="69329"/>
                        <a14:foregroundMark x1="47284" y1="69329" x2="47604" y2="71246"/>
                        <a14:foregroundMark x1="31310" y1="25879" x2="63578" y2="27476"/>
                        <a14:foregroundMark x1="63578" y1="27476" x2="58147" y2="30990"/>
                        <a14:foregroundMark x1="58147" y1="30990" x2="51118" y2="31310"/>
                        <a14:foregroundMark x1="51118" y1="31310" x2="36422" y2="37061"/>
                        <a14:foregroundMark x1="36422" y1="37061" x2="34505" y2="44409"/>
                        <a14:foregroundMark x1="34505" y1="44409" x2="37061" y2="58147"/>
                        <a14:foregroundMark x1="37061" y1="58147" x2="41214" y2="63578"/>
                        <a14:foregroundMark x1="41214" y1="63578" x2="46965" y2="66134"/>
                        <a14:foregroundMark x1="46965" y1="66134" x2="54952" y2="66134"/>
                        <a14:foregroundMark x1="54952" y1="66134" x2="60703" y2="61342"/>
                        <a14:foregroundMark x1="60703" y1="61342" x2="63578" y2="54952"/>
                        <a14:foregroundMark x1="63578" y1="54952" x2="64537" y2="48562"/>
                        <a14:foregroundMark x1="64537" y1="48562" x2="59105" y2="35783"/>
                        <a14:foregroundMark x1="59105" y1="35783" x2="54952" y2="31310"/>
                        <a14:foregroundMark x1="30990" y1="42812" x2="34185" y2="57188"/>
                        <a14:foregroundMark x1="34185" y1="57188" x2="39936" y2="69329"/>
                        <a14:foregroundMark x1="39936" y1="69329" x2="34505" y2="73802"/>
                        <a14:foregroundMark x1="34505" y1="73802" x2="63898" y2="77636"/>
                        <a14:foregroundMark x1="63898" y1="77636" x2="62939" y2="70927"/>
                        <a14:foregroundMark x1="62939" y1="70927" x2="56550" y2="68371"/>
                        <a14:foregroundMark x1="56550" y1="68371" x2="65815" y2="56230"/>
                        <a14:foregroundMark x1="65815" y1="56230" x2="66454" y2="48243"/>
                        <a14:foregroundMark x1="66454" y1="48243" x2="65495" y2="41853"/>
                        <a14:foregroundMark x1="65495" y1="41853" x2="61342" y2="36422"/>
                        <a14:foregroundMark x1="61342" y1="36422" x2="61342" y2="36422"/>
                        <a14:foregroundMark x1="31310" y1="71246" x2="29712" y2="75399"/>
                        <a14:foregroundMark x1="68051" y1="71565" x2="68690" y2="74441"/>
                        <a14:foregroundMark x1="46006" y1="89457" x2="46645" y2="90096"/>
                      </a14:backgroundRemoval>
                    </a14:imgEffect>
                  </a14:imgLayer>
                </a14:imgProps>
              </a:ext>
            </a:extLst>
          </a:blip>
          <a:srcRect t="21483" r="3051" b="21860"/>
          <a:stretch/>
        </p:blipFill>
        <p:spPr>
          <a:xfrm>
            <a:off x="81248" y="0"/>
            <a:ext cx="11735036" cy="6858000"/>
          </a:xfrm>
          <a:prstGeom prst="rect">
            <a:avLst/>
          </a:prstGeom>
        </p:spPr>
      </p:pic>
      <p:sp>
        <p:nvSpPr>
          <p:cNvPr id="2" name="Title 1">
            <a:extLst>
              <a:ext uri="{FF2B5EF4-FFF2-40B4-BE49-F238E27FC236}">
                <a16:creationId xmlns:a16="http://schemas.microsoft.com/office/drawing/2014/main" id="{B4DFC8E9-1D33-4186-82FC-344602272596}"/>
              </a:ext>
            </a:extLst>
          </p:cNvPr>
          <p:cNvSpPr>
            <a:spLocks noGrp="1"/>
          </p:cNvSpPr>
          <p:nvPr>
            <p:ph type="title"/>
          </p:nvPr>
        </p:nvSpPr>
        <p:spPr>
          <a:xfrm>
            <a:off x="2555631" y="1441938"/>
            <a:ext cx="7080738" cy="3974124"/>
          </a:xfrm>
        </p:spPr>
        <p:txBody>
          <a:bodyPr vert="horz" lIns="91440" tIns="45720" rIns="91440" bIns="45720" rtlCol="0" anchor="ctr">
            <a:normAutofit/>
          </a:bodyPr>
          <a:lstStyle/>
          <a:p>
            <a:pPr algn="ctr"/>
            <a:r>
              <a:rPr lang="en-US" sz="5400" dirty="0">
                <a:solidFill>
                  <a:schemeClr val="bg1">
                    <a:lumMod val="95000"/>
                    <a:lumOff val="5000"/>
                  </a:schemeClr>
                </a:solidFill>
              </a:rPr>
              <a:t>Questions? </a:t>
            </a:r>
          </a:p>
        </p:txBody>
      </p:sp>
    </p:spTree>
    <p:extLst>
      <p:ext uri="{BB962C8B-B14F-4D97-AF65-F5344CB8AC3E}">
        <p14:creationId xmlns:p14="http://schemas.microsoft.com/office/powerpoint/2010/main" val="641624406"/>
      </p:ext>
    </p:extLst>
  </p:cSld>
  <p:clrMapOvr>
    <a:overrideClrMapping bg1="dk1" tx1="lt1" bg2="dk2" tx2="lt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B1AA99-5C5D-4A0C-9E13-07EA1F379240}"/>
              </a:ext>
            </a:extLst>
          </p:cNvPr>
          <p:cNvSpPr>
            <a:spLocks noGrp="1"/>
          </p:cNvSpPr>
          <p:nvPr>
            <p:ph type="title"/>
          </p:nvPr>
        </p:nvSpPr>
        <p:spPr/>
        <p:txBody>
          <a:bodyPr/>
          <a:lstStyle/>
          <a:p>
            <a:r>
              <a:rPr lang="en-GB" dirty="0"/>
              <a:t>Bibliography</a:t>
            </a:r>
          </a:p>
        </p:txBody>
      </p:sp>
      <p:sp>
        <p:nvSpPr>
          <p:cNvPr id="3" name="Content Placeholder 2">
            <a:extLst>
              <a:ext uri="{FF2B5EF4-FFF2-40B4-BE49-F238E27FC236}">
                <a16:creationId xmlns:a16="http://schemas.microsoft.com/office/drawing/2014/main" id="{776AE142-03D1-4A76-AF8B-BEFCFD5A051B}"/>
              </a:ext>
            </a:extLst>
          </p:cNvPr>
          <p:cNvSpPr>
            <a:spLocks noGrp="1"/>
          </p:cNvSpPr>
          <p:nvPr>
            <p:ph idx="1"/>
          </p:nvPr>
        </p:nvSpPr>
        <p:spPr/>
        <p:txBody>
          <a:bodyPr>
            <a:normAutofit fontScale="47500" lnSpcReduction="20000"/>
          </a:bodyPr>
          <a:lstStyle/>
          <a:p>
            <a:pPr marL="0" indent="0">
              <a:buNone/>
            </a:pPr>
            <a:r>
              <a:rPr lang="en-US" i="1" dirty="0"/>
              <a:t>Primary Sources: </a:t>
            </a:r>
          </a:p>
          <a:p>
            <a:r>
              <a:rPr lang="en-US" dirty="0"/>
              <a:t>Grant Morrison and Liam Sharp, </a:t>
            </a:r>
            <a:r>
              <a:rPr lang="en-US" i="1" dirty="0"/>
              <a:t>The Green Lantern: Slave Lords of the Stars</a:t>
            </a:r>
            <a:r>
              <a:rPr lang="en-US" dirty="0"/>
              <a:t> ([</a:t>
            </a:r>
            <a:r>
              <a:rPr lang="en-US" dirty="0" err="1"/>
              <a:t>n.p.</a:t>
            </a:r>
            <a:r>
              <a:rPr lang="en-US" dirty="0"/>
              <a:t>]: DC, 2019).</a:t>
            </a:r>
            <a:r>
              <a:rPr lang="en-US" i="1" dirty="0"/>
              <a:t> </a:t>
            </a:r>
          </a:p>
          <a:p>
            <a:r>
              <a:rPr lang="en-US" dirty="0"/>
              <a:t>Geoff Johns, </a:t>
            </a:r>
            <a:r>
              <a:rPr lang="en-US" i="1" dirty="0"/>
              <a:t>Blackest Night Saga</a:t>
            </a:r>
            <a:r>
              <a:rPr lang="en-US" dirty="0"/>
              <a:t> ([</a:t>
            </a:r>
            <a:r>
              <a:rPr lang="en-US" dirty="0" err="1"/>
              <a:t>n.p.</a:t>
            </a:r>
            <a:r>
              <a:rPr lang="en-US" dirty="0"/>
              <a:t>]: DC, 2010). </a:t>
            </a:r>
          </a:p>
          <a:p>
            <a:pPr marL="0" indent="0">
              <a:buNone/>
            </a:pPr>
            <a:r>
              <a:rPr lang="en-US" i="1" dirty="0"/>
              <a:t>Secondary Sources:</a:t>
            </a:r>
          </a:p>
          <a:p>
            <a:r>
              <a:rPr lang="en-US" i="1" dirty="0"/>
              <a:t>Green Lantern and Philosophy: No Evil Shall Escape this Book</a:t>
            </a:r>
            <a:r>
              <a:rPr lang="en-US" dirty="0"/>
              <a:t>, ed. by William Irwin, 1st </a:t>
            </a:r>
            <a:r>
              <a:rPr lang="en-US" dirty="0" err="1"/>
              <a:t>edn</a:t>
            </a:r>
            <a:r>
              <a:rPr lang="en-US" dirty="0"/>
              <a:t> (United States: Wiley, 2011).</a:t>
            </a:r>
            <a:br>
              <a:rPr lang="en-US" dirty="0"/>
            </a:br>
            <a:endParaRPr lang="en-US" dirty="0"/>
          </a:p>
          <a:p>
            <a:r>
              <a:rPr lang="en-US" dirty="0"/>
              <a:t>A. David Lewis, </a:t>
            </a:r>
            <a:r>
              <a:rPr lang="en-US" i="1" dirty="0"/>
              <a:t>American Comics, Literary Theory, and Religion: The Superhero Afterlife</a:t>
            </a:r>
            <a:r>
              <a:rPr lang="en-US" dirty="0"/>
              <a:t>, 1st </a:t>
            </a:r>
            <a:r>
              <a:rPr lang="en-US" dirty="0" err="1"/>
              <a:t>edn</a:t>
            </a:r>
            <a:r>
              <a:rPr lang="en-US" dirty="0"/>
              <a:t> (United Kingdom: Palgrave Macmillan, 2014).</a:t>
            </a:r>
          </a:p>
          <a:p>
            <a:pPr marL="0" indent="0">
              <a:buNone/>
            </a:pPr>
            <a:r>
              <a:rPr lang="en-US" dirty="0"/>
              <a:t>Electronic Sources:</a:t>
            </a:r>
            <a:br>
              <a:rPr lang="en-US" dirty="0"/>
            </a:br>
            <a:endParaRPr lang="en-US" dirty="0"/>
          </a:p>
          <a:p>
            <a:r>
              <a:rPr lang="en-US" dirty="0"/>
              <a:t>Omar </a:t>
            </a:r>
            <a:r>
              <a:rPr lang="en-US" dirty="0" err="1"/>
              <a:t>Sacirbey</a:t>
            </a:r>
            <a:r>
              <a:rPr lang="en-US" dirty="0"/>
              <a:t>, </a:t>
            </a:r>
            <a:r>
              <a:rPr lang="en-US" i="1" dirty="0"/>
              <a:t>DC Comics introduces new Muslim superhero</a:t>
            </a:r>
            <a:r>
              <a:rPr lang="en-US" dirty="0"/>
              <a:t>(2019) &lt;https://www.washingtonpost.com/national/on-faith/dc-comics-introduces-new-muslim-superhero/2012/09/07/b676b508-f929-11e1-a93b-7185e3f88849_story.html?utm_term=.09675f216a90 &gt; [accessed 3 June 2019].</a:t>
            </a:r>
            <a:br>
              <a:rPr lang="en-US" dirty="0"/>
            </a:br>
            <a:endParaRPr lang="en-US" dirty="0"/>
          </a:p>
          <a:p>
            <a:r>
              <a:rPr lang="en-US" dirty="0" err="1"/>
              <a:t>Huangjie</a:t>
            </a:r>
            <a:r>
              <a:rPr lang="en-US" dirty="0"/>
              <a:t> Zhang, </a:t>
            </a:r>
            <a:r>
              <a:rPr lang="en-US" i="1" dirty="0"/>
              <a:t>Superhero Figures: How Religious Diversity has influenced Contemporary Comic Books</a:t>
            </a:r>
            <a:r>
              <a:rPr lang="en-US" dirty="0"/>
              <a:t> (2018) &lt;https://onlineacademiccommunity.uvic.ca/sociologyofreligion/tag/green-lantern/&gt; [accessed 5 June 2019].</a:t>
            </a:r>
            <a:br>
              <a:rPr lang="en-US" dirty="0"/>
            </a:br>
            <a:endParaRPr lang="en-US" dirty="0"/>
          </a:p>
          <a:p>
            <a:r>
              <a:rPr lang="en-US" dirty="0"/>
              <a:t>Tim Fall, </a:t>
            </a:r>
            <a:r>
              <a:rPr lang="en-US" i="1" dirty="0"/>
              <a:t>Why Green Lantern is just as ‘Christian’ as Superman</a:t>
            </a:r>
            <a:r>
              <a:rPr lang="en-US" dirty="0"/>
              <a:t>(2019) &lt;https://thinkchristian.reframemedia.com/why-green-lantern-is-just-as-christian-as-superman&gt; [accessed 1 June 2019].</a:t>
            </a:r>
            <a:br>
              <a:rPr lang="en-US" dirty="0"/>
            </a:br>
            <a:endParaRPr lang="en-US" dirty="0"/>
          </a:p>
          <a:p>
            <a:r>
              <a:rPr lang="en-US" dirty="0"/>
              <a:t>Jed W. Keith, </a:t>
            </a:r>
            <a:r>
              <a:rPr lang="en-US" i="1" dirty="0"/>
              <a:t>TOM KING DISCUSSES WILL AND FAITH IN JUSTICE LEAGUE: DARKSEID WAR: GREEN LANTERN #1</a:t>
            </a:r>
            <a:r>
              <a:rPr lang="en-US" dirty="0"/>
              <a:t>(2017) &lt;http://www.freaksugar.com/tom-king-justice-league-darkseid-war-green-lantern-interview/&gt; [accessed 1 June 2019].</a:t>
            </a:r>
            <a:br>
              <a:rPr lang="en-US" dirty="0"/>
            </a:br>
            <a:endParaRPr lang="en-US" dirty="0"/>
          </a:p>
        </p:txBody>
      </p:sp>
    </p:spTree>
    <p:extLst>
      <p:ext uri="{BB962C8B-B14F-4D97-AF65-F5344CB8AC3E}">
        <p14:creationId xmlns:p14="http://schemas.microsoft.com/office/powerpoint/2010/main" val="215523966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AFEFFC-159B-4CB3-AC28-01945AC8CCA0}"/>
              </a:ext>
            </a:extLst>
          </p:cNvPr>
          <p:cNvSpPr>
            <a:spLocks noGrp="1"/>
          </p:cNvSpPr>
          <p:nvPr>
            <p:ph type="title"/>
          </p:nvPr>
        </p:nvSpPr>
        <p:spPr/>
        <p:txBody>
          <a:bodyPr/>
          <a:lstStyle/>
          <a:p>
            <a:r>
              <a:rPr lang="en-GB" dirty="0"/>
              <a:t>Pictures used</a:t>
            </a:r>
          </a:p>
        </p:txBody>
      </p:sp>
      <p:sp>
        <p:nvSpPr>
          <p:cNvPr id="3" name="Content Placeholder 2">
            <a:extLst>
              <a:ext uri="{FF2B5EF4-FFF2-40B4-BE49-F238E27FC236}">
                <a16:creationId xmlns:a16="http://schemas.microsoft.com/office/drawing/2014/main" id="{47F663EE-0713-4683-A89C-C19B5CB77F95}"/>
              </a:ext>
            </a:extLst>
          </p:cNvPr>
          <p:cNvSpPr>
            <a:spLocks noGrp="1"/>
          </p:cNvSpPr>
          <p:nvPr>
            <p:ph idx="1"/>
          </p:nvPr>
        </p:nvSpPr>
        <p:spPr/>
        <p:txBody>
          <a:bodyPr>
            <a:normAutofit fontScale="92500"/>
          </a:bodyPr>
          <a:lstStyle/>
          <a:p>
            <a:r>
              <a:rPr lang="en-US" dirty="0"/>
              <a:t>Johns Geoff, Green Lantern: </a:t>
            </a:r>
            <a:r>
              <a:rPr lang="en-US" i="1" dirty="0"/>
              <a:t>Blackest Night Saga, issue no 0</a:t>
            </a:r>
            <a:r>
              <a:rPr lang="en-US" dirty="0"/>
              <a:t> (DC, 2010).</a:t>
            </a:r>
          </a:p>
          <a:p>
            <a:r>
              <a:rPr lang="en-US" dirty="0"/>
              <a:t>Johns Geoff, Green Lantern: </a:t>
            </a:r>
            <a:r>
              <a:rPr lang="en-US" i="1" dirty="0"/>
              <a:t>Blackest Night Saga, issue no 3</a:t>
            </a:r>
            <a:r>
              <a:rPr lang="en-US" dirty="0"/>
              <a:t> (DC, 2010).</a:t>
            </a:r>
          </a:p>
          <a:p>
            <a:r>
              <a:rPr lang="en-GB" dirty="0" err="1"/>
              <a:t>Mahnke</a:t>
            </a:r>
            <a:r>
              <a:rPr lang="en-GB" dirty="0"/>
              <a:t> Johns and </a:t>
            </a:r>
            <a:r>
              <a:rPr lang="en-GB" dirty="0" err="1"/>
              <a:t>Alamy</a:t>
            </a:r>
            <a:r>
              <a:rPr lang="en-GB" dirty="0"/>
              <a:t> </a:t>
            </a:r>
            <a:r>
              <a:rPr lang="en-GB" dirty="0" err="1"/>
              <a:t>Irwi</a:t>
            </a:r>
            <a:r>
              <a:rPr lang="en-US" dirty="0"/>
              <a:t>n, </a:t>
            </a:r>
            <a:r>
              <a:rPr lang="en-GB" dirty="0"/>
              <a:t>Green Lantern: Rise of the Third Army Issue no 16 (DC,2012). </a:t>
            </a:r>
          </a:p>
          <a:p>
            <a:r>
              <a:rPr lang="en-US" dirty="0"/>
              <a:t>Morrison Grant </a:t>
            </a:r>
            <a:r>
              <a:rPr lang="en-US" dirty="0" err="1"/>
              <a:t>andSharp</a:t>
            </a:r>
            <a:r>
              <a:rPr lang="en-US" dirty="0"/>
              <a:t> Liam, </a:t>
            </a:r>
            <a:r>
              <a:rPr lang="en-US" i="1" dirty="0"/>
              <a:t>The Green Lantern: Slave Lords of the Stars issue no 3</a:t>
            </a:r>
            <a:r>
              <a:rPr lang="en-US" dirty="0"/>
              <a:t> (DC, 2019).</a:t>
            </a:r>
          </a:p>
          <a:p>
            <a:r>
              <a:rPr lang="en-US" dirty="0" err="1"/>
              <a:t>Mahnke</a:t>
            </a:r>
            <a:r>
              <a:rPr lang="en-US" dirty="0"/>
              <a:t> Doug, </a:t>
            </a:r>
            <a:r>
              <a:rPr lang="en-US" dirty="0" err="1"/>
              <a:t>Sinestro</a:t>
            </a:r>
            <a:r>
              <a:rPr lang="en-US" dirty="0"/>
              <a:t> and Indigo Tribe.</a:t>
            </a:r>
          </a:p>
          <a:p>
            <a:r>
              <a:rPr lang="en-GB" dirty="0"/>
              <a:t>Ross Alex, Green Lantern Stand. </a:t>
            </a:r>
          </a:p>
          <a:p>
            <a:r>
              <a:rPr lang="en-GB" dirty="0" err="1"/>
              <a:t>Kindlight</a:t>
            </a:r>
            <a:r>
              <a:rPr lang="en-GB" dirty="0"/>
              <a:t>, </a:t>
            </a:r>
            <a:r>
              <a:rPr lang="en-GB" i="1" dirty="0"/>
              <a:t>Lantern Corps T-shirt design, (</a:t>
            </a:r>
            <a:r>
              <a:rPr lang="en-GB" i="1" dirty="0" err="1"/>
              <a:t>Deviantart</a:t>
            </a:r>
            <a:r>
              <a:rPr lang="en-GB" i="1" dirty="0"/>
              <a:t>, 2011)</a:t>
            </a:r>
            <a:endParaRPr lang="en-GB" dirty="0"/>
          </a:p>
          <a:p>
            <a:endParaRPr lang="en-US" dirty="0"/>
          </a:p>
          <a:p>
            <a:endParaRPr lang="en-US" dirty="0"/>
          </a:p>
          <a:p>
            <a:endParaRPr lang="en-GB" dirty="0"/>
          </a:p>
        </p:txBody>
      </p:sp>
    </p:spTree>
    <p:extLst>
      <p:ext uri="{BB962C8B-B14F-4D97-AF65-F5344CB8AC3E}">
        <p14:creationId xmlns:p14="http://schemas.microsoft.com/office/powerpoint/2010/main" val="25509062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1009</Words>
  <Application>Microsoft Office PowerPoint</Application>
  <PresentationFormat>Widescreen</PresentationFormat>
  <Paragraphs>81</Paragraphs>
  <Slides>10</Slides>
  <Notes>7</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Arial</vt:lpstr>
      <vt:lpstr>Calibri</vt:lpstr>
      <vt:lpstr>Calibri Light</vt:lpstr>
      <vt:lpstr>Office Theme</vt:lpstr>
      <vt:lpstr>How is religion portrayed in the Green Lantern comics?</vt:lpstr>
      <vt:lpstr>Background</vt:lpstr>
      <vt:lpstr>How the different Lantern corps represent religion  </vt:lpstr>
      <vt:lpstr>Hal Jordan vs “God”</vt:lpstr>
      <vt:lpstr>The First Muslim Green Lantern </vt:lpstr>
      <vt:lpstr>Are the Blue Lanterns, the most religious corps? </vt:lpstr>
      <vt:lpstr>Conclusion </vt:lpstr>
      <vt:lpstr>Questions? </vt:lpstr>
      <vt:lpstr>Bibliography</vt:lpstr>
      <vt:lpstr>Pictures used</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Religion as portrayed in the Green Lantern comics</dc:title>
  <dc:creator>Gemma Beynon</dc:creator>
  <cp:lastModifiedBy>Gemma Beynon</cp:lastModifiedBy>
  <cp:revision>34</cp:revision>
  <dcterms:created xsi:type="dcterms:W3CDTF">2019-06-01T17:11:45Z</dcterms:created>
  <dcterms:modified xsi:type="dcterms:W3CDTF">2019-06-05T19:43:50Z</dcterms:modified>
</cp:coreProperties>
</file>