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Default Extension="gif" ContentType="image/gif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3" r:id="rId15"/>
    <p:sldId id="284" r:id="rId16"/>
    <p:sldId id="285" r:id="rId17"/>
    <p:sldId id="286" r:id="rId18"/>
    <p:sldId id="287" r:id="rId19"/>
    <p:sldId id="288" r:id="rId20"/>
    <p:sldId id="303" r:id="rId21"/>
    <p:sldId id="304" r:id="rId22"/>
    <p:sldId id="305" r:id="rId23"/>
    <p:sldId id="306" r:id="rId24"/>
    <p:sldId id="307" r:id="rId25"/>
    <p:sldId id="289" r:id="rId26"/>
    <p:sldId id="290" r:id="rId27"/>
    <p:sldId id="291" r:id="rId28"/>
    <p:sldId id="294" r:id="rId29"/>
    <p:sldId id="293" r:id="rId30"/>
    <p:sldId id="295" r:id="rId31"/>
    <p:sldId id="296" r:id="rId3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36" autoAdjust="0"/>
    <p:restoredTop sz="94660"/>
  </p:normalViewPr>
  <p:slideViewPr>
    <p:cSldViewPr>
      <p:cViewPr varScale="1">
        <p:scale>
          <a:sx n="69" d="100"/>
          <a:sy n="69" d="100"/>
        </p:scale>
        <p:origin x="-13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png"/><Relationship Id="rId4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7.png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7.png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6.png"/><Relationship Id="rId4" Type="http://schemas.openxmlformats.org/officeDocument/2006/relationships/image" Target="../media/image19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image" Target="../media/image6.png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6.png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7.wmf"/><Relationship Id="rId1" Type="http://schemas.openxmlformats.org/officeDocument/2006/relationships/image" Target="../media/image6.png"/><Relationship Id="rId4" Type="http://schemas.openxmlformats.org/officeDocument/2006/relationships/image" Target="../media/image28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7" Type="http://schemas.openxmlformats.org/officeDocument/2006/relationships/image" Target="../media/image35.wmf"/><Relationship Id="rId2" Type="http://schemas.openxmlformats.org/officeDocument/2006/relationships/image" Target="../media/image30.wmf"/><Relationship Id="rId1" Type="http://schemas.openxmlformats.org/officeDocument/2006/relationships/image" Target="../media/image29.wmf"/><Relationship Id="rId6" Type="http://schemas.openxmlformats.org/officeDocument/2006/relationships/image" Target="../media/image34.wmf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drawings/_rels/vmlDrawing1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7.wmf"/><Relationship Id="rId1" Type="http://schemas.openxmlformats.org/officeDocument/2006/relationships/image" Target="../media/image36.png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wmf"/><Relationship Id="rId1" Type="http://schemas.openxmlformats.org/officeDocument/2006/relationships/image" Target="../media/image38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42.wmf"/><Relationship Id="rId1" Type="http://schemas.openxmlformats.org/officeDocument/2006/relationships/image" Target="../media/image41.wmf"/><Relationship Id="rId4" Type="http://schemas.openxmlformats.org/officeDocument/2006/relationships/image" Target="../media/image36.png"/></Relationships>
</file>

<file path=ppt/drawings/_rels/vmlDrawing14.v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image" Target="../media/image42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6.wmf"/><Relationship Id="rId7" Type="http://schemas.openxmlformats.org/officeDocument/2006/relationships/image" Target="../media/image50.wmf"/><Relationship Id="rId2" Type="http://schemas.openxmlformats.org/officeDocument/2006/relationships/image" Target="../media/image43.wmf"/><Relationship Id="rId1" Type="http://schemas.openxmlformats.org/officeDocument/2006/relationships/image" Target="../media/image42.wmf"/><Relationship Id="rId6" Type="http://schemas.openxmlformats.org/officeDocument/2006/relationships/image" Target="../media/image49.wmf"/><Relationship Id="rId5" Type="http://schemas.openxmlformats.org/officeDocument/2006/relationships/image" Target="../media/image48.wmf"/><Relationship Id="rId4" Type="http://schemas.openxmlformats.org/officeDocument/2006/relationships/image" Target="../media/image47.wmf"/></Relationships>
</file>

<file path=ppt/drawings/_rels/vmlDrawing16.v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image" Target="../media/image42.wmf"/></Relationships>
</file>

<file path=ppt/drawings/_rels/vmlDrawing17.vml.rels><?xml version="1.0" encoding="UTF-8" standalone="yes"?>
<Relationships xmlns="http://schemas.openxmlformats.org/package/2006/relationships"><Relationship Id="rId8" Type="http://schemas.openxmlformats.org/officeDocument/2006/relationships/image" Target="../media/image56.wmf"/><Relationship Id="rId3" Type="http://schemas.openxmlformats.org/officeDocument/2006/relationships/image" Target="../media/image51.wmf"/><Relationship Id="rId7" Type="http://schemas.openxmlformats.org/officeDocument/2006/relationships/image" Target="../media/image55.wmf"/><Relationship Id="rId2" Type="http://schemas.openxmlformats.org/officeDocument/2006/relationships/image" Target="../media/image43.wmf"/><Relationship Id="rId1" Type="http://schemas.openxmlformats.org/officeDocument/2006/relationships/image" Target="../media/image42.wmf"/><Relationship Id="rId6" Type="http://schemas.openxmlformats.org/officeDocument/2006/relationships/image" Target="../media/image54.wmf"/><Relationship Id="rId5" Type="http://schemas.openxmlformats.org/officeDocument/2006/relationships/image" Target="../media/image53.wmf"/><Relationship Id="rId10" Type="http://schemas.openxmlformats.org/officeDocument/2006/relationships/image" Target="../media/image58.wmf"/><Relationship Id="rId4" Type="http://schemas.openxmlformats.org/officeDocument/2006/relationships/image" Target="../media/image52.wmf"/><Relationship Id="rId9" Type="http://schemas.openxmlformats.org/officeDocument/2006/relationships/image" Target="../media/image57.wmf"/></Relationships>
</file>

<file path=ppt/drawings/_rels/vmlDrawing18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9.wmf"/><Relationship Id="rId1" Type="http://schemas.openxmlformats.org/officeDocument/2006/relationships/image" Target="../media/image6.png"/><Relationship Id="rId6" Type="http://schemas.openxmlformats.org/officeDocument/2006/relationships/image" Target="../media/image61.wmf"/><Relationship Id="rId5" Type="http://schemas.openxmlformats.org/officeDocument/2006/relationships/image" Target="../media/image36.png"/><Relationship Id="rId4" Type="http://schemas.openxmlformats.org/officeDocument/2006/relationships/image" Target="../media/image60.wmf"/></Relationships>
</file>

<file path=ppt/drawings/_rels/vmlDrawing19.vml.rels><?xml version="1.0" encoding="UTF-8" standalone="yes"?>
<Relationships xmlns="http://schemas.openxmlformats.org/package/2006/relationships"><Relationship Id="rId8" Type="http://schemas.openxmlformats.org/officeDocument/2006/relationships/image" Target="../media/image67.wmf"/><Relationship Id="rId3" Type="http://schemas.openxmlformats.org/officeDocument/2006/relationships/image" Target="../media/image62.wmf"/><Relationship Id="rId7" Type="http://schemas.openxmlformats.org/officeDocument/2006/relationships/image" Target="../media/image66.wmf"/><Relationship Id="rId2" Type="http://schemas.openxmlformats.org/officeDocument/2006/relationships/image" Target="../media/image7.png"/><Relationship Id="rId1" Type="http://schemas.openxmlformats.org/officeDocument/2006/relationships/image" Target="../media/image6.png"/><Relationship Id="rId6" Type="http://schemas.openxmlformats.org/officeDocument/2006/relationships/image" Target="../media/image65.wmf"/><Relationship Id="rId5" Type="http://schemas.openxmlformats.org/officeDocument/2006/relationships/image" Target="../media/image64.wmf"/><Relationship Id="rId10" Type="http://schemas.openxmlformats.org/officeDocument/2006/relationships/image" Target="../media/image69.wmf"/><Relationship Id="rId4" Type="http://schemas.openxmlformats.org/officeDocument/2006/relationships/image" Target="../media/image63.wmf"/><Relationship Id="rId9" Type="http://schemas.openxmlformats.org/officeDocument/2006/relationships/image" Target="../media/image68.wmf"/></Relationships>
</file>

<file path=ppt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72.wmf"/><Relationship Id="rId2" Type="http://schemas.openxmlformats.org/officeDocument/2006/relationships/image" Target="../media/image71.wmf"/><Relationship Id="rId1" Type="http://schemas.openxmlformats.org/officeDocument/2006/relationships/image" Target="../media/image70.wmf"/><Relationship Id="rId6" Type="http://schemas.openxmlformats.org/officeDocument/2006/relationships/image" Target="../media/image75.wmf"/><Relationship Id="rId5" Type="http://schemas.openxmlformats.org/officeDocument/2006/relationships/image" Target="../media/image74.wmf"/><Relationship Id="rId4" Type="http://schemas.openxmlformats.org/officeDocument/2006/relationships/image" Target="../media/image73.wmf"/></Relationships>
</file>

<file path=ppt/drawings/_rels/vmlDrawing21.vml.rels><?xml version="1.0" encoding="UTF-8" standalone="yes"?>
<Relationships xmlns="http://schemas.openxmlformats.org/package/2006/relationships"><Relationship Id="rId8" Type="http://schemas.openxmlformats.org/officeDocument/2006/relationships/image" Target="../media/image83.wmf"/><Relationship Id="rId3" Type="http://schemas.openxmlformats.org/officeDocument/2006/relationships/image" Target="../media/image78.wmf"/><Relationship Id="rId7" Type="http://schemas.openxmlformats.org/officeDocument/2006/relationships/image" Target="../media/image82.wmf"/><Relationship Id="rId2" Type="http://schemas.openxmlformats.org/officeDocument/2006/relationships/image" Target="../media/image77.wmf"/><Relationship Id="rId1" Type="http://schemas.openxmlformats.org/officeDocument/2006/relationships/image" Target="../media/image76.wmf"/><Relationship Id="rId6" Type="http://schemas.openxmlformats.org/officeDocument/2006/relationships/image" Target="../media/image81.wmf"/><Relationship Id="rId5" Type="http://schemas.openxmlformats.org/officeDocument/2006/relationships/image" Target="../media/image80.wmf"/><Relationship Id="rId4" Type="http://schemas.openxmlformats.org/officeDocument/2006/relationships/image" Target="../media/image79.wmf"/></Relationships>
</file>

<file path=ppt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6.wmf"/><Relationship Id="rId2" Type="http://schemas.openxmlformats.org/officeDocument/2006/relationships/image" Target="../media/image85.wmf"/><Relationship Id="rId1" Type="http://schemas.openxmlformats.org/officeDocument/2006/relationships/image" Target="../media/image84.wmf"/><Relationship Id="rId6" Type="http://schemas.openxmlformats.org/officeDocument/2006/relationships/image" Target="../media/image89.wmf"/><Relationship Id="rId5" Type="http://schemas.openxmlformats.org/officeDocument/2006/relationships/image" Target="../media/image88.wmf"/><Relationship Id="rId4" Type="http://schemas.openxmlformats.org/officeDocument/2006/relationships/image" Target="../media/image8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9/27/2011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1.bin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6.bin"/><Relationship Id="rId3" Type="http://schemas.openxmlformats.org/officeDocument/2006/relationships/notesSlide" Target="../notesSlides/notesSlide7.xml"/><Relationship Id="rId7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4.bin"/><Relationship Id="rId5" Type="http://schemas.openxmlformats.org/officeDocument/2006/relationships/oleObject" Target="../embeddings/oleObject13.bin"/><Relationship Id="rId4" Type="http://schemas.openxmlformats.org/officeDocument/2006/relationships/oleObject" Target="../embeddings/oleObject12.bin"/><Relationship Id="rId9" Type="http://schemas.openxmlformats.org/officeDocument/2006/relationships/oleObject" Target="../embeddings/oleObject17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.bin"/><Relationship Id="rId3" Type="http://schemas.openxmlformats.org/officeDocument/2006/relationships/notesSlide" Target="../notesSlides/notesSlide8.xml"/><Relationship Id="rId7" Type="http://schemas.openxmlformats.org/officeDocument/2006/relationships/image" Target="../media/image20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0.bin"/><Relationship Id="rId5" Type="http://schemas.openxmlformats.org/officeDocument/2006/relationships/oleObject" Target="../embeddings/oleObject19.bin"/><Relationship Id="rId4" Type="http://schemas.openxmlformats.org/officeDocument/2006/relationships/oleObject" Target="../embeddings/oleObject18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7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23.bin"/><Relationship Id="rId5" Type="http://schemas.openxmlformats.org/officeDocument/2006/relationships/image" Target="../media/image20.gif"/><Relationship Id="rId4" Type="http://schemas.openxmlformats.org/officeDocument/2006/relationships/oleObject" Target="../embeddings/oleObject22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8.bin"/><Relationship Id="rId3" Type="http://schemas.openxmlformats.org/officeDocument/2006/relationships/notesSlide" Target="../notesSlides/notesSlide10.xml"/><Relationship Id="rId7" Type="http://schemas.openxmlformats.org/officeDocument/2006/relationships/oleObject" Target="../embeddings/oleObject2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26.bin"/><Relationship Id="rId5" Type="http://schemas.openxmlformats.org/officeDocument/2006/relationships/image" Target="../media/image20.gif"/><Relationship Id="rId10" Type="http://schemas.openxmlformats.org/officeDocument/2006/relationships/oleObject" Target="../embeddings/oleObject30.bin"/><Relationship Id="rId4" Type="http://schemas.openxmlformats.org/officeDocument/2006/relationships/oleObject" Target="../embeddings/oleObject25.bin"/><Relationship Id="rId9" Type="http://schemas.openxmlformats.org/officeDocument/2006/relationships/oleObject" Target="../embeddings/oleObject29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7" Type="http://schemas.openxmlformats.org/officeDocument/2006/relationships/oleObject" Target="../embeddings/oleObject3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33.bin"/><Relationship Id="rId5" Type="http://schemas.openxmlformats.org/officeDocument/2006/relationships/oleObject" Target="../embeddings/oleObject32.bin"/><Relationship Id="rId4" Type="http://schemas.openxmlformats.org/officeDocument/2006/relationships/oleObject" Target="../embeddings/oleObject31.bin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9.bin"/><Relationship Id="rId3" Type="http://schemas.openxmlformats.org/officeDocument/2006/relationships/notesSlide" Target="../notesSlides/notesSlide13.xml"/><Relationship Id="rId7" Type="http://schemas.openxmlformats.org/officeDocument/2006/relationships/oleObject" Target="../embeddings/oleObject3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37.bin"/><Relationship Id="rId5" Type="http://schemas.openxmlformats.org/officeDocument/2006/relationships/oleObject" Target="../embeddings/oleObject36.bin"/><Relationship Id="rId10" Type="http://schemas.openxmlformats.org/officeDocument/2006/relationships/oleObject" Target="../embeddings/oleObject41.bin"/><Relationship Id="rId4" Type="http://schemas.openxmlformats.org/officeDocument/2006/relationships/oleObject" Target="../embeddings/oleObject35.bin"/><Relationship Id="rId9" Type="http://schemas.openxmlformats.org/officeDocument/2006/relationships/oleObject" Target="../embeddings/oleObject40.bin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5" Type="http://schemas.openxmlformats.org/officeDocument/2006/relationships/oleObject" Target="../embeddings/oleObject43.bin"/><Relationship Id="rId4" Type="http://schemas.openxmlformats.org/officeDocument/2006/relationships/oleObject" Target="../embeddings/oleObject42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oleObject" Target="../embeddings/oleObject46.bin"/><Relationship Id="rId5" Type="http://schemas.openxmlformats.org/officeDocument/2006/relationships/oleObject" Target="../embeddings/oleObject45.bin"/><Relationship Id="rId4" Type="http://schemas.openxmlformats.org/officeDocument/2006/relationships/oleObject" Target="../embeddings/oleObject44.bin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notesSlide" Target="../notesSlides/notesSlide19.xml"/><Relationship Id="rId7" Type="http://schemas.openxmlformats.org/officeDocument/2006/relationships/image" Target="../media/image4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oleObject" Target="../embeddings/oleObject49.bin"/><Relationship Id="rId5" Type="http://schemas.openxmlformats.org/officeDocument/2006/relationships/oleObject" Target="../embeddings/oleObject48.bin"/><Relationship Id="rId4" Type="http://schemas.openxmlformats.org/officeDocument/2006/relationships/oleObject" Target="../embeddings/oleObject47.bin"/><Relationship Id="rId9" Type="http://schemas.openxmlformats.org/officeDocument/2006/relationships/oleObject" Target="../embeddings/oleObject50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7" Type="http://schemas.openxmlformats.org/officeDocument/2006/relationships/image" Target="../media/image4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44.png"/><Relationship Id="rId5" Type="http://schemas.openxmlformats.org/officeDocument/2006/relationships/oleObject" Target="../embeddings/oleObject52.bin"/><Relationship Id="rId4" Type="http://schemas.openxmlformats.org/officeDocument/2006/relationships/oleObject" Target="../embeddings/oleObject51.bin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7.bin"/><Relationship Id="rId3" Type="http://schemas.openxmlformats.org/officeDocument/2006/relationships/notesSlide" Target="../notesSlides/notesSlide21.xml"/><Relationship Id="rId7" Type="http://schemas.openxmlformats.org/officeDocument/2006/relationships/oleObject" Target="../embeddings/oleObject5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oleObject" Target="../embeddings/oleObject55.bin"/><Relationship Id="rId5" Type="http://schemas.openxmlformats.org/officeDocument/2006/relationships/oleObject" Target="../embeddings/oleObject54.bin"/><Relationship Id="rId10" Type="http://schemas.openxmlformats.org/officeDocument/2006/relationships/oleObject" Target="../embeddings/oleObject59.bin"/><Relationship Id="rId4" Type="http://schemas.openxmlformats.org/officeDocument/2006/relationships/oleObject" Target="../embeddings/oleObject53.bin"/><Relationship Id="rId9" Type="http://schemas.openxmlformats.org/officeDocument/2006/relationships/oleObject" Target="../embeddings/oleObject58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7" Type="http://schemas.openxmlformats.org/officeDocument/2006/relationships/image" Target="../media/image4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44.png"/><Relationship Id="rId5" Type="http://schemas.openxmlformats.org/officeDocument/2006/relationships/oleObject" Target="../embeddings/oleObject61.bin"/><Relationship Id="rId4" Type="http://schemas.openxmlformats.org/officeDocument/2006/relationships/oleObject" Target="../embeddings/oleObject60.bin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6.bin"/><Relationship Id="rId13" Type="http://schemas.openxmlformats.org/officeDocument/2006/relationships/oleObject" Target="../embeddings/oleObject71.bin"/><Relationship Id="rId3" Type="http://schemas.openxmlformats.org/officeDocument/2006/relationships/notesSlide" Target="../notesSlides/notesSlide23.xml"/><Relationship Id="rId7" Type="http://schemas.openxmlformats.org/officeDocument/2006/relationships/oleObject" Target="../embeddings/oleObject65.bin"/><Relationship Id="rId12" Type="http://schemas.openxmlformats.org/officeDocument/2006/relationships/oleObject" Target="../embeddings/oleObject7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oleObject" Target="../embeddings/oleObject64.bin"/><Relationship Id="rId11" Type="http://schemas.openxmlformats.org/officeDocument/2006/relationships/oleObject" Target="../embeddings/oleObject69.bin"/><Relationship Id="rId5" Type="http://schemas.openxmlformats.org/officeDocument/2006/relationships/oleObject" Target="../embeddings/oleObject63.bin"/><Relationship Id="rId10" Type="http://schemas.openxmlformats.org/officeDocument/2006/relationships/oleObject" Target="../embeddings/oleObject68.bin"/><Relationship Id="rId4" Type="http://schemas.openxmlformats.org/officeDocument/2006/relationships/oleObject" Target="../embeddings/oleObject62.bin"/><Relationship Id="rId9" Type="http://schemas.openxmlformats.org/officeDocument/2006/relationships/oleObject" Target="../embeddings/oleObject67.bin"/><Relationship Id="rId14" Type="http://schemas.openxmlformats.org/officeDocument/2006/relationships/oleObject" Target="../embeddings/oleObject72.bin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7.bin"/><Relationship Id="rId3" Type="http://schemas.openxmlformats.org/officeDocument/2006/relationships/notesSlide" Target="../notesSlides/notesSlide24.xml"/><Relationship Id="rId7" Type="http://schemas.openxmlformats.org/officeDocument/2006/relationships/oleObject" Target="../embeddings/oleObject7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oleObject" Target="../embeddings/oleObject75.bin"/><Relationship Id="rId5" Type="http://schemas.openxmlformats.org/officeDocument/2006/relationships/oleObject" Target="../embeddings/oleObject74.bin"/><Relationship Id="rId4" Type="http://schemas.openxmlformats.org/officeDocument/2006/relationships/oleObject" Target="../embeddings/oleObject73.bin"/><Relationship Id="rId9" Type="http://schemas.openxmlformats.org/officeDocument/2006/relationships/oleObject" Target="../embeddings/oleObject78.bin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3.bin"/><Relationship Id="rId13" Type="http://schemas.openxmlformats.org/officeDocument/2006/relationships/oleObject" Target="../embeddings/oleObject88.bin"/><Relationship Id="rId3" Type="http://schemas.openxmlformats.org/officeDocument/2006/relationships/notesSlide" Target="../notesSlides/notesSlide25.xml"/><Relationship Id="rId7" Type="http://schemas.openxmlformats.org/officeDocument/2006/relationships/oleObject" Target="../embeddings/oleObject82.bin"/><Relationship Id="rId12" Type="http://schemas.openxmlformats.org/officeDocument/2006/relationships/oleObject" Target="../embeddings/oleObject8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6" Type="http://schemas.openxmlformats.org/officeDocument/2006/relationships/oleObject" Target="../embeddings/oleObject81.bin"/><Relationship Id="rId11" Type="http://schemas.openxmlformats.org/officeDocument/2006/relationships/oleObject" Target="../embeddings/oleObject86.bin"/><Relationship Id="rId5" Type="http://schemas.openxmlformats.org/officeDocument/2006/relationships/oleObject" Target="../embeddings/oleObject80.bin"/><Relationship Id="rId10" Type="http://schemas.openxmlformats.org/officeDocument/2006/relationships/oleObject" Target="../embeddings/oleObject85.bin"/><Relationship Id="rId4" Type="http://schemas.openxmlformats.org/officeDocument/2006/relationships/oleObject" Target="../embeddings/oleObject79.bin"/><Relationship Id="rId9" Type="http://schemas.openxmlformats.org/officeDocument/2006/relationships/oleObject" Target="../embeddings/oleObject84.bin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3.bin"/><Relationship Id="rId3" Type="http://schemas.openxmlformats.org/officeDocument/2006/relationships/notesSlide" Target="../notesSlides/notesSlide27.xml"/><Relationship Id="rId7" Type="http://schemas.openxmlformats.org/officeDocument/2006/relationships/oleObject" Target="../embeddings/oleObject9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6" Type="http://schemas.openxmlformats.org/officeDocument/2006/relationships/oleObject" Target="../embeddings/oleObject91.bin"/><Relationship Id="rId5" Type="http://schemas.openxmlformats.org/officeDocument/2006/relationships/oleObject" Target="../embeddings/oleObject90.bin"/><Relationship Id="rId4" Type="http://schemas.openxmlformats.org/officeDocument/2006/relationships/oleObject" Target="../embeddings/oleObject89.bin"/><Relationship Id="rId9" Type="http://schemas.openxmlformats.org/officeDocument/2006/relationships/oleObject" Target="../embeddings/oleObject94.bin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9.bin"/><Relationship Id="rId3" Type="http://schemas.openxmlformats.org/officeDocument/2006/relationships/notesSlide" Target="../notesSlides/notesSlide28.xml"/><Relationship Id="rId7" Type="http://schemas.openxmlformats.org/officeDocument/2006/relationships/oleObject" Target="../embeddings/oleObject9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1.vml"/><Relationship Id="rId6" Type="http://schemas.openxmlformats.org/officeDocument/2006/relationships/oleObject" Target="../embeddings/oleObject97.bin"/><Relationship Id="rId11" Type="http://schemas.openxmlformats.org/officeDocument/2006/relationships/oleObject" Target="../embeddings/oleObject102.bin"/><Relationship Id="rId5" Type="http://schemas.openxmlformats.org/officeDocument/2006/relationships/oleObject" Target="../embeddings/oleObject96.bin"/><Relationship Id="rId10" Type="http://schemas.openxmlformats.org/officeDocument/2006/relationships/oleObject" Target="../embeddings/oleObject101.bin"/><Relationship Id="rId4" Type="http://schemas.openxmlformats.org/officeDocument/2006/relationships/oleObject" Target="../embeddings/oleObject95.bin"/><Relationship Id="rId9" Type="http://schemas.openxmlformats.org/officeDocument/2006/relationships/oleObject" Target="../embeddings/oleObject100.bin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7.bin"/><Relationship Id="rId3" Type="http://schemas.openxmlformats.org/officeDocument/2006/relationships/notesSlide" Target="../notesSlides/notesSlide29.xml"/><Relationship Id="rId7" Type="http://schemas.openxmlformats.org/officeDocument/2006/relationships/oleObject" Target="../embeddings/oleObject10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6" Type="http://schemas.openxmlformats.org/officeDocument/2006/relationships/oleObject" Target="../embeddings/oleObject105.bin"/><Relationship Id="rId5" Type="http://schemas.openxmlformats.org/officeDocument/2006/relationships/oleObject" Target="../embeddings/oleObject104.bin"/><Relationship Id="rId4" Type="http://schemas.openxmlformats.org/officeDocument/2006/relationships/oleObject" Target="../embeddings/oleObject103.bin"/><Relationship Id="rId9" Type="http://schemas.openxmlformats.org/officeDocument/2006/relationships/oleObject" Target="../embeddings/oleObject108.bin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28794" y="4929198"/>
            <a:ext cx="5168914" cy="1327144"/>
          </a:xfrm>
        </p:spPr>
        <p:txBody>
          <a:bodyPr/>
          <a:lstStyle/>
          <a:p>
            <a:r>
              <a:rPr lang="en-US" sz="1800" dirty="0" smtClean="0">
                <a:solidFill>
                  <a:srgbClr val="408000"/>
                </a:solidFill>
              </a:rPr>
              <a:t>Level : </a:t>
            </a:r>
            <a:r>
              <a:rPr lang="en-US" sz="1800" dirty="0" err="1" smtClean="0">
                <a:solidFill>
                  <a:srgbClr val="408000"/>
                </a:solidFill>
              </a:rPr>
              <a:t>BSc</a:t>
            </a:r>
            <a:r>
              <a:rPr lang="en-US" sz="1800" dirty="0" smtClean="0">
                <a:solidFill>
                  <a:srgbClr val="408000"/>
                </a:solidFill>
              </a:rPr>
              <a:t> 2 / HND 2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Lecturer :Tim Tudor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Email </a:t>
            </a:r>
            <a:r>
              <a:rPr lang="en-US" sz="1800" smtClean="0">
                <a:solidFill>
                  <a:srgbClr val="408000"/>
                </a:solidFill>
              </a:rPr>
              <a:t>: </a:t>
            </a:r>
            <a:r>
              <a:rPr lang="en-US" sz="1800" smtClean="0">
                <a:solidFill>
                  <a:srgbClr val="408000"/>
                </a:solidFill>
              </a:rPr>
              <a:t>timothy.tudor@smu.ac.uk</a:t>
            </a:r>
            <a:endParaRPr lang="en-US" sz="1800" dirty="0" smtClean="0">
              <a:solidFill>
                <a:srgbClr val="408000"/>
              </a:solidFill>
            </a:endParaRPr>
          </a:p>
        </p:txBody>
      </p:sp>
      <p:sp>
        <p:nvSpPr>
          <p:cNvPr id="9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57252" y="857232"/>
            <a:ext cx="7772400" cy="1470025"/>
          </a:xfrm>
          <a:noFill/>
          <a:ln/>
        </p:spPr>
        <p:txBody>
          <a:bodyPr/>
          <a:lstStyle/>
          <a:p>
            <a:r>
              <a:rPr lang="en-US" sz="4400" dirty="0" smtClean="0">
                <a:solidFill>
                  <a:srgbClr val="408000"/>
                </a:solidFill>
              </a:rPr>
              <a:t>Mechanical Principles</a:t>
            </a:r>
            <a:endParaRPr lang="en-US" sz="4400" dirty="0">
              <a:solidFill>
                <a:srgbClr val="408000"/>
              </a:solidFill>
            </a:endParaRPr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2" cstate="print"/>
          <a:srcRect l="48340" t="39062" r="22363" b="32617"/>
          <a:stretch>
            <a:fillRect/>
          </a:stretch>
        </p:blipFill>
        <p:spPr bwMode="auto">
          <a:xfrm>
            <a:off x="1857356" y="2428868"/>
            <a:ext cx="2500330" cy="18127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http://product-image.tradeindia.com/00162662/b/0/V-Belts-Industri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2428868"/>
            <a:ext cx="2357454" cy="17707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Outcome 2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143932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Topics we will cover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ea typeface="MS Gothic" charset="0"/>
              <a:cs typeface="MS Gothic" charset="0"/>
            </a:endParaRP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395536" y="2924944"/>
            <a:ext cx="792088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smtClean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Outcome 1 						(3-4 Weeks)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Elastic constants and their relationships</a:t>
            </a:r>
            <a:endParaRPr kumimoji="0" lang="en-GB" sz="1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Two and three-dimensional loading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Volumetric strain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Other Elastic constants</a:t>
            </a:r>
            <a:endParaRPr kumimoji="0" lang="en-GB" sz="1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smtClean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Outcome 2 						(8-9 Weeks)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Loaded beams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Pressure in thin walled vessels</a:t>
            </a:r>
            <a:endParaRPr kumimoji="0" lang="en-GB" sz="1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Pressure in thick walled vessels</a:t>
            </a:r>
            <a:endParaRPr kumimoji="0" lang="en-GB" sz="1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sz="1400" b="1" i="0" u="none" strike="noStrike" kern="0" cap="none" spc="0" normalizeH="0" baseline="0" noProof="0" smtClean="0">
              <a:ln>
                <a:noFill/>
              </a:ln>
              <a:solidFill>
                <a:srgbClr val="008000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smtClean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Outcome 3 						(9-10 Weeks)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Friction Clutches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Gear Trains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Pulleys / Belts</a:t>
            </a:r>
            <a:endParaRPr kumimoji="0" lang="en-US" sz="1400" b="1" i="0" u="none" strike="noStrike" kern="0" cap="none" spc="0" normalizeH="0" baseline="0" noProof="0" smtClean="0">
              <a:ln>
                <a:noFill/>
              </a:ln>
              <a:solidFill>
                <a:srgbClr val="008000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smtClean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Outcome 4 						(4-5 Weeks)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Flywheels</a:t>
            </a:r>
            <a:endParaRPr kumimoji="0" lang="en-GB" sz="1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Balancing</a:t>
            </a:r>
            <a:endParaRPr kumimoji="0" lang="en-GB" sz="1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0" cap="none" spc="0" normalizeH="0" baseline="0" noProof="0" dirty="0" smtClean="0">
              <a:ln>
                <a:noFill/>
              </a:ln>
              <a:solidFill>
                <a:srgbClr val="008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143932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200" dirty="0" smtClean="0"/>
              <a:t>A cylinder is regarded as thin walled when the wall thickness t is less than 1/20 of the diameter D.</a:t>
            </a:r>
          </a:p>
          <a:p>
            <a:endParaRPr lang="en-GB" sz="2200" dirty="0" smtClean="0"/>
          </a:p>
          <a:p>
            <a:r>
              <a:rPr lang="en-GB" sz="2200" dirty="0" smtClean="0"/>
              <a:t> When the wall is thicker than this, it is regarded as a thick wall and it is treated differently as described later.</a:t>
            </a:r>
          </a:p>
          <a:p>
            <a:r>
              <a:rPr lang="en-GB" sz="2000" dirty="0" smtClean="0"/>
              <a:t> 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ea typeface="MS Gothic" charset="0"/>
              <a:cs typeface="MS Gothic" charset="0"/>
            </a:endParaRP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880642" name="Picture 2" descr="http://mikes.railhistory.railfan.net/imfile/157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3571876"/>
            <a:ext cx="4643470" cy="2337193"/>
          </a:xfrm>
          <a:prstGeom prst="rect">
            <a:avLst/>
          </a:prstGeom>
          <a:noFill/>
        </p:spPr>
      </p:pic>
      <p:pic>
        <p:nvPicPr>
          <p:cNvPr id="880644" name="Picture 4" descr="http://www.lifeline-fire.co.uk/downloads/Dallara%20sports%20car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8" y="3643314"/>
            <a:ext cx="2500330" cy="2166953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143932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200" dirty="0" smtClean="0"/>
              <a:t>Consider a cylinder of mean diameter D, wall thickness t and length L.</a:t>
            </a:r>
          </a:p>
          <a:p>
            <a:endParaRPr lang="en-GB" sz="2200" dirty="0" smtClean="0"/>
          </a:p>
          <a:p>
            <a:r>
              <a:rPr lang="en-GB" sz="2200" dirty="0" smtClean="0"/>
              <a:t>When the pressure inside is larger than the pressure outside by p, the cylinder will tend to split along a length and along a circumference as shown</a:t>
            </a:r>
            <a:endParaRPr lang="en-GB" sz="2200" dirty="0" smtClean="0">
              <a:ea typeface="MS Gothic" charset="0"/>
              <a:cs typeface="MS Gothic" charset="0"/>
            </a:endParaRP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2689" name="Object 1"/>
          <p:cNvGraphicFramePr>
            <a:graphicFrameLocks noChangeAspect="1"/>
          </p:cNvGraphicFramePr>
          <p:nvPr/>
        </p:nvGraphicFramePr>
        <p:xfrm>
          <a:off x="571472" y="3813456"/>
          <a:ext cx="3143272" cy="2819347"/>
        </p:xfrm>
        <a:graphic>
          <a:graphicData uri="http://schemas.openxmlformats.org/presentationml/2006/ole">
            <p:oleObj spid="_x0000_s882689" name="Bitmap Image" r:id="rId4" imgW="2495238" imgH="2237503" progId="PBrush">
              <p:embed/>
            </p:oleObj>
          </a:graphicData>
        </a:graphic>
      </p:graphicFrame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2691" name="Object 3"/>
          <p:cNvGraphicFramePr>
            <a:graphicFrameLocks noChangeAspect="1"/>
          </p:cNvGraphicFramePr>
          <p:nvPr/>
        </p:nvGraphicFramePr>
        <p:xfrm>
          <a:off x="4786314" y="3786190"/>
          <a:ext cx="3143272" cy="2962920"/>
        </p:xfrm>
        <a:graphic>
          <a:graphicData uri="http://schemas.openxmlformats.org/presentationml/2006/ole">
            <p:oleObj spid="_x0000_s882691" name="Bitmap Image" r:id="rId5" imgW="2323810" imgH="2190476" progId="PBrush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357718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200" dirty="0" smtClean="0"/>
              <a:t>The stress produced in the longitudinal direction is </a:t>
            </a:r>
            <a:r>
              <a:rPr lang="en-GB" sz="2200" dirty="0" smtClean="0">
                <a:sym typeface="Symbol"/>
              </a:rPr>
              <a:t></a:t>
            </a:r>
            <a:r>
              <a:rPr lang="en-GB" sz="2200" baseline="-25000" dirty="0" smtClean="0"/>
              <a:t>L</a:t>
            </a:r>
            <a:r>
              <a:rPr lang="en-GB" sz="2200" dirty="0" smtClean="0"/>
              <a:t> and in the circumferential direction is </a:t>
            </a:r>
            <a:r>
              <a:rPr lang="en-GB" sz="2200" dirty="0" smtClean="0">
                <a:sym typeface="Symbol"/>
              </a:rPr>
              <a:t></a:t>
            </a:r>
            <a:r>
              <a:rPr lang="en-GB" sz="2200" baseline="-25000" dirty="0" smtClean="0"/>
              <a:t>c</a:t>
            </a:r>
            <a:r>
              <a:rPr lang="en-GB" sz="2200" dirty="0" smtClean="0"/>
              <a:t>.</a:t>
            </a:r>
          </a:p>
          <a:p>
            <a:endParaRPr lang="en-GB" sz="2200" dirty="0" smtClean="0"/>
          </a:p>
          <a:p>
            <a:r>
              <a:rPr lang="en-GB" sz="2200" dirty="0" smtClean="0"/>
              <a:t> These are called the longitudinal and circumferential stresses respectively. </a:t>
            </a:r>
          </a:p>
          <a:p>
            <a:endParaRPr lang="en-GB" sz="2200" dirty="0" smtClean="0"/>
          </a:p>
          <a:p>
            <a:r>
              <a:rPr lang="en-GB" sz="2200" dirty="0" smtClean="0"/>
              <a:t>The latter is also called the hoop stress.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2689" name="Object 1"/>
          <p:cNvGraphicFramePr>
            <a:graphicFrameLocks noChangeAspect="1"/>
          </p:cNvGraphicFramePr>
          <p:nvPr/>
        </p:nvGraphicFramePr>
        <p:xfrm>
          <a:off x="5857884" y="928670"/>
          <a:ext cx="2867248" cy="2571768"/>
        </p:xfrm>
        <a:graphic>
          <a:graphicData uri="http://schemas.openxmlformats.org/presentationml/2006/ole">
            <p:oleObj spid="_x0000_s883714" name="Bitmap Image" r:id="rId4" imgW="2495238" imgH="2237503" progId="PBrush">
              <p:embed/>
            </p:oleObj>
          </a:graphicData>
        </a:graphic>
      </p:graphicFrame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2691" name="Object 3"/>
          <p:cNvGraphicFramePr>
            <a:graphicFrameLocks noChangeAspect="1"/>
          </p:cNvGraphicFramePr>
          <p:nvPr/>
        </p:nvGraphicFramePr>
        <p:xfrm>
          <a:off x="6000760" y="3714752"/>
          <a:ext cx="2571768" cy="2424208"/>
        </p:xfrm>
        <a:graphic>
          <a:graphicData uri="http://schemas.openxmlformats.org/presentationml/2006/ole">
            <p:oleObj spid="_x0000_s883715" name="Bitmap Image" r:id="rId5" imgW="2323810" imgH="2190476" progId="PBrush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786346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Consider the forces trying to split the cylinder about a circumference.</a:t>
            </a:r>
          </a:p>
          <a:p>
            <a:endParaRPr lang="en-GB" sz="2400" dirty="0" smtClean="0"/>
          </a:p>
          <a:p>
            <a:r>
              <a:rPr lang="en-GB" sz="2400" dirty="0" smtClean="0"/>
              <a:t>So long as the wall thickness is small compared to the diameter then the force trying to split it due to the pressure is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2691" name="Object 3"/>
          <p:cNvGraphicFramePr>
            <a:graphicFrameLocks noChangeAspect="1"/>
          </p:cNvGraphicFramePr>
          <p:nvPr/>
        </p:nvGraphicFramePr>
        <p:xfrm>
          <a:off x="5500694" y="2214554"/>
          <a:ext cx="3357586" cy="3164938"/>
        </p:xfrm>
        <a:graphic>
          <a:graphicData uri="http://schemas.openxmlformats.org/presentationml/2006/ole">
            <p:oleObj spid="_x0000_s884739" name="Bitmap Image" r:id="rId4" imgW="2323810" imgH="2190476" progId="PBrush">
              <p:embed/>
            </p:oleObj>
          </a:graphicData>
        </a:graphic>
      </p:graphicFrame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4740" name="Object 4"/>
          <p:cNvGraphicFramePr>
            <a:graphicFrameLocks noChangeAspect="1"/>
          </p:cNvGraphicFramePr>
          <p:nvPr/>
        </p:nvGraphicFramePr>
        <p:xfrm>
          <a:off x="1084263" y="5821363"/>
          <a:ext cx="927100" cy="401637"/>
        </p:xfrm>
        <a:graphic>
          <a:graphicData uri="http://schemas.openxmlformats.org/presentationml/2006/ole">
            <p:oleObj spid="_x0000_s884740" name="Equation" r:id="rId5" imgW="469800" imgH="203040" progId="Equation.3">
              <p:embed/>
            </p:oleObj>
          </a:graphicData>
        </a:graphic>
      </p:graphicFrame>
      <p:graphicFrame>
        <p:nvGraphicFramePr>
          <p:cNvPr id="884742" name="Object 6"/>
          <p:cNvGraphicFramePr>
            <a:graphicFrameLocks noChangeAspect="1"/>
          </p:cNvGraphicFramePr>
          <p:nvPr/>
        </p:nvGraphicFramePr>
        <p:xfrm>
          <a:off x="1071538" y="4786322"/>
          <a:ext cx="793756" cy="705562"/>
        </p:xfrm>
        <a:graphic>
          <a:graphicData uri="http://schemas.openxmlformats.org/presentationml/2006/ole">
            <p:oleObj spid="_x0000_s884742" name="Equation" r:id="rId6" imgW="444240" imgH="393480" progId="Equation.3">
              <p:embed/>
            </p:oleObj>
          </a:graphicData>
        </a:graphic>
      </p:graphicFrame>
      <p:graphicFrame>
        <p:nvGraphicFramePr>
          <p:cNvPr id="884743" name="Object 7"/>
          <p:cNvGraphicFramePr>
            <a:graphicFrameLocks noChangeAspect="1"/>
          </p:cNvGraphicFramePr>
          <p:nvPr/>
        </p:nvGraphicFramePr>
        <p:xfrm>
          <a:off x="2122488" y="5599113"/>
          <a:ext cx="1079500" cy="830262"/>
        </p:xfrm>
        <a:graphic>
          <a:graphicData uri="http://schemas.openxmlformats.org/presentationml/2006/ole">
            <p:oleObj spid="_x0000_s884743" name="Equation" r:id="rId7" imgW="545760" imgH="4190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786346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So long as the material holds then the force is balanced by the stress in the wall. The force due to the stress is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2691" name="Object 3"/>
          <p:cNvGraphicFramePr>
            <a:graphicFrameLocks noChangeAspect="1"/>
          </p:cNvGraphicFramePr>
          <p:nvPr/>
        </p:nvGraphicFramePr>
        <p:xfrm>
          <a:off x="5500694" y="2214554"/>
          <a:ext cx="3357586" cy="3164938"/>
        </p:xfrm>
        <a:graphic>
          <a:graphicData uri="http://schemas.openxmlformats.org/presentationml/2006/ole">
            <p:oleObj spid="_x0000_s887810" name="Bitmap Image" r:id="rId4" imgW="2323810" imgH="2190476" progId="PBrush">
              <p:embed/>
            </p:oleObj>
          </a:graphicData>
        </a:graphic>
      </p:graphicFrame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7814" name="Object 6"/>
          <p:cNvGraphicFramePr>
            <a:graphicFrameLocks noChangeAspect="1"/>
          </p:cNvGraphicFramePr>
          <p:nvPr/>
        </p:nvGraphicFramePr>
        <p:xfrm>
          <a:off x="1000100" y="3429000"/>
          <a:ext cx="3309941" cy="456315"/>
        </p:xfrm>
        <a:graphic>
          <a:graphicData uri="http://schemas.openxmlformats.org/presentationml/2006/ole">
            <p:oleObj spid="_x0000_s887814" name="Equation" r:id="rId5" imgW="1587240" imgH="215640" progId="Equation.3">
              <p:embed/>
            </p:oleObj>
          </a:graphicData>
        </a:graphic>
      </p:graphicFrame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7816" name="Object 8"/>
          <p:cNvGraphicFramePr>
            <a:graphicFrameLocks noChangeAspect="1"/>
          </p:cNvGraphicFramePr>
          <p:nvPr/>
        </p:nvGraphicFramePr>
        <p:xfrm>
          <a:off x="1040463" y="4143380"/>
          <a:ext cx="1316959" cy="428633"/>
        </p:xfrm>
        <a:graphic>
          <a:graphicData uri="http://schemas.openxmlformats.org/presentationml/2006/ole">
            <p:oleObj spid="_x0000_s887816" name="Equation" r:id="rId6" imgW="672840" imgH="2156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786346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Equating the two equations below.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2691" name="Object 3"/>
          <p:cNvGraphicFramePr>
            <a:graphicFrameLocks noChangeAspect="1"/>
          </p:cNvGraphicFramePr>
          <p:nvPr/>
        </p:nvGraphicFramePr>
        <p:xfrm>
          <a:off x="5500694" y="2214554"/>
          <a:ext cx="3357586" cy="3164938"/>
        </p:xfrm>
        <a:graphic>
          <a:graphicData uri="http://schemas.openxmlformats.org/presentationml/2006/ole">
            <p:oleObj spid="_x0000_s889858" name="Bitmap Image" r:id="rId4" imgW="2323810" imgH="2190476" progId="PBrush">
              <p:embed/>
            </p:oleObj>
          </a:graphicData>
        </a:graphic>
      </p:graphicFrame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7816" name="Object 8"/>
          <p:cNvGraphicFramePr>
            <a:graphicFrameLocks noChangeAspect="1"/>
          </p:cNvGraphicFramePr>
          <p:nvPr/>
        </p:nvGraphicFramePr>
        <p:xfrm>
          <a:off x="3143240" y="2571744"/>
          <a:ext cx="1316959" cy="428633"/>
        </p:xfrm>
        <a:graphic>
          <a:graphicData uri="http://schemas.openxmlformats.org/presentationml/2006/ole">
            <p:oleObj spid="_x0000_s889860" name="Equation" r:id="rId5" imgW="672840" imgH="215640" progId="Equation.3">
              <p:embed/>
            </p:oleObj>
          </a:graphicData>
        </a:graphic>
      </p:graphicFrame>
      <p:graphicFrame>
        <p:nvGraphicFramePr>
          <p:cNvPr id="889861" name="Object 5"/>
          <p:cNvGraphicFramePr>
            <a:graphicFrameLocks noChangeAspect="1"/>
          </p:cNvGraphicFramePr>
          <p:nvPr/>
        </p:nvGraphicFramePr>
        <p:xfrm>
          <a:off x="1219200" y="2357430"/>
          <a:ext cx="1381125" cy="830263"/>
        </p:xfrm>
        <a:graphic>
          <a:graphicData uri="http://schemas.openxmlformats.org/presentationml/2006/ole">
            <p:oleObj spid="_x0000_s889861" name="Equation" r:id="rId6" imgW="698400" imgH="419040" progId="Equation.3">
              <p:embed/>
            </p:oleObj>
          </a:graphicData>
        </a:graphic>
      </p:graphicFrame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9862" name="Object 6"/>
          <p:cNvGraphicFramePr>
            <a:graphicFrameLocks noChangeAspect="1"/>
          </p:cNvGraphicFramePr>
          <p:nvPr/>
        </p:nvGraphicFramePr>
        <p:xfrm>
          <a:off x="2371725" y="5572125"/>
          <a:ext cx="1257300" cy="863600"/>
        </p:xfrm>
        <a:graphic>
          <a:graphicData uri="http://schemas.openxmlformats.org/presentationml/2006/ole">
            <p:oleObj spid="_x0000_s889862" name="Equation" r:id="rId7" imgW="571320" imgH="393480" progId="Equation.3">
              <p:embed/>
            </p:oleObj>
          </a:graphicData>
        </a:graphic>
      </p:graphicFrame>
      <p:graphicFrame>
        <p:nvGraphicFramePr>
          <p:cNvPr id="889865" name="Object 9"/>
          <p:cNvGraphicFramePr>
            <a:graphicFrameLocks noChangeAspect="1"/>
          </p:cNvGraphicFramePr>
          <p:nvPr/>
        </p:nvGraphicFramePr>
        <p:xfrm>
          <a:off x="1870075" y="3643313"/>
          <a:ext cx="1933575" cy="830262"/>
        </p:xfrm>
        <a:graphic>
          <a:graphicData uri="http://schemas.openxmlformats.org/presentationml/2006/ole">
            <p:oleObj spid="_x0000_s889865" name="Equation" r:id="rId8" imgW="977760" imgH="419040" progId="Equation.3">
              <p:embed/>
            </p:oleObj>
          </a:graphicData>
        </a:graphic>
      </p:graphicFrame>
      <p:graphicFrame>
        <p:nvGraphicFramePr>
          <p:cNvPr id="889866" name="Object 10"/>
          <p:cNvGraphicFramePr>
            <a:graphicFrameLocks noChangeAspect="1"/>
          </p:cNvGraphicFramePr>
          <p:nvPr/>
        </p:nvGraphicFramePr>
        <p:xfrm>
          <a:off x="1941513" y="4598988"/>
          <a:ext cx="1481137" cy="830262"/>
        </p:xfrm>
        <a:graphic>
          <a:graphicData uri="http://schemas.openxmlformats.org/presentationml/2006/ole">
            <p:oleObj spid="_x0000_s889866" name="Equation" r:id="rId9" imgW="749160" imgH="419040" progId="Equation.3">
              <p:embed/>
            </p:oleObj>
          </a:graphicData>
        </a:graphic>
      </p:graphicFrame>
      <p:cxnSp>
        <p:nvCxnSpPr>
          <p:cNvPr id="19" name="Straight Arrow Connector 18"/>
          <p:cNvCxnSpPr/>
          <p:nvPr/>
        </p:nvCxnSpPr>
        <p:spPr>
          <a:xfrm rot="16200000" flipH="1">
            <a:off x="1964513" y="3321843"/>
            <a:ext cx="428628" cy="21431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rot="5400000">
            <a:off x="3357553" y="3286124"/>
            <a:ext cx="642942" cy="35719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786346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Now consider the forces trying to split the cylinder along a length.</a:t>
            </a:r>
          </a:p>
          <a:p>
            <a:endParaRPr lang="en-GB" sz="2400" dirty="0" smtClean="0"/>
          </a:p>
          <a:p>
            <a:r>
              <a:rPr lang="en-GB" sz="2400" dirty="0" smtClean="0"/>
              <a:t>The force due to the pressure is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92934" name="Object 6"/>
          <p:cNvGraphicFramePr>
            <a:graphicFrameLocks noChangeAspect="1"/>
          </p:cNvGraphicFramePr>
          <p:nvPr/>
        </p:nvGraphicFramePr>
        <p:xfrm>
          <a:off x="5715008" y="1142984"/>
          <a:ext cx="3143250" cy="2819400"/>
        </p:xfrm>
        <a:graphic>
          <a:graphicData uri="http://schemas.openxmlformats.org/presentationml/2006/ole">
            <p:oleObj spid="_x0000_s892934" name="Bitmap Image" r:id="rId4" imgW="2495238" imgH="2237503" progId="PBrush">
              <p:embed/>
            </p:oleObj>
          </a:graphicData>
        </a:graphic>
      </p:graphicFrame>
      <p:graphicFrame>
        <p:nvGraphicFramePr>
          <p:cNvPr id="892935" name="Object 7"/>
          <p:cNvGraphicFramePr>
            <a:graphicFrameLocks noChangeAspect="1"/>
          </p:cNvGraphicFramePr>
          <p:nvPr/>
        </p:nvGraphicFramePr>
        <p:xfrm>
          <a:off x="1227138" y="4749800"/>
          <a:ext cx="927100" cy="401638"/>
        </p:xfrm>
        <a:graphic>
          <a:graphicData uri="http://schemas.openxmlformats.org/presentationml/2006/ole">
            <p:oleObj spid="_x0000_s892935" name="Equation" r:id="rId5" imgW="469800" imgH="203040" progId="Equation.3">
              <p:embed/>
            </p:oleObj>
          </a:graphicData>
        </a:graphic>
      </p:graphicFrame>
      <p:graphicFrame>
        <p:nvGraphicFramePr>
          <p:cNvPr id="892936" name="Object 8"/>
          <p:cNvGraphicFramePr>
            <a:graphicFrameLocks noChangeAspect="1"/>
          </p:cNvGraphicFramePr>
          <p:nvPr/>
        </p:nvGraphicFramePr>
        <p:xfrm>
          <a:off x="1214414" y="3714752"/>
          <a:ext cx="793750" cy="704850"/>
        </p:xfrm>
        <a:graphic>
          <a:graphicData uri="http://schemas.openxmlformats.org/presentationml/2006/ole">
            <p:oleObj spid="_x0000_s892936" name="Equation" r:id="rId6" imgW="444240" imgH="393480" progId="Equation.3">
              <p:embed/>
            </p:oleObj>
          </a:graphicData>
        </a:graphic>
      </p:graphicFrame>
      <p:pic>
        <p:nvPicPr>
          <p:cNvPr id="892939" name="Picture 11" descr="http://www.efunda.com/formulae/solid_mechanics/mat_mechanics/images/PressureVesselCylindricalC.gi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00725" y="4357694"/>
            <a:ext cx="3343275" cy="2143125"/>
          </a:xfrm>
          <a:prstGeom prst="rect">
            <a:avLst/>
          </a:prstGeom>
          <a:noFill/>
        </p:spPr>
      </p:pic>
      <p:graphicFrame>
        <p:nvGraphicFramePr>
          <p:cNvPr id="892942" name="Object 14"/>
          <p:cNvGraphicFramePr>
            <a:graphicFrameLocks noChangeAspect="1"/>
          </p:cNvGraphicFramePr>
          <p:nvPr/>
        </p:nvGraphicFramePr>
        <p:xfrm>
          <a:off x="1139825" y="5207000"/>
          <a:ext cx="1101725" cy="403225"/>
        </p:xfrm>
        <a:graphic>
          <a:graphicData uri="http://schemas.openxmlformats.org/presentationml/2006/ole">
            <p:oleObj spid="_x0000_s892942" name="Equation" r:id="rId8" imgW="558720" imgH="2030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786346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So long as the material holds this is balanced by the stress in the material.</a:t>
            </a:r>
          </a:p>
          <a:p>
            <a:endParaRPr lang="en-GB" sz="2400" dirty="0" smtClean="0"/>
          </a:p>
          <a:p>
            <a:r>
              <a:rPr lang="en-GB" sz="2400" dirty="0" smtClean="0"/>
              <a:t>The force due to the stress is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92934" name="Object 6"/>
          <p:cNvGraphicFramePr>
            <a:graphicFrameLocks noChangeAspect="1"/>
          </p:cNvGraphicFramePr>
          <p:nvPr/>
        </p:nvGraphicFramePr>
        <p:xfrm>
          <a:off x="5715008" y="1142984"/>
          <a:ext cx="3143250" cy="2819400"/>
        </p:xfrm>
        <a:graphic>
          <a:graphicData uri="http://schemas.openxmlformats.org/presentationml/2006/ole">
            <p:oleObj spid="_x0000_s894978" name="Bitmap Image" r:id="rId4" imgW="2495238" imgH="2237503" progId="PBrush">
              <p:embed/>
            </p:oleObj>
          </a:graphicData>
        </a:graphic>
      </p:graphicFrame>
      <p:pic>
        <p:nvPicPr>
          <p:cNvPr id="892939" name="Picture 11" descr="http://www.efunda.com/formulae/solid_mechanics/mat_mechanics/images/PressureVesselCylindricalC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00725" y="4357694"/>
            <a:ext cx="3343275" cy="2143125"/>
          </a:xfrm>
          <a:prstGeom prst="rect">
            <a:avLst/>
          </a:prstGeom>
          <a:noFill/>
        </p:spPr>
      </p:pic>
      <p:sp>
        <p:nvSpPr>
          <p:cNvPr id="89498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94982" name="Object 6"/>
          <p:cNvGraphicFramePr>
            <a:graphicFrameLocks noChangeAspect="1"/>
          </p:cNvGraphicFramePr>
          <p:nvPr/>
        </p:nvGraphicFramePr>
        <p:xfrm>
          <a:off x="642910" y="4071942"/>
          <a:ext cx="4155295" cy="571510"/>
        </p:xfrm>
        <a:graphic>
          <a:graphicData uri="http://schemas.openxmlformats.org/presentationml/2006/ole">
            <p:oleObj spid="_x0000_s894982" name="Equation" r:id="rId6" imgW="1663560" imgH="228600" progId="Equation.3">
              <p:embed/>
            </p:oleObj>
          </a:graphicData>
        </a:graphic>
      </p:graphicFrame>
      <p:graphicFrame>
        <p:nvGraphicFramePr>
          <p:cNvPr id="894984" name="Object 8"/>
          <p:cNvGraphicFramePr>
            <a:graphicFrameLocks noChangeAspect="1"/>
          </p:cNvGraphicFramePr>
          <p:nvPr/>
        </p:nvGraphicFramePr>
        <p:xfrm>
          <a:off x="626186" y="5168261"/>
          <a:ext cx="1802674" cy="624526"/>
        </p:xfrm>
        <a:graphic>
          <a:graphicData uri="http://schemas.openxmlformats.org/presentationml/2006/ole">
            <p:oleObj spid="_x0000_s894984" name="Equation" r:id="rId7" imgW="660240" imgH="2286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786346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Equating the two equations below.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cxnSp>
        <p:nvCxnSpPr>
          <p:cNvPr id="19" name="Straight Arrow Connector 18"/>
          <p:cNvCxnSpPr/>
          <p:nvPr/>
        </p:nvCxnSpPr>
        <p:spPr>
          <a:xfrm rot="16200000" flipH="1">
            <a:off x="1964513" y="3321843"/>
            <a:ext cx="428628" cy="21431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rot="5400000">
            <a:off x="3571867" y="3143248"/>
            <a:ext cx="642942" cy="35719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aphicFrame>
        <p:nvGraphicFramePr>
          <p:cNvPr id="18" name="Object 6"/>
          <p:cNvGraphicFramePr>
            <a:graphicFrameLocks noChangeAspect="1"/>
          </p:cNvGraphicFramePr>
          <p:nvPr/>
        </p:nvGraphicFramePr>
        <p:xfrm>
          <a:off x="5715008" y="1142984"/>
          <a:ext cx="3143250" cy="2819400"/>
        </p:xfrm>
        <a:graphic>
          <a:graphicData uri="http://schemas.openxmlformats.org/presentationml/2006/ole">
            <p:oleObj spid="_x0000_s897032" name="Bitmap Image" r:id="rId4" imgW="2495238" imgH="2237503" progId="PBrush">
              <p:embed/>
            </p:oleObj>
          </a:graphicData>
        </a:graphic>
      </p:graphicFrame>
      <p:pic>
        <p:nvPicPr>
          <p:cNvPr id="21" name="Picture 11" descr="http://www.efunda.com/formulae/solid_mechanics/mat_mechanics/images/PressureVesselCylindricalC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00725" y="4357694"/>
            <a:ext cx="3343275" cy="2143125"/>
          </a:xfrm>
          <a:prstGeom prst="rect">
            <a:avLst/>
          </a:prstGeom>
          <a:noFill/>
        </p:spPr>
      </p:pic>
      <p:graphicFrame>
        <p:nvGraphicFramePr>
          <p:cNvPr id="897033" name="Object 9"/>
          <p:cNvGraphicFramePr>
            <a:graphicFrameLocks noChangeAspect="1"/>
          </p:cNvGraphicFramePr>
          <p:nvPr/>
        </p:nvGraphicFramePr>
        <p:xfrm>
          <a:off x="3143240" y="2428868"/>
          <a:ext cx="1803400" cy="623888"/>
        </p:xfrm>
        <a:graphic>
          <a:graphicData uri="http://schemas.openxmlformats.org/presentationml/2006/ole">
            <p:oleObj spid="_x0000_s897033" name="Equation" r:id="rId6" imgW="660240" imgH="228600" progId="Equation.3">
              <p:embed/>
            </p:oleObj>
          </a:graphicData>
        </a:graphic>
      </p:graphicFrame>
      <p:graphicFrame>
        <p:nvGraphicFramePr>
          <p:cNvPr id="897034" name="Object 10"/>
          <p:cNvGraphicFramePr>
            <a:graphicFrameLocks noChangeAspect="1"/>
          </p:cNvGraphicFramePr>
          <p:nvPr/>
        </p:nvGraphicFramePr>
        <p:xfrm>
          <a:off x="1228725" y="2454275"/>
          <a:ext cx="1343025" cy="490538"/>
        </p:xfrm>
        <a:graphic>
          <a:graphicData uri="http://schemas.openxmlformats.org/presentationml/2006/ole">
            <p:oleObj spid="_x0000_s897034" name="Equation" r:id="rId7" imgW="558720" imgH="203040" progId="Equation.3">
              <p:embed/>
            </p:oleObj>
          </a:graphicData>
        </a:graphic>
      </p:graphicFrame>
      <p:graphicFrame>
        <p:nvGraphicFramePr>
          <p:cNvPr id="897035" name="Object 11"/>
          <p:cNvGraphicFramePr>
            <a:graphicFrameLocks noChangeAspect="1"/>
          </p:cNvGraphicFramePr>
          <p:nvPr/>
        </p:nvGraphicFramePr>
        <p:xfrm>
          <a:off x="1731963" y="3714750"/>
          <a:ext cx="2322512" cy="623888"/>
        </p:xfrm>
        <a:graphic>
          <a:graphicData uri="http://schemas.openxmlformats.org/presentationml/2006/ole">
            <p:oleObj spid="_x0000_s897035" name="Equation" r:id="rId8" imgW="850680" imgH="228600" progId="Equation.3">
              <p:embed/>
            </p:oleObj>
          </a:graphicData>
        </a:graphic>
      </p:graphicFrame>
      <p:graphicFrame>
        <p:nvGraphicFramePr>
          <p:cNvPr id="897036" name="Object 12"/>
          <p:cNvGraphicFramePr>
            <a:graphicFrameLocks noChangeAspect="1"/>
          </p:cNvGraphicFramePr>
          <p:nvPr/>
        </p:nvGraphicFramePr>
        <p:xfrm>
          <a:off x="1851025" y="4357694"/>
          <a:ext cx="1941513" cy="1073150"/>
        </p:xfrm>
        <a:graphic>
          <a:graphicData uri="http://schemas.openxmlformats.org/presentationml/2006/ole">
            <p:oleObj spid="_x0000_s897036" name="Equation" r:id="rId9" imgW="711000" imgH="393480" progId="Equation.3">
              <p:embed/>
            </p:oleObj>
          </a:graphicData>
        </a:graphic>
      </p:graphicFrame>
      <p:graphicFrame>
        <p:nvGraphicFramePr>
          <p:cNvPr id="897037" name="Object 13"/>
          <p:cNvGraphicFramePr>
            <a:graphicFrameLocks noChangeAspect="1"/>
          </p:cNvGraphicFramePr>
          <p:nvPr/>
        </p:nvGraphicFramePr>
        <p:xfrm>
          <a:off x="1857356" y="5572140"/>
          <a:ext cx="1698625" cy="1073150"/>
        </p:xfrm>
        <a:graphic>
          <a:graphicData uri="http://schemas.openxmlformats.org/presentationml/2006/ole">
            <p:oleObj spid="_x0000_s897037" name="Equation" r:id="rId10" imgW="622080" imgH="393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3929090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The derived equations are shown.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Notice that for a given pressure the circumferential stress is twice the longitudinal stress.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8" name="Object 6"/>
          <p:cNvGraphicFramePr>
            <a:graphicFrameLocks noChangeAspect="1"/>
          </p:cNvGraphicFramePr>
          <p:nvPr/>
        </p:nvGraphicFramePr>
        <p:xfrm>
          <a:off x="6215074" y="1428736"/>
          <a:ext cx="2571746" cy="2306778"/>
        </p:xfrm>
        <a:graphic>
          <a:graphicData uri="http://schemas.openxmlformats.org/presentationml/2006/ole">
            <p:oleObj spid="_x0000_s898050" name="Bitmap Image" r:id="rId4" imgW="2495238" imgH="2237503" progId="PBrush">
              <p:embed/>
            </p:oleObj>
          </a:graphicData>
        </a:graphic>
      </p:graphicFrame>
      <p:graphicFrame>
        <p:nvGraphicFramePr>
          <p:cNvPr id="897037" name="Object 13"/>
          <p:cNvGraphicFramePr>
            <a:graphicFrameLocks noChangeAspect="1"/>
          </p:cNvGraphicFramePr>
          <p:nvPr/>
        </p:nvGraphicFramePr>
        <p:xfrm>
          <a:off x="4714876" y="2357430"/>
          <a:ext cx="1356899" cy="857256"/>
        </p:xfrm>
        <a:graphic>
          <a:graphicData uri="http://schemas.openxmlformats.org/presentationml/2006/ole">
            <p:oleObj spid="_x0000_s898055" name="Equation" r:id="rId5" imgW="622080" imgH="393480" progId="Equation.3">
              <p:embed/>
            </p:oleObj>
          </a:graphicData>
        </a:graphic>
      </p:graphicFrame>
      <p:graphicFrame>
        <p:nvGraphicFramePr>
          <p:cNvPr id="898056" name="Object 8"/>
          <p:cNvGraphicFramePr>
            <a:graphicFrameLocks noChangeAspect="1"/>
          </p:cNvGraphicFramePr>
          <p:nvPr/>
        </p:nvGraphicFramePr>
        <p:xfrm>
          <a:off x="6215074" y="4143380"/>
          <a:ext cx="2571768" cy="2424637"/>
        </p:xfrm>
        <a:graphic>
          <a:graphicData uri="http://schemas.openxmlformats.org/presentationml/2006/ole">
            <p:oleObj spid="_x0000_s898056" name="Bitmap Image" r:id="rId6" imgW="2323810" imgH="2190476" progId="PBrush">
              <p:embed/>
            </p:oleObj>
          </a:graphicData>
        </a:graphic>
      </p:graphicFrame>
      <p:graphicFrame>
        <p:nvGraphicFramePr>
          <p:cNvPr id="898057" name="Object 9"/>
          <p:cNvGraphicFramePr>
            <a:graphicFrameLocks noChangeAspect="1"/>
          </p:cNvGraphicFramePr>
          <p:nvPr/>
        </p:nvGraphicFramePr>
        <p:xfrm>
          <a:off x="4870450" y="5357813"/>
          <a:ext cx="1258888" cy="863600"/>
        </p:xfrm>
        <a:graphic>
          <a:graphicData uri="http://schemas.openxmlformats.org/presentationml/2006/ole">
            <p:oleObj spid="_x0000_s898057" name="Equation" r:id="rId7" imgW="571320" imgH="393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072494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A cylinder has a 300 mm mean diameter with a wall thickness of 2 mm. </a:t>
            </a:r>
          </a:p>
          <a:p>
            <a:endParaRPr lang="en-GB" sz="2400" dirty="0" smtClean="0"/>
          </a:p>
          <a:p>
            <a:r>
              <a:rPr lang="en-GB" sz="2400" dirty="0" smtClean="0"/>
              <a:t>Calculate the maximum pressure difference allowed between the inside and outside if the stress in the wall must not exceed 150 </a:t>
            </a:r>
            <a:r>
              <a:rPr lang="en-GB" sz="2400" dirty="0" err="1" smtClean="0"/>
              <a:t>MPa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r>
              <a:rPr lang="en-GB" sz="2400" dirty="0" smtClean="0"/>
              <a:t>Calculate the corresponding longitudinal stress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072494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D= 300 mm </a:t>
            </a:r>
          </a:p>
          <a:p>
            <a:r>
              <a:rPr lang="en-GB" sz="2400" dirty="0" smtClean="0"/>
              <a:t>t = 2 mm</a:t>
            </a:r>
          </a:p>
          <a:p>
            <a:r>
              <a:rPr lang="en-GB" sz="2400" dirty="0" err="1" smtClean="0"/>
              <a:t>σ</a:t>
            </a:r>
            <a:r>
              <a:rPr lang="en-GB" sz="2400" baseline="-25000" dirty="0" err="1" smtClean="0"/>
              <a:t>max</a:t>
            </a:r>
            <a:r>
              <a:rPr lang="en-GB" sz="2400" dirty="0" smtClean="0"/>
              <a:t> = 150MPa </a:t>
            </a:r>
          </a:p>
          <a:p>
            <a:r>
              <a:rPr lang="en-GB" sz="2400" dirty="0" err="1" smtClean="0"/>
              <a:t>P</a:t>
            </a:r>
            <a:r>
              <a:rPr lang="en-GB" sz="2400" baseline="-25000" dirty="0" err="1" smtClean="0"/>
              <a:t>max</a:t>
            </a:r>
            <a:r>
              <a:rPr lang="en-GB" sz="2400" dirty="0" smtClean="0"/>
              <a:t> = ?</a:t>
            </a:r>
          </a:p>
          <a:p>
            <a:endParaRPr lang="en-GB" sz="2400" dirty="0" smtClean="0"/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02146" name="Object 2"/>
          <p:cNvGraphicFramePr>
            <a:graphicFrameLocks noChangeAspect="1"/>
          </p:cNvGraphicFramePr>
          <p:nvPr/>
        </p:nvGraphicFramePr>
        <p:xfrm>
          <a:off x="3571868" y="2500306"/>
          <a:ext cx="1698625" cy="1073150"/>
        </p:xfrm>
        <a:graphic>
          <a:graphicData uri="http://schemas.openxmlformats.org/presentationml/2006/ole">
            <p:oleObj spid="_x0000_s903170" name="Equation" r:id="rId4" imgW="622080" imgH="393480" progId="Equation.3">
              <p:embed/>
            </p:oleObj>
          </a:graphicData>
        </a:graphic>
      </p:graphicFrame>
      <p:graphicFrame>
        <p:nvGraphicFramePr>
          <p:cNvPr id="902147" name="Object 3"/>
          <p:cNvGraphicFramePr>
            <a:graphicFrameLocks noChangeAspect="1"/>
          </p:cNvGraphicFramePr>
          <p:nvPr/>
        </p:nvGraphicFramePr>
        <p:xfrm>
          <a:off x="658813" y="3857625"/>
          <a:ext cx="1595437" cy="1073150"/>
        </p:xfrm>
        <a:graphic>
          <a:graphicData uri="http://schemas.openxmlformats.org/presentationml/2006/ole">
            <p:oleObj spid="_x0000_s903171" name="Equation" r:id="rId5" imgW="583920" imgH="393480" progId="Equation.3">
              <p:embed/>
            </p:oleObj>
          </a:graphicData>
        </a:graphic>
      </p:graphicFrame>
      <p:graphicFrame>
        <p:nvGraphicFramePr>
          <p:cNvPr id="902148" name="Object 4"/>
          <p:cNvGraphicFramePr>
            <a:graphicFrameLocks noChangeAspect="1"/>
          </p:cNvGraphicFramePr>
          <p:nvPr/>
        </p:nvGraphicFramePr>
        <p:xfrm>
          <a:off x="2428860" y="3786190"/>
          <a:ext cx="4538662" cy="1211262"/>
        </p:xfrm>
        <a:graphic>
          <a:graphicData uri="http://schemas.openxmlformats.org/presentationml/2006/ole">
            <p:oleObj spid="_x0000_s903172" name="Equation" r:id="rId6" imgW="1663560" imgH="444240" progId="Equation.3">
              <p:embed/>
            </p:oleObj>
          </a:graphicData>
        </a:graphic>
      </p:graphicFrame>
      <p:graphicFrame>
        <p:nvGraphicFramePr>
          <p:cNvPr id="902149" name="Object 5"/>
          <p:cNvGraphicFramePr>
            <a:graphicFrameLocks noChangeAspect="1"/>
          </p:cNvGraphicFramePr>
          <p:nvPr/>
        </p:nvGraphicFramePr>
        <p:xfrm>
          <a:off x="7072330" y="4143380"/>
          <a:ext cx="1525588" cy="484188"/>
        </p:xfrm>
        <a:graphic>
          <a:graphicData uri="http://schemas.openxmlformats.org/presentationml/2006/ole">
            <p:oleObj spid="_x0000_s903173" name="Equation" r:id="rId7" imgW="558720" imgH="177480" progId="Equation.3">
              <p:embed/>
            </p:oleObj>
          </a:graphicData>
        </a:graphic>
      </p:graphicFrame>
      <p:graphicFrame>
        <p:nvGraphicFramePr>
          <p:cNvPr id="902150" name="Object 6"/>
          <p:cNvGraphicFramePr>
            <a:graphicFrameLocks noChangeAspect="1"/>
          </p:cNvGraphicFramePr>
          <p:nvPr/>
        </p:nvGraphicFramePr>
        <p:xfrm>
          <a:off x="730250" y="5286375"/>
          <a:ext cx="1468438" cy="1008063"/>
        </p:xfrm>
        <a:graphic>
          <a:graphicData uri="http://schemas.openxmlformats.org/presentationml/2006/ole">
            <p:oleObj spid="_x0000_s903174" name="Equation" r:id="rId8" imgW="571320" imgH="393480" progId="Equation.3">
              <p:embed/>
            </p:oleObj>
          </a:graphicData>
        </a:graphic>
      </p:graphicFrame>
      <p:graphicFrame>
        <p:nvGraphicFramePr>
          <p:cNvPr id="902151" name="Object 7"/>
          <p:cNvGraphicFramePr>
            <a:graphicFrameLocks noChangeAspect="1"/>
          </p:cNvGraphicFramePr>
          <p:nvPr/>
        </p:nvGraphicFramePr>
        <p:xfrm>
          <a:off x="2414588" y="5219721"/>
          <a:ext cx="3814762" cy="1138237"/>
        </p:xfrm>
        <a:graphic>
          <a:graphicData uri="http://schemas.openxmlformats.org/presentationml/2006/ole">
            <p:oleObj spid="_x0000_s903175" name="Equation" r:id="rId9" imgW="1485720" imgH="444240" progId="Equation.3">
              <p:embed/>
            </p:oleObj>
          </a:graphicData>
        </a:graphic>
      </p:graphicFrame>
      <p:graphicFrame>
        <p:nvGraphicFramePr>
          <p:cNvPr id="902152" name="Object 8"/>
          <p:cNvGraphicFramePr>
            <a:graphicFrameLocks noChangeAspect="1"/>
          </p:cNvGraphicFramePr>
          <p:nvPr/>
        </p:nvGraphicFramePr>
        <p:xfrm>
          <a:off x="6227763" y="5572125"/>
          <a:ext cx="1598612" cy="454025"/>
        </p:xfrm>
        <a:graphic>
          <a:graphicData uri="http://schemas.openxmlformats.org/presentationml/2006/ole">
            <p:oleObj spid="_x0000_s903176" name="Equation" r:id="rId10" imgW="622080" imgH="177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357718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Sphere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A sphere will tend to split about a diameter as shown</a:t>
            </a:r>
          </a:p>
          <a:p>
            <a:endParaRPr lang="en-GB" sz="2400" dirty="0" smtClean="0"/>
          </a:p>
          <a:p>
            <a:r>
              <a:rPr lang="en-GB" sz="2400" dirty="0" smtClean="0"/>
              <a:t>The stress produced in the material is equivalent to the longitudinal stress in the cylinder so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05220" name="Object 4"/>
          <p:cNvGraphicFramePr>
            <a:graphicFrameLocks noChangeAspect="1"/>
          </p:cNvGraphicFramePr>
          <p:nvPr/>
        </p:nvGraphicFramePr>
        <p:xfrm>
          <a:off x="5572132" y="2285992"/>
          <a:ext cx="3028950" cy="2143125"/>
        </p:xfrm>
        <a:graphic>
          <a:graphicData uri="http://schemas.openxmlformats.org/presentationml/2006/ole">
            <p:oleObj spid="_x0000_s905220" name="Bitmap Image" r:id="rId4" imgW="3029373" imgH="2142857" progId="PBrush">
              <p:embed/>
            </p:oleObj>
          </a:graphicData>
        </a:graphic>
      </p:graphicFrame>
      <p:sp>
        <p:nvSpPr>
          <p:cNvPr id="90522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05222" name="Object 6"/>
          <p:cNvGraphicFramePr>
            <a:graphicFrameLocks noChangeAspect="1"/>
          </p:cNvGraphicFramePr>
          <p:nvPr/>
        </p:nvGraphicFramePr>
        <p:xfrm>
          <a:off x="1571604" y="4643446"/>
          <a:ext cx="1357322" cy="883337"/>
        </p:xfrm>
        <a:graphic>
          <a:graphicData uri="http://schemas.openxmlformats.org/presentationml/2006/ole">
            <p:oleObj spid="_x0000_s905222" name="Equation" r:id="rId5" imgW="596641" imgH="393529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072494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Sphere–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Calculate the maximum allowable pressure difference between the inside and outside of a sphere 50 mm mean diameter with a wall 0.6 mm thick if the maximum allowable stress is 1.5 </a:t>
            </a:r>
            <a:r>
              <a:rPr lang="en-GB" sz="2400" dirty="0" err="1" smtClean="0"/>
              <a:t>MPa</a:t>
            </a:r>
            <a:r>
              <a:rPr lang="en-GB" sz="2400" dirty="0" smtClean="0"/>
              <a:t>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1362" name="Object 2"/>
          <p:cNvGraphicFramePr>
            <a:graphicFrameLocks noChangeAspect="1"/>
          </p:cNvGraphicFramePr>
          <p:nvPr/>
        </p:nvGraphicFramePr>
        <p:xfrm>
          <a:off x="658813" y="3857625"/>
          <a:ext cx="1595437" cy="1073150"/>
        </p:xfrm>
        <a:graphic>
          <a:graphicData uri="http://schemas.openxmlformats.org/presentationml/2006/ole">
            <p:oleObj spid="_x0000_s911362" name="Equation" r:id="rId4" imgW="583920" imgH="393480" progId="Equation.3">
              <p:embed/>
            </p:oleObj>
          </a:graphicData>
        </a:graphic>
      </p:graphicFrame>
      <p:graphicFrame>
        <p:nvGraphicFramePr>
          <p:cNvPr id="911363" name="Object 3"/>
          <p:cNvGraphicFramePr>
            <a:graphicFrameLocks noChangeAspect="1"/>
          </p:cNvGraphicFramePr>
          <p:nvPr/>
        </p:nvGraphicFramePr>
        <p:xfrm>
          <a:off x="2325688" y="3786188"/>
          <a:ext cx="4746625" cy="1211262"/>
        </p:xfrm>
        <a:graphic>
          <a:graphicData uri="http://schemas.openxmlformats.org/presentationml/2006/ole">
            <p:oleObj spid="_x0000_s911363" name="Equation" r:id="rId5" imgW="1739880" imgH="444240" progId="Equation.3">
              <p:embed/>
            </p:oleObj>
          </a:graphicData>
        </a:graphic>
      </p:graphicFrame>
      <p:graphicFrame>
        <p:nvGraphicFramePr>
          <p:cNvPr id="911364" name="Object 4"/>
          <p:cNvGraphicFramePr>
            <a:graphicFrameLocks noChangeAspect="1"/>
          </p:cNvGraphicFramePr>
          <p:nvPr/>
        </p:nvGraphicFramePr>
        <p:xfrm>
          <a:off x="7038975" y="4143375"/>
          <a:ext cx="1593850" cy="484188"/>
        </p:xfrm>
        <a:graphic>
          <a:graphicData uri="http://schemas.openxmlformats.org/presentationml/2006/ole">
            <p:oleObj spid="_x0000_s911364" name="Equation" r:id="rId6" imgW="583920" imgH="177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072494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A thin walled cylinder is 80 mm mean diameter with a wall 1 mm thick.</a:t>
            </a:r>
          </a:p>
          <a:p>
            <a:endParaRPr lang="en-GB" sz="2400" dirty="0" smtClean="0"/>
          </a:p>
          <a:p>
            <a:r>
              <a:rPr lang="en-GB" sz="2400" dirty="0" smtClean="0"/>
              <a:t> Calculate the longitudinal and circumferential stresses when the inside pressure is 500 </a:t>
            </a:r>
            <a:r>
              <a:rPr lang="en-GB" sz="2400" dirty="0" err="1" smtClean="0"/>
              <a:t>kPa</a:t>
            </a:r>
            <a:r>
              <a:rPr lang="en-GB" sz="2400" dirty="0" smtClean="0"/>
              <a:t> larger than on the outside. 	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(Answers  10 </a:t>
            </a:r>
            <a:r>
              <a:rPr lang="en-GB" sz="2400" dirty="0" err="1" smtClean="0"/>
              <a:t>MPa</a:t>
            </a:r>
            <a:r>
              <a:rPr lang="en-GB" sz="2400" dirty="0" smtClean="0"/>
              <a:t> and 20 </a:t>
            </a:r>
            <a:r>
              <a:rPr lang="en-GB" sz="2400" dirty="0" err="1" smtClean="0"/>
              <a:t>MPa</a:t>
            </a:r>
            <a:r>
              <a:rPr lang="en-GB" sz="2400" dirty="0" smtClean="0"/>
              <a:t>).</a:t>
            </a:r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072494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Calculate the wall thickness required for a thin walled cylinder which must withstand a pressure difference of 1.5 </a:t>
            </a:r>
            <a:r>
              <a:rPr lang="en-GB" sz="2400" dirty="0" err="1" smtClean="0"/>
              <a:t>MPa</a:t>
            </a:r>
            <a:r>
              <a:rPr lang="en-GB" sz="2400" dirty="0" smtClean="0"/>
              <a:t> between the inside and outside.</a:t>
            </a:r>
          </a:p>
          <a:p>
            <a:endParaRPr lang="en-GB" sz="2400" dirty="0" smtClean="0"/>
          </a:p>
          <a:p>
            <a:r>
              <a:rPr lang="en-GB" sz="2400" dirty="0" smtClean="0"/>
              <a:t> The mean diameter is 200 mm and the stress must not exceed 60 </a:t>
            </a:r>
            <a:r>
              <a:rPr lang="en-GB" sz="2400" dirty="0" err="1" smtClean="0"/>
              <a:t>MPa</a:t>
            </a:r>
            <a:r>
              <a:rPr lang="en-GB" sz="2400" dirty="0" smtClean="0"/>
              <a:t>. 	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(Answer  2.5 mm)</a:t>
            </a:r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072494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Sphere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	Calculate the stress in a thin walled sphere 100 mm mean diameter with a wall 2 mm thick when the outside pressure is 2 </a:t>
            </a:r>
            <a:r>
              <a:rPr lang="en-GB" sz="2400" dirty="0" err="1" smtClean="0"/>
              <a:t>MPa</a:t>
            </a:r>
            <a:r>
              <a:rPr lang="en-GB" sz="2400" dirty="0" smtClean="0"/>
              <a:t> greater than the inside.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(Answer   -25 </a:t>
            </a:r>
            <a:r>
              <a:rPr lang="en-GB" sz="2400" dirty="0" err="1" smtClean="0"/>
              <a:t>MPa</a:t>
            </a:r>
            <a:r>
              <a:rPr lang="en-GB" sz="2400" dirty="0" smtClean="0"/>
              <a:t>).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7959828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Joint efficiency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If a thin walled vessel is manufactured from plate which is welded or riveted to form the required shape, the magnitude of the stresses </a:t>
            </a:r>
            <a:r>
              <a:rPr lang="el-GR" sz="2400" dirty="0" smtClean="0"/>
              <a:t>σ</a:t>
            </a:r>
            <a:r>
              <a:rPr lang="en-GB" sz="2400" baseline="-25000" dirty="0" smtClean="0"/>
              <a:t>c</a:t>
            </a:r>
            <a:r>
              <a:rPr lang="en-GB" sz="2400" dirty="0" smtClean="0"/>
              <a:t>,</a:t>
            </a:r>
            <a:r>
              <a:rPr lang="el-GR" sz="2400" dirty="0" smtClean="0"/>
              <a:t>σ</a:t>
            </a:r>
            <a:r>
              <a:rPr lang="en-GB" sz="2400" baseline="-25000" dirty="0" smtClean="0"/>
              <a:t>l </a:t>
            </a:r>
            <a:r>
              <a:rPr lang="en-GB" sz="2400" dirty="0" smtClean="0"/>
              <a:t>for cylinders and </a:t>
            </a:r>
            <a:r>
              <a:rPr lang="el-GR" sz="2400" dirty="0" smtClean="0"/>
              <a:t>σ</a:t>
            </a:r>
            <a:r>
              <a:rPr lang="en-GB" sz="2400" dirty="0" smtClean="0"/>
              <a:t> for spheres, are modified by the efficiency of the joint </a:t>
            </a:r>
            <a:r>
              <a:rPr lang="el-GR" sz="2400" dirty="0" smtClean="0"/>
              <a:t>η</a:t>
            </a:r>
            <a:r>
              <a:rPr lang="en-GB" sz="2400" dirty="0" smtClean="0"/>
              <a:t>. </a:t>
            </a:r>
          </a:p>
          <a:p>
            <a:endParaRPr lang="en-GB" sz="2400" dirty="0" smtClean="0"/>
          </a:p>
          <a:p>
            <a:r>
              <a:rPr lang="en-GB" sz="2400" dirty="0" smtClean="0"/>
              <a:t>I.E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45156" name="Object 4"/>
          <p:cNvGraphicFramePr>
            <a:graphicFrameLocks noChangeAspect="1"/>
          </p:cNvGraphicFramePr>
          <p:nvPr/>
        </p:nvGraphicFramePr>
        <p:xfrm>
          <a:off x="6502400" y="5561013"/>
          <a:ext cx="1384300" cy="939800"/>
        </p:xfrm>
        <a:graphic>
          <a:graphicData uri="http://schemas.openxmlformats.org/presentationml/2006/ole">
            <p:oleObj spid="_x0000_s986114" name="Equation" r:id="rId4" imgW="609480" imgH="419040" progId="Equation.3">
              <p:embed/>
            </p:oleObj>
          </a:graphicData>
        </a:graphic>
      </p:graphicFrame>
      <p:graphicFrame>
        <p:nvGraphicFramePr>
          <p:cNvPr id="945158" name="Object 6"/>
          <p:cNvGraphicFramePr>
            <a:graphicFrameLocks noChangeAspect="1"/>
          </p:cNvGraphicFramePr>
          <p:nvPr/>
        </p:nvGraphicFramePr>
        <p:xfrm>
          <a:off x="931863" y="5548313"/>
          <a:ext cx="1579562" cy="939800"/>
        </p:xfrm>
        <a:graphic>
          <a:graphicData uri="http://schemas.openxmlformats.org/presentationml/2006/ole">
            <p:oleObj spid="_x0000_s986115" name="Equation" r:id="rId5" imgW="723600" imgH="431640" progId="Equation.3">
              <p:embed/>
            </p:oleObj>
          </a:graphicData>
        </a:graphic>
      </p:graphicFrame>
      <p:graphicFrame>
        <p:nvGraphicFramePr>
          <p:cNvPr id="945160" name="Object 8"/>
          <p:cNvGraphicFramePr>
            <a:graphicFrameLocks noChangeAspect="1"/>
          </p:cNvGraphicFramePr>
          <p:nvPr/>
        </p:nvGraphicFramePr>
        <p:xfrm>
          <a:off x="3536950" y="5475288"/>
          <a:ext cx="1455738" cy="947737"/>
        </p:xfrm>
        <a:graphic>
          <a:graphicData uri="http://schemas.openxmlformats.org/presentationml/2006/ole">
            <p:oleObj spid="_x0000_s986116" name="Equation" r:id="rId6" imgW="660240" imgH="431640" progId="Equation.3">
              <p:embed/>
            </p:oleObj>
          </a:graphicData>
        </a:graphic>
      </p:graphicFrame>
      <p:pic>
        <p:nvPicPr>
          <p:cNvPr id="945161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3789040"/>
            <a:ext cx="1800200" cy="1614624"/>
          </a:xfrm>
          <a:prstGeom prst="rect">
            <a:avLst/>
          </a:prstGeom>
          <a:noFill/>
        </p:spPr>
      </p:pic>
      <p:pic>
        <p:nvPicPr>
          <p:cNvPr id="945162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5856" y="3501008"/>
            <a:ext cx="1995686" cy="1881119"/>
          </a:xfrm>
          <a:prstGeom prst="rect">
            <a:avLst/>
          </a:prstGeom>
          <a:noFill/>
        </p:spPr>
      </p:pic>
      <p:graphicFrame>
        <p:nvGraphicFramePr>
          <p:cNvPr id="945163" name="Object 11"/>
          <p:cNvGraphicFramePr>
            <a:graphicFrameLocks noChangeAspect="1"/>
          </p:cNvGraphicFramePr>
          <p:nvPr/>
        </p:nvGraphicFramePr>
        <p:xfrm>
          <a:off x="6012160" y="3645024"/>
          <a:ext cx="2304256" cy="1630370"/>
        </p:xfrm>
        <a:graphic>
          <a:graphicData uri="http://schemas.openxmlformats.org/presentationml/2006/ole">
            <p:oleObj spid="_x0000_s986117" name="Bitmap Image" r:id="rId9" imgW="3029373" imgH="2142857" progId="PBrush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571504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Joint efficiency – Example 2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An pressure vessel takes the form of a thin walled cylinder with a diameter of 0.25 m and length of 0.8 m, with a steel plate thickness of 3 mm.  If the longitudinal and circumferential joint efficiencies are 70% and 35% respectively, calculate the maximum stress if the vessel if pressurised internally to 1.6 Bar.</a:t>
            </a:r>
          </a:p>
          <a:p>
            <a:endParaRPr lang="en-GB" sz="2400" dirty="0" smtClean="0"/>
          </a:p>
          <a:p>
            <a:r>
              <a:rPr lang="en-GB" sz="2400" dirty="0" smtClean="0"/>
              <a:t>(Assume ‘E’ = 205 GN/m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 and ‘</a:t>
            </a:r>
            <a:r>
              <a:rPr lang="en-GB" sz="2400" dirty="0" smtClean="0">
                <a:sym typeface="Symbol"/>
              </a:rPr>
              <a:t></a:t>
            </a:r>
            <a:r>
              <a:rPr lang="en-GB" sz="2400" dirty="0" smtClean="0"/>
              <a:t>’ = 0.3)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45158" name="Object 6"/>
          <p:cNvGraphicFramePr>
            <a:graphicFrameLocks noChangeAspect="1"/>
          </p:cNvGraphicFramePr>
          <p:nvPr/>
        </p:nvGraphicFramePr>
        <p:xfrm>
          <a:off x="6572264" y="2500306"/>
          <a:ext cx="1579562" cy="939800"/>
        </p:xfrm>
        <a:graphic>
          <a:graphicData uri="http://schemas.openxmlformats.org/presentationml/2006/ole">
            <p:oleObj spid="_x0000_s987138" name="Equation" r:id="rId4" imgW="723600" imgH="431640" progId="Equation.3">
              <p:embed/>
            </p:oleObj>
          </a:graphicData>
        </a:graphic>
      </p:graphicFrame>
      <p:graphicFrame>
        <p:nvGraphicFramePr>
          <p:cNvPr id="945160" name="Object 8"/>
          <p:cNvGraphicFramePr>
            <a:graphicFrameLocks noChangeAspect="1"/>
          </p:cNvGraphicFramePr>
          <p:nvPr/>
        </p:nvGraphicFramePr>
        <p:xfrm>
          <a:off x="7072330" y="5643578"/>
          <a:ext cx="1455738" cy="947737"/>
        </p:xfrm>
        <a:graphic>
          <a:graphicData uri="http://schemas.openxmlformats.org/presentationml/2006/ole">
            <p:oleObj spid="_x0000_s987139" name="Equation" r:id="rId5" imgW="660240" imgH="431640" progId="Equation.3">
              <p:embed/>
            </p:oleObj>
          </a:graphicData>
        </a:graphic>
      </p:graphicFrame>
      <p:pic>
        <p:nvPicPr>
          <p:cNvPr id="945161" name="Picture 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43702" y="857232"/>
            <a:ext cx="1800200" cy="1614624"/>
          </a:xfrm>
          <a:prstGeom prst="rect">
            <a:avLst/>
          </a:prstGeom>
          <a:noFill/>
        </p:spPr>
      </p:pic>
      <p:pic>
        <p:nvPicPr>
          <p:cNvPr id="945162" name="Picture 1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72264" y="3571876"/>
            <a:ext cx="1995686" cy="1881119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7959828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Joint efficiency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Must consider circumferential and longitudinal stresses. Lowest allowable pressure is limit.</a:t>
            </a: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		 Circumferential 				Longitudinal</a:t>
            </a: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	</a:t>
            </a: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			Hence  </a:t>
            </a:r>
            <a:r>
              <a:rPr lang="el-GR" sz="1600" b="1" dirty="0" smtClean="0">
                <a:ea typeface="MS Gothic" charset="0"/>
                <a:cs typeface="MS Gothic" charset="0"/>
              </a:rPr>
              <a:t>σ</a:t>
            </a:r>
            <a:r>
              <a:rPr lang="en-GB" sz="1600" b="1" baseline="-25000" dirty="0" smtClean="0">
                <a:ea typeface="MS Gothic" charset="0"/>
                <a:cs typeface="MS Gothic" charset="0"/>
              </a:rPr>
              <a:t>max</a:t>
            </a:r>
            <a:r>
              <a:rPr lang="en-GB" sz="1600" b="1" dirty="0" smtClean="0">
                <a:ea typeface="MS Gothic" charset="0"/>
                <a:cs typeface="MS Gothic" charset="0"/>
              </a:rPr>
              <a:t> = 9.52 </a:t>
            </a:r>
            <a:r>
              <a:rPr lang="en-GB" sz="1600" b="1" dirty="0" err="1" smtClean="0">
                <a:ea typeface="MS Gothic" charset="0"/>
                <a:cs typeface="MS Gothic" charset="0"/>
              </a:rPr>
              <a:t>MPa</a:t>
            </a:r>
            <a:r>
              <a:rPr lang="en-GB" sz="1600" b="1" dirty="0" smtClean="0">
                <a:ea typeface="MS Gothic" charset="0"/>
                <a:cs typeface="MS Gothic" charset="0"/>
              </a:rPr>
              <a:t> </a:t>
            </a:r>
            <a:r>
              <a:rPr lang="en-GB" sz="28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		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	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75878" name="Object 6"/>
          <p:cNvGraphicFramePr>
            <a:graphicFrameLocks noChangeAspect="1"/>
          </p:cNvGraphicFramePr>
          <p:nvPr/>
        </p:nvGraphicFramePr>
        <p:xfrm>
          <a:off x="1698157" y="2643182"/>
          <a:ext cx="1159331" cy="689773"/>
        </p:xfrm>
        <a:graphic>
          <a:graphicData uri="http://schemas.openxmlformats.org/presentationml/2006/ole">
            <p:oleObj spid="_x0000_s988162" name="Equation" r:id="rId4" imgW="723600" imgH="431640" progId="Equation.3">
              <p:embed/>
            </p:oleObj>
          </a:graphicData>
        </a:graphic>
      </p:graphicFrame>
      <p:graphicFrame>
        <p:nvGraphicFramePr>
          <p:cNvPr id="975879" name="Object 7"/>
          <p:cNvGraphicFramePr>
            <a:graphicFrameLocks noChangeAspect="1"/>
          </p:cNvGraphicFramePr>
          <p:nvPr/>
        </p:nvGraphicFramePr>
        <p:xfrm>
          <a:off x="5902346" y="2590526"/>
          <a:ext cx="1068448" cy="695598"/>
        </p:xfrm>
        <a:graphic>
          <a:graphicData uri="http://schemas.openxmlformats.org/presentationml/2006/ole">
            <p:oleObj spid="_x0000_s988163" name="Equation" r:id="rId5" imgW="660240" imgH="431640" progId="Equation.3">
              <p:embed/>
            </p:oleObj>
          </a:graphicData>
        </a:graphic>
      </p:graphicFrame>
      <p:cxnSp>
        <p:nvCxnSpPr>
          <p:cNvPr id="19" name="Straight Connector 18"/>
          <p:cNvCxnSpPr/>
          <p:nvPr/>
        </p:nvCxnSpPr>
        <p:spPr>
          <a:xfrm rot="5400000">
            <a:off x="3821901" y="3964785"/>
            <a:ext cx="250033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aphicFrame>
        <p:nvGraphicFramePr>
          <p:cNvPr id="977932" name="Object 12"/>
          <p:cNvGraphicFramePr>
            <a:graphicFrameLocks noChangeAspect="1"/>
          </p:cNvGraphicFramePr>
          <p:nvPr/>
        </p:nvGraphicFramePr>
        <p:xfrm>
          <a:off x="7539038" y="74613"/>
          <a:ext cx="1058862" cy="1558925"/>
        </p:xfrm>
        <a:graphic>
          <a:graphicData uri="http://schemas.openxmlformats.org/presentationml/2006/ole">
            <p:oleObj spid="_x0000_s988164" name="Equation" r:id="rId6" imgW="774360" imgH="1143000" progId="Equation.3">
              <p:embed/>
            </p:oleObj>
          </a:graphicData>
        </a:graphic>
      </p:graphicFrame>
      <p:graphicFrame>
        <p:nvGraphicFramePr>
          <p:cNvPr id="979981" name="Object 13"/>
          <p:cNvGraphicFramePr>
            <a:graphicFrameLocks noChangeAspect="1"/>
          </p:cNvGraphicFramePr>
          <p:nvPr/>
        </p:nvGraphicFramePr>
        <p:xfrm>
          <a:off x="1712907" y="3500438"/>
          <a:ext cx="2073275" cy="668337"/>
        </p:xfrm>
        <a:graphic>
          <a:graphicData uri="http://schemas.openxmlformats.org/presentationml/2006/ole">
            <p:oleObj spid="_x0000_s988165" name="Equation" r:id="rId7" imgW="1295280" imgH="419040" progId="Equation.3">
              <p:embed/>
            </p:oleObj>
          </a:graphicData>
        </a:graphic>
      </p:graphicFrame>
      <p:graphicFrame>
        <p:nvGraphicFramePr>
          <p:cNvPr id="979982" name="Object 14"/>
          <p:cNvGraphicFramePr>
            <a:graphicFrameLocks noChangeAspect="1"/>
          </p:cNvGraphicFramePr>
          <p:nvPr/>
        </p:nvGraphicFramePr>
        <p:xfrm>
          <a:off x="5905524" y="3429000"/>
          <a:ext cx="2095500" cy="674687"/>
        </p:xfrm>
        <a:graphic>
          <a:graphicData uri="http://schemas.openxmlformats.org/presentationml/2006/ole">
            <p:oleObj spid="_x0000_s988166" name="Equation" r:id="rId8" imgW="1295280" imgH="419040" progId="Equation.3">
              <p:embed/>
            </p:oleObj>
          </a:graphicData>
        </a:graphic>
      </p:graphicFrame>
      <p:graphicFrame>
        <p:nvGraphicFramePr>
          <p:cNvPr id="979983" name="Object 15"/>
          <p:cNvGraphicFramePr>
            <a:graphicFrameLocks noChangeAspect="1"/>
          </p:cNvGraphicFramePr>
          <p:nvPr/>
        </p:nvGraphicFramePr>
        <p:xfrm>
          <a:off x="1714480" y="4473575"/>
          <a:ext cx="1544637" cy="363538"/>
        </p:xfrm>
        <a:graphic>
          <a:graphicData uri="http://schemas.openxmlformats.org/presentationml/2006/ole">
            <p:oleObj spid="_x0000_s988167" name="Equation" r:id="rId9" imgW="965160" imgH="228600" progId="Equation.3">
              <p:embed/>
            </p:oleObj>
          </a:graphicData>
        </a:graphic>
      </p:graphicFrame>
      <p:graphicFrame>
        <p:nvGraphicFramePr>
          <p:cNvPr id="979984" name="Object 16"/>
          <p:cNvGraphicFramePr>
            <a:graphicFrameLocks noChangeAspect="1"/>
          </p:cNvGraphicFramePr>
          <p:nvPr/>
        </p:nvGraphicFramePr>
        <p:xfrm>
          <a:off x="5857884" y="4421188"/>
          <a:ext cx="1546225" cy="342900"/>
        </p:xfrm>
        <a:graphic>
          <a:graphicData uri="http://schemas.openxmlformats.org/presentationml/2006/ole">
            <p:oleObj spid="_x0000_s988168" name="Equation" r:id="rId10" imgW="965160" imgH="2156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571504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Joint efficiency -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An air receiver takes the form of a thin walled cylinder with a diameter of 0.8 m and length of 1.5 m, with a steel plate thickness of 12 mm.  If the longitudinal and circumferential joint efficiencies are 80% and 30% respectively, and the maximum allowable stress is 80 N/mm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, what is the corresponding maximum allowable air pressure?</a:t>
            </a:r>
          </a:p>
          <a:p>
            <a:endParaRPr lang="en-GB" sz="2400" dirty="0" smtClean="0"/>
          </a:p>
          <a:p>
            <a:r>
              <a:rPr lang="en-GB" sz="2400" dirty="0" smtClean="0"/>
              <a:t>(Assume ‘E’ = 210 GN/m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 and ‘</a:t>
            </a:r>
            <a:r>
              <a:rPr lang="en-GB" sz="2400" dirty="0" smtClean="0">
                <a:sym typeface="Symbol"/>
              </a:rPr>
              <a:t></a:t>
            </a:r>
            <a:r>
              <a:rPr lang="en-GB" sz="2400" dirty="0" smtClean="0"/>
              <a:t>’ = 0.27)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45158" name="Object 6"/>
          <p:cNvGraphicFramePr>
            <a:graphicFrameLocks noChangeAspect="1"/>
          </p:cNvGraphicFramePr>
          <p:nvPr/>
        </p:nvGraphicFramePr>
        <p:xfrm>
          <a:off x="6572264" y="2500306"/>
          <a:ext cx="1579562" cy="939800"/>
        </p:xfrm>
        <a:graphic>
          <a:graphicData uri="http://schemas.openxmlformats.org/presentationml/2006/ole">
            <p:oleObj spid="_x0000_s989186" name="Equation" r:id="rId4" imgW="723600" imgH="431640" progId="Equation.3">
              <p:embed/>
            </p:oleObj>
          </a:graphicData>
        </a:graphic>
      </p:graphicFrame>
      <p:graphicFrame>
        <p:nvGraphicFramePr>
          <p:cNvPr id="945160" name="Object 8"/>
          <p:cNvGraphicFramePr>
            <a:graphicFrameLocks noChangeAspect="1"/>
          </p:cNvGraphicFramePr>
          <p:nvPr/>
        </p:nvGraphicFramePr>
        <p:xfrm>
          <a:off x="7072330" y="5643578"/>
          <a:ext cx="1455738" cy="947737"/>
        </p:xfrm>
        <a:graphic>
          <a:graphicData uri="http://schemas.openxmlformats.org/presentationml/2006/ole">
            <p:oleObj spid="_x0000_s989187" name="Equation" r:id="rId5" imgW="660240" imgH="431640" progId="Equation.3">
              <p:embed/>
            </p:oleObj>
          </a:graphicData>
        </a:graphic>
      </p:graphicFrame>
      <p:pic>
        <p:nvPicPr>
          <p:cNvPr id="945161" name="Picture 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43702" y="857232"/>
            <a:ext cx="1800200" cy="1614624"/>
          </a:xfrm>
          <a:prstGeom prst="rect">
            <a:avLst/>
          </a:prstGeom>
          <a:noFill/>
        </p:spPr>
      </p:pic>
      <p:pic>
        <p:nvPicPr>
          <p:cNvPr id="945162" name="Picture 1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72264" y="3571876"/>
            <a:ext cx="1995686" cy="1881119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7959828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Joint efficiency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Must consider circumferential and longitudinal stresses. Lowest allowable pressure is limit.</a:t>
            </a: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		 Circumferential 				Longitudinal</a:t>
            </a: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	</a:t>
            </a: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			Hence </a:t>
            </a:r>
            <a:r>
              <a:rPr lang="en-GB" sz="1600" b="1" dirty="0" err="1" smtClean="0">
                <a:ea typeface="MS Gothic" charset="0"/>
                <a:cs typeface="MS Gothic" charset="0"/>
              </a:rPr>
              <a:t>P</a:t>
            </a:r>
            <a:r>
              <a:rPr lang="en-GB" sz="1600" b="1" baseline="-25000" dirty="0" err="1" smtClean="0">
                <a:ea typeface="MS Gothic" charset="0"/>
                <a:cs typeface="MS Gothic" charset="0"/>
              </a:rPr>
              <a:t>max</a:t>
            </a:r>
            <a:r>
              <a:rPr lang="en-GB" sz="1600" b="1" dirty="0" smtClean="0">
                <a:ea typeface="MS Gothic" charset="0"/>
                <a:cs typeface="MS Gothic" charset="0"/>
              </a:rPr>
              <a:t> = 14.4 Bar </a:t>
            </a:r>
            <a:r>
              <a:rPr lang="en-GB" sz="1600" dirty="0" smtClean="0">
                <a:ea typeface="MS Gothic" charset="0"/>
                <a:cs typeface="MS Gothic" charset="0"/>
              </a:rPr>
              <a:t>limited by longitudinal stress.</a:t>
            </a:r>
            <a:r>
              <a:rPr lang="en-GB" sz="28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 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		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	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75878" name="Object 6"/>
          <p:cNvGraphicFramePr>
            <a:graphicFrameLocks noChangeAspect="1"/>
          </p:cNvGraphicFramePr>
          <p:nvPr/>
        </p:nvGraphicFramePr>
        <p:xfrm>
          <a:off x="1698157" y="2643182"/>
          <a:ext cx="1159331" cy="689773"/>
        </p:xfrm>
        <a:graphic>
          <a:graphicData uri="http://schemas.openxmlformats.org/presentationml/2006/ole">
            <p:oleObj spid="_x0000_s990210" name="Equation" r:id="rId4" imgW="723600" imgH="431640" progId="Equation.3">
              <p:embed/>
            </p:oleObj>
          </a:graphicData>
        </a:graphic>
      </p:graphicFrame>
      <p:graphicFrame>
        <p:nvGraphicFramePr>
          <p:cNvPr id="975879" name="Object 7"/>
          <p:cNvGraphicFramePr>
            <a:graphicFrameLocks noChangeAspect="1"/>
          </p:cNvGraphicFramePr>
          <p:nvPr/>
        </p:nvGraphicFramePr>
        <p:xfrm>
          <a:off x="5902346" y="2590526"/>
          <a:ext cx="1068448" cy="695598"/>
        </p:xfrm>
        <a:graphic>
          <a:graphicData uri="http://schemas.openxmlformats.org/presentationml/2006/ole">
            <p:oleObj spid="_x0000_s990211" name="Equation" r:id="rId5" imgW="660240" imgH="431640" progId="Equation.3">
              <p:embed/>
            </p:oleObj>
          </a:graphicData>
        </a:graphic>
      </p:graphicFrame>
      <p:graphicFrame>
        <p:nvGraphicFramePr>
          <p:cNvPr id="975880" name="Object 8"/>
          <p:cNvGraphicFramePr>
            <a:graphicFrameLocks noChangeAspect="1"/>
          </p:cNvGraphicFramePr>
          <p:nvPr/>
        </p:nvGraphicFramePr>
        <p:xfrm>
          <a:off x="1830910" y="4000504"/>
          <a:ext cx="1240892" cy="629184"/>
        </p:xfrm>
        <a:graphic>
          <a:graphicData uri="http://schemas.openxmlformats.org/presentationml/2006/ole">
            <p:oleObj spid="_x0000_s990212" name="Equation" r:id="rId6" imgW="774360" imgH="393480" progId="Equation.3">
              <p:embed/>
            </p:oleObj>
          </a:graphicData>
        </a:graphic>
      </p:graphicFrame>
      <p:graphicFrame>
        <p:nvGraphicFramePr>
          <p:cNvPr id="975882" name="Object 10"/>
          <p:cNvGraphicFramePr>
            <a:graphicFrameLocks noChangeAspect="1"/>
          </p:cNvGraphicFramePr>
          <p:nvPr/>
        </p:nvGraphicFramePr>
        <p:xfrm>
          <a:off x="6053909" y="3929066"/>
          <a:ext cx="1232735" cy="633845"/>
        </p:xfrm>
        <a:graphic>
          <a:graphicData uri="http://schemas.openxmlformats.org/presentationml/2006/ole">
            <p:oleObj spid="_x0000_s990213" name="Equation" r:id="rId7" imgW="761760" imgH="393480" progId="Equation.3">
              <p:embed/>
            </p:oleObj>
          </a:graphicData>
        </a:graphic>
      </p:graphicFrame>
      <p:graphicFrame>
        <p:nvGraphicFramePr>
          <p:cNvPr id="975883" name="Object 11"/>
          <p:cNvGraphicFramePr>
            <a:graphicFrameLocks noChangeAspect="1"/>
          </p:cNvGraphicFramePr>
          <p:nvPr/>
        </p:nvGraphicFramePr>
        <p:xfrm>
          <a:off x="1428728" y="3500438"/>
          <a:ext cx="2583151" cy="385666"/>
        </p:xfrm>
        <a:graphic>
          <a:graphicData uri="http://schemas.openxmlformats.org/presentationml/2006/ole">
            <p:oleObj spid="_x0000_s990214" name="Equation" r:id="rId8" imgW="1612800" imgH="241200" progId="Equation.3">
              <p:embed/>
            </p:oleObj>
          </a:graphicData>
        </a:graphic>
      </p:graphicFrame>
      <p:graphicFrame>
        <p:nvGraphicFramePr>
          <p:cNvPr id="975884" name="Object 12"/>
          <p:cNvGraphicFramePr>
            <a:graphicFrameLocks noChangeAspect="1"/>
          </p:cNvGraphicFramePr>
          <p:nvPr/>
        </p:nvGraphicFramePr>
        <p:xfrm>
          <a:off x="1785918" y="4786322"/>
          <a:ext cx="2806861" cy="669964"/>
        </p:xfrm>
        <a:graphic>
          <a:graphicData uri="http://schemas.openxmlformats.org/presentationml/2006/ole">
            <p:oleObj spid="_x0000_s990215" name="Equation" r:id="rId9" imgW="1752480" imgH="419040" progId="Equation.3">
              <p:embed/>
            </p:oleObj>
          </a:graphicData>
        </a:graphic>
      </p:graphicFrame>
      <p:graphicFrame>
        <p:nvGraphicFramePr>
          <p:cNvPr id="975885" name="Object 13"/>
          <p:cNvGraphicFramePr>
            <a:graphicFrameLocks noChangeAspect="1"/>
          </p:cNvGraphicFramePr>
          <p:nvPr/>
        </p:nvGraphicFramePr>
        <p:xfrm>
          <a:off x="1792600" y="5627405"/>
          <a:ext cx="1993582" cy="730553"/>
        </p:xfrm>
        <a:graphic>
          <a:graphicData uri="http://schemas.openxmlformats.org/presentationml/2006/ole">
            <p:oleObj spid="_x0000_s990216" name="Equation" r:id="rId10" imgW="1244520" imgH="457200" progId="Equation.3">
              <p:embed/>
            </p:oleObj>
          </a:graphicData>
        </a:graphic>
      </p:graphicFrame>
      <p:graphicFrame>
        <p:nvGraphicFramePr>
          <p:cNvPr id="975886" name="Object 14"/>
          <p:cNvGraphicFramePr>
            <a:graphicFrameLocks noChangeAspect="1"/>
          </p:cNvGraphicFramePr>
          <p:nvPr/>
        </p:nvGraphicFramePr>
        <p:xfrm>
          <a:off x="5632187" y="3429000"/>
          <a:ext cx="2583151" cy="385666"/>
        </p:xfrm>
        <a:graphic>
          <a:graphicData uri="http://schemas.openxmlformats.org/presentationml/2006/ole">
            <p:oleObj spid="_x0000_s990217" name="Equation" r:id="rId11" imgW="1612800" imgH="241200" progId="Equation.3">
              <p:embed/>
            </p:oleObj>
          </a:graphicData>
        </a:graphic>
      </p:graphicFrame>
      <p:graphicFrame>
        <p:nvGraphicFramePr>
          <p:cNvPr id="975887" name="Object 15"/>
          <p:cNvGraphicFramePr>
            <a:graphicFrameLocks noChangeAspect="1"/>
          </p:cNvGraphicFramePr>
          <p:nvPr/>
        </p:nvGraphicFramePr>
        <p:xfrm>
          <a:off x="6072198" y="4643446"/>
          <a:ext cx="2806861" cy="669965"/>
        </p:xfrm>
        <a:graphic>
          <a:graphicData uri="http://schemas.openxmlformats.org/presentationml/2006/ole">
            <p:oleObj spid="_x0000_s990218" name="Equation" r:id="rId12" imgW="1752480" imgH="419040" progId="Equation.3">
              <p:embed/>
            </p:oleObj>
          </a:graphicData>
        </a:graphic>
      </p:graphicFrame>
      <p:graphicFrame>
        <p:nvGraphicFramePr>
          <p:cNvPr id="975888" name="Object 16"/>
          <p:cNvGraphicFramePr>
            <a:graphicFrameLocks noChangeAspect="1"/>
          </p:cNvGraphicFramePr>
          <p:nvPr/>
        </p:nvGraphicFramePr>
        <p:xfrm>
          <a:off x="6129345" y="5572140"/>
          <a:ext cx="2014555" cy="730553"/>
        </p:xfrm>
        <a:graphic>
          <a:graphicData uri="http://schemas.openxmlformats.org/presentationml/2006/ole">
            <p:oleObj spid="_x0000_s990219" name="Equation" r:id="rId13" imgW="1257120" imgH="457200" progId="Equation.3">
              <p:embed/>
            </p:oleObj>
          </a:graphicData>
        </a:graphic>
      </p:graphicFrame>
      <p:cxnSp>
        <p:nvCxnSpPr>
          <p:cNvPr id="19" name="Straight Connector 18"/>
          <p:cNvCxnSpPr/>
          <p:nvPr/>
        </p:nvCxnSpPr>
        <p:spPr>
          <a:xfrm rot="5400000">
            <a:off x="3250397" y="4536289"/>
            <a:ext cx="364333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aphicFrame>
        <p:nvGraphicFramePr>
          <p:cNvPr id="977932" name="Object 12"/>
          <p:cNvGraphicFramePr>
            <a:graphicFrameLocks noChangeAspect="1"/>
          </p:cNvGraphicFramePr>
          <p:nvPr/>
        </p:nvGraphicFramePr>
        <p:xfrm>
          <a:off x="7312025" y="65088"/>
          <a:ext cx="1511300" cy="1577975"/>
        </p:xfrm>
        <a:graphic>
          <a:graphicData uri="http://schemas.openxmlformats.org/presentationml/2006/ole">
            <p:oleObj spid="_x0000_s990220" name="Equation" r:id="rId14" imgW="1104840" imgH="11556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429684" cy="3286148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We have derived equations for stresses in thin walled cylinders and spheres. </a:t>
            </a:r>
          </a:p>
          <a:p>
            <a:endParaRPr lang="en-GB" sz="2400" dirty="0" smtClean="0"/>
          </a:p>
          <a:p>
            <a:r>
              <a:rPr lang="en-GB" sz="2400" dirty="0" smtClean="0"/>
              <a:t>We may also be interested in the associated strains and the volumetric strains.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8" name="Object 6"/>
          <p:cNvGraphicFramePr>
            <a:graphicFrameLocks noChangeAspect="1"/>
          </p:cNvGraphicFramePr>
          <p:nvPr/>
        </p:nvGraphicFramePr>
        <p:xfrm>
          <a:off x="357158" y="3857628"/>
          <a:ext cx="2571746" cy="2306778"/>
        </p:xfrm>
        <a:graphic>
          <a:graphicData uri="http://schemas.openxmlformats.org/presentationml/2006/ole">
            <p:oleObj spid="_x0000_s912386" name="Bitmap Image" r:id="rId4" imgW="2495238" imgH="2237503" progId="PBrush">
              <p:embed/>
            </p:oleObj>
          </a:graphicData>
        </a:graphic>
      </p:graphicFrame>
      <p:graphicFrame>
        <p:nvGraphicFramePr>
          <p:cNvPr id="897037" name="Object 13"/>
          <p:cNvGraphicFramePr>
            <a:graphicFrameLocks noChangeAspect="1"/>
          </p:cNvGraphicFramePr>
          <p:nvPr/>
        </p:nvGraphicFramePr>
        <p:xfrm>
          <a:off x="1500166" y="5786454"/>
          <a:ext cx="1356899" cy="857256"/>
        </p:xfrm>
        <a:graphic>
          <a:graphicData uri="http://schemas.openxmlformats.org/presentationml/2006/ole">
            <p:oleObj spid="_x0000_s912387" name="Equation" r:id="rId5" imgW="622080" imgH="393480" progId="Equation.3">
              <p:embed/>
            </p:oleObj>
          </a:graphicData>
        </a:graphic>
      </p:graphicFrame>
      <p:graphicFrame>
        <p:nvGraphicFramePr>
          <p:cNvPr id="898056" name="Object 8"/>
          <p:cNvGraphicFramePr>
            <a:graphicFrameLocks noChangeAspect="1"/>
          </p:cNvGraphicFramePr>
          <p:nvPr/>
        </p:nvGraphicFramePr>
        <p:xfrm>
          <a:off x="3643306" y="3714752"/>
          <a:ext cx="2571768" cy="2424637"/>
        </p:xfrm>
        <a:graphic>
          <a:graphicData uri="http://schemas.openxmlformats.org/presentationml/2006/ole">
            <p:oleObj spid="_x0000_s912388" name="Bitmap Image" r:id="rId6" imgW="2323810" imgH="2190476" progId="PBrush">
              <p:embed/>
            </p:oleObj>
          </a:graphicData>
        </a:graphic>
      </p:graphicFrame>
      <p:graphicFrame>
        <p:nvGraphicFramePr>
          <p:cNvPr id="898057" name="Object 9"/>
          <p:cNvGraphicFramePr>
            <a:graphicFrameLocks noChangeAspect="1"/>
          </p:cNvGraphicFramePr>
          <p:nvPr/>
        </p:nvGraphicFramePr>
        <p:xfrm>
          <a:off x="4370388" y="5786438"/>
          <a:ext cx="1258887" cy="863600"/>
        </p:xfrm>
        <a:graphic>
          <a:graphicData uri="http://schemas.openxmlformats.org/presentationml/2006/ole">
            <p:oleObj spid="_x0000_s912389" name="Equation" r:id="rId7" imgW="571320" imgH="393480" progId="Equation.3">
              <p:embed/>
            </p:oleObj>
          </a:graphicData>
        </a:graphic>
      </p:graphicFrame>
      <p:graphicFrame>
        <p:nvGraphicFramePr>
          <p:cNvPr id="912390" name="Object 6"/>
          <p:cNvGraphicFramePr>
            <a:graphicFrameLocks noChangeAspect="1"/>
          </p:cNvGraphicFramePr>
          <p:nvPr/>
        </p:nvGraphicFramePr>
        <p:xfrm>
          <a:off x="6619878" y="4000504"/>
          <a:ext cx="2524121" cy="1785935"/>
        </p:xfrm>
        <a:graphic>
          <a:graphicData uri="http://schemas.openxmlformats.org/presentationml/2006/ole">
            <p:oleObj spid="_x0000_s912390" name="Bitmap Image" r:id="rId8" imgW="3029373" imgH="2142857" progId="PBrush">
              <p:embed/>
            </p:oleObj>
          </a:graphicData>
        </a:graphic>
      </p:graphicFrame>
      <p:graphicFrame>
        <p:nvGraphicFramePr>
          <p:cNvPr id="912391" name="Object 7"/>
          <p:cNvGraphicFramePr>
            <a:graphicFrameLocks noChangeAspect="1"/>
          </p:cNvGraphicFramePr>
          <p:nvPr/>
        </p:nvGraphicFramePr>
        <p:xfrm>
          <a:off x="7300913" y="5715000"/>
          <a:ext cx="1328737" cy="882650"/>
        </p:xfrm>
        <a:graphic>
          <a:graphicData uri="http://schemas.openxmlformats.org/presentationml/2006/ole">
            <p:oleObj spid="_x0000_s912391" name="Equation" r:id="rId9" imgW="583920" imgH="393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429684" cy="3286148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From the theory from outcome one we can derive the strain equations for thin walled cylinders which are.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8" name="Object 6"/>
          <p:cNvGraphicFramePr>
            <a:graphicFrameLocks noChangeAspect="1"/>
          </p:cNvGraphicFramePr>
          <p:nvPr/>
        </p:nvGraphicFramePr>
        <p:xfrm>
          <a:off x="6357950" y="4500570"/>
          <a:ext cx="2357432" cy="2114545"/>
        </p:xfrm>
        <a:graphic>
          <a:graphicData uri="http://schemas.openxmlformats.org/presentationml/2006/ole">
            <p:oleObj spid="_x0000_s913410" name="Bitmap Image" r:id="rId4" imgW="2495238" imgH="2237503" progId="PBrush">
              <p:embed/>
            </p:oleObj>
          </a:graphicData>
        </a:graphic>
      </p:graphicFrame>
      <p:graphicFrame>
        <p:nvGraphicFramePr>
          <p:cNvPr id="898056" name="Object 8"/>
          <p:cNvGraphicFramePr>
            <a:graphicFrameLocks noChangeAspect="1"/>
          </p:cNvGraphicFramePr>
          <p:nvPr/>
        </p:nvGraphicFramePr>
        <p:xfrm>
          <a:off x="6500826" y="2428869"/>
          <a:ext cx="2214578" cy="2087882"/>
        </p:xfrm>
        <a:graphic>
          <a:graphicData uri="http://schemas.openxmlformats.org/presentationml/2006/ole">
            <p:oleObj spid="_x0000_s913412" name="Bitmap Image" r:id="rId5" imgW="2323810" imgH="2190476" progId="PBrush">
              <p:embed/>
            </p:oleObj>
          </a:graphicData>
        </a:graphic>
      </p:graphicFrame>
      <p:sp>
        <p:nvSpPr>
          <p:cNvPr id="9134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3416" name="Object 8"/>
          <p:cNvGraphicFramePr>
            <a:graphicFrameLocks noChangeAspect="1"/>
          </p:cNvGraphicFramePr>
          <p:nvPr/>
        </p:nvGraphicFramePr>
        <p:xfrm>
          <a:off x="785786" y="2571744"/>
          <a:ext cx="1780723" cy="608414"/>
        </p:xfrm>
        <a:graphic>
          <a:graphicData uri="http://schemas.openxmlformats.org/presentationml/2006/ole">
            <p:oleObj spid="_x0000_s913416" name="Equation" r:id="rId6" imgW="1143000" imgH="393700" progId="Equation.3">
              <p:embed/>
            </p:oleObj>
          </a:graphicData>
        </a:graphic>
      </p:graphicFrame>
      <p:sp>
        <p:nvSpPr>
          <p:cNvPr id="913419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3418" name="Object 10"/>
          <p:cNvGraphicFramePr>
            <a:graphicFrameLocks noChangeAspect="1"/>
          </p:cNvGraphicFramePr>
          <p:nvPr/>
        </p:nvGraphicFramePr>
        <p:xfrm>
          <a:off x="714348" y="3929066"/>
          <a:ext cx="1672695" cy="571504"/>
        </p:xfrm>
        <a:graphic>
          <a:graphicData uri="http://schemas.openxmlformats.org/presentationml/2006/ole">
            <p:oleObj spid="_x0000_s913418" name="Equation" r:id="rId7" imgW="1143000" imgH="393700" progId="Equation.3">
              <p:embed/>
            </p:oleObj>
          </a:graphicData>
        </a:graphic>
      </p:graphicFrame>
      <p:sp>
        <p:nvSpPr>
          <p:cNvPr id="91342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3420" name="Object 12"/>
          <p:cNvGraphicFramePr>
            <a:graphicFrameLocks noChangeAspect="1"/>
          </p:cNvGraphicFramePr>
          <p:nvPr/>
        </p:nvGraphicFramePr>
        <p:xfrm>
          <a:off x="3240087" y="3929066"/>
          <a:ext cx="1331913" cy="585788"/>
        </p:xfrm>
        <a:graphic>
          <a:graphicData uri="http://schemas.openxmlformats.org/presentationml/2006/ole">
            <p:oleObj spid="_x0000_s913420" name="Equation" r:id="rId8" imgW="888840" imgH="393480" progId="Equation.3">
              <p:embed/>
            </p:oleObj>
          </a:graphicData>
        </a:graphic>
      </p:graphicFrame>
      <p:sp>
        <p:nvSpPr>
          <p:cNvPr id="913423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3422" name="Object 14"/>
          <p:cNvGraphicFramePr>
            <a:graphicFrameLocks noChangeAspect="1"/>
          </p:cNvGraphicFramePr>
          <p:nvPr/>
        </p:nvGraphicFramePr>
        <p:xfrm>
          <a:off x="3162296" y="2555873"/>
          <a:ext cx="838200" cy="587375"/>
        </p:xfrm>
        <a:graphic>
          <a:graphicData uri="http://schemas.openxmlformats.org/presentationml/2006/ole">
            <p:oleObj spid="_x0000_s913422" name="Equation" r:id="rId9" imgW="558720" imgH="393480" progId="Equation.3">
              <p:embed/>
            </p:oleObj>
          </a:graphicData>
        </a:graphic>
      </p:graphicFrame>
      <p:sp>
        <p:nvSpPr>
          <p:cNvPr id="913425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3424" name="Object 16"/>
          <p:cNvGraphicFramePr>
            <a:graphicFrameLocks noChangeAspect="1"/>
          </p:cNvGraphicFramePr>
          <p:nvPr/>
        </p:nvGraphicFramePr>
        <p:xfrm>
          <a:off x="2000232" y="5429264"/>
          <a:ext cx="1502360" cy="400071"/>
        </p:xfrm>
        <a:graphic>
          <a:graphicData uri="http://schemas.openxmlformats.org/presentationml/2006/ole">
            <p:oleObj spid="_x0000_s913424" name="Equation" r:id="rId10" imgW="850680" imgH="228600" progId="Equation.3">
              <p:embed/>
            </p:oleObj>
          </a:graphicData>
        </a:graphic>
      </p:graphicFrame>
      <p:sp>
        <p:nvSpPr>
          <p:cNvPr id="913427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3426" name="Object 18"/>
          <p:cNvGraphicFramePr>
            <a:graphicFrameLocks noChangeAspect="1"/>
          </p:cNvGraphicFramePr>
          <p:nvPr/>
        </p:nvGraphicFramePr>
        <p:xfrm>
          <a:off x="3643306" y="5408630"/>
          <a:ext cx="1152525" cy="520700"/>
        </p:xfrm>
        <a:graphic>
          <a:graphicData uri="http://schemas.openxmlformats.org/presentationml/2006/ole">
            <p:oleObj spid="_x0000_s913426" name="Equation" r:id="rId11" imgW="863280" imgH="393480" progId="Equation.3">
              <p:embed/>
            </p:oleObj>
          </a:graphicData>
        </a:graphic>
      </p:graphicFrame>
      <p:graphicFrame>
        <p:nvGraphicFramePr>
          <p:cNvPr id="913428" name="Object 20"/>
          <p:cNvGraphicFramePr>
            <a:graphicFrameLocks noChangeAspect="1"/>
          </p:cNvGraphicFramePr>
          <p:nvPr/>
        </p:nvGraphicFramePr>
        <p:xfrm>
          <a:off x="4143372" y="2571744"/>
          <a:ext cx="1274763" cy="585787"/>
        </p:xfrm>
        <a:graphic>
          <a:graphicData uri="http://schemas.openxmlformats.org/presentationml/2006/ole">
            <p:oleObj spid="_x0000_s913428" name="Equation" r:id="rId12" imgW="850680" imgH="393480" progId="Equation.3">
              <p:embed/>
            </p:oleObj>
          </a:graphicData>
        </a:graphic>
      </p:graphicFrame>
      <p:graphicFrame>
        <p:nvGraphicFramePr>
          <p:cNvPr id="913429" name="Object 21"/>
          <p:cNvGraphicFramePr>
            <a:graphicFrameLocks noChangeAspect="1"/>
          </p:cNvGraphicFramePr>
          <p:nvPr/>
        </p:nvGraphicFramePr>
        <p:xfrm>
          <a:off x="4572000" y="3914782"/>
          <a:ext cx="1200150" cy="585788"/>
        </p:xfrm>
        <a:graphic>
          <a:graphicData uri="http://schemas.openxmlformats.org/presentationml/2006/ole">
            <p:oleObj spid="_x0000_s913429" name="Equation" r:id="rId13" imgW="799920" imgH="393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429684" cy="3286148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Worked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A cylinder is 150 mm mean diameter and 750 mm long with a wall 2 mm thick. It has an internal pressure 0.8 </a:t>
            </a:r>
            <a:r>
              <a:rPr lang="en-GB" sz="2400" dirty="0" err="1" smtClean="0"/>
              <a:t>MPa</a:t>
            </a:r>
            <a:r>
              <a:rPr lang="en-GB" sz="2400" dirty="0" smtClean="0"/>
              <a:t> greater than the outside pressure.</a:t>
            </a:r>
          </a:p>
          <a:p>
            <a:endParaRPr lang="en-GB" sz="2400" dirty="0" smtClean="0"/>
          </a:p>
          <a:p>
            <a:r>
              <a:rPr lang="en-GB" sz="2400" dirty="0" smtClean="0"/>
              <a:t> Calculate the following.</a:t>
            </a:r>
          </a:p>
          <a:p>
            <a:r>
              <a:rPr lang="en-GB" sz="2400" dirty="0" smtClean="0"/>
              <a:t>		</a:t>
            </a:r>
            <a:r>
              <a:rPr lang="en-GB" sz="2400" dirty="0" err="1" smtClean="0"/>
              <a:t>i</a:t>
            </a:r>
            <a:r>
              <a:rPr lang="en-GB" sz="2400" dirty="0" smtClean="0"/>
              <a:t>. The circumferential strain.</a:t>
            </a:r>
          </a:p>
          <a:p>
            <a:r>
              <a:rPr lang="en-GB" sz="2400" dirty="0" smtClean="0"/>
              <a:t>		ii. The longitudinal strain.</a:t>
            </a:r>
          </a:p>
          <a:p>
            <a:r>
              <a:rPr lang="en-GB" sz="2400" dirty="0" smtClean="0"/>
              <a:t>		iii. The change in diameter</a:t>
            </a:r>
          </a:p>
          <a:p>
            <a:r>
              <a:rPr lang="en-GB" sz="2400" dirty="0" smtClean="0"/>
              <a:t>		iv. The change in length.</a:t>
            </a:r>
          </a:p>
          <a:p>
            <a:r>
              <a:rPr lang="en-GB" sz="2400" dirty="0" smtClean="0"/>
              <a:t>		iv. The change in volume.</a:t>
            </a:r>
          </a:p>
          <a:p>
            <a:r>
              <a:rPr lang="en-GB" sz="2400" dirty="0" smtClean="0"/>
              <a:t> </a:t>
            </a:r>
          </a:p>
          <a:p>
            <a:r>
              <a:rPr lang="en-GB" sz="2400" dirty="0" smtClean="0"/>
              <a:t>	Take E = 200 </a:t>
            </a:r>
            <a:r>
              <a:rPr lang="en-GB" sz="2400" dirty="0" err="1" smtClean="0"/>
              <a:t>GPa</a:t>
            </a:r>
            <a:r>
              <a:rPr lang="en-GB" sz="2400" dirty="0" smtClean="0"/>
              <a:t> and </a:t>
            </a:r>
            <a:r>
              <a:rPr lang="en-GB" sz="2400" dirty="0" smtClean="0">
                <a:sym typeface="Symbol"/>
              </a:rPr>
              <a:t></a:t>
            </a:r>
            <a:r>
              <a:rPr lang="en-GB" sz="2400" dirty="0" smtClean="0"/>
              <a:t> = 0.25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9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3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5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7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429684" cy="3286148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Worked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dirty="0" smtClean="0"/>
              <a:t>E = 200 </a:t>
            </a:r>
            <a:r>
              <a:rPr lang="en-GB" sz="2000" dirty="0" err="1" smtClean="0"/>
              <a:t>GPa</a:t>
            </a:r>
            <a:r>
              <a:rPr lang="en-GB" sz="2000" dirty="0" smtClean="0"/>
              <a:t> and </a:t>
            </a:r>
            <a:r>
              <a:rPr lang="en-GB" sz="2000" dirty="0" smtClean="0">
                <a:sym typeface="Symbol"/>
              </a:rPr>
              <a:t></a:t>
            </a:r>
            <a:r>
              <a:rPr lang="en-GB" sz="2000" dirty="0" smtClean="0"/>
              <a:t> = 0.25</a:t>
            </a: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D =150 mm </a:t>
            </a:r>
          </a:p>
          <a:p>
            <a:r>
              <a:rPr lang="en-GB" sz="2400" dirty="0" smtClean="0"/>
              <a:t>L =750 mm</a:t>
            </a:r>
          </a:p>
          <a:p>
            <a:r>
              <a:rPr lang="en-GB" sz="2400" dirty="0" smtClean="0"/>
              <a:t>t = 2 mm </a:t>
            </a:r>
          </a:p>
          <a:p>
            <a:r>
              <a:rPr lang="en-GB" sz="2400" dirty="0" smtClean="0"/>
              <a:t>P= 0.8 </a:t>
            </a:r>
            <a:r>
              <a:rPr lang="en-GB" sz="2400" dirty="0" err="1" smtClean="0"/>
              <a:t>Mpa</a:t>
            </a:r>
            <a:endParaRPr lang="en-GB" sz="2400" dirty="0" smtClean="0"/>
          </a:p>
          <a:p>
            <a:r>
              <a:rPr lang="en-GB" sz="2400" dirty="0" smtClean="0"/>
              <a:t>		</a:t>
            </a:r>
            <a:r>
              <a:rPr lang="en-GB" sz="2400" dirty="0" err="1" smtClean="0"/>
              <a:t>i</a:t>
            </a:r>
            <a:r>
              <a:rPr lang="en-GB" sz="2400" dirty="0" smtClean="0"/>
              <a:t>. The circumferential strain.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		ii. The longitudinal strain.</a:t>
            </a:r>
          </a:p>
          <a:p>
            <a:r>
              <a:rPr lang="en-GB" sz="2400" dirty="0" smtClean="0"/>
              <a:t>		 </a:t>
            </a:r>
          </a:p>
          <a:p>
            <a:r>
              <a:rPr lang="en-GB" sz="2400" dirty="0" smtClean="0"/>
              <a:t>	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9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3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5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7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25700" name="Object 4"/>
          <p:cNvGraphicFramePr>
            <a:graphicFrameLocks noChangeAspect="1"/>
          </p:cNvGraphicFramePr>
          <p:nvPr/>
        </p:nvGraphicFramePr>
        <p:xfrm>
          <a:off x="500034" y="5500717"/>
          <a:ext cx="1828616" cy="695628"/>
        </p:xfrm>
        <a:graphic>
          <a:graphicData uri="http://schemas.openxmlformats.org/presentationml/2006/ole">
            <p:oleObj spid="_x0000_s926722" name="Equation" r:id="rId4" imgW="1028520" imgH="393480" progId="Equation.3">
              <p:embed/>
            </p:oleObj>
          </a:graphicData>
        </a:graphic>
      </p:graphicFrame>
      <p:graphicFrame>
        <p:nvGraphicFramePr>
          <p:cNvPr id="925701" name="Object 5"/>
          <p:cNvGraphicFramePr>
            <a:graphicFrameLocks noChangeAspect="1"/>
          </p:cNvGraphicFramePr>
          <p:nvPr/>
        </p:nvGraphicFramePr>
        <p:xfrm>
          <a:off x="428595" y="3714752"/>
          <a:ext cx="1750415" cy="690067"/>
        </p:xfrm>
        <a:graphic>
          <a:graphicData uri="http://schemas.openxmlformats.org/presentationml/2006/ole">
            <p:oleObj spid="_x0000_s926723" name="Equation" r:id="rId5" imgW="990360" imgH="393480" progId="Equation.3">
              <p:embed/>
            </p:oleObj>
          </a:graphicData>
        </a:graphic>
      </p:graphicFrame>
      <p:graphicFrame>
        <p:nvGraphicFramePr>
          <p:cNvPr id="925702" name="Object 6"/>
          <p:cNvGraphicFramePr>
            <a:graphicFrameLocks noChangeAspect="1"/>
          </p:cNvGraphicFramePr>
          <p:nvPr/>
        </p:nvGraphicFramePr>
        <p:xfrm>
          <a:off x="2291974" y="3643314"/>
          <a:ext cx="3994538" cy="779832"/>
        </p:xfrm>
        <a:graphic>
          <a:graphicData uri="http://schemas.openxmlformats.org/presentationml/2006/ole">
            <p:oleObj spid="_x0000_s926724" name="Equation" r:id="rId6" imgW="2260440" imgH="444240" progId="Equation.3">
              <p:embed/>
            </p:oleObj>
          </a:graphicData>
        </a:graphic>
      </p:graphicFrame>
      <p:graphicFrame>
        <p:nvGraphicFramePr>
          <p:cNvPr id="925703" name="Object 7"/>
          <p:cNvGraphicFramePr>
            <a:graphicFrameLocks noChangeAspect="1"/>
          </p:cNvGraphicFramePr>
          <p:nvPr/>
        </p:nvGraphicFramePr>
        <p:xfrm>
          <a:off x="2440765" y="5500403"/>
          <a:ext cx="3845747" cy="786117"/>
        </p:xfrm>
        <a:graphic>
          <a:graphicData uri="http://schemas.openxmlformats.org/presentationml/2006/ole">
            <p:oleObj spid="_x0000_s926725" name="Equation" r:id="rId7" imgW="2158920" imgH="444240" progId="Equation.3">
              <p:embed/>
            </p:oleObj>
          </a:graphicData>
        </a:graphic>
      </p:graphicFrame>
      <p:graphicFrame>
        <p:nvGraphicFramePr>
          <p:cNvPr id="925704" name="Object 8"/>
          <p:cNvGraphicFramePr>
            <a:graphicFrameLocks noChangeAspect="1"/>
          </p:cNvGraphicFramePr>
          <p:nvPr/>
        </p:nvGraphicFramePr>
        <p:xfrm>
          <a:off x="6357950" y="3786190"/>
          <a:ext cx="1593327" cy="357190"/>
        </p:xfrm>
        <a:graphic>
          <a:graphicData uri="http://schemas.openxmlformats.org/presentationml/2006/ole">
            <p:oleObj spid="_x0000_s926726" name="Equation" r:id="rId8" imgW="901440" imgH="203040" progId="Equation.3">
              <p:embed/>
            </p:oleObj>
          </a:graphicData>
        </a:graphic>
      </p:graphicFrame>
      <p:graphicFrame>
        <p:nvGraphicFramePr>
          <p:cNvPr id="925705" name="Object 9"/>
          <p:cNvGraphicFramePr>
            <a:graphicFrameLocks noChangeAspect="1"/>
          </p:cNvGraphicFramePr>
          <p:nvPr/>
        </p:nvGraphicFramePr>
        <p:xfrm>
          <a:off x="6357949" y="5643578"/>
          <a:ext cx="1357323" cy="360067"/>
        </p:xfrm>
        <a:graphic>
          <a:graphicData uri="http://schemas.openxmlformats.org/presentationml/2006/ole">
            <p:oleObj spid="_x0000_s926727" name="Equation" r:id="rId9" imgW="761760" imgH="2030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285720" y="928670"/>
            <a:ext cx="8429684" cy="3286148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Worked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dirty="0" smtClean="0"/>
              <a:t>E = 200 </a:t>
            </a:r>
            <a:r>
              <a:rPr lang="en-GB" sz="2000" dirty="0" err="1" smtClean="0"/>
              <a:t>GPa</a:t>
            </a:r>
            <a:r>
              <a:rPr lang="en-GB" sz="2000" dirty="0" smtClean="0"/>
              <a:t> and </a:t>
            </a:r>
            <a:r>
              <a:rPr lang="en-GB" sz="2000" dirty="0" smtClean="0">
                <a:sym typeface="Symbol"/>
              </a:rPr>
              <a:t></a:t>
            </a:r>
            <a:r>
              <a:rPr lang="en-GB" sz="2000" dirty="0" smtClean="0"/>
              <a:t> = 0.25</a:t>
            </a: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D =150 mm </a:t>
            </a:r>
          </a:p>
          <a:p>
            <a:r>
              <a:rPr lang="en-GB" sz="2400" dirty="0" smtClean="0"/>
              <a:t>L =750 mm</a:t>
            </a:r>
          </a:p>
          <a:p>
            <a:r>
              <a:rPr lang="en-GB" sz="2400" dirty="0" smtClean="0"/>
              <a:t>t = 2 mm </a:t>
            </a:r>
          </a:p>
          <a:p>
            <a:r>
              <a:rPr lang="en-GB" sz="2400" dirty="0" smtClean="0"/>
              <a:t>P= 0.8 </a:t>
            </a:r>
            <a:r>
              <a:rPr lang="en-GB" sz="2400" dirty="0" err="1" smtClean="0"/>
              <a:t>Mpa</a:t>
            </a:r>
            <a:endParaRPr lang="en-GB" sz="2400" dirty="0" smtClean="0"/>
          </a:p>
          <a:p>
            <a:r>
              <a:rPr lang="en-GB" sz="2400" dirty="0" smtClean="0"/>
              <a:t>		iii. The change in diameter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		iv. The change in length.</a:t>
            </a:r>
          </a:p>
          <a:p>
            <a:r>
              <a:rPr lang="en-GB" sz="2400" dirty="0" smtClean="0"/>
              <a:t>		 </a:t>
            </a:r>
          </a:p>
          <a:p>
            <a:r>
              <a:rPr lang="en-GB" sz="2400" dirty="0" smtClean="0"/>
              <a:t>	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9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3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5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7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25701" name="Object 5"/>
          <p:cNvGraphicFramePr>
            <a:graphicFrameLocks noChangeAspect="1"/>
          </p:cNvGraphicFramePr>
          <p:nvPr/>
        </p:nvGraphicFramePr>
        <p:xfrm>
          <a:off x="642910" y="3703411"/>
          <a:ext cx="1000132" cy="668567"/>
        </p:xfrm>
        <a:graphic>
          <a:graphicData uri="http://schemas.openxmlformats.org/presentationml/2006/ole">
            <p:oleObj spid="_x0000_s925701" name="Equation" r:id="rId4" imgW="583920" imgH="393480" progId="Equation.3">
              <p:embed/>
            </p:oleObj>
          </a:graphicData>
        </a:graphic>
      </p:graphicFrame>
      <p:graphicFrame>
        <p:nvGraphicFramePr>
          <p:cNvPr id="925704" name="Object 8"/>
          <p:cNvGraphicFramePr>
            <a:graphicFrameLocks noChangeAspect="1"/>
          </p:cNvGraphicFramePr>
          <p:nvPr/>
        </p:nvGraphicFramePr>
        <p:xfrm>
          <a:off x="3500430" y="3857628"/>
          <a:ext cx="3463872" cy="437049"/>
        </p:xfrm>
        <a:graphic>
          <a:graphicData uri="http://schemas.openxmlformats.org/presentationml/2006/ole">
            <p:oleObj spid="_x0000_s925704" name="Equation" r:id="rId5" imgW="1803240" imgH="228600" progId="Equation.3">
              <p:embed/>
            </p:oleObj>
          </a:graphicData>
        </a:graphic>
      </p:graphicFrame>
      <p:graphicFrame>
        <p:nvGraphicFramePr>
          <p:cNvPr id="925706" name="Object 10"/>
          <p:cNvGraphicFramePr>
            <a:graphicFrameLocks noChangeAspect="1"/>
          </p:cNvGraphicFramePr>
          <p:nvPr/>
        </p:nvGraphicFramePr>
        <p:xfrm>
          <a:off x="2147880" y="3875093"/>
          <a:ext cx="1292854" cy="435017"/>
        </p:xfrm>
        <a:graphic>
          <a:graphicData uri="http://schemas.openxmlformats.org/presentationml/2006/ole">
            <p:oleObj spid="_x0000_s925706" name="Equation" r:id="rId6" imgW="672840" imgH="228600" progId="Equation.3">
              <p:embed/>
            </p:oleObj>
          </a:graphicData>
        </a:graphic>
      </p:graphicFrame>
      <p:graphicFrame>
        <p:nvGraphicFramePr>
          <p:cNvPr id="925707" name="Object 11"/>
          <p:cNvGraphicFramePr>
            <a:graphicFrameLocks noChangeAspect="1"/>
          </p:cNvGraphicFramePr>
          <p:nvPr/>
        </p:nvGraphicFramePr>
        <p:xfrm>
          <a:off x="6929454" y="3857628"/>
          <a:ext cx="2000264" cy="388262"/>
        </p:xfrm>
        <a:graphic>
          <a:graphicData uri="http://schemas.openxmlformats.org/presentationml/2006/ole">
            <p:oleObj spid="_x0000_s925707" name="Equation" r:id="rId7" imgW="1041120" imgH="203040" progId="Equation.3">
              <p:embed/>
            </p:oleObj>
          </a:graphicData>
        </a:graphic>
      </p:graphicFrame>
      <p:graphicFrame>
        <p:nvGraphicFramePr>
          <p:cNvPr id="925708" name="Object 12"/>
          <p:cNvGraphicFramePr>
            <a:graphicFrameLocks noChangeAspect="1"/>
          </p:cNvGraphicFramePr>
          <p:nvPr/>
        </p:nvGraphicFramePr>
        <p:xfrm>
          <a:off x="674688" y="5632450"/>
          <a:ext cx="935037" cy="668338"/>
        </p:xfrm>
        <a:graphic>
          <a:graphicData uri="http://schemas.openxmlformats.org/presentationml/2006/ole">
            <p:oleObj spid="_x0000_s925708" name="Equation" r:id="rId8" imgW="545760" imgH="393480" progId="Equation.3">
              <p:embed/>
            </p:oleObj>
          </a:graphicData>
        </a:graphic>
      </p:graphicFrame>
      <p:graphicFrame>
        <p:nvGraphicFramePr>
          <p:cNvPr id="925709" name="Object 13"/>
          <p:cNvGraphicFramePr>
            <a:graphicFrameLocks noChangeAspect="1"/>
          </p:cNvGraphicFramePr>
          <p:nvPr/>
        </p:nvGraphicFramePr>
        <p:xfrm>
          <a:off x="3622675" y="5786438"/>
          <a:ext cx="3219450" cy="436562"/>
        </p:xfrm>
        <a:graphic>
          <a:graphicData uri="http://schemas.openxmlformats.org/presentationml/2006/ole">
            <p:oleObj spid="_x0000_s925709" name="Equation" r:id="rId9" imgW="1676160" imgH="228600" progId="Equation.3">
              <p:embed/>
            </p:oleObj>
          </a:graphicData>
        </a:graphic>
      </p:graphicFrame>
      <p:graphicFrame>
        <p:nvGraphicFramePr>
          <p:cNvPr id="925710" name="Object 14"/>
          <p:cNvGraphicFramePr>
            <a:graphicFrameLocks noChangeAspect="1"/>
          </p:cNvGraphicFramePr>
          <p:nvPr/>
        </p:nvGraphicFramePr>
        <p:xfrm>
          <a:off x="2208213" y="5815013"/>
          <a:ext cx="1171575" cy="411162"/>
        </p:xfrm>
        <a:graphic>
          <a:graphicData uri="http://schemas.openxmlformats.org/presentationml/2006/ole">
            <p:oleObj spid="_x0000_s925710" name="Equation" r:id="rId10" imgW="609480" imgH="215640" progId="Equation.3">
              <p:embed/>
            </p:oleObj>
          </a:graphicData>
        </a:graphic>
      </p:graphicFrame>
      <p:graphicFrame>
        <p:nvGraphicFramePr>
          <p:cNvPr id="925711" name="Object 15"/>
          <p:cNvGraphicFramePr>
            <a:graphicFrameLocks noChangeAspect="1"/>
          </p:cNvGraphicFramePr>
          <p:nvPr/>
        </p:nvGraphicFramePr>
        <p:xfrm>
          <a:off x="6942138" y="5786438"/>
          <a:ext cx="1974850" cy="388937"/>
        </p:xfrm>
        <a:graphic>
          <a:graphicData uri="http://schemas.openxmlformats.org/presentationml/2006/ole">
            <p:oleObj spid="_x0000_s925711" name="Equation" r:id="rId11" imgW="1028520" imgH="2030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285720" y="928670"/>
            <a:ext cx="8429684" cy="3286148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Worked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dirty="0" smtClean="0"/>
              <a:t>E = 200 </a:t>
            </a:r>
            <a:r>
              <a:rPr lang="en-GB" sz="2000" dirty="0" err="1" smtClean="0"/>
              <a:t>GPa</a:t>
            </a:r>
            <a:r>
              <a:rPr lang="en-GB" sz="2000" dirty="0" smtClean="0"/>
              <a:t> and </a:t>
            </a:r>
            <a:r>
              <a:rPr lang="en-GB" sz="2000" dirty="0" smtClean="0">
                <a:sym typeface="Symbol"/>
              </a:rPr>
              <a:t></a:t>
            </a:r>
            <a:r>
              <a:rPr lang="en-GB" sz="2000" dirty="0" smtClean="0"/>
              <a:t> = 0.25</a:t>
            </a: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D =150 mm </a:t>
            </a:r>
          </a:p>
          <a:p>
            <a:r>
              <a:rPr lang="en-GB" sz="2400" dirty="0" smtClean="0"/>
              <a:t>L =750 mm</a:t>
            </a:r>
          </a:p>
          <a:p>
            <a:r>
              <a:rPr lang="en-GB" sz="2400" dirty="0" smtClean="0"/>
              <a:t>t = 2 mm </a:t>
            </a:r>
          </a:p>
          <a:p>
            <a:r>
              <a:rPr lang="en-GB" sz="2400" dirty="0" smtClean="0"/>
              <a:t>P= 0.8 </a:t>
            </a:r>
            <a:r>
              <a:rPr lang="en-GB" sz="2400" dirty="0" err="1" smtClean="0"/>
              <a:t>Mpa</a:t>
            </a:r>
            <a:endParaRPr lang="en-GB" sz="2400" dirty="0" smtClean="0"/>
          </a:p>
          <a:p>
            <a:r>
              <a:rPr lang="en-GB" sz="2400" dirty="0" smtClean="0"/>
              <a:t>		 iv. The change in volume. 		 </a:t>
            </a:r>
          </a:p>
          <a:p>
            <a:r>
              <a:rPr lang="en-GB" sz="2400" dirty="0" smtClean="0"/>
              <a:t>	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9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3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5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7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25701" name="Object 5"/>
          <p:cNvGraphicFramePr>
            <a:graphicFrameLocks noChangeAspect="1"/>
          </p:cNvGraphicFramePr>
          <p:nvPr/>
        </p:nvGraphicFramePr>
        <p:xfrm>
          <a:off x="500034" y="4857760"/>
          <a:ext cx="1814513" cy="468312"/>
        </p:xfrm>
        <a:graphic>
          <a:graphicData uri="http://schemas.openxmlformats.org/presentationml/2006/ole">
            <p:oleObj spid="_x0000_s927746" name="Equation" r:id="rId4" imgW="927000" imgH="241200" progId="Equation.3">
              <p:embed/>
            </p:oleObj>
          </a:graphicData>
        </a:graphic>
      </p:graphicFrame>
      <p:graphicFrame>
        <p:nvGraphicFramePr>
          <p:cNvPr id="925704" name="Object 8"/>
          <p:cNvGraphicFramePr>
            <a:graphicFrameLocks noChangeAspect="1"/>
          </p:cNvGraphicFramePr>
          <p:nvPr/>
        </p:nvGraphicFramePr>
        <p:xfrm>
          <a:off x="1709754" y="5629296"/>
          <a:ext cx="5219700" cy="800100"/>
        </p:xfrm>
        <a:graphic>
          <a:graphicData uri="http://schemas.openxmlformats.org/presentationml/2006/ole">
            <p:oleObj spid="_x0000_s927747" name="Equation" r:id="rId5" imgW="2717640" imgH="419040" progId="Equation.3">
              <p:embed/>
            </p:oleObj>
          </a:graphicData>
        </a:graphic>
      </p:graphicFrame>
      <p:graphicFrame>
        <p:nvGraphicFramePr>
          <p:cNvPr id="925706" name="Object 10"/>
          <p:cNvGraphicFramePr>
            <a:graphicFrameLocks noChangeAspect="1"/>
          </p:cNvGraphicFramePr>
          <p:nvPr/>
        </p:nvGraphicFramePr>
        <p:xfrm>
          <a:off x="428596" y="5857892"/>
          <a:ext cx="1268412" cy="434975"/>
        </p:xfrm>
        <a:graphic>
          <a:graphicData uri="http://schemas.openxmlformats.org/presentationml/2006/ole">
            <p:oleObj spid="_x0000_s927748" name="Equation" r:id="rId6" imgW="660240" imgH="228600" progId="Equation.3">
              <p:embed/>
            </p:oleObj>
          </a:graphicData>
        </a:graphic>
      </p:graphicFrame>
      <p:graphicFrame>
        <p:nvGraphicFramePr>
          <p:cNvPr id="925707" name="Object 11"/>
          <p:cNvGraphicFramePr>
            <a:graphicFrameLocks noChangeAspect="1"/>
          </p:cNvGraphicFramePr>
          <p:nvPr/>
        </p:nvGraphicFramePr>
        <p:xfrm>
          <a:off x="7072330" y="5857892"/>
          <a:ext cx="1414463" cy="388938"/>
        </p:xfrm>
        <a:graphic>
          <a:graphicData uri="http://schemas.openxmlformats.org/presentationml/2006/ole">
            <p:oleObj spid="_x0000_s927749" name="Equation" r:id="rId7" imgW="736560" imgH="203040" progId="Equation.3">
              <p:embed/>
            </p:oleObj>
          </a:graphicData>
        </a:graphic>
      </p:graphicFrame>
      <p:graphicFrame>
        <p:nvGraphicFramePr>
          <p:cNvPr id="927754" name="Object 10"/>
          <p:cNvGraphicFramePr>
            <a:graphicFrameLocks noChangeAspect="1"/>
          </p:cNvGraphicFramePr>
          <p:nvPr/>
        </p:nvGraphicFramePr>
        <p:xfrm>
          <a:off x="428596" y="3786190"/>
          <a:ext cx="2185988" cy="809625"/>
        </p:xfrm>
        <a:graphic>
          <a:graphicData uri="http://schemas.openxmlformats.org/presentationml/2006/ole">
            <p:oleObj spid="_x0000_s927754" name="Equation" r:id="rId8" imgW="1054080" imgH="393480" progId="Equation.3">
              <p:embed/>
            </p:oleObj>
          </a:graphicData>
        </a:graphic>
      </p:graphicFrame>
      <p:graphicFrame>
        <p:nvGraphicFramePr>
          <p:cNvPr id="927755" name="Object 11"/>
          <p:cNvGraphicFramePr>
            <a:graphicFrameLocks noChangeAspect="1"/>
          </p:cNvGraphicFramePr>
          <p:nvPr/>
        </p:nvGraphicFramePr>
        <p:xfrm>
          <a:off x="2633686" y="3735388"/>
          <a:ext cx="5295900" cy="912812"/>
        </p:xfrm>
        <a:graphic>
          <a:graphicData uri="http://schemas.openxmlformats.org/presentationml/2006/ole">
            <p:oleObj spid="_x0000_s927755" name="Equation" r:id="rId9" imgW="2552400" imgH="4442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Thin Walled Vessels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072494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A cylinder is 200 mm mean diameter and 1 m long with a wall 2.5 mm thick. It has an inside pressure 2 </a:t>
            </a:r>
            <a:r>
              <a:rPr lang="en-GB" sz="2400" dirty="0" err="1" smtClean="0"/>
              <a:t>MPa</a:t>
            </a:r>
            <a:r>
              <a:rPr lang="en-GB" sz="2400" dirty="0" smtClean="0"/>
              <a:t> greater than the outside pressure.</a:t>
            </a:r>
          </a:p>
          <a:p>
            <a:endParaRPr lang="en-GB" sz="2400" dirty="0" smtClean="0"/>
          </a:p>
          <a:p>
            <a:r>
              <a:rPr lang="en-GB" sz="2400" dirty="0" smtClean="0"/>
              <a:t>Calculate the change in diameter and  change in volume.</a:t>
            </a:r>
          </a:p>
          <a:p>
            <a:r>
              <a:rPr lang="en-GB" sz="2400" dirty="0" smtClean="0"/>
              <a:t>	</a:t>
            </a:r>
          </a:p>
          <a:p>
            <a:r>
              <a:rPr lang="en-GB" sz="2400" dirty="0" smtClean="0"/>
              <a:t>Take E = 180 </a:t>
            </a:r>
            <a:r>
              <a:rPr lang="en-GB" sz="2400" dirty="0" err="1" smtClean="0"/>
              <a:t>GPa</a:t>
            </a:r>
            <a:r>
              <a:rPr lang="en-GB" sz="2400" dirty="0" smtClean="0"/>
              <a:t> and </a:t>
            </a:r>
            <a:r>
              <a:rPr lang="en-GB" sz="2400" dirty="0" smtClean="0">
                <a:sym typeface="Symbol"/>
              </a:rPr>
              <a:t></a:t>
            </a:r>
            <a:r>
              <a:rPr lang="en-GB" sz="2400" dirty="0" smtClean="0"/>
              <a:t> = 0.3 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(Answers  0.075 mm and 26 529 mm</a:t>
            </a:r>
            <a:r>
              <a:rPr lang="en-GB" sz="2400" baseline="30000" dirty="0" smtClean="0"/>
              <a:t>3</a:t>
            </a:r>
            <a:r>
              <a:rPr lang="en-GB" sz="2400" dirty="0" smtClean="0"/>
              <a:t>)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3084</TotalTime>
  <Words>1140</Words>
  <Application>Microsoft Office PowerPoint</Application>
  <PresentationFormat>On-screen Show (4:3)</PresentationFormat>
  <Paragraphs>332</Paragraphs>
  <Slides>31</Slides>
  <Notes>30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34" baseType="lpstr">
      <vt:lpstr>SMU POWERPOINT TEMPLATE</vt:lpstr>
      <vt:lpstr>Bitmap Image</vt:lpstr>
      <vt:lpstr>Equation</vt:lpstr>
      <vt:lpstr>Mechanical Principles</vt:lpstr>
      <vt:lpstr>Outcome 2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Tim Tudor</cp:lastModifiedBy>
  <cp:revision>230</cp:revision>
  <dcterms:created xsi:type="dcterms:W3CDTF">2010-09-22T08:44:59Z</dcterms:created>
  <dcterms:modified xsi:type="dcterms:W3CDTF">2011-09-27T07:37:45Z</dcterms:modified>
</cp:coreProperties>
</file>