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2"/>
  </p:notesMasterIdLst>
  <p:handoutMasterIdLst>
    <p:handoutMasterId r:id="rId43"/>
  </p:handoutMasterIdLst>
  <p:sldIdLst>
    <p:sldId id="277" r:id="rId2"/>
    <p:sldId id="329" r:id="rId3"/>
    <p:sldId id="258" r:id="rId4"/>
    <p:sldId id="284" r:id="rId5"/>
    <p:sldId id="259" r:id="rId6"/>
    <p:sldId id="285" r:id="rId7"/>
    <p:sldId id="286" r:id="rId8"/>
    <p:sldId id="287" r:id="rId9"/>
    <p:sldId id="288" r:id="rId10"/>
    <p:sldId id="299" r:id="rId11"/>
    <p:sldId id="300" r:id="rId12"/>
    <p:sldId id="289" r:id="rId13"/>
    <p:sldId id="260" r:id="rId14"/>
    <p:sldId id="261" r:id="rId15"/>
    <p:sldId id="262" r:id="rId16"/>
    <p:sldId id="263" r:id="rId17"/>
    <p:sldId id="264" r:id="rId18"/>
    <p:sldId id="265" r:id="rId19"/>
    <p:sldId id="266" r:id="rId20"/>
    <p:sldId id="267" r:id="rId21"/>
    <p:sldId id="268" r:id="rId22"/>
    <p:sldId id="269" r:id="rId23"/>
    <p:sldId id="270" r:id="rId24"/>
    <p:sldId id="271" r:id="rId25"/>
    <p:sldId id="272" r:id="rId26"/>
    <p:sldId id="273" r:id="rId27"/>
    <p:sldId id="274" r:id="rId28"/>
    <p:sldId id="275" r:id="rId29"/>
    <p:sldId id="276" r:id="rId30"/>
    <p:sldId id="295" r:id="rId31"/>
    <p:sldId id="296" r:id="rId32"/>
    <p:sldId id="297" r:id="rId33"/>
    <p:sldId id="283" r:id="rId34"/>
    <p:sldId id="290" r:id="rId35"/>
    <p:sldId id="291" r:id="rId36"/>
    <p:sldId id="298" r:id="rId37"/>
    <p:sldId id="293" r:id="rId38"/>
    <p:sldId id="278" r:id="rId39"/>
    <p:sldId id="294" r:id="rId40"/>
    <p:sldId id="281" r:id="rId41"/>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94274" autoAdjust="0"/>
  </p:normalViewPr>
  <p:slideViewPr>
    <p:cSldViewPr>
      <p:cViewPr varScale="1">
        <p:scale>
          <a:sx n="60" d="100"/>
          <a:sy n="60" d="100"/>
        </p:scale>
        <p:origin x="1484"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08F772-42DE-4FCB-B223-3D2874E207A7}"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8F0A7E45-160D-4A04-9AA7-E4137C876B04}">
      <dgm:prSet/>
      <dgm:spPr/>
      <dgm:t>
        <a:bodyPr/>
        <a:lstStyle/>
        <a:p>
          <a:r>
            <a:rPr lang="en-GB" b="0" i="0" dirty="0"/>
            <a:t>The physical &amp; mental traits of every human being are determined by the nature of his genes at conception. </a:t>
          </a:r>
          <a:endParaRPr lang="en-US" dirty="0"/>
        </a:p>
      </dgm:t>
    </dgm:pt>
    <dgm:pt modelId="{B7FE6FC9-E7B5-4AD4-9CEA-6F17446D94F3}" type="parTrans" cxnId="{7685F27F-110A-44FA-ACBE-A3079E94BB15}">
      <dgm:prSet/>
      <dgm:spPr/>
      <dgm:t>
        <a:bodyPr/>
        <a:lstStyle/>
        <a:p>
          <a:endParaRPr lang="en-US"/>
        </a:p>
      </dgm:t>
    </dgm:pt>
    <dgm:pt modelId="{28F76B1C-6DE3-4341-B9F9-DB5D9D12D1DA}" type="sibTrans" cxnId="{7685F27F-110A-44FA-ACBE-A3079E94BB15}">
      <dgm:prSet/>
      <dgm:spPr/>
      <dgm:t>
        <a:bodyPr/>
        <a:lstStyle/>
        <a:p>
          <a:endParaRPr lang="en-US"/>
        </a:p>
      </dgm:t>
    </dgm:pt>
    <dgm:pt modelId="{1B9C6D88-19AA-4B4D-A184-37B8D92639F2}">
      <dgm:prSet/>
      <dgm:spPr/>
      <dgm:t>
        <a:bodyPr/>
        <a:lstStyle/>
        <a:p>
          <a:r>
            <a:rPr lang="en-GB" b="0" i="0" dirty="0"/>
            <a:t>The genetic makeup is unique in the sense it cannot be altered after conception. </a:t>
          </a:r>
          <a:endParaRPr lang="en-US" dirty="0"/>
        </a:p>
      </dgm:t>
    </dgm:pt>
    <dgm:pt modelId="{A4CCB03E-9416-4170-9CF2-4A1AF1522943}" type="parTrans" cxnId="{289038AC-8754-415B-AF2B-2C5C87A7BECC}">
      <dgm:prSet/>
      <dgm:spPr/>
      <dgm:t>
        <a:bodyPr/>
        <a:lstStyle/>
        <a:p>
          <a:endParaRPr lang="en-US"/>
        </a:p>
      </dgm:t>
    </dgm:pt>
    <dgm:pt modelId="{9AA0D448-2F4D-40AD-9B02-801630445A64}" type="sibTrans" cxnId="{289038AC-8754-415B-AF2B-2C5C87A7BECC}">
      <dgm:prSet/>
      <dgm:spPr/>
      <dgm:t>
        <a:bodyPr/>
        <a:lstStyle/>
        <a:p>
          <a:endParaRPr lang="en-US"/>
        </a:p>
      </dgm:t>
    </dgm:pt>
    <dgm:pt modelId="{F3E65D6A-42C0-4415-AE33-0F14B0888C3D}">
      <dgm:prSet/>
      <dgm:spPr/>
      <dgm:t>
        <a:bodyPr/>
        <a:lstStyle/>
        <a:p>
          <a:r>
            <a:rPr lang="en-GB" b="0" i="0"/>
            <a:t>A number of diseases are now known to be of genetic origin, E.g., Chromosomal anomalies, errors of metabolism, mental retardation. </a:t>
          </a:r>
          <a:endParaRPr lang="en-US"/>
        </a:p>
      </dgm:t>
    </dgm:pt>
    <dgm:pt modelId="{C835E758-E2DC-4AB4-9794-633B46FFA6B3}" type="parTrans" cxnId="{73B4EE92-DAE0-49D9-91E6-E18983544B15}">
      <dgm:prSet/>
      <dgm:spPr/>
      <dgm:t>
        <a:bodyPr/>
        <a:lstStyle/>
        <a:p>
          <a:endParaRPr lang="en-US"/>
        </a:p>
      </dgm:t>
    </dgm:pt>
    <dgm:pt modelId="{4206EEF3-DB03-4160-B32C-C000147BD42A}" type="sibTrans" cxnId="{73B4EE92-DAE0-49D9-91E6-E18983544B15}">
      <dgm:prSet/>
      <dgm:spPr/>
      <dgm:t>
        <a:bodyPr/>
        <a:lstStyle/>
        <a:p>
          <a:endParaRPr lang="en-US"/>
        </a:p>
      </dgm:t>
    </dgm:pt>
    <dgm:pt modelId="{BF8D613E-B54A-43F4-89F6-083717343146}">
      <dgm:prSet/>
      <dgm:spPr/>
      <dgm:t>
        <a:bodyPr/>
        <a:lstStyle/>
        <a:p>
          <a:r>
            <a:rPr lang="en-GB" b="0" i="0"/>
            <a:t>Medical genetics offers hope for prevention &amp; treatment of a wide spectrum of diseases, thus the prospect of better medicine &amp; longer &amp; healthier life. </a:t>
          </a:r>
          <a:endParaRPr lang="en-US"/>
        </a:p>
      </dgm:t>
    </dgm:pt>
    <dgm:pt modelId="{E659B8AF-4183-49E0-83AE-3F30716739B3}" type="parTrans" cxnId="{AB8B654C-D3D1-4D66-9FE9-3FF19893F13B}">
      <dgm:prSet/>
      <dgm:spPr/>
      <dgm:t>
        <a:bodyPr/>
        <a:lstStyle/>
        <a:p>
          <a:endParaRPr lang="en-US"/>
        </a:p>
      </dgm:t>
    </dgm:pt>
    <dgm:pt modelId="{5342086B-F6E2-4122-B077-5E42983F1913}" type="sibTrans" cxnId="{AB8B654C-D3D1-4D66-9FE9-3FF19893F13B}">
      <dgm:prSet/>
      <dgm:spPr/>
      <dgm:t>
        <a:bodyPr/>
        <a:lstStyle/>
        <a:p>
          <a:endParaRPr lang="en-US"/>
        </a:p>
      </dgm:t>
    </dgm:pt>
    <dgm:pt modelId="{59581DE0-2FB5-4368-9D31-699BF24F2149}" type="pres">
      <dgm:prSet presAssocID="{2C08F772-42DE-4FCB-B223-3D2874E207A7}" presName="vert0" presStyleCnt="0">
        <dgm:presLayoutVars>
          <dgm:dir/>
          <dgm:animOne val="branch"/>
          <dgm:animLvl val="lvl"/>
        </dgm:presLayoutVars>
      </dgm:prSet>
      <dgm:spPr/>
    </dgm:pt>
    <dgm:pt modelId="{66E2BC62-C13B-446E-9551-1E3BC0D9E589}" type="pres">
      <dgm:prSet presAssocID="{8F0A7E45-160D-4A04-9AA7-E4137C876B04}" presName="thickLine" presStyleLbl="alignNode1" presStyleIdx="0" presStyleCnt="4"/>
      <dgm:spPr/>
    </dgm:pt>
    <dgm:pt modelId="{666A2B76-DB40-47BF-BDB2-CF087F84DF43}" type="pres">
      <dgm:prSet presAssocID="{8F0A7E45-160D-4A04-9AA7-E4137C876B04}" presName="horz1" presStyleCnt="0"/>
      <dgm:spPr/>
    </dgm:pt>
    <dgm:pt modelId="{C0127A5D-9EF7-4538-B662-E98349E07960}" type="pres">
      <dgm:prSet presAssocID="{8F0A7E45-160D-4A04-9AA7-E4137C876B04}" presName="tx1" presStyleLbl="revTx" presStyleIdx="0" presStyleCnt="4"/>
      <dgm:spPr/>
    </dgm:pt>
    <dgm:pt modelId="{7CA2FDA3-E7F9-4F4C-AF12-7D59FEB1E8D4}" type="pres">
      <dgm:prSet presAssocID="{8F0A7E45-160D-4A04-9AA7-E4137C876B04}" presName="vert1" presStyleCnt="0"/>
      <dgm:spPr/>
    </dgm:pt>
    <dgm:pt modelId="{9C7B479C-EF6F-483A-B08B-9B3E517EDE51}" type="pres">
      <dgm:prSet presAssocID="{1B9C6D88-19AA-4B4D-A184-37B8D92639F2}" presName="thickLine" presStyleLbl="alignNode1" presStyleIdx="1" presStyleCnt="4"/>
      <dgm:spPr/>
    </dgm:pt>
    <dgm:pt modelId="{B08CA7B5-D21C-4056-A6D4-6E15AD86C375}" type="pres">
      <dgm:prSet presAssocID="{1B9C6D88-19AA-4B4D-A184-37B8D92639F2}" presName="horz1" presStyleCnt="0"/>
      <dgm:spPr/>
    </dgm:pt>
    <dgm:pt modelId="{5F869A1C-8B86-485C-8D45-50A2CAE8E136}" type="pres">
      <dgm:prSet presAssocID="{1B9C6D88-19AA-4B4D-A184-37B8D92639F2}" presName="tx1" presStyleLbl="revTx" presStyleIdx="1" presStyleCnt="4"/>
      <dgm:spPr/>
    </dgm:pt>
    <dgm:pt modelId="{22B31A66-4D72-40E1-ADE8-B79FEDE07C4E}" type="pres">
      <dgm:prSet presAssocID="{1B9C6D88-19AA-4B4D-A184-37B8D92639F2}" presName="vert1" presStyleCnt="0"/>
      <dgm:spPr/>
    </dgm:pt>
    <dgm:pt modelId="{5EA53FF0-63CD-4C2C-A617-93C433B1FA23}" type="pres">
      <dgm:prSet presAssocID="{F3E65D6A-42C0-4415-AE33-0F14B0888C3D}" presName="thickLine" presStyleLbl="alignNode1" presStyleIdx="2" presStyleCnt="4"/>
      <dgm:spPr/>
    </dgm:pt>
    <dgm:pt modelId="{5FD9E201-2370-4DB2-BFDD-ED199B297CD8}" type="pres">
      <dgm:prSet presAssocID="{F3E65D6A-42C0-4415-AE33-0F14B0888C3D}" presName="horz1" presStyleCnt="0"/>
      <dgm:spPr/>
    </dgm:pt>
    <dgm:pt modelId="{F3BFCD30-9ED0-47AB-9FE9-96EB9B7EACF0}" type="pres">
      <dgm:prSet presAssocID="{F3E65D6A-42C0-4415-AE33-0F14B0888C3D}" presName="tx1" presStyleLbl="revTx" presStyleIdx="2" presStyleCnt="4"/>
      <dgm:spPr/>
    </dgm:pt>
    <dgm:pt modelId="{89D68CBD-5189-428E-B8DC-CD706E4C213A}" type="pres">
      <dgm:prSet presAssocID="{F3E65D6A-42C0-4415-AE33-0F14B0888C3D}" presName="vert1" presStyleCnt="0"/>
      <dgm:spPr/>
    </dgm:pt>
    <dgm:pt modelId="{8A705F02-1FA2-41F7-B97F-0B2B21298D29}" type="pres">
      <dgm:prSet presAssocID="{BF8D613E-B54A-43F4-89F6-083717343146}" presName="thickLine" presStyleLbl="alignNode1" presStyleIdx="3" presStyleCnt="4"/>
      <dgm:spPr/>
    </dgm:pt>
    <dgm:pt modelId="{72CCE2C9-6466-45F7-9C3B-19AC51448A8F}" type="pres">
      <dgm:prSet presAssocID="{BF8D613E-B54A-43F4-89F6-083717343146}" presName="horz1" presStyleCnt="0"/>
      <dgm:spPr/>
    </dgm:pt>
    <dgm:pt modelId="{FD064BF4-C61A-4A24-AE13-A4832CAC3843}" type="pres">
      <dgm:prSet presAssocID="{BF8D613E-B54A-43F4-89F6-083717343146}" presName="tx1" presStyleLbl="revTx" presStyleIdx="3" presStyleCnt="4"/>
      <dgm:spPr/>
    </dgm:pt>
    <dgm:pt modelId="{DC1954B8-66B8-4555-97A6-F83CA5AE0269}" type="pres">
      <dgm:prSet presAssocID="{BF8D613E-B54A-43F4-89F6-083717343146}" presName="vert1" presStyleCnt="0"/>
      <dgm:spPr/>
    </dgm:pt>
  </dgm:ptLst>
  <dgm:cxnLst>
    <dgm:cxn modelId="{FA9D693A-5004-4234-A1EF-815746D1319D}" type="presOf" srcId="{BF8D613E-B54A-43F4-89F6-083717343146}" destId="{FD064BF4-C61A-4A24-AE13-A4832CAC3843}" srcOrd="0" destOrd="0" presId="urn:microsoft.com/office/officeart/2008/layout/LinedList"/>
    <dgm:cxn modelId="{AB8B654C-D3D1-4D66-9FE9-3FF19893F13B}" srcId="{2C08F772-42DE-4FCB-B223-3D2874E207A7}" destId="{BF8D613E-B54A-43F4-89F6-083717343146}" srcOrd="3" destOrd="0" parTransId="{E659B8AF-4183-49E0-83AE-3F30716739B3}" sibTransId="{5342086B-F6E2-4122-B077-5E42983F1913}"/>
    <dgm:cxn modelId="{7685F27F-110A-44FA-ACBE-A3079E94BB15}" srcId="{2C08F772-42DE-4FCB-B223-3D2874E207A7}" destId="{8F0A7E45-160D-4A04-9AA7-E4137C876B04}" srcOrd="0" destOrd="0" parTransId="{B7FE6FC9-E7B5-4AD4-9CEA-6F17446D94F3}" sibTransId="{28F76B1C-6DE3-4341-B9F9-DB5D9D12D1DA}"/>
    <dgm:cxn modelId="{37D25584-AEE1-404B-A37C-CC6B1C50803F}" type="presOf" srcId="{2C08F772-42DE-4FCB-B223-3D2874E207A7}" destId="{59581DE0-2FB5-4368-9D31-699BF24F2149}" srcOrd="0" destOrd="0" presId="urn:microsoft.com/office/officeart/2008/layout/LinedList"/>
    <dgm:cxn modelId="{73B4EE92-DAE0-49D9-91E6-E18983544B15}" srcId="{2C08F772-42DE-4FCB-B223-3D2874E207A7}" destId="{F3E65D6A-42C0-4415-AE33-0F14B0888C3D}" srcOrd="2" destOrd="0" parTransId="{C835E758-E2DC-4AB4-9794-633B46FFA6B3}" sibTransId="{4206EEF3-DB03-4160-B32C-C000147BD42A}"/>
    <dgm:cxn modelId="{D5E199A8-D5EF-4BAE-8C60-10016E417C41}" type="presOf" srcId="{F3E65D6A-42C0-4415-AE33-0F14B0888C3D}" destId="{F3BFCD30-9ED0-47AB-9FE9-96EB9B7EACF0}" srcOrd="0" destOrd="0" presId="urn:microsoft.com/office/officeart/2008/layout/LinedList"/>
    <dgm:cxn modelId="{289038AC-8754-415B-AF2B-2C5C87A7BECC}" srcId="{2C08F772-42DE-4FCB-B223-3D2874E207A7}" destId="{1B9C6D88-19AA-4B4D-A184-37B8D92639F2}" srcOrd="1" destOrd="0" parTransId="{A4CCB03E-9416-4170-9CF2-4A1AF1522943}" sibTransId="{9AA0D448-2F4D-40AD-9B02-801630445A64}"/>
    <dgm:cxn modelId="{998769CD-AD2A-4257-9DC5-6426064F7CA7}" type="presOf" srcId="{8F0A7E45-160D-4A04-9AA7-E4137C876B04}" destId="{C0127A5D-9EF7-4538-B662-E98349E07960}" srcOrd="0" destOrd="0" presId="urn:microsoft.com/office/officeart/2008/layout/LinedList"/>
    <dgm:cxn modelId="{A402AAE0-B6ED-4CC4-96B1-2809837B1729}" type="presOf" srcId="{1B9C6D88-19AA-4B4D-A184-37B8D92639F2}" destId="{5F869A1C-8B86-485C-8D45-50A2CAE8E136}" srcOrd="0" destOrd="0" presId="urn:microsoft.com/office/officeart/2008/layout/LinedList"/>
    <dgm:cxn modelId="{EE0C0B6D-607C-46D0-962B-4A025E427F0B}" type="presParOf" srcId="{59581DE0-2FB5-4368-9D31-699BF24F2149}" destId="{66E2BC62-C13B-446E-9551-1E3BC0D9E589}" srcOrd="0" destOrd="0" presId="urn:microsoft.com/office/officeart/2008/layout/LinedList"/>
    <dgm:cxn modelId="{67A0E016-565E-4108-9B46-3FB374F08FCE}" type="presParOf" srcId="{59581DE0-2FB5-4368-9D31-699BF24F2149}" destId="{666A2B76-DB40-47BF-BDB2-CF087F84DF43}" srcOrd="1" destOrd="0" presId="urn:microsoft.com/office/officeart/2008/layout/LinedList"/>
    <dgm:cxn modelId="{1D7439F1-D1D1-4B7C-AE37-2C23616D2CE2}" type="presParOf" srcId="{666A2B76-DB40-47BF-BDB2-CF087F84DF43}" destId="{C0127A5D-9EF7-4538-B662-E98349E07960}" srcOrd="0" destOrd="0" presId="urn:microsoft.com/office/officeart/2008/layout/LinedList"/>
    <dgm:cxn modelId="{569ECA8B-EDA1-41B2-9666-8A8443CEF76F}" type="presParOf" srcId="{666A2B76-DB40-47BF-BDB2-CF087F84DF43}" destId="{7CA2FDA3-E7F9-4F4C-AF12-7D59FEB1E8D4}" srcOrd="1" destOrd="0" presId="urn:microsoft.com/office/officeart/2008/layout/LinedList"/>
    <dgm:cxn modelId="{9A78C5B1-2EA9-4651-B1EA-382CD1337D31}" type="presParOf" srcId="{59581DE0-2FB5-4368-9D31-699BF24F2149}" destId="{9C7B479C-EF6F-483A-B08B-9B3E517EDE51}" srcOrd="2" destOrd="0" presId="urn:microsoft.com/office/officeart/2008/layout/LinedList"/>
    <dgm:cxn modelId="{CF4497CF-F064-47E4-B0BD-A9B2CD0BAFB7}" type="presParOf" srcId="{59581DE0-2FB5-4368-9D31-699BF24F2149}" destId="{B08CA7B5-D21C-4056-A6D4-6E15AD86C375}" srcOrd="3" destOrd="0" presId="urn:microsoft.com/office/officeart/2008/layout/LinedList"/>
    <dgm:cxn modelId="{B04472AB-8384-49C2-AF1F-DA656CBEC6AD}" type="presParOf" srcId="{B08CA7B5-D21C-4056-A6D4-6E15AD86C375}" destId="{5F869A1C-8B86-485C-8D45-50A2CAE8E136}" srcOrd="0" destOrd="0" presId="urn:microsoft.com/office/officeart/2008/layout/LinedList"/>
    <dgm:cxn modelId="{28AA2E3C-292D-41A1-B137-C8DF839E2952}" type="presParOf" srcId="{B08CA7B5-D21C-4056-A6D4-6E15AD86C375}" destId="{22B31A66-4D72-40E1-ADE8-B79FEDE07C4E}" srcOrd="1" destOrd="0" presId="urn:microsoft.com/office/officeart/2008/layout/LinedList"/>
    <dgm:cxn modelId="{9FE501B7-CE28-4499-BD7E-0035B20065CA}" type="presParOf" srcId="{59581DE0-2FB5-4368-9D31-699BF24F2149}" destId="{5EA53FF0-63CD-4C2C-A617-93C433B1FA23}" srcOrd="4" destOrd="0" presId="urn:microsoft.com/office/officeart/2008/layout/LinedList"/>
    <dgm:cxn modelId="{681196A9-C71F-490C-8253-01EC470F6A8C}" type="presParOf" srcId="{59581DE0-2FB5-4368-9D31-699BF24F2149}" destId="{5FD9E201-2370-4DB2-BFDD-ED199B297CD8}" srcOrd="5" destOrd="0" presId="urn:microsoft.com/office/officeart/2008/layout/LinedList"/>
    <dgm:cxn modelId="{8B5C187C-01AC-48B5-BA2F-2916CB97C5A9}" type="presParOf" srcId="{5FD9E201-2370-4DB2-BFDD-ED199B297CD8}" destId="{F3BFCD30-9ED0-47AB-9FE9-96EB9B7EACF0}" srcOrd="0" destOrd="0" presId="urn:microsoft.com/office/officeart/2008/layout/LinedList"/>
    <dgm:cxn modelId="{476132AE-7205-4587-8710-F8E94547FF99}" type="presParOf" srcId="{5FD9E201-2370-4DB2-BFDD-ED199B297CD8}" destId="{89D68CBD-5189-428E-B8DC-CD706E4C213A}" srcOrd="1" destOrd="0" presId="urn:microsoft.com/office/officeart/2008/layout/LinedList"/>
    <dgm:cxn modelId="{87812799-E744-4385-AFCA-FE7E5B3F7DEA}" type="presParOf" srcId="{59581DE0-2FB5-4368-9D31-699BF24F2149}" destId="{8A705F02-1FA2-41F7-B97F-0B2B21298D29}" srcOrd="6" destOrd="0" presId="urn:microsoft.com/office/officeart/2008/layout/LinedList"/>
    <dgm:cxn modelId="{251FCE29-E776-4877-B77E-EECF19C86DDC}" type="presParOf" srcId="{59581DE0-2FB5-4368-9D31-699BF24F2149}" destId="{72CCE2C9-6466-45F7-9C3B-19AC51448A8F}" srcOrd="7" destOrd="0" presId="urn:microsoft.com/office/officeart/2008/layout/LinedList"/>
    <dgm:cxn modelId="{C3F165FA-6F72-4F28-9DD2-82C797F61482}" type="presParOf" srcId="{72CCE2C9-6466-45F7-9C3B-19AC51448A8F}" destId="{FD064BF4-C61A-4A24-AE13-A4832CAC3843}" srcOrd="0" destOrd="0" presId="urn:microsoft.com/office/officeart/2008/layout/LinedList"/>
    <dgm:cxn modelId="{FFBF47A6-E5F4-4933-B81D-2FE95B5B9722}" type="presParOf" srcId="{72CCE2C9-6466-45F7-9C3B-19AC51448A8F}" destId="{DC1954B8-66B8-4555-97A6-F83CA5AE026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B06293-6E79-433A-A25B-4BED6AB38145}"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CDF50D5D-5ED7-40D9-A5B2-6A1957C35772}">
      <dgm:prSet/>
      <dgm:spPr/>
      <dgm:t>
        <a:bodyPr/>
        <a:lstStyle/>
        <a:p>
          <a:r>
            <a:rPr lang="en-ZA" b="0" i="0"/>
            <a:t>Malnutrition. </a:t>
          </a:r>
          <a:endParaRPr lang="en-US"/>
        </a:p>
      </dgm:t>
    </dgm:pt>
    <dgm:pt modelId="{299972CD-2E18-4FFD-BDE4-2F7FF4BE26A4}" type="parTrans" cxnId="{D1446E08-E931-433E-819A-DF07378E9251}">
      <dgm:prSet/>
      <dgm:spPr/>
      <dgm:t>
        <a:bodyPr/>
        <a:lstStyle/>
        <a:p>
          <a:endParaRPr lang="en-US"/>
        </a:p>
      </dgm:t>
    </dgm:pt>
    <dgm:pt modelId="{E042CC59-FFA0-4E76-A96D-90EC00B4990A}" type="sibTrans" cxnId="{D1446E08-E931-433E-819A-DF07378E9251}">
      <dgm:prSet/>
      <dgm:spPr/>
      <dgm:t>
        <a:bodyPr/>
        <a:lstStyle/>
        <a:p>
          <a:endParaRPr lang="en-US"/>
        </a:p>
      </dgm:t>
    </dgm:pt>
    <dgm:pt modelId="{00C4319A-FE97-4C70-9CDC-E70CDCA3F389}">
      <dgm:prSet/>
      <dgm:spPr/>
      <dgm:t>
        <a:bodyPr/>
        <a:lstStyle/>
        <a:p>
          <a:r>
            <a:rPr lang="en-ZA" b="0" i="0" dirty="0"/>
            <a:t>Population explosion. </a:t>
          </a:r>
          <a:endParaRPr lang="en-US" dirty="0"/>
        </a:p>
      </dgm:t>
    </dgm:pt>
    <dgm:pt modelId="{008F8ED0-9113-402C-B7F6-71FA0CB6A21F}" type="parTrans" cxnId="{8BA5B487-52A2-42EC-8C87-80040A3EACE3}">
      <dgm:prSet/>
      <dgm:spPr/>
      <dgm:t>
        <a:bodyPr/>
        <a:lstStyle/>
        <a:p>
          <a:endParaRPr lang="en-US"/>
        </a:p>
      </dgm:t>
    </dgm:pt>
    <dgm:pt modelId="{55790839-6723-4ABA-B909-69073A1DEB3A}" type="sibTrans" cxnId="{8BA5B487-52A2-42EC-8C87-80040A3EACE3}">
      <dgm:prSet/>
      <dgm:spPr/>
      <dgm:t>
        <a:bodyPr/>
        <a:lstStyle/>
        <a:p>
          <a:endParaRPr lang="en-US"/>
        </a:p>
      </dgm:t>
    </dgm:pt>
    <dgm:pt modelId="{B8346704-3E23-4D75-9334-E0B12086F269}">
      <dgm:prSet/>
      <dgm:spPr/>
      <dgm:t>
        <a:bodyPr/>
        <a:lstStyle/>
        <a:p>
          <a:r>
            <a:rPr lang="en-ZA" b="0" i="0"/>
            <a:t>Mental health problems. </a:t>
          </a:r>
          <a:endParaRPr lang="en-US"/>
        </a:p>
      </dgm:t>
    </dgm:pt>
    <dgm:pt modelId="{317B1960-90B2-4F93-B1BB-7F135F16C2E6}" type="parTrans" cxnId="{ABC2524D-F79E-4598-9BF6-2EEDC0C4FEF8}">
      <dgm:prSet/>
      <dgm:spPr/>
      <dgm:t>
        <a:bodyPr/>
        <a:lstStyle/>
        <a:p>
          <a:endParaRPr lang="en-US"/>
        </a:p>
      </dgm:t>
    </dgm:pt>
    <dgm:pt modelId="{6D56FB28-0C12-476A-A81B-E1FD4EDF9145}" type="sibTrans" cxnId="{ABC2524D-F79E-4598-9BF6-2EEDC0C4FEF8}">
      <dgm:prSet/>
      <dgm:spPr/>
      <dgm:t>
        <a:bodyPr/>
        <a:lstStyle/>
        <a:p>
          <a:endParaRPr lang="en-US"/>
        </a:p>
      </dgm:t>
    </dgm:pt>
    <dgm:pt modelId="{73FC6075-4AA7-4E6F-8375-B446E745D167}">
      <dgm:prSet/>
      <dgm:spPr/>
      <dgm:t>
        <a:bodyPr/>
        <a:lstStyle/>
        <a:p>
          <a:r>
            <a:rPr lang="en-ZA" b="0" i="0"/>
            <a:t>Cancer. </a:t>
          </a:r>
          <a:endParaRPr lang="en-US"/>
        </a:p>
      </dgm:t>
    </dgm:pt>
    <dgm:pt modelId="{445015EE-6A33-4F76-908C-DF1E43C8317C}" type="parTrans" cxnId="{A31BBCD1-EE7D-461F-8A3F-946D3FD155BD}">
      <dgm:prSet/>
      <dgm:spPr/>
      <dgm:t>
        <a:bodyPr/>
        <a:lstStyle/>
        <a:p>
          <a:endParaRPr lang="en-US"/>
        </a:p>
      </dgm:t>
    </dgm:pt>
    <dgm:pt modelId="{D3080B1E-A54F-4F48-AA10-3CD15D0FD799}" type="sibTrans" cxnId="{A31BBCD1-EE7D-461F-8A3F-946D3FD155BD}">
      <dgm:prSet/>
      <dgm:spPr/>
      <dgm:t>
        <a:bodyPr/>
        <a:lstStyle/>
        <a:p>
          <a:endParaRPr lang="en-US"/>
        </a:p>
      </dgm:t>
    </dgm:pt>
    <dgm:pt modelId="{CC8F0F17-158B-4863-9952-92AE8AC9D813}">
      <dgm:prSet/>
      <dgm:spPr/>
      <dgm:t>
        <a:bodyPr/>
        <a:lstStyle/>
        <a:p>
          <a:r>
            <a:rPr lang="en-ZA" b="0" i="0" dirty="0"/>
            <a:t>Diabetes mellitus </a:t>
          </a:r>
          <a:endParaRPr lang="en-US" dirty="0"/>
        </a:p>
      </dgm:t>
    </dgm:pt>
    <dgm:pt modelId="{9E58119E-EB0B-4598-872C-928DED6C2DE4}" type="parTrans" cxnId="{EFAB1F29-A978-48ED-BC22-DD3052EBA15C}">
      <dgm:prSet/>
      <dgm:spPr/>
      <dgm:t>
        <a:bodyPr/>
        <a:lstStyle/>
        <a:p>
          <a:endParaRPr lang="en-US"/>
        </a:p>
      </dgm:t>
    </dgm:pt>
    <dgm:pt modelId="{EF4BE3D6-91EF-4F61-80AE-507EEC80561D}" type="sibTrans" cxnId="{EFAB1F29-A978-48ED-BC22-DD3052EBA15C}">
      <dgm:prSet/>
      <dgm:spPr/>
      <dgm:t>
        <a:bodyPr/>
        <a:lstStyle/>
        <a:p>
          <a:endParaRPr lang="en-US"/>
        </a:p>
      </dgm:t>
    </dgm:pt>
    <dgm:pt modelId="{4EC56465-7874-4079-AB2B-3C78B74DDE26}">
      <dgm:prSet/>
      <dgm:spPr/>
      <dgm:t>
        <a:bodyPr/>
        <a:lstStyle/>
        <a:p>
          <a:r>
            <a:rPr lang="en-ZA" b="0" i="0"/>
            <a:t>Cardiovascular diseases </a:t>
          </a:r>
          <a:endParaRPr lang="en-US"/>
        </a:p>
      </dgm:t>
    </dgm:pt>
    <dgm:pt modelId="{944367FF-D59E-4962-A89D-510357BFCEA1}" type="parTrans" cxnId="{CE3E0FC5-F028-4157-AD2A-BBC5F3EB1772}">
      <dgm:prSet/>
      <dgm:spPr/>
      <dgm:t>
        <a:bodyPr/>
        <a:lstStyle/>
        <a:p>
          <a:endParaRPr lang="en-US"/>
        </a:p>
      </dgm:t>
    </dgm:pt>
    <dgm:pt modelId="{B44EBD70-AC60-4576-9965-1C7EB302EA96}" type="sibTrans" cxnId="{CE3E0FC5-F028-4157-AD2A-BBC5F3EB1772}">
      <dgm:prSet/>
      <dgm:spPr/>
      <dgm:t>
        <a:bodyPr/>
        <a:lstStyle/>
        <a:p>
          <a:endParaRPr lang="en-US"/>
        </a:p>
      </dgm:t>
    </dgm:pt>
    <dgm:pt modelId="{31E5B5D0-BDD8-4E33-B034-92782F37275D}">
      <dgm:prSet/>
      <dgm:spPr/>
      <dgm:t>
        <a:bodyPr/>
        <a:lstStyle/>
        <a:p>
          <a:r>
            <a:rPr lang="en-ZA" b="0" i="0"/>
            <a:t>AIDS &amp; STDs. </a:t>
          </a:r>
          <a:endParaRPr lang="en-US"/>
        </a:p>
      </dgm:t>
    </dgm:pt>
    <dgm:pt modelId="{BCBA14E3-02C3-4212-86B7-1F9DB811FC75}" type="parTrans" cxnId="{1AF7C57C-17B7-4902-A2B1-325D55EF5EB2}">
      <dgm:prSet/>
      <dgm:spPr/>
      <dgm:t>
        <a:bodyPr/>
        <a:lstStyle/>
        <a:p>
          <a:endParaRPr lang="en-US"/>
        </a:p>
      </dgm:t>
    </dgm:pt>
    <dgm:pt modelId="{659C06DF-F04F-4A65-B590-C30600C735EE}" type="sibTrans" cxnId="{1AF7C57C-17B7-4902-A2B1-325D55EF5EB2}">
      <dgm:prSet/>
      <dgm:spPr/>
      <dgm:t>
        <a:bodyPr/>
        <a:lstStyle/>
        <a:p>
          <a:endParaRPr lang="en-US"/>
        </a:p>
      </dgm:t>
    </dgm:pt>
    <dgm:pt modelId="{4B4FD8BD-517E-4C37-8867-DF2B4D16D8C5}">
      <dgm:prSet/>
      <dgm:spPr/>
      <dgm:t>
        <a:bodyPr/>
        <a:lstStyle/>
        <a:p>
          <a:r>
            <a:rPr lang="en-ZA" b="0" i="0"/>
            <a:t>Environmental pollution. </a:t>
          </a:r>
          <a:endParaRPr lang="en-US"/>
        </a:p>
      </dgm:t>
    </dgm:pt>
    <dgm:pt modelId="{6594BA1D-9EBD-4C2B-9DD2-76714F75E4F5}" type="parTrans" cxnId="{BCA1F24F-19B5-4713-9E78-4BA158292B39}">
      <dgm:prSet/>
      <dgm:spPr/>
      <dgm:t>
        <a:bodyPr/>
        <a:lstStyle/>
        <a:p>
          <a:endParaRPr lang="en-US"/>
        </a:p>
      </dgm:t>
    </dgm:pt>
    <dgm:pt modelId="{4CBDC398-03BC-42DE-958A-38D96E79E67C}" type="sibTrans" cxnId="{BCA1F24F-19B5-4713-9E78-4BA158292B39}">
      <dgm:prSet/>
      <dgm:spPr/>
      <dgm:t>
        <a:bodyPr/>
        <a:lstStyle/>
        <a:p>
          <a:endParaRPr lang="en-US"/>
        </a:p>
      </dgm:t>
    </dgm:pt>
    <dgm:pt modelId="{718F1004-D04A-4AF5-8287-AC070AA666CD}" type="pres">
      <dgm:prSet presAssocID="{50B06293-6E79-433A-A25B-4BED6AB38145}" presName="vert0" presStyleCnt="0">
        <dgm:presLayoutVars>
          <dgm:dir/>
          <dgm:animOne val="branch"/>
          <dgm:animLvl val="lvl"/>
        </dgm:presLayoutVars>
      </dgm:prSet>
      <dgm:spPr/>
    </dgm:pt>
    <dgm:pt modelId="{CA8F10ED-DF35-4E76-8777-250522FE02D5}" type="pres">
      <dgm:prSet presAssocID="{CDF50D5D-5ED7-40D9-A5B2-6A1957C35772}" presName="thickLine" presStyleLbl="alignNode1" presStyleIdx="0" presStyleCnt="8"/>
      <dgm:spPr/>
    </dgm:pt>
    <dgm:pt modelId="{86176D58-E6A9-4EE1-B7EF-081330D6C574}" type="pres">
      <dgm:prSet presAssocID="{CDF50D5D-5ED7-40D9-A5B2-6A1957C35772}" presName="horz1" presStyleCnt="0"/>
      <dgm:spPr/>
    </dgm:pt>
    <dgm:pt modelId="{E47F7E71-26B3-4714-9D02-443BC94E0D98}" type="pres">
      <dgm:prSet presAssocID="{CDF50D5D-5ED7-40D9-A5B2-6A1957C35772}" presName="tx1" presStyleLbl="revTx" presStyleIdx="0" presStyleCnt="8"/>
      <dgm:spPr/>
    </dgm:pt>
    <dgm:pt modelId="{A4108FF0-61DC-4F26-AB9E-671B924F425C}" type="pres">
      <dgm:prSet presAssocID="{CDF50D5D-5ED7-40D9-A5B2-6A1957C35772}" presName="vert1" presStyleCnt="0"/>
      <dgm:spPr/>
    </dgm:pt>
    <dgm:pt modelId="{96715DF5-8DAE-4660-9142-5B9A4B40F666}" type="pres">
      <dgm:prSet presAssocID="{00C4319A-FE97-4C70-9CDC-E70CDCA3F389}" presName="thickLine" presStyleLbl="alignNode1" presStyleIdx="1" presStyleCnt="8"/>
      <dgm:spPr/>
    </dgm:pt>
    <dgm:pt modelId="{CC7C4062-D548-45A1-B19F-927C7D20FC3E}" type="pres">
      <dgm:prSet presAssocID="{00C4319A-FE97-4C70-9CDC-E70CDCA3F389}" presName="horz1" presStyleCnt="0"/>
      <dgm:spPr/>
    </dgm:pt>
    <dgm:pt modelId="{EDA27934-5633-4548-A310-B45D513F921D}" type="pres">
      <dgm:prSet presAssocID="{00C4319A-FE97-4C70-9CDC-E70CDCA3F389}" presName="tx1" presStyleLbl="revTx" presStyleIdx="1" presStyleCnt="8"/>
      <dgm:spPr/>
    </dgm:pt>
    <dgm:pt modelId="{2E87C746-AAB5-419F-9F67-025E3C490429}" type="pres">
      <dgm:prSet presAssocID="{00C4319A-FE97-4C70-9CDC-E70CDCA3F389}" presName="vert1" presStyleCnt="0"/>
      <dgm:spPr/>
    </dgm:pt>
    <dgm:pt modelId="{25498596-A036-4EFF-BC06-E3A2DA38C41C}" type="pres">
      <dgm:prSet presAssocID="{B8346704-3E23-4D75-9334-E0B12086F269}" presName="thickLine" presStyleLbl="alignNode1" presStyleIdx="2" presStyleCnt="8"/>
      <dgm:spPr/>
    </dgm:pt>
    <dgm:pt modelId="{A6BD0D43-BFEA-42FC-A07D-33F3864BE7C3}" type="pres">
      <dgm:prSet presAssocID="{B8346704-3E23-4D75-9334-E0B12086F269}" presName="horz1" presStyleCnt="0"/>
      <dgm:spPr/>
    </dgm:pt>
    <dgm:pt modelId="{090E658B-C326-42F2-BC26-F6D8AD097CC4}" type="pres">
      <dgm:prSet presAssocID="{B8346704-3E23-4D75-9334-E0B12086F269}" presName="tx1" presStyleLbl="revTx" presStyleIdx="2" presStyleCnt="8"/>
      <dgm:spPr/>
    </dgm:pt>
    <dgm:pt modelId="{228AAFC6-2285-43FA-B956-8B9F94ACAB50}" type="pres">
      <dgm:prSet presAssocID="{B8346704-3E23-4D75-9334-E0B12086F269}" presName="vert1" presStyleCnt="0"/>
      <dgm:spPr/>
    </dgm:pt>
    <dgm:pt modelId="{CC453D51-ED77-43F6-A947-469B5F57F91F}" type="pres">
      <dgm:prSet presAssocID="{73FC6075-4AA7-4E6F-8375-B446E745D167}" presName="thickLine" presStyleLbl="alignNode1" presStyleIdx="3" presStyleCnt="8"/>
      <dgm:spPr/>
    </dgm:pt>
    <dgm:pt modelId="{3B870A83-47F0-45DA-BA7B-4F1BB6B54780}" type="pres">
      <dgm:prSet presAssocID="{73FC6075-4AA7-4E6F-8375-B446E745D167}" presName="horz1" presStyleCnt="0"/>
      <dgm:spPr/>
    </dgm:pt>
    <dgm:pt modelId="{926AF21A-3D5F-42D0-9452-D44623072D28}" type="pres">
      <dgm:prSet presAssocID="{73FC6075-4AA7-4E6F-8375-B446E745D167}" presName="tx1" presStyleLbl="revTx" presStyleIdx="3" presStyleCnt="8"/>
      <dgm:spPr/>
    </dgm:pt>
    <dgm:pt modelId="{AC548230-9AAB-4382-8A87-03331C8DFE25}" type="pres">
      <dgm:prSet presAssocID="{73FC6075-4AA7-4E6F-8375-B446E745D167}" presName="vert1" presStyleCnt="0"/>
      <dgm:spPr/>
    </dgm:pt>
    <dgm:pt modelId="{BF370F53-ACC9-4040-9370-482ED3F02853}" type="pres">
      <dgm:prSet presAssocID="{CC8F0F17-158B-4863-9952-92AE8AC9D813}" presName="thickLine" presStyleLbl="alignNode1" presStyleIdx="4" presStyleCnt="8"/>
      <dgm:spPr/>
    </dgm:pt>
    <dgm:pt modelId="{5DB9D757-45FD-4319-A469-3BD52D8F5593}" type="pres">
      <dgm:prSet presAssocID="{CC8F0F17-158B-4863-9952-92AE8AC9D813}" presName="horz1" presStyleCnt="0"/>
      <dgm:spPr/>
    </dgm:pt>
    <dgm:pt modelId="{23B7BF87-604E-4949-BC10-8784593ADCEC}" type="pres">
      <dgm:prSet presAssocID="{CC8F0F17-158B-4863-9952-92AE8AC9D813}" presName="tx1" presStyleLbl="revTx" presStyleIdx="4" presStyleCnt="8"/>
      <dgm:spPr/>
    </dgm:pt>
    <dgm:pt modelId="{9B8D19E6-813C-4C0D-8AE2-9226D0DB3475}" type="pres">
      <dgm:prSet presAssocID="{CC8F0F17-158B-4863-9952-92AE8AC9D813}" presName="vert1" presStyleCnt="0"/>
      <dgm:spPr/>
    </dgm:pt>
    <dgm:pt modelId="{69CEB523-23D5-48F5-94F9-C3FAB278D683}" type="pres">
      <dgm:prSet presAssocID="{4EC56465-7874-4079-AB2B-3C78B74DDE26}" presName="thickLine" presStyleLbl="alignNode1" presStyleIdx="5" presStyleCnt="8"/>
      <dgm:spPr/>
    </dgm:pt>
    <dgm:pt modelId="{D12F43B4-1774-4F6A-9922-FF7D15570E92}" type="pres">
      <dgm:prSet presAssocID="{4EC56465-7874-4079-AB2B-3C78B74DDE26}" presName="horz1" presStyleCnt="0"/>
      <dgm:spPr/>
    </dgm:pt>
    <dgm:pt modelId="{76657BAE-648A-493E-B1B2-2935C03B6479}" type="pres">
      <dgm:prSet presAssocID="{4EC56465-7874-4079-AB2B-3C78B74DDE26}" presName="tx1" presStyleLbl="revTx" presStyleIdx="5" presStyleCnt="8"/>
      <dgm:spPr/>
    </dgm:pt>
    <dgm:pt modelId="{59A0CBF9-7C50-4141-A3F3-482ADD90666D}" type="pres">
      <dgm:prSet presAssocID="{4EC56465-7874-4079-AB2B-3C78B74DDE26}" presName="vert1" presStyleCnt="0"/>
      <dgm:spPr/>
    </dgm:pt>
    <dgm:pt modelId="{7F1E296F-EB99-4CAB-A95D-6D4FC176206F}" type="pres">
      <dgm:prSet presAssocID="{31E5B5D0-BDD8-4E33-B034-92782F37275D}" presName="thickLine" presStyleLbl="alignNode1" presStyleIdx="6" presStyleCnt="8"/>
      <dgm:spPr/>
    </dgm:pt>
    <dgm:pt modelId="{36D773A1-A1EF-4CB4-B06C-9745D9E23EF4}" type="pres">
      <dgm:prSet presAssocID="{31E5B5D0-BDD8-4E33-B034-92782F37275D}" presName="horz1" presStyleCnt="0"/>
      <dgm:spPr/>
    </dgm:pt>
    <dgm:pt modelId="{BB58AC23-3F43-4FE3-A86A-605EAB69E97E}" type="pres">
      <dgm:prSet presAssocID="{31E5B5D0-BDD8-4E33-B034-92782F37275D}" presName="tx1" presStyleLbl="revTx" presStyleIdx="6" presStyleCnt="8"/>
      <dgm:spPr/>
    </dgm:pt>
    <dgm:pt modelId="{0BBB2C12-CCF2-424A-977E-EFD5901F7BBF}" type="pres">
      <dgm:prSet presAssocID="{31E5B5D0-BDD8-4E33-B034-92782F37275D}" presName="vert1" presStyleCnt="0"/>
      <dgm:spPr/>
    </dgm:pt>
    <dgm:pt modelId="{08096522-0A96-448F-BAC1-9D3DF557136D}" type="pres">
      <dgm:prSet presAssocID="{4B4FD8BD-517E-4C37-8867-DF2B4D16D8C5}" presName="thickLine" presStyleLbl="alignNode1" presStyleIdx="7" presStyleCnt="8"/>
      <dgm:spPr/>
    </dgm:pt>
    <dgm:pt modelId="{C592A8FB-2148-4207-B63E-9FBDA8E94FCC}" type="pres">
      <dgm:prSet presAssocID="{4B4FD8BD-517E-4C37-8867-DF2B4D16D8C5}" presName="horz1" presStyleCnt="0"/>
      <dgm:spPr/>
    </dgm:pt>
    <dgm:pt modelId="{260EE269-A7C5-44C9-96ED-75ABE4EA2B23}" type="pres">
      <dgm:prSet presAssocID="{4B4FD8BD-517E-4C37-8867-DF2B4D16D8C5}" presName="tx1" presStyleLbl="revTx" presStyleIdx="7" presStyleCnt="8"/>
      <dgm:spPr/>
    </dgm:pt>
    <dgm:pt modelId="{90E2DF43-6162-497C-AA80-B812498176C8}" type="pres">
      <dgm:prSet presAssocID="{4B4FD8BD-517E-4C37-8867-DF2B4D16D8C5}" presName="vert1" presStyleCnt="0"/>
      <dgm:spPr/>
    </dgm:pt>
  </dgm:ptLst>
  <dgm:cxnLst>
    <dgm:cxn modelId="{6BC6E803-A8CB-4033-84AB-128007ABBC42}" type="presOf" srcId="{73FC6075-4AA7-4E6F-8375-B446E745D167}" destId="{926AF21A-3D5F-42D0-9452-D44623072D28}" srcOrd="0" destOrd="0" presId="urn:microsoft.com/office/officeart/2008/layout/LinedList"/>
    <dgm:cxn modelId="{D1446E08-E931-433E-819A-DF07378E9251}" srcId="{50B06293-6E79-433A-A25B-4BED6AB38145}" destId="{CDF50D5D-5ED7-40D9-A5B2-6A1957C35772}" srcOrd="0" destOrd="0" parTransId="{299972CD-2E18-4FFD-BDE4-2F7FF4BE26A4}" sibTransId="{E042CC59-FFA0-4E76-A96D-90EC00B4990A}"/>
    <dgm:cxn modelId="{AD13DD25-EE70-4C62-BB25-FBC670BF107B}" type="presOf" srcId="{4EC56465-7874-4079-AB2B-3C78B74DDE26}" destId="{76657BAE-648A-493E-B1B2-2935C03B6479}" srcOrd="0" destOrd="0" presId="urn:microsoft.com/office/officeart/2008/layout/LinedList"/>
    <dgm:cxn modelId="{4017B427-D3AE-4A03-8546-EFFC39F30215}" type="presOf" srcId="{CC8F0F17-158B-4863-9952-92AE8AC9D813}" destId="{23B7BF87-604E-4949-BC10-8784593ADCEC}" srcOrd="0" destOrd="0" presId="urn:microsoft.com/office/officeart/2008/layout/LinedList"/>
    <dgm:cxn modelId="{EFAB1F29-A978-48ED-BC22-DD3052EBA15C}" srcId="{50B06293-6E79-433A-A25B-4BED6AB38145}" destId="{CC8F0F17-158B-4863-9952-92AE8AC9D813}" srcOrd="4" destOrd="0" parTransId="{9E58119E-EB0B-4598-872C-928DED6C2DE4}" sibTransId="{EF4BE3D6-91EF-4F61-80AE-507EEC80561D}"/>
    <dgm:cxn modelId="{9617165E-6931-478F-A535-871FAC2E2F3E}" type="presOf" srcId="{31E5B5D0-BDD8-4E33-B034-92782F37275D}" destId="{BB58AC23-3F43-4FE3-A86A-605EAB69E97E}" srcOrd="0" destOrd="0" presId="urn:microsoft.com/office/officeart/2008/layout/LinedList"/>
    <dgm:cxn modelId="{ABC2524D-F79E-4598-9BF6-2EEDC0C4FEF8}" srcId="{50B06293-6E79-433A-A25B-4BED6AB38145}" destId="{B8346704-3E23-4D75-9334-E0B12086F269}" srcOrd="2" destOrd="0" parTransId="{317B1960-90B2-4F93-B1BB-7F135F16C2E6}" sibTransId="{6D56FB28-0C12-476A-A81B-E1FD4EDF9145}"/>
    <dgm:cxn modelId="{BCA1F24F-19B5-4713-9E78-4BA158292B39}" srcId="{50B06293-6E79-433A-A25B-4BED6AB38145}" destId="{4B4FD8BD-517E-4C37-8867-DF2B4D16D8C5}" srcOrd="7" destOrd="0" parTransId="{6594BA1D-9EBD-4C2B-9DD2-76714F75E4F5}" sibTransId="{4CBDC398-03BC-42DE-958A-38D96E79E67C}"/>
    <dgm:cxn modelId="{0F39F456-1DA2-4837-ABB5-4770603175B3}" type="presOf" srcId="{CDF50D5D-5ED7-40D9-A5B2-6A1957C35772}" destId="{E47F7E71-26B3-4714-9D02-443BC94E0D98}" srcOrd="0" destOrd="0" presId="urn:microsoft.com/office/officeart/2008/layout/LinedList"/>
    <dgm:cxn modelId="{1AF7C57C-17B7-4902-A2B1-325D55EF5EB2}" srcId="{50B06293-6E79-433A-A25B-4BED6AB38145}" destId="{31E5B5D0-BDD8-4E33-B034-92782F37275D}" srcOrd="6" destOrd="0" parTransId="{BCBA14E3-02C3-4212-86B7-1F9DB811FC75}" sibTransId="{659C06DF-F04F-4A65-B590-C30600C735EE}"/>
    <dgm:cxn modelId="{8BA5B487-52A2-42EC-8C87-80040A3EACE3}" srcId="{50B06293-6E79-433A-A25B-4BED6AB38145}" destId="{00C4319A-FE97-4C70-9CDC-E70CDCA3F389}" srcOrd="1" destOrd="0" parTransId="{008F8ED0-9113-402C-B7F6-71FA0CB6A21F}" sibTransId="{55790839-6723-4ABA-B909-69073A1DEB3A}"/>
    <dgm:cxn modelId="{729BF89F-27B6-4060-B6AA-98A04A8D8F9D}" type="presOf" srcId="{00C4319A-FE97-4C70-9CDC-E70CDCA3F389}" destId="{EDA27934-5633-4548-A310-B45D513F921D}" srcOrd="0" destOrd="0" presId="urn:microsoft.com/office/officeart/2008/layout/LinedList"/>
    <dgm:cxn modelId="{CE3E0FC5-F028-4157-AD2A-BBC5F3EB1772}" srcId="{50B06293-6E79-433A-A25B-4BED6AB38145}" destId="{4EC56465-7874-4079-AB2B-3C78B74DDE26}" srcOrd="5" destOrd="0" parTransId="{944367FF-D59E-4962-A89D-510357BFCEA1}" sibTransId="{B44EBD70-AC60-4576-9965-1C7EB302EA96}"/>
    <dgm:cxn modelId="{3A7849CE-2C92-43E5-9845-2B67DB08782D}" type="presOf" srcId="{B8346704-3E23-4D75-9334-E0B12086F269}" destId="{090E658B-C326-42F2-BC26-F6D8AD097CC4}" srcOrd="0" destOrd="0" presId="urn:microsoft.com/office/officeart/2008/layout/LinedList"/>
    <dgm:cxn modelId="{A31BBCD1-EE7D-461F-8A3F-946D3FD155BD}" srcId="{50B06293-6E79-433A-A25B-4BED6AB38145}" destId="{73FC6075-4AA7-4E6F-8375-B446E745D167}" srcOrd="3" destOrd="0" parTransId="{445015EE-6A33-4F76-908C-DF1E43C8317C}" sibTransId="{D3080B1E-A54F-4F48-AA10-3CD15D0FD799}"/>
    <dgm:cxn modelId="{C1E12AF1-6C6D-4310-84DF-691F0DA38626}" type="presOf" srcId="{50B06293-6E79-433A-A25B-4BED6AB38145}" destId="{718F1004-D04A-4AF5-8287-AC070AA666CD}" srcOrd="0" destOrd="0" presId="urn:microsoft.com/office/officeart/2008/layout/LinedList"/>
    <dgm:cxn modelId="{4869F8F6-0DE8-4098-B32B-9010697B349E}" type="presOf" srcId="{4B4FD8BD-517E-4C37-8867-DF2B4D16D8C5}" destId="{260EE269-A7C5-44C9-96ED-75ABE4EA2B23}" srcOrd="0" destOrd="0" presId="urn:microsoft.com/office/officeart/2008/layout/LinedList"/>
    <dgm:cxn modelId="{F8E2315F-ADB9-44EB-8FCB-F470142683C0}" type="presParOf" srcId="{718F1004-D04A-4AF5-8287-AC070AA666CD}" destId="{CA8F10ED-DF35-4E76-8777-250522FE02D5}" srcOrd="0" destOrd="0" presId="urn:microsoft.com/office/officeart/2008/layout/LinedList"/>
    <dgm:cxn modelId="{B8770631-B1D5-4B11-A1E9-31FDEC04B504}" type="presParOf" srcId="{718F1004-D04A-4AF5-8287-AC070AA666CD}" destId="{86176D58-E6A9-4EE1-B7EF-081330D6C574}" srcOrd="1" destOrd="0" presId="urn:microsoft.com/office/officeart/2008/layout/LinedList"/>
    <dgm:cxn modelId="{26707046-B0EA-4D61-9229-4249D2CCFAD5}" type="presParOf" srcId="{86176D58-E6A9-4EE1-B7EF-081330D6C574}" destId="{E47F7E71-26B3-4714-9D02-443BC94E0D98}" srcOrd="0" destOrd="0" presId="urn:microsoft.com/office/officeart/2008/layout/LinedList"/>
    <dgm:cxn modelId="{60A9C0EC-9865-4E23-B22F-83C32CD442EE}" type="presParOf" srcId="{86176D58-E6A9-4EE1-B7EF-081330D6C574}" destId="{A4108FF0-61DC-4F26-AB9E-671B924F425C}" srcOrd="1" destOrd="0" presId="urn:microsoft.com/office/officeart/2008/layout/LinedList"/>
    <dgm:cxn modelId="{1CAC88F0-DDA7-472C-B35D-D233A04172CB}" type="presParOf" srcId="{718F1004-D04A-4AF5-8287-AC070AA666CD}" destId="{96715DF5-8DAE-4660-9142-5B9A4B40F666}" srcOrd="2" destOrd="0" presId="urn:microsoft.com/office/officeart/2008/layout/LinedList"/>
    <dgm:cxn modelId="{6D8D880B-0C82-46B4-BD63-C6E652938C1D}" type="presParOf" srcId="{718F1004-D04A-4AF5-8287-AC070AA666CD}" destId="{CC7C4062-D548-45A1-B19F-927C7D20FC3E}" srcOrd="3" destOrd="0" presId="urn:microsoft.com/office/officeart/2008/layout/LinedList"/>
    <dgm:cxn modelId="{8D1E00B7-9F8E-4679-B38A-844DA8938C1B}" type="presParOf" srcId="{CC7C4062-D548-45A1-B19F-927C7D20FC3E}" destId="{EDA27934-5633-4548-A310-B45D513F921D}" srcOrd="0" destOrd="0" presId="urn:microsoft.com/office/officeart/2008/layout/LinedList"/>
    <dgm:cxn modelId="{7D447F12-23C1-411E-A338-20926734FD89}" type="presParOf" srcId="{CC7C4062-D548-45A1-B19F-927C7D20FC3E}" destId="{2E87C746-AAB5-419F-9F67-025E3C490429}" srcOrd="1" destOrd="0" presId="urn:microsoft.com/office/officeart/2008/layout/LinedList"/>
    <dgm:cxn modelId="{7BB5C03C-7528-489F-9FD1-92CE69188771}" type="presParOf" srcId="{718F1004-D04A-4AF5-8287-AC070AA666CD}" destId="{25498596-A036-4EFF-BC06-E3A2DA38C41C}" srcOrd="4" destOrd="0" presId="urn:microsoft.com/office/officeart/2008/layout/LinedList"/>
    <dgm:cxn modelId="{A48C2299-2DE4-4DBD-B9B9-4F03389411A4}" type="presParOf" srcId="{718F1004-D04A-4AF5-8287-AC070AA666CD}" destId="{A6BD0D43-BFEA-42FC-A07D-33F3864BE7C3}" srcOrd="5" destOrd="0" presId="urn:microsoft.com/office/officeart/2008/layout/LinedList"/>
    <dgm:cxn modelId="{34617628-1DD3-49CB-9726-FA37CE10A29A}" type="presParOf" srcId="{A6BD0D43-BFEA-42FC-A07D-33F3864BE7C3}" destId="{090E658B-C326-42F2-BC26-F6D8AD097CC4}" srcOrd="0" destOrd="0" presId="urn:microsoft.com/office/officeart/2008/layout/LinedList"/>
    <dgm:cxn modelId="{26B1163F-78D9-47A2-97EE-6AD5818987F3}" type="presParOf" srcId="{A6BD0D43-BFEA-42FC-A07D-33F3864BE7C3}" destId="{228AAFC6-2285-43FA-B956-8B9F94ACAB50}" srcOrd="1" destOrd="0" presId="urn:microsoft.com/office/officeart/2008/layout/LinedList"/>
    <dgm:cxn modelId="{C098F334-E056-4A6A-9284-8DDECE4444B8}" type="presParOf" srcId="{718F1004-D04A-4AF5-8287-AC070AA666CD}" destId="{CC453D51-ED77-43F6-A947-469B5F57F91F}" srcOrd="6" destOrd="0" presId="urn:microsoft.com/office/officeart/2008/layout/LinedList"/>
    <dgm:cxn modelId="{584F604E-EDDB-4264-829C-3502AECAACEC}" type="presParOf" srcId="{718F1004-D04A-4AF5-8287-AC070AA666CD}" destId="{3B870A83-47F0-45DA-BA7B-4F1BB6B54780}" srcOrd="7" destOrd="0" presId="urn:microsoft.com/office/officeart/2008/layout/LinedList"/>
    <dgm:cxn modelId="{FB33AD32-B171-4FC3-8C90-92B1E2C96C23}" type="presParOf" srcId="{3B870A83-47F0-45DA-BA7B-4F1BB6B54780}" destId="{926AF21A-3D5F-42D0-9452-D44623072D28}" srcOrd="0" destOrd="0" presId="urn:microsoft.com/office/officeart/2008/layout/LinedList"/>
    <dgm:cxn modelId="{2BB8E8D6-3321-47CF-9683-1E91C93B0DD7}" type="presParOf" srcId="{3B870A83-47F0-45DA-BA7B-4F1BB6B54780}" destId="{AC548230-9AAB-4382-8A87-03331C8DFE25}" srcOrd="1" destOrd="0" presId="urn:microsoft.com/office/officeart/2008/layout/LinedList"/>
    <dgm:cxn modelId="{A1530F22-9638-48DE-BE9F-F7B64238DC0C}" type="presParOf" srcId="{718F1004-D04A-4AF5-8287-AC070AA666CD}" destId="{BF370F53-ACC9-4040-9370-482ED3F02853}" srcOrd="8" destOrd="0" presId="urn:microsoft.com/office/officeart/2008/layout/LinedList"/>
    <dgm:cxn modelId="{7FE05D1B-A45F-4E0E-A2DF-18D0A3272766}" type="presParOf" srcId="{718F1004-D04A-4AF5-8287-AC070AA666CD}" destId="{5DB9D757-45FD-4319-A469-3BD52D8F5593}" srcOrd="9" destOrd="0" presId="urn:microsoft.com/office/officeart/2008/layout/LinedList"/>
    <dgm:cxn modelId="{31F5FE8D-AB08-4724-9A57-0CCA283D4AD3}" type="presParOf" srcId="{5DB9D757-45FD-4319-A469-3BD52D8F5593}" destId="{23B7BF87-604E-4949-BC10-8784593ADCEC}" srcOrd="0" destOrd="0" presId="urn:microsoft.com/office/officeart/2008/layout/LinedList"/>
    <dgm:cxn modelId="{06B38765-3FD5-4F4C-A328-A5D5D4385DAD}" type="presParOf" srcId="{5DB9D757-45FD-4319-A469-3BD52D8F5593}" destId="{9B8D19E6-813C-4C0D-8AE2-9226D0DB3475}" srcOrd="1" destOrd="0" presId="urn:microsoft.com/office/officeart/2008/layout/LinedList"/>
    <dgm:cxn modelId="{0683198C-4797-4844-8330-0B4D6183311C}" type="presParOf" srcId="{718F1004-D04A-4AF5-8287-AC070AA666CD}" destId="{69CEB523-23D5-48F5-94F9-C3FAB278D683}" srcOrd="10" destOrd="0" presId="urn:microsoft.com/office/officeart/2008/layout/LinedList"/>
    <dgm:cxn modelId="{FAC6A97A-EDEE-4B73-8BE2-E8B0BE0FE9C5}" type="presParOf" srcId="{718F1004-D04A-4AF5-8287-AC070AA666CD}" destId="{D12F43B4-1774-4F6A-9922-FF7D15570E92}" srcOrd="11" destOrd="0" presId="urn:microsoft.com/office/officeart/2008/layout/LinedList"/>
    <dgm:cxn modelId="{C669CD24-526B-4AE1-BCF0-4D1476D23266}" type="presParOf" srcId="{D12F43B4-1774-4F6A-9922-FF7D15570E92}" destId="{76657BAE-648A-493E-B1B2-2935C03B6479}" srcOrd="0" destOrd="0" presId="urn:microsoft.com/office/officeart/2008/layout/LinedList"/>
    <dgm:cxn modelId="{FFAA7DFF-7722-40D8-BDA3-4F3A8491BF30}" type="presParOf" srcId="{D12F43B4-1774-4F6A-9922-FF7D15570E92}" destId="{59A0CBF9-7C50-4141-A3F3-482ADD90666D}" srcOrd="1" destOrd="0" presId="urn:microsoft.com/office/officeart/2008/layout/LinedList"/>
    <dgm:cxn modelId="{21A9526C-7239-4543-916D-7153C19ABC70}" type="presParOf" srcId="{718F1004-D04A-4AF5-8287-AC070AA666CD}" destId="{7F1E296F-EB99-4CAB-A95D-6D4FC176206F}" srcOrd="12" destOrd="0" presId="urn:microsoft.com/office/officeart/2008/layout/LinedList"/>
    <dgm:cxn modelId="{4A398523-17E3-488F-B7B2-10D14A4DCAEA}" type="presParOf" srcId="{718F1004-D04A-4AF5-8287-AC070AA666CD}" destId="{36D773A1-A1EF-4CB4-B06C-9745D9E23EF4}" srcOrd="13" destOrd="0" presId="urn:microsoft.com/office/officeart/2008/layout/LinedList"/>
    <dgm:cxn modelId="{09695AF6-79C2-4398-A077-8990B71009D7}" type="presParOf" srcId="{36D773A1-A1EF-4CB4-B06C-9745D9E23EF4}" destId="{BB58AC23-3F43-4FE3-A86A-605EAB69E97E}" srcOrd="0" destOrd="0" presId="urn:microsoft.com/office/officeart/2008/layout/LinedList"/>
    <dgm:cxn modelId="{8F6A2CBE-22EA-4C66-92D9-8E53D0DD60E7}" type="presParOf" srcId="{36D773A1-A1EF-4CB4-B06C-9745D9E23EF4}" destId="{0BBB2C12-CCF2-424A-977E-EFD5901F7BBF}" srcOrd="1" destOrd="0" presId="urn:microsoft.com/office/officeart/2008/layout/LinedList"/>
    <dgm:cxn modelId="{8B13A691-2452-43C6-BFD0-CEE6BD3F87E6}" type="presParOf" srcId="{718F1004-D04A-4AF5-8287-AC070AA666CD}" destId="{08096522-0A96-448F-BAC1-9D3DF557136D}" srcOrd="14" destOrd="0" presId="urn:microsoft.com/office/officeart/2008/layout/LinedList"/>
    <dgm:cxn modelId="{212F0EDA-480E-4C51-8C31-0CF6B826F010}" type="presParOf" srcId="{718F1004-D04A-4AF5-8287-AC070AA666CD}" destId="{C592A8FB-2148-4207-B63E-9FBDA8E94FCC}" srcOrd="15" destOrd="0" presId="urn:microsoft.com/office/officeart/2008/layout/LinedList"/>
    <dgm:cxn modelId="{202E1852-E8FB-480E-A668-9A03CEDB8FBC}" type="presParOf" srcId="{C592A8FB-2148-4207-B63E-9FBDA8E94FCC}" destId="{260EE269-A7C5-44C9-96ED-75ABE4EA2B23}" srcOrd="0" destOrd="0" presId="urn:microsoft.com/office/officeart/2008/layout/LinedList"/>
    <dgm:cxn modelId="{5BEFE660-14C0-4DAF-A13E-1FDCEB36CE20}" type="presParOf" srcId="{C592A8FB-2148-4207-B63E-9FBDA8E94FCC}" destId="{90E2DF43-6162-497C-AA80-B812498176C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FC74DB6-040B-41A7-901F-525D8CE01398}"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4092580A-0AC3-4A71-AAE8-394070B40FBA}">
      <dgm:prSet/>
      <dgm:spPr/>
      <dgm:t>
        <a:bodyPr/>
        <a:lstStyle/>
        <a:p>
          <a:r>
            <a:rPr lang="en-GB" b="0" i="0" dirty="0"/>
            <a:t>The health of a person is primarily dependent upon the level of socio-economic development. </a:t>
          </a:r>
          <a:endParaRPr lang="en-US" dirty="0"/>
        </a:p>
      </dgm:t>
    </dgm:pt>
    <dgm:pt modelId="{61EF56EC-DE55-421A-8C3C-1D494DF2B4E6}" type="parTrans" cxnId="{090D6246-42D7-4441-90DB-4714F1B00CEC}">
      <dgm:prSet/>
      <dgm:spPr/>
      <dgm:t>
        <a:bodyPr/>
        <a:lstStyle/>
        <a:p>
          <a:endParaRPr lang="en-US"/>
        </a:p>
      </dgm:t>
    </dgm:pt>
    <dgm:pt modelId="{7154D4B5-34B4-4624-9433-7D3D71EC608E}" type="sibTrans" cxnId="{090D6246-42D7-4441-90DB-4714F1B00CEC}">
      <dgm:prSet/>
      <dgm:spPr/>
      <dgm:t>
        <a:bodyPr/>
        <a:lstStyle/>
        <a:p>
          <a:endParaRPr lang="en-US"/>
        </a:p>
      </dgm:t>
    </dgm:pt>
    <dgm:pt modelId="{3C3900F2-E204-4089-ABCD-9D71E58D3A93}">
      <dgm:prSet/>
      <dgm:spPr/>
      <dgm:t>
        <a:bodyPr/>
        <a:lstStyle/>
        <a:p>
          <a:r>
            <a:rPr lang="en-GB" b="0" i="0"/>
            <a:t>E.g., Per Capita income, </a:t>
          </a:r>
          <a:endParaRPr lang="en-US"/>
        </a:p>
      </dgm:t>
    </dgm:pt>
    <dgm:pt modelId="{03D1365A-D148-42A0-ACD5-5B26F868CB95}" type="parTrans" cxnId="{7BFF8F1D-B5F4-43A5-8F74-DA93D5AC4CEE}">
      <dgm:prSet/>
      <dgm:spPr/>
      <dgm:t>
        <a:bodyPr/>
        <a:lstStyle/>
        <a:p>
          <a:endParaRPr lang="en-US"/>
        </a:p>
      </dgm:t>
    </dgm:pt>
    <dgm:pt modelId="{1D54C636-A042-43CA-A230-DAF708B14C55}" type="sibTrans" cxnId="{7BFF8F1D-B5F4-43A5-8F74-DA93D5AC4CEE}">
      <dgm:prSet/>
      <dgm:spPr/>
      <dgm:t>
        <a:bodyPr/>
        <a:lstStyle/>
        <a:p>
          <a:endParaRPr lang="en-US"/>
        </a:p>
      </dgm:t>
    </dgm:pt>
    <dgm:pt modelId="{74968141-4D8D-4132-A17C-A54C27416483}">
      <dgm:prSet/>
      <dgm:spPr/>
      <dgm:t>
        <a:bodyPr/>
        <a:lstStyle/>
        <a:p>
          <a:r>
            <a:rPr lang="en-GB" b="0" i="0"/>
            <a:t>Literacy </a:t>
          </a:r>
          <a:endParaRPr lang="en-US"/>
        </a:p>
      </dgm:t>
    </dgm:pt>
    <dgm:pt modelId="{44580A29-9D4F-4795-BCD1-FC442F4127E7}" type="parTrans" cxnId="{E218FE01-0CE6-45E1-AAAD-7C441777AA77}">
      <dgm:prSet/>
      <dgm:spPr/>
      <dgm:t>
        <a:bodyPr/>
        <a:lstStyle/>
        <a:p>
          <a:endParaRPr lang="en-US"/>
        </a:p>
      </dgm:t>
    </dgm:pt>
    <dgm:pt modelId="{60202079-371E-4CC2-962C-76EF76166A8C}" type="sibTrans" cxnId="{E218FE01-0CE6-45E1-AAAD-7C441777AA77}">
      <dgm:prSet/>
      <dgm:spPr/>
      <dgm:t>
        <a:bodyPr/>
        <a:lstStyle/>
        <a:p>
          <a:endParaRPr lang="en-US"/>
        </a:p>
      </dgm:t>
    </dgm:pt>
    <dgm:pt modelId="{28EE9BBB-294D-4763-BE59-E07876A841DA}">
      <dgm:prSet/>
      <dgm:spPr/>
      <dgm:t>
        <a:bodyPr/>
        <a:lstStyle/>
        <a:p>
          <a:r>
            <a:rPr lang="en-GB" b="0" i="0"/>
            <a:t>Occupation </a:t>
          </a:r>
          <a:endParaRPr lang="en-US"/>
        </a:p>
      </dgm:t>
    </dgm:pt>
    <dgm:pt modelId="{AC53FC14-408F-46AA-A378-83BA9D334DF6}" type="parTrans" cxnId="{9E5316F2-7B03-4486-AACE-0419604D8B10}">
      <dgm:prSet/>
      <dgm:spPr/>
      <dgm:t>
        <a:bodyPr/>
        <a:lstStyle/>
        <a:p>
          <a:endParaRPr lang="en-US"/>
        </a:p>
      </dgm:t>
    </dgm:pt>
    <dgm:pt modelId="{51956363-ADCF-464D-AA1B-C735C7572E4D}" type="sibTrans" cxnId="{9E5316F2-7B03-4486-AACE-0419604D8B10}">
      <dgm:prSet/>
      <dgm:spPr/>
      <dgm:t>
        <a:bodyPr/>
        <a:lstStyle/>
        <a:p>
          <a:endParaRPr lang="en-US"/>
        </a:p>
      </dgm:t>
    </dgm:pt>
    <dgm:pt modelId="{933586C9-F806-43E4-BC4F-AC83B0F70C30}">
      <dgm:prSet/>
      <dgm:spPr/>
      <dgm:t>
        <a:bodyPr/>
        <a:lstStyle/>
        <a:p>
          <a:r>
            <a:rPr lang="en-GB" b="0" i="0"/>
            <a:t>Purchasing capacity</a:t>
          </a:r>
          <a:endParaRPr lang="en-US"/>
        </a:p>
      </dgm:t>
    </dgm:pt>
    <dgm:pt modelId="{120C49C5-503F-4B21-95F4-A2DECB86F757}" type="parTrans" cxnId="{9BD4BEDA-EA61-43E3-97D4-6D538DCBF2CD}">
      <dgm:prSet/>
      <dgm:spPr/>
      <dgm:t>
        <a:bodyPr/>
        <a:lstStyle/>
        <a:p>
          <a:endParaRPr lang="en-US"/>
        </a:p>
      </dgm:t>
    </dgm:pt>
    <dgm:pt modelId="{892E00C5-B87F-44A8-93AD-BE8D555B5F1A}" type="sibTrans" cxnId="{9BD4BEDA-EA61-43E3-97D4-6D538DCBF2CD}">
      <dgm:prSet/>
      <dgm:spPr/>
      <dgm:t>
        <a:bodyPr/>
        <a:lstStyle/>
        <a:p>
          <a:endParaRPr lang="en-US"/>
        </a:p>
      </dgm:t>
    </dgm:pt>
    <dgm:pt modelId="{69C362B3-6331-47E5-8BD2-A075B4F87453}">
      <dgm:prSet/>
      <dgm:spPr/>
      <dgm:t>
        <a:bodyPr/>
        <a:lstStyle/>
        <a:p>
          <a:r>
            <a:rPr lang="en-GB" b="0" i="0"/>
            <a:t>GNP directed towards health care </a:t>
          </a:r>
          <a:endParaRPr lang="en-US"/>
        </a:p>
      </dgm:t>
    </dgm:pt>
    <dgm:pt modelId="{E5B47B4E-6BF9-46E4-B3E0-EDA1DB6E4960}" type="parTrans" cxnId="{F44B997D-E377-4DD2-BD30-01251C1C400B}">
      <dgm:prSet/>
      <dgm:spPr/>
      <dgm:t>
        <a:bodyPr/>
        <a:lstStyle/>
        <a:p>
          <a:endParaRPr lang="en-US"/>
        </a:p>
      </dgm:t>
    </dgm:pt>
    <dgm:pt modelId="{88E3F6A6-EB7D-45CA-8B0A-6AE8876B323F}" type="sibTrans" cxnId="{F44B997D-E377-4DD2-BD30-01251C1C400B}">
      <dgm:prSet/>
      <dgm:spPr/>
      <dgm:t>
        <a:bodyPr/>
        <a:lstStyle/>
        <a:p>
          <a:endParaRPr lang="en-US"/>
        </a:p>
      </dgm:t>
    </dgm:pt>
    <dgm:pt modelId="{382E4B3D-CF9F-4C98-8B20-1F5693B5EC4C}">
      <dgm:prSet/>
      <dgm:spPr/>
      <dgm:t>
        <a:bodyPr/>
        <a:lstStyle/>
        <a:p>
          <a:r>
            <a:rPr lang="en-GB" b="0" i="0" dirty="0">
              <a:solidFill>
                <a:schemeClr val="tx2"/>
              </a:solidFill>
            </a:rPr>
            <a:t>Indirectly by</a:t>
          </a:r>
          <a:endParaRPr lang="en-US" dirty="0">
            <a:solidFill>
              <a:schemeClr val="tx2"/>
            </a:solidFill>
          </a:endParaRPr>
        </a:p>
      </dgm:t>
    </dgm:pt>
    <dgm:pt modelId="{1E5F272D-9B83-435E-9A3C-BBDAAA0B5599}" type="parTrans" cxnId="{E39AA562-CA3D-45F0-980F-339E8E46335F}">
      <dgm:prSet/>
      <dgm:spPr/>
      <dgm:t>
        <a:bodyPr/>
        <a:lstStyle/>
        <a:p>
          <a:endParaRPr lang="en-US"/>
        </a:p>
      </dgm:t>
    </dgm:pt>
    <dgm:pt modelId="{3201299E-FDD2-4560-AF60-C13636B2F5F5}" type="sibTrans" cxnId="{E39AA562-CA3D-45F0-980F-339E8E46335F}">
      <dgm:prSet/>
      <dgm:spPr/>
      <dgm:t>
        <a:bodyPr/>
        <a:lstStyle/>
        <a:p>
          <a:endParaRPr lang="en-US"/>
        </a:p>
      </dgm:t>
    </dgm:pt>
    <dgm:pt modelId="{197D936E-39C8-4520-9B36-121E5B34DAB9}">
      <dgm:prSet/>
      <dgm:spPr/>
      <dgm:t>
        <a:bodyPr/>
        <a:lstStyle/>
        <a:p>
          <a:r>
            <a:rPr lang="en-GB" b="0" i="0"/>
            <a:t>housing </a:t>
          </a:r>
          <a:endParaRPr lang="en-US"/>
        </a:p>
      </dgm:t>
    </dgm:pt>
    <dgm:pt modelId="{9FF22EA0-C3C4-404B-8224-EDFF04E6D8F4}" type="parTrans" cxnId="{5B3B7C29-F6F5-47FA-B577-6EEA631ACBAA}">
      <dgm:prSet/>
      <dgm:spPr/>
      <dgm:t>
        <a:bodyPr/>
        <a:lstStyle/>
        <a:p>
          <a:endParaRPr lang="en-US"/>
        </a:p>
      </dgm:t>
    </dgm:pt>
    <dgm:pt modelId="{53EDF288-6930-4EAE-8AB1-9E14D9BC7AE2}" type="sibTrans" cxnId="{5B3B7C29-F6F5-47FA-B577-6EEA631ACBAA}">
      <dgm:prSet/>
      <dgm:spPr/>
      <dgm:t>
        <a:bodyPr/>
        <a:lstStyle/>
        <a:p>
          <a:endParaRPr lang="en-US"/>
        </a:p>
      </dgm:t>
    </dgm:pt>
    <dgm:pt modelId="{08459B06-CCED-4491-8940-8D6C347A13C8}">
      <dgm:prSet/>
      <dgm:spPr/>
      <dgm:t>
        <a:bodyPr/>
        <a:lstStyle/>
        <a:p>
          <a:r>
            <a:rPr lang="en-GB" b="0" i="0"/>
            <a:t>Political commitment &amp; political system of the country. </a:t>
          </a:r>
          <a:endParaRPr lang="en-US"/>
        </a:p>
      </dgm:t>
    </dgm:pt>
    <dgm:pt modelId="{AF61E063-CA51-4C42-A604-A4A67517E48E}" type="parTrans" cxnId="{C64700AF-B1BE-459E-8B54-A6E1E7223A87}">
      <dgm:prSet/>
      <dgm:spPr/>
      <dgm:t>
        <a:bodyPr/>
        <a:lstStyle/>
        <a:p>
          <a:endParaRPr lang="en-US"/>
        </a:p>
      </dgm:t>
    </dgm:pt>
    <dgm:pt modelId="{8C7EFD94-413D-4ACF-A749-D521405E6175}" type="sibTrans" cxnId="{C64700AF-B1BE-459E-8B54-A6E1E7223A87}">
      <dgm:prSet/>
      <dgm:spPr/>
      <dgm:t>
        <a:bodyPr/>
        <a:lstStyle/>
        <a:p>
          <a:endParaRPr lang="en-US"/>
        </a:p>
      </dgm:t>
    </dgm:pt>
    <dgm:pt modelId="{BD8F44E7-E8C4-46D6-A42A-70912978A14E}">
      <dgm:prSet/>
      <dgm:spPr/>
      <dgm:t>
        <a:bodyPr/>
        <a:lstStyle/>
        <a:p>
          <a:r>
            <a:rPr lang="en-GB" b="0" i="0"/>
            <a:t>Efficient leadership </a:t>
          </a:r>
          <a:endParaRPr lang="en-US"/>
        </a:p>
      </dgm:t>
    </dgm:pt>
    <dgm:pt modelId="{169C8591-C3A8-456D-A73C-988DE98E2F21}" type="parTrans" cxnId="{8E216EBF-2A2D-49A1-9FAD-5353CF7927BE}">
      <dgm:prSet/>
      <dgm:spPr/>
      <dgm:t>
        <a:bodyPr/>
        <a:lstStyle/>
        <a:p>
          <a:endParaRPr lang="en-US"/>
        </a:p>
      </dgm:t>
    </dgm:pt>
    <dgm:pt modelId="{0B8C2493-0AFA-4A5A-BD90-C7906D6A0A03}" type="sibTrans" cxnId="{8E216EBF-2A2D-49A1-9FAD-5353CF7927BE}">
      <dgm:prSet/>
      <dgm:spPr/>
      <dgm:t>
        <a:bodyPr/>
        <a:lstStyle/>
        <a:p>
          <a:endParaRPr lang="en-US"/>
        </a:p>
      </dgm:t>
    </dgm:pt>
    <dgm:pt modelId="{A464CD2F-0B9B-4AC1-9692-6D5022193972}" type="pres">
      <dgm:prSet presAssocID="{EFC74DB6-040B-41A7-901F-525D8CE01398}" presName="Name0" presStyleCnt="0">
        <dgm:presLayoutVars>
          <dgm:dir/>
          <dgm:animLvl val="lvl"/>
          <dgm:resizeHandles val="exact"/>
        </dgm:presLayoutVars>
      </dgm:prSet>
      <dgm:spPr/>
    </dgm:pt>
    <dgm:pt modelId="{3FE16E92-36BE-4710-8264-E1E9AB805F4E}" type="pres">
      <dgm:prSet presAssocID="{382E4B3D-CF9F-4C98-8B20-1F5693B5EC4C}" presName="boxAndChildren" presStyleCnt="0"/>
      <dgm:spPr/>
    </dgm:pt>
    <dgm:pt modelId="{0F95FA18-A46B-449B-B339-BC451F1FAFE9}" type="pres">
      <dgm:prSet presAssocID="{382E4B3D-CF9F-4C98-8B20-1F5693B5EC4C}" presName="parentTextBox" presStyleLbl="node1" presStyleIdx="0" presStyleCnt="2"/>
      <dgm:spPr/>
    </dgm:pt>
    <dgm:pt modelId="{DEA4AF21-DD12-4142-9ACC-D0697DF82F62}" type="pres">
      <dgm:prSet presAssocID="{382E4B3D-CF9F-4C98-8B20-1F5693B5EC4C}" presName="entireBox" presStyleLbl="node1" presStyleIdx="0" presStyleCnt="2"/>
      <dgm:spPr/>
    </dgm:pt>
    <dgm:pt modelId="{BCD502C8-1E7C-4D3C-A76E-79BA6243B77E}" type="pres">
      <dgm:prSet presAssocID="{382E4B3D-CF9F-4C98-8B20-1F5693B5EC4C}" presName="descendantBox" presStyleCnt="0"/>
      <dgm:spPr/>
    </dgm:pt>
    <dgm:pt modelId="{1E873D42-AADF-47BB-8E37-5708ED08391E}" type="pres">
      <dgm:prSet presAssocID="{197D936E-39C8-4520-9B36-121E5B34DAB9}" presName="childTextBox" presStyleLbl="fgAccFollowNode1" presStyleIdx="0" presStyleCnt="8">
        <dgm:presLayoutVars>
          <dgm:bulletEnabled val="1"/>
        </dgm:presLayoutVars>
      </dgm:prSet>
      <dgm:spPr/>
    </dgm:pt>
    <dgm:pt modelId="{13B503DA-C41C-44EA-8CD3-52BD6D0BCEDB}" type="pres">
      <dgm:prSet presAssocID="{08459B06-CCED-4491-8940-8D6C347A13C8}" presName="childTextBox" presStyleLbl="fgAccFollowNode1" presStyleIdx="1" presStyleCnt="8">
        <dgm:presLayoutVars>
          <dgm:bulletEnabled val="1"/>
        </dgm:presLayoutVars>
      </dgm:prSet>
      <dgm:spPr/>
    </dgm:pt>
    <dgm:pt modelId="{735547FB-73A3-49F6-A7D8-FFE793BA2719}" type="pres">
      <dgm:prSet presAssocID="{BD8F44E7-E8C4-46D6-A42A-70912978A14E}" presName="childTextBox" presStyleLbl="fgAccFollowNode1" presStyleIdx="2" presStyleCnt="8">
        <dgm:presLayoutVars>
          <dgm:bulletEnabled val="1"/>
        </dgm:presLayoutVars>
      </dgm:prSet>
      <dgm:spPr/>
    </dgm:pt>
    <dgm:pt modelId="{18EFEA29-1DEF-492D-85AA-92F446DF4263}" type="pres">
      <dgm:prSet presAssocID="{7154D4B5-34B4-4624-9433-7D3D71EC608E}" presName="sp" presStyleCnt="0"/>
      <dgm:spPr/>
    </dgm:pt>
    <dgm:pt modelId="{B7FE3B46-9621-486D-8523-D8EBD53B57A6}" type="pres">
      <dgm:prSet presAssocID="{4092580A-0AC3-4A71-AAE8-394070B40FBA}" presName="arrowAndChildren" presStyleCnt="0"/>
      <dgm:spPr/>
    </dgm:pt>
    <dgm:pt modelId="{455EE358-7301-4826-BC21-9ABDD335E707}" type="pres">
      <dgm:prSet presAssocID="{4092580A-0AC3-4A71-AAE8-394070B40FBA}" presName="parentTextArrow" presStyleLbl="node1" presStyleIdx="0" presStyleCnt="2"/>
      <dgm:spPr/>
    </dgm:pt>
    <dgm:pt modelId="{0BEAFE06-AE79-4AEC-86DE-F07A48D46939}" type="pres">
      <dgm:prSet presAssocID="{4092580A-0AC3-4A71-AAE8-394070B40FBA}" presName="arrow" presStyleLbl="node1" presStyleIdx="1" presStyleCnt="2"/>
      <dgm:spPr/>
    </dgm:pt>
    <dgm:pt modelId="{EB93C265-E8AC-419D-B1CF-126CB5E67202}" type="pres">
      <dgm:prSet presAssocID="{4092580A-0AC3-4A71-AAE8-394070B40FBA}" presName="descendantArrow" presStyleCnt="0"/>
      <dgm:spPr/>
    </dgm:pt>
    <dgm:pt modelId="{18912095-9892-4832-9E20-57759B63F715}" type="pres">
      <dgm:prSet presAssocID="{3C3900F2-E204-4089-ABCD-9D71E58D3A93}" presName="childTextArrow" presStyleLbl="fgAccFollowNode1" presStyleIdx="3" presStyleCnt="8">
        <dgm:presLayoutVars>
          <dgm:bulletEnabled val="1"/>
        </dgm:presLayoutVars>
      </dgm:prSet>
      <dgm:spPr/>
    </dgm:pt>
    <dgm:pt modelId="{744AEF8B-67A9-47C4-9B76-2FF4F045C144}" type="pres">
      <dgm:prSet presAssocID="{74968141-4D8D-4132-A17C-A54C27416483}" presName="childTextArrow" presStyleLbl="fgAccFollowNode1" presStyleIdx="4" presStyleCnt="8">
        <dgm:presLayoutVars>
          <dgm:bulletEnabled val="1"/>
        </dgm:presLayoutVars>
      </dgm:prSet>
      <dgm:spPr/>
    </dgm:pt>
    <dgm:pt modelId="{6D4678AD-809B-4D83-B461-F5697C83B54C}" type="pres">
      <dgm:prSet presAssocID="{28EE9BBB-294D-4763-BE59-E07876A841DA}" presName="childTextArrow" presStyleLbl="fgAccFollowNode1" presStyleIdx="5" presStyleCnt="8">
        <dgm:presLayoutVars>
          <dgm:bulletEnabled val="1"/>
        </dgm:presLayoutVars>
      </dgm:prSet>
      <dgm:spPr/>
    </dgm:pt>
    <dgm:pt modelId="{DCFF790A-2140-4790-BD66-B63625F0DEC4}" type="pres">
      <dgm:prSet presAssocID="{933586C9-F806-43E4-BC4F-AC83B0F70C30}" presName="childTextArrow" presStyleLbl="fgAccFollowNode1" presStyleIdx="6" presStyleCnt="8">
        <dgm:presLayoutVars>
          <dgm:bulletEnabled val="1"/>
        </dgm:presLayoutVars>
      </dgm:prSet>
      <dgm:spPr/>
    </dgm:pt>
    <dgm:pt modelId="{CE75F767-B403-4666-B12F-D23BD3519F29}" type="pres">
      <dgm:prSet presAssocID="{69C362B3-6331-47E5-8BD2-A075B4F87453}" presName="childTextArrow" presStyleLbl="fgAccFollowNode1" presStyleIdx="7" presStyleCnt="8">
        <dgm:presLayoutVars>
          <dgm:bulletEnabled val="1"/>
        </dgm:presLayoutVars>
      </dgm:prSet>
      <dgm:spPr/>
    </dgm:pt>
  </dgm:ptLst>
  <dgm:cxnLst>
    <dgm:cxn modelId="{E218FE01-0CE6-45E1-AAAD-7C441777AA77}" srcId="{4092580A-0AC3-4A71-AAE8-394070B40FBA}" destId="{74968141-4D8D-4132-A17C-A54C27416483}" srcOrd="1" destOrd="0" parTransId="{44580A29-9D4F-4795-BCD1-FC442F4127E7}" sibTransId="{60202079-371E-4CC2-962C-76EF76166A8C}"/>
    <dgm:cxn modelId="{7BFF8F1D-B5F4-43A5-8F74-DA93D5AC4CEE}" srcId="{4092580A-0AC3-4A71-AAE8-394070B40FBA}" destId="{3C3900F2-E204-4089-ABCD-9D71E58D3A93}" srcOrd="0" destOrd="0" parTransId="{03D1365A-D148-42A0-ACD5-5B26F868CB95}" sibTransId="{1D54C636-A042-43CA-A230-DAF708B14C55}"/>
    <dgm:cxn modelId="{5B3B7C29-F6F5-47FA-B577-6EEA631ACBAA}" srcId="{382E4B3D-CF9F-4C98-8B20-1F5693B5EC4C}" destId="{197D936E-39C8-4520-9B36-121E5B34DAB9}" srcOrd="0" destOrd="0" parTransId="{9FF22EA0-C3C4-404B-8224-EDFF04E6D8F4}" sibTransId="{53EDF288-6930-4EAE-8AB1-9E14D9BC7AE2}"/>
    <dgm:cxn modelId="{E39AA562-CA3D-45F0-980F-339E8E46335F}" srcId="{EFC74DB6-040B-41A7-901F-525D8CE01398}" destId="{382E4B3D-CF9F-4C98-8B20-1F5693B5EC4C}" srcOrd="1" destOrd="0" parTransId="{1E5F272D-9B83-435E-9A3C-BBDAAA0B5599}" sibTransId="{3201299E-FDD2-4560-AF60-C13636B2F5F5}"/>
    <dgm:cxn modelId="{090D6246-42D7-4441-90DB-4714F1B00CEC}" srcId="{EFC74DB6-040B-41A7-901F-525D8CE01398}" destId="{4092580A-0AC3-4A71-AAE8-394070B40FBA}" srcOrd="0" destOrd="0" parTransId="{61EF56EC-DE55-421A-8C3C-1D494DF2B4E6}" sibTransId="{7154D4B5-34B4-4624-9433-7D3D71EC608E}"/>
    <dgm:cxn modelId="{521DA346-A977-4F9D-8B88-41A8D4294193}" type="presOf" srcId="{4092580A-0AC3-4A71-AAE8-394070B40FBA}" destId="{455EE358-7301-4826-BC21-9ABDD335E707}" srcOrd="0" destOrd="0" presId="urn:microsoft.com/office/officeart/2005/8/layout/process4"/>
    <dgm:cxn modelId="{86C3B974-4469-4026-ACED-5CB96F0B606C}" type="presOf" srcId="{EFC74DB6-040B-41A7-901F-525D8CE01398}" destId="{A464CD2F-0B9B-4AC1-9692-6D5022193972}" srcOrd="0" destOrd="0" presId="urn:microsoft.com/office/officeart/2005/8/layout/process4"/>
    <dgm:cxn modelId="{F44B997D-E377-4DD2-BD30-01251C1C400B}" srcId="{4092580A-0AC3-4A71-AAE8-394070B40FBA}" destId="{69C362B3-6331-47E5-8BD2-A075B4F87453}" srcOrd="4" destOrd="0" parTransId="{E5B47B4E-6BF9-46E4-B3E0-EDA1DB6E4960}" sibTransId="{88E3F6A6-EB7D-45CA-8B0A-6AE8876B323F}"/>
    <dgm:cxn modelId="{CE3F5D81-66EA-4769-AD9E-5F0D0AE7A983}" type="presOf" srcId="{69C362B3-6331-47E5-8BD2-A075B4F87453}" destId="{CE75F767-B403-4666-B12F-D23BD3519F29}" srcOrd="0" destOrd="0" presId="urn:microsoft.com/office/officeart/2005/8/layout/process4"/>
    <dgm:cxn modelId="{AACDAE81-A6E7-4314-9001-AC2505A7B7DA}" type="presOf" srcId="{4092580A-0AC3-4A71-AAE8-394070B40FBA}" destId="{0BEAFE06-AE79-4AEC-86DE-F07A48D46939}" srcOrd="1" destOrd="0" presId="urn:microsoft.com/office/officeart/2005/8/layout/process4"/>
    <dgm:cxn modelId="{9B73A785-B0A2-4054-A1CE-A038682A32C3}" type="presOf" srcId="{382E4B3D-CF9F-4C98-8B20-1F5693B5EC4C}" destId="{DEA4AF21-DD12-4142-9ACC-D0697DF82F62}" srcOrd="1" destOrd="0" presId="urn:microsoft.com/office/officeart/2005/8/layout/process4"/>
    <dgm:cxn modelId="{B96B48A0-79CC-44D3-AC68-C94A2C4F2564}" type="presOf" srcId="{BD8F44E7-E8C4-46D6-A42A-70912978A14E}" destId="{735547FB-73A3-49F6-A7D8-FFE793BA2719}" srcOrd="0" destOrd="0" presId="urn:microsoft.com/office/officeart/2005/8/layout/process4"/>
    <dgm:cxn modelId="{E6FF16A5-EE13-4359-8ABC-508585A32563}" type="presOf" srcId="{74968141-4D8D-4132-A17C-A54C27416483}" destId="{744AEF8B-67A9-47C4-9B76-2FF4F045C144}" srcOrd="0" destOrd="0" presId="urn:microsoft.com/office/officeart/2005/8/layout/process4"/>
    <dgm:cxn modelId="{C64700AF-B1BE-459E-8B54-A6E1E7223A87}" srcId="{382E4B3D-CF9F-4C98-8B20-1F5693B5EC4C}" destId="{08459B06-CCED-4491-8940-8D6C347A13C8}" srcOrd="1" destOrd="0" parTransId="{AF61E063-CA51-4C42-A604-A4A67517E48E}" sibTransId="{8C7EFD94-413D-4ACF-A749-D521405E6175}"/>
    <dgm:cxn modelId="{8E216EBF-2A2D-49A1-9FAD-5353CF7927BE}" srcId="{382E4B3D-CF9F-4C98-8B20-1F5693B5EC4C}" destId="{BD8F44E7-E8C4-46D6-A42A-70912978A14E}" srcOrd="2" destOrd="0" parTransId="{169C8591-C3A8-456D-A73C-988DE98E2F21}" sibTransId="{0B8C2493-0AFA-4A5A-BD90-C7906D6A0A03}"/>
    <dgm:cxn modelId="{4980E4C2-846B-4711-97F0-563CA0A997A4}" type="presOf" srcId="{933586C9-F806-43E4-BC4F-AC83B0F70C30}" destId="{DCFF790A-2140-4790-BD66-B63625F0DEC4}" srcOrd="0" destOrd="0" presId="urn:microsoft.com/office/officeart/2005/8/layout/process4"/>
    <dgm:cxn modelId="{32D7E5C3-F446-4842-B239-408FE4D37226}" type="presOf" srcId="{197D936E-39C8-4520-9B36-121E5B34DAB9}" destId="{1E873D42-AADF-47BB-8E37-5708ED08391E}" srcOrd="0" destOrd="0" presId="urn:microsoft.com/office/officeart/2005/8/layout/process4"/>
    <dgm:cxn modelId="{9BD4BEDA-EA61-43E3-97D4-6D538DCBF2CD}" srcId="{4092580A-0AC3-4A71-AAE8-394070B40FBA}" destId="{933586C9-F806-43E4-BC4F-AC83B0F70C30}" srcOrd="3" destOrd="0" parTransId="{120C49C5-503F-4B21-95F4-A2DECB86F757}" sibTransId="{892E00C5-B87F-44A8-93AD-BE8D555B5F1A}"/>
    <dgm:cxn modelId="{08DA4ADE-64AB-4ED1-A9AB-44761457A89D}" type="presOf" srcId="{08459B06-CCED-4491-8940-8D6C347A13C8}" destId="{13B503DA-C41C-44EA-8CD3-52BD6D0BCEDB}" srcOrd="0" destOrd="0" presId="urn:microsoft.com/office/officeart/2005/8/layout/process4"/>
    <dgm:cxn modelId="{21EE03E6-896C-4BC5-881A-015369B8C5C8}" type="presOf" srcId="{382E4B3D-CF9F-4C98-8B20-1F5693B5EC4C}" destId="{0F95FA18-A46B-449B-B339-BC451F1FAFE9}" srcOrd="0" destOrd="0" presId="urn:microsoft.com/office/officeart/2005/8/layout/process4"/>
    <dgm:cxn modelId="{9E5316F2-7B03-4486-AACE-0419604D8B10}" srcId="{4092580A-0AC3-4A71-AAE8-394070B40FBA}" destId="{28EE9BBB-294D-4763-BE59-E07876A841DA}" srcOrd="2" destOrd="0" parTransId="{AC53FC14-408F-46AA-A378-83BA9D334DF6}" sibTransId="{51956363-ADCF-464D-AA1B-C735C7572E4D}"/>
    <dgm:cxn modelId="{428918F5-023D-4B5C-8FA3-6707F2B6C51D}" type="presOf" srcId="{3C3900F2-E204-4089-ABCD-9D71E58D3A93}" destId="{18912095-9892-4832-9E20-57759B63F715}" srcOrd="0" destOrd="0" presId="urn:microsoft.com/office/officeart/2005/8/layout/process4"/>
    <dgm:cxn modelId="{8D5A1DF5-E4F2-41E6-AE58-2864A83DFF41}" type="presOf" srcId="{28EE9BBB-294D-4763-BE59-E07876A841DA}" destId="{6D4678AD-809B-4D83-B461-F5697C83B54C}" srcOrd="0" destOrd="0" presId="urn:microsoft.com/office/officeart/2005/8/layout/process4"/>
    <dgm:cxn modelId="{08C12290-B19B-442E-A981-9A486BD7A971}" type="presParOf" srcId="{A464CD2F-0B9B-4AC1-9692-6D5022193972}" destId="{3FE16E92-36BE-4710-8264-E1E9AB805F4E}" srcOrd="0" destOrd="0" presId="urn:microsoft.com/office/officeart/2005/8/layout/process4"/>
    <dgm:cxn modelId="{AD27CFFE-0A03-4023-B826-CE4BA8E151FA}" type="presParOf" srcId="{3FE16E92-36BE-4710-8264-E1E9AB805F4E}" destId="{0F95FA18-A46B-449B-B339-BC451F1FAFE9}" srcOrd="0" destOrd="0" presId="urn:microsoft.com/office/officeart/2005/8/layout/process4"/>
    <dgm:cxn modelId="{F5F7BC56-1040-43D0-8881-628E95722E3E}" type="presParOf" srcId="{3FE16E92-36BE-4710-8264-E1E9AB805F4E}" destId="{DEA4AF21-DD12-4142-9ACC-D0697DF82F62}" srcOrd="1" destOrd="0" presId="urn:microsoft.com/office/officeart/2005/8/layout/process4"/>
    <dgm:cxn modelId="{4CC01A8D-457E-4517-8F24-3C186B28BDF0}" type="presParOf" srcId="{3FE16E92-36BE-4710-8264-E1E9AB805F4E}" destId="{BCD502C8-1E7C-4D3C-A76E-79BA6243B77E}" srcOrd="2" destOrd="0" presId="urn:microsoft.com/office/officeart/2005/8/layout/process4"/>
    <dgm:cxn modelId="{AA03C6D5-8213-408F-A946-46C8B4A30E59}" type="presParOf" srcId="{BCD502C8-1E7C-4D3C-A76E-79BA6243B77E}" destId="{1E873D42-AADF-47BB-8E37-5708ED08391E}" srcOrd="0" destOrd="0" presId="urn:microsoft.com/office/officeart/2005/8/layout/process4"/>
    <dgm:cxn modelId="{400BAAD1-298D-4A89-87FA-8D5FB3C3C434}" type="presParOf" srcId="{BCD502C8-1E7C-4D3C-A76E-79BA6243B77E}" destId="{13B503DA-C41C-44EA-8CD3-52BD6D0BCEDB}" srcOrd="1" destOrd="0" presId="urn:microsoft.com/office/officeart/2005/8/layout/process4"/>
    <dgm:cxn modelId="{E08254B1-2C15-4118-8EA3-A9E3F4E23AF5}" type="presParOf" srcId="{BCD502C8-1E7C-4D3C-A76E-79BA6243B77E}" destId="{735547FB-73A3-49F6-A7D8-FFE793BA2719}" srcOrd="2" destOrd="0" presId="urn:microsoft.com/office/officeart/2005/8/layout/process4"/>
    <dgm:cxn modelId="{A2373366-CC65-4F5A-8F64-A07D04BF0C16}" type="presParOf" srcId="{A464CD2F-0B9B-4AC1-9692-6D5022193972}" destId="{18EFEA29-1DEF-492D-85AA-92F446DF4263}" srcOrd="1" destOrd="0" presId="urn:microsoft.com/office/officeart/2005/8/layout/process4"/>
    <dgm:cxn modelId="{1C1CB2AD-460E-4265-8C57-83982AEEB15F}" type="presParOf" srcId="{A464CD2F-0B9B-4AC1-9692-6D5022193972}" destId="{B7FE3B46-9621-486D-8523-D8EBD53B57A6}" srcOrd="2" destOrd="0" presId="urn:microsoft.com/office/officeart/2005/8/layout/process4"/>
    <dgm:cxn modelId="{AC6A7C5C-842E-422C-AE5B-B82805A8A241}" type="presParOf" srcId="{B7FE3B46-9621-486D-8523-D8EBD53B57A6}" destId="{455EE358-7301-4826-BC21-9ABDD335E707}" srcOrd="0" destOrd="0" presId="urn:microsoft.com/office/officeart/2005/8/layout/process4"/>
    <dgm:cxn modelId="{8D1FA693-E8FF-4C96-BD6B-EACBEB70DA43}" type="presParOf" srcId="{B7FE3B46-9621-486D-8523-D8EBD53B57A6}" destId="{0BEAFE06-AE79-4AEC-86DE-F07A48D46939}" srcOrd="1" destOrd="0" presId="urn:microsoft.com/office/officeart/2005/8/layout/process4"/>
    <dgm:cxn modelId="{7461F419-70F9-4F76-B563-CDC1399FC077}" type="presParOf" srcId="{B7FE3B46-9621-486D-8523-D8EBD53B57A6}" destId="{EB93C265-E8AC-419D-B1CF-126CB5E67202}" srcOrd="2" destOrd="0" presId="urn:microsoft.com/office/officeart/2005/8/layout/process4"/>
    <dgm:cxn modelId="{978202F5-6623-4473-AA1E-EC605C1E6B20}" type="presParOf" srcId="{EB93C265-E8AC-419D-B1CF-126CB5E67202}" destId="{18912095-9892-4832-9E20-57759B63F715}" srcOrd="0" destOrd="0" presId="urn:microsoft.com/office/officeart/2005/8/layout/process4"/>
    <dgm:cxn modelId="{2A7D059F-5BD7-46AC-A73C-EBFB9AFC18CC}" type="presParOf" srcId="{EB93C265-E8AC-419D-B1CF-126CB5E67202}" destId="{744AEF8B-67A9-47C4-9B76-2FF4F045C144}" srcOrd="1" destOrd="0" presId="urn:microsoft.com/office/officeart/2005/8/layout/process4"/>
    <dgm:cxn modelId="{0645A4AD-821C-4CE7-AEA6-F0C09F29BBCC}" type="presParOf" srcId="{EB93C265-E8AC-419D-B1CF-126CB5E67202}" destId="{6D4678AD-809B-4D83-B461-F5697C83B54C}" srcOrd="2" destOrd="0" presId="urn:microsoft.com/office/officeart/2005/8/layout/process4"/>
    <dgm:cxn modelId="{B718934D-3B51-483E-B20D-23C10D1380C2}" type="presParOf" srcId="{EB93C265-E8AC-419D-B1CF-126CB5E67202}" destId="{DCFF790A-2140-4790-BD66-B63625F0DEC4}" srcOrd="3" destOrd="0" presId="urn:microsoft.com/office/officeart/2005/8/layout/process4"/>
    <dgm:cxn modelId="{0A478E7C-83B2-4F2E-AD5F-D2DBFECFD3F8}" type="presParOf" srcId="{EB93C265-E8AC-419D-B1CF-126CB5E67202}" destId="{CE75F767-B403-4666-B12F-D23BD3519F29}" srcOrd="4"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E2BC62-C13B-446E-9551-1E3BC0D9E589}">
      <dsp:nvSpPr>
        <dsp:cNvPr id="0" name=""/>
        <dsp:cNvSpPr/>
      </dsp:nvSpPr>
      <dsp:spPr>
        <a:xfrm>
          <a:off x="0" y="0"/>
          <a:ext cx="4877391"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127A5D-9EF7-4538-B662-E98349E07960}">
      <dsp:nvSpPr>
        <dsp:cNvPr id="0" name=""/>
        <dsp:cNvSpPr/>
      </dsp:nvSpPr>
      <dsp:spPr>
        <a:xfrm>
          <a:off x="0" y="0"/>
          <a:ext cx="4877391" cy="89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dirty="0"/>
            <a:t>The physical &amp; mental traits of every human being are determined by the nature of his genes at conception. </a:t>
          </a:r>
          <a:endParaRPr lang="en-US" sz="1500" kern="1200" dirty="0"/>
        </a:p>
      </dsp:txBody>
      <dsp:txXfrm>
        <a:off x="0" y="0"/>
        <a:ext cx="4877391" cy="895052"/>
      </dsp:txXfrm>
    </dsp:sp>
    <dsp:sp modelId="{9C7B479C-EF6F-483A-B08B-9B3E517EDE51}">
      <dsp:nvSpPr>
        <dsp:cNvPr id="0" name=""/>
        <dsp:cNvSpPr/>
      </dsp:nvSpPr>
      <dsp:spPr>
        <a:xfrm>
          <a:off x="0" y="895052"/>
          <a:ext cx="4877391" cy="0"/>
        </a:xfrm>
        <a:prstGeom prst="line">
          <a:avLst/>
        </a:prstGeom>
        <a:solidFill>
          <a:schemeClr val="accent2">
            <a:hueOff val="391830"/>
            <a:satOff val="-19373"/>
            <a:lumOff val="1373"/>
            <a:alphaOff val="0"/>
          </a:schemeClr>
        </a:solidFill>
        <a:ln w="25400" cap="flat" cmpd="sng" algn="ctr">
          <a:solidFill>
            <a:schemeClr val="accent2">
              <a:hueOff val="391830"/>
              <a:satOff val="-19373"/>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869A1C-8B86-485C-8D45-50A2CAE8E136}">
      <dsp:nvSpPr>
        <dsp:cNvPr id="0" name=""/>
        <dsp:cNvSpPr/>
      </dsp:nvSpPr>
      <dsp:spPr>
        <a:xfrm>
          <a:off x="0" y="895052"/>
          <a:ext cx="4877391" cy="89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dirty="0"/>
            <a:t>The genetic makeup is unique in the sense it cannot be altered after conception. </a:t>
          </a:r>
          <a:endParaRPr lang="en-US" sz="1500" kern="1200" dirty="0"/>
        </a:p>
      </dsp:txBody>
      <dsp:txXfrm>
        <a:off x="0" y="895052"/>
        <a:ext cx="4877391" cy="895052"/>
      </dsp:txXfrm>
    </dsp:sp>
    <dsp:sp modelId="{5EA53FF0-63CD-4C2C-A617-93C433B1FA23}">
      <dsp:nvSpPr>
        <dsp:cNvPr id="0" name=""/>
        <dsp:cNvSpPr/>
      </dsp:nvSpPr>
      <dsp:spPr>
        <a:xfrm>
          <a:off x="0" y="1790104"/>
          <a:ext cx="4877391" cy="0"/>
        </a:xfrm>
        <a:prstGeom prst="line">
          <a:avLst/>
        </a:prstGeom>
        <a:solidFill>
          <a:schemeClr val="accent2">
            <a:hueOff val="783660"/>
            <a:satOff val="-38747"/>
            <a:lumOff val="2745"/>
            <a:alphaOff val="0"/>
          </a:schemeClr>
        </a:solidFill>
        <a:ln w="25400" cap="flat" cmpd="sng" algn="ctr">
          <a:solidFill>
            <a:schemeClr val="accent2">
              <a:hueOff val="783660"/>
              <a:satOff val="-38747"/>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BFCD30-9ED0-47AB-9FE9-96EB9B7EACF0}">
      <dsp:nvSpPr>
        <dsp:cNvPr id="0" name=""/>
        <dsp:cNvSpPr/>
      </dsp:nvSpPr>
      <dsp:spPr>
        <a:xfrm>
          <a:off x="0" y="1790104"/>
          <a:ext cx="4877391" cy="89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A number of diseases are now known to be of genetic origin, E.g., Chromosomal anomalies, errors of metabolism, mental retardation. </a:t>
          </a:r>
          <a:endParaRPr lang="en-US" sz="1500" kern="1200"/>
        </a:p>
      </dsp:txBody>
      <dsp:txXfrm>
        <a:off x="0" y="1790104"/>
        <a:ext cx="4877391" cy="895052"/>
      </dsp:txXfrm>
    </dsp:sp>
    <dsp:sp modelId="{8A705F02-1FA2-41F7-B97F-0B2B21298D29}">
      <dsp:nvSpPr>
        <dsp:cNvPr id="0" name=""/>
        <dsp:cNvSpPr/>
      </dsp:nvSpPr>
      <dsp:spPr>
        <a:xfrm>
          <a:off x="0" y="2685157"/>
          <a:ext cx="4877391" cy="0"/>
        </a:xfrm>
        <a:prstGeom prst="line">
          <a:avLst/>
        </a:prstGeom>
        <a:solidFill>
          <a:schemeClr val="accent2">
            <a:hueOff val="1175490"/>
            <a:satOff val="-58120"/>
            <a:lumOff val="4118"/>
            <a:alphaOff val="0"/>
          </a:schemeClr>
        </a:solidFill>
        <a:ln w="25400" cap="flat" cmpd="sng" algn="ctr">
          <a:solidFill>
            <a:schemeClr val="accent2">
              <a:hueOff val="1175490"/>
              <a:satOff val="-58120"/>
              <a:lumOff val="41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064BF4-C61A-4A24-AE13-A4832CAC3843}">
      <dsp:nvSpPr>
        <dsp:cNvPr id="0" name=""/>
        <dsp:cNvSpPr/>
      </dsp:nvSpPr>
      <dsp:spPr>
        <a:xfrm>
          <a:off x="0" y="2685157"/>
          <a:ext cx="4877391" cy="89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Medical genetics offers hope for prevention &amp; treatment of a wide spectrum of diseases, thus the prospect of better medicine &amp; longer &amp; healthier life. </a:t>
          </a:r>
          <a:endParaRPr lang="en-US" sz="1500" kern="1200"/>
        </a:p>
      </dsp:txBody>
      <dsp:txXfrm>
        <a:off x="0" y="2685157"/>
        <a:ext cx="4877391" cy="8950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8F10ED-DF35-4E76-8777-250522FE02D5}">
      <dsp:nvSpPr>
        <dsp:cNvPr id="0" name=""/>
        <dsp:cNvSpPr/>
      </dsp:nvSpPr>
      <dsp:spPr>
        <a:xfrm>
          <a:off x="0" y="0"/>
          <a:ext cx="5544616" cy="0"/>
        </a:xfrm>
        <a:prstGeom prst="line">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E47F7E71-26B3-4714-9D02-443BC94E0D98}">
      <dsp:nvSpPr>
        <dsp:cNvPr id="0" name=""/>
        <dsp:cNvSpPr/>
      </dsp:nvSpPr>
      <dsp:spPr>
        <a:xfrm>
          <a:off x="0" y="0"/>
          <a:ext cx="5544616" cy="4736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ZA" sz="2000" b="0" i="0" kern="1200"/>
            <a:t>Malnutrition. </a:t>
          </a:r>
          <a:endParaRPr lang="en-US" sz="2000" kern="1200"/>
        </a:p>
      </dsp:txBody>
      <dsp:txXfrm>
        <a:off x="0" y="0"/>
        <a:ext cx="5544616" cy="473629"/>
      </dsp:txXfrm>
    </dsp:sp>
    <dsp:sp modelId="{96715DF5-8DAE-4660-9142-5B9A4B40F666}">
      <dsp:nvSpPr>
        <dsp:cNvPr id="0" name=""/>
        <dsp:cNvSpPr/>
      </dsp:nvSpPr>
      <dsp:spPr>
        <a:xfrm>
          <a:off x="0" y="473629"/>
          <a:ext cx="5544616" cy="0"/>
        </a:xfrm>
        <a:prstGeom prst="lin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EDA27934-5633-4548-A310-B45D513F921D}">
      <dsp:nvSpPr>
        <dsp:cNvPr id="0" name=""/>
        <dsp:cNvSpPr/>
      </dsp:nvSpPr>
      <dsp:spPr>
        <a:xfrm>
          <a:off x="0" y="473629"/>
          <a:ext cx="5544616" cy="4736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ZA" sz="2000" b="0" i="0" kern="1200" dirty="0"/>
            <a:t>Population explosion. </a:t>
          </a:r>
          <a:endParaRPr lang="en-US" sz="2000" kern="1200" dirty="0"/>
        </a:p>
      </dsp:txBody>
      <dsp:txXfrm>
        <a:off x="0" y="473629"/>
        <a:ext cx="5544616" cy="473629"/>
      </dsp:txXfrm>
    </dsp:sp>
    <dsp:sp modelId="{25498596-A036-4EFF-BC06-E3A2DA38C41C}">
      <dsp:nvSpPr>
        <dsp:cNvPr id="0" name=""/>
        <dsp:cNvSpPr/>
      </dsp:nvSpPr>
      <dsp:spPr>
        <a:xfrm>
          <a:off x="0" y="947259"/>
          <a:ext cx="5544616" cy="0"/>
        </a:xfrm>
        <a:prstGeom prst="line">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090E658B-C326-42F2-BC26-F6D8AD097CC4}">
      <dsp:nvSpPr>
        <dsp:cNvPr id="0" name=""/>
        <dsp:cNvSpPr/>
      </dsp:nvSpPr>
      <dsp:spPr>
        <a:xfrm>
          <a:off x="0" y="947259"/>
          <a:ext cx="5544616" cy="4736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ZA" sz="2000" b="0" i="0" kern="1200"/>
            <a:t>Mental health problems. </a:t>
          </a:r>
          <a:endParaRPr lang="en-US" sz="2000" kern="1200"/>
        </a:p>
      </dsp:txBody>
      <dsp:txXfrm>
        <a:off x="0" y="947259"/>
        <a:ext cx="5544616" cy="473629"/>
      </dsp:txXfrm>
    </dsp:sp>
    <dsp:sp modelId="{CC453D51-ED77-43F6-A947-469B5F57F91F}">
      <dsp:nvSpPr>
        <dsp:cNvPr id="0" name=""/>
        <dsp:cNvSpPr/>
      </dsp:nvSpPr>
      <dsp:spPr>
        <a:xfrm>
          <a:off x="0" y="1420889"/>
          <a:ext cx="5544616" cy="0"/>
        </a:xfrm>
        <a:prstGeom prst="line">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w="9525" cap="flat" cmpd="sng" algn="ctr">
          <a:solidFill>
            <a:schemeClr val="accent5">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926AF21A-3D5F-42D0-9452-D44623072D28}">
      <dsp:nvSpPr>
        <dsp:cNvPr id="0" name=""/>
        <dsp:cNvSpPr/>
      </dsp:nvSpPr>
      <dsp:spPr>
        <a:xfrm>
          <a:off x="0" y="1420889"/>
          <a:ext cx="5544616" cy="4736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ZA" sz="2000" b="0" i="0" kern="1200"/>
            <a:t>Cancer. </a:t>
          </a:r>
          <a:endParaRPr lang="en-US" sz="2000" kern="1200"/>
        </a:p>
      </dsp:txBody>
      <dsp:txXfrm>
        <a:off x="0" y="1420889"/>
        <a:ext cx="5544616" cy="473629"/>
      </dsp:txXfrm>
    </dsp:sp>
    <dsp:sp modelId="{BF370F53-ACC9-4040-9370-482ED3F02853}">
      <dsp:nvSpPr>
        <dsp:cNvPr id="0" name=""/>
        <dsp:cNvSpPr/>
      </dsp:nvSpPr>
      <dsp:spPr>
        <a:xfrm>
          <a:off x="0" y="1894519"/>
          <a:ext cx="5544616" cy="0"/>
        </a:xfrm>
        <a:prstGeom prst="line">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23B7BF87-604E-4949-BC10-8784593ADCEC}">
      <dsp:nvSpPr>
        <dsp:cNvPr id="0" name=""/>
        <dsp:cNvSpPr/>
      </dsp:nvSpPr>
      <dsp:spPr>
        <a:xfrm>
          <a:off x="0" y="1894519"/>
          <a:ext cx="5544616" cy="4736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ZA" sz="2000" b="0" i="0" kern="1200" dirty="0"/>
            <a:t>Diabetes mellitus </a:t>
          </a:r>
          <a:endParaRPr lang="en-US" sz="2000" kern="1200" dirty="0"/>
        </a:p>
      </dsp:txBody>
      <dsp:txXfrm>
        <a:off x="0" y="1894519"/>
        <a:ext cx="5544616" cy="473629"/>
      </dsp:txXfrm>
    </dsp:sp>
    <dsp:sp modelId="{69CEB523-23D5-48F5-94F9-C3FAB278D683}">
      <dsp:nvSpPr>
        <dsp:cNvPr id="0" name=""/>
        <dsp:cNvSpPr/>
      </dsp:nvSpPr>
      <dsp:spPr>
        <a:xfrm>
          <a:off x="0" y="2368149"/>
          <a:ext cx="5544616" cy="0"/>
        </a:xfrm>
        <a:prstGeom prst="line">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76657BAE-648A-493E-B1B2-2935C03B6479}">
      <dsp:nvSpPr>
        <dsp:cNvPr id="0" name=""/>
        <dsp:cNvSpPr/>
      </dsp:nvSpPr>
      <dsp:spPr>
        <a:xfrm>
          <a:off x="0" y="2368149"/>
          <a:ext cx="5544616" cy="4736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ZA" sz="2000" b="0" i="0" kern="1200"/>
            <a:t>Cardiovascular diseases </a:t>
          </a:r>
          <a:endParaRPr lang="en-US" sz="2000" kern="1200"/>
        </a:p>
      </dsp:txBody>
      <dsp:txXfrm>
        <a:off x="0" y="2368149"/>
        <a:ext cx="5544616" cy="473629"/>
      </dsp:txXfrm>
    </dsp:sp>
    <dsp:sp modelId="{7F1E296F-EB99-4CAB-A95D-6D4FC176206F}">
      <dsp:nvSpPr>
        <dsp:cNvPr id="0" name=""/>
        <dsp:cNvSpPr/>
      </dsp:nvSpPr>
      <dsp:spPr>
        <a:xfrm>
          <a:off x="0" y="2841779"/>
          <a:ext cx="5544616" cy="0"/>
        </a:xfrm>
        <a:prstGeom prst="lin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BB58AC23-3F43-4FE3-A86A-605EAB69E97E}">
      <dsp:nvSpPr>
        <dsp:cNvPr id="0" name=""/>
        <dsp:cNvSpPr/>
      </dsp:nvSpPr>
      <dsp:spPr>
        <a:xfrm>
          <a:off x="0" y="2841779"/>
          <a:ext cx="5544616" cy="4736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ZA" sz="2000" b="0" i="0" kern="1200"/>
            <a:t>AIDS &amp; STDs. </a:t>
          </a:r>
          <a:endParaRPr lang="en-US" sz="2000" kern="1200"/>
        </a:p>
      </dsp:txBody>
      <dsp:txXfrm>
        <a:off x="0" y="2841779"/>
        <a:ext cx="5544616" cy="473629"/>
      </dsp:txXfrm>
    </dsp:sp>
    <dsp:sp modelId="{08096522-0A96-448F-BAC1-9D3DF557136D}">
      <dsp:nvSpPr>
        <dsp:cNvPr id="0" name=""/>
        <dsp:cNvSpPr/>
      </dsp:nvSpPr>
      <dsp:spPr>
        <a:xfrm>
          <a:off x="0" y="3315410"/>
          <a:ext cx="5544616" cy="0"/>
        </a:xfrm>
        <a:prstGeom prst="line">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260EE269-A7C5-44C9-96ED-75ABE4EA2B23}">
      <dsp:nvSpPr>
        <dsp:cNvPr id="0" name=""/>
        <dsp:cNvSpPr/>
      </dsp:nvSpPr>
      <dsp:spPr>
        <a:xfrm>
          <a:off x="0" y="3315409"/>
          <a:ext cx="5544616" cy="4736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ZA" sz="2000" b="0" i="0" kern="1200"/>
            <a:t>Environmental pollution. </a:t>
          </a:r>
          <a:endParaRPr lang="en-US" sz="2000" kern="1200"/>
        </a:p>
      </dsp:txBody>
      <dsp:txXfrm>
        <a:off x="0" y="3315409"/>
        <a:ext cx="5544616" cy="4736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A4AF21-DD12-4142-9ACC-D0697DF82F62}">
      <dsp:nvSpPr>
        <dsp:cNvPr id="0" name=""/>
        <dsp:cNvSpPr/>
      </dsp:nvSpPr>
      <dsp:spPr>
        <a:xfrm>
          <a:off x="0" y="2339815"/>
          <a:ext cx="7488832" cy="153517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i="0" kern="1200" dirty="0">
              <a:solidFill>
                <a:schemeClr val="tx2"/>
              </a:solidFill>
            </a:rPr>
            <a:t>Indirectly by</a:t>
          </a:r>
          <a:endParaRPr lang="en-US" sz="1800" kern="1200" dirty="0">
            <a:solidFill>
              <a:schemeClr val="tx2"/>
            </a:solidFill>
          </a:endParaRPr>
        </a:p>
      </dsp:txBody>
      <dsp:txXfrm>
        <a:off x="0" y="2339815"/>
        <a:ext cx="7488832" cy="828993"/>
      </dsp:txXfrm>
    </dsp:sp>
    <dsp:sp modelId="{1E873D42-AADF-47BB-8E37-5708ED08391E}">
      <dsp:nvSpPr>
        <dsp:cNvPr id="0" name=""/>
        <dsp:cNvSpPr/>
      </dsp:nvSpPr>
      <dsp:spPr>
        <a:xfrm>
          <a:off x="3656" y="3138105"/>
          <a:ext cx="2493839" cy="706179"/>
        </a:xfrm>
        <a:prstGeom prst="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b="0" i="0" kern="1200"/>
            <a:t>housing </a:t>
          </a:r>
          <a:endParaRPr lang="en-US" sz="1400" kern="1200"/>
        </a:p>
      </dsp:txBody>
      <dsp:txXfrm>
        <a:off x="3656" y="3138105"/>
        <a:ext cx="2493839" cy="706179"/>
      </dsp:txXfrm>
    </dsp:sp>
    <dsp:sp modelId="{13B503DA-C41C-44EA-8CD3-52BD6D0BCEDB}">
      <dsp:nvSpPr>
        <dsp:cNvPr id="0" name=""/>
        <dsp:cNvSpPr/>
      </dsp:nvSpPr>
      <dsp:spPr>
        <a:xfrm>
          <a:off x="2497496" y="3138105"/>
          <a:ext cx="2493839" cy="706179"/>
        </a:xfrm>
        <a:prstGeom prst="rect">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b="0" i="0" kern="1200"/>
            <a:t>Political commitment &amp; political system of the country. </a:t>
          </a:r>
          <a:endParaRPr lang="en-US" sz="1400" kern="1200"/>
        </a:p>
      </dsp:txBody>
      <dsp:txXfrm>
        <a:off x="2497496" y="3138105"/>
        <a:ext cx="2493839" cy="706179"/>
      </dsp:txXfrm>
    </dsp:sp>
    <dsp:sp modelId="{735547FB-73A3-49F6-A7D8-FFE793BA2719}">
      <dsp:nvSpPr>
        <dsp:cNvPr id="0" name=""/>
        <dsp:cNvSpPr/>
      </dsp:nvSpPr>
      <dsp:spPr>
        <a:xfrm>
          <a:off x="4991335" y="3138105"/>
          <a:ext cx="2493839" cy="706179"/>
        </a:xfrm>
        <a:prstGeom prst="rect">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b="0" i="0" kern="1200"/>
            <a:t>Efficient leadership </a:t>
          </a:r>
          <a:endParaRPr lang="en-US" sz="1400" kern="1200"/>
        </a:p>
      </dsp:txBody>
      <dsp:txXfrm>
        <a:off x="4991335" y="3138105"/>
        <a:ext cx="2493839" cy="706179"/>
      </dsp:txXfrm>
    </dsp:sp>
    <dsp:sp modelId="{0BEAFE06-AE79-4AEC-86DE-F07A48D46939}">
      <dsp:nvSpPr>
        <dsp:cNvPr id="0" name=""/>
        <dsp:cNvSpPr/>
      </dsp:nvSpPr>
      <dsp:spPr>
        <a:xfrm rot="10800000">
          <a:off x="0" y="1748"/>
          <a:ext cx="7488832" cy="2361095"/>
        </a:xfrm>
        <a:prstGeom prst="upArrowCallou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i="0" kern="1200" dirty="0"/>
            <a:t>The health of a person is primarily dependent upon the level of socio-economic development. </a:t>
          </a:r>
          <a:endParaRPr lang="en-US" sz="1800" kern="1200" dirty="0"/>
        </a:p>
      </dsp:txBody>
      <dsp:txXfrm rot="-10800000">
        <a:off x="0" y="1748"/>
        <a:ext cx="7488832" cy="828744"/>
      </dsp:txXfrm>
    </dsp:sp>
    <dsp:sp modelId="{18912095-9892-4832-9E20-57759B63F715}">
      <dsp:nvSpPr>
        <dsp:cNvPr id="0" name=""/>
        <dsp:cNvSpPr/>
      </dsp:nvSpPr>
      <dsp:spPr>
        <a:xfrm>
          <a:off x="914" y="830492"/>
          <a:ext cx="1497400" cy="705967"/>
        </a:xfrm>
        <a:prstGeom prst="rect">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b="0" i="0" kern="1200"/>
            <a:t>E.g., Per Capita income, </a:t>
          </a:r>
          <a:endParaRPr lang="en-US" sz="1400" kern="1200"/>
        </a:p>
      </dsp:txBody>
      <dsp:txXfrm>
        <a:off x="914" y="830492"/>
        <a:ext cx="1497400" cy="705967"/>
      </dsp:txXfrm>
    </dsp:sp>
    <dsp:sp modelId="{744AEF8B-67A9-47C4-9B76-2FF4F045C144}">
      <dsp:nvSpPr>
        <dsp:cNvPr id="0" name=""/>
        <dsp:cNvSpPr/>
      </dsp:nvSpPr>
      <dsp:spPr>
        <a:xfrm>
          <a:off x="1498314" y="830492"/>
          <a:ext cx="1497400" cy="705967"/>
        </a:xfrm>
        <a:prstGeom prst="rect">
          <a:avLst/>
        </a:prstGeom>
        <a:solidFill>
          <a:schemeClr val="accent6">
            <a:tint val="40000"/>
            <a:alpha val="90000"/>
            <a:hueOff val="0"/>
            <a:satOff val="0"/>
            <a:lumOff val="0"/>
            <a:alphaOff val="0"/>
          </a:schemeClr>
        </a:solidFill>
        <a:ln w="25400" cap="flat" cmpd="sng" algn="ctr">
          <a:solidFill>
            <a:schemeClr val="accent6">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b="0" i="0" kern="1200"/>
            <a:t>Literacy </a:t>
          </a:r>
          <a:endParaRPr lang="en-US" sz="1400" kern="1200"/>
        </a:p>
      </dsp:txBody>
      <dsp:txXfrm>
        <a:off x="1498314" y="830492"/>
        <a:ext cx="1497400" cy="705967"/>
      </dsp:txXfrm>
    </dsp:sp>
    <dsp:sp modelId="{6D4678AD-809B-4D83-B461-F5697C83B54C}">
      <dsp:nvSpPr>
        <dsp:cNvPr id="0" name=""/>
        <dsp:cNvSpPr/>
      </dsp:nvSpPr>
      <dsp:spPr>
        <a:xfrm>
          <a:off x="2995715" y="830492"/>
          <a:ext cx="1497400" cy="705967"/>
        </a:xfrm>
        <a:prstGeom prst="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b="0" i="0" kern="1200"/>
            <a:t>Occupation </a:t>
          </a:r>
          <a:endParaRPr lang="en-US" sz="1400" kern="1200"/>
        </a:p>
      </dsp:txBody>
      <dsp:txXfrm>
        <a:off x="2995715" y="830492"/>
        <a:ext cx="1497400" cy="705967"/>
      </dsp:txXfrm>
    </dsp:sp>
    <dsp:sp modelId="{DCFF790A-2140-4790-BD66-B63625F0DEC4}">
      <dsp:nvSpPr>
        <dsp:cNvPr id="0" name=""/>
        <dsp:cNvSpPr/>
      </dsp:nvSpPr>
      <dsp:spPr>
        <a:xfrm>
          <a:off x="4493116" y="830492"/>
          <a:ext cx="1497400" cy="705967"/>
        </a:xfrm>
        <a:prstGeom prst="rect">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b="0" i="0" kern="1200"/>
            <a:t>Purchasing capacity</a:t>
          </a:r>
          <a:endParaRPr lang="en-US" sz="1400" kern="1200"/>
        </a:p>
      </dsp:txBody>
      <dsp:txXfrm>
        <a:off x="4493116" y="830492"/>
        <a:ext cx="1497400" cy="705967"/>
      </dsp:txXfrm>
    </dsp:sp>
    <dsp:sp modelId="{CE75F767-B403-4666-B12F-D23BD3519F29}">
      <dsp:nvSpPr>
        <dsp:cNvPr id="0" name=""/>
        <dsp:cNvSpPr/>
      </dsp:nvSpPr>
      <dsp:spPr>
        <a:xfrm>
          <a:off x="5990517" y="830492"/>
          <a:ext cx="1497400" cy="705967"/>
        </a:xfrm>
        <a:prstGeom prst="rect">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b="0" i="0" kern="1200"/>
            <a:t>GNP directed towards health care </a:t>
          </a:r>
          <a:endParaRPr lang="en-US" sz="1400" kern="1200"/>
        </a:p>
      </dsp:txBody>
      <dsp:txXfrm>
        <a:off x="5990517" y="830492"/>
        <a:ext cx="1497400" cy="70596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65E34E37-A114-36CF-6897-E98B615DA679}"/>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4B1E02D-A6EE-A38C-5400-91765F89EBE4}"/>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3660DF4-E36A-92DE-2458-B8234F8CF994}"/>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39B56B3E-5CD5-81EF-7CCC-8F085F0F4F25}"/>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DB169519-285F-4E9F-9916-7F9E536CE324}"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A8D1E8DB-8479-53F0-D991-C440089EBFC0}"/>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72C2E5F1-0484-BE13-4331-C1241B3DC112}"/>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8196" name="Rectangle 4">
            <a:extLst>
              <a:ext uri="{FF2B5EF4-FFF2-40B4-BE49-F238E27FC236}">
                <a16:creationId xmlns:a16="http://schemas.microsoft.com/office/drawing/2014/main" id="{25FBB4B8-A8DC-A144-7575-77A4BE928117}"/>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C2DBBFB0-B39D-17D1-35A2-1EBA7706F542}"/>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45B8391-2C8B-1CF7-FC0C-4A9F18700791}"/>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E9EFDA-87A9-CAAC-A2E8-DAE2CC70D06F}"/>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FD4E8CE-59AC-4EC6-8C11-6CFCB337C59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4875" eaLnBrk="0" hangingPunct="0">
              <a:defRPr>
                <a:solidFill>
                  <a:schemeClr val="tx2"/>
                </a:solidFill>
                <a:latin typeface="Tahoma" panose="020B0604030504040204" pitchFamily="34" charset="0"/>
                <a:cs typeface="Tahoma" panose="020B0604030504040204" pitchFamily="34" charset="0"/>
              </a:defRPr>
            </a:lvl1pPr>
            <a:lvl2pPr marL="742950" indent="-285750" defTabSz="904875" eaLnBrk="0" hangingPunct="0">
              <a:defRPr>
                <a:solidFill>
                  <a:schemeClr val="tx2"/>
                </a:solidFill>
                <a:latin typeface="Tahoma" panose="020B0604030504040204" pitchFamily="34" charset="0"/>
                <a:cs typeface="Tahoma" panose="020B0604030504040204" pitchFamily="34" charset="0"/>
              </a:defRPr>
            </a:lvl2pPr>
            <a:lvl3pPr marL="1143000" indent="-228600" defTabSz="904875" eaLnBrk="0" hangingPunct="0">
              <a:defRPr>
                <a:solidFill>
                  <a:schemeClr val="tx2"/>
                </a:solidFill>
                <a:latin typeface="Tahoma" panose="020B0604030504040204" pitchFamily="34" charset="0"/>
                <a:cs typeface="Tahoma" panose="020B0604030504040204" pitchFamily="34" charset="0"/>
              </a:defRPr>
            </a:lvl3pPr>
            <a:lvl4pPr marL="1600200" indent="-228600" defTabSz="904875" eaLnBrk="0" hangingPunct="0">
              <a:defRPr>
                <a:solidFill>
                  <a:schemeClr val="tx2"/>
                </a:solidFill>
                <a:latin typeface="Tahoma" panose="020B0604030504040204" pitchFamily="34" charset="0"/>
                <a:cs typeface="Tahoma" panose="020B0604030504040204" pitchFamily="34" charset="0"/>
              </a:defRPr>
            </a:lvl4pPr>
            <a:lvl5pPr marL="2057400" indent="-228600" defTabSz="904875" eaLnBrk="0" hangingPunct="0">
              <a:defRPr>
                <a:solidFill>
                  <a:schemeClr val="tx2"/>
                </a:solidFill>
                <a:latin typeface="Tahoma" panose="020B0604030504040204" pitchFamily="34" charset="0"/>
                <a:cs typeface="Tahoma" panose="020B0604030504040204" pitchFamily="34" charset="0"/>
              </a:defRPr>
            </a:lvl5pPr>
            <a:lvl6pPr marL="2514600" indent="-228600" defTabSz="904875" eaLnBrk="0" fontAlgn="base" hangingPunct="0">
              <a:spcBef>
                <a:spcPct val="0"/>
              </a:spcBef>
              <a:spcAft>
                <a:spcPct val="0"/>
              </a:spcAft>
              <a:defRPr>
                <a:solidFill>
                  <a:schemeClr val="tx2"/>
                </a:solidFill>
                <a:latin typeface="Tahoma" panose="020B0604030504040204" pitchFamily="34" charset="0"/>
                <a:cs typeface="Tahoma" panose="020B0604030504040204" pitchFamily="34" charset="0"/>
              </a:defRPr>
            </a:lvl6pPr>
            <a:lvl7pPr marL="2971800" indent="-228600" defTabSz="904875" eaLnBrk="0" fontAlgn="base" hangingPunct="0">
              <a:spcBef>
                <a:spcPct val="0"/>
              </a:spcBef>
              <a:spcAft>
                <a:spcPct val="0"/>
              </a:spcAft>
              <a:defRPr>
                <a:solidFill>
                  <a:schemeClr val="tx2"/>
                </a:solidFill>
                <a:latin typeface="Tahoma" panose="020B0604030504040204" pitchFamily="34" charset="0"/>
                <a:cs typeface="Tahoma" panose="020B0604030504040204" pitchFamily="34" charset="0"/>
              </a:defRPr>
            </a:lvl7pPr>
            <a:lvl8pPr marL="3429000" indent="-228600" defTabSz="904875" eaLnBrk="0" fontAlgn="base" hangingPunct="0">
              <a:spcBef>
                <a:spcPct val="0"/>
              </a:spcBef>
              <a:spcAft>
                <a:spcPct val="0"/>
              </a:spcAft>
              <a:defRPr>
                <a:solidFill>
                  <a:schemeClr val="tx2"/>
                </a:solidFill>
                <a:latin typeface="Tahoma" panose="020B0604030504040204" pitchFamily="34" charset="0"/>
                <a:cs typeface="Tahoma" panose="020B0604030504040204" pitchFamily="34" charset="0"/>
              </a:defRPr>
            </a:lvl8pPr>
            <a:lvl9pPr marL="3886200" indent="-228600" defTabSz="904875" eaLnBrk="0" fontAlgn="base" hangingPunct="0">
              <a:spcBef>
                <a:spcPct val="0"/>
              </a:spcBef>
              <a:spcAft>
                <a:spcPct val="0"/>
              </a:spcAft>
              <a:defRPr>
                <a:solidFill>
                  <a:schemeClr val="tx2"/>
                </a:solidFill>
                <a:latin typeface="Tahoma" panose="020B0604030504040204" pitchFamily="34" charset="0"/>
                <a:cs typeface="Tahoma" panose="020B0604030504040204" pitchFamily="34" charset="0"/>
              </a:defRPr>
            </a:lvl9pPr>
          </a:lstStyle>
          <a:p>
            <a:pPr eaLnBrk="1" hangingPunct="1"/>
            <a:fld id="{215177FE-21E0-4249-AB4B-6C3E624D934C}" type="slidenum">
              <a:rPr lang="en-US" altLang="en-US">
                <a:solidFill>
                  <a:schemeClr val="tx1"/>
                </a:solidFill>
              </a:rPr>
              <a:pPr eaLnBrk="1" hangingPunct="1"/>
              <a:t>12</a:t>
            </a:fld>
            <a:endParaRPr lang="en-US" altLang="en-US">
              <a:solidFill>
                <a:schemeClr val="tx1"/>
              </a:solidFill>
            </a:endParaRPr>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US" altLang="en-US" sz="1000" dirty="0">
              <a:latin typeface="Tahoma" panose="020B0604030504040204" pitchFamily="34" charset="0"/>
            </a:endParaRPr>
          </a:p>
        </p:txBody>
      </p:sp>
    </p:spTree>
    <p:extLst>
      <p:ext uri="{BB962C8B-B14F-4D97-AF65-F5344CB8AC3E}">
        <p14:creationId xmlns:p14="http://schemas.microsoft.com/office/powerpoint/2010/main" val="13296196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3200">
                <a:solidFill>
                  <a:schemeClr val="tx1"/>
                </a:solidFill>
                <a:latin typeface="Arial" charset="0"/>
                <a:ea typeface="ＭＳ Ｐゴシック" charset="0"/>
                <a:cs typeface="ＭＳ Ｐゴシック" charset="0"/>
              </a:defRPr>
            </a:lvl1pPr>
            <a:lvl2pPr marL="742950" indent="-285750">
              <a:defRPr sz="3200">
                <a:solidFill>
                  <a:schemeClr val="tx1"/>
                </a:solidFill>
                <a:latin typeface="Arial" charset="0"/>
                <a:ea typeface="ＭＳ Ｐゴシック" charset="0"/>
              </a:defRPr>
            </a:lvl2pPr>
            <a:lvl3pPr marL="1143000" indent="-228600">
              <a:defRPr sz="3200">
                <a:solidFill>
                  <a:schemeClr val="tx1"/>
                </a:solidFill>
                <a:latin typeface="Arial" charset="0"/>
                <a:ea typeface="ＭＳ Ｐゴシック" charset="0"/>
              </a:defRPr>
            </a:lvl3pPr>
            <a:lvl4pPr marL="1600200" indent="-228600">
              <a:defRPr sz="3200">
                <a:solidFill>
                  <a:schemeClr val="tx1"/>
                </a:solidFill>
                <a:latin typeface="Arial" charset="0"/>
                <a:ea typeface="ＭＳ Ｐゴシック" charset="0"/>
              </a:defRPr>
            </a:lvl4pPr>
            <a:lvl5pPr marL="2057400" indent="-228600">
              <a:defRPr sz="3200">
                <a:solidFill>
                  <a:schemeClr val="tx1"/>
                </a:solidFill>
                <a:latin typeface="Arial" charset="0"/>
                <a:ea typeface="ＭＳ Ｐゴシック" charset="0"/>
              </a:defRPr>
            </a:lvl5pPr>
            <a:lvl6pPr marL="2514600" indent="-228600" eaLnBrk="0" fontAlgn="base" hangingPunct="0">
              <a:spcBef>
                <a:spcPct val="20000"/>
              </a:spcBef>
              <a:spcAft>
                <a:spcPct val="0"/>
              </a:spcAft>
              <a:buChar char="•"/>
              <a:defRPr sz="3200">
                <a:solidFill>
                  <a:schemeClr val="tx1"/>
                </a:solidFill>
                <a:latin typeface="Arial" charset="0"/>
                <a:ea typeface="ＭＳ Ｐゴシック" charset="0"/>
              </a:defRPr>
            </a:lvl6pPr>
            <a:lvl7pPr marL="2971800" indent="-228600" eaLnBrk="0" fontAlgn="base" hangingPunct="0">
              <a:spcBef>
                <a:spcPct val="20000"/>
              </a:spcBef>
              <a:spcAft>
                <a:spcPct val="0"/>
              </a:spcAft>
              <a:buChar char="•"/>
              <a:defRPr sz="3200">
                <a:solidFill>
                  <a:schemeClr val="tx1"/>
                </a:solidFill>
                <a:latin typeface="Arial" charset="0"/>
                <a:ea typeface="ＭＳ Ｐゴシック" charset="0"/>
              </a:defRPr>
            </a:lvl7pPr>
            <a:lvl8pPr marL="3429000" indent="-228600" eaLnBrk="0" fontAlgn="base" hangingPunct="0">
              <a:spcBef>
                <a:spcPct val="20000"/>
              </a:spcBef>
              <a:spcAft>
                <a:spcPct val="0"/>
              </a:spcAft>
              <a:buChar char="•"/>
              <a:defRPr sz="3200">
                <a:solidFill>
                  <a:schemeClr val="tx1"/>
                </a:solidFill>
                <a:latin typeface="Arial" charset="0"/>
                <a:ea typeface="ＭＳ Ｐゴシック" charset="0"/>
              </a:defRPr>
            </a:lvl8pPr>
            <a:lvl9pPr marL="3886200" indent="-228600" eaLnBrk="0" fontAlgn="base" hangingPunct="0">
              <a:spcBef>
                <a:spcPct val="20000"/>
              </a:spcBef>
              <a:spcAft>
                <a:spcPct val="0"/>
              </a:spcAft>
              <a:buChar char="•"/>
              <a:defRPr sz="3200">
                <a:solidFill>
                  <a:schemeClr val="tx1"/>
                </a:solidFill>
                <a:latin typeface="Arial" charset="0"/>
                <a:ea typeface="ＭＳ Ｐゴシック"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A3836DFE-271D-3B47-A362-25BE3103A91E}" type="slidenum">
              <a:rPr kumimoji="0" lang="sl-SI" sz="1200" b="0" i="0" u="none" strike="noStrike" kern="1200" cap="none" spc="0" normalizeH="0" baseline="0" noProof="0">
                <a:ln>
                  <a:noFill/>
                </a:ln>
                <a:solidFill>
                  <a:prstClr val="black"/>
                </a:solidFill>
                <a:effectLst/>
                <a:uLnTx/>
                <a:uFillTx/>
                <a:latin typeface="Times New Roman" charset="0"/>
                <a:ea typeface="ＭＳ Ｐゴシック" charset="0"/>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sl-SI" sz="1200" b="0" i="0" u="none" strike="noStrike" kern="1200" cap="none" spc="0" normalizeH="0" baseline="0" noProof="0">
              <a:ln>
                <a:noFill/>
              </a:ln>
              <a:solidFill>
                <a:prstClr val="black"/>
              </a:solidFill>
              <a:effectLst/>
              <a:uLnTx/>
              <a:uFillTx/>
              <a:latin typeface="Times New Roman" charset="0"/>
              <a:ea typeface="ＭＳ Ｐゴシック" charset="0"/>
            </a:endParaRPr>
          </a:p>
        </p:txBody>
      </p:sp>
      <p:sp>
        <p:nvSpPr>
          <p:cNvPr id="11266" name="Rectangle 2"/>
          <p:cNvSpPr>
            <a:spLocks noGrp="1" noRot="1" noChangeAspect="1" noChangeArrowheads="1" noTextEdit="1"/>
          </p:cNvSpPr>
          <p:nvPr>
            <p:ph type="sldImg"/>
          </p:nvPr>
        </p:nvSpPr>
        <p:spPr>
          <a:ln/>
        </p:spPr>
      </p:sp>
      <p:sp>
        <p:nvSpPr>
          <p:cNvPr id="1126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spcBef>
                <a:spcPct val="0"/>
              </a:spcBef>
            </a:pPr>
            <a:r>
              <a:rPr lang="en-US" sz="1200" dirty="0">
                <a:latin typeface="Times New Roman" charset="0"/>
                <a:ea typeface="ＭＳ Ｐゴシック" charset="0"/>
                <a:cs typeface="ＭＳ Ｐゴシック" charset="0"/>
              </a:rPr>
              <a:t>Communication</a:t>
            </a:r>
            <a:r>
              <a:rPr lang="en-US" sz="1200" baseline="0" dirty="0">
                <a:latin typeface="Times New Roman" charset="0"/>
                <a:ea typeface="ＭＳ Ｐゴシック" charset="0"/>
                <a:cs typeface="ＭＳ Ｐゴシック" charset="0"/>
              </a:rPr>
              <a:t> </a:t>
            </a:r>
            <a:r>
              <a:rPr lang="en-US" sz="1200" dirty="0">
                <a:latin typeface="Times New Roman" charset="0"/>
                <a:ea typeface="ＭＳ Ｐゴシック" charset="0"/>
                <a:cs typeface="ＭＳ Ｐゴシック" charset="0"/>
              </a:rPr>
              <a:t>key factor every level </a:t>
            </a:r>
          </a:p>
          <a:p>
            <a:pPr lvl="1">
              <a:buFontTx/>
              <a:buNone/>
            </a:pPr>
            <a:r>
              <a:rPr lang="en-US" sz="1200" dirty="0">
                <a:latin typeface="Times New Roman" charset="0"/>
                <a:ea typeface="ＭＳ Ｐゴシック" charset="0"/>
              </a:rPr>
              <a:t>1. Lifestyle choices </a:t>
            </a:r>
          </a:p>
          <a:p>
            <a:pPr lvl="1">
              <a:buFontTx/>
              <a:buNone/>
            </a:pPr>
            <a:r>
              <a:rPr lang="en-US" sz="1200" dirty="0">
                <a:latin typeface="Times New Roman" charset="0"/>
                <a:ea typeface="ＭＳ Ｐゴシック" charset="0"/>
              </a:rPr>
              <a:t>2. Social networks </a:t>
            </a:r>
          </a:p>
          <a:p>
            <a:pPr lvl="1">
              <a:buFontTx/>
              <a:buNone/>
            </a:pPr>
            <a:r>
              <a:rPr lang="en-US" sz="1200" dirty="0">
                <a:latin typeface="Times New Roman" charset="0"/>
                <a:ea typeface="ＭＳ Ｐゴシック" charset="0"/>
              </a:rPr>
              <a:t>3. Living and working conditions</a:t>
            </a:r>
          </a:p>
          <a:p>
            <a:pPr lvl="1">
              <a:buFontTx/>
              <a:buNone/>
            </a:pPr>
            <a:r>
              <a:rPr lang="en-US" sz="1200" dirty="0">
                <a:latin typeface="Times New Roman" charset="0"/>
                <a:ea typeface="ＭＳ Ｐゴシック" charset="0"/>
              </a:rPr>
              <a:t>4. Political and economic environment s</a:t>
            </a:r>
          </a:p>
          <a:p>
            <a:pPr lvl="1">
              <a:buFontTx/>
              <a:buNone/>
            </a:pPr>
            <a:r>
              <a:rPr lang="en-US" sz="1200" dirty="0">
                <a:latin typeface="Times New Roman" charset="0"/>
                <a:ea typeface="ＭＳ Ｐゴシック" charset="0"/>
              </a:rPr>
              <a:t>5. Health care services </a:t>
            </a:r>
          </a:p>
          <a:p>
            <a:pPr eaLnBrk="1" hangingPunct="1">
              <a:spcBef>
                <a:spcPct val="0"/>
              </a:spcBef>
            </a:pPr>
            <a:endParaRPr lang="en-US" dirty="0">
              <a:ea typeface="ＭＳ Ｐゴシック" charset="0"/>
              <a:cs typeface="ＭＳ Ｐゴシック" charset="0"/>
            </a:endParaRPr>
          </a:p>
        </p:txBody>
      </p:sp>
    </p:spTree>
    <p:extLst>
      <p:ext uri="{BB962C8B-B14F-4D97-AF65-F5344CB8AC3E}">
        <p14:creationId xmlns:p14="http://schemas.microsoft.com/office/powerpoint/2010/main" val="1709981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5B8054F-F6EF-9EFA-298D-580D8A84ACEF}"/>
              </a:ext>
            </a:extLst>
          </p:cNvPr>
          <p:cNvSpPr>
            <a:spLocks noGrp="1"/>
          </p:cNvSpPr>
          <p:nvPr>
            <p:ph type="dt" sz="half" idx="10"/>
          </p:nvPr>
        </p:nvSpPr>
        <p:spPr>
          <a:xfrm>
            <a:off x="395288" y="6524625"/>
            <a:ext cx="971550" cy="219075"/>
          </a:xfrm>
        </p:spPr>
        <p:txBody>
          <a:bodyPr/>
          <a:lstStyle>
            <a:lvl1pPr>
              <a:defRPr/>
            </a:lvl1pPr>
          </a:lstStyle>
          <a:p>
            <a:pPr>
              <a:defRPr/>
            </a:pPr>
            <a:fld id="{1E4874D5-4CB4-49C8-9D92-D5B8B649E026}" type="datetime1">
              <a:rPr lang="en-GB" altLang="en-US"/>
              <a:pPr>
                <a:defRPr/>
              </a:pPr>
              <a:t>24/06/2025</a:t>
            </a:fld>
            <a:endParaRPr lang="en-GB" altLang="en-US" dirty="0"/>
          </a:p>
        </p:txBody>
      </p:sp>
      <p:sp>
        <p:nvSpPr>
          <p:cNvPr id="5" name="Footer Placeholder 4">
            <a:extLst>
              <a:ext uri="{FF2B5EF4-FFF2-40B4-BE49-F238E27FC236}">
                <a16:creationId xmlns:a16="http://schemas.microsoft.com/office/drawing/2014/main" id="{ADD36081-5244-733A-6F58-19CBC80AEEE1}"/>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840F472-41B4-ECD1-14DB-9760988072C8}"/>
              </a:ext>
            </a:extLst>
          </p:cNvPr>
          <p:cNvSpPr>
            <a:spLocks noGrp="1"/>
          </p:cNvSpPr>
          <p:nvPr>
            <p:ph type="sldNum" sz="quarter" idx="12"/>
          </p:nvPr>
        </p:nvSpPr>
        <p:spPr/>
        <p:txBody>
          <a:bodyPr/>
          <a:lstStyle>
            <a:lvl1pPr>
              <a:defRPr/>
            </a:lvl1pPr>
          </a:lstStyle>
          <a:p>
            <a:pPr>
              <a:defRPr/>
            </a:pPr>
            <a:fld id="{4E2139D8-8488-4F6B-B3DA-B6FE21AFA121}" type="slidenum">
              <a:rPr lang="en-GB" altLang="en-US"/>
              <a:pPr>
                <a:defRPr/>
              </a:pPr>
              <a:t>‹#›</a:t>
            </a:fld>
            <a:endParaRPr lang="en-GB" altLang="en-US"/>
          </a:p>
        </p:txBody>
      </p:sp>
    </p:spTree>
    <p:extLst>
      <p:ext uri="{BB962C8B-B14F-4D97-AF65-F5344CB8AC3E}">
        <p14:creationId xmlns:p14="http://schemas.microsoft.com/office/powerpoint/2010/main" val="3179714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1D765D-EA27-F701-E098-10D50381187F}"/>
              </a:ext>
            </a:extLst>
          </p:cNvPr>
          <p:cNvSpPr>
            <a:spLocks noGrp="1"/>
          </p:cNvSpPr>
          <p:nvPr>
            <p:ph type="dt" sz="half" idx="10"/>
          </p:nvPr>
        </p:nvSpPr>
        <p:spPr/>
        <p:txBody>
          <a:bodyPr/>
          <a:lstStyle>
            <a:lvl1pPr>
              <a:defRPr/>
            </a:lvl1pPr>
          </a:lstStyle>
          <a:p>
            <a:pPr>
              <a:defRPr/>
            </a:pPr>
            <a:fld id="{CCBD3259-2FF3-4D79-946D-C5CDA461F24B}" type="datetime1">
              <a:rPr lang="en-GB" altLang="en-US"/>
              <a:pPr>
                <a:defRPr/>
              </a:pPr>
              <a:t>24/06/2025</a:t>
            </a:fld>
            <a:endParaRPr lang="en-GB" altLang="en-US" dirty="0"/>
          </a:p>
        </p:txBody>
      </p:sp>
      <p:sp>
        <p:nvSpPr>
          <p:cNvPr id="5" name="Footer Placeholder 4">
            <a:extLst>
              <a:ext uri="{FF2B5EF4-FFF2-40B4-BE49-F238E27FC236}">
                <a16:creationId xmlns:a16="http://schemas.microsoft.com/office/drawing/2014/main" id="{48C70F3B-87C6-EEF9-A78F-4B03E5F98D0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0D3315-E451-8768-6D98-B12B11FA0322}"/>
              </a:ext>
            </a:extLst>
          </p:cNvPr>
          <p:cNvSpPr>
            <a:spLocks noGrp="1"/>
          </p:cNvSpPr>
          <p:nvPr>
            <p:ph type="sldNum" sz="quarter" idx="12"/>
          </p:nvPr>
        </p:nvSpPr>
        <p:spPr/>
        <p:txBody>
          <a:bodyPr/>
          <a:lstStyle>
            <a:lvl1pPr>
              <a:defRPr/>
            </a:lvl1pPr>
          </a:lstStyle>
          <a:p>
            <a:pPr>
              <a:defRPr/>
            </a:pPr>
            <a:fld id="{B6EA6BB5-5C58-42AB-859A-19261A4C39A7}" type="slidenum">
              <a:rPr lang="en-GB" altLang="en-US"/>
              <a:pPr>
                <a:defRPr/>
              </a:pPr>
              <a:t>‹#›</a:t>
            </a:fld>
            <a:endParaRPr lang="en-GB" altLang="en-US"/>
          </a:p>
        </p:txBody>
      </p:sp>
    </p:spTree>
    <p:extLst>
      <p:ext uri="{BB962C8B-B14F-4D97-AF65-F5344CB8AC3E}">
        <p14:creationId xmlns:p14="http://schemas.microsoft.com/office/powerpoint/2010/main" val="32202770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D4BDF5F-541B-2A80-D81B-40F687661DA5}"/>
              </a:ext>
            </a:extLst>
          </p:cNvPr>
          <p:cNvSpPr>
            <a:spLocks noGrp="1"/>
          </p:cNvSpPr>
          <p:nvPr>
            <p:ph type="dt" sz="half" idx="10"/>
          </p:nvPr>
        </p:nvSpPr>
        <p:spPr/>
        <p:txBody>
          <a:bodyPr/>
          <a:lstStyle>
            <a:lvl1pPr>
              <a:defRPr/>
            </a:lvl1pPr>
          </a:lstStyle>
          <a:p>
            <a:pPr>
              <a:defRPr/>
            </a:pPr>
            <a:fld id="{5E959B23-BB04-4F3E-AC4A-919F3B4B554A}" type="datetime1">
              <a:rPr lang="en-GB" altLang="en-US"/>
              <a:pPr>
                <a:defRPr/>
              </a:pPr>
              <a:t>24/06/2025</a:t>
            </a:fld>
            <a:endParaRPr lang="en-GB" altLang="en-US" dirty="0"/>
          </a:p>
        </p:txBody>
      </p:sp>
      <p:sp>
        <p:nvSpPr>
          <p:cNvPr id="5" name="Slide Number Placeholder 5">
            <a:extLst>
              <a:ext uri="{FF2B5EF4-FFF2-40B4-BE49-F238E27FC236}">
                <a16:creationId xmlns:a16="http://schemas.microsoft.com/office/drawing/2014/main" id="{3482ED20-8C76-5B7D-18FC-91223701ED1C}"/>
              </a:ext>
            </a:extLst>
          </p:cNvPr>
          <p:cNvSpPr>
            <a:spLocks noGrp="1"/>
          </p:cNvSpPr>
          <p:nvPr>
            <p:ph type="sldNum" sz="quarter" idx="11"/>
          </p:nvPr>
        </p:nvSpPr>
        <p:spPr/>
        <p:txBody>
          <a:bodyPr/>
          <a:lstStyle>
            <a:lvl1pPr>
              <a:defRPr/>
            </a:lvl1pPr>
          </a:lstStyle>
          <a:p>
            <a:pPr>
              <a:defRPr/>
            </a:pPr>
            <a:fld id="{DFA9FD87-5B96-4DE2-9250-675EB58EF75C}" type="slidenum">
              <a:rPr lang="en-GB" altLang="en-US"/>
              <a:pPr>
                <a:defRPr/>
              </a:pPr>
              <a:t>‹#›</a:t>
            </a:fld>
            <a:endParaRPr lang="en-GB" altLang="en-US"/>
          </a:p>
        </p:txBody>
      </p:sp>
    </p:spTree>
    <p:extLst>
      <p:ext uri="{BB962C8B-B14F-4D97-AF65-F5344CB8AC3E}">
        <p14:creationId xmlns:p14="http://schemas.microsoft.com/office/powerpoint/2010/main" val="2166971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1831F662-5E7A-0538-BB0E-A34A7B4B57FD}"/>
              </a:ext>
            </a:extLst>
          </p:cNvPr>
          <p:cNvSpPr>
            <a:spLocks noGrp="1"/>
          </p:cNvSpPr>
          <p:nvPr>
            <p:ph type="dt" sz="half" idx="10"/>
          </p:nvPr>
        </p:nvSpPr>
        <p:spPr/>
        <p:txBody>
          <a:bodyPr/>
          <a:lstStyle>
            <a:lvl1pPr>
              <a:defRPr/>
            </a:lvl1pPr>
          </a:lstStyle>
          <a:p>
            <a:pPr>
              <a:defRPr/>
            </a:pPr>
            <a:fld id="{AF510990-01F8-4E15-9457-8666B6C7E77A}" type="datetime1">
              <a:rPr lang="en-GB" altLang="en-US"/>
              <a:pPr>
                <a:defRPr/>
              </a:pPr>
              <a:t>24/06/2025</a:t>
            </a:fld>
            <a:endParaRPr lang="en-GB" altLang="en-US" dirty="0"/>
          </a:p>
        </p:txBody>
      </p:sp>
      <p:sp>
        <p:nvSpPr>
          <p:cNvPr id="6" name="Slide Number Placeholder 5">
            <a:extLst>
              <a:ext uri="{FF2B5EF4-FFF2-40B4-BE49-F238E27FC236}">
                <a16:creationId xmlns:a16="http://schemas.microsoft.com/office/drawing/2014/main" id="{BAED7C27-24FB-C035-B6CA-8E0CCEB71EEB}"/>
              </a:ext>
            </a:extLst>
          </p:cNvPr>
          <p:cNvSpPr>
            <a:spLocks noGrp="1"/>
          </p:cNvSpPr>
          <p:nvPr>
            <p:ph type="sldNum" sz="quarter" idx="11"/>
          </p:nvPr>
        </p:nvSpPr>
        <p:spPr/>
        <p:txBody>
          <a:bodyPr/>
          <a:lstStyle>
            <a:lvl1pPr>
              <a:defRPr/>
            </a:lvl1pPr>
          </a:lstStyle>
          <a:p>
            <a:pPr>
              <a:defRPr/>
            </a:pPr>
            <a:fld id="{B6041BFA-85BD-49ED-A11E-4D7FA9C727B7}" type="slidenum">
              <a:rPr lang="en-GB" altLang="en-US"/>
              <a:pPr>
                <a:defRPr/>
              </a:pPr>
              <a:t>‹#›</a:t>
            </a:fld>
            <a:endParaRPr lang="en-GB" altLang="en-US"/>
          </a:p>
        </p:txBody>
      </p:sp>
    </p:spTree>
    <p:extLst>
      <p:ext uri="{BB962C8B-B14F-4D97-AF65-F5344CB8AC3E}">
        <p14:creationId xmlns:p14="http://schemas.microsoft.com/office/powerpoint/2010/main" val="20656197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52E26BE-7321-C882-0023-566BF0C7A6D9}"/>
              </a:ext>
            </a:extLst>
          </p:cNvPr>
          <p:cNvSpPr>
            <a:spLocks noGrp="1"/>
          </p:cNvSpPr>
          <p:nvPr>
            <p:ph type="dt" sz="half" idx="10"/>
          </p:nvPr>
        </p:nvSpPr>
        <p:spPr/>
        <p:txBody>
          <a:bodyPr/>
          <a:lstStyle>
            <a:lvl1pPr>
              <a:defRPr/>
            </a:lvl1pPr>
          </a:lstStyle>
          <a:p>
            <a:pPr>
              <a:defRPr/>
            </a:pPr>
            <a:fld id="{0D9D0AFE-FE48-4829-9DC2-AE25439B00C5}" type="datetime1">
              <a:rPr lang="en-GB" altLang="en-US"/>
              <a:pPr>
                <a:defRPr/>
              </a:pPr>
              <a:t>24/06/2025</a:t>
            </a:fld>
            <a:endParaRPr lang="en-GB" altLang="en-US" dirty="0"/>
          </a:p>
        </p:txBody>
      </p:sp>
      <p:sp>
        <p:nvSpPr>
          <p:cNvPr id="8" name="Slide Number Placeholder 5">
            <a:extLst>
              <a:ext uri="{FF2B5EF4-FFF2-40B4-BE49-F238E27FC236}">
                <a16:creationId xmlns:a16="http://schemas.microsoft.com/office/drawing/2014/main" id="{B5B772F4-1BB6-2F4D-6606-216B41169014}"/>
              </a:ext>
            </a:extLst>
          </p:cNvPr>
          <p:cNvSpPr>
            <a:spLocks noGrp="1"/>
          </p:cNvSpPr>
          <p:nvPr>
            <p:ph type="sldNum" sz="quarter" idx="11"/>
          </p:nvPr>
        </p:nvSpPr>
        <p:spPr/>
        <p:txBody>
          <a:bodyPr/>
          <a:lstStyle>
            <a:lvl1pPr>
              <a:defRPr/>
            </a:lvl1pPr>
          </a:lstStyle>
          <a:p>
            <a:pPr>
              <a:defRPr/>
            </a:pPr>
            <a:fld id="{B2885C0B-3996-4229-A98D-083DD1B54B9E}" type="slidenum">
              <a:rPr lang="en-GB" altLang="en-US"/>
              <a:pPr>
                <a:defRPr/>
              </a:pPr>
              <a:t>‹#›</a:t>
            </a:fld>
            <a:endParaRPr lang="en-GB" altLang="en-US"/>
          </a:p>
        </p:txBody>
      </p:sp>
    </p:spTree>
    <p:extLst>
      <p:ext uri="{BB962C8B-B14F-4D97-AF65-F5344CB8AC3E}">
        <p14:creationId xmlns:p14="http://schemas.microsoft.com/office/powerpoint/2010/main" val="70158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713F3A8-A543-1204-C26B-3F648CFC3319}"/>
              </a:ext>
            </a:extLst>
          </p:cNvPr>
          <p:cNvSpPr>
            <a:spLocks noGrp="1"/>
          </p:cNvSpPr>
          <p:nvPr>
            <p:ph type="dt" sz="half" idx="10"/>
          </p:nvPr>
        </p:nvSpPr>
        <p:spPr/>
        <p:txBody>
          <a:bodyPr/>
          <a:lstStyle>
            <a:lvl1pPr>
              <a:defRPr/>
            </a:lvl1pPr>
          </a:lstStyle>
          <a:p>
            <a:pPr>
              <a:defRPr/>
            </a:pPr>
            <a:fld id="{D10ABF94-0685-494D-B077-ED21BEAB6401}" type="datetime1">
              <a:rPr lang="en-GB" altLang="en-US"/>
              <a:pPr>
                <a:defRPr/>
              </a:pPr>
              <a:t>24/06/2025</a:t>
            </a:fld>
            <a:endParaRPr lang="en-GB" altLang="en-US" dirty="0"/>
          </a:p>
        </p:txBody>
      </p:sp>
      <p:sp>
        <p:nvSpPr>
          <p:cNvPr id="4" name="Slide Number Placeholder 5">
            <a:extLst>
              <a:ext uri="{FF2B5EF4-FFF2-40B4-BE49-F238E27FC236}">
                <a16:creationId xmlns:a16="http://schemas.microsoft.com/office/drawing/2014/main" id="{59A4A041-A49A-79EE-3D92-D8279DDBF354}"/>
              </a:ext>
            </a:extLst>
          </p:cNvPr>
          <p:cNvSpPr>
            <a:spLocks noGrp="1"/>
          </p:cNvSpPr>
          <p:nvPr>
            <p:ph type="sldNum" sz="quarter" idx="11"/>
          </p:nvPr>
        </p:nvSpPr>
        <p:spPr/>
        <p:txBody>
          <a:bodyPr/>
          <a:lstStyle>
            <a:lvl1pPr>
              <a:defRPr/>
            </a:lvl1pPr>
          </a:lstStyle>
          <a:p>
            <a:pPr>
              <a:defRPr/>
            </a:pPr>
            <a:fld id="{177364D4-FAD2-47B2-B4D5-6A174A325327}" type="slidenum">
              <a:rPr lang="en-GB" altLang="en-US"/>
              <a:pPr>
                <a:defRPr/>
              </a:pPr>
              <a:t>‹#›</a:t>
            </a:fld>
            <a:endParaRPr lang="en-GB" altLang="en-US"/>
          </a:p>
        </p:txBody>
      </p:sp>
    </p:spTree>
    <p:extLst>
      <p:ext uri="{BB962C8B-B14F-4D97-AF65-F5344CB8AC3E}">
        <p14:creationId xmlns:p14="http://schemas.microsoft.com/office/powerpoint/2010/main" val="1365973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045FB59-C8D7-1732-0F77-C91D35F7B406}"/>
              </a:ext>
            </a:extLst>
          </p:cNvPr>
          <p:cNvSpPr>
            <a:spLocks noGrp="1"/>
          </p:cNvSpPr>
          <p:nvPr>
            <p:ph type="dt" sz="half" idx="10"/>
          </p:nvPr>
        </p:nvSpPr>
        <p:spPr/>
        <p:txBody>
          <a:bodyPr/>
          <a:lstStyle>
            <a:lvl1pPr>
              <a:defRPr/>
            </a:lvl1pPr>
          </a:lstStyle>
          <a:p>
            <a:pPr>
              <a:defRPr/>
            </a:pPr>
            <a:fld id="{ECC27E20-70B3-40A1-B39D-82B2E0466C90}" type="datetime1">
              <a:rPr lang="en-GB" altLang="en-US"/>
              <a:pPr>
                <a:defRPr/>
              </a:pPr>
              <a:t>24/06/2025</a:t>
            </a:fld>
            <a:endParaRPr lang="en-GB" altLang="en-US" dirty="0"/>
          </a:p>
        </p:txBody>
      </p:sp>
      <p:sp>
        <p:nvSpPr>
          <p:cNvPr id="3" name="Slide Number Placeholder 5">
            <a:extLst>
              <a:ext uri="{FF2B5EF4-FFF2-40B4-BE49-F238E27FC236}">
                <a16:creationId xmlns:a16="http://schemas.microsoft.com/office/drawing/2014/main" id="{2D1BED0D-DBC1-831D-900B-DC5F5F994694}"/>
              </a:ext>
            </a:extLst>
          </p:cNvPr>
          <p:cNvSpPr>
            <a:spLocks noGrp="1"/>
          </p:cNvSpPr>
          <p:nvPr>
            <p:ph type="sldNum" sz="quarter" idx="11"/>
          </p:nvPr>
        </p:nvSpPr>
        <p:spPr/>
        <p:txBody>
          <a:bodyPr/>
          <a:lstStyle>
            <a:lvl1pPr>
              <a:defRPr/>
            </a:lvl1pPr>
          </a:lstStyle>
          <a:p>
            <a:pPr>
              <a:defRPr/>
            </a:pPr>
            <a:fld id="{A813F666-F086-40EE-99D6-6ABDBEF6B54E}" type="slidenum">
              <a:rPr lang="en-GB" altLang="en-US"/>
              <a:pPr>
                <a:defRPr/>
              </a:pPr>
              <a:t>‹#›</a:t>
            </a:fld>
            <a:endParaRPr lang="en-GB" altLang="en-US"/>
          </a:p>
        </p:txBody>
      </p:sp>
    </p:spTree>
    <p:extLst>
      <p:ext uri="{BB962C8B-B14F-4D97-AF65-F5344CB8AC3E}">
        <p14:creationId xmlns:p14="http://schemas.microsoft.com/office/powerpoint/2010/main" val="2635716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C106DC1-4098-CF65-841F-1A9EB75D37BB}"/>
              </a:ext>
            </a:extLst>
          </p:cNvPr>
          <p:cNvSpPr>
            <a:spLocks noGrp="1"/>
          </p:cNvSpPr>
          <p:nvPr>
            <p:ph type="dt" sz="half" idx="10"/>
          </p:nvPr>
        </p:nvSpPr>
        <p:spPr/>
        <p:txBody>
          <a:bodyPr/>
          <a:lstStyle>
            <a:lvl1pPr>
              <a:defRPr/>
            </a:lvl1pPr>
          </a:lstStyle>
          <a:p>
            <a:pPr>
              <a:defRPr/>
            </a:pPr>
            <a:fld id="{C229900D-337B-4B83-9ED0-7C450B9CA1A8}" type="datetime1">
              <a:rPr lang="en-GB" altLang="en-US"/>
              <a:pPr>
                <a:defRPr/>
              </a:pPr>
              <a:t>24/06/2025</a:t>
            </a:fld>
            <a:endParaRPr lang="en-GB" altLang="en-US" dirty="0"/>
          </a:p>
        </p:txBody>
      </p:sp>
      <p:sp>
        <p:nvSpPr>
          <p:cNvPr id="6" name="Slide Number Placeholder 5">
            <a:extLst>
              <a:ext uri="{FF2B5EF4-FFF2-40B4-BE49-F238E27FC236}">
                <a16:creationId xmlns:a16="http://schemas.microsoft.com/office/drawing/2014/main" id="{2AC6DC9C-BA01-9427-FA90-C8E944380542}"/>
              </a:ext>
            </a:extLst>
          </p:cNvPr>
          <p:cNvSpPr>
            <a:spLocks noGrp="1"/>
          </p:cNvSpPr>
          <p:nvPr>
            <p:ph type="sldNum" sz="quarter" idx="11"/>
          </p:nvPr>
        </p:nvSpPr>
        <p:spPr/>
        <p:txBody>
          <a:bodyPr/>
          <a:lstStyle>
            <a:lvl1pPr>
              <a:defRPr/>
            </a:lvl1pPr>
          </a:lstStyle>
          <a:p>
            <a:pPr>
              <a:defRPr/>
            </a:pPr>
            <a:fld id="{07568BC3-FDDC-4E82-9526-5A7D1A543D36}" type="slidenum">
              <a:rPr lang="en-GB" altLang="en-US"/>
              <a:pPr>
                <a:defRPr/>
              </a:pPr>
              <a:t>‹#›</a:t>
            </a:fld>
            <a:endParaRPr lang="en-GB" altLang="en-US"/>
          </a:p>
        </p:txBody>
      </p:sp>
    </p:spTree>
    <p:extLst>
      <p:ext uri="{BB962C8B-B14F-4D97-AF65-F5344CB8AC3E}">
        <p14:creationId xmlns:p14="http://schemas.microsoft.com/office/powerpoint/2010/main" val="1117018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3B3A9113-0804-07FD-E554-408056345CEA}"/>
              </a:ext>
            </a:extLst>
          </p:cNvPr>
          <p:cNvSpPr>
            <a:spLocks noGrp="1"/>
          </p:cNvSpPr>
          <p:nvPr>
            <p:ph type="dt" sz="half" idx="10"/>
          </p:nvPr>
        </p:nvSpPr>
        <p:spPr/>
        <p:txBody>
          <a:bodyPr/>
          <a:lstStyle>
            <a:lvl1pPr>
              <a:defRPr/>
            </a:lvl1pPr>
          </a:lstStyle>
          <a:p>
            <a:pPr>
              <a:defRPr/>
            </a:pPr>
            <a:fld id="{902266A0-A5A5-46C3-AEA6-D795F6442AD0}" type="datetime1">
              <a:rPr lang="en-GB" altLang="en-US"/>
              <a:pPr>
                <a:defRPr/>
              </a:pPr>
              <a:t>24/06/2025</a:t>
            </a:fld>
            <a:endParaRPr lang="en-GB" altLang="en-US" dirty="0"/>
          </a:p>
        </p:txBody>
      </p:sp>
      <p:sp>
        <p:nvSpPr>
          <p:cNvPr id="6" name="Slide Number Placeholder 5">
            <a:extLst>
              <a:ext uri="{FF2B5EF4-FFF2-40B4-BE49-F238E27FC236}">
                <a16:creationId xmlns:a16="http://schemas.microsoft.com/office/drawing/2014/main" id="{50C930D8-C383-8089-F830-9F816974AE62}"/>
              </a:ext>
            </a:extLst>
          </p:cNvPr>
          <p:cNvSpPr>
            <a:spLocks noGrp="1"/>
          </p:cNvSpPr>
          <p:nvPr>
            <p:ph type="sldNum" sz="quarter" idx="11"/>
          </p:nvPr>
        </p:nvSpPr>
        <p:spPr/>
        <p:txBody>
          <a:bodyPr/>
          <a:lstStyle>
            <a:lvl1pPr>
              <a:defRPr/>
            </a:lvl1pPr>
          </a:lstStyle>
          <a:p>
            <a:pPr>
              <a:defRPr/>
            </a:pPr>
            <a:fld id="{E811AEA6-DCF4-4757-B1C4-32B96A4D6B18}" type="slidenum">
              <a:rPr lang="en-GB" altLang="en-US"/>
              <a:pPr>
                <a:defRPr/>
              </a:pPr>
              <a:t>‹#›</a:t>
            </a:fld>
            <a:endParaRPr lang="en-GB" altLang="en-US"/>
          </a:p>
        </p:txBody>
      </p:sp>
    </p:spTree>
    <p:extLst>
      <p:ext uri="{BB962C8B-B14F-4D97-AF65-F5344CB8AC3E}">
        <p14:creationId xmlns:p14="http://schemas.microsoft.com/office/powerpoint/2010/main" val="24601992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513140-2413-D5AF-28FC-FF071BD37210}"/>
              </a:ext>
            </a:extLst>
          </p:cNvPr>
          <p:cNvSpPr>
            <a:spLocks noGrp="1"/>
          </p:cNvSpPr>
          <p:nvPr>
            <p:ph type="dt" sz="half" idx="10"/>
          </p:nvPr>
        </p:nvSpPr>
        <p:spPr/>
        <p:txBody>
          <a:bodyPr/>
          <a:lstStyle>
            <a:lvl1pPr>
              <a:defRPr/>
            </a:lvl1pPr>
          </a:lstStyle>
          <a:p>
            <a:pPr>
              <a:defRPr/>
            </a:pPr>
            <a:fld id="{CA4DCAE2-C606-48A0-98EF-406071C5B5A5}" type="datetime1">
              <a:rPr lang="en-GB" altLang="en-US"/>
              <a:pPr>
                <a:defRPr/>
              </a:pPr>
              <a:t>24/06/2025</a:t>
            </a:fld>
            <a:endParaRPr lang="en-GB" altLang="en-US" dirty="0"/>
          </a:p>
        </p:txBody>
      </p:sp>
      <p:sp>
        <p:nvSpPr>
          <p:cNvPr id="5" name="Slide Number Placeholder 5">
            <a:extLst>
              <a:ext uri="{FF2B5EF4-FFF2-40B4-BE49-F238E27FC236}">
                <a16:creationId xmlns:a16="http://schemas.microsoft.com/office/drawing/2014/main" id="{D487E80E-71A7-357A-4F86-A87B35ADB044}"/>
              </a:ext>
            </a:extLst>
          </p:cNvPr>
          <p:cNvSpPr>
            <a:spLocks noGrp="1"/>
          </p:cNvSpPr>
          <p:nvPr>
            <p:ph type="sldNum" sz="quarter" idx="11"/>
          </p:nvPr>
        </p:nvSpPr>
        <p:spPr/>
        <p:txBody>
          <a:bodyPr/>
          <a:lstStyle>
            <a:lvl1pPr>
              <a:defRPr/>
            </a:lvl1pPr>
          </a:lstStyle>
          <a:p>
            <a:pPr>
              <a:defRPr/>
            </a:pPr>
            <a:fld id="{494A7A35-A13D-43AE-B20E-41B47C475C05}" type="slidenum">
              <a:rPr lang="en-GB" altLang="en-US"/>
              <a:pPr>
                <a:defRPr/>
              </a:pPr>
              <a:t>‹#›</a:t>
            </a:fld>
            <a:endParaRPr lang="en-GB" altLang="en-US"/>
          </a:p>
        </p:txBody>
      </p:sp>
    </p:spTree>
    <p:extLst>
      <p:ext uri="{BB962C8B-B14F-4D97-AF65-F5344CB8AC3E}">
        <p14:creationId xmlns:p14="http://schemas.microsoft.com/office/powerpoint/2010/main" val="20852866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70C0E3-CB73-DABE-943D-AFBF3D256CE4}"/>
              </a:ext>
            </a:extLst>
          </p:cNvPr>
          <p:cNvSpPr>
            <a:spLocks noGrp="1"/>
          </p:cNvSpPr>
          <p:nvPr>
            <p:ph type="dt" sz="half" idx="10"/>
          </p:nvPr>
        </p:nvSpPr>
        <p:spPr/>
        <p:txBody>
          <a:bodyPr/>
          <a:lstStyle>
            <a:lvl1pPr>
              <a:defRPr/>
            </a:lvl1pPr>
          </a:lstStyle>
          <a:p>
            <a:pPr>
              <a:defRPr/>
            </a:pPr>
            <a:fld id="{202E658D-5AAD-43AC-8F8E-F201AEE85DDA}" type="datetime1">
              <a:rPr lang="en-GB" altLang="en-US"/>
              <a:pPr>
                <a:defRPr/>
              </a:pPr>
              <a:t>24/06/2025</a:t>
            </a:fld>
            <a:endParaRPr lang="en-GB" altLang="en-US" dirty="0"/>
          </a:p>
        </p:txBody>
      </p:sp>
      <p:sp>
        <p:nvSpPr>
          <p:cNvPr id="5" name="Slide Number Placeholder 5">
            <a:extLst>
              <a:ext uri="{FF2B5EF4-FFF2-40B4-BE49-F238E27FC236}">
                <a16:creationId xmlns:a16="http://schemas.microsoft.com/office/drawing/2014/main" id="{3DB02CD8-945A-6ADA-1C5B-B1D3B667D420}"/>
              </a:ext>
            </a:extLst>
          </p:cNvPr>
          <p:cNvSpPr>
            <a:spLocks noGrp="1"/>
          </p:cNvSpPr>
          <p:nvPr>
            <p:ph type="sldNum" sz="quarter" idx="11"/>
          </p:nvPr>
        </p:nvSpPr>
        <p:spPr/>
        <p:txBody>
          <a:bodyPr/>
          <a:lstStyle>
            <a:lvl1pPr>
              <a:defRPr/>
            </a:lvl1pPr>
          </a:lstStyle>
          <a:p>
            <a:pPr>
              <a:defRPr/>
            </a:pPr>
            <a:fld id="{E932F5A6-0268-4260-93C7-3D971070B925}" type="slidenum">
              <a:rPr lang="en-GB" altLang="en-US"/>
              <a:pPr>
                <a:defRPr/>
              </a:pPr>
              <a:t>‹#›</a:t>
            </a:fld>
            <a:endParaRPr lang="en-GB" altLang="en-US"/>
          </a:p>
        </p:txBody>
      </p:sp>
    </p:spTree>
    <p:extLst>
      <p:ext uri="{BB962C8B-B14F-4D97-AF65-F5344CB8AC3E}">
        <p14:creationId xmlns:p14="http://schemas.microsoft.com/office/powerpoint/2010/main" val="5638846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9D2AEFF8-6912-7DA2-E7B9-8C56A030B7C4}"/>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4F422D7F-FBD2-FAA5-632E-FAE5837FADC2}"/>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07057DC6-C00A-2E95-1643-9655823B3AB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2D3FAD2-FDAB-4E88-82DC-53643553183E}" type="datetime1">
              <a:rPr lang="en-GB" altLang="en-US"/>
              <a:pPr>
                <a:defRPr/>
              </a:pPr>
              <a:t>24/06/2025</a:t>
            </a:fld>
            <a:endParaRPr lang="en-GB" altLang="en-US" dirty="0"/>
          </a:p>
        </p:txBody>
      </p:sp>
      <p:sp>
        <p:nvSpPr>
          <p:cNvPr id="6" name="Slide Number Placeholder 5">
            <a:extLst>
              <a:ext uri="{FF2B5EF4-FFF2-40B4-BE49-F238E27FC236}">
                <a16:creationId xmlns:a16="http://schemas.microsoft.com/office/drawing/2014/main" id="{021AA444-D9E2-8E0F-D57A-09E763AB9AB0}"/>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83FB4146-82AD-4BC6-A020-958E5FCC81F0}"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338" r:id="rId1"/>
    <p:sldLayoutId id="2147484339" r:id="rId2"/>
    <p:sldLayoutId id="2147484320" r:id="rId3"/>
    <p:sldLayoutId id="2147484321" r:id="rId4"/>
    <p:sldLayoutId id="2147484322" r:id="rId5"/>
    <p:sldLayoutId id="2147484323" r:id="rId6"/>
    <p:sldLayoutId id="2147484324" r:id="rId7"/>
    <p:sldLayoutId id="2147484325" r:id="rId8"/>
    <p:sldLayoutId id="2147484326" r:id="rId9"/>
    <p:sldLayoutId id="2147484327" r:id="rId10"/>
    <p:sldLayoutId id="2147484328"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elevateni.org/videos/understanding-health-inequalitie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youtu.be/0XTBYMfZyrM"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hyperlink" Target="https://www.who.int/europe/about-us/our-work/sustainable-development-goals/targets-of-sustainable-development-goal-3"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lordslibrary.parliament.uk/social-care-in-england-current-situation-case-for-a-strategy-and-further-support-for-unpaid-carers/#heading-8" TargetMode="External"/><Relationship Id="rId2" Type="http://schemas.openxmlformats.org/officeDocument/2006/relationships/hyperlink" Target="https://doi.org/10.1186/s12889-018-5677-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971CDEA5-2F3F-9512-38A2-0E63BDA83E86}"/>
              </a:ext>
            </a:extLst>
          </p:cNvPr>
          <p:cNvSpPr>
            <a:spLocks noGrp="1"/>
          </p:cNvSpPr>
          <p:nvPr>
            <p:ph type="ctrTitle"/>
          </p:nvPr>
        </p:nvSpPr>
        <p:spPr>
          <a:xfrm>
            <a:off x="619125" y="1866957"/>
            <a:ext cx="8064500" cy="2303462"/>
          </a:xfrm>
        </p:spPr>
        <p:txBody>
          <a:bodyPr/>
          <a:lstStyle/>
          <a:p>
            <a:pPr eaLnBrk="1" hangingPunct="1"/>
            <a:br>
              <a:rPr lang="en-GB" altLang="en-US" sz="3200" b="1" dirty="0">
                <a:latin typeface="Arial" panose="020B0604020202020204" pitchFamily="34" charset="0"/>
                <a:cs typeface="Arial" panose="020B0604020202020204" pitchFamily="34" charset="0"/>
              </a:rPr>
            </a:br>
            <a:br>
              <a:rPr lang="en-GB" altLang="en-US" sz="3200" dirty="0">
                <a:latin typeface="Arial" panose="020B0604020202020204" pitchFamily="34" charset="0"/>
                <a:cs typeface="Arial" panose="020B0604020202020204" pitchFamily="34" charset="0"/>
              </a:rPr>
            </a:br>
            <a:endParaRPr lang="en-GB" altLang="en-US" sz="3200" dirty="0">
              <a:latin typeface="Arial" panose="020B0604020202020204" pitchFamily="34" charset="0"/>
              <a:cs typeface="Arial" panose="020B0604020202020204" pitchFamily="34" charset="0"/>
            </a:endParaRPr>
          </a:p>
        </p:txBody>
      </p:sp>
      <p:sp>
        <p:nvSpPr>
          <p:cNvPr id="10243" name="Subtitle 4">
            <a:extLst>
              <a:ext uri="{FF2B5EF4-FFF2-40B4-BE49-F238E27FC236}">
                <a16:creationId xmlns:a16="http://schemas.microsoft.com/office/drawing/2014/main" id="{90201D13-7200-4AE2-0B5E-4435DA4CCD04}"/>
              </a:ext>
            </a:extLst>
          </p:cNvPr>
          <p:cNvSpPr>
            <a:spLocks noGrp="1"/>
          </p:cNvSpPr>
          <p:nvPr>
            <p:ph type="subTitle" idx="1"/>
          </p:nvPr>
        </p:nvSpPr>
        <p:spPr>
          <a:xfrm>
            <a:off x="619125" y="3279775"/>
            <a:ext cx="8064500" cy="2670175"/>
          </a:xfrm>
        </p:spPr>
        <p:txBody>
          <a:bodyPr/>
          <a:lstStyle/>
          <a:p>
            <a:pPr eaLnBrk="1" hangingPunct="1"/>
            <a:endParaRPr lang="en-GB" altLang="en-US" sz="4000" b="1">
              <a:solidFill>
                <a:schemeClr val="bg1"/>
              </a:solidFill>
            </a:endParaRPr>
          </a:p>
          <a:p>
            <a:pPr eaLnBrk="1" hangingPunct="1"/>
            <a:r>
              <a:rPr lang="en-GB" altLang="en-US" sz="2800" b="1">
                <a:solidFill>
                  <a:schemeClr val="bg1"/>
                </a:solidFill>
                <a:latin typeface="Arial" panose="020B0604020202020204" pitchFamily="34" charset="0"/>
                <a:cs typeface="Arial" panose="020B0604020202020204" pitchFamily="34" charset="0"/>
              </a:rPr>
              <a:t> </a:t>
            </a:r>
          </a:p>
          <a:p>
            <a:pPr eaLnBrk="1" hangingPunct="1"/>
            <a:endParaRPr lang="en-GB" altLang="en-US" sz="2800">
              <a:solidFill>
                <a:schemeClr val="bg1"/>
              </a:solidFill>
            </a:endParaRPr>
          </a:p>
          <a:p>
            <a:endParaRPr lang="en-GB" altLang="en-US" sz="1800">
              <a:solidFill>
                <a:schemeClr val="tx1"/>
              </a:solidFill>
            </a:endParaRPr>
          </a:p>
          <a:p>
            <a:pPr eaLnBrk="1" hangingPunct="1"/>
            <a:endParaRPr lang="en-GB" altLang="en-US">
              <a:solidFill>
                <a:schemeClr val="tx1"/>
              </a:solidFill>
            </a:endParaRPr>
          </a:p>
          <a:p>
            <a:pPr eaLnBrk="1" hangingPunct="1"/>
            <a:r>
              <a:rPr lang="en-GB" altLang="en-US">
                <a:solidFill>
                  <a:schemeClr val="tx1"/>
                </a:solidFill>
              </a:rPr>
              <a:t> </a:t>
            </a:r>
          </a:p>
        </p:txBody>
      </p:sp>
      <p:sp>
        <p:nvSpPr>
          <p:cNvPr id="3" name="Date Placeholder 2">
            <a:extLst>
              <a:ext uri="{FF2B5EF4-FFF2-40B4-BE49-F238E27FC236}">
                <a16:creationId xmlns:a16="http://schemas.microsoft.com/office/drawing/2014/main" id="{67F62E51-4F59-B9F5-DC1E-348AEB0CD2FF}"/>
              </a:ext>
            </a:extLst>
          </p:cNvPr>
          <p:cNvSpPr>
            <a:spLocks noGrp="1"/>
          </p:cNvSpPr>
          <p:nvPr>
            <p:ph type="dt" sz="quarter" idx="10"/>
          </p:nvPr>
        </p:nvSpPr>
        <p:spPr/>
        <p:txBody>
          <a:bodyPr/>
          <a:lstStyle/>
          <a:p>
            <a:pPr>
              <a:defRPr/>
            </a:pPr>
            <a:fld id="{5EC0FA7E-6D3B-48D7-9F80-6C4D37659D9C}" type="datetime1">
              <a:rPr lang="en-GB" altLang="en-US"/>
              <a:pPr>
                <a:defRPr/>
              </a:pPr>
              <a:t>24/06/2025</a:t>
            </a:fld>
            <a:endParaRPr lang="en-GB" altLang="en-US" dirty="0"/>
          </a:p>
        </p:txBody>
      </p:sp>
      <p:sp>
        <p:nvSpPr>
          <p:cNvPr id="10245" name="Slide Number Placeholder 5">
            <a:extLst>
              <a:ext uri="{FF2B5EF4-FFF2-40B4-BE49-F238E27FC236}">
                <a16:creationId xmlns:a16="http://schemas.microsoft.com/office/drawing/2014/main" id="{E8CC03BA-A28D-54F2-5172-A2BD4C9D834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F9A2164-E34A-460F-A9E4-DF332264FF27}"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4" name="TextBox 3">
            <a:extLst>
              <a:ext uri="{FF2B5EF4-FFF2-40B4-BE49-F238E27FC236}">
                <a16:creationId xmlns:a16="http://schemas.microsoft.com/office/drawing/2014/main" id="{0270A016-76CF-F875-3DB6-C9D74E8075CB}"/>
              </a:ext>
            </a:extLst>
          </p:cNvPr>
          <p:cNvSpPr txBox="1"/>
          <p:nvPr/>
        </p:nvSpPr>
        <p:spPr>
          <a:xfrm>
            <a:off x="2195736" y="1759919"/>
            <a:ext cx="4572000" cy="2215991"/>
          </a:xfrm>
          <a:prstGeom prst="rect">
            <a:avLst/>
          </a:prstGeom>
          <a:noFill/>
        </p:spPr>
        <p:txBody>
          <a:bodyPr>
            <a:spAutoFit/>
          </a:bodyPr>
          <a:lstStyle/>
          <a:p>
            <a:pPr algn="ctr">
              <a:defRPr/>
            </a:pPr>
            <a:endParaRPr lang="en-GB" b="1" i="1" dirty="0">
              <a:solidFill>
                <a:schemeClr val="bg1"/>
              </a:solidFill>
            </a:endParaRPr>
          </a:p>
          <a:p>
            <a:pPr algn="ctr">
              <a:defRPr/>
            </a:pPr>
            <a:endParaRPr lang="en-GB" sz="3200" b="1" i="1" dirty="0">
              <a:solidFill>
                <a:schemeClr val="bg1"/>
              </a:solidFill>
              <a:latin typeface="+mn-lt"/>
            </a:endParaRPr>
          </a:p>
          <a:p>
            <a:pPr algn="ctr">
              <a:defRPr/>
            </a:pPr>
            <a:r>
              <a:rPr lang="en-GB" sz="3200" b="1" dirty="0">
                <a:solidFill>
                  <a:schemeClr val="bg1"/>
                </a:solidFill>
              </a:rPr>
              <a:t>Week </a:t>
            </a:r>
            <a:r>
              <a:rPr lang="en-GB" sz="2800" b="1" dirty="0">
                <a:solidFill>
                  <a:schemeClr val="bg1"/>
                </a:solidFill>
              </a:rPr>
              <a:t>3</a:t>
            </a:r>
          </a:p>
          <a:p>
            <a:pPr algn="ctr">
              <a:defRPr/>
            </a:pPr>
            <a:r>
              <a:rPr lang="en-GB" sz="2800" b="1" dirty="0">
                <a:solidFill>
                  <a:schemeClr val="bg1"/>
                </a:solidFill>
                <a:latin typeface="+mn-lt"/>
              </a:rPr>
              <a:t>Social Determinants of Health</a:t>
            </a:r>
            <a:endParaRPr lang="en-GB" sz="3200" b="1" dirty="0">
              <a:solidFill>
                <a:schemeClr val="bg1"/>
              </a:solidFill>
              <a:latin typeface="+mn-lt"/>
            </a:endParaRPr>
          </a:p>
        </p:txBody>
      </p:sp>
      <p:sp>
        <p:nvSpPr>
          <p:cNvPr id="10247" name="TextBox 4">
            <a:extLst>
              <a:ext uri="{FF2B5EF4-FFF2-40B4-BE49-F238E27FC236}">
                <a16:creationId xmlns:a16="http://schemas.microsoft.com/office/drawing/2014/main" id="{0DF80A78-8D0D-C23F-FDD4-3BC1C77226B5}"/>
              </a:ext>
            </a:extLst>
          </p:cNvPr>
          <p:cNvSpPr txBox="1">
            <a:spLocks noChangeArrowheads="1"/>
          </p:cNvSpPr>
          <p:nvPr/>
        </p:nvSpPr>
        <p:spPr bwMode="auto">
          <a:xfrm>
            <a:off x="2339975" y="5530850"/>
            <a:ext cx="4913313"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buFont typeface="Arial" panose="020B0604020202020204" pitchFamily="34" charset="0"/>
              <a:buNone/>
            </a:pPr>
            <a:r>
              <a:rPr lang="en-GB" altLang="en-US" sz="2400" b="1">
                <a:solidFill>
                  <a:srgbClr val="FFFFFF"/>
                </a:solidFill>
              </a:rPr>
              <a:t>Lecturer’s Name</a:t>
            </a:r>
            <a:endParaRPr lang="en-GB" altLang="en-US" sz="24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E4E96AE-ACED-459A-B0B2-AB01D3F49866}"/>
              </a:ext>
            </a:extLst>
          </p:cNvPr>
          <p:cNvSpPr>
            <a:spLocks noGrp="1"/>
          </p:cNvSpPr>
          <p:nvPr>
            <p:ph type="title"/>
          </p:nvPr>
        </p:nvSpPr>
        <p:spPr/>
        <p:txBody>
          <a:bodyPr/>
          <a:lstStyle/>
          <a:p>
            <a:r>
              <a:rPr lang="en-GB" altLang="en-US"/>
              <a:t>Course Overview</a:t>
            </a:r>
          </a:p>
        </p:txBody>
      </p:sp>
      <p:sp>
        <p:nvSpPr>
          <p:cNvPr id="13315" name="Content Placeholder 2">
            <a:extLst>
              <a:ext uri="{FF2B5EF4-FFF2-40B4-BE49-F238E27FC236}">
                <a16:creationId xmlns:a16="http://schemas.microsoft.com/office/drawing/2014/main" id="{D7CFC4F1-4548-673B-D4D9-29F78DBDDA78}"/>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pPr>
            <a:r>
              <a:rPr lang="en-GB" altLang="en-US" sz="1800"/>
              <a:t>Upon the successful completion of this module, the student should be able to: </a:t>
            </a:r>
          </a:p>
          <a:p>
            <a:pPr marL="0" indent="0" hangingPunct="1">
              <a:spcAft>
                <a:spcPts val="600"/>
              </a:spcAft>
              <a:buFont typeface="Symbol" panose="05050102010706020507" pitchFamily="18" charset="2"/>
              <a:buChar char=""/>
            </a:pPr>
            <a:r>
              <a:rPr lang="en-GB" altLang="en-US" sz="1800">
                <a:solidFill>
                  <a:srgbClr val="000000"/>
                </a:solidFill>
                <a:latin typeface="Arial" panose="020B0604020202020204" pitchFamily="34" charset="0"/>
                <a:ea typeface="Times New Roman" panose="02020603050405020304" pitchFamily="18" charset="0"/>
                <a:cs typeface="Arial" panose="020B0604020202020204" pitchFamily="34" charset="0"/>
              </a:rPr>
              <a:t>Critically examine the ubiquitous nature of health, wellbeing and sustainable development within present health and care sectors</a:t>
            </a:r>
            <a:endParaRPr lang="en-GB" altLang="en-US" sz="1800">
              <a:latin typeface="Arial" panose="020B0604020202020204" pitchFamily="34" charset="0"/>
              <a:cs typeface="Times New Roman" panose="02020603050405020304" pitchFamily="18" charset="0"/>
            </a:endParaRPr>
          </a:p>
          <a:p>
            <a:pPr marL="0" indent="0" hangingPunct="1">
              <a:buFont typeface="Symbol" panose="05050102010706020507" pitchFamily="18" charset="2"/>
              <a:buChar char=""/>
            </a:pPr>
            <a:r>
              <a:rPr lang="en-GB" altLang="en-US" sz="1800">
                <a:solidFill>
                  <a:srgbClr val="000000"/>
                </a:solidFill>
                <a:latin typeface="Arial" panose="020B0604020202020204" pitchFamily="34" charset="0"/>
                <a:cs typeface="Times New Roman" panose="02020603050405020304" pitchFamily="18" charset="0"/>
              </a:rPr>
              <a:t>Analyse secondary data and provide recommendations for improvement to current Health, Wellbeing and Sustainable Development policies and initiatives on a local, and national level </a:t>
            </a:r>
            <a:endParaRPr lang="en-GB" altLang="en-US" sz="1800">
              <a:latin typeface="Arial" panose="020B0604020202020204" pitchFamily="34" charset="0"/>
              <a:cs typeface="Times New Roman" panose="02020603050405020304" pitchFamily="18" charset="0"/>
            </a:endParaRPr>
          </a:p>
          <a:p>
            <a:pPr marL="0" indent="0">
              <a:buFont typeface="Arial" panose="020B0604020202020204" pitchFamily="34" charset="0"/>
              <a:buNone/>
            </a:pPr>
            <a:endParaRPr lang="en-GB" altLang="en-US" sz="1800"/>
          </a:p>
        </p:txBody>
      </p:sp>
      <p:sp>
        <p:nvSpPr>
          <p:cNvPr id="4" name="Date Placeholder 3">
            <a:extLst>
              <a:ext uri="{FF2B5EF4-FFF2-40B4-BE49-F238E27FC236}">
                <a16:creationId xmlns:a16="http://schemas.microsoft.com/office/drawing/2014/main" id="{8EB071D1-094C-ECD9-671E-B5927A1313BA}"/>
              </a:ext>
            </a:extLst>
          </p:cNvPr>
          <p:cNvSpPr>
            <a:spLocks noGrp="1"/>
          </p:cNvSpPr>
          <p:nvPr>
            <p:ph type="dt" sz="quarter" idx="10"/>
          </p:nvPr>
        </p:nvSpPr>
        <p:spPr/>
        <p:txBody>
          <a:bodyPr/>
          <a:lstStyle/>
          <a:p>
            <a:pPr>
              <a:defRPr/>
            </a:pPr>
            <a:fld id="{02F4AEFA-DE92-43ED-BE58-F0810B40953F}" type="datetime1">
              <a:rPr lang="en-GB" altLang="en-US" smtClean="0">
                <a:solidFill>
                  <a:prstClr val="black">
                    <a:tint val="75000"/>
                  </a:prstClr>
                </a:solidFill>
              </a:rPr>
              <a:pPr>
                <a:defRPr/>
              </a:pPr>
              <a:t>24/06/2025</a:t>
            </a:fld>
            <a:endParaRPr lang="en-GB" altLang="en-US" dirty="0">
              <a:solidFill>
                <a:prstClr val="black">
                  <a:tint val="75000"/>
                </a:prstClr>
              </a:solidFill>
            </a:endParaRPr>
          </a:p>
        </p:txBody>
      </p:sp>
      <p:sp>
        <p:nvSpPr>
          <p:cNvPr id="16389" name="Slide Number Placeholder 4">
            <a:extLst>
              <a:ext uri="{FF2B5EF4-FFF2-40B4-BE49-F238E27FC236}">
                <a16:creationId xmlns:a16="http://schemas.microsoft.com/office/drawing/2014/main" id="{A0F85EE6-F819-AB33-0651-F6B09B20FEB1}"/>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849EA30-6817-489A-8156-2277C2BF572B}"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r>
              <a:rPr lang="en-ZA" dirty="0"/>
              <a:t>Objectives of today’s lesson</a:t>
            </a:r>
          </a:p>
        </p:txBody>
      </p:sp>
      <p:sp>
        <p:nvSpPr>
          <p:cNvPr id="3" name="Content Placeholder 2"/>
          <p:cNvSpPr>
            <a:spLocks noGrp="1"/>
          </p:cNvSpPr>
          <p:nvPr>
            <p:ph sz="half" idx="1"/>
          </p:nvPr>
        </p:nvSpPr>
        <p:spPr>
          <a:xfrm>
            <a:off x="457200" y="1600201"/>
            <a:ext cx="7499350" cy="3989040"/>
          </a:xfrm>
        </p:spPr>
        <p:txBody>
          <a:bodyPr wrap="square" anchor="t">
            <a:normAutofit/>
          </a:bodyPr>
          <a:lstStyle/>
          <a:p>
            <a:pPr marL="0" indent="0">
              <a:lnSpc>
                <a:spcPct val="90000"/>
              </a:lnSpc>
              <a:buNone/>
            </a:pPr>
            <a:endParaRPr lang="en-GB" sz="1500" dirty="0"/>
          </a:p>
          <a:p>
            <a:pPr>
              <a:lnSpc>
                <a:spcPct val="90000"/>
              </a:lnSpc>
            </a:pPr>
            <a:r>
              <a:rPr lang="en-GB" sz="1800" dirty="0"/>
              <a:t>To explain how the health inequalities and wider determinants of health can have both a positive and negative impact on individuals and communities.</a:t>
            </a:r>
          </a:p>
          <a:p>
            <a:pPr>
              <a:lnSpc>
                <a:spcPct val="90000"/>
              </a:lnSpc>
            </a:pPr>
            <a:r>
              <a:rPr lang="en-GB" sz="1800" dirty="0"/>
              <a:t>To outline the Dahlgren and Whitehead rainbow model of social determinants;</a:t>
            </a:r>
          </a:p>
          <a:p>
            <a:pPr>
              <a:lnSpc>
                <a:spcPct val="90000"/>
              </a:lnSpc>
            </a:pPr>
            <a:r>
              <a:rPr lang="en-GB" sz="1800" dirty="0"/>
              <a:t>To define wider determinants of health; </a:t>
            </a:r>
          </a:p>
          <a:p>
            <a:pPr>
              <a:lnSpc>
                <a:spcPct val="90000"/>
              </a:lnSpc>
            </a:pPr>
            <a:r>
              <a:rPr lang="en-GB" sz="1800" dirty="0"/>
              <a:t>To discuss how determinants such as the built and natural environment, work and the labour market, vulnerability, income, crime and education affect health outcomes</a:t>
            </a:r>
          </a:p>
          <a:p>
            <a:pPr>
              <a:lnSpc>
                <a:spcPct val="90000"/>
              </a:lnSpc>
            </a:pPr>
            <a:r>
              <a:rPr lang="en-GB" sz="1800" dirty="0"/>
              <a:t>To discuss how each of these can have a positive or negative effect on the health of the individual and population.</a:t>
            </a:r>
          </a:p>
        </p:txBody>
      </p:sp>
      <p:sp>
        <p:nvSpPr>
          <p:cNvPr id="10" name="Date Placeholder 4">
            <a:extLst>
              <a:ext uri="{FF2B5EF4-FFF2-40B4-BE49-F238E27FC236}">
                <a16:creationId xmlns:a16="http://schemas.microsoft.com/office/drawing/2014/main" id="{27DC0FDE-0BF2-1D57-D9CB-2A216DED606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AF510990-01F8-4E15-9457-8666B6C7E77A}" type="datetime1">
              <a:rPr lang="en-GB" altLang="en-US" sz="900"/>
              <a:pPr>
                <a:lnSpc>
                  <a:spcPct val="90000"/>
                </a:lnSpc>
                <a:spcAft>
                  <a:spcPts val="600"/>
                </a:spcAft>
                <a:defRPr/>
              </a:pPr>
              <a:t>24/06/2025</a:t>
            </a:fld>
            <a:endParaRPr lang="en-GB" altLang="en-US" sz="900"/>
          </a:p>
        </p:txBody>
      </p:sp>
      <p:sp>
        <p:nvSpPr>
          <p:cNvPr id="12" name="Slide Number Placeholder 5">
            <a:extLst>
              <a:ext uri="{FF2B5EF4-FFF2-40B4-BE49-F238E27FC236}">
                <a16:creationId xmlns:a16="http://schemas.microsoft.com/office/drawing/2014/main" id="{1910E0EC-3A96-F4A1-32C2-57D984C8D28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B6041BFA-85BD-49ED-A11E-4D7FA9C727B7}" type="slidenum">
              <a:rPr lang="en-GB" altLang="en-US"/>
              <a:pPr>
                <a:spcAft>
                  <a:spcPts val="600"/>
                </a:spcAft>
                <a:defRPr/>
              </a:pPr>
              <a:t>3</a:t>
            </a:fld>
            <a:endParaRPr lang="en-GB" altLang="en-US"/>
          </a:p>
        </p:txBody>
      </p:sp>
    </p:spTree>
    <p:extLst>
      <p:ext uri="{BB962C8B-B14F-4D97-AF65-F5344CB8AC3E}">
        <p14:creationId xmlns:p14="http://schemas.microsoft.com/office/powerpoint/2010/main" val="2163816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6697" y="332656"/>
            <a:ext cx="4641143" cy="1275604"/>
          </a:xfrm>
        </p:spPr>
        <p:txBody>
          <a:bodyPr>
            <a:normAutofit/>
          </a:bodyPr>
          <a:lstStyle/>
          <a:p>
            <a:r>
              <a:rPr lang="en-ZA" dirty="0">
                <a:solidFill>
                  <a:schemeClr val="tx2"/>
                </a:solidFill>
              </a:rPr>
              <a:t>Introduction</a:t>
            </a:r>
          </a:p>
        </p:txBody>
      </p:sp>
      <p:sp>
        <p:nvSpPr>
          <p:cNvPr id="3" name="Content Placeholder 2"/>
          <p:cNvSpPr>
            <a:spLocks noGrp="1"/>
          </p:cNvSpPr>
          <p:nvPr>
            <p:ph idx="1"/>
          </p:nvPr>
        </p:nvSpPr>
        <p:spPr>
          <a:xfrm>
            <a:off x="486697" y="1627142"/>
            <a:ext cx="4641142" cy="3746073"/>
          </a:xfrm>
        </p:spPr>
        <p:txBody>
          <a:bodyPr>
            <a:normAutofit lnSpcReduction="10000"/>
          </a:bodyPr>
          <a:lstStyle/>
          <a:p>
            <a:pPr>
              <a:lnSpc>
                <a:spcPct val="90000"/>
              </a:lnSpc>
              <a:buFont typeface="Wingdings" panose="05000000000000000000" pitchFamily="2" charset="2"/>
              <a:buChar char="§"/>
            </a:pPr>
            <a:r>
              <a:rPr lang="en-GB" sz="1400" dirty="0"/>
              <a:t>Inequalities are the differences in health status or the distribution of health determinants between people or groups due to social, geographical, biological or other factors. </a:t>
            </a:r>
          </a:p>
          <a:p>
            <a:pPr>
              <a:lnSpc>
                <a:spcPct val="90000"/>
              </a:lnSpc>
            </a:pPr>
            <a:r>
              <a:rPr lang="en-GB" sz="1400" dirty="0"/>
              <a:t>These differences are preventable and unjust differences in health status and therefore inequities</a:t>
            </a:r>
          </a:p>
          <a:p>
            <a:pPr>
              <a:lnSpc>
                <a:spcPct val="90000"/>
              </a:lnSpc>
            </a:pPr>
            <a:r>
              <a:rPr lang="en-GB" sz="1400" dirty="0"/>
              <a:t>Have a huge impact because they result in some people experiencing poorer physical and mental health and wellbeing, increased disability and shorter lives.</a:t>
            </a:r>
          </a:p>
          <a:p>
            <a:pPr>
              <a:lnSpc>
                <a:spcPct val="90000"/>
              </a:lnSpc>
            </a:pPr>
            <a:r>
              <a:rPr lang="en-GB" sz="1400" dirty="0"/>
              <a:t>Two components of global inequalities: inequalities between groups within the same society, and inequalities between nations.</a:t>
            </a:r>
          </a:p>
          <a:p>
            <a:pPr>
              <a:lnSpc>
                <a:spcPct val="90000"/>
              </a:lnSpc>
            </a:pPr>
            <a:r>
              <a:rPr lang="en-GB" sz="1400" dirty="0"/>
              <a:t>Health inequalities arise from a complex interaction of many factors. </a:t>
            </a:r>
          </a:p>
          <a:p>
            <a:pPr>
              <a:lnSpc>
                <a:spcPct val="90000"/>
              </a:lnSpc>
            </a:pPr>
            <a:r>
              <a:rPr lang="en-GB" sz="1400" dirty="0"/>
              <a:t>This includes fixed elements such as ethnicity, but also other elements which are strongly affected by one’s economic and social status such as housing, income, education, social isolation and, disability</a:t>
            </a:r>
          </a:p>
          <a:p>
            <a:pPr>
              <a:lnSpc>
                <a:spcPct val="90000"/>
              </a:lnSpc>
            </a:pPr>
            <a:endParaRPr lang="en-ZA" sz="975" dirty="0">
              <a:solidFill>
                <a:srgbClr val="FFFFFF"/>
              </a:solidFill>
            </a:endParaRPr>
          </a:p>
        </p:txBody>
      </p:sp>
      <p:pic>
        <p:nvPicPr>
          <p:cNvPr id="5" name="Picture 4">
            <a:extLst>
              <a:ext uri="{FF2B5EF4-FFF2-40B4-BE49-F238E27FC236}">
                <a16:creationId xmlns:a16="http://schemas.microsoft.com/office/drawing/2014/main" id="{FBA6670B-787C-D6A1-212F-081C801F04DE}"/>
              </a:ext>
            </a:extLst>
          </p:cNvPr>
          <p:cNvPicPr>
            <a:picLocks noChangeAspect="1"/>
          </p:cNvPicPr>
          <p:nvPr/>
        </p:nvPicPr>
        <p:blipFill>
          <a:blip r:embed="rId2"/>
          <a:srcRect l="21253" r="38038"/>
          <a:stretch/>
        </p:blipFill>
        <p:spPr>
          <a:xfrm>
            <a:off x="5421882" y="857251"/>
            <a:ext cx="3722434" cy="51435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28880973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wo people holding each other's hands">
            <a:extLst>
              <a:ext uri="{FF2B5EF4-FFF2-40B4-BE49-F238E27FC236}">
                <a16:creationId xmlns:a16="http://schemas.microsoft.com/office/drawing/2014/main" id="{D33840A5-A4A6-8518-6846-152A209853F4}"/>
              </a:ext>
            </a:extLst>
          </p:cNvPr>
          <p:cNvPicPr>
            <a:picLocks noChangeAspect="1"/>
          </p:cNvPicPr>
          <p:nvPr/>
        </p:nvPicPr>
        <p:blipFill>
          <a:blip r:embed="rId2">
            <a:alphaModFix amt="35000"/>
          </a:blip>
          <a:srcRect t="7664" b="8067"/>
          <a:stretch/>
        </p:blipFill>
        <p:spPr>
          <a:xfrm>
            <a:off x="15" y="857249"/>
            <a:ext cx="9143985" cy="5143500"/>
          </a:xfrm>
          <a:prstGeom prst="rect">
            <a:avLst/>
          </a:prstGeom>
        </p:spPr>
      </p:pic>
      <p:sp>
        <p:nvSpPr>
          <p:cNvPr id="2" name="Title 1"/>
          <p:cNvSpPr>
            <a:spLocks noGrp="1"/>
          </p:cNvSpPr>
          <p:nvPr>
            <p:ph type="title"/>
          </p:nvPr>
        </p:nvSpPr>
        <p:spPr>
          <a:xfrm>
            <a:off x="655666" y="0"/>
            <a:ext cx="7053542" cy="1050398"/>
          </a:xfrm>
        </p:spPr>
        <p:txBody>
          <a:bodyPr>
            <a:normAutofit fontScale="90000"/>
          </a:bodyPr>
          <a:lstStyle/>
          <a:p>
            <a:r>
              <a:rPr lang="en-ZA" dirty="0"/>
              <a:t>Wider determinants of health</a:t>
            </a:r>
          </a:p>
        </p:txBody>
      </p:sp>
      <p:sp>
        <p:nvSpPr>
          <p:cNvPr id="3" name="Content Placeholder 2"/>
          <p:cNvSpPr>
            <a:spLocks noGrp="1"/>
          </p:cNvSpPr>
          <p:nvPr>
            <p:ph idx="1"/>
          </p:nvPr>
        </p:nvSpPr>
        <p:spPr>
          <a:xfrm>
            <a:off x="827484" y="1124744"/>
            <a:ext cx="6709906" cy="4536467"/>
          </a:xfrm>
        </p:spPr>
        <p:txBody>
          <a:bodyPr>
            <a:noAutofit/>
          </a:bodyPr>
          <a:lstStyle/>
          <a:p>
            <a:pPr>
              <a:lnSpc>
                <a:spcPct val="90000"/>
              </a:lnSpc>
            </a:pPr>
            <a:r>
              <a:rPr lang="en-GB" sz="1600" dirty="0"/>
              <a:t>Wider determinants of health also referred to as Social Determinants of Health are the economic and social conditions that influence the health of individual, communities and jurisdictions as a whole </a:t>
            </a:r>
          </a:p>
          <a:p>
            <a:pPr>
              <a:lnSpc>
                <a:spcPct val="90000"/>
              </a:lnSpc>
            </a:pPr>
            <a:r>
              <a:rPr lang="en-GB" sz="1600" dirty="0"/>
              <a:t>SDOH are about the quantity and quality of a variety of resources that society makes available to its members (Raphael, 2011) </a:t>
            </a:r>
          </a:p>
          <a:p>
            <a:pPr>
              <a:lnSpc>
                <a:spcPct val="90000"/>
              </a:lnSpc>
            </a:pPr>
            <a:r>
              <a:rPr lang="en-GB" sz="1600" dirty="0"/>
              <a:t>Wider determinants are a diverse range of social, economic and environmental factors which impact on people’s health. </a:t>
            </a:r>
          </a:p>
          <a:p>
            <a:pPr>
              <a:lnSpc>
                <a:spcPct val="90000"/>
              </a:lnSpc>
            </a:pPr>
            <a:r>
              <a:rPr lang="en-GB" sz="1600" dirty="0"/>
              <a:t>The Social Determinants of Health are the conditions in which people are born, grow, live, age, and which have a large influence on our health(Medically Underserved, 2013).</a:t>
            </a:r>
          </a:p>
          <a:p>
            <a:pPr>
              <a:lnSpc>
                <a:spcPct val="90000"/>
              </a:lnSpc>
            </a:pPr>
            <a:r>
              <a:rPr lang="en-GB" sz="1600" dirty="0"/>
              <a:t>Factors that determine how the SDOH conditions are experienced across societies include the distribution of power, money and resources. </a:t>
            </a:r>
          </a:p>
          <a:p>
            <a:pPr>
              <a:lnSpc>
                <a:spcPct val="90000"/>
              </a:lnSpc>
            </a:pPr>
            <a:r>
              <a:rPr lang="en-GB" sz="1600" dirty="0"/>
              <a:t>Unfair distribution creates avoidable health inequalities, known as ‘health inequities’. </a:t>
            </a:r>
          </a:p>
          <a:p>
            <a:pPr>
              <a:lnSpc>
                <a:spcPct val="90000"/>
              </a:lnSpc>
            </a:pPr>
            <a:r>
              <a:rPr lang="en-GB" sz="1600" dirty="0"/>
              <a:t>Addressing the wider determinants of health has a key role to play in reducing health inequalities, one of PHE’s core functions.</a:t>
            </a:r>
            <a:endParaRPr lang="en-ZA" sz="1600" dirty="0"/>
          </a:p>
        </p:txBody>
      </p:sp>
    </p:spTree>
    <p:extLst>
      <p:ext uri="{BB962C8B-B14F-4D97-AF65-F5344CB8AC3E}">
        <p14:creationId xmlns:p14="http://schemas.microsoft.com/office/powerpoint/2010/main" val="16028476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2133" y="248880"/>
            <a:ext cx="4641143" cy="1216741"/>
          </a:xfrm>
        </p:spPr>
        <p:txBody>
          <a:bodyPr>
            <a:normAutofit fontScale="90000"/>
          </a:bodyPr>
          <a:lstStyle/>
          <a:p>
            <a:r>
              <a:rPr lang="en-GB" dirty="0">
                <a:solidFill>
                  <a:schemeClr val="tx2"/>
                </a:solidFill>
              </a:rPr>
              <a:t>Why care about Health Inequalities</a:t>
            </a:r>
            <a:endParaRPr lang="en-ZA" dirty="0">
              <a:solidFill>
                <a:schemeClr val="tx2"/>
              </a:solidFill>
            </a:endParaRPr>
          </a:p>
        </p:txBody>
      </p:sp>
      <p:sp>
        <p:nvSpPr>
          <p:cNvPr id="3" name="Content Placeholder 2"/>
          <p:cNvSpPr>
            <a:spLocks noGrp="1"/>
          </p:cNvSpPr>
          <p:nvPr>
            <p:ph idx="1"/>
          </p:nvPr>
        </p:nvSpPr>
        <p:spPr>
          <a:xfrm>
            <a:off x="323528" y="1465622"/>
            <a:ext cx="5098354" cy="4059494"/>
          </a:xfrm>
        </p:spPr>
        <p:txBody>
          <a:bodyPr>
            <a:noAutofit/>
          </a:bodyPr>
          <a:lstStyle/>
          <a:p>
            <a:pPr>
              <a:lnSpc>
                <a:spcPct val="90000"/>
              </a:lnSpc>
            </a:pPr>
            <a:r>
              <a:rPr lang="en-GB" sz="1400" dirty="0">
                <a:solidFill>
                  <a:schemeClr val="tx2"/>
                </a:solidFill>
              </a:rPr>
              <a:t>Health Inequalities are unfair. </a:t>
            </a:r>
          </a:p>
          <a:p>
            <a:pPr>
              <a:lnSpc>
                <a:spcPct val="90000"/>
              </a:lnSpc>
            </a:pPr>
            <a:r>
              <a:rPr lang="en-GB" sz="1400" dirty="0">
                <a:solidFill>
                  <a:schemeClr val="tx2"/>
                </a:solidFill>
              </a:rPr>
              <a:t>Poor health can be the consequence of an unjust distribution of the underlying wider social determinants of health, for example, unequal opportunities in education or employment.  </a:t>
            </a:r>
          </a:p>
          <a:p>
            <a:pPr>
              <a:lnSpc>
                <a:spcPct val="90000"/>
              </a:lnSpc>
            </a:pPr>
            <a:r>
              <a:rPr lang="en-GB" sz="1400" dirty="0">
                <a:solidFill>
                  <a:schemeClr val="tx2"/>
                </a:solidFill>
              </a:rPr>
              <a:t>This can then have an impact throughout people’s lives and lead to inequalities across generations. </a:t>
            </a:r>
          </a:p>
          <a:p>
            <a:pPr>
              <a:lnSpc>
                <a:spcPct val="90000"/>
              </a:lnSpc>
            </a:pPr>
            <a:r>
              <a:rPr lang="en-GB" sz="1400" dirty="0">
                <a:solidFill>
                  <a:schemeClr val="tx2"/>
                </a:solidFill>
              </a:rPr>
              <a:t>An ‘inverse care law’ exists, where those who most need health care are least likely to receive it and those that are in least need of health care use services more.</a:t>
            </a:r>
          </a:p>
          <a:p>
            <a:pPr>
              <a:lnSpc>
                <a:spcPct val="90000"/>
              </a:lnSpc>
            </a:pPr>
            <a:r>
              <a:rPr lang="en-GB" sz="1400" dirty="0">
                <a:solidFill>
                  <a:schemeClr val="tx2"/>
                </a:solidFill>
              </a:rPr>
              <a:t>The UK has experienced remarkable social, economic and health improvements across the population.  </a:t>
            </a:r>
          </a:p>
          <a:p>
            <a:pPr>
              <a:lnSpc>
                <a:spcPct val="90000"/>
              </a:lnSpc>
            </a:pPr>
            <a:r>
              <a:rPr lang="en-GB" sz="1400" dirty="0">
                <a:solidFill>
                  <a:schemeClr val="tx2"/>
                </a:solidFill>
              </a:rPr>
              <a:t>Despite the whole population generally living longer and healthier lives, residents have not benefitted in equal measure resulting in large health inequalities. </a:t>
            </a:r>
          </a:p>
          <a:p>
            <a:pPr>
              <a:lnSpc>
                <a:spcPct val="90000"/>
              </a:lnSpc>
            </a:pPr>
            <a:r>
              <a:rPr lang="en-GB" sz="1400" dirty="0">
                <a:solidFill>
                  <a:schemeClr val="tx2"/>
                </a:solidFill>
              </a:rPr>
              <a:t>Those living in deprived areas experience substantially more disability and have shorter life expectancy than those in more affluent areas</a:t>
            </a:r>
            <a:endParaRPr lang="en-ZA" sz="1400" dirty="0">
              <a:solidFill>
                <a:schemeClr val="tx2"/>
              </a:solidFill>
            </a:endParaRPr>
          </a:p>
        </p:txBody>
      </p:sp>
      <p:pic>
        <p:nvPicPr>
          <p:cNvPr id="5" name="Picture 4" descr="Red toy person in front of two lines of white figures">
            <a:extLst>
              <a:ext uri="{FF2B5EF4-FFF2-40B4-BE49-F238E27FC236}">
                <a16:creationId xmlns:a16="http://schemas.microsoft.com/office/drawing/2014/main" id="{4354D419-CA4D-663C-CE60-3CFE73C28A57}"/>
              </a:ext>
            </a:extLst>
          </p:cNvPr>
          <p:cNvPicPr>
            <a:picLocks noChangeAspect="1"/>
          </p:cNvPicPr>
          <p:nvPr/>
        </p:nvPicPr>
        <p:blipFill>
          <a:blip r:embed="rId2"/>
          <a:srcRect l="28136" r="24280"/>
          <a:stretch/>
        </p:blipFill>
        <p:spPr>
          <a:xfrm>
            <a:off x="5421882" y="857251"/>
            <a:ext cx="3722434" cy="51435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9883718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ose-up of a baby grabbing a hand">
            <a:extLst>
              <a:ext uri="{FF2B5EF4-FFF2-40B4-BE49-F238E27FC236}">
                <a16:creationId xmlns:a16="http://schemas.microsoft.com/office/drawing/2014/main" id="{D2298523-F13F-245C-3DE2-4FD5B430C3E2}"/>
              </a:ext>
            </a:extLst>
          </p:cNvPr>
          <p:cNvPicPr>
            <a:picLocks noChangeAspect="1"/>
          </p:cNvPicPr>
          <p:nvPr/>
        </p:nvPicPr>
        <p:blipFill>
          <a:blip r:embed="rId2">
            <a:alphaModFix amt="35000"/>
          </a:blip>
          <a:srcRect t="182" b="15549"/>
          <a:stretch/>
        </p:blipFill>
        <p:spPr>
          <a:xfrm>
            <a:off x="15" y="857249"/>
            <a:ext cx="9143985" cy="5143500"/>
          </a:xfrm>
          <a:prstGeom prst="rect">
            <a:avLst/>
          </a:prstGeom>
        </p:spPr>
      </p:pic>
      <p:sp>
        <p:nvSpPr>
          <p:cNvPr id="2" name="Title 1"/>
          <p:cNvSpPr>
            <a:spLocks noGrp="1"/>
          </p:cNvSpPr>
          <p:nvPr>
            <p:ph type="title"/>
          </p:nvPr>
        </p:nvSpPr>
        <p:spPr>
          <a:xfrm>
            <a:off x="1259632" y="55936"/>
            <a:ext cx="7053542" cy="1050398"/>
          </a:xfrm>
        </p:spPr>
        <p:txBody>
          <a:bodyPr>
            <a:normAutofit fontScale="90000"/>
          </a:bodyPr>
          <a:lstStyle/>
          <a:p>
            <a:r>
              <a:rPr lang="en-GB" dirty="0"/>
              <a:t>Example of a health inequality</a:t>
            </a:r>
            <a:endParaRPr lang="en-ZA" dirty="0"/>
          </a:p>
        </p:txBody>
      </p:sp>
      <p:sp>
        <p:nvSpPr>
          <p:cNvPr id="3" name="Content Placeholder 2"/>
          <p:cNvSpPr>
            <a:spLocks noGrp="1"/>
          </p:cNvSpPr>
          <p:nvPr>
            <p:ph idx="1"/>
          </p:nvPr>
        </p:nvSpPr>
        <p:spPr>
          <a:xfrm>
            <a:off x="827484" y="980729"/>
            <a:ext cx="7632948" cy="4562822"/>
          </a:xfrm>
        </p:spPr>
        <p:txBody>
          <a:bodyPr>
            <a:normAutofit/>
          </a:bodyPr>
          <a:lstStyle/>
          <a:p>
            <a:pPr marL="0" indent="0">
              <a:lnSpc>
                <a:spcPct val="90000"/>
              </a:lnSpc>
              <a:buNone/>
            </a:pPr>
            <a:r>
              <a:rPr lang="en-GB" sz="1600" b="1" dirty="0"/>
              <a:t>Life expectancy</a:t>
            </a:r>
          </a:p>
          <a:p>
            <a:pPr>
              <a:lnSpc>
                <a:spcPct val="90000"/>
              </a:lnSpc>
            </a:pPr>
            <a:r>
              <a:rPr lang="en-GB" sz="1600" dirty="0"/>
              <a:t>Life expectancy varies by 34 years between countries</a:t>
            </a:r>
          </a:p>
          <a:p>
            <a:pPr>
              <a:lnSpc>
                <a:spcPct val="90000"/>
              </a:lnSpc>
            </a:pPr>
            <a:r>
              <a:rPr lang="en-GB" sz="1600" dirty="0"/>
              <a:t>In low-income countries, the average life expectancy is 62 years, while in high-income countries, it is 81 years. </a:t>
            </a:r>
          </a:p>
          <a:p>
            <a:pPr>
              <a:lnSpc>
                <a:spcPct val="90000"/>
              </a:lnSpc>
            </a:pPr>
            <a:r>
              <a:rPr lang="en-GB" sz="1600" dirty="0"/>
              <a:t>A child born in Sierra Leone can expect to live for 50 years while a child born in Japan can expect to live 84 years. </a:t>
            </a:r>
          </a:p>
          <a:p>
            <a:pPr>
              <a:lnSpc>
                <a:spcPct val="90000"/>
              </a:lnSpc>
            </a:pPr>
            <a:r>
              <a:rPr lang="en-GB" sz="1600" dirty="0"/>
              <a:t>St </a:t>
            </a:r>
            <a:r>
              <a:rPr lang="en-GB" sz="1600" dirty="0" err="1"/>
              <a:t>Hellena’s</a:t>
            </a:r>
            <a:r>
              <a:rPr lang="en-GB" sz="1600" dirty="0"/>
              <a:t> Joint Strategic Needs Assessment 2015 (JSNA) pointed out to life expectancy as one of the most important broad measures of public health and can vary widely between areas, giving an important health inequality</a:t>
            </a:r>
          </a:p>
          <a:p>
            <a:pPr>
              <a:lnSpc>
                <a:spcPct val="90000"/>
              </a:lnSpc>
            </a:pPr>
            <a:r>
              <a:rPr lang="en-GB" sz="1600" dirty="0"/>
              <a:t>Within St. Helens there are wide differences in life expectancy by ward: Male and females life expectancies in the least deprived 20% of areas are 9.5 and 7.2 years longer than in the 20% most deprived areas respectively. </a:t>
            </a:r>
          </a:p>
          <a:p>
            <a:pPr>
              <a:lnSpc>
                <a:spcPct val="90000"/>
              </a:lnSpc>
            </a:pPr>
            <a:r>
              <a:rPr lang="en-GB" sz="1600" dirty="0"/>
              <a:t>For both men and women, circulatory diseases and cancers are the most important reasons for the gap, each covering about half of the total difference. </a:t>
            </a:r>
          </a:p>
          <a:p>
            <a:pPr>
              <a:lnSpc>
                <a:spcPct val="90000"/>
              </a:lnSpc>
            </a:pPr>
            <a:r>
              <a:rPr lang="en-GB" sz="1600" dirty="0"/>
              <a:t>Between 2010 and 2012, the life expectancy at birth in St. Helens was 1.2 years less than the England average for men, and 1.4 years less for women.</a:t>
            </a:r>
          </a:p>
          <a:p>
            <a:pPr>
              <a:lnSpc>
                <a:spcPct val="90000"/>
              </a:lnSpc>
            </a:pPr>
            <a:endParaRPr lang="en-GB" sz="1050" dirty="0"/>
          </a:p>
          <a:p>
            <a:pPr>
              <a:lnSpc>
                <a:spcPct val="90000"/>
              </a:lnSpc>
            </a:pPr>
            <a:endParaRPr lang="en-ZA" sz="1050" dirty="0"/>
          </a:p>
        </p:txBody>
      </p:sp>
    </p:spTree>
    <p:extLst>
      <p:ext uri="{BB962C8B-B14F-4D97-AF65-F5344CB8AC3E}">
        <p14:creationId xmlns:p14="http://schemas.microsoft.com/office/powerpoint/2010/main" val="28738424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156" y="1052736"/>
            <a:ext cx="2527193" cy="3936492"/>
          </a:xfrm>
        </p:spPr>
        <p:txBody>
          <a:bodyPr anchor="ctr">
            <a:normAutofit/>
          </a:bodyPr>
          <a:lstStyle/>
          <a:p>
            <a:pPr algn="ctr"/>
            <a:r>
              <a:rPr lang="en-GB" sz="3200" dirty="0"/>
              <a:t>Example of a health inequality</a:t>
            </a:r>
            <a:br>
              <a:rPr lang="en-GB" dirty="0"/>
            </a:br>
            <a:endParaRPr lang="en-ZA" dirty="0"/>
          </a:p>
        </p:txBody>
      </p:sp>
      <p:sp>
        <p:nvSpPr>
          <p:cNvPr id="3" name="Content Placeholder 2"/>
          <p:cNvSpPr>
            <a:spLocks noGrp="1"/>
          </p:cNvSpPr>
          <p:nvPr>
            <p:ph idx="1"/>
          </p:nvPr>
        </p:nvSpPr>
        <p:spPr>
          <a:xfrm>
            <a:off x="3347864" y="620688"/>
            <a:ext cx="5183980" cy="4776559"/>
          </a:xfrm>
        </p:spPr>
        <p:txBody>
          <a:bodyPr anchor="ctr">
            <a:noAutofit/>
          </a:bodyPr>
          <a:lstStyle/>
          <a:p>
            <a:pPr>
              <a:lnSpc>
                <a:spcPct val="90000"/>
              </a:lnSpc>
            </a:pPr>
            <a:r>
              <a:rPr lang="en-GB" sz="1500" dirty="0"/>
              <a:t>Maternal mortality: One of the key indicators of health inequity </a:t>
            </a:r>
          </a:p>
          <a:p>
            <a:pPr>
              <a:lnSpc>
                <a:spcPct val="90000"/>
              </a:lnSpc>
            </a:pPr>
            <a:r>
              <a:rPr lang="en-GB" sz="1500" dirty="0"/>
              <a:t>Maternal mortality is a health indicator that shows the wide gaps between rich and poor, both between and within countries. </a:t>
            </a:r>
          </a:p>
          <a:p>
            <a:pPr>
              <a:lnSpc>
                <a:spcPct val="90000"/>
              </a:lnSpc>
            </a:pPr>
            <a:r>
              <a:rPr lang="en-GB" sz="1500" dirty="0"/>
              <a:t>Developing countries account for 99% of annual maternal deaths in the world. Women in Chad have a lifetime risk of maternal death of 1 in 16, while a woman in Sweden has a risk of less than 1 in 10 000. </a:t>
            </a:r>
          </a:p>
          <a:p>
            <a:pPr>
              <a:lnSpc>
                <a:spcPct val="90000"/>
              </a:lnSpc>
            </a:pPr>
            <a:r>
              <a:rPr lang="en-GB" sz="1500" dirty="0"/>
              <a:t>Health inequities have a significant financial cost to societies </a:t>
            </a:r>
          </a:p>
          <a:p>
            <a:pPr>
              <a:lnSpc>
                <a:spcPct val="90000"/>
              </a:lnSpc>
            </a:pPr>
            <a:r>
              <a:rPr lang="en-GB" sz="1500" dirty="0"/>
              <a:t>The European Parliament has estimated that losses linked to health inequities cost around 1.4% of gross domestic product (GDP) within the European Union – a figure almost as high as the EU's defence spending (1.6% of GDP). </a:t>
            </a:r>
          </a:p>
          <a:p>
            <a:pPr>
              <a:lnSpc>
                <a:spcPct val="90000"/>
              </a:lnSpc>
            </a:pPr>
            <a:r>
              <a:rPr lang="en-GB" sz="1500" dirty="0"/>
              <a:t>This arises from loses in productivity and tax payments, and from higher welfare payments and health care costs. </a:t>
            </a:r>
          </a:p>
          <a:p>
            <a:pPr>
              <a:lnSpc>
                <a:spcPct val="90000"/>
              </a:lnSpc>
            </a:pPr>
            <a:r>
              <a:rPr lang="en-ZA" sz="1500" dirty="0"/>
              <a:t>Persistent inequities slow development - </a:t>
            </a:r>
            <a:r>
              <a:rPr lang="en-GB" sz="1500" dirty="0"/>
              <a:t>Close to 1 billion people in the world live in slum conditions, representing about one quarter of the world's urban population.</a:t>
            </a:r>
            <a:endParaRPr lang="en-ZA" sz="1500" dirty="0"/>
          </a:p>
        </p:txBody>
      </p:sp>
    </p:spTree>
    <p:extLst>
      <p:ext uri="{BB962C8B-B14F-4D97-AF65-F5344CB8AC3E}">
        <p14:creationId xmlns:p14="http://schemas.microsoft.com/office/powerpoint/2010/main" val="9512911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328" y="260648"/>
            <a:ext cx="7886700" cy="614087"/>
          </a:xfrm>
        </p:spPr>
        <p:txBody>
          <a:bodyPr/>
          <a:lstStyle/>
          <a:p>
            <a:r>
              <a:rPr lang="en-GB" dirty="0"/>
              <a:t>Example of a health inequality</a:t>
            </a:r>
            <a:endParaRPr lang="en-ZA" dirty="0"/>
          </a:p>
        </p:txBody>
      </p:sp>
      <p:sp>
        <p:nvSpPr>
          <p:cNvPr id="3" name="Content Placeholder 2"/>
          <p:cNvSpPr>
            <a:spLocks noGrp="1"/>
          </p:cNvSpPr>
          <p:nvPr>
            <p:ph idx="1"/>
          </p:nvPr>
        </p:nvSpPr>
        <p:spPr/>
        <p:txBody>
          <a:bodyPr>
            <a:normAutofit fontScale="70000" lnSpcReduction="20000"/>
          </a:bodyPr>
          <a:lstStyle/>
          <a:p>
            <a:r>
              <a:rPr lang="en-ZA" dirty="0">
                <a:solidFill>
                  <a:schemeClr val="tx2"/>
                </a:solidFill>
              </a:rPr>
              <a:t>Child mortality</a:t>
            </a:r>
          </a:p>
          <a:p>
            <a:r>
              <a:rPr lang="en-GB" dirty="0"/>
              <a:t>Every day 16 000 children die before their fifth birthday</a:t>
            </a:r>
          </a:p>
          <a:p>
            <a:r>
              <a:rPr lang="en-GB" dirty="0"/>
              <a:t>They die of pneumonia, malaria, diarrhoea and other diseases. </a:t>
            </a:r>
          </a:p>
          <a:p>
            <a:r>
              <a:rPr lang="en-GB" dirty="0"/>
              <a:t>They are 14 times more likely to die before the age of five in sub-Saharan Africa than the rest of the world. </a:t>
            </a:r>
          </a:p>
          <a:p>
            <a:r>
              <a:rPr lang="en-GB" dirty="0"/>
              <a:t>Furthermore, children from rural and poorer households remain disproportionately affected. </a:t>
            </a:r>
          </a:p>
          <a:p>
            <a:r>
              <a:rPr lang="en-GB" dirty="0"/>
              <a:t>Children from the poorest: 20% of households are nearly twice as likely to die before their fifth birthday as children in the richest households.</a:t>
            </a:r>
          </a:p>
        </p:txBody>
      </p:sp>
      <p:sp>
        <p:nvSpPr>
          <p:cNvPr id="4" name="TextBox 3"/>
          <p:cNvSpPr txBox="1"/>
          <p:nvPr/>
        </p:nvSpPr>
        <p:spPr>
          <a:xfrm>
            <a:off x="4283968" y="4581128"/>
            <a:ext cx="3044423" cy="369332"/>
          </a:xfrm>
          <a:prstGeom prst="rect">
            <a:avLst/>
          </a:prstGeom>
          <a:noFill/>
        </p:spPr>
        <p:txBody>
          <a:bodyPr wrap="none" rtlCol="0">
            <a:spAutoFit/>
          </a:bodyPr>
          <a:lstStyle/>
          <a:p>
            <a:r>
              <a:rPr lang="en-ZA" dirty="0"/>
              <a:t>The Marmot Review (2010) </a:t>
            </a:r>
          </a:p>
        </p:txBody>
      </p:sp>
    </p:spTree>
    <p:extLst>
      <p:ext uri="{BB962C8B-B14F-4D97-AF65-F5344CB8AC3E}">
        <p14:creationId xmlns:p14="http://schemas.microsoft.com/office/powerpoint/2010/main" val="1404758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27F5F-E2E7-CD6B-B6E8-9DDA98F6EC6B}"/>
              </a:ext>
            </a:extLst>
          </p:cNvPr>
          <p:cNvSpPr>
            <a:spLocks noGrp="1"/>
          </p:cNvSpPr>
          <p:nvPr>
            <p:ph type="title"/>
          </p:nvPr>
        </p:nvSpPr>
        <p:spPr/>
        <p:txBody>
          <a:bodyPr/>
          <a:lstStyle/>
          <a:p>
            <a:r>
              <a:rPr lang="en-GB" sz="2400" dirty="0"/>
              <a:t>Activity: Factors Leading to Health Inequalities</a:t>
            </a:r>
          </a:p>
        </p:txBody>
      </p:sp>
      <p:sp>
        <p:nvSpPr>
          <p:cNvPr id="3" name="Content Placeholder 2">
            <a:extLst>
              <a:ext uri="{FF2B5EF4-FFF2-40B4-BE49-F238E27FC236}">
                <a16:creationId xmlns:a16="http://schemas.microsoft.com/office/drawing/2014/main" id="{9E852164-AEB5-85CF-2EF3-ED57C14AFC64}"/>
              </a:ext>
            </a:extLst>
          </p:cNvPr>
          <p:cNvSpPr>
            <a:spLocks noGrp="1"/>
          </p:cNvSpPr>
          <p:nvPr>
            <p:ph idx="1"/>
          </p:nvPr>
        </p:nvSpPr>
        <p:spPr/>
        <p:txBody>
          <a:bodyPr/>
          <a:lstStyle/>
          <a:p>
            <a:pPr algn="l" rtl="0"/>
            <a:r>
              <a:rPr lang="en-GB" sz="2400" b="0" i="0" dirty="0">
                <a:solidFill>
                  <a:srgbClr val="212121"/>
                </a:solidFill>
                <a:effectLst/>
                <a:latin typeface="Calibri" panose="020F0502020204030204" pitchFamily="34" charset="0"/>
              </a:rPr>
              <a:t>Let us watch this video on factors leading to health inequalities and make notes on some of the factors leading to health inequalities: </a:t>
            </a:r>
            <a:r>
              <a:rPr lang="en-GB" sz="2400" b="0" i="0" dirty="0">
                <a:solidFill>
                  <a:srgbClr val="008272"/>
                </a:solidFill>
                <a:effectLst/>
                <a:latin typeface="Calibri" panose="020F0502020204030204" pitchFamily="34" charset="0"/>
                <a:hlinkClick r:id="rId2"/>
              </a:rPr>
              <a:t>https://elevateni.org/videos/understanding-health-inequalities/</a:t>
            </a:r>
            <a:r>
              <a:rPr lang="en-GB" sz="2400" b="0" i="0" dirty="0">
                <a:solidFill>
                  <a:srgbClr val="212121"/>
                </a:solidFill>
                <a:effectLst/>
                <a:latin typeface="Calibri" panose="020F0502020204030204" pitchFamily="34" charset="0"/>
              </a:rPr>
              <a:t> </a:t>
            </a:r>
          </a:p>
          <a:p>
            <a:pPr algn="l" rtl="0"/>
            <a:r>
              <a:rPr lang="en-GB" sz="2400" b="0" i="0" dirty="0">
                <a:solidFill>
                  <a:srgbClr val="212121"/>
                </a:solidFill>
                <a:effectLst/>
                <a:latin typeface="Calibri" panose="020F0502020204030204" pitchFamily="34" charset="0"/>
              </a:rPr>
              <a:t>After taking notes have a look at some of the factors in the diagram presented in the next page. Are there any factors which are similar to the ones you noted from the video?</a:t>
            </a:r>
          </a:p>
          <a:p>
            <a:endParaRPr lang="en-GB" dirty="0"/>
          </a:p>
        </p:txBody>
      </p:sp>
      <p:sp>
        <p:nvSpPr>
          <p:cNvPr id="4" name="Date Placeholder 3">
            <a:extLst>
              <a:ext uri="{FF2B5EF4-FFF2-40B4-BE49-F238E27FC236}">
                <a16:creationId xmlns:a16="http://schemas.microsoft.com/office/drawing/2014/main" id="{19903A6E-F5A7-17AB-9026-364D4452A311}"/>
              </a:ext>
            </a:extLst>
          </p:cNvPr>
          <p:cNvSpPr>
            <a:spLocks noGrp="1"/>
          </p:cNvSpPr>
          <p:nvPr>
            <p:ph type="dt" sz="half" idx="10"/>
          </p:nvPr>
        </p:nvSpPr>
        <p:spPr/>
        <p:txBody>
          <a:bodyPr/>
          <a:lstStyle/>
          <a:p>
            <a:pPr>
              <a:defRPr/>
            </a:pPr>
            <a:fld id="{CCBD3259-2FF3-4D79-946D-C5CDA461F24B}" type="datetime1">
              <a:rPr lang="en-GB" altLang="en-US" smtClean="0"/>
              <a:pPr>
                <a:defRPr/>
              </a:pPr>
              <a:t>24/06/2025</a:t>
            </a:fld>
            <a:endParaRPr lang="en-GB" altLang="en-US" dirty="0"/>
          </a:p>
        </p:txBody>
      </p:sp>
      <p:sp>
        <p:nvSpPr>
          <p:cNvPr id="5" name="Slide Number Placeholder 4">
            <a:extLst>
              <a:ext uri="{FF2B5EF4-FFF2-40B4-BE49-F238E27FC236}">
                <a16:creationId xmlns:a16="http://schemas.microsoft.com/office/drawing/2014/main" id="{9B2B30B2-8DDA-841C-C72C-7A55C5129092}"/>
              </a:ext>
            </a:extLst>
          </p:cNvPr>
          <p:cNvSpPr>
            <a:spLocks noGrp="1"/>
          </p:cNvSpPr>
          <p:nvPr>
            <p:ph type="sldNum" sz="quarter" idx="12"/>
          </p:nvPr>
        </p:nvSpPr>
        <p:spPr/>
        <p:txBody>
          <a:bodyPr/>
          <a:lstStyle/>
          <a:p>
            <a:pPr>
              <a:defRPr/>
            </a:pPr>
            <a:fld id="{B6EA6BB5-5C58-42AB-859A-19261A4C39A7}" type="slidenum">
              <a:rPr lang="en-GB" altLang="en-US" smtClean="0"/>
              <a:pPr>
                <a:defRPr/>
              </a:pPr>
              <a:t>10</a:t>
            </a:fld>
            <a:endParaRPr lang="en-GB" altLang="en-US"/>
          </a:p>
        </p:txBody>
      </p:sp>
    </p:spTree>
    <p:extLst>
      <p:ext uri="{BB962C8B-B14F-4D97-AF65-F5344CB8AC3E}">
        <p14:creationId xmlns:p14="http://schemas.microsoft.com/office/powerpoint/2010/main" val="33356926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B2829C-CBD0-9C77-23B5-588F13D908B3}"/>
              </a:ext>
            </a:extLst>
          </p:cNvPr>
          <p:cNvSpPr>
            <a:spLocks noGrp="1"/>
          </p:cNvSpPr>
          <p:nvPr>
            <p:ph type="dt" sz="half" idx="10"/>
          </p:nvPr>
        </p:nvSpPr>
        <p:spPr/>
        <p:txBody>
          <a:bodyPr/>
          <a:lstStyle/>
          <a:p>
            <a:pPr>
              <a:defRPr/>
            </a:pPr>
            <a:fld id="{ECC27E20-70B3-40A1-B39D-82B2E0466C90}" type="datetime1">
              <a:rPr lang="en-GB" altLang="en-US" smtClean="0"/>
              <a:pPr>
                <a:defRPr/>
              </a:pPr>
              <a:t>24/06/2025</a:t>
            </a:fld>
            <a:endParaRPr lang="en-GB" altLang="en-US" dirty="0"/>
          </a:p>
        </p:txBody>
      </p:sp>
      <p:sp>
        <p:nvSpPr>
          <p:cNvPr id="3" name="Slide Number Placeholder 2">
            <a:extLst>
              <a:ext uri="{FF2B5EF4-FFF2-40B4-BE49-F238E27FC236}">
                <a16:creationId xmlns:a16="http://schemas.microsoft.com/office/drawing/2014/main" id="{7C165A57-CDBF-AE68-CD4A-4EFE2FE341F5}"/>
              </a:ext>
            </a:extLst>
          </p:cNvPr>
          <p:cNvSpPr>
            <a:spLocks noGrp="1"/>
          </p:cNvSpPr>
          <p:nvPr>
            <p:ph type="sldNum" sz="quarter" idx="11"/>
          </p:nvPr>
        </p:nvSpPr>
        <p:spPr/>
        <p:txBody>
          <a:bodyPr/>
          <a:lstStyle/>
          <a:p>
            <a:pPr>
              <a:defRPr/>
            </a:pPr>
            <a:fld id="{A813F666-F086-40EE-99D6-6ABDBEF6B54E}" type="slidenum">
              <a:rPr lang="en-GB" altLang="en-US" smtClean="0"/>
              <a:pPr>
                <a:defRPr/>
              </a:pPr>
              <a:t>11</a:t>
            </a:fld>
            <a:endParaRPr lang="en-GB" altLang="en-US"/>
          </a:p>
        </p:txBody>
      </p:sp>
      <p:pic>
        <p:nvPicPr>
          <p:cNvPr id="5" name="Picture 4">
            <a:extLst>
              <a:ext uri="{FF2B5EF4-FFF2-40B4-BE49-F238E27FC236}">
                <a16:creationId xmlns:a16="http://schemas.microsoft.com/office/drawing/2014/main" id="{6C5DA8B6-6273-50BF-4207-A74815D37B6E}"/>
              </a:ext>
            </a:extLst>
          </p:cNvPr>
          <p:cNvPicPr>
            <a:picLocks noChangeAspect="1"/>
          </p:cNvPicPr>
          <p:nvPr/>
        </p:nvPicPr>
        <p:blipFill>
          <a:blip r:embed="rId2"/>
          <a:stretch>
            <a:fillRect/>
          </a:stretch>
        </p:blipFill>
        <p:spPr>
          <a:xfrm>
            <a:off x="561975" y="481012"/>
            <a:ext cx="8020050" cy="5895975"/>
          </a:xfrm>
          <a:prstGeom prst="rect">
            <a:avLst/>
          </a:prstGeom>
        </p:spPr>
      </p:pic>
    </p:spTree>
    <p:extLst>
      <p:ext uri="{BB962C8B-B14F-4D97-AF65-F5344CB8AC3E}">
        <p14:creationId xmlns:p14="http://schemas.microsoft.com/office/powerpoint/2010/main" val="30159080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4"/>
          <p:cNvSpPr>
            <a:spLocks noChangeArrowheads="1"/>
          </p:cNvSpPr>
          <p:nvPr/>
        </p:nvSpPr>
        <p:spPr bwMode="auto">
          <a:xfrm>
            <a:off x="1512294" y="415314"/>
            <a:ext cx="6324400" cy="289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2"/>
                </a:solidFill>
                <a:latin typeface="Tahoma" panose="020B0604030504040204" pitchFamily="34" charset="0"/>
                <a:cs typeface="Tahoma" panose="020B0604030504040204" pitchFamily="34" charset="0"/>
              </a:defRPr>
            </a:lvl1pPr>
            <a:lvl2pPr marL="742950" indent="-285750" eaLnBrk="0" hangingPunct="0">
              <a:defRPr>
                <a:solidFill>
                  <a:schemeClr val="tx2"/>
                </a:solidFill>
                <a:latin typeface="Tahoma" panose="020B0604030504040204" pitchFamily="34" charset="0"/>
                <a:cs typeface="Tahoma" panose="020B0604030504040204" pitchFamily="34" charset="0"/>
              </a:defRPr>
            </a:lvl2pPr>
            <a:lvl3pPr marL="1143000" indent="-228600" eaLnBrk="0" hangingPunct="0">
              <a:defRPr>
                <a:solidFill>
                  <a:schemeClr val="tx2"/>
                </a:solidFill>
                <a:latin typeface="Tahoma" panose="020B0604030504040204" pitchFamily="34" charset="0"/>
                <a:cs typeface="Tahoma" panose="020B0604030504040204" pitchFamily="34" charset="0"/>
              </a:defRPr>
            </a:lvl3pPr>
            <a:lvl4pPr marL="1600200" indent="-228600" eaLnBrk="0" hangingPunct="0">
              <a:defRPr>
                <a:solidFill>
                  <a:schemeClr val="tx2"/>
                </a:solidFill>
                <a:latin typeface="Tahoma" panose="020B0604030504040204" pitchFamily="34" charset="0"/>
                <a:cs typeface="Tahoma" panose="020B0604030504040204" pitchFamily="34" charset="0"/>
              </a:defRPr>
            </a:lvl4pPr>
            <a:lvl5pPr marL="2057400" indent="-228600" eaLnBrk="0" hangingPunct="0">
              <a:defRPr>
                <a:solidFill>
                  <a:schemeClr val="tx2"/>
                </a:solidFill>
                <a:latin typeface="Tahoma" panose="020B0604030504040204" pitchFamily="34" charset="0"/>
                <a:cs typeface="Tahoma" panose="020B0604030504040204" pitchFamily="34" charset="0"/>
              </a:defRPr>
            </a:lvl5pPr>
            <a:lvl6pPr marL="2514600" indent="-228600" eaLnBrk="0" fontAlgn="base" hangingPunct="0">
              <a:spcBef>
                <a:spcPct val="0"/>
              </a:spcBef>
              <a:spcAft>
                <a:spcPct val="0"/>
              </a:spcAft>
              <a:defRPr>
                <a:solidFill>
                  <a:schemeClr val="tx2"/>
                </a:solidFill>
                <a:latin typeface="Tahoma" panose="020B0604030504040204" pitchFamily="34" charset="0"/>
                <a:cs typeface="Tahoma" panose="020B0604030504040204" pitchFamily="34" charset="0"/>
              </a:defRPr>
            </a:lvl6pPr>
            <a:lvl7pPr marL="2971800" indent="-228600" eaLnBrk="0" fontAlgn="base" hangingPunct="0">
              <a:spcBef>
                <a:spcPct val="0"/>
              </a:spcBef>
              <a:spcAft>
                <a:spcPct val="0"/>
              </a:spcAft>
              <a:defRPr>
                <a:solidFill>
                  <a:schemeClr val="tx2"/>
                </a:solidFill>
                <a:latin typeface="Tahoma" panose="020B0604030504040204" pitchFamily="34" charset="0"/>
                <a:cs typeface="Tahoma" panose="020B0604030504040204" pitchFamily="34" charset="0"/>
              </a:defRPr>
            </a:lvl7pPr>
            <a:lvl8pPr marL="3429000" indent="-228600" eaLnBrk="0" fontAlgn="base" hangingPunct="0">
              <a:spcBef>
                <a:spcPct val="0"/>
              </a:spcBef>
              <a:spcAft>
                <a:spcPct val="0"/>
              </a:spcAft>
              <a:defRPr>
                <a:solidFill>
                  <a:schemeClr val="tx2"/>
                </a:solidFill>
                <a:latin typeface="Tahoma" panose="020B0604030504040204" pitchFamily="34" charset="0"/>
                <a:cs typeface="Tahoma" panose="020B0604030504040204" pitchFamily="34" charset="0"/>
              </a:defRPr>
            </a:lvl8pPr>
            <a:lvl9pPr marL="3886200" indent="-228600" eaLnBrk="0" fontAlgn="base" hangingPunct="0">
              <a:spcBef>
                <a:spcPct val="0"/>
              </a:spcBef>
              <a:spcAft>
                <a:spcPct val="0"/>
              </a:spcAft>
              <a:defRPr>
                <a:solidFill>
                  <a:schemeClr val="tx2"/>
                </a:solidFill>
                <a:latin typeface="Tahoma" panose="020B0604030504040204" pitchFamily="34" charset="0"/>
                <a:cs typeface="Tahoma" panose="020B0604030504040204" pitchFamily="34" charset="0"/>
              </a:defRPr>
            </a:lvl9pPr>
          </a:lstStyle>
          <a:p>
            <a:pPr eaLnBrk="1" hangingPunct="1"/>
            <a:br>
              <a:rPr lang="en-US" altLang="en-US" sz="3000" dirty="0">
                <a:solidFill>
                  <a:schemeClr val="tx1"/>
                </a:solidFill>
                <a:latin typeface="Calibri" panose="020F0502020204030204" pitchFamily="34" charset="0"/>
                <a:cs typeface="Calibri" panose="020F0502020204030204" pitchFamily="34" charset="0"/>
              </a:rPr>
            </a:br>
            <a:r>
              <a:rPr lang="en-US" altLang="en-US" sz="3000" dirty="0">
                <a:solidFill>
                  <a:schemeClr val="tx1"/>
                </a:solidFill>
                <a:latin typeface="Calibri" panose="020F0502020204030204" pitchFamily="34" charset="0"/>
                <a:cs typeface="Calibri" panose="020F0502020204030204" pitchFamily="34" charset="0"/>
              </a:rPr>
              <a:t>Root Causes of Health Inequities</a:t>
            </a:r>
          </a:p>
        </p:txBody>
      </p:sp>
      <p:sp>
        <p:nvSpPr>
          <p:cNvPr id="10243" name="Text Box 5"/>
          <p:cNvSpPr txBox="1">
            <a:spLocks noChangeArrowheads="1"/>
          </p:cNvSpPr>
          <p:nvPr/>
        </p:nvSpPr>
        <p:spPr bwMode="auto">
          <a:xfrm>
            <a:off x="2550319" y="1665356"/>
            <a:ext cx="405765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2"/>
                </a:solidFill>
                <a:latin typeface="Tahoma" panose="020B0604030504040204" pitchFamily="34" charset="0"/>
                <a:cs typeface="Tahoma" panose="020B0604030504040204" pitchFamily="34" charset="0"/>
              </a:defRPr>
            </a:lvl1pPr>
            <a:lvl2pPr marL="742950" indent="-285750" eaLnBrk="0" hangingPunct="0">
              <a:defRPr>
                <a:solidFill>
                  <a:schemeClr val="tx2"/>
                </a:solidFill>
                <a:latin typeface="Tahoma" panose="020B0604030504040204" pitchFamily="34" charset="0"/>
                <a:cs typeface="Tahoma" panose="020B0604030504040204" pitchFamily="34" charset="0"/>
              </a:defRPr>
            </a:lvl2pPr>
            <a:lvl3pPr marL="1143000" indent="-228600" eaLnBrk="0" hangingPunct="0">
              <a:defRPr>
                <a:solidFill>
                  <a:schemeClr val="tx2"/>
                </a:solidFill>
                <a:latin typeface="Tahoma" panose="020B0604030504040204" pitchFamily="34" charset="0"/>
                <a:cs typeface="Tahoma" panose="020B0604030504040204" pitchFamily="34" charset="0"/>
              </a:defRPr>
            </a:lvl3pPr>
            <a:lvl4pPr marL="1600200" indent="-228600" eaLnBrk="0" hangingPunct="0">
              <a:defRPr>
                <a:solidFill>
                  <a:schemeClr val="tx2"/>
                </a:solidFill>
                <a:latin typeface="Tahoma" panose="020B0604030504040204" pitchFamily="34" charset="0"/>
                <a:cs typeface="Tahoma" panose="020B0604030504040204" pitchFamily="34" charset="0"/>
              </a:defRPr>
            </a:lvl4pPr>
            <a:lvl5pPr marL="2057400" indent="-228600" eaLnBrk="0" hangingPunct="0">
              <a:defRPr>
                <a:solidFill>
                  <a:schemeClr val="tx2"/>
                </a:solidFill>
                <a:latin typeface="Tahoma" panose="020B0604030504040204" pitchFamily="34" charset="0"/>
                <a:cs typeface="Tahoma" panose="020B0604030504040204" pitchFamily="34" charset="0"/>
              </a:defRPr>
            </a:lvl5pPr>
            <a:lvl6pPr marL="2514600" indent="-228600" eaLnBrk="0" fontAlgn="base" hangingPunct="0">
              <a:spcBef>
                <a:spcPct val="0"/>
              </a:spcBef>
              <a:spcAft>
                <a:spcPct val="0"/>
              </a:spcAft>
              <a:defRPr>
                <a:solidFill>
                  <a:schemeClr val="tx2"/>
                </a:solidFill>
                <a:latin typeface="Tahoma" panose="020B0604030504040204" pitchFamily="34" charset="0"/>
                <a:cs typeface="Tahoma" panose="020B0604030504040204" pitchFamily="34" charset="0"/>
              </a:defRPr>
            </a:lvl6pPr>
            <a:lvl7pPr marL="2971800" indent="-228600" eaLnBrk="0" fontAlgn="base" hangingPunct="0">
              <a:spcBef>
                <a:spcPct val="0"/>
              </a:spcBef>
              <a:spcAft>
                <a:spcPct val="0"/>
              </a:spcAft>
              <a:defRPr>
                <a:solidFill>
                  <a:schemeClr val="tx2"/>
                </a:solidFill>
                <a:latin typeface="Tahoma" panose="020B0604030504040204" pitchFamily="34" charset="0"/>
                <a:cs typeface="Tahoma" panose="020B0604030504040204" pitchFamily="34" charset="0"/>
              </a:defRPr>
            </a:lvl7pPr>
            <a:lvl8pPr marL="3429000" indent="-228600" eaLnBrk="0" fontAlgn="base" hangingPunct="0">
              <a:spcBef>
                <a:spcPct val="0"/>
              </a:spcBef>
              <a:spcAft>
                <a:spcPct val="0"/>
              </a:spcAft>
              <a:defRPr>
                <a:solidFill>
                  <a:schemeClr val="tx2"/>
                </a:solidFill>
                <a:latin typeface="Tahoma" panose="020B0604030504040204" pitchFamily="34" charset="0"/>
                <a:cs typeface="Tahoma" panose="020B0604030504040204" pitchFamily="34" charset="0"/>
              </a:defRPr>
            </a:lvl8pPr>
            <a:lvl9pPr marL="3886200" indent="-228600" eaLnBrk="0" fontAlgn="base" hangingPunct="0">
              <a:spcBef>
                <a:spcPct val="0"/>
              </a:spcBef>
              <a:spcAft>
                <a:spcPct val="0"/>
              </a:spcAft>
              <a:defRPr>
                <a:solidFill>
                  <a:schemeClr val="tx2"/>
                </a:solidFill>
                <a:latin typeface="Tahoma" panose="020B0604030504040204" pitchFamily="34" charset="0"/>
                <a:cs typeface="Tahoma" panose="020B0604030504040204" pitchFamily="34" charset="0"/>
              </a:defRPr>
            </a:lvl9pPr>
          </a:lstStyle>
          <a:p>
            <a:pPr algn="ctr" eaLnBrk="1" hangingPunct="1"/>
            <a:r>
              <a:rPr lang="en-US" altLang="en-US" sz="2400" b="1" dirty="0"/>
              <a:t>Health Inequities</a:t>
            </a:r>
          </a:p>
        </p:txBody>
      </p:sp>
      <p:sp>
        <p:nvSpPr>
          <p:cNvPr id="10244" name="Text Box 6"/>
          <p:cNvSpPr txBox="1">
            <a:spLocks noChangeArrowheads="1"/>
          </p:cNvSpPr>
          <p:nvPr/>
        </p:nvSpPr>
        <p:spPr bwMode="auto">
          <a:xfrm>
            <a:off x="3795713" y="2216944"/>
            <a:ext cx="186781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2"/>
                </a:solidFill>
                <a:latin typeface="Tahoma" panose="020B0604030504040204" pitchFamily="34" charset="0"/>
                <a:cs typeface="Tahoma" panose="020B0604030504040204" pitchFamily="34" charset="0"/>
              </a:defRPr>
            </a:lvl1pPr>
            <a:lvl2pPr marL="742950" indent="-285750" eaLnBrk="0" hangingPunct="0">
              <a:defRPr>
                <a:solidFill>
                  <a:schemeClr val="tx2"/>
                </a:solidFill>
                <a:latin typeface="Tahoma" panose="020B0604030504040204" pitchFamily="34" charset="0"/>
                <a:cs typeface="Tahoma" panose="020B0604030504040204" pitchFamily="34" charset="0"/>
              </a:defRPr>
            </a:lvl2pPr>
            <a:lvl3pPr marL="1143000" indent="-228600" eaLnBrk="0" hangingPunct="0">
              <a:defRPr>
                <a:solidFill>
                  <a:schemeClr val="tx2"/>
                </a:solidFill>
                <a:latin typeface="Tahoma" panose="020B0604030504040204" pitchFamily="34" charset="0"/>
                <a:cs typeface="Tahoma" panose="020B0604030504040204" pitchFamily="34" charset="0"/>
              </a:defRPr>
            </a:lvl3pPr>
            <a:lvl4pPr marL="1600200" indent="-228600" eaLnBrk="0" hangingPunct="0">
              <a:defRPr>
                <a:solidFill>
                  <a:schemeClr val="tx2"/>
                </a:solidFill>
                <a:latin typeface="Tahoma" panose="020B0604030504040204" pitchFamily="34" charset="0"/>
                <a:cs typeface="Tahoma" panose="020B0604030504040204" pitchFamily="34" charset="0"/>
              </a:defRPr>
            </a:lvl4pPr>
            <a:lvl5pPr marL="2057400" indent="-228600" eaLnBrk="0" hangingPunct="0">
              <a:defRPr>
                <a:solidFill>
                  <a:schemeClr val="tx2"/>
                </a:solidFill>
                <a:latin typeface="Tahoma" panose="020B0604030504040204" pitchFamily="34" charset="0"/>
                <a:cs typeface="Tahoma" panose="020B0604030504040204" pitchFamily="34" charset="0"/>
              </a:defRPr>
            </a:lvl5pPr>
            <a:lvl6pPr marL="2514600" indent="-228600" eaLnBrk="0" fontAlgn="base" hangingPunct="0">
              <a:spcBef>
                <a:spcPct val="0"/>
              </a:spcBef>
              <a:spcAft>
                <a:spcPct val="0"/>
              </a:spcAft>
              <a:defRPr>
                <a:solidFill>
                  <a:schemeClr val="tx2"/>
                </a:solidFill>
                <a:latin typeface="Tahoma" panose="020B0604030504040204" pitchFamily="34" charset="0"/>
                <a:cs typeface="Tahoma" panose="020B0604030504040204" pitchFamily="34" charset="0"/>
              </a:defRPr>
            </a:lvl6pPr>
            <a:lvl7pPr marL="2971800" indent="-228600" eaLnBrk="0" fontAlgn="base" hangingPunct="0">
              <a:spcBef>
                <a:spcPct val="0"/>
              </a:spcBef>
              <a:spcAft>
                <a:spcPct val="0"/>
              </a:spcAft>
              <a:defRPr>
                <a:solidFill>
                  <a:schemeClr val="tx2"/>
                </a:solidFill>
                <a:latin typeface="Tahoma" panose="020B0604030504040204" pitchFamily="34" charset="0"/>
                <a:cs typeface="Tahoma" panose="020B0604030504040204" pitchFamily="34" charset="0"/>
              </a:defRPr>
            </a:lvl7pPr>
            <a:lvl8pPr marL="3429000" indent="-228600" eaLnBrk="0" fontAlgn="base" hangingPunct="0">
              <a:spcBef>
                <a:spcPct val="0"/>
              </a:spcBef>
              <a:spcAft>
                <a:spcPct val="0"/>
              </a:spcAft>
              <a:defRPr>
                <a:solidFill>
                  <a:schemeClr val="tx2"/>
                </a:solidFill>
                <a:latin typeface="Tahoma" panose="020B0604030504040204" pitchFamily="34" charset="0"/>
                <a:cs typeface="Tahoma" panose="020B0604030504040204" pitchFamily="34" charset="0"/>
              </a:defRPr>
            </a:lvl8pPr>
            <a:lvl9pPr marL="3886200" indent="-228600" eaLnBrk="0" fontAlgn="base" hangingPunct="0">
              <a:spcBef>
                <a:spcPct val="0"/>
              </a:spcBef>
              <a:spcAft>
                <a:spcPct val="0"/>
              </a:spcAft>
              <a:defRPr>
                <a:solidFill>
                  <a:schemeClr val="tx2"/>
                </a:solidFill>
                <a:latin typeface="Tahoma" panose="020B0604030504040204" pitchFamily="34" charset="0"/>
                <a:cs typeface="Tahoma" panose="020B0604030504040204" pitchFamily="34" charset="0"/>
              </a:defRPr>
            </a:lvl9pPr>
          </a:lstStyle>
          <a:p>
            <a:pPr eaLnBrk="1" hangingPunct="1"/>
            <a:r>
              <a:rPr lang="en-US" altLang="en-US" b="1">
                <a:solidFill>
                  <a:schemeClr val="accent2"/>
                </a:solidFill>
              </a:rPr>
              <a:t>                         </a:t>
            </a:r>
          </a:p>
        </p:txBody>
      </p:sp>
      <p:sp>
        <p:nvSpPr>
          <p:cNvPr id="10245" name="AutoShape 7"/>
          <p:cNvSpPr>
            <a:spLocks noChangeArrowheads="1"/>
          </p:cNvSpPr>
          <p:nvPr/>
        </p:nvSpPr>
        <p:spPr bwMode="auto">
          <a:xfrm>
            <a:off x="4529993" y="2071925"/>
            <a:ext cx="372665" cy="342900"/>
          </a:xfrm>
          <a:prstGeom prst="upArrow">
            <a:avLst>
              <a:gd name="adj1" fmla="val 50157"/>
              <a:gd name="adj2" fmla="val 45856"/>
            </a:avLst>
          </a:prstGeom>
          <a:solidFill>
            <a:srgbClr val="006666"/>
          </a:solidFill>
          <a:ln w="9525">
            <a:solidFill>
              <a:schemeClr val="accent2"/>
            </a:solidFill>
            <a:miter lim="800000"/>
            <a:headEnd/>
            <a:tailEnd/>
          </a:ln>
        </p:spPr>
        <p:txBody>
          <a:bodyPr vert="eaVert" wrap="none" anchor="ctr"/>
          <a:lstStyle>
            <a:lvl1pPr eaLnBrk="0" hangingPunct="0">
              <a:defRPr>
                <a:solidFill>
                  <a:schemeClr val="tx2"/>
                </a:solidFill>
                <a:latin typeface="Tahoma" panose="020B0604030504040204" pitchFamily="34" charset="0"/>
                <a:cs typeface="Tahoma" panose="020B0604030504040204" pitchFamily="34" charset="0"/>
              </a:defRPr>
            </a:lvl1pPr>
            <a:lvl2pPr marL="742950" indent="-285750" eaLnBrk="0" hangingPunct="0">
              <a:defRPr>
                <a:solidFill>
                  <a:schemeClr val="tx2"/>
                </a:solidFill>
                <a:latin typeface="Tahoma" panose="020B0604030504040204" pitchFamily="34" charset="0"/>
                <a:cs typeface="Tahoma" panose="020B0604030504040204" pitchFamily="34" charset="0"/>
              </a:defRPr>
            </a:lvl2pPr>
            <a:lvl3pPr marL="1143000" indent="-228600" eaLnBrk="0" hangingPunct="0">
              <a:defRPr>
                <a:solidFill>
                  <a:schemeClr val="tx2"/>
                </a:solidFill>
                <a:latin typeface="Tahoma" panose="020B0604030504040204" pitchFamily="34" charset="0"/>
                <a:cs typeface="Tahoma" panose="020B0604030504040204" pitchFamily="34" charset="0"/>
              </a:defRPr>
            </a:lvl3pPr>
            <a:lvl4pPr marL="1600200" indent="-228600" eaLnBrk="0" hangingPunct="0">
              <a:defRPr>
                <a:solidFill>
                  <a:schemeClr val="tx2"/>
                </a:solidFill>
                <a:latin typeface="Tahoma" panose="020B0604030504040204" pitchFamily="34" charset="0"/>
                <a:cs typeface="Tahoma" panose="020B0604030504040204" pitchFamily="34" charset="0"/>
              </a:defRPr>
            </a:lvl4pPr>
            <a:lvl5pPr marL="2057400" indent="-228600" eaLnBrk="0" hangingPunct="0">
              <a:defRPr>
                <a:solidFill>
                  <a:schemeClr val="tx2"/>
                </a:solidFill>
                <a:latin typeface="Tahoma" panose="020B0604030504040204" pitchFamily="34" charset="0"/>
                <a:cs typeface="Tahoma" panose="020B0604030504040204" pitchFamily="34" charset="0"/>
              </a:defRPr>
            </a:lvl5pPr>
            <a:lvl6pPr marL="2514600" indent="-228600" eaLnBrk="0" fontAlgn="base" hangingPunct="0">
              <a:spcBef>
                <a:spcPct val="0"/>
              </a:spcBef>
              <a:spcAft>
                <a:spcPct val="0"/>
              </a:spcAft>
              <a:defRPr>
                <a:solidFill>
                  <a:schemeClr val="tx2"/>
                </a:solidFill>
                <a:latin typeface="Tahoma" panose="020B0604030504040204" pitchFamily="34" charset="0"/>
                <a:cs typeface="Tahoma" panose="020B0604030504040204" pitchFamily="34" charset="0"/>
              </a:defRPr>
            </a:lvl6pPr>
            <a:lvl7pPr marL="2971800" indent="-228600" eaLnBrk="0" fontAlgn="base" hangingPunct="0">
              <a:spcBef>
                <a:spcPct val="0"/>
              </a:spcBef>
              <a:spcAft>
                <a:spcPct val="0"/>
              </a:spcAft>
              <a:defRPr>
                <a:solidFill>
                  <a:schemeClr val="tx2"/>
                </a:solidFill>
                <a:latin typeface="Tahoma" panose="020B0604030504040204" pitchFamily="34" charset="0"/>
                <a:cs typeface="Tahoma" panose="020B0604030504040204" pitchFamily="34" charset="0"/>
              </a:defRPr>
            </a:lvl7pPr>
            <a:lvl8pPr marL="3429000" indent="-228600" eaLnBrk="0" fontAlgn="base" hangingPunct="0">
              <a:spcBef>
                <a:spcPct val="0"/>
              </a:spcBef>
              <a:spcAft>
                <a:spcPct val="0"/>
              </a:spcAft>
              <a:defRPr>
                <a:solidFill>
                  <a:schemeClr val="tx2"/>
                </a:solidFill>
                <a:latin typeface="Tahoma" panose="020B0604030504040204" pitchFamily="34" charset="0"/>
                <a:cs typeface="Tahoma" panose="020B0604030504040204" pitchFamily="34" charset="0"/>
              </a:defRPr>
            </a:lvl8pPr>
            <a:lvl9pPr marL="3886200" indent="-228600" eaLnBrk="0" fontAlgn="base" hangingPunct="0">
              <a:spcBef>
                <a:spcPct val="0"/>
              </a:spcBef>
              <a:spcAft>
                <a:spcPct val="0"/>
              </a:spcAft>
              <a:defRPr>
                <a:solidFill>
                  <a:schemeClr val="tx2"/>
                </a:solidFill>
                <a:latin typeface="Tahoma" panose="020B0604030504040204" pitchFamily="34" charset="0"/>
                <a:cs typeface="Tahoma" panose="020B0604030504040204" pitchFamily="34" charset="0"/>
              </a:defRPr>
            </a:lvl9pPr>
          </a:lstStyle>
          <a:p>
            <a:pPr algn="ctr" eaLnBrk="1" hangingPunct="1"/>
            <a:endParaRPr lang="en-US" altLang="en-US" b="1">
              <a:solidFill>
                <a:schemeClr val="accent2"/>
              </a:solidFill>
            </a:endParaRPr>
          </a:p>
        </p:txBody>
      </p:sp>
      <p:cxnSp>
        <p:nvCxnSpPr>
          <p:cNvPr id="10246" name="AutoShape 8"/>
          <p:cNvCxnSpPr>
            <a:cxnSpLocks noChangeShapeType="1"/>
            <a:stCxn id="382999" idx="0"/>
            <a:endCxn id="10244" idx="2"/>
          </p:cNvCxnSpPr>
          <p:nvPr/>
        </p:nvCxnSpPr>
        <p:spPr bwMode="auto">
          <a:xfrm rot="5400000" flipH="1" flipV="1">
            <a:off x="3196505" y="2692413"/>
            <a:ext cx="1639254" cy="1426981"/>
          </a:xfrm>
          <a:prstGeom prst="curvedConnector3">
            <a:avLst>
              <a:gd name="adj1" fmla="val 50000"/>
            </a:avLst>
          </a:prstGeom>
          <a:noFill/>
          <a:ln w="9525">
            <a:solidFill>
              <a:schemeClr val="tx2"/>
            </a:solidFill>
            <a:round/>
            <a:headEnd/>
            <a:tailEnd/>
          </a:ln>
          <a:extLst>
            <a:ext uri="{909E8E84-426E-40DD-AFC4-6F175D3DCCD1}">
              <a14:hiddenFill xmlns:a14="http://schemas.microsoft.com/office/drawing/2010/main">
                <a:noFill/>
              </a14:hiddenFill>
            </a:ext>
          </a:extLst>
        </p:spPr>
      </p:cxnSp>
      <p:cxnSp>
        <p:nvCxnSpPr>
          <p:cNvPr id="10247" name="AutoShape 9"/>
          <p:cNvCxnSpPr>
            <a:cxnSpLocks noChangeShapeType="1"/>
            <a:stCxn id="382998" idx="0"/>
            <a:endCxn id="10244" idx="2"/>
          </p:cNvCxnSpPr>
          <p:nvPr/>
        </p:nvCxnSpPr>
        <p:spPr bwMode="auto">
          <a:xfrm rot="5400000" flipH="1" flipV="1">
            <a:off x="2548546" y="2044453"/>
            <a:ext cx="1639254" cy="2722900"/>
          </a:xfrm>
          <a:prstGeom prst="curvedConnector3">
            <a:avLst>
              <a:gd name="adj1" fmla="val 50000"/>
            </a:avLst>
          </a:prstGeom>
          <a:noFill/>
          <a:ln w="9525">
            <a:solidFill>
              <a:schemeClr val="tx2"/>
            </a:solidFill>
            <a:round/>
            <a:headEnd/>
            <a:tailEnd/>
          </a:ln>
          <a:extLst>
            <a:ext uri="{909E8E84-426E-40DD-AFC4-6F175D3DCCD1}">
              <a14:hiddenFill xmlns:a14="http://schemas.microsoft.com/office/drawing/2010/main">
                <a:noFill/>
              </a14:hiddenFill>
            </a:ext>
          </a:extLst>
        </p:spPr>
      </p:cxnSp>
      <p:cxnSp>
        <p:nvCxnSpPr>
          <p:cNvPr id="10248" name="AutoShape 10"/>
          <p:cNvCxnSpPr>
            <a:cxnSpLocks noChangeShapeType="1"/>
            <a:stCxn id="382995" idx="0"/>
            <a:endCxn id="10244" idx="2"/>
          </p:cNvCxnSpPr>
          <p:nvPr/>
        </p:nvCxnSpPr>
        <p:spPr bwMode="auto">
          <a:xfrm rot="5400000" flipH="1" flipV="1">
            <a:off x="3193017" y="2288875"/>
            <a:ext cx="1239204" cy="1834007"/>
          </a:xfrm>
          <a:prstGeom prst="curvedConnector3">
            <a:avLst>
              <a:gd name="adj1" fmla="val 50000"/>
            </a:avLst>
          </a:prstGeom>
          <a:noFill/>
          <a:ln w="9525">
            <a:solidFill>
              <a:schemeClr val="tx2"/>
            </a:solidFill>
            <a:round/>
            <a:headEnd/>
            <a:tailEnd/>
          </a:ln>
          <a:extLst>
            <a:ext uri="{909E8E84-426E-40DD-AFC4-6F175D3DCCD1}">
              <a14:hiddenFill xmlns:a14="http://schemas.microsoft.com/office/drawing/2010/main">
                <a:noFill/>
              </a14:hiddenFill>
            </a:ext>
          </a:extLst>
        </p:spPr>
      </p:cxnSp>
      <p:cxnSp>
        <p:nvCxnSpPr>
          <p:cNvPr id="10249" name="AutoShape 11"/>
          <p:cNvCxnSpPr>
            <a:cxnSpLocks noChangeShapeType="1"/>
            <a:stCxn id="382996" idx="0"/>
            <a:endCxn id="10244" idx="2"/>
          </p:cNvCxnSpPr>
          <p:nvPr/>
        </p:nvCxnSpPr>
        <p:spPr bwMode="auto">
          <a:xfrm rot="5400000" flipH="1" flipV="1">
            <a:off x="4010206" y="3106064"/>
            <a:ext cx="1239204" cy="199629"/>
          </a:xfrm>
          <a:prstGeom prst="curvedConnector3">
            <a:avLst>
              <a:gd name="adj1" fmla="val 50000"/>
            </a:avLst>
          </a:prstGeom>
          <a:noFill/>
          <a:ln w="9525">
            <a:solidFill>
              <a:schemeClr val="tx2"/>
            </a:solidFill>
            <a:round/>
            <a:headEnd/>
            <a:tailEnd/>
          </a:ln>
          <a:extLst>
            <a:ext uri="{909E8E84-426E-40DD-AFC4-6F175D3DCCD1}">
              <a14:hiddenFill xmlns:a14="http://schemas.microsoft.com/office/drawing/2010/main">
                <a:noFill/>
              </a14:hiddenFill>
            </a:ext>
          </a:extLst>
        </p:spPr>
      </p:cxnSp>
      <p:cxnSp>
        <p:nvCxnSpPr>
          <p:cNvPr id="10250" name="AutoShape 12"/>
          <p:cNvCxnSpPr>
            <a:cxnSpLocks noChangeShapeType="1"/>
            <a:stCxn id="382997" idx="0"/>
            <a:endCxn id="10244" idx="2"/>
          </p:cNvCxnSpPr>
          <p:nvPr/>
        </p:nvCxnSpPr>
        <p:spPr bwMode="auto">
          <a:xfrm rot="16200000" flipV="1">
            <a:off x="4747167" y="2568732"/>
            <a:ext cx="1239204" cy="1274291"/>
          </a:xfrm>
          <a:prstGeom prst="curvedConnector3">
            <a:avLst>
              <a:gd name="adj1" fmla="val 50000"/>
            </a:avLst>
          </a:prstGeom>
          <a:noFill/>
          <a:ln w="9525">
            <a:solidFill>
              <a:schemeClr val="tx2"/>
            </a:solidFill>
            <a:round/>
            <a:headEnd/>
            <a:tailEnd/>
          </a:ln>
          <a:extLst>
            <a:ext uri="{909E8E84-426E-40DD-AFC4-6F175D3DCCD1}">
              <a14:hiddenFill xmlns:a14="http://schemas.microsoft.com/office/drawing/2010/main">
                <a:noFill/>
              </a14:hiddenFill>
            </a:ext>
          </a:extLst>
        </p:spPr>
      </p:cxnSp>
      <p:cxnSp>
        <p:nvCxnSpPr>
          <p:cNvPr id="10251" name="AutoShape 13"/>
          <p:cNvCxnSpPr>
            <a:cxnSpLocks noChangeShapeType="1"/>
            <a:stCxn id="383002" idx="0"/>
            <a:endCxn id="10244" idx="2"/>
          </p:cNvCxnSpPr>
          <p:nvPr/>
        </p:nvCxnSpPr>
        <p:spPr bwMode="auto">
          <a:xfrm rot="5400000" flipH="1" flipV="1">
            <a:off x="3147259" y="3043217"/>
            <a:ext cx="2039304" cy="1125423"/>
          </a:xfrm>
          <a:prstGeom prst="curvedConnector3">
            <a:avLst>
              <a:gd name="adj1" fmla="val 50000"/>
            </a:avLst>
          </a:prstGeom>
          <a:noFill/>
          <a:ln w="9525">
            <a:solidFill>
              <a:schemeClr val="tx2"/>
            </a:solidFill>
            <a:round/>
            <a:headEnd/>
            <a:tailEnd/>
          </a:ln>
          <a:extLst>
            <a:ext uri="{909E8E84-426E-40DD-AFC4-6F175D3DCCD1}">
              <a14:hiddenFill xmlns:a14="http://schemas.microsoft.com/office/drawing/2010/main">
                <a:noFill/>
              </a14:hiddenFill>
            </a:ext>
          </a:extLst>
        </p:spPr>
      </p:cxnSp>
      <p:cxnSp>
        <p:nvCxnSpPr>
          <p:cNvPr id="10252" name="AutoShape 14"/>
          <p:cNvCxnSpPr>
            <a:cxnSpLocks noChangeShapeType="1"/>
            <a:stCxn id="383000" idx="0"/>
            <a:endCxn id="10244" idx="2"/>
          </p:cNvCxnSpPr>
          <p:nvPr/>
        </p:nvCxnSpPr>
        <p:spPr bwMode="auto">
          <a:xfrm rot="5400000" flipH="1" flipV="1">
            <a:off x="3861469" y="3357376"/>
            <a:ext cx="1639254" cy="97054"/>
          </a:xfrm>
          <a:prstGeom prst="curvedConnector3">
            <a:avLst>
              <a:gd name="adj1" fmla="val 50000"/>
            </a:avLst>
          </a:prstGeom>
          <a:noFill/>
          <a:ln w="9525">
            <a:solidFill>
              <a:schemeClr val="tx2"/>
            </a:solidFill>
            <a:round/>
            <a:headEnd/>
            <a:tailEnd/>
          </a:ln>
          <a:extLst>
            <a:ext uri="{909E8E84-426E-40DD-AFC4-6F175D3DCCD1}">
              <a14:hiddenFill xmlns:a14="http://schemas.microsoft.com/office/drawing/2010/main">
                <a:noFill/>
              </a14:hiddenFill>
            </a:ext>
          </a:extLst>
        </p:spPr>
      </p:cxnSp>
      <p:cxnSp>
        <p:nvCxnSpPr>
          <p:cNvPr id="10253" name="AutoShape 15"/>
          <p:cNvCxnSpPr>
            <a:cxnSpLocks noChangeShapeType="1"/>
          </p:cNvCxnSpPr>
          <p:nvPr/>
        </p:nvCxnSpPr>
        <p:spPr bwMode="auto">
          <a:xfrm rot="16200000" flipV="1">
            <a:off x="4834127" y="2396288"/>
            <a:ext cx="1639254" cy="1829203"/>
          </a:xfrm>
          <a:prstGeom prst="curvedConnector3">
            <a:avLst>
              <a:gd name="adj1" fmla="val 50000"/>
            </a:avLst>
          </a:prstGeom>
          <a:noFill/>
          <a:ln w="9525">
            <a:solidFill>
              <a:schemeClr val="tx2"/>
            </a:solidFill>
            <a:round/>
            <a:headEnd/>
            <a:tailEnd/>
          </a:ln>
          <a:extLst>
            <a:ext uri="{909E8E84-426E-40DD-AFC4-6F175D3DCCD1}">
              <a14:hiddenFill xmlns:a14="http://schemas.microsoft.com/office/drawing/2010/main">
                <a:noFill/>
              </a14:hiddenFill>
            </a:ext>
          </a:extLst>
        </p:spPr>
      </p:cxnSp>
      <p:cxnSp>
        <p:nvCxnSpPr>
          <p:cNvPr id="10254" name="AutoShape 16"/>
          <p:cNvCxnSpPr>
            <a:cxnSpLocks noChangeShapeType="1"/>
            <a:stCxn id="383004" idx="0"/>
            <a:endCxn id="10244" idx="2"/>
          </p:cNvCxnSpPr>
          <p:nvPr/>
        </p:nvCxnSpPr>
        <p:spPr bwMode="auto">
          <a:xfrm rot="5400000" flipH="1" flipV="1">
            <a:off x="2613219" y="2852077"/>
            <a:ext cx="2382204" cy="1850603"/>
          </a:xfrm>
          <a:prstGeom prst="curvedConnector3">
            <a:avLst>
              <a:gd name="adj1" fmla="val 50000"/>
            </a:avLst>
          </a:prstGeom>
          <a:noFill/>
          <a:ln w="9525">
            <a:solidFill>
              <a:schemeClr val="tx2"/>
            </a:solidFill>
            <a:round/>
            <a:headEnd/>
            <a:tailEnd/>
          </a:ln>
          <a:extLst>
            <a:ext uri="{909E8E84-426E-40DD-AFC4-6F175D3DCCD1}">
              <a14:hiddenFill xmlns:a14="http://schemas.microsoft.com/office/drawing/2010/main">
                <a:noFill/>
              </a14:hiddenFill>
            </a:ext>
          </a:extLst>
        </p:spPr>
      </p:cxnSp>
      <p:cxnSp>
        <p:nvCxnSpPr>
          <p:cNvPr id="10255" name="AutoShape 17"/>
          <p:cNvCxnSpPr>
            <a:cxnSpLocks noChangeShapeType="1"/>
            <a:stCxn id="383005" idx="0"/>
            <a:endCxn id="10244" idx="2"/>
          </p:cNvCxnSpPr>
          <p:nvPr/>
        </p:nvCxnSpPr>
        <p:spPr bwMode="auto">
          <a:xfrm rot="16200000" flipV="1">
            <a:off x="3954901" y="3360998"/>
            <a:ext cx="2382204" cy="832760"/>
          </a:xfrm>
          <a:prstGeom prst="curvedConnector3">
            <a:avLst>
              <a:gd name="adj1" fmla="val 50000"/>
            </a:avLst>
          </a:prstGeom>
          <a:noFill/>
          <a:ln w="9525">
            <a:solidFill>
              <a:schemeClr val="tx2"/>
            </a:solidFill>
            <a:round/>
            <a:headEnd/>
            <a:tailEnd/>
          </a:ln>
          <a:extLst>
            <a:ext uri="{909E8E84-426E-40DD-AFC4-6F175D3DCCD1}">
              <a14:hiddenFill xmlns:a14="http://schemas.microsoft.com/office/drawing/2010/main">
                <a:noFill/>
              </a14:hiddenFill>
            </a:ext>
          </a:extLst>
        </p:spPr>
      </p:cxnSp>
      <p:cxnSp>
        <p:nvCxnSpPr>
          <p:cNvPr id="10256" name="AutoShape 18"/>
          <p:cNvCxnSpPr>
            <a:cxnSpLocks noChangeShapeType="1"/>
            <a:stCxn id="383003" idx="0"/>
            <a:endCxn id="10244" idx="2"/>
          </p:cNvCxnSpPr>
          <p:nvPr/>
        </p:nvCxnSpPr>
        <p:spPr bwMode="auto">
          <a:xfrm rot="16200000" flipV="1">
            <a:off x="4441502" y="2874397"/>
            <a:ext cx="2039304" cy="1463061"/>
          </a:xfrm>
          <a:prstGeom prst="curvedConnector3">
            <a:avLst>
              <a:gd name="adj1" fmla="val 50000"/>
            </a:avLst>
          </a:prstGeom>
          <a:noFill/>
          <a:ln w="9525">
            <a:solidFill>
              <a:schemeClr val="tx2"/>
            </a:solidFill>
            <a:round/>
            <a:headEnd/>
            <a:tailEnd/>
          </a:ln>
          <a:extLst>
            <a:ext uri="{909E8E84-426E-40DD-AFC4-6F175D3DCCD1}">
              <a14:hiddenFill xmlns:a14="http://schemas.microsoft.com/office/drawing/2010/main">
                <a:noFill/>
              </a14:hiddenFill>
            </a:ext>
          </a:extLst>
        </p:spPr>
      </p:cxnSp>
      <p:sp>
        <p:nvSpPr>
          <p:cNvPr id="382995" name="Text Box 19"/>
          <p:cNvSpPr txBox="1">
            <a:spLocks noChangeArrowheads="1"/>
          </p:cNvSpPr>
          <p:nvPr/>
        </p:nvSpPr>
        <p:spPr bwMode="auto">
          <a:xfrm>
            <a:off x="2336007" y="3825480"/>
            <a:ext cx="1119217" cy="276999"/>
          </a:xfrm>
          <a:prstGeom prst="rect">
            <a:avLst/>
          </a:prstGeom>
          <a:noFill/>
          <a:ln w="9525">
            <a:solidFill>
              <a:schemeClr val="tx2"/>
            </a:solidFill>
            <a:miter lim="800000"/>
            <a:headEnd/>
            <a:tailEnd/>
          </a:ln>
          <a:effectLst>
            <a:outerShdw dist="35921" dir="2700000" algn="ctr" rotWithShape="0">
              <a:schemeClr val="accent1">
                <a:alpha val="50000"/>
              </a:schemeClr>
            </a:outerShdw>
          </a:effectLst>
        </p:spPr>
        <p:txBody>
          <a:bodyPr wrap="none">
            <a:spAutoFit/>
          </a:bodyPr>
          <a:lstStyle/>
          <a:p>
            <a:pPr>
              <a:defRPr/>
            </a:pPr>
            <a:r>
              <a:rPr lang="en-US" sz="1200" b="1" dirty="0">
                <a:latin typeface="Tahoma" charset="0"/>
                <a:cs typeface="Tahoma" charset="0"/>
              </a:rPr>
              <a:t>Segregation</a:t>
            </a:r>
          </a:p>
        </p:txBody>
      </p:sp>
      <p:sp>
        <p:nvSpPr>
          <p:cNvPr id="382996" name="Text Box 20"/>
          <p:cNvSpPr txBox="1">
            <a:spLocks noChangeArrowheads="1"/>
          </p:cNvSpPr>
          <p:nvPr/>
        </p:nvSpPr>
        <p:spPr bwMode="auto">
          <a:xfrm>
            <a:off x="3555207" y="3825480"/>
            <a:ext cx="1949573" cy="276999"/>
          </a:xfrm>
          <a:prstGeom prst="rect">
            <a:avLst/>
          </a:prstGeom>
          <a:solidFill>
            <a:schemeClr val="bg1"/>
          </a:solidFill>
          <a:ln w="9525">
            <a:solidFill>
              <a:schemeClr val="tx2"/>
            </a:solidFill>
            <a:miter lim="800000"/>
            <a:headEnd/>
            <a:tailEnd/>
          </a:ln>
          <a:effectLst>
            <a:outerShdw dist="35921" dir="2700000" algn="ctr" rotWithShape="0">
              <a:schemeClr val="accent1">
                <a:alpha val="50000"/>
              </a:schemeClr>
            </a:outerShdw>
          </a:effectLst>
        </p:spPr>
        <p:txBody>
          <a:bodyPr wrap="none">
            <a:spAutoFit/>
          </a:bodyPr>
          <a:lstStyle/>
          <a:p>
            <a:pPr>
              <a:defRPr/>
            </a:pPr>
            <a:r>
              <a:rPr lang="en-US" sz="1200" b="1" dirty="0">
                <a:latin typeface="Tahoma" charset="0"/>
                <a:cs typeface="Tahoma" charset="0"/>
              </a:rPr>
              <a:t>Income &amp; Employment</a:t>
            </a:r>
          </a:p>
        </p:txBody>
      </p:sp>
      <p:sp>
        <p:nvSpPr>
          <p:cNvPr id="382997" name="Text Box 21"/>
          <p:cNvSpPr txBox="1">
            <a:spLocks noChangeArrowheads="1"/>
          </p:cNvSpPr>
          <p:nvPr/>
        </p:nvSpPr>
        <p:spPr bwMode="auto">
          <a:xfrm>
            <a:off x="5529264" y="3825480"/>
            <a:ext cx="949299" cy="276999"/>
          </a:xfrm>
          <a:prstGeom prst="rect">
            <a:avLst/>
          </a:prstGeom>
          <a:noFill/>
          <a:ln w="9525">
            <a:solidFill>
              <a:schemeClr val="tx2"/>
            </a:solidFill>
            <a:miter lim="800000"/>
            <a:headEnd/>
            <a:tailEnd/>
          </a:ln>
          <a:effectLst>
            <a:outerShdw dist="35921" dir="2700000" algn="ctr" rotWithShape="0">
              <a:schemeClr val="accent1">
                <a:alpha val="50000"/>
              </a:schemeClr>
            </a:outerShdw>
          </a:effectLst>
        </p:spPr>
        <p:txBody>
          <a:bodyPr wrap="none">
            <a:spAutoFit/>
          </a:bodyPr>
          <a:lstStyle/>
          <a:p>
            <a:pPr>
              <a:defRPr/>
            </a:pPr>
            <a:r>
              <a:rPr lang="en-US" sz="1200" b="1">
                <a:latin typeface="Tahoma" charset="0"/>
                <a:cs typeface="Tahoma" charset="0"/>
              </a:rPr>
              <a:t>Education</a:t>
            </a:r>
          </a:p>
        </p:txBody>
      </p:sp>
      <p:sp>
        <p:nvSpPr>
          <p:cNvPr id="382998" name="Text Box 22"/>
          <p:cNvSpPr txBox="1">
            <a:spLocks noChangeArrowheads="1"/>
          </p:cNvSpPr>
          <p:nvPr/>
        </p:nvSpPr>
        <p:spPr bwMode="auto">
          <a:xfrm>
            <a:off x="1600201" y="4225530"/>
            <a:ext cx="813043" cy="276999"/>
          </a:xfrm>
          <a:prstGeom prst="rect">
            <a:avLst/>
          </a:prstGeom>
          <a:solidFill>
            <a:schemeClr val="bg1"/>
          </a:solidFill>
          <a:ln w="9525">
            <a:solidFill>
              <a:schemeClr val="tx2"/>
            </a:solidFill>
            <a:miter lim="800000"/>
            <a:headEnd/>
            <a:tailEnd/>
          </a:ln>
          <a:effectLst>
            <a:outerShdw dist="35921" dir="2700000" algn="ctr" rotWithShape="0">
              <a:schemeClr val="accent1">
                <a:alpha val="50000"/>
              </a:schemeClr>
            </a:outerShdw>
          </a:effectLst>
        </p:spPr>
        <p:txBody>
          <a:bodyPr wrap="none">
            <a:spAutoFit/>
          </a:bodyPr>
          <a:lstStyle/>
          <a:p>
            <a:pPr>
              <a:defRPr/>
            </a:pPr>
            <a:r>
              <a:rPr lang="en-US" sz="1200" b="1">
                <a:latin typeface="Tahoma" charset="0"/>
                <a:cs typeface="Tahoma" charset="0"/>
              </a:rPr>
              <a:t>Housing</a:t>
            </a:r>
          </a:p>
        </p:txBody>
      </p:sp>
      <p:sp>
        <p:nvSpPr>
          <p:cNvPr id="382999" name="Text Box 23"/>
          <p:cNvSpPr txBox="1">
            <a:spLocks noChangeArrowheads="1"/>
          </p:cNvSpPr>
          <p:nvPr/>
        </p:nvSpPr>
        <p:spPr bwMode="auto">
          <a:xfrm>
            <a:off x="2637235" y="4225530"/>
            <a:ext cx="1330814" cy="276999"/>
          </a:xfrm>
          <a:prstGeom prst="rect">
            <a:avLst/>
          </a:prstGeom>
          <a:noFill/>
          <a:ln w="9525">
            <a:solidFill>
              <a:schemeClr val="tx2"/>
            </a:solidFill>
            <a:miter lim="800000"/>
            <a:headEnd/>
            <a:tailEnd/>
          </a:ln>
          <a:effectLst>
            <a:outerShdw dist="35921" dir="2700000" algn="ctr" rotWithShape="0">
              <a:schemeClr val="accent1">
                <a:alpha val="50000"/>
              </a:schemeClr>
            </a:outerShdw>
          </a:effectLst>
        </p:spPr>
        <p:txBody>
          <a:bodyPr wrap="none">
            <a:spAutoFit/>
          </a:bodyPr>
          <a:lstStyle/>
          <a:p>
            <a:pPr>
              <a:defRPr/>
            </a:pPr>
            <a:r>
              <a:rPr lang="en-US" sz="1200" b="1" dirty="0">
                <a:latin typeface="Tahoma" charset="0"/>
                <a:cs typeface="Tahoma" charset="0"/>
              </a:rPr>
              <a:t>Transportation</a:t>
            </a:r>
          </a:p>
        </p:txBody>
      </p:sp>
      <p:sp>
        <p:nvSpPr>
          <p:cNvPr id="383000" name="Text Box 24"/>
          <p:cNvSpPr txBox="1">
            <a:spLocks noChangeArrowheads="1"/>
          </p:cNvSpPr>
          <p:nvPr/>
        </p:nvSpPr>
        <p:spPr bwMode="auto">
          <a:xfrm>
            <a:off x="4131470" y="4225530"/>
            <a:ext cx="1002197" cy="276999"/>
          </a:xfrm>
          <a:prstGeom prst="rect">
            <a:avLst/>
          </a:prstGeom>
          <a:solidFill>
            <a:schemeClr val="bg1"/>
          </a:solidFill>
          <a:ln w="9525">
            <a:solidFill>
              <a:schemeClr val="tx2"/>
            </a:solidFill>
            <a:miter lim="800000"/>
            <a:headEnd/>
            <a:tailEnd/>
          </a:ln>
          <a:effectLst>
            <a:outerShdw dist="35921" dir="2700000" algn="ctr" rotWithShape="0">
              <a:schemeClr val="accent1">
                <a:alpha val="50000"/>
              </a:schemeClr>
            </a:outerShdw>
          </a:effectLst>
        </p:spPr>
        <p:txBody>
          <a:bodyPr wrap="none">
            <a:spAutoFit/>
          </a:bodyPr>
          <a:lstStyle/>
          <a:p>
            <a:pPr>
              <a:defRPr/>
            </a:pPr>
            <a:r>
              <a:rPr lang="en-US" sz="1200" b="1">
                <a:latin typeface="Tahoma" charset="0"/>
                <a:cs typeface="Tahoma" charset="0"/>
              </a:rPr>
              <a:t>Air Quality</a:t>
            </a:r>
          </a:p>
        </p:txBody>
      </p:sp>
      <p:sp>
        <p:nvSpPr>
          <p:cNvPr id="383001" name="Text Box 25"/>
          <p:cNvSpPr txBox="1">
            <a:spLocks noChangeArrowheads="1"/>
          </p:cNvSpPr>
          <p:nvPr/>
        </p:nvSpPr>
        <p:spPr bwMode="auto">
          <a:xfrm>
            <a:off x="5378054" y="4225530"/>
            <a:ext cx="2361544" cy="276999"/>
          </a:xfrm>
          <a:prstGeom prst="rect">
            <a:avLst/>
          </a:prstGeom>
          <a:solidFill>
            <a:schemeClr val="bg1"/>
          </a:solidFill>
          <a:ln w="9525">
            <a:solidFill>
              <a:schemeClr val="tx2"/>
            </a:solidFill>
            <a:miter lim="800000"/>
            <a:headEnd/>
            <a:tailEnd/>
          </a:ln>
          <a:effectLst>
            <a:outerShdw dist="35921" dir="2700000" algn="ctr" rotWithShape="0">
              <a:schemeClr val="accent1">
                <a:alpha val="50000"/>
              </a:schemeClr>
            </a:outerShdw>
          </a:effectLst>
        </p:spPr>
        <p:txBody>
          <a:bodyPr wrap="none">
            <a:spAutoFit/>
          </a:bodyPr>
          <a:lstStyle/>
          <a:p>
            <a:pPr>
              <a:defRPr/>
            </a:pPr>
            <a:r>
              <a:rPr lang="en-US" sz="1200" b="1">
                <a:latin typeface="Tahoma" charset="0"/>
                <a:cs typeface="Tahoma" charset="0"/>
              </a:rPr>
              <a:t>Food Access &amp; Liquor Stores</a:t>
            </a:r>
          </a:p>
        </p:txBody>
      </p:sp>
      <p:sp>
        <p:nvSpPr>
          <p:cNvPr id="383002" name="Text Box 26"/>
          <p:cNvSpPr txBox="1">
            <a:spLocks noChangeArrowheads="1"/>
          </p:cNvSpPr>
          <p:nvPr/>
        </p:nvSpPr>
        <p:spPr bwMode="auto">
          <a:xfrm>
            <a:off x="1796654" y="4625580"/>
            <a:ext cx="3615092" cy="276999"/>
          </a:xfrm>
          <a:prstGeom prst="rect">
            <a:avLst/>
          </a:prstGeom>
          <a:solidFill>
            <a:schemeClr val="bg1"/>
          </a:solidFill>
          <a:ln w="9525">
            <a:solidFill>
              <a:schemeClr val="tx2"/>
            </a:solidFill>
            <a:miter lim="800000"/>
            <a:headEnd/>
            <a:tailEnd/>
          </a:ln>
          <a:effectLst>
            <a:outerShdw dist="35921" dir="2700000" algn="ctr" rotWithShape="0">
              <a:schemeClr val="accent1">
                <a:alpha val="50000"/>
              </a:schemeClr>
            </a:outerShdw>
          </a:effectLst>
        </p:spPr>
        <p:txBody>
          <a:bodyPr wrap="none">
            <a:spAutoFit/>
          </a:bodyPr>
          <a:lstStyle/>
          <a:p>
            <a:pPr>
              <a:defRPr/>
            </a:pPr>
            <a:r>
              <a:rPr lang="en-US" sz="1200" b="1" dirty="0">
                <a:latin typeface="Tahoma" charset="0"/>
                <a:cs typeface="Tahoma" charset="0"/>
              </a:rPr>
              <a:t>Physical Activity &amp; Neighborhood Conditions</a:t>
            </a:r>
          </a:p>
        </p:txBody>
      </p:sp>
      <p:sp>
        <p:nvSpPr>
          <p:cNvPr id="383003" name="Text Box 27"/>
          <p:cNvSpPr txBox="1">
            <a:spLocks noChangeArrowheads="1"/>
          </p:cNvSpPr>
          <p:nvPr/>
        </p:nvSpPr>
        <p:spPr bwMode="auto">
          <a:xfrm>
            <a:off x="5486401" y="4625580"/>
            <a:ext cx="1412566" cy="276999"/>
          </a:xfrm>
          <a:prstGeom prst="rect">
            <a:avLst/>
          </a:prstGeom>
          <a:solidFill>
            <a:schemeClr val="bg1"/>
          </a:solidFill>
          <a:ln w="9525">
            <a:solidFill>
              <a:schemeClr val="tx2"/>
            </a:solidFill>
            <a:miter lim="800000"/>
            <a:headEnd/>
            <a:tailEnd/>
          </a:ln>
          <a:effectLst>
            <a:outerShdw dist="35921" dir="2700000" algn="ctr" rotWithShape="0">
              <a:schemeClr val="accent1">
                <a:alpha val="50000"/>
              </a:schemeClr>
            </a:outerShdw>
          </a:effectLst>
        </p:spPr>
        <p:txBody>
          <a:bodyPr wrap="none">
            <a:spAutoFit/>
          </a:bodyPr>
          <a:lstStyle/>
          <a:p>
            <a:pPr>
              <a:defRPr/>
            </a:pPr>
            <a:r>
              <a:rPr lang="en-US" sz="1200" b="1">
                <a:latin typeface="Tahoma" charset="0"/>
                <a:cs typeface="Tahoma" charset="0"/>
              </a:rPr>
              <a:t>Criminal Justice</a:t>
            </a:r>
          </a:p>
        </p:txBody>
      </p:sp>
      <p:sp>
        <p:nvSpPr>
          <p:cNvPr id="383004" name="Text Box 28"/>
          <p:cNvSpPr txBox="1">
            <a:spLocks noChangeArrowheads="1"/>
          </p:cNvSpPr>
          <p:nvPr/>
        </p:nvSpPr>
        <p:spPr bwMode="auto">
          <a:xfrm>
            <a:off x="1983582" y="4968480"/>
            <a:ext cx="1790875" cy="276999"/>
          </a:xfrm>
          <a:prstGeom prst="rect">
            <a:avLst/>
          </a:prstGeom>
          <a:solidFill>
            <a:schemeClr val="bg1"/>
          </a:solidFill>
          <a:ln w="9525">
            <a:solidFill>
              <a:schemeClr val="tx2"/>
            </a:solidFill>
            <a:miter lim="800000"/>
            <a:headEnd/>
            <a:tailEnd/>
          </a:ln>
          <a:effectLst>
            <a:outerShdw dist="35921" dir="2700000" algn="ctr" rotWithShape="0">
              <a:schemeClr val="accent1">
                <a:alpha val="50000"/>
              </a:schemeClr>
            </a:outerShdw>
          </a:effectLst>
        </p:spPr>
        <p:txBody>
          <a:bodyPr wrap="none">
            <a:spAutoFit/>
          </a:bodyPr>
          <a:lstStyle/>
          <a:p>
            <a:pPr>
              <a:defRPr/>
            </a:pPr>
            <a:r>
              <a:rPr lang="en-US" sz="1200" b="1">
                <a:latin typeface="Tahoma" charset="0"/>
                <a:cs typeface="Tahoma" charset="0"/>
              </a:rPr>
              <a:t>Access to Healthcare</a:t>
            </a:r>
          </a:p>
        </p:txBody>
      </p:sp>
      <p:sp>
        <p:nvSpPr>
          <p:cNvPr id="383005" name="Text Box 29"/>
          <p:cNvSpPr txBox="1">
            <a:spLocks noChangeArrowheads="1"/>
          </p:cNvSpPr>
          <p:nvPr/>
        </p:nvSpPr>
        <p:spPr bwMode="auto">
          <a:xfrm>
            <a:off x="3795713" y="4968480"/>
            <a:ext cx="3533340" cy="276999"/>
          </a:xfrm>
          <a:prstGeom prst="rect">
            <a:avLst/>
          </a:prstGeom>
          <a:solidFill>
            <a:schemeClr val="bg1"/>
          </a:solidFill>
          <a:ln w="9525">
            <a:solidFill>
              <a:schemeClr val="tx2"/>
            </a:solidFill>
            <a:miter lim="800000"/>
            <a:headEnd/>
            <a:tailEnd/>
          </a:ln>
          <a:effectLst>
            <a:outerShdw dist="35921" dir="2700000" algn="ctr" rotWithShape="0">
              <a:schemeClr val="accent1">
                <a:alpha val="50000"/>
              </a:schemeClr>
            </a:outerShdw>
          </a:effectLst>
        </p:spPr>
        <p:txBody>
          <a:bodyPr wrap="none">
            <a:spAutoFit/>
          </a:bodyPr>
          <a:lstStyle/>
          <a:p>
            <a:pPr>
              <a:defRPr/>
            </a:pPr>
            <a:r>
              <a:rPr lang="en-US" sz="1200" b="1">
                <a:latin typeface="Tahoma" charset="0"/>
                <a:cs typeface="Tahoma" charset="0"/>
              </a:rPr>
              <a:t>Social Relationships &amp; Community Capacity</a:t>
            </a:r>
          </a:p>
        </p:txBody>
      </p:sp>
      <p:sp>
        <p:nvSpPr>
          <p:cNvPr id="10268" name="Text Box 30"/>
          <p:cNvSpPr txBox="1">
            <a:spLocks noChangeArrowheads="1"/>
          </p:cNvSpPr>
          <p:nvPr/>
        </p:nvSpPr>
        <p:spPr bwMode="auto">
          <a:xfrm>
            <a:off x="2449116" y="5314950"/>
            <a:ext cx="436125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2"/>
                </a:solidFill>
                <a:latin typeface="Tahoma" panose="020B0604030504040204" pitchFamily="34" charset="0"/>
                <a:cs typeface="Tahoma" panose="020B0604030504040204" pitchFamily="34" charset="0"/>
              </a:defRPr>
            </a:lvl1pPr>
            <a:lvl2pPr marL="742950" indent="-285750" eaLnBrk="0" hangingPunct="0">
              <a:defRPr>
                <a:solidFill>
                  <a:schemeClr val="tx2"/>
                </a:solidFill>
                <a:latin typeface="Tahoma" panose="020B0604030504040204" pitchFamily="34" charset="0"/>
                <a:cs typeface="Tahoma" panose="020B0604030504040204" pitchFamily="34" charset="0"/>
              </a:defRPr>
            </a:lvl2pPr>
            <a:lvl3pPr marL="1143000" indent="-228600" eaLnBrk="0" hangingPunct="0">
              <a:defRPr>
                <a:solidFill>
                  <a:schemeClr val="tx2"/>
                </a:solidFill>
                <a:latin typeface="Tahoma" panose="020B0604030504040204" pitchFamily="34" charset="0"/>
                <a:cs typeface="Tahoma" panose="020B0604030504040204" pitchFamily="34" charset="0"/>
              </a:defRPr>
            </a:lvl3pPr>
            <a:lvl4pPr marL="1600200" indent="-228600" eaLnBrk="0" hangingPunct="0">
              <a:defRPr>
                <a:solidFill>
                  <a:schemeClr val="tx2"/>
                </a:solidFill>
                <a:latin typeface="Tahoma" panose="020B0604030504040204" pitchFamily="34" charset="0"/>
                <a:cs typeface="Tahoma" panose="020B0604030504040204" pitchFamily="34" charset="0"/>
              </a:defRPr>
            </a:lvl4pPr>
            <a:lvl5pPr marL="2057400" indent="-228600" eaLnBrk="0" hangingPunct="0">
              <a:defRPr>
                <a:solidFill>
                  <a:schemeClr val="tx2"/>
                </a:solidFill>
                <a:latin typeface="Tahoma" panose="020B0604030504040204" pitchFamily="34" charset="0"/>
                <a:cs typeface="Tahoma" panose="020B0604030504040204" pitchFamily="34" charset="0"/>
              </a:defRPr>
            </a:lvl5pPr>
            <a:lvl6pPr marL="2514600" indent="-228600" eaLnBrk="0" fontAlgn="base" hangingPunct="0">
              <a:spcBef>
                <a:spcPct val="0"/>
              </a:spcBef>
              <a:spcAft>
                <a:spcPct val="0"/>
              </a:spcAft>
              <a:defRPr>
                <a:solidFill>
                  <a:schemeClr val="tx2"/>
                </a:solidFill>
                <a:latin typeface="Tahoma" panose="020B0604030504040204" pitchFamily="34" charset="0"/>
                <a:cs typeface="Tahoma" panose="020B0604030504040204" pitchFamily="34" charset="0"/>
              </a:defRPr>
            </a:lvl6pPr>
            <a:lvl7pPr marL="2971800" indent="-228600" eaLnBrk="0" fontAlgn="base" hangingPunct="0">
              <a:spcBef>
                <a:spcPct val="0"/>
              </a:spcBef>
              <a:spcAft>
                <a:spcPct val="0"/>
              </a:spcAft>
              <a:defRPr>
                <a:solidFill>
                  <a:schemeClr val="tx2"/>
                </a:solidFill>
                <a:latin typeface="Tahoma" panose="020B0604030504040204" pitchFamily="34" charset="0"/>
                <a:cs typeface="Tahoma" panose="020B0604030504040204" pitchFamily="34" charset="0"/>
              </a:defRPr>
            </a:lvl7pPr>
            <a:lvl8pPr marL="3429000" indent="-228600" eaLnBrk="0" fontAlgn="base" hangingPunct="0">
              <a:spcBef>
                <a:spcPct val="0"/>
              </a:spcBef>
              <a:spcAft>
                <a:spcPct val="0"/>
              </a:spcAft>
              <a:defRPr>
                <a:solidFill>
                  <a:schemeClr val="tx2"/>
                </a:solidFill>
                <a:latin typeface="Tahoma" panose="020B0604030504040204" pitchFamily="34" charset="0"/>
                <a:cs typeface="Tahoma" panose="020B0604030504040204" pitchFamily="34" charset="0"/>
              </a:defRPr>
            </a:lvl8pPr>
            <a:lvl9pPr marL="3886200" indent="-228600" eaLnBrk="0" fontAlgn="base" hangingPunct="0">
              <a:spcBef>
                <a:spcPct val="0"/>
              </a:spcBef>
              <a:spcAft>
                <a:spcPct val="0"/>
              </a:spcAft>
              <a:defRPr>
                <a:solidFill>
                  <a:schemeClr val="tx2"/>
                </a:solidFill>
                <a:latin typeface="Tahoma" panose="020B0604030504040204" pitchFamily="34" charset="0"/>
                <a:cs typeface="Tahoma" panose="020B0604030504040204" pitchFamily="34" charset="0"/>
              </a:defRPr>
            </a:lvl9pPr>
          </a:lstStyle>
          <a:p>
            <a:pPr algn="ctr" eaLnBrk="1" hangingPunct="1"/>
            <a:r>
              <a:rPr lang="en-US" altLang="en-US" sz="2400" b="1" dirty="0"/>
              <a:t>Social Inequities</a:t>
            </a:r>
          </a:p>
        </p:txBody>
      </p:sp>
      <p:sp>
        <p:nvSpPr>
          <p:cNvPr id="10269" name="Oval 31"/>
          <p:cNvSpPr>
            <a:spLocks noChangeArrowheads="1"/>
          </p:cNvSpPr>
          <p:nvPr/>
        </p:nvSpPr>
        <p:spPr bwMode="auto">
          <a:xfrm>
            <a:off x="1321594" y="2622948"/>
            <a:ext cx="6515100" cy="3320653"/>
          </a:xfrm>
          <a:prstGeom prst="ellipse">
            <a:avLst/>
          </a:prstGeom>
          <a:noFill/>
          <a:ln w="50800">
            <a:solidFill>
              <a:schemeClr val="hlink"/>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2"/>
                </a:solidFill>
                <a:latin typeface="Tahoma" panose="020B0604030504040204" pitchFamily="34" charset="0"/>
                <a:cs typeface="Tahoma" panose="020B0604030504040204" pitchFamily="34" charset="0"/>
              </a:defRPr>
            </a:lvl1pPr>
            <a:lvl2pPr marL="742950" indent="-285750" eaLnBrk="0" hangingPunct="0">
              <a:defRPr>
                <a:solidFill>
                  <a:schemeClr val="tx2"/>
                </a:solidFill>
                <a:latin typeface="Tahoma" panose="020B0604030504040204" pitchFamily="34" charset="0"/>
                <a:cs typeface="Tahoma" panose="020B0604030504040204" pitchFamily="34" charset="0"/>
              </a:defRPr>
            </a:lvl2pPr>
            <a:lvl3pPr marL="1143000" indent="-228600" eaLnBrk="0" hangingPunct="0">
              <a:defRPr>
                <a:solidFill>
                  <a:schemeClr val="tx2"/>
                </a:solidFill>
                <a:latin typeface="Tahoma" panose="020B0604030504040204" pitchFamily="34" charset="0"/>
                <a:cs typeface="Tahoma" panose="020B0604030504040204" pitchFamily="34" charset="0"/>
              </a:defRPr>
            </a:lvl3pPr>
            <a:lvl4pPr marL="1600200" indent="-228600" eaLnBrk="0" hangingPunct="0">
              <a:defRPr>
                <a:solidFill>
                  <a:schemeClr val="tx2"/>
                </a:solidFill>
                <a:latin typeface="Tahoma" panose="020B0604030504040204" pitchFamily="34" charset="0"/>
                <a:cs typeface="Tahoma" panose="020B0604030504040204" pitchFamily="34" charset="0"/>
              </a:defRPr>
            </a:lvl4pPr>
            <a:lvl5pPr marL="2057400" indent="-228600" eaLnBrk="0" hangingPunct="0">
              <a:defRPr>
                <a:solidFill>
                  <a:schemeClr val="tx2"/>
                </a:solidFill>
                <a:latin typeface="Tahoma" panose="020B0604030504040204" pitchFamily="34" charset="0"/>
                <a:cs typeface="Tahoma" panose="020B0604030504040204" pitchFamily="34" charset="0"/>
              </a:defRPr>
            </a:lvl5pPr>
            <a:lvl6pPr marL="2514600" indent="-228600" eaLnBrk="0" fontAlgn="base" hangingPunct="0">
              <a:spcBef>
                <a:spcPct val="0"/>
              </a:spcBef>
              <a:spcAft>
                <a:spcPct val="0"/>
              </a:spcAft>
              <a:defRPr>
                <a:solidFill>
                  <a:schemeClr val="tx2"/>
                </a:solidFill>
                <a:latin typeface="Tahoma" panose="020B0604030504040204" pitchFamily="34" charset="0"/>
                <a:cs typeface="Tahoma" panose="020B0604030504040204" pitchFamily="34" charset="0"/>
              </a:defRPr>
            </a:lvl6pPr>
            <a:lvl7pPr marL="2971800" indent="-228600" eaLnBrk="0" fontAlgn="base" hangingPunct="0">
              <a:spcBef>
                <a:spcPct val="0"/>
              </a:spcBef>
              <a:spcAft>
                <a:spcPct val="0"/>
              </a:spcAft>
              <a:defRPr>
                <a:solidFill>
                  <a:schemeClr val="tx2"/>
                </a:solidFill>
                <a:latin typeface="Tahoma" panose="020B0604030504040204" pitchFamily="34" charset="0"/>
                <a:cs typeface="Tahoma" panose="020B0604030504040204" pitchFamily="34" charset="0"/>
              </a:defRPr>
            </a:lvl7pPr>
            <a:lvl8pPr marL="3429000" indent="-228600" eaLnBrk="0" fontAlgn="base" hangingPunct="0">
              <a:spcBef>
                <a:spcPct val="0"/>
              </a:spcBef>
              <a:spcAft>
                <a:spcPct val="0"/>
              </a:spcAft>
              <a:defRPr>
                <a:solidFill>
                  <a:schemeClr val="tx2"/>
                </a:solidFill>
                <a:latin typeface="Tahoma" panose="020B0604030504040204" pitchFamily="34" charset="0"/>
                <a:cs typeface="Tahoma" panose="020B0604030504040204" pitchFamily="34" charset="0"/>
              </a:defRPr>
            </a:lvl8pPr>
            <a:lvl9pPr marL="3886200" indent="-228600" eaLnBrk="0" fontAlgn="base" hangingPunct="0">
              <a:spcBef>
                <a:spcPct val="0"/>
              </a:spcBef>
              <a:spcAft>
                <a:spcPct val="0"/>
              </a:spcAft>
              <a:defRPr>
                <a:solidFill>
                  <a:schemeClr val="tx2"/>
                </a:solidFill>
                <a:latin typeface="Tahoma" panose="020B0604030504040204" pitchFamily="34" charset="0"/>
                <a:cs typeface="Tahoma" panose="020B0604030504040204" pitchFamily="34" charset="0"/>
              </a:defRPr>
            </a:lvl9pPr>
          </a:lstStyle>
          <a:p>
            <a:pPr algn="ctr" eaLnBrk="1" hangingPunct="1"/>
            <a:endParaRPr lang="en-US" altLang="en-US"/>
          </a:p>
        </p:txBody>
      </p:sp>
    </p:spTree>
    <p:extLst>
      <p:ext uri="{BB962C8B-B14F-4D97-AF65-F5344CB8AC3E}">
        <p14:creationId xmlns:p14="http://schemas.microsoft.com/office/powerpoint/2010/main" val="19269797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pPr>
              <a:lnSpc>
                <a:spcPct val="90000"/>
              </a:lnSpc>
            </a:pPr>
            <a:r>
              <a:rPr lang="en-GB" sz="3700"/>
              <a:t>What Is Dahlgren and Whitehead model?</a:t>
            </a:r>
            <a:endParaRPr lang="en-ZA" sz="3700"/>
          </a:p>
        </p:txBody>
      </p:sp>
      <p:sp>
        <p:nvSpPr>
          <p:cNvPr id="3" name="Content Placeholder 2"/>
          <p:cNvSpPr>
            <a:spLocks noGrp="1"/>
          </p:cNvSpPr>
          <p:nvPr>
            <p:ph sz="half" idx="1"/>
          </p:nvPr>
        </p:nvSpPr>
        <p:spPr>
          <a:xfrm>
            <a:off x="457200" y="1600201"/>
            <a:ext cx="4038600" cy="3989040"/>
          </a:xfrm>
        </p:spPr>
        <p:txBody>
          <a:bodyPr wrap="square" anchor="t">
            <a:normAutofit/>
          </a:bodyPr>
          <a:lstStyle/>
          <a:p>
            <a:pPr>
              <a:lnSpc>
                <a:spcPct val="90000"/>
              </a:lnSpc>
            </a:pPr>
            <a:r>
              <a:rPr lang="en-GB" sz="2200" dirty="0"/>
              <a:t>Dahlgren and Whitehead created a model that gives a better understanding of the interrelationship between individuals, the environment and their health. </a:t>
            </a:r>
          </a:p>
          <a:p>
            <a:pPr>
              <a:lnSpc>
                <a:spcPct val="90000"/>
              </a:lnSpc>
            </a:pPr>
            <a:r>
              <a:rPr lang="en-GB" sz="2200" dirty="0"/>
              <a:t>These are categorized as being the Social Determinants of Health. </a:t>
            </a:r>
          </a:p>
          <a:p>
            <a:pPr>
              <a:lnSpc>
                <a:spcPct val="90000"/>
              </a:lnSpc>
            </a:pPr>
            <a:r>
              <a:rPr lang="en-GB" sz="2200" dirty="0"/>
              <a:t>The determinants of health are explained using the 'Policy Rainbow' model. </a:t>
            </a:r>
            <a:endParaRPr lang="en-ZA" sz="2200" dirty="0"/>
          </a:p>
        </p:txBody>
      </p:sp>
      <p:pic>
        <p:nvPicPr>
          <p:cNvPr id="11" name="Picture 10" descr="Cube of stacked chalk pastels">
            <a:extLst>
              <a:ext uri="{FF2B5EF4-FFF2-40B4-BE49-F238E27FC236}">
                <a16:creationId xmlns:a16="http://schemas.microsoft.com/office/drawing/2014/main" id="{7DDBAEF0-502E-3554-45C3-FED2026BC97B}"/>
              </a:ext>
            </a:extLst>
          </p:cNvPr>
          <p:cNvPicPr>
            <a:picLocks noChangeAspect="1"/>
          </p:cNvPicPr>
          <p:nvPr/>
        </p:nvPicPr>
        <p:blipFill>
          <a:blip r:embed="rId2"/>
          <a:srcRect l="31786" r="633" b="-2"/>
          <a:stretch/>
        </p:blipFill>
        <p:spPr>
          <a:xfrm>
            <a:off x="4648200" y="1600201"/>
            <a:ext cx="4038600" cy="3989040"/>
          </a:xfrm>
          <a:prstGeom prst="rect">
            <a:avLst/>
          </a:prstGeom>
          <a:noFill/>
        </p:spPr>
      </p:pic>
      <p:sp>
        <p:nvSpPr>
          <p:cNvPr id="16" name="Date Placeholder 4">
            <a:extLst>
              <a:ext uri="{FF2B5EF4-FFF2-40B4-BE49-F238E27FC236}">
                <a16:creationId xmlns:a16="http://schemas.microsoft.com/office/drawing/2014/main" id="{1BF54744-0313-E112-C512-089E67F12097}"/>
              </a:ext>
            </a:extLst>
          </p:cNvPr>
          <p:cNvSpPr>
            <a:spLocks noGrp="1"/>
          </p:cNvSpPr>
          <p:nvPr>
            <p:ph type="dt" sz="half" idx="10"/>
          </p:nvPr>
        </p:nvSpPr>
        <p:spPr>
          <a:xfrm>
            <a:off x="250825" y="6524625"/>
            <a:ext cx="971550" cy="219075"/>
          </a:xfrm>
        </p:spPr>
        <p:txBody>
          <a:bodyPr/>
          <a:lstStyle/>
          <a:p>
            <a:pPr>
              <a:spcAft>
                <a:spcPts val="600"/>
              </a:spcAft>
              <a:defRPr/>
            </a:pPr>
            <a:fld id="{AF510990-01F8-4E15-9457-8666B6C7E77A}" type="datetime1">
              <a:rPr lang="en-GB" altLang="en-US"/>
              <a:pPr>
                <a:spcAft>
                  <a:spcPts val="600"/>
                </a:spcAft>
                <a:defRPr/>
              </a:pPr>
              <a:t>24/06/2025</a:t>
            </a:fld>
            <a:endParaRPr lang="en-GB" altLang="en-US"/>
          </a:p>
        </p:txBody>
      </p:sp>
      <p:sp>
        <p:nvSpPr>
          <p:cNvPr id="18" name="Slide Number Placeholder 5">
            <a:extLst>
              <a:ext uri="{FF2B5EF4-FFF2-40B4-BE49-F238E27FC236}">
                <a16:creationId xmlns:a16="http://schemas.microsoft.com/office/drawing/2014/main" id="{D7CF5792-36EA-D237-60F1-0F62AB2B587F}"/>
              </a:ext>
            </a:extLst>
          </p:cNvPr>
          <p:cNvSpPr>
            <a:spLocks noGrp="1"/>
          </p:cNvSpPr>
          <p:nvPr>
            <p:ph type="sldNum" sz="quarter" idx="11"/>
          </p:nvPr>
        </p:nvSpPr>
        <p:spPr>
          <a:xfrm>
            <a:off x="7956550" y="6381750"/>
            <a:ext cx="730250" cy="339725"/>
          </a:xfrm>
        </p:spPr>
        <p:txBody>
          <a:bodyPr/>
          <a:lstStyle/>
          <a:p>
            <a:pPr>
              <a:spcAft>
                <a:spcPts val="600"/>
              </a:spcAft>
              <a:defRPr/>
            </a:pPr>
            <a:fld id="{B6041BFA-85BD-49ED-A11E-4D7FA9C727B7}" type="slidenum">
              <a:rPr lang="en-GB" altLang="en-US"/>
              <a:pPr>
                <a:spcAft>
                  <a:spcPts val="600"/>
                </a:spcAft>
                <a:defRPr/>
              </a:pPr>
              <a:t>13</a:t>
            </a:fld>
            <a:endParaRPr lang="en-GB" altLang="en-US"/>
          </a:p>
        </p:txBody>
      </p:sp>
    </p:spTree>
    <p:extLst>
      <p:ext uri="{BB962C8B-B14F-4D97-AF65-F5344CB8AC3E}">
        <p14:creationId xmlns:p14="http://schemas.microsoft.com/office/powerpoint/2010/main" val="350524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4"/>
          <p:cNvSpPr>
            <a:spLocks noChangeArrowheads="1"/>
          </p:cNvSpPr>
          <p:nvPr/>
        </p:nvSpPr>
        <p:spPr bwMode="auto">
          <a:xfrm>
            <a:off x="6146829" y="1556792"/>
            <a:ext cx="2514281" cy="2299880"/>
          </a:xfrm>
          <a:prstGeom prst="rect">
            <a:avLst/>
          </a:prstGeom>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lIns="68580" tIns="34290" rIns="68580" bIns="34290" rtlCol="0" anchor="b">
            <a:normAutofit/>
          </a:bodyPr>
          <a:lstStyle/>
          <a:p>
            <a:pPr fontAlgn="auto">
              <a:lnSpc>
                <a:spcPct val="90000"/>
              </a:lnSpc>
              <a:spcAft>
                <a:spcPts val="450"/>
              </a:spcAft>
              <a:defRPr/>
            </a:pPr>
            <a:r>
              <a:rPr lang="en-US" sz="2550" dirty="0">
                <a:solidFill>
                  <a:schemeClr val="tx2"/>
                </a:solidFill>
                <a:latin typeface="+mj-lt"/>
                <a:ea typeface="+mj-ea"/>
                <a:cs typeface="+mj-cs"/>
              </a:rPr>
              <a:t>Determinants  of health</a:t>
            </a:r>
          </a:p>
          <a:p>
            <a:pPr fontAlgn="auto">
              <a:lnSpc>
                <a:spcPct val="90000"/>
              </a:lnSpc>
              <a:spcAft>
                <a:spcPts val="450"/>
              </a:spcAft>
              <a:defRPr/>
            </a:pPr>
            <a:r>
              <a:rPr lang="en-US" sz="2550" dirty="0">
                <a:solidFill>
                  <a:schemeClr val="tx2"/>
                </a:solidFill>
                <a:latin typeface="+mj-lt"/>
                <a:ea typeface="+mj-ea"/>
                <a:cs typeface="+mj-cs"/>
              </a:rPr>
              <a:t>Dahlgren and Whitehead’s Rainbow Model </a:t>
            </a:r>
          </a:p>
        </p:txBody>
      </p:sp>
      <p:pic>
        <p:nvPicPr>
          <p:cNvPr id="2" name="Picture 1"/>
          <p:cNvPicPr>
            <a:picLocks noChangeAspect="1"/>
          </p:cNvPicPr>
          <p:nvPr/>
        </p:nvPicPr>
        <p:blipFill>
          <a:blip r:embed="rId3"/>
          <a:stretch>
            <a:fillRect/>
          </a:stretch>
        </p:blipFill>
        <p:spPr>
          <a:xfrm>
            <a:off x="482890" y="1412776"/>
            <a:ext cx="5025214" cy="3603310"/>
          </a:xfrm>
          <a:prstGeom prst="rect">
            <a:avLst/>
          </a:prstGeom>
          <a:effectLst/>
        </p:spPr>
      </p:pic>
    </p:spTree>
    <p:extLst>
      <p:ext uri="{BB962C8B-B14F-4D97-AF65-F5344CB8AC3E}">
        <p14:creationId xmlns:p14="http://schemas.microsoft.com/office/powerpoint/2010/main" val="38699662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4647" y="1460754"/>
            <a:ext cx="2641019" cy="3936492"/>
          </a:xfrm>
        </p:spPr>
        <p:txBody>
          <a:bodyPr anchor="ctr">
            <a:normAutofit/>
          </a:bodyPr>
          <a:lstStyle/>
          <a:p>
            <a:pPr algn="ctr"/>
            <a:r>
              <a:rPr lang="en-GB" sz="2925" dirty="0">
                <a:solidFill>
                  <a:schemeClr val="tx2"/>
                </a:solidFill>
              </a:rPr>
              <a:t>Common Determinants of Health </a:t>
            </a:r>
            <a:endParaRPr lang="en-ZA" sz="2925" dirty="0">
              <a:solidFill>
                <a:schemeClr val="tx2"/>
              </a:solidFill>
            </a:endParaRPr>
          </a:p>
        </p:txBody>
      </p:sp>
      <p:sp>
        <p:nvSpPr>
          <p:cNvPr id="3" name="Content Placeholder 2"/>
          <p:cNvSpPr>
            <a:spLocks noGrp="1"/>
          </p:cNvSpPr>
          <p:nvPr>
            <p:ph idx="1"/>
          </p:nvPr>
        </p:nvSpPr>
        <p:spPr>
          <a:xfrm>
            <a:off x="3419872" y="1196752"/>
            <a:ext cx="5111972" cy="4200495"/>
          </a:xfrm>
        </p:spPr>
        <p:txBody>
          <a:bodyPr anchor="ctr">
            <a:normAutofit fontScale="70000" lnSpcReduction="20000"/>
          </a:bodyPr>
          <a:lstStyle/>
          <a:p>
            <a:r>
              <a:rPr lang="en-GB" dirty="0"/>
              <a:t>Genetic factors (biological) </a:t>
            </a:r>
          </a:p>
          <a:p>
            <a:r>
              <a:rPr lang="en-GB" dirty="0"/>
              <a:t>Environmental factors </a:t>
            </a:r>
          </a:p>
          <a:p>
            <a:r>
              <a:rPr lang="en-GB" dirty="0"/>
              <a:t>Lifestyle </a:t>
            </a:r>
          </a:p>
          <a:p>
            <a:pPr lvl="1"/>
            <a:r>
              <a:rPr lang="en-GB" dirty="0"/>
              <a:t>Behavioural &amp; socio-cultural </a:t>
            </a:r>
          </a:p>
          <a:p>
            <a:r>
              <a:rPr lang="en-GB" dirty="0"/>
              <a:t>Gender &amp; Age </a:t>
            </a:r>
          </a:p>
          <a:p>
            <a:r>
              <a:rPr lang="en-GB" dirty="0"/>
              <a:t>Socioeconomic conditions </a:t>
            </a:r>
          </a:p>
          <a:p>
            <a:pPr lvl="1"/>
            <a:r>
              <a:rPr lang="en-GB" dirty="0"/>
              <a:t>Education, </a:t>
            </a:r>
          </a:p>
          <a:p>
            <a:pPr lvl="1"/>
            <a:r>
              <a:rPr lang="en-GB" dirty="0"/>
              <a:t>Occupation, </a:t>
            </a:r>
          </a:p>
          <a:p>
            <a:pPr lvl="1"/>
            <a:r>
              <a:rPr lang="en-GB" dirty="0"/>
              <a:t>Income </a:t>
            </a:r>
          </a:p>
          <a:p>
            <a:r>
              <a:rPr lang="en-GB" dirty="0"/>
              <a:t>Health services –</a:t>
            </a:r>
          </a:p>
          <a:p>
            <a:pPr lvl="1"/>
            <a:r>
              <a:rPr lang="en-GB" dirty="0"/>
              <a:t>utilization Immunization, Family welfare ,nutritional… </a:t>
            </a:r>
            <a:endParaRPr lang="en-ZA" dirty="0"/>
          </a:p>
        </p:txBody>
      </p:sp>
    </p:spTree>
    <p:extLst>
      <p:ext uri="{BB962C8B-B14F-4D97-AF65-F5344CB8AC3E}">
        <p14:creationId xmlns:p14="http://schemas.microsoft.com/office/powerpoint/2010/main" val="38598968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4647" y="1460754"/>
            <a:ext cx="2641019" cy="3936492"/>
          </a:xfrm>
        </p:spPr>
        <p:txBody>
          <a:bodyPr anchor="ctr">
            <a:normAutofit/>
          </a:bodyPr>
          <a:lstStyle/>
          <a:p>
            <a:pPr algn="ctr"/>
            <a:r>
              <a:rPr lang="en-GB" sz="2925" dirty="0">
                <a:solidFill>
                  <a:schemeClr val="tx2"/>
                </a:solidFill>
              </a:rPr>
              <a:t>Other determinants of health </a:t>
            </a:r>
            <a:endParaRPr lang="en-ZA" sz="2925" dirty="0">
              <a:solidFill>
                <a:schemeClr val="tx2"/>
              </a:solidFill>
            </a:endParaRPr>
          </a:p>
        </p:txBody>
      </p:sp>
      <p:sp>
        <p:nvSpPr>
          <p:cNvPr id="3" name="Content Placeholder 2"/>
          <p:cNvSpPr>
            <a:spLocks noGrp="1"/>
          </p:cNvSpPr>
          <p:nvPr>
            <p:ph idx="1"/>
          </p:nvPr>
        </p:nvSpPr>
        <p:spPr>
          <a:xfrm>
            <a:off x="3731896" y="1460754"/>
            <a:ext cx="4799948" cy="3936493"/>
          </a:xfrm>
        </p:spPr>
        <p:txBody>
          <a:bodyPr anchor="ctr">
            <a:normAutofit fontScale="77500" lnSpcReduction="20000"/>
          </a:bodyPr>
          <a:lstStyle/>
          <a:p>
            <a:r>
              <a:rPr lang="en-GB" dirty="0"/>
              <a:t>Food &amp; agriculture </a:t>
            </a:r>
          </a:p>
          <a:p>
            <a:r>
              <a:rPr lang="en-GB" dirty="0"/>
              <a:t>Education. </a:t>
            </a:r>
          </a:p>
          <a:p>
            <a:r>
              <a:rPr lang="en-GB" dirty="0"/>
              <a:t>Science &amp; technology. </a:t>
            </a:r>
          </a:p>
          <a:p>
            <a:r>
              <a:rPr lang="en-GB" dirty="0"/>
              <a:t>Standard of living. </a:t>
            </a:r>
          </a:p>
          <a:p>
            <a:r>
              <a:rPr lang="en-GB" dirty="0"/>
              <a:t>Social justice, equity, human rights. </a:t>
            </a:r>
          </a:p>
          <a:p>
            <a:r>
              <a:rPr lang="en-GB" dirty="0" err="1"/>
              <a:t>Govt</a:t>
            </a:r>
            <a:r>
              <a:rPr lang="en-GB" dirty="0"/>
              <a:t> Polices to raise standard of living </a:t>
            </a:r>
          </a:p>
          <a:p>
            <a:r>
              <a:rPr lang="en-GB" dirty="0"/>
              <a:t>Inter sectoral contributions </a:t>
            </a:r>
          </a:p>
          <a:p>
            <a:r>
              <a:rPr lang="en-GB" dirty="0"/>
              <a:t>Dissemination of information </a:t>
            </a:r>
            <a:endParaRPr lang="en-ZA" dirty="0"/>
          </a:p>
        </p:txBody>
      </p:sp>
    </p:spTree>
    <p:extLst>
      <p:ext uri="{BB962C8B-B14F-4D97-AF65-F5344CB8AC3E}">
        <p14:creationId xmlns:p14="http://schemas.microsoft.com/office/powerpoint/2010/main" val="23349002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6697" y="1654813"/>
            <a:ext cx="2629121" cy="3506547"/>
          </a:xfrm>
        </p:spPr>
        <p:txBody>
          <a:bodyPr anchor="ctr">
            <a:normAutofit/>
          </a:bodyPr>
          <a:lstStyle/>
          <a:p>
            <a:r>
              <a:rPr lang="en-GB" sz="2925" dirty="0">
                <a:solidFill>
                  <a:schemeClr val="tx2"/>
                </a:solidFill>
              </a:rPr>
              <a:t>Biological determinants </a:t>
            </a:r>
            <a:endParaRPr lang="en-ZA" sz="2925" dirty="0">
              <a:solidFill>
                <a:schemeClr val="tx2"/>
              </a:solidFill>
            </a:endParaRPr>
          </a:p>
        </p:txBody>
      </p:sp>
      <p:graphicFrame>
        <p:nvGraphicFramePr>
          <p:cNvPr id="5" name="Content Placeholder 2">
            <a:extLst>
              <a:ext uri="{FF2B5EF4-FFF2-40B4-BE49-F238E27FC236}">
                <a16:creationId xmlns:a16="http://schemas.microsoft.com/office/drawing/2014/main" id="{CA9E7874-09BC-9613-31E0-6EAA0F470F07}"/>
              </a:ext>
            </a:extLst>
          </p:cNvPr>
          <p:cNvGraphicFramePr>
            <a:graphicFrameLocks noGrp="1"/>
          </p:cNvGraphicFramePr>
          <p:nvPr>
            <p:ph idx="1"/>
            <p:extLst>
              <p:ext uri="{D42A27DB-BD31-4B8C-83A1-F6EECF244321}">
                <p14:modId xmlns:p14="http://schemas.microsoft.com/office/powerpoint/2010/main" val="4217984072"/>
              </p:ext>
            </p:extLst>
          </p:nvPr>
        </p:nvGraphicFramePr>
        <p:xfrm>
          <a:off x="3779911" y="1581150"/>
          <a:ext cx="4877391" cy="35802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29126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9952" y="332059"/>
            <a:ext cx="3479177" cy="1050398"/>
          </a:xfrm>
        </p:spPr>
        <p:txBody>
          <a:bodyPr>
            <a:normAutofit fontScale="90000"/>
          </a:bodyPr>
          <a:lstStyle/>
          <a:p>
            <a:r>
              <a:rPr lang="en-ZA" dirty="0"/>
              <a:t>Environmental factors- </a:t>
            </a:r>
          </a:p>
        </p:txBody>
      </p:sp>
      <p:pic>
        <p:nvPicPr>
          <p:cNvPr id="5" name="Picture 4" descr="Plant sprouting from the ground">
            <a:extLst>
              <a:ext uri="{FF2B5EF4-FFF2-40B4-BE49-F238E27FC236}">
                <a16:creationId xmlns:a16="http://schemas.microsoft.com/office/drawing/2014/main" id="{DC3C6D3A-84CC-68C8-E7B3-11A3776B031D}"/>
              </a:ext>
            </a:extLst>
          </p:cNvPr>
          <p:cNvPicPr>
            <a:picLocks noChangeAspect="1"/>
          </p:cNvPicPr>
          <p:nvPr/>
        </p:nvPicPr>
        <p:blipFill>
          <a:blip r:embed="rId2"/>
          <a:srcRect l="32354" r="19241" b="-1"/>
          <a:stretch/>
        </p:blipFill>
        <p:spPr>
          <a:xfrm>
            <a:off x="3" y="1052736"/>
            <a:ext cx="3479177" cy="4948015"/>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3" name="Content Placeholder 2"/>
          <p:cNvSpPr>
            <a:spLocks noGrp="1"/>
          </p:cNvSpPr>
          <p:nvPr>
            <p:ph idx="1"/>
          </p:nvPr>
        </p:nvSpPr>
        <p:spPr>
          <a:xfrm>
            <a:off x="3479181" y="1382457"/>
            <a:ext cx="5197276" cy="4161093"/>
          </a:xfrm>
        </p:spPr>
        <p:txBody>
          <a:bodyPr>
            <a:noAutofit/>
          </a:bodyPr>
          <a:lstStyle/>
          <a:p>
            <a:pPr>
              <a:lnSpc>
                <a:spcPct val="90000"/>
              </a:lnSpc>
            </a:pPr>
            <a:r>
              <a:rPr lang="en-GB" sz="1400" dirty="0"/>
              <a:t>External or macro environment consists of those things to which man is exposed after conception. </a:t>
            </a:r>
          </a:p>
          <a:p>
            <a:pPr>
              <a:lnSpc>
                <a:spcPct val="90000"/>
              </a:lnSpc>
            </a:pPr>
            <a:r>
              <a:rPr lang="en-GB" sz="1400" dirty="0"/>
              <a:t>Internal environment/Micro </a:t>
            </a:r>
          </a:p>
          <a:p>
            <a:pPr>
              <a:lnSpc>
                <a:spcPct val="90000"/>
              </a:lnSpc>
            </a:pPr>
            <a:r>
              <a:rPr lang="en-GB" sz="1400" dirty="0"/>
              <a:t>External environment/Macro </a:t>
            </a:r>
          </a:p>
          <a:p>
            <a:pPr lvl="1">
              <a:lnSpc>
                <a:spcPct val="90000"/>
              </a:lnSpc>
            </a:pPr>
            <a:r>
              <a:rPr lang="en-GB" sz="1400" dirty="0"/>
              <a:t>Physical-air, water, soil </a:t>
            </a:r>
          </a:p>
          <a:p>
            <a:pPr lvl="1">
              <a:lnSpc>
                <a:spcPct val="90000"/>
              </a:lnSpc>
            </a:pPr>
            <a:r>
              <a:rPr lang="en-GB" sz="1400" dirty="0"/>
              <a:t>Biological-plants, animals, microbes </a:t>
            </a:r>
          </a:p>
          <a:p>
            <a:pPr lvl="1">
              <a:lnSpc>
                <a:spcPct val="90000"/>
              </a:lnSpc>
            </a:pPr>
            <a:r>
              <a:rPr lang="en-GB" sz="1400" dirty="0"/>
              <a:t>Social-culture, beliefs, traditions- </a:t>
            </a:r>
          </a:p>
          <a:p>
            <a:pPr>
              <a:lnSpc>
                <a:spcPct val="90000"/>
              </a:lnSpc>
            </a:pPr>
            <a:r>
              <a:rPr lang="en-ZA" sz="1400" dirty="0"/>
              <a:t>The other environment includes occupational environment, socio economic environment, moral environment. </a:t>
            </a:r>
          </a:p>
          <a:p>
            <a:pPr>
              <a:lnSpc>
                <a:spcPct val="90000"/>
              </a:lnSpc>
            </a:pPr>
            <a:r>
              <a:rPr lang="en-GB" sz="1400" dirty="0"/>
              <a:t>Poor health outcomes are often made worse by the interaction between individuals and their physical environment.</a:t>
            </a:r>
          </a:p>
          <a:p>
            <a:pPr>
              <a:lnSpc>
                <a:spcPct val="90000"/>
              </a:lnSpc>
            </a:pPr>
            <a:endParaRPr lang="en-GB" sz="1400" dirty="0"/>
          </a:p>
          <a:p>
            <a:pPr>
              <a:lnSpc>
                <a:spcPct val="90000"/>
              </a:lnSpc>
            </a:pPr>
            <a:r>
              <a:rPr lang="en-GB" sz="1400" dirty="0"/>
              <a:t>For example, millions of people in the United States live in places that have unhealthy levels of ozone or other air pollutants. </a:t>
            </a:r>
          </a:p>
          <a:p>
            <a:pPr>
              <a:lnSpc>
                <a:spcPct val="90000"/>
              </a:lnSpc>
            </a:pPr>
            <a:r>
              <a:rPr lang="en-GB" sz="1400" dirty="0"/>
              <a:t>In counties where ozone pollution is high, there is often a higher prevalence of asthma in both adults and children compared with state and national averages. </a:t>
            </a:r>
            <a:endParaRPr lang="en-ZA" sz="1400" dirty="0"/>
          </a:p>
        </p:txBody>
      </p:sp>
    </p:spTree>
    <p:extLst>
      <p:ext uri="{BB962C8B-B14F-4D97-AF65-F5344CB8AC3E}">
        <p14:creationId xmlns:p14="http://schemas.microsoft.com/office/powerpoint/2010/main" val="7730986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4188" y="836712"/>
            <a:ext cx="2642159" cy="3353116"/>
          </a:xfrm>
        </p:spPr>
        <p:txBody>
          <a:bodyPr>
            <a:normAutofit/>
          </a:bodyPr>
          <a:lstStyle/>
          <a:p>
            <a:r>
              <a:rPr lang="en-ZA" sz="3200" dirty="0">
                <a:solidFill>
                  <a:schemeClr val="tx2"/>
                </a:solidFill>
              </a:rPr>
              <a:t>Behavioural &amp; socio-cultural (Life style) </a:t>
            </a:r>
          </a:p>
        </p:txBody>
      </p:sp>
      <p:sp>
        <p:nvSpPr>
          <p:cNvPr id="3" name="Content Placeholder 2"/>
          <p:cNvSpPr>
            <a:spLocks noGrp="1"/>
          </p:cNvSpPr>
          <p:nvPr>
            <p:ph idx="1"/>
          </p:nvPr>
        </p:nvSpPr>
        <p:spPr>
          <a:xfrm>
            <a:off x="3903082" y="476672"/>
            <a:ext cx="4702076" cy="5112568"/>
          </a:xfrm>
        </p:spPr>
        <p:txBody>
          <a:bodyPr>
            <a:noAutofit/>
          </a:bodyPr>
          <a:lstStyle/>
          <a:p>
            <a:pPr>
              <a:lnSpc>
                <a:spcPct val="90000"/>
              </a:lnSpc>
            </a:pPr>
            <a:r>
              <a:rPr lang="en-GB" sz="1400" dirty="0"/>
              <a:t>Lifestyle denotes “ the way that people live”, reflecting a whole range of social values, attitudes &amp; activities.</a:t>
            </a:r>
          </a:p>
          <a:p>
            <a:pPr>
              <a:lnSpc>
                <a:spcPct val="90000"/>
              </a:lnSpc>
            </a:pPr>
            <a:r>
              <a:rPr lang="en-GB" sz="1400" dirty="0"/>
              <a:t>It is composed of cultural &amp; behavioural patterns &amp; life long personal habits (Alcoholism, smoking)that have developed through the process of socialization.</a:t>
            </a:r>
          </a:p>
          <a:p>
            <a:pPr>
              <a:lnSpc>
                <a:spcPct val="90000"/>
              </a:lnSpc>
            </a:pPr>
            <a:r>
              <a:rPr lang="en-GB" sz="1400" dirty="0"/>
              <a:t>Lifestyles are learnt through social interaction with parents &amp; peer groups, friends, siblings &amp; through school &amp; mass media. </a:t>
            </a:r>
          </a:p>
          <a:p>
            <a:pPr>
              <a:lnSpc>
                <a:spcPct val="90000"/>
              </a:lnSpc>
            </a:pPr>
            <a:r>
              <a:rPr lang="en-GB" sz="1400" dirty="0"/>
              <a:t>Many current health problems such as coronary heart disease, obesity, lung cancer, drug addiction are associated with lifestyle.</a:t>
            </a:r>
          </a:p>
          <a:p>
            <a:pPr>
              <a:lnSpc>
                <a:spcPct val="90000"/>
              </a:lnSpc>
            </a:pPr>
            <a:r>
              <a:rPr lang="en-GB" sz="1400" dirty="0"/>
              <a:t>In countries like India risk of illness &amp; death relate to lack of sanitation, poor nutrition, personal hygiene, elementary human habits, customs &amp; cultural patterns.</a:t>
            </a:r>
          </a:p>
          <a:p>
            <a:pPr>
              <a:lnSpc>
                <a:spcPct val="90000"/>
              </a:lnSpc>
            </a:pPr>
            <a:r>
              <a:rPr lang="en-GB" sz="1400" dirty="0"/>
              <a:t>Individual behaviour also plays a role in health outcomes. </a:t>
            </a:r>
          </a:p>
          <a:p>
            <a:pPr>
              <a:lnSpc>
                <a:spcPct val="90000"/>
              </a:lnSpc>
            </a:pPr>
            <a:r>
              <a:rPr lang="en-GB" sz="1400" dirty="0"/>
              <a:t>For example, if an individual quits smoking, his or her risk of developing heart disease is greatly reduced.</a:t>
            </a:r>
          </a:p>
          <a:p>
            <a:pPr>
              <a:lnSpc>
                <a:spcPct val="90000"/>
              </a:lnSpc>
            </a:pPr>
            <a:r>
              <a:rPr lang="en-GB" sz="1400" dirty="0"/>
              <a:t>Many public health and health care interventions focus on changing individual behaviours such as substance abuse, diet, and physical activity. Positive changes in individual behaviour can reduce the rates of chronic disease in this country. </a:t>
            </a:r>
            <a:endParaRPr lang="en-ZA" sz="1400" dirty="0"/>
          </a:p>
        </p:txBody>
      </p:sp>
    </p:spTree>
    <p:extLst>
      <p:ext uri="{BB962C8B-B14F-4D97-AF65-F5344CB8AC3E}">
        <p14:creationId xmlns:p14="http://schemas.microsoft.com/office/powerpoint/2010/main" val="1933012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0057" y="1052736"/>
            <a:ext cx="2331470" cy="3429000"/>
          </a:xfrm>
        </p:spPr>
        <p:txBody>
          <a:bodyPr anchor="ctr">
            <a:normAutofit/>
          </a:bodyPr>
          <a:lstStyle/>
          <a:p>
            <a:r>
              <a:rPr lang="en-ZA" sz="2400" dirty="0">
                <a:solidFill>
                  <a:schemeClr val="tx2"/>
                </a:solidFill>
              </a:rPr>
              <a:t>Life-style makes the difference </a:t>
            </a:r>
          </a:p>
        </p:txBody>
      </p:sp>
      <p:graphicFrame>
        <p:nvGraphicFramePr>
          <p:cNvPr id="5" name="Content Placeholder 2">
            <a:extLst>
              <a:ext uri="{FF2B5EF4-FFF2-40B4-BE49-F238E27FC236}">
                <a16:creationId xmlns:a16="http://schemas.microsoft.com/office/drawing/2014/main" id="{691BB351-A01E-1F80-232F-727B3B36B356}"/>
              </a:ext>
            </a:extLst>
          </p:cNvPr>
          <p:cNvGraphicFramePr>
            <a:graphicFrameLocks noGrp="1"/>
          </p:cNvGraphicFramePr>
          <p:nvPr>
            <p:ph idx="1"/>
            <p:extLst>
              <p:ext uri="{D42A27DB-BD31-4B8C-83A1-F6EECF244321}">
                <p14:modId xmlns:p14="http://schemas.microsoft.com/office/powerpoint/2010/main" val="2972472407"/>
              </p:ext>
            </p:extLst>
          </p:nvPr>
        </p:nvGraphicFramePr>
        <p:xfrm>
          <a:off x="3347864" y="1052736"/>
          <a:ext cx="5544616" cy="3789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59365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260648"/>
            <a:ext cx="7053542" cy="1050398"/>
          </a:xfrm>
        </p:spPr>
        <p:txBody>
          <a:bodyPr>
            <a:normAutofit/>
          </a:bodyPr>
          <a:lstStyle/>
          <a:p>
            <a:r>
              <a:rPr lang="en-GB" dirty="0"/>
              <a:t>Socioeconomic conditions-</a:t>
            </a:r>
            <a:endParaRPr lang="en-ZA" dirty="0"/>
          </a:p>
        </p:txBody>
      </p:sp>
      <p:graphicFrame>
        <p:nvGraphicFramePr>
          <p:cNvPr id="5" name="Content Placeholder 2">
            <a:extLst>
              <a:ext uri="{FF2B5EF4-FFF2-40B4-BE49-F238E27FC236}">
                <a16:creationId xmlns:a16="http://schemas.microsoft.com/office/drawing/2014/main" id="{5C1FAA4F-AF07-619E-BB72-65AC568BE134}"/>
              </a:ext>
            </a:extLst>
          </p:cNvPr>
          <p:cNvGraphicFramePr>
            <a:graphicFrameLocks noGrp="1"/>
          </p:cNvGraphicFramePr>
          <p:nvPr>
            <p:ph idx="1"/>
            <p:extLst>
              <p:ext uri="{D42A27DB-BD31-4B8C-83A1-F6EECF244321}">
                <p14:modId xmlns:p14="http://schemas.microsoft.com/office/powerpoint/2010/main" val="1196987529"/>
              </p:ext>
            </p:extLst>
          </p:nvPr>
        </p:nvGraphicFramePr>
        <p:xfrm>
          <a:off x="827584" y="1412776"/>
          <a:ext cx="7488832" cy="38767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2632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8949" y="1196788"/>
            <a:ext cx="3479177" cy="1050398"/>
          </a:xfrm>
        </p:spPr>
        <p:txBody>
          <a:bodyPr>
            <a:normAutofit/>
          </a:bodyPr>
          <a:lstStyle/>
          <a:p>
            <a:r>
              <a:rPr lang="en-ZA" dirty="0"/>
              <a:t>EDUCATION</a:t>
            </a:r>
          </a:p>
        </p:txBody>
      </p:sp>
      <p:pic>
        <p:nvPicPr>
          <p:cNvPr id="5" name="Picture 4" descr="World map with flight paths">
            <a:extLst>
              <a:ext uri="{FF2B5EF4-FFF2-40B4-BE49-F238E27FC236}">
                <a16:creationId xmlns:a16="http://schemas.microsoft.com/office/drawing/2014/main" id="{8BDC7F96-4AFC-94F9-7DE2-2F01E0A7D7F1}"/>
              </a:ext>
            </a:extLst>
          </p:cNvPr>
          <p:cNvPicPr>
            <a:picLocks noChangeAspect="1"/>
          </p:cNvPicPr>
          <p:nvPr/>
        </p:nvPicPr>
        <p:blipFill>
          <a:blip r:embed="rId2"/>
          <a:srcRect l="21531" r="28977" b="1"/>
          <a:stretch/>
        </p:blipFill>
        <p:spPr>
          <a:xfrm>
            <a:off x="107504" y="404664"/>
            <a:ext cx="3729824" cy="5143493"/>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3" name="Content Placeholder 2"/>
          <p:cNvSpPr>
            <a:spLocks noGrp="1"/>
          </p:cNvSpPr>
          <p:nvPr>
            <p:ph idx="1"/>
          </p:nvPr>
        </p:nvSpPr>
        <p:spPr>
          <a:xfrm>
            <a:off x="4058213" y="2396939"/>
            <a:ext cx="3898163" cy="3146611"/>
          </a:xfrm>
        </p:spPr>
        <p:txBody>
          <a:bodyPr>
            <a:noAutofit/>
          </a:bodyPr>
          <a:lstStyle/>
          <a:p>
            <a:r>
              <a:rPr lang="en-GB" sz="1600" dirty="0"/>
              <a:t>Education is the second major influencing factor in affecting the health of the population.</a:t>
            </a:r>
          </a:p>
          <a:p>
            <a:r>
              <a:rPr lang="en-GB" sz="1600" dirty="0"/>
              <a:t>The world map of illiteracy closely coincides with the maps of poverty, malnutrition, ill health, high infant &amp; child mortality rates. </a:t>
            </a:r>
          </a:p>
          <a:p>
            <a:r>
              <a:rPr lang="en-GB" sz="1600" dirty="0"/>
              <a:t>Studies indicate that education to some extent compensates the effects of poverty on health, irrespective of the availability of health facilities. </a:t>
            </a:r>
            <a:endParaRPr lang="en-ZA" sz="1600" dirty="0"/>
          </a:p>
        </p:txBody>
      </p:sp>
    </p:spTree>
    <p:extLst>
      <p:ext uri="{BB962C8B-B14F-4D97-AF65-F5344CB8AC3E}">
        <p14:creationId xmlns:p14="http://schemas.microsoft.com/office/powerpoint/2010/main" val="10026874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4647" y="1460754"/>
            <a:ext cx="2641019" cy="3936492"/>
          </a:xfrm>
        </p:spPr>
        <p:txBody>
          <a:bodyPr anchor="ctr">
            <a:normAutofit/>
          </a:bodyPr>
          <a:lstStyle/>
          <a:p>
            <a:pPr algn="ctr"/>
            <a:r>
              <a:rPr lang="en-GB" sz="2700"/>
              <a:t>OCCUPATION</a:t>
            </a:r>
            <a:endParaRPr lang="en-ZA" sz="2700"/>
          </a:p>
        </p:txBody>
      </p:sp>
      <p:sp>
        <p:nvSpPr>
          <p:cNvPr id="3" name="Content Placeholder 2"/>
          <p:cNvSpPr>
            <a:spLocks noGrp="1"/>
          </p:cNvSpPr>
          <p:nvPr>
            <p:ph idx="1"/>
          </p:nvPr>
        </p:nvSpPr>
        <p:spPr>
          <a:xfrm>
            <a:off x="3731896" y="1052736"/>
            <a:ext cx="4799948" cy="4344511"/>
          </a:xfrm>
        </p:spPr>
        <p:txBody>
          <a:bodyPr anchor="ctr">
            <a:normAutofit fontScale="62500" lnSpcReduction="20000"/>
          </a:bodyPr>
          <a:lstStyle/>
          <a:p>
            <a:r>
              <a:rPr lang="en-GB" dirty="0"/>
              <a:t>Unemployment usually shows a higher incidence of ill health &amp; death. </a:t>
            </a:r>
          </a:p>
          <a:p>
            <a:r>
              <a:rPr lang="en-GB" dirty="0"/>
              <a:t>For many, loss of work may mean loss of income &amp; status.</a:t>
            </a:r>
          </a:p>
          <a:p>
            <a:r>
              <a:rPr lang="en-GB" dirty="0"/>
              <a:t>It can cause psychological &amp; social damage. </a:t>
            </a:r>
          </a:p>
          <a:p>
            <a:r>
              <a:rPr lang="en-GB" dirty="0"/>
              <a:t>The ways in which unemployment affects physical and mental health include through reductions in income, increased social exclusion, isolation and lack of social support, and increases in unhealthy behaviours such as drinking and smoking</a:t>
            </a:r>
          </a:p>
          <a:p>
            <a:r>
              <a:rPr lang="en-GB" dirty="0"/>
              <a:t>The very state of being employed in productive work promotes health. </a:t>
            </a:r>
            <a:endParaRPr lang="en-ZA" dirty="0"/>
          </a:p>
        </p:txBody>
      </p:sp>
    </p:spTree>
    <p:extLst>
      <p:ext uri="{BB962C8B-B14F-4D97-AF65-F5344CB8AC3E}">
        <p14:creationId xmlns:p14="http://schemas.microsoft.com/office/powerpoint/2010/main" val="5245450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0004" y="1268760"/>
            <a:ext cx="2930014" cy="2952328"/>
          </a:xfrm>
        </p:spPr>
        <p:txBody>
          <a:bodyPr>
            <a:normAutofit/>
          </a:bodyPr>
          <a:lstStyle/>
          <a:p>
            <a:pPr algn="r"/>
            <a:r>
              <a:rPr lang="en-GB" sz="2000" dirty="0">
                <a:solidFill>
                  <a:schemeClr val="tx2"/>
                </a:solidFill>
              </a:rPr>
              <a:t>POLITICAL SYSTEM </a:t>
            </a:r>
            <a:endParaRPr lang="en-ZA" sz="2000" dirty="0">
              <a:solidFill>
                <a:schemeClr val="tx2"/>
              </a:solidFill>
            </a:endParaRPr>
          </a:p>
        </p:txBody>
      </p:sp>
      <p:sp>
        <p:nvSpPr>
          <p:cNvPr id="3" name="Content Placeholder 2"/>
          <p:cNvSpPr>
            <a:spLocks noGrp="1"/>
          </p:cNvSpPr>
          <p:nvPr>
            <p:ph idx="1"/>
          </p:nvPr>
        </p:nvSpPr>
        <p:spPr>
          <a:xfrm>
            <a:off x="3851920" y="260648"/>
            <a:ext cx="4702076" cy="5184576"/>
          </a:xfrm>
        </p:spPr>
        <p:txBody>
          <a:bodyPr>
            <a:normAutofit fontScale="70000" lnSpcReduction="20000"/>
          </a:bodyPr>
          <a:lstStyle/>
          <a:p>
            <a:r>
              <a:rPr lang="en-GB" dirty="0"/>
              <a:t>Health is closely related to the political system of a country. </a:t>
            </a:r>
          </a:p>
          <a:p>
            <a:r>
              <a:rPr lang="en-GB" dirty="0"/>
              <a:t>Often the main obstacles to the implementation of health technologies are not technical rather political.</a:t>
            </a:r>
          </a:p>
          <a:p>
            <a:r>
              <a:rPr lang="en-GB" dirty="0"/>
              <a:t>Decisions concerning resource allocation, manpower policy, choice of technology &amp; the degree to which health services are made available &amp; accessible to different segments of the society are examples of the manner in which the political system can shape community health services.</a:t>
            </a:r>
          </a:p>
        </p:txBody>
      </p:sp>
    </p:spTree>
    <p:extLst>
      <p:ext uri="{BB962C8B-B14F-4D97-AF65-F5344CB8AC3E}">
        <p14:creationId xmlns:p14="http://schemas.microsoft.com/office/powerpoint/2010/main" val="40167696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476672"/>
            <a:ext cx="7886700" cy="549116"/>
          </a:xfrm>
        </p:spPr>
        <p:txBody>
          <a:bodyPr>
            <a:normAutofit fontScale="90000"/>
          </a:bodyPr>
          <a:lstStyle/>
          <a:p>
            <a:r>
              <a:rPr lang="en-GB" dirty="0"/>
              <a:t>Health services </a:t>
            </a:r>
            <a:endParaRPr lang="en-ZA" dirty="0"/>
          </a:p>
        </p:txBody>
      </p:sp>
      <p:sp>
        <p:nvSpPr>
          <p:cNvPr id="3" name="Content Placeholder 2"/>
          <p:cNvSpPr>
            <a:spLocks noGrp="1"/>
          </p:cNvSpPr>
          <p:nvPr>
            <p:ph idx="1"/>
          </p:nvPr>
        </p:nvSpPr>
        <p:spPr>
          <a:xfrm>
            <a:off x="628650" y="1564708"/>
            <a:ext cx="7886700" cy="4338587"/>
          </a:xfrm>
        </p:spPr>
        <p:txBody>
          <a:bodyPr>
            <a:normAutofit fontScale="55000" lnSpcReduction="20000"/>
          </a:bodyPr>
          <a:lstStyle/>
          <a:p>
            <a:r>
              <a:rPr lang="en-GB" dirty="0"/>
              <a:t>Health services are seen as essential for social &amp; economic development. </a:t>
            </a:r>
          </a:p>
          <a:p>
            <a:r>
              <a:rPr lang="en-GB" dirty="0"/>
              <a:t>There is a strong correlation between GNP &amp; Expectation of life at birth &amp; the overall health status of the given population. </a:t>
            </a:r>
          </a:p>
          <a:p>
            <a:r>
              <a:rPr lang="en-GB" dirty="0"/>
              <a:t>Availability &amp; utilization of health services </a:t>
            </a:r>
          </a:p>
          <a:p>
            <a:r>
              <a:rPr lang="en-GB" dirty="0"/>
              <a:t>Should include comprehensive services </a:t>
            </a:r>
          </a:p>
          <a:p>
            <a:r>
              <a:rPr lang="en-GB" dirty="0"/>
              <a:t>Need based essential </a:t>
            </a:r>
          </a:p>
          <a:p>
            <a:r>
              <a:rPr lang="en-GB" dirty="0"/>
              <a:t>Must reach to social periphery </a:t>
            </a:r>
          </a:p>
          <a:p>
            <a:r>
              <a:rPr lang="en-GB" dirty="0"/>
              <a:t>Equitably distributed </a:t>
            </a:r>
          </a:p>
          <a:p>
            <a:r>
              <a:rPr lang="en-GB" dirty="0"/>
              <a:t>Accessible at affordable cost </a:t>
            </a:r>
          </a:p>
          <a:p>
            <a:r>
              <a:rPr lang="en-GB" dirty="0"/>
              <a:t>Socially acceptable </a:t>
            </a:r>
          </a:p>
          <a:p>
            <a:r>
              <a:rPr lang="en-GB" dirty="0"/>
              <a:t>Should promote health &amp; prevent illnesses. </a:t>
            </a:r>
          </a:p>
          <a:p>
            <a:pPr lvl="1"/>
            <a:r>
              <a:rPr lang="en-GB" dirty="0" err="1"/>
              <a:t>Eg</a:t>
            </a:r>
            <a:r>
              <a:rPr lang="en-GB" dirty="0"/>
              <a:t>:- Immunization of children— </a:t>
            </a:r>
          </a:p>
          <a:p>
            <a:pPr lvl="1"/>
            <a:r>
              <a:rPr lang="en-GB" dirty="0"/>
              <a:t>Provision of safe drinking wate</a:t>
            </a:r>
          </a:p>
          <a:p>
            <a:pPr lvl="1"/>
            <a:r>
              <a:rPr lang="en-GB" dirty="0"/>
              <a:t>ANC-will reduce MMR &amp; IMR. </a:t>
            </a:r>
          </a:p>
          <a:p>
            <a:r>
              <a:rPr lang="en-GB" dirty="0"/>
              <a:t>Services must reach to all sections. </a:t>
            </a:r>
            <a:endParaRPr lang="en-ZA" dirty="0"/>
          </a:p>
        </p:txBody>
      </p:sp>
    </p:spTree>
    <p:extLst>
      <p:ext uri="{BB962C8B-B14F-4D97-AF65-F5344CB8AC3E}">
        <p14:creationId xmlns:p14="http://schemas.microsoft.com/office/powerpoint/2010/main" val="10635193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11960" y="620688"/>
            <a:ext cx="3479177" cy="1050398"/>
          </a:xfrm>
        </p:spPr>
        <p:txBody>
          <a:bodyPr>
            <a:noAutofit/>
          </a:bodyPr>
          <a:lstStyle/>
          <a:p>
            <a:r>
              <a:rPr lang="en-GB" sz="3200" dirty="0"/>
              <a:t>AGING OF THE POPULATION </a:t>
            </a:r>
            <a:endParaRPr lang="en-ZA" sz="3200" dirty="0"/>
          </a:p>
        </p:txBody>
      </p:sp>
      <p:pic>
        <p:nvPicPr>
          <p:cNvPr id="5" name="Picture 4" descr="Snow Globe art">
            <a:extLst>
              <a:ext uri="{FF2B5EF4-FFF2-40B4-BE49-F238E27FC236}">
                <a16:creationId xmlns:a16="http://schemas.microsoft.com/office/drawing/2014/main" id="{A63E9CF1-6316-88FB-3E79-F63488B04032}"/>
              </a:ext>
            </a:extLst>
          </p:cNvPr>
          <p:cNvPicPr>
            <a:picLocks noChangeAspect="1"/>
          </p:cNvPicPr>
          <p:nvPr/>
        </p:nvPicPr>
        <p:blipFill>
          <a:blip r:embed="rId2"/>
          <a:srcRect l="17687" r="31553" b="1"/>
          <a:stretch/>
        </p:blipFill>
        <p:spPr>
          <a:xfrm>
            <a:off x="3" y="857258"/>
            <a:ext cx="3729824" cy="5143493"/>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3" name="Content Placeholder 2"/>
          <p:cNvSpPr>
            <a:spLocks noGrp="1"/>
          </p:cNvSpPr>
          <p:nvPr>
            <p:ph idx="1"/>
          </p:nvPr>
        </p:nvSpPr>
        <p:spPr>
          <a:xfrm>
            <a:off x="4211960" y="1855694"/>
            <a:ext cx="3479177" cy="3146611"/>
          </a:xfrm>
        </p:spPr>
        <p:txBody>
          <a:bodyPr>
            <a:normAutofit fontScale="55000" lnSpcReduction="20000"/>
          </a:bodyPr>
          <a:lstStyle/>
          <a:p>
            <a:r>
              <a:rPr lang="en-GB" dirty="0"/>
              <a:t>By the year 2020 the world will have more than one billion people aged 60 &amp; over. </a:t>
            </a:r>
          </a:p>
          <a:p>
            <a:r>
              <a:rPr lang="en-GB" dirty="0"/>
              <a:t>More than two thirds of them living in the developing countries.</a:t>
            </a:r>
          </a:p>
          <a:p>
            <a:r>
              <a:rPr lang="en-GB" dirty="0"/>
              <a:t>A major concern of rapid population aging is the increased prevalence of chronic disease &amp; disabilities. </a:t>
            </a:r>
          </a:p>
          <a:p>
            <a:r>
              <a:rPr lang="en-GB" dirty="0"/>
              <a:t>Therefore, aging process needs a special attention </a:t>
            </a:r>
            <a:endParaRPr lang="en-ZA" dirty="0"/>
          </a:p>
        </p:txBody>
      </p:sp>
    </p:spTree>
    <p:extLst>
      <p:ext uri="{BB962C8B-B14F-4D97-AF65-F5344CB8AC3E}">
        <p14:creationId xmlns:p14="http://schemas.microsoft.com/office/powerpoint/2010/main" val="17705965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980728"/>
            <a:ext cx="2641019" cy="3936492"/>
          </a:xfrm>
        </p:spPr>
        <p:txBody>
          <a:bodyPr anchor="ctr">
            <a:normAutofit/>
          </a:bodyPr>
          <a:lstStyle/>
          <a:p>
            <a:pPr algn="ctr"/>
            <a:r>
              <a:rPr lang="en-GB" dirty="0"/>
              <a:t>GENDER</a:t>
            </a:r>
            <a:endParaRPr lang="en-ZA" dirty="0"/>
          </a:p>
        </p:txBody>
      </p:sp>
      <p:sp>
        <p:nvSpPr>
          <p:cNvPr id="3" name="Content Placeholder 2"/>
          <p:cNvSpPr>
            <a:spLocks noGrp="1"/>
          </p:cNvSpPr>
          <p:nvPr>
            <p:ph idx="1"/>
          </p:nvPr>
        </p:nvSpPr>
        <p:spPr>
          <a:xfrm>
            <a:off x="3419872" y="764704"/>
            <a:ext cx="5472608" cy="4200495"/>
          </a:xfrm>
        </p:spPr>
        <p:txBody>
          <a:bodyPr anchor="ctr">
            <a:normAutofit fontScale="62500" lnSpcReduction="20000"/>
          </a:bodyPr>
          <a:lstStyle/>
          <a:p>
            <a:r>
              <a:rPr lang="en-GB" dirty="0"/>
              <a:t>Women’s health affected by gender difference</a:t>
            </a:r>
          </a:p>
          <a:p>
            <a:r>
              <a:rPr lang="en-GB" dirty="0"/>
              <a:t>The 1990s witnessed an increased concentration on women’s issues. </a:t>
            </a:r>
          </a:p>
          <a:p>
            <a:r>
              <a:rPr lang="en-GB" dirty="0"/>
              <a:t>In 1993 The Global Commission on women’s Health was established.</a:t>
            </a:r>
          </a:p>
          <a:p>
            <a:r>
              <a:rPr lang="en-GB" dirty="0"/>
              <a:t>The Commission drew up an agenda for action on women’s health covering nutrition, reproductive health, the health consequences of violence, aging, lifestyle related conditions &amp; occupational environment. </a:t>
            </a:r>
          </a:p>
          <a:p>
            <a:r>
              <a:rPr lang="en-GB" dirty="0"/>
              <a:t>Inclusion of women’s health issues is a major breakthrough in the developmental plans. </a:t>
            </a:r>
            <a:endParaRPr lang="en-ZA" dirty="0"/>
          </a:p>
        </p:txBody>
      </p:sp>
    </p:spTree>
    <p:extLst>
      <p:ext uri="{BB962C8B-B14F-4D97-AF65-F5344CB8AC3E}">
        <p14:creationId xmlns:p14="http://schemas.microsoft.com/office/powerpoint/2010/main" val="24600958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6679" y="548680"/>
            <a:ext cx="6710642" cy="1050398"/>
          </a:xfrm>
        </p:spPr>
        <p:txBody>
          <a:bodyPr anchor="ctr">
            <a:normAutofit fontScale="90000"/>
          </a:bodyPr>
          <a:lstStyle/>
          <a:p>
            <a:r>
              <a:rPr lang="en-ZA" dirty="0">
                <a:solidFill>
                  <a:schemeClr val="accent5"/>
                </a:solidFill>
              </a:rPr>
              <a:t>Social exclusion and social isolation</a:t>
            </a:r>
          </a:p>
        </p:txBody>
      </p:sp>
      <p:sp>
        <p:nvSpPr>
          <p:cNvPr id="3" name="Content Placeholder 2"/>
          <p:cNvSpPr>
            <a:spLocks noGrp="1"/>
          </p:cNvSpPr>
          <p:nvPr>
            <p:ph idx="1"/>
          </p:nvPr>
        </p:nvSpPr>
        <p:spPr>
          <a:xfrm>
            <a:off x="827484" y="2348881"/>
            <a:ext cx="7344916" cy="3194670"/>
          </a:xfrm>
        </p:spPr>
        <p:txBody>
          <a:bodyPr>
            <a:normAutofit fontScale="77500" lnSpcReduction="20000"/>
          </a:bodyPr>
          <a:lstStyle/>
          <a:p>
            <a:r>
              <a:rPr lang="en-GB" dirty="0"/>
              <a:t>Social exclusion refers to the segregation that people experience if they are not adequately participating in the society in which they live. </a:t>
            </a:r>
          </a:p>
          <a:p>
            <a:r>
              <a:rPr lang="en-GB" dirty="0"/>
              <a:t>Such people have been referred to as ‘social outcasts. </a:t>
            </a:r>
          </a:p>
          <a:p>
            <a:r>
              <a:rPr lang="en-GB" dirty="0"/>
              <a:t>Social isolation refers to not being in regular contact with others. </a:t>
            </a:r>
          </a:p>
          <a:p>
            <a:r>
              <a:rPr lang="en-GB" dirty="0"/>
              <a:t>Exclusion can result from racism, discrimination, stigmatisation, hostility and unemployment. </a:t>
            </a:r>
            <a:endParaRPr lang="en-ZA" dirty="0"/>
          </a:p>
        </p:txBody>
      </p:sp>
    </p:spTree>
    <p:extLst>
      <p:ext uri="{BB962C8B-B14F-4D97-AF65-F5344CB8AC3E}">
        <p14:creationId xmlns:p14="http://schemas.microsoft.com/office/powerpoint/2010/main" val="3420223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0" y="146354"/>
            <a:ext cx="3479177" cy="1050398"/>
          </a:xfrm>
        </p:spPr>
        <p:txBody>
          <a:bodyPr>
            <a:normAutofit fontScale="90000"/>
          </a:bodyPr>
          <a:lstStyle/>
          <a:p>
            <a:r>
              <a:rPr lang="en-ZA" dirty="0"/>
              <a:t>Food Security</a:t>
            </a:r>
          </a:p>
        </p:txBody>
      </p:sp>
      <p:pic>
        <p:nvPicPr>
          <p:cNvPr id="5" name="Picture 4" descr="Assorted piles of beans and legumes">
            <a:extLst>
              <a:ext uri="{FF2B5EF4-FFF2-40B4-BE49-F238E27FC236}">
                <a16:creationId xmlns:a16="http://schemas.microsoft.com/office/drawing/2014/main" id="{1FCE9FF5-D159-77F6-B36F-9E9095F8C733}"/>
              </a:ext>
            </a:extLst>
          </p:cNvPr>
          <p:cNvPicPr>
            <a:picLocks noChangeAspect="1"/>
          </p:cNvPicPr>
          <p:nvPr/>
        </p:nvPicPr>
        <p:blipFill>
          <a:blip r:embed="rId2"/>
          <a:srcRect l="32178" r="19418" b="-1"/>
          <a:stretch/>
        </p:blipFill>
        <p:spPr>
          <a:xfrm>
            <a:off x="3" y="857258"/>
            <a:ext cx="3729824" cy="5143493"/>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3" name="Content Placeholder 2"/>
          <p:cNvSpPr>
            <a:spLocks noGrp="1"/>
          </p:cNvSpPr>
          <p:nvPr>
            <p:ph idx="1"/>
          </p:nvPr>
        </p:nvSpPr>
        <p:spPr>
          <a:xfrm>
            <a:off x="4058213" y="1124744"/>
            <a:ext cx="4762259" cy="4536504"/>
          </a:xfrm>
        </p:spPr>
        <p:txBody>
          <a:bodyPr>
            <a:noAutofit/>
          </a:bodyPr>
          <a:lstStyle/>
          <a:p>
            <a:pPr>
              <a:lnSpc>
                <a:spcPct val="90000"/>
              </a:lnSpc>
            </a:pPr>
            <a:r>
              <a:rPr lang="en-GB" sz="1500" dirty="0"/>
              <a:t>The quality, availability and affordability of the food supply all affect what people eat.- definition </a:t>
            </a:r>
          </a:p>
          <a:p>
            <a:pPr>
              <a:lnSpc>
                <a:spcPct val="90000"/>
              </a:lnSpc>
            </a:pPr>
            <a:r>
              <a:rPr lang="en-GB" sz="1500" dirty="0"/>
              <a:t>A shortage of food or lack of variety (food insecurity) can lead to deficiency and malnutrition </a:t>
            </a:r>
          </a:p>
          <a:p>
            <a:pPr>
              <a:lnSpc>
                <a:spcPct val="90000"/>
              </a:lnSpc>
            </a:pPr>
            <a:r>
              <a:rPr lang="en-GB" sz="1500" dirty="0"/>
              <a:t>Excess intake (also a form of malnutrition) can contribute to people eating too much and therefore putting themselves at risk of diet-related diseases, such as diabetes and cardiovascular disease. </a:t>
            </a:r>
          </a:p>
          <a:p>
            <a:pPr>
              <a:lnSpc>
                <a:spcPct val="90000"/>
              </a:lnSpc>
            </a:pPr>
            <a:r>
              <a:rPr lang="en-GB" sz="1500" dirty="0"/>
              <a:t>People who are unable to access or afford healthy foods may be forced to buy cheaper processed foods, which are often made from poorer quality produce and have added fat, salt and/or sugar. </a:t>
            </a:r>
          </a:p>
          <a:p>
            <a:pPr>
              <a:lnSpc>
                <a:spcPct val="90000"/>
              </a:lnSpc>
            </a:pPr>
            <a:r>
              <a:rPr lang="en-GB" sz="1500" dirty="0"/>
              <a:t>Why might be experience food insecurity: </a:t>
            </a:r>
          </a:p>
          <a:p>
            <a:pPr lvl="1">
              <a:lnSpc>
                <a:spcPct val="90000"/>
              </a:lnSpc>
            </a:pPr>
            <a:r>
              <a:rPr lang="en-GB" sz="1500" dirty="0"/>
              <a:t>Live in deprived areas </a:t>
            </a:r>
          </a:p>
          <a:p>
            <a:pPr lvl="1">
              <a:lnSpc>
                <a:spcPct val="90000"/>
              </a:lnSpc>
            </a:pPr>
            <a:r>
              <a:rPr lang="en-GB" sz="1500" dirty="0"/>
              <a:t>Financial constraints </a:t>
            </a:r>
          </a:p>
          <a:p>
            <a:pPr lvl="1">
              <a:lnSpc>
                <a:spcPct val="90000"/>
              </a:lnSpc>
            </a:pPr>
            <a:r>
              <a:rPr lang="en-GB" sz="1500" dirty="0"/>
              <a:t>Lack of knowledge regarding food products Lack of transport</a:t>
            </a:r>
            <a:endParaRPr lang="en-ZA" sz="1500" dirty="0"/>
          </a:p>
        </p:txBody>
      </p:sp>
    </p:spTree>
    <p:extLst>
      <p:ext uri="{BB962C8B-B14F-4D97-AF65-F5344CB8AC3E}">
        <p14:creationId xmlns:p14="http://schemas.microsoft.com/office/powerpoint/2010/main" val="4836766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3779-9600-66F7-6E4F-196414247C51}"/>
              </a:ext>
            </a:extLst>
          </p:cNvPr>
          <p:cNvSpPr>
            <a:spLocks noGrp="1"/>
          </p:cNvSpPr>
          <p:nvPr>
            <p:ph type="title"/>
          </p:nvPr>
        </p:nvSpPr>
        <p:spPr/>
        <p:txBody>
          <a:bodyPr/>
          <a:lstStyle/>
          <a:p>
            <a:r>
              <a:rPr lang="en-GB" dirty="0"/>
              <a:t>Sustainable Development Goals</a:t>
            </a:r>
          </a:p>
        </p:txBody>
      </p:sp>
      <p:sp>
        <p:nvSpPr>
          <p:cNvPr id="3" name="Content Placeholder 2">
            <a:extLst>
              <a:ext uri="{FF2B5EF4-FFF2-40B4-BE49-F238E27FC236}">
                <a16:creationId xmlns:a16="http://schemas.microsoft.com/office/drawing/2014/main" id="{B359530D-5ACF-56E1-EE43-42D0BC5364AD}"/>
              </a:ext>
            </a:extLst>
          </p:cNvPr>
          <p:cNvSpPr>
            <a:spLocks noGrp="1"/>
          </p:cNvSpPr>
          <p:nvPr>
            <p:ph idx="1"/>
          </p:nvPr>
        </p:nvSpPr>
        <p:spPr/>
        <p:txBody>
          <a:bodyPr/>
          <a:lstStyle/>
          <a:p>
            <a:r>
              <a:rPr lang="en-GB" sz="2000" dirty="0"/>
              <a:t>Adopted in 2015 as a universal call-to-action to achieve peace and prosperity for all by 2030 – </a:t>
            </a:r>
          </a:p>
          <a:p>
            <a:r>
              <a:rPr lang="en-GB" sz="2000" dirty="0"/>
              <a:t>MDGs were about lifting developing countries out of poverty </a:t>
            </a:r>
          </a:p>
          <a:p>
            <a:r>
              <a:rPr lang="en-GB" sz="2000" dirty="0"/>
              <a:t>SDGs also focus on our own need to transform unsustainable lifestyles, promote equality, human rights, and justice </a:t>
            </a:r>
          </a:p>
          <a:p>
            <a:r>
              <a:rPr lang="en-GB" sz="2000" dirty="0"/>
              <a:t>Let us watch this short video on sustainable development goals and take note of what these are: </a:t>
            </a:r>
            <a:r>
              <a:rPr lang="en-GB" sz="2000" dirty="0">
                <a:hlinkClick r:id="rId2"/>
              </a:rPr>
              <a:t>https://youtu.be/0XTBYMfZyrM</a:t>
            </a:r>
            <a:r>
              <a:rPr lang="en-GB" sz="2000" dirty="0"/>
              <a:t> </a:t>
            </a:r>
          </a:p>
          <a:p>
            <a:r>
              <a:rPr lang="en-GB" sz="2000" dirty="0"/>
              <a:t>Let us now go to the next slide which outlines the sustainable development goals.</a:t>
            </a:r>
          </a:p>
        </p:txBody>
      </p:sp>
      <p:sp>
        <p:nvSpPr>
          <p:cNvPr id="4" name="Date Placeholder 3">
            <a:extLst>
              <a:ext uri="{FF2B5EF4-FFF2-40B4-BE49-F238E27FC236}">
                <a16:creationId xmlns:a16="http://schemas.microsoft.com/office/drawing/2014/main" id="{D0DFC4FC-244F-7924-FADC-60AC9765DF87}"/>
              </a:ext>
            </a:extLst>
          </p:cNvPr>
          <p:cNvSpPr>
            <a:spLocks noGrp="1"/>
          </p:cNvSpPr>
          <p:nvPr>
            <p:ph type="dt" sz="half" idx="10"/>
          </p:nvPr>
        </p:nvSpPr>
        <p:spPr/>
        <p:txBody>
          <a:bodyPr/>
          <a:lstStyle/>
          <a:p>
            <a:pPr>
              <a:defRPr/>
            </a:pPr>
            <a:fld id="{CCBD3259-2FF3-4D79-946D-C5CDA461F24B}" type="datetime1">
              <a:rPr lang="en-GB" altLang="en-US" smtClean="0"/>
              <a:pPr>
                <a:defRPr/>
              </a:pPr>
              <a:t>24/06/2025</a:t>
            </a:fld>
            <a:endParaRPr lang="en-GB" altLang="en-US" dirty="0"/>
          </a:p>
        </p:txBody>
      </p:sp>
      <p:sp>
        <p:nvSpPr>
          <p:cNvPr id="5" name="Slide Number Placeholder 4">
            <a:extLst>
              <a:ext uri="{FF2B5EF4-FFF2-40B4-BE49-F238E27FC236}">
                <a16:creationId xmlns:a16="http://schemas.microsoft.com/office/drawing/2014/main" id="{8EF4BF28-9D7F-256B-1020-EDAD92D356F5}"/>
              </a:ext>
            </a:extLst>
          </p:cNvPr>
          <p:cNvSpPr>
            <a:spLocks noGrp="1"/>
          </p:cNvSpPr>
          <p:nvPr>
            <p:ph type="sldNum" sz="quarter" idx="12"/>
          </p:nvPr>
        </p:nvSpPr>
        <p:spPr/>
        <p:txBody>
          <a:bodyPr/>
          <a:lstStyle/>
          <a:p>
            <a:pPr>
              <a:defRPr/>
            </a:pPr>
            <a:fld id="{B6EA6BB5-5C58-42AB-859A-19261A4C39A7}" type="slidenum">
              <a:rPr lang="en-GB" altLang="en-US" smtClean="0"/>
              <a:pPr>
                <a:defRPr/>
              </a:pPr>
              <a:t>30</a:t>
            </a:fld>
            <a:endParaRPr lang="en-GB" altLang="en-US"/>
          </a:p>
        </p:txBody>
      </p:sp>
    </p:spTree>
    <p:extLst>
      <p:ext uri="{BB962C8B-B14F-4D97-AF65-F5344CB8AC3E}">
        <p14:creationId xmlns:p14="http://schemas.microsoft.com/office/powerpoint/2010/main" val="42518557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5131AE3-80F2-6D34-90DF-CF5DA99012B2}"/>
              </a:ext>
            </a:extLst>
          </p:cNvPr>
          <p:cNvSpPr>
            <a:spLocks noGrp="1"/>
          </p:cNvSpPr>
          <p:nvPr>
            <p:ph type="dt" sz="half" idx="10"/>
          </p:nvPr>
        </p:nvSpPr>
        <p:spPr/>
        <p:txBody>
          <a:bodyPr/>
          <a:lstStyle/>
          <a:p>
            <a:pPr>
              <a:defRPr/>
            </a:pPr>
            <a:fld id="{ECC27E20-70B3-40A1-B39D-82B2E0466C90}" type="datetime1">
              <a:rPr lang="en-GB" altLang="en-US" smtClean="0"/>
              <a:pPr>
                <a:defRPr/>
              </a:pPr>
              <a:t>24/06/2025</a:t>
            </a:fld>
            <a:endParaRPr lang="en-GB" altLang="en-US" dirty="0"/>
          </a:p>
        </p:txBody>
      </p:sp>
      <p:sp>
        <p:nvSpPr>
          <p:cNvPr id="3" name="Slide Number Placeholder 2">
            <a:extLst>
              <a:ext uri="{FF2B5EF4-FFF2-40B4-BE49-F238E27FC236}">
                <a16:creationId xmlns:a16="http://schemas.microsoft.com/office/drawing/2014/main" id="{23027557-292D-DC0E-E7D8-45C08C6A3C6E}"/>
              </a:ext>
            </a:extLst>
          </p:cNvPr>
          <p:cNvSpPr>
            <a:spLocks noGrp="1"/>
          </p:cNvSpPr>
          <p:nvPr>
            <p:ph type="sldNum" sz="quarter" idx="11"/>
          </p:nvPr>
        </p:nvSpPr>
        <p:spPr/>
        <p:txBody>
          <a:bodyPr/>
          <a:lstStyle/>
          <a:p>
            <a:pPr>
              <a:defRPr/>
            </a:pPr>
            <a:fld id="{A813F666-F086-40EE-99D6-6ABDBEF6B54E}" type="slidenum">
              <a:rPr lang="en-GB" altLang="en-US" smtClean="0"/>
              <a:pPr>
                <a:defRPr/>
              </a:pPr>
              <a:t>31</a:t>
            </a:fld>
            <a:endParaRPr lang="en-GB" altLang="en-US"/>
          </a:p>
        </p:txBody>
      </p:sp>
      <p:pic>
        <p:nvPicPr>
          <p:cNvPr id="5" name="Picture 4">
            <a:extLst>
              <a:ext uri="{FF2B5EF4-FFF2-40B4-BE49-F238E27FC236}">
                <a16:creationId xmlns:a16="http://schemas.microsoft.com/office/drawing/2014/main" id="{5D362B40-3BD0-14B0-34D9-A7C10620B962}"/>
              </a:ext>
            </a:extLst>
          </p:cNvPr>
          <p:cNvPicPr>
            <a:picLocks noChangeAspect="1"/>
          </p:cNvPicPr>
          <p:nvPr/>
        </p:nvPicPr>
        <p:blipFill>
          <a:blip r:embed="rId2"/>
          <a:stretch>
            <a:fillRect/>
          </a:stretch>
        </p:blipFill>
        <p:spPr>
          <a:xfrm>
            <a:off x="109537" y="1"/>
            <a:ext cx="8924925" cy="6100762"/>
          </a:xfrm>
          <a:prstGeom prst="rect">
            <a:avLst/>
          </a:prstGeom>
        </p:spPr>
      </p:pic>
    </p:spTree>
    <p:extLst>
      <p:ext uri="{BB962C8B-B14F-4D97-AF65-F5344CB8AC3E}">
        <p14:creationId xmlns:p14="http://schemas.microsoft.com/office/powerpoint/2010/main" val="10852375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A0035-A672-E8E9-9150-C6F1D83F7872}"/>
              </a:ext>
            </a:extLst>
          </p:cNvPr>
          <p:cNvSpPr>
            <a:spLocks noGrp="1"/>
          </p:cNvSpPr>
          <p:nvPr>
            <p:ph type="title"/>
          </p:nvPr>
        </p:nvSpPr>
        <p:spPr/>
        <p:txBody>
          <a:bodyPr/>
          <a:lstStyle/>
          <a:p>
            <a:r>
              <a:rPr lang="en-GB" dirty="0"/>
              <a:t>SDG 3</a:t>
            </a:r>
          </a:p>
        </p:txBody>
      </p:sp>
      <p:sp>
        <p:nvSpPr>
          <p:cNvPr id="3" name="Content Placeholder 2">
            <a:extLst>
              <a:ext uri="{FF2B5EF4-FFF2-40B4-BE49-F238E27FC236}">
                <a16:creationId xmlns:a16="http://schemas.microsoft.com/office/drawing/2014/main" id="{3C2829FD-17B7-952B-AD59-163A4F7A41AB}"/>
              </a:ext>
            </a:extLst>
          </p:cNvPr>
          <p:cNvSpPr>
            <a:spLocks noGrp="1"/>
          </p:cNvSpPr>
          <p:nvPr>
            <p:ph idx="1"/>
          </p:nvPr>
        </p:nvSpPr>
        <p:spPr/>
        <p:txBody>
          <a:bodyPr/>
          <a:lstStyle/>
          <a:p>
            <a:r>
              <a:rPr lang="en-GB" dirty="0"/>
              <a:t>The following link outlines the targets of sustainable development goal 3: </a:t>
            </a:r>
            <a:r>
              <a:rPr lang="en-GB" dirty="0">
                <a:hlinkClick r:id="rId2"/>
              </a:rPr>
              <a:t>Targets of Sustainable Development Goal 3</a:t>
            </a:r>
            <a:endParaRPr lang="en-GB" dirty="0"/>
          </a:p>
          <a:p>
            <a:r>
              <a:rPr lang="en-GB" dirty="0"/>
              <a:t>Using your gadget, visit this link and take notes about these targets.</a:t>
            </a:r>
          </a:p>
          <a:p>
            <a:r>
              <a:rPr lang="en-GB" dirty="0"/>
              <a:t>Feedback to the class about what you found out.</a:t>
            </a:r>
          </a:p>
        </p:txBody>
      </p:sp>
      <p:sp>
        <p:nvSpPr>
          <p:cNvPr id="4" name="Date Placeholder 3">
            <a:extLst>
              <a:ext uri="{FF2B5EF4-FFF2-40B4-BE49-F238E27FC236}">
                <a16:creationId xmlns:a16="http://schemas.microsoft.com/office/drawing/2014/main" id="{18A62AB0-84A1-34C3-916A-82BDEC1448AE}"/>
              </a:ext>
            </a:extLst>
          </p:cNvPr>
          <p:cNvSpPr>
            <a:spLocks noGrp="1"/>
          </p:cNvSpPr>
          <p:nvPr>
            <p:ph type="dt" sz="half" idx="10"/>
          </p:nvPr>
        </p:nvSpPr>
        <p:spPr/>
        <p:txBody>
          <a:bodyPr/>
          <a:lstStyle/>
          <a:p>
            <a:pPr>
              <a:defRPr/>
            </a:pPr>
            <a:fld id="{CCBD3259-2FF3-4D79-946D-C5CDA461F24B}" type="datetime1">
              <a:rPr lang="en-GB" altLang="en-US" smtClean="0"/>
              <a:pPr>
                <a:defRPr/>
              </a:pPr>
              <a:t>24/06/2025</a:t>
            </a:fld>
            <a:endParaRPr lang="en-GB" altLang="en-US" dirty="0"/>
          </a:p>
        </p:txBody>
      </p:sp>
      <p:sp>
        <p:nvSpPr>
          <p:cNvPr id="5" name="Slide Number Placeholder 4">
            <a:extLst>
              <a:ext uri="{FF2B5EF4-FFF2-40B4-BE49-F238E27FC236}">
                <a16:creationId xmlns:a16="http://schemas.microsoft.com/office/drawing/2014/main" id="{69FB652D-5C3D-B76A-39AB-4ECBEB52F99C}"/>
              </a:ext>
            </a:extLst>
          </p:cNvPr>
          <p:cNvSpPr>
            <a:spLocks noGrp="1"/>
          </p:cNvSpPr>
          <p:nvPr>
            <p:ph type="sldNum" sz="quarter" idx="12"/>
          </p:nvPr>
        </p:nvSpPr>
        <p:spPr/>
        <p:txBody>
          <a:bodyPr/>
          <a:lstStyle/>
          <a:p>
            <a:pPr>
              <a:defRPr/>
            </a:pPr>
            <a:fld id="{B6EA6BB5-5C58-42AB-859A-19261A4C39A7}" type="slidenum">
              <a:rPr lang="en-GB" altLang="en-US" smtClean="0"/>
              <a:pPr>
                <a:defRPr/>
              </a:pPr>
              <a:t>32</a:t>
            </a:fld>
            <a:endParaRPr lang="en-GB" altLang="en-US"/>
          </a:p>
        </p:txBody>
      </p:sp>
    </p:spTree>
    <p:extLst>
      <p:ext uri="{BB962C8B-B14F-4D97-AF65-F5344CB8AC3E}">
        <p14:creationId xmlns:p14="http://schemas.microsoft.com/office/powerpoint/2010/main" val="4961111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4075955" y="671589"/>
            <a:ext cx="3479177" cy="1050398"/>
          </a:xfrm>
        </p:spPr>
        <p:txBody>
          <a:bodyPr>
            <a:normAutofit/>
          </a:bodyPr>
          <a:lstStyle/>
          <a:p>
            <a:pPr>
              <a:lnSpc>
                <a:spcPct val="90000"/>
              </a:lnSpc>
            </a:pPr>
            <a:r>
              <a:rPr lang="en-US" altLang="en-US" sz="1950" dirty="0"/>
              <a:t>Why address social determinants of community health and development?</a:t>
            </a:r>
          </a:p>
        </p:txBody>
      </p:sp>
      <p:pic>
        <p:nvPicPr>
          <p:cNvPr id="16389" name="Picture 16388" descr="A close up of nerve cell">
            <a:extLst>
              <a:ext uri="{FF2B5EF4-FFF2-40B4-BE49-F238E27FC236}">
                <a16:creationId xmlns:a16="http://schemas.microsoft.com/office/drawing/2014/main" id="{426ABA8C-DB2C-C8EC-3B25-1342D127FB3B}"/>
              </a:ext>
            </a:extLst>
          </p:cNvPr>
          <p:cNvPicPr>
            <a:picLocks noChangeAspect="1"/>
          </p:cNvPicPr>
          <p:nvPr/>
        </p:nvPicPr>
        <p:blipFill>
          <a:blip r:embed="rId2"/>
          <a:srcRect l="40899" r="4714"/>
          <a:stretch/>
        </p:blipFill>
        <p:spPr>
          <a:xfrm>
            <a:off x="3" y="857258"/>
            <a:ext cx="3729824" cy="5143493"/>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6387" name="Content Placeholder 2"/>
          <p:cNvSpPr>
            <a:spLocks noGrp="1"/>
          </p:cNvSpPr>
          <p:nvPr>
            <p:ph idx="1"/>
          </p:nvPr>
        </p:nvSpPr>
        <p:spPr>
          <a:xfrm>
            <a:off x="4075955" y="1721988"/>
            <a:ext cx="4546235" cy="3747150"/>
          </a:xfrm>
        </p:spPr>
        <p:txBody>
          <a:bodyPr>
            <a:normAutofit fontScale="70000" lnSpcReduction="20000"/>
          </a:bodyPr>
          <a:lstStyle/>
          <a:p>
            <a:pPr>
              <a:lnSpc>
                <a:spcPct val="90000"/>
              </a:lnSpc>
            </a:pPr>
            <a:r>
              <a:rPr lang="en-GB" altLang="en-US" sz="2100" dirty="0"/>
              <a:t>Addressing the wider determinants of health has a key role to play in reducing health inequalities, one of PHE’s core functions.</a:t>
            </a:r>
            <a:endParaRPr lang="en-US" altLang="en-US" sz="2100" dirty="0"/>
          </a:p>
          <a:p>
            <a:pPr>
              <a:lnSpc>
                <a:spcPct val="90000"/>
              </a:lnSpc>
            </a:pPr>
            <a:r>
              <a:rPr lang="en-US" altLang="en-US" sz="2100" dirty="0"/>
              <a:t>To solve or prevent a problem for the long term, there is need to deal with its root causes. </a:t>
            </a:r>
          </a:p>
          <a:p>
            <a:pPr>
              <a:lnSpc>
                <a:spcPct val="90000"/>
              </a:lnSpc>
            </a:pPr>
            <a:r>
              <a:rPr lang="en-US" altLang="en-US" sz="2100" dirty="0"/>
              <a:t>To address the root causes, there is need to successfully address the issue for the short term as well. </a:t>
            </a:r>
          </a:p>
          <a:p>
            <a:pPr>
              <a:lnSpc>
                <a:spcPct val="90000"/>
              </a:lnSpc>
            </a:pPr>
            <a:r>
              <a:rPr lang="en-US" altLang="en-US" sz="2100" dirty="0"/>
              <a:t>The social factors involved may have more resonance for those affected than the issue itself. </a:t>
            </a:r>
          </a:p>
          <a:p>
            <a:pPr>
              <a:lnSpc>
                <a:spcPct val="90000"/>
              </a:lnSpc>
            </a:pPr>
            <a:r>
              <a:rPr lang="en-US" altLang="en-US" sz="2100" dirty="0"/>
              <a:t>It may be easier to approach an issue through its underlying social factors than to deal with it directly.  </a:t>
            </a:r>
          </a:p>
          <a:p>
            <a:pPr>
              <a:lnSpc>
                <a:spcPct val="90000"/>
              </a:lnSpc>
            </a:pPr>
            <a:r>
              <a:rPr lang="en-US" altLang="en-US" sz="2100" dirty="0"/>
              <a:t>Addressing the social determinants of community issues is crucial to understanding them fully, so that your strategy and tactics for dealing with them correspond to reality. </a:t>
            </a:r>
          </a:p>
          <a:p>
            <a:pPr>
              <a:lnSpc>
                <a:spcPct val="90000"/>
              </a:lnSpc>
            </a:pPr>
            <a:r>
              <a:rPr lang="en-US" altLang="en-US" sz="2100" dirty="0"/>
              <a:t>Addressing social determinants presents a tremendous opportunity for learning and community leadership development. </a:t>
            </a:r>
          </a:p>
          <a:p>
            <a:pPr>
              <a:lnSpc>
                <a:spcPct val="90000"/>
              </a:lnSpc>
            </a:pPr>
            <a:endParaRPr lang="en-US" altLang="en-US" sz="825" dirty="0"/>
          </a:p>
        </p:txBody>
      </p:sp>
    </p:spTree>
    <p:extLst>
      <p:ext uri="{BB962C8B-B14F-4D97-AF65-F5344CB8AC3E}">
        <p14:creationId xmlns:p14="http://schemas.microsoft.com/office/powerpoint/2010/main" val="10001223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90" y="1131094"/>
            <a:ext cx="8987588" cy="563555"/>
          </a:xfrm>
        </p:spPr>
        <p:txBody>
          <a:bodyPr>
            <a:noAutofit/>
          </a:bodyPr>
          <a:lstStyle/>
          <a:p>
            <a:r>
              <a:rPr lang="en-GB" sz="2850" dirty="0"/>
              <a:t>Addressing Health Inequalities</a:t>
            </a:r>
            <a:br>
              <a:rPr lang="en-GB" sz="2850" dirty="0"/>
            </a:br>
            <a:endParaRPr lang="en-ZA" sz="2850" dirty="0"/>
          </a:p>
        </p:txBody>
      </p:sp>
      <p:sp>
        <p:nvSpPr>
          <p:cNvPr id="3" name="Content Placeholder 2"/>
          <p:cNvSpPr>
            <a:spLocks noGrp="1"/>
          </p:cNvSpPr>
          <p:nvPr>
            <p:ph idx="1"/>
          </p:nvPr>
        </p:nvSpPr>
        <p:spPr>
          <a:xfrm>
            <a:off x="375986" y="1694650"/>
            <a:ext cx="8589947" cy="4114799"/>
          </a:xfrm>
        </p:spPr>
        <p:txBody>
          <a:bodyPr>
            <a:normAutofit fontScale="55000" lnSpcReduction="20000"/>
          </a:bodyPr>
          <a:lstStyle/>
          <a:p>
            <a:r>
              <a:rPr lang="en-GB" dirty="0"/>
              <a:t>Tackling inequalities in health is an overarching aim of all public health policies and WHO/Europe promotes an intersectoral and whole-of-government approach, which calls for action at different levels of policy-making.</a:t>
            </a:r>
          </a:p>
          <a:p>
            <a:r>
              <a:rPr lang="en-GB" dirty="0"/>
              <a:t>Addressing these health inequities requires dealing with their root causes: the unequal distribution of power, income, goods and services in our societies.</a:t>
            </a:r>
          </a:p>
          <a:p>
            <a:r>
              <a:rPr lang="en-GB" dirty="0"/>
              <a:t>The 2009 World Health Assembly resolution point to the urgent need to increase the commitment by Member States to address these root causes of health inequities.</a:t>
            </a:r>
          </a:p>
          <a:p>
            <a:r>
              <a:rPr lang="en-GB" dirty="0"/>
              <a:t>The call to action goes beyond health ministries, reaching out across borders and sectors to all the players and stakeholders that can contribute to a fairer and healthier Europe. </a:t>
            </a:r>
          </a:p>
          <a:p>
            <a:r>
              <a:rPr lang="en-GB" dirty="0"/>
              <a:t>The wide range of stakeholders includes ministries and other governmental entities, academic/research institutions, NGOs and civil society organizations.</a:t>
            </a:r>
          </a:p>
          <a:p>
            <a:endParaRPr lang="en-ZA" dirty="0"/>
          </a:p>
        </p:txBody>
      </p:sp>
    </p:spTree>
    <p:extLst>
      <p:ext uri="{BB962C8B-B14F-4D97-AF65-F5344CB8AC3E}">
        <p14:creationId xmlns:p14="http://schemas.microsoft.com/office/powerpoint/2010/main" val="29446512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9952" y="332059"/>
            <a:ext cx="3479177" cy="1050398"/>
          </a:xfrm>
        </p:spPr>
        <p:txBody>
          <a:bodyPr>
            <a:normAutofit/>
          </a:bodyPr>
          <a:lstStyle/>
          <a:p>
            <a:pPr>
              <a:lnSpc>
                <a:spcPct val="90000"/>
              </a:lnSpc>
            </a:pPr>
            <a:r>
              <a:rPr lang="en-GB" sz="1950" dirty="0"/>
              <a:t>Policies and methodologies for reducing inequalities in health</a:t>
            </a:r>
            <a:endParaRPr lang="en-ZA" sz="1950" dirty="0"/>
          </a:p>
        </p:txBody>
      </p:sp>
      <p:pic>
        <p:nvPicPr>
          <p:cNvPr id="5" name="Picture 4" descr="Capsules and pills inside a glass bowl">
            <a:extLst>
              <a:ext uri="{FF2B5EF4-FFF2-40B4-BE49-F238E27FC236}">
                <a16:creationId xmlns:a16="http://schemas.microsoft.com/office/drawing/2014/main" id="{E5D419F6-235C-BBD1-9CB0-9CE3FB60B8D9}"/>
              </a:ext>
            </a:extLst>
          </p:cNvPr>
          <p:cNvPicPr>
            <a:picLocks noChangeAspect="1"/>
          </p:cNvPicPr>
          <p:nvPr/>
        </p:nvPicPr>
        <p:blipFill>
          <a:blip r:embed="rId2"/>
          <a:srcRect r="45614"/>
          <a:stretch/>
        </p:blipFill>
        <p:spPr>
          <a:xfrm>
            <a:off x="3" y="857258"/>
            <a:ext cx="3729824" cy="5143493"/>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3" name="Content Placeholder 2"/>
          <p:cNvSpPr>
            <a:spLocks noGrp="1"/>
          </p:cNvSpPr>
          <p:nvPr>
            <p:ph idx="1"/>
          </p:nvPr>
        </p:nvSpPr>
        <p:spPr>
          <a:xfrm>
            <a:off x="4058213" y="1382457"/>
            <a:ext cx="4330211" cy="3702727"/>
          </a:xfrm>
        </p:spPr>
        <p:txBody>
          <a:bodyPr>
            <a:noAutofit/>
          </a:bodyPr>
          <a:lstStyle/>
          <a:p>
            <a:pPr>
              <a:lnSpc>
                <a:spcPct val="90000"/>
              </a:lnSpc>
            </a:pPr>
            <a:r>
              <a:rPr lang="en-GB" sz="1400" dirty="0"/>
              <a:t>Health and Social Care Act, DH, 2012; </a:t>
            </a:r>
          </a:p>
          <a:p>
            <a:pPr>
              <a:lnSpc>
                <a:spcPct val="90000"/>
              </a:lnSpc>
            </a:pPr>
            <a:endParaRPr lang="en-GB" sz="1400" dirty="0"/>
          </a:p>
          <a:p>
            <a:pPr>
              <a:lnSpc>
                <a:spcPct val="90000"/>
              </a:lnSpc>
            </a:pPr>
            <a:r>
              <a:rPr lang="en-GB" sz="1400" dirty="0"/>
              <a:t>Healthy Lives, Healthy People DH, 2010; </a:t>
            </a:r>
          </a:p>
          <a:p>
            <a:pPr>
              <a:lnSpc>
                <a:spcPct val="90000"/>
              </a:lnSpc>
            </a:pPr>
            <a:endParaRPr lang="en-GB" sz="1400" dirty="0"/>
          </a:p>
          <a:p>
            <a:pPr>
              <a:lnSpc>
                <a:spcPct val="90000"/>
              </a:lnSpc>
            </a:pPr>
            <a:r>
              <a:rPr lang="en-GB" sz="1400" dirty="0"/>
              <a:t>Formation of Public Health England (PHE), 2013; now called the UK Health Security Agency.</a:t>
            </a:r>
          </a:p>
          <a:p>
            <a:pPr>
              <a:lnSpc>
                <a:spcPct val="90000"/>
              </a:lnSpc>
            </a:pPr>
            <a:endParaRPr lang="en-GB" sz="1400" dirty="0"/>
          </a:p>
          <a:p>
            <a:pPr>
              <a:lnSpc>
                <a:spcPct val="90000"/>
              </a:lnSpc>
            </a:pPr>
            <a:r>
              <a:rPr lang="en-GB" sz="1400" dirty="0"/>
              <a:t>Five Year Forward View (NHS England), Oct 2014; </a:t>
            </a:r>
          </a:p>
          <a:p>
            <a:pPr>
              <a:lnSpc>
                <a:spcPct val="90000"/>
              </a:lnSpc>
            </a:pPr>
            <a:endParaRPr lang="en-GB" sz="1400" dirty="0"/>
          </a:p>
          <a:p>
            <a:pPr>
              <a:lnSpc>
                <a:spcPct val="90000"/>
              </a:lnSpc>
            </a:pPr>
            <a:r>
              <a:rPr lang="en-GB" sz="1400" dirty="0"/>
              <a:t>Making Every Contact Count (MECC); </a:t>
            </a:r>
          </a:p>
          <a:p>
            <a:pPr>
              <a:lnSpc>
                <a:spcPct val="90000"/>
              </a:lnSpc>
            </a:pPr>
            <a:endParaRPr lang="en-GB" sz="1400" dirty="0"/>
          </a:p>
          <a:p>
            <a:pPr>
              <a:lnSpc>
                <a:spcPct val="90000"/>
              </a:lnSpc>
            </a:pPr>
            <a:r>
              <a:rPr lang="en-GB" sz="1400" dirty="0"/>
              <a:t>National Institute for Health and Care Excellence (NICE) guidance</a:t>
            </a:r>
            <a:endParaRPr lang="en-ZA" sz="1400" dirty="0"/>
          </a:p>
        </p:txBody>
      </p:sp>
    </p:spTree>
    <p:extLst>
      <p:ext uri="{BB962C8B-B14F-4D97-AF65-F5344CB8AC3E}">
        <p14:creationId xmlns:p14="http://schemas.microsoft.com/office/powerpoint/2010/main" val="31744201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EB2D0-88D7-2D1D-98E0-2EBA4EF426B4}"/>
              </a:ext>
            </a:extLst>
          </p:cNvPr>
          <p:cNvSpPr>
            <a:spLocks noGrp="1"/>
          </p:cNvSpPr>
          <p:nvPr>
            <p:ph type="title"/>
          </p:nvPr>
        </p:nvSpPr>
        <p:spPr/>
        <p:txBody>
          <a:bodyPr/>
          <a:lstStyle/>
          <a:p>
            <a:r>
              <a:rPr lang="en-GB" dirty="0"/>
              <a:t>Group Discussion (30 minutes)</a:t>
            </a:r>
          </a:p>
        </p:txBody>
      </p:sp>
      <p:sp>
        <p:nvSpPr>
          <p:cNvPr id="3" name="Content Placeholder 2">
            <a:extLst>
              <a:ext uri="{FF2B5EF4-FFF2-40B4-BE49-F238E27FC236}">
                <a16:creationId xmlns:a16="http://schemas.microsoft.com/office/drawing/2014/main" id="{661CE946-1456-1316-EAFF-1382E848D993}"/>
              </a:ext>
            </a:extLst>
          </p:cNvPr>
          <p:cNvSpPr>
            <a:spLocks noGrp="1"/>
          </p:cNvSpPr>
          <p:nvPr>
            <p:ph idx="1"/>
          </p:nvPr>
        </p:nvSpPr>
        <p:spPr/>
        <p:txBody>
          <a:bodyPr/>
          <a:lstStyle/>
          <a:p>
            <a:pPr marL="0" indent="0">
              <a:buNone/>
            </a:pPr>
            <a:r>
              <a:rPr lang="en-GB" sz="1600" dirty="0"/>
              <a:t>In allocated groups, research and discuss one of the allocated policies and feedback to the class:</a:t>
            </a:r>
          </a:p>
          <a:p>
            <a:pPr marL="0" indent="0">
              <a:buNone/>
            </a:pPr>
            <a:endParaRPr lang="en-GB" sz="1600" dirty="0"/>
          </a:p>
        </p:txBody>
      </p:sp>
      <p:sp>
        <p:nvSpPr>
          <p:cNvPr id="4" name="Date Placeholder 3">
            <a:extLst>
              <a:ext uri="{FF2B5EF4-FFF2-40B4-BE49-F238E27FC236}">
                <a16:creationId xmlns:a16="http://schemas.microsoft.com/office/drawing/2014/main" id="{A3068ED1-EA02-643D-A5C6-BFD6D3294687}"/>
              </a:ext>
            </a:extLst>
          </p:cNvPr>
          <p:cNvSpPr>
            <a:spLocks noGrp="1"/>
          </p:cNvSpPr>
          <p:nvPr>
            <p:ph type="dt" sz="half" idx="10"/>
          </p:nvPr>
        </p:nvSpPr>
        <p:spPr/>
        <p:txBody>
          <a:bodyPr/>
          <a:lstStyle/>
          <a:p>
            <a:pPr>
              <a:defRPr/>
            </a:pPr>
            <a:fld id="{CCBD3259-2FF3-4D79-946D-C5CDA461F24B}" type="datetime1">
              <a:rPr lang="en-GB" altLang="en-US" smtClean="0"/>
              <a:pPr>
                <a:defRPr/>
              </a:pPr>
              <a:t>24/06/2025</a:t>
            </a:fld>
            <a:endParaRPr lang="en-GB" altLang="en-US" dirty="0"/>
          </a:p>
        </p:txBody>
      </p:sp>
      <p:sp>
        <p:nvSpPr>
          <p:cNvPr id="5" name="Slide Number Placeholder 4">
            <a:extLst>
              <a:ext uri="{FF2B5EF4-FFF2-40B4-BE49-F238E27FC236}">
                <a16:creationId xmlns:a16="http://schemas.microsoft.com/office/drawing/2014/main" id="{8933F54A-BD3C-C707-6AE6-DB26AE300236}"/>
              </a:ext>
            </a:extLst>
          </p:cNvPr>
          <p:cNvSpPr>
            <a:spLocks noGrp="1"/>
          </p:cNvSpPr>
          <p:nvPr>
            <p:ph type="sldNum" sz="quarter" idx="12"/>
          </p:nvPr>
        </p:nvSpPr>
        <p:spPr/>
        <p:txBody>
          <a:bodyPr/>
          <a:lstStyle/>
          <a:p>
            <a:pPr>
              <a:defRPr/>
            </a:pPr>
            <a:fld id="{B6EA6BB5-5C58-42AB-859A-19261A4C39A7}" type="slidenum">
              <a:rPr lang="en-GB" altLang="en-US" smtClean="0"/>
              <a:pPr>
                <a:defRPr/>
              </a:pPr>
              <a:t>36</a:t>
            </a:fld>
            <a:endParaRPr lang="en-GB" altLang="en-US"/>
          </a:p>
        </p:txBody>
      </p:sp>
      <p:sp>
        <p:nvSpPr>
          <p:cNvPr id="6" name="Content Placeholder 2">
            <a:extLst>
              <a:ext uri="{FF2B5EF4-FFF2-40B4-BE49-F238E27FC236}">
                <a16:creationId xmlns:a16="http://schemas.microsoft.com/office/drawing/2014/main" id="{CD33F946-01D2-1191-AA5E-6C2185D5FF39}"/>
              </a:ext>
            </a:extLst>
          </p:cNvPr>
          <p:cNvSpPr txBox="1">
            <a:spLocks/>
          </p:cNvSpPr>
          <p:nvPr/>
        </p:nvSpPr>
        <p:spPr bwMode="auto">
          <a:xfrm>
            <a:off x="2195736" y="2246765"/>
            <a:ext cx="4330211" cy="3453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pPr>
            <a:r>
              <a:rPr lang="en-GB" sz="1400" dirty="0"/>
              <a:t>Health and Social Care Act, DH, 2012; </a:t>
            </a:r>
          </a:p>
          <a:p>
            <a:pPr>
              <a:lnSpc>
                <a:spcPct val="90000"/>
              </a:lnSpc>
            </a:pPr>
            <a:endParaRPr lang="en-GB" sz="1400" dirty="0"/>
          </a:p>
          <a:p>
            <a:pPr>
              <a:lnSpc>
                <a:spcPct val="90000"/>
              </a:lnSpc>
            </a:pPr>
            <a:r>
              <a:rPr lang="en-GB" sz="1400" dirty="0"/>
              <a:t>Healthy Lives, Healthy People DH, 2010; </a:t>
            </a:r>
          </a:p>
          <a:p>
            <a:pPr>
              <a:lnSpc>
                <a:spcPct val="90000"/>
              </a:lnSpc>
            </a:pPr>
            <a:endParaRPr lang="en-GB" sz="1400" dirty="0"/>
          </a:p>
          <a:p>
            <a:pPr>
              <a:lnSpc>
                <a:spcPct val="90000"/>
              </a:lnSpc>
            </a:pPr>
            <a:r>
              <a:rPr lang="en-GB" sz="1400" dirty="0"/>
              <a:t>Formation of Public Health England (PHE), 2013; now called the UK Health Security Agency.</a:t>
            </a:r>
          </a:p>
          <a:p>
            <a:pPr>
              <a:lnSpc>
                <a:spcPct val="90000"/>
              </a:lnSpc>
            </a:pPr>
            <a:endParaRPr lang="en-GB" sz="1400" dirty="0"/>
          </a:p>
          <a:p>
            <a:pPr>
              <a:lnSpc>
                <a:spcPct val="90000"/>
              </a:lnSpc>
            </a:pPr>
            <a:r>
              <a:rPr lang="en-GB" sz="1400" dirty="0"/>
              <a:t>Five Year Forward View (NHS England), Oct 2014; </a:t>
            </a:r>
          </a:p>
          <a:p>
            <a:pPr>
              <a:lnSpc>
                <a:spcPct val="90000"/>
              </a:lnSpc>
            </a:pPr>
            <a:endParaRPr lang="en-GB" sz="1400" dirty="0"/>
          </a:p>
          <a:p>
            <a:pPr>
              <a:lnSpc>
                <a:spcPct val="90000"/>
              </a:lnSpc>
            </a:pPr>
            <a:r>
              <a:rPr lang="en-GB" sz="1400" dirty="0"/>
              <a:t>Making Every Contact Count (MECC); </a:t>
            </a:r>
          </a:p>
          <a:p>
            <a:pPr>
              <a:lnSpc>
                <a:spcPct val="90000"/>
              </a:lnSpc>
            </a:pPr>
            <a:endParaRPr lang="en-GB" sz="1400" dirty="0"/>
          </a:p>
          <a:p>
            <a:pPr>
              <a:lnSpc>
                <a:spcPct val="90000"/>
              </a:lnSpc>
            </a:pPr>
            <a:r>
              <a:rPr lang="en-GB" sz="1400" dirty="0"/>
              <a:t>National Institute for Health and Care Excellence (NICE) guidance</a:t>
            </a:r>
            <a:endParaRPr lang="en-ZA" sz="1400" dirty="0"/>
          </a:p>
        </p:txBody>
      </p:sp>
    </p:spTree>
    <p:extLst>
      <p:ext uri="{BB962C8B-B14F-4D97-AF65-F5344CB8AC3E}">
        <p14:creationId xmlns:p14="http://schemas.microsoft.com/office/powerpoint/2010/main" val="17744643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11960" y="153633"/>
            <a:ext cx="3479177" cy="720677"/>
          </a:xfrm>
        </p:spPr>
        <p:txBody>
          <a:bodyPr>
            <a:normAutofit fontScale="90000"/>
          </a:bodyPr>
          <a:lstStyle/>
          <a:p>
            <a:pPr>
              <a:lnSpc>
                <a:spcPct val="90000"/>
              </a:lnSpc>
            </a:pPr>
            <a:r>
              <a:rPr lang="en-GB" sz="2175" dirty="0">
                <a:latin typeface="+mn-lt"/>
              </a:rPr>
              <a:t>Health and Social Care Act, DH, 2012; </a:t>
            </a:r>
            <a:br>
              <a:rPr lang="en-GB" sz="2175" dirty="0"/>
            </a:br>
            <a:endParaRPr lang="en-ZA" sz="2175" dirty="0"/>
          </a:p>
        </p:txBody>
      </p:sp>
      <p:pic>
        <p:nvPicPr>
          <p:cNvPr id="5" name="Picture 4" descr="Stethoscope">
            <a:extLst>
              <a:ext uri="{FF2B5EF4-FFF2-40B4-BE49-F238E27FC236}">
                <a16:creationId xmlns:a16="http://schemas.microsoft.com/office/drawing/2014/main" id="{F88B1BA7-4125-3F18-15C5-DFA1454FD9CE}"/>
              </a:ext>
            </a:extLst>
          </p:cNvPr>
          <p:cNvPicPr>
            <a:picLocks noChangeAspect="1"/>
          </p:cNvPicPr>
          <p:nvPr/>
        </p:nvPicPr>
        <p:blipFill>
          <a:blip r:embed="rId2"/>
          <a:srcRect l="9825" r="41770" b="-1"/>
          <a:stretch/>
        </p:blipFill>
        <p:spPr>
          <a:xfrm>
            <a:off x="3" y="857258"/>
            <a:ext cx="3729824" cy="5143493"/>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3" name="Content Placeholder 2"/>
          <p:cNvSpPr>
            <a:spLocks noGrp="1"/>
          </p:cNvSpPr>
          <p:nvPr>
            <p:ph idx="1"/>
          </p:nvPr>
        </p:nvSpPr>
        <p:spPr>
          <a:xfrm>
            <a:off x="4058213" y="692696"/>
            <a:ext cx="4762259" cy="4850855"/>
          </a:xfrm>
        </p:spPr>
        <p:txBody>
          <a:bodyPr>
            <a:noAutofit/>
          </a:bodyPr>
          <a:lstStyle/>
          <a:p>
            <a:pPr>
              <a:lnSpc>
                <a:spcPct val="90000"/>
              </a:lnSpc>
            </a:pPr>
            <a:r>
              <a:rPr lang="en-GB" sz="1400" dirty="0"/>
              <a:t>The Health and Social Care Act 2012, enacted on 27th March, is the most extensive reorganisation of the structure of the National Health Service in England to date.</a:t>
            </a:r>
          </a:p>
          <a:p>
            <a:pPr>
              <a:lnSpc>
                <a:spcPct val="90000"/>
              </a:lnSpc>
            </a:pPr>
            <a:r>
              <a:rPr lang="en-GB" sz="1400" dirty="0"/>
              <a:t> It included specific duties for health bodies including the Department of Health, Public Health England(UKHSA) Clinical Commissioning Groups, and NHS England which require the bodies to have due regard to reducing health inequalities between the people of England. </a:t>
            </a:r>
          </a:p>
          <a:p>
            <a:pPr>
              <a:lnSpc>
                <a:spcPct val="90000"/>
              </a:lnSpc>
            </a:pPr>
            <a:r>
              <a:rPr lang="en-GB" sz="1400" dirty="0"/>
              <a:t>The Act also brought in changes for local authorities on public health functions.</a:t>
            </a:r>
          </a:p>
          <a:p>
            <a:pPr>
              <a:lnSpc>
                <a:spcPct val="90000"/>
              </a:lnSpc>
            </a:pPr>
            <a:r>
              <a:rPr lang="en-GB" sz="1400" dirty="0"/>
              <a:t>The Act puts clinicians in charge of shaping services, enabling NHS funding to be spent more effectively.</a:t>
            </a:r>
          </a:p>
          <a:p>
            <a:pPr>
              <a:lnSpc>
                <a:spcPct val="90000"/>
              </a:lnSpc>
            </a:pPr>
            <a:r>
              <a:rPr lang="en-ZA" sz="1400" dirty="0"/>
              <a:t>Greater voice for patients</a:t>
            </a:r>
          </a:p>
          <a:p>
            <a:pPr>
              <a:lnSpc>
                <a:spcPct val="90000"/>
              </a:lnSpc>
            </a:pPr>
            <a:r>
              <a:rPr lang="en-GB" sz="1400" dirty="0"/>
              <a:t>Provides the underpinnings for Public Health England , a new body to drive improvements in the public’s health.</a:t>
            </a:r>
          </a:p>
          <a:p>
            <a:pPr>
              <a:lnSpc>
                <a:spcPct val="90000"/>
              </a:lnSpc>
            </a:pPr>
            <a:r>
              <a:rPr lang="en-GB" sz="1400" dirty="0"/>
              <a:t>Sets out clear roles and responsibilities, whilst keeping Ministers’ ultimate responsibility for the NHS.</a:t>
            </a:r>
          </a:p>
          <a:p>
            <a:pPr>
              <a:lnSpc>
                <a:spcPct val="90000"/>
              </a:lnSpc>
            </a:pPr>
            <a:r>
              <a:rPr lang="en-GB" sz="1400" dirty="0"/>
              <a:t>Removes unnecessary tiers of management, releasing resources to the frontline. </a:t>
            </a:r>
          </a:p>
          <a:p>
            <a:pPr>
              <a:lnSpc>
                <a:spcPct val="90000"/>
              </a:lnSpc>
            </a:pPr>
            <a:r>
              <a:rPr lang="en-GB" sz="1400" dirty="0"/>
              <a:t>It also places NICE and the Information Centre in primary legislation. </a:t>
            </a:r>
            <a:endParaRPr lang="en-ZA" sz="1400" dirty="0"/>
          </a:p>
        </p:txBody>
      </p:sp>
    </p:spTree>
    <p:extLst>
      <p:ext uri="{BB962C8B-B14F-4D97-AF65-F5344CB8AC3E}">
        <p14:creationId xmlns:p14="http://schemas.microsoft.com/office/powerpoint/2010/main" val="42477290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7944" y="188640"/>
            <a:ext cx="4752528" cy="1144963"/>
          </a:xfrm>
        </p:spPr>
        <p:txBody>
          <a:bodyPr>
            <a:normAutofit/>
          </a:bodyPr>
          <a:lstStyle/>
          <a:p>
            <a:r>
              <a:rPr lang="en-ZA" sz="2400" dirty="0"/>
              <a:t>Public Health England 2013 (UKHSA: April 2021) </a:t>
            </a:r>
          </a:p>
        </p:txBody>
      </p:sp>
      <p:pic>
        <p:nvPicPr>
          <p:cNvPr id="5" name="Picture 4" descr="Colorful carved figures of humans">
            <a:extLst>
              <a:ext uri="{FF2B5EF4-FFF2-40B4-BE49-F238E27FC236}">
                <a16:creationId xmlns:a16="http://schemas.microsoft.com/office/drawing/2014/main" id="{C47B021B-55E5-CA6B-09B9-18502DF2A1ED}"/>
              </a:ext>
            </a:extLst>
          </p:cNvPr>
          <p:cNvPicPr>
            <a:picLocks noChangeAspect="1"/>
          </p:cNvPicPr>
          <p:nvPr/>
        </p:nvPicPr>
        <p:blipFill>
          <a:blip r:embed="rId2"/>
          <a:srcRect l="26041" r="25808" b="-1"/>
          <a:stretch/>
        </p:blipFill>
        <p:spPr>
          <a:xfrm>
            <a:off x="-1" y="857257"/>
            <a:ext cx="3476010" cy="5143493"/>
          </a:xfrm>
          <a:prstGeom prst="rect">
            <a:avLst/>
          </a:prstGeom>
        </p:spPr>
      </p:pic>
      <p:sp>
        <p:nvSpPr>
          <p:cNvPr id="3" name="Content Placeholder 2"/>
          <p:cNvSpPr>
            <a:spLocks noGrp="1"/>
          </p:cNvSpPr>
          <p:nvPr>
            <p:ph idx="1"/>
          </p:nvPr>
        </p:nvSpPr>
        <p:spPr>
          <a:xfrm>
            <a:off x="3995936" y="1440480"/>
            <a:ext cx="4896544" cy="4083917"/>
          </a:xfrm>
        </p:spPr>
        <p:txBody>
          <a:bodyPr>
            <a:noAutofit/>
          </a:bodyPr>
          <a:lstStyle/>
          <a:p>
            <a:pPr>
              <a:lnSpc>
                <a:spcPct val="90000"/>
              </a:lnSpc>
            </a:pPr>
            <a:r>
              <a:rPr lang="en-GB" sz="1500" dirty="0"/>
              <a:t>UKHSA engages multisectoral partnerships, including with other government departments, to focus on and address health inequities and to tackle the social determinants of health</a:t>
            </a:r>
          </a:p>
          <a:p>
            <a:pPr>
              <a:lnSpc>
                <a:spcPct val="90000"/>
              </a:lnSpc>
            </a:pPr>
            <a:r>
              <a:rPr lang="en-GB" sz="1500" dirty="0"/>
              <a:t>Public Health England (later UKHSA) is part of the Government’s proposals to develop a radical new approach that will empower local communities, enable professional freedoms and unleash new ideas based on the evidence of what works, while ensuring that the country remains resilient to and mitigates against current and future health threats.</a:t>
            </a:r>
          </a:p>
          <a:p>
            <a:pPr>
              <a:lnSpc>
                <a:spcPct val="90000"/>
              </a:lnSpc>
            </a:pPr>
            <a:r>
              <a:rPr lang="en-GB" sz="1500" dirty="0"/>
              <a:t>Public Health England will: bring together a fragmented system do nationally what needs to be done have a new protected public health budget support local action through funding and the provision of evidence, data and professional leadership. Information taken from: Healthy Lives, Healthy People: Our strategy for public health in England And Healthy Lives, Healthy People: Update and Way Forward (July 2011) </a:t>
            </a:r>
            <a:endParaRPr lang="en-ZA" sz="1500" dirty="0"/>
          </a:p>
        </p:txBody>
      </p:sp>
    </p:spTree>
    <p:extLst>
      <p:ext uri="{BB962C8B-B14F-4D97-AF65-F5344CB8AC3E}">
        <p14:creationId xmlns:p14="http://schemas.microsoft.com/office/powerpoint/2010/main" val="29350187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1484784"/>
            <a:ext cx="1993909" cy="3353116"/>
          </a:xfrm>
        </p:spPr>
        <p:txBody>
          <a:bodyPr>
            <a:normAutofit/>
          </a:bodyPr>
          <a:lstStyle/>
          <a:p>
            <a:r>
              <a:rPr lang="en-GB" sz="3200" dirty="0">
                <a:solidFill>
                  <a:schemeClr val="tx2"/>
                </a:solidFill>
              </a:rPr>
              <a:t>The five year forward review 2014</a:t>
            </a:r>
            <a:endParaRPr lang="en-ZA" sz="3200" dirty="0">
              <a:solidFill>
                <a:schemeClr val="tx2"/>
              </a:solidFill>
            </a:endParaRPr>
          </a:p>
        </p:txBody>
      </p:sp>
      <p:sp>
        <p:nvSpPr>
          <p:cNvPr id="3" name="Content Placeholder 2"/>
          <p:cNvSpPr>
            <a:spLocks noGrp="1"/>
          </p:cNvSpPr>
          <p:nvPr>
            <p:ph idx="1"/>
          </p:nvPr>
        </p:nvSpPr>
        <p:spPr>
          <a:xfrm>
            <a:off x="3563888" y="260648"/>
            <a:ext cx="5109659" cy="5184158"/>
          </a:xfrm>
        </p:spPr>
        <p:txBody>
          <a:bodyPr>
            <a:normAutofit/>
          </a:bodyPr>
          <a:lstStyle/>
          <a:p>
            <a:pPr>
              <a:lnSpc>
                <a:spcPct val="90000"/>
              </a:lnSpc>
            </a:pPr>
            <a:r>
              <a:rPr lang="en-GB" sz="1600" dirty="0"/>
              <a:t> The need new partnerships with local communities, local authorities and employers.</a:t>
            </a:r>
          </a:p>
          <a:p>
            <a:pPr>
              <a:lnSpc>
                <a:spcPct val="90000"/>
              </a:lnSpc>
            </a:pPr>
            <a:r>
              <a:rPr lang="en-GB" sz="1600" dirty="0"/>
              <a:t>Advocates for stronger public health-related powers for local government and elected mayors.</a:t>
            </a:r>
          </a:p>
          <a:p>
            <a:pPr>
              <a:lnSpc>
                <a:spcPct val="90000"/>
              </a:lnSpc>
            </a:pPr>
            <a:r>
              <a:rPr lang="en-GB" sz="1600" dirty="0"/>
              <a:t>NHS will become a better partner with voluntary organisations and local</a:t>
            </a:r>
          </a:p>
          <a:p>
            <a:pPr marL="0" indent="0">
              <a:lnSpc>
                <a:spcPct val="90000"/>
              </a:lnSpc>
              <a:buNone/>
            </a:pPr>
            <a:r>
              <a:rPr lang="en-GB" sz="1600" dirty="0"/>
              <a:t>   communities.</a:t>
            </a:r>
          </a:p>
          <a:p>
            <a:pPr>
              <a:lnSpc>
                <a:spcPct val="90000"/>
              </a:lnSpc>
            </a:pPr>
            <a:r>
              <a:rPr lang="en-ZA" sz="1600" dirty="0"/>
              <a:t>Will improve care for:</a:t>
            </a:r>
          </a:p>
          <a:p>
            <a:pPr lvl="1">
              <a:lnSpc>
                <a:spcPct val="90000"/>
              </a:lnSpc>
            </a:pPr>
            <a:r>
              <a:rPr lang="en-GB" sz="1600" dirty="0"/>
              <a:t>Children and young people with complex needs, including those eligible for education, health and care plans</a:t>
            </a:r>
          </a:p>
          <a:p>
            <a:pPr lvl="1">
              <a:lnSpc>
                <a:spcPct val="90000"/>
              </a:lnSpc>
            </a:pPr>
            <a:r>
              <a:rPr lang="en-GB" sz="1600" dirty="0"/>
              <a:t>People with multiple long-term conditions, particularly older people with frailty</a:t>
            </a:r>
          </a:p>
          <a:p>
            <a:pPr lvl="1">
              <a:lnSpc>
                <a:spcPct val="90000"/>
              </a:lnSpc>
            </a:pPr>
            <a:r>
              <a:rPr lang="en-GB" sz="1600" dirty="0"/>
              <a:t>People with learning disabilities with high support needs, including those who are in institutional settings or at risk of placement </a:t>
            </a:r>
          </a:p>
          <a:p>
            <a:pPr lvl="1">
              <a:lnSpc>
                <a:spcPct val="90000"/>
              </a:lnSpc>
            </a:pPr>
            <a:r>
              <a:rPr lang="en-GB" sz="1600" dirty="0"/>
              <a:t>People with significant mental health needs, like those eligible for the Care Programme Approach or who use a lot of unplanned care</a:t>
            </a:r>
          </a:p>
          <a:p>
            <a:pPr lvl="1">
              <a:lnSpc>
                <a:spcPct val="90000"/>
              </a:lnSpc>
            </a:pPr>
            <a:endParaRPr lang="en-ZA" sz="975" dirty="0"/>
          </a:p>
        </p:txBody>
      </p:sp>
    </p:spTree>
    <p:extLst>
      <p:ext uri="{BB962C8B-B14F-4D97-AF65-F5344CB8AC3E}">
        <p14:creationId xmlns:p14="http://schemas.microsoft.com/office/powerpoint/2010/main" val="381154544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B93A4-19AC-5BEB-CC69-D4ED73EAE06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88DFC71-BF5B-AE01-F3FC-71D0AB5F1055}"/>
              </a:ext>
            </a:extLst>
          </p:cNvPr>
          <p:cNvSpPr>
            <a:spLocks noGrp="1"/>
          </p:cNvSpPr>
          <p:nvPr>
            <p:ph idx="1"/>
          </p:nvPr>
        </p:nvSpPr>
        <p:spPr>
          <a:xfrm>
            <a:off x="457200" y="1628800"/>
            <a:ext cx="8229600" cy="3917032"/>
          </a:xfrm>
        </p:spPr>
        <p:txBody>
          <a:bodyPr/>
          <a:lstStyle/>
          <a:p>
            <a:endParaRPr lang="en-GB" sz="1200" b="0" i="0" dirty="0">
              <a:solidFill>
                <a:srgbClr val="222222"/>
              </a:solidFill>
              <a:effectLst/>
              <a:latin typeface="Arial" panose="020B0604020202020204" pitchFamily="34" charset="0"/>
            </a:endParaRPr>
          </a:p>
          <a:p>
            <a:r>
              <a:rPr lang="en-GB" sz="1400" b="0" i="0" dirty="0">
                <a:solidFill>
                  <a:srgbClr val="222222"/>
                </a:solidFill>
                <a:effectLst/>
                <a:latin typeface="+mj-lt"/>
              </a:rPr>
              <a:t>Carlsen, L. and </a:t>
            </a:r>
            <a:r>
              <a:rPr lang="en-GB" sz="1400" b="0" i="0" dirty="0" err="1">
                <a:solidFill>
                  <a:srgbClr val="222222"/>
                </a:solidFill>
                <a:effectLst/>
                <a:latin typeface="+mj-lt"/>
              </a:rPr>
              <a:t>Bruggemann</a:t>
            </a:r>
            <a:r>
              <a:rPr lang="en-GB" sz="1400" b="0" i="0" dirty="0">
                <a:solidFill>
                  <a:srgbClr val="222222"/>
                </a:solidFill>
                <a:effectLst/>
                <a:latin typeface="+mj-lt"/>
              </a:rPr>
              <a:t>, R. (2021) ‘The 17 United Nations’ sustainable development goals: a status by 2020’, International Journal of Sustainable Development &amp; World Ecology, 29(3), pp. 219–229. </a:t>
            </a:r>
            <a:r>
              <a:rPr lang="en-GB" sz="1400" b="0" i="0" dirty="0" err="1">
                <a:solidFill>
                  <a:srgbClr val="222222"/>
                </a:solidFill>
                <a:effectLst/>
                <a:latin typeface="+mj-lt"/>
              </a:rPr>
              <a:t>doi</a:t>
            </a:r>
            <a:r>
              <a:rPr lang="en-GB" sz="1400" b="0" i="0" dirty="0">
                <a:solidFill>
                  <a:srgbClr val="222222"/>
                </a:solidFill>
                <a:effectLst/>
                <a:latin typeface="+mj-lt"/>
              </a:rPr>
              <a:t>: 10.1080/13504509.2021.1948456.</a:t>
            </a:r>
          </a:p>
          <a:p>
            <a:r>
              <a:rPr lang="en-GB" sz="1400" b="0" i="0" dirty="0">
                <a:solidFill>
                  <a:srgbClr val="222222"/>
                </a:solidFill>
                <a:effectLst/>
                <a:latin typeface="+mj-lt"/>
              </a:rPr>
              <a:t>Whitman, A., De Lew, N., Chappel, A., </a:t>
            </a:r>
            <a:r>
              <a:rPr lang="en-GB" sz="1400" b="0" i="0" dirty="0" err="1">
                <a:solidFill>
                  <a:srgbClr val="222222"/>
                </a:solidFill>
                <a:effectLst/>
                <a:latin typeface="+mj-lt"/>
              </a:rPr>
              <a:t>Aysola</a:t>
            </a:r>
            <a:r>
              <a:rPr lang="en-GB" sz="1400" b="0" i="0" dirty="0">
                <a:solidFill>
                  <a:srgbClr val="222222"/>
                </a:solidFill>
                <a:effectLst/>
                <a:latin typeface="+mj-lt"/>
              </a:rPr>
              <a:t>, V., Zuckerman, R. and Sommers, B.D., 2022. Addressing social determinants of health: Examples of successful evidence-based strategies and current federal efforts. </a:t>
            </a:r>
            <a:r>
              <a:rPr lang="en-GB" sz="1400" b="0" i="1" dirty="0">
                <a:solidFill>
                  <a:srgbClr val="222222"/>
                </a:solidFill>
                <a:effectLst/>
                <a:latin typeface="+mj-lt"/>
              </a:rPr>
              <a:t>Off Heal Policy</a:t>
            </a:r>
            <a:r>
              <a:rPr lang="en-GB" sz="1400" b="0" i="0" dirty="0">
                <a:solidFill>
                  <a:srgbClr val="222222"/>
                </a:solidFill>
                <a:effectLst/>
                <a:latin typeface="+mj-lt"/>
              </a:rPr>
              <a:t>, </a:t>
            </a:r>
            <a:r>
              <a:rPr lang="en-GB" sz="1400" b="0" i="1" dirty="0">
                <a:solidFill>
                  <a:srgbClr val="222222"/>
                </a:solidFill>
                <a:effectLst/>
                <a:latin typeface="+mj-lt"/>
              </a:rPr>
              <a:t>1</a:t>
            </a:r>
            <a:r>
              <a:rPr lang="en-GB" sz="1400" b="0" i="0" dirty="0">
                <a:solidFill>
                  <a:srgbClr val="222222"/>
                </a:solidFill>
                <a:effectLst/>
                <a:latin typeface="+mj-lt"/>
              </a:rPr>
              <a:t>, pp.1-30.</a:t>
            </a:r>
          </a:p>
          <a:p>
            <a:r>
              <a:rPr lang="en-GB" sz="1400" b="0" i="0" dirty="0">
                <a:solidFill>
                  <a:srgbClr val="222222"/>
                </a:solidFill>
                <a:effectLst/>
                <a:latin typeface="+mj-lt"/>
              </a:rPr>
              <a:t>Thomson, K., Hillier-Brown, F., Todd, A. </a:t>
            </a:r>
            <a:r>
              <a:rPr lang="en-GB" sz="1400" b="0" i="1" dirty="0">
                <a:solidFill>
                  <a:srgbClr val="222222"/>
                </a:solidFill>
                <a:effectLst/>
                <a:latin typeface="+mj-lt"/>
              </a:rPr>
              <a:t>et al.</a:t>
            </a:r>
            <a:r>
              <a:rPr lang="en-GB" sz="1400" b="0" i="0" dirty="0">
                <a:solidFill>
                  <a:srgbClr val="222222"/>
                </a:solidFill>
                <a:effectLst/>
                <a:latin typeface="+mj-lt"/>
              </a:rPr>
              <a:t> The effects of public health policies on health inequalities in high-income countries: an umbrella review. </a:t>
            </a:r>
            <a:r>
              <a:rPr lang="en-GB" sz="1400" b="0" i="1" dirty="0">
                <a:solidFill>
                  <a:srgbClr val="222222"/>
                </a:solidFill>
                <a:effectLst/>
                <a:latin typeface="+mj-lt"/>
              </a:rPr>
              <a:t>BMC Public Health</a:t>
            </a:r>
            <a:r>
              <a:rPr lang="en-GB" sz="1400" b="0" i="0" dirty="0">
                <a:solidFill>
                  <a:srgbClr val="222222"/>
                </a:solidFill>
                <a:effectLst/>
                <a:latin typeface="+mj-lt"/>
              </a:rPr>
              <a:t> </a:t>
            </a:r>
            <a:r>
              <a:rPr lang="en-GB" sz="1400" b="1" i="0" dirty="0">
                <a:solidFill>
                  <a:srgbClr val="222222"/>
                </a:solidFill>
                <a:effectLst/>
                <a:latin typeface="+mj-lt"/>
              </a:rPr>
              <a:t>18</a:t>
            </a:r>
            <a:r>
              <a:rPr lang="en-GB" sz="1400" b="0" i="0" dirty="0">
                <a:solidFill>
                  <a:srgbClr val="222222"/>
                </a:solidFill>
                <a:effectLst/>
                <a:latin typeface="+mj-lt"/>
              </a:rPr>
              <a:t>, 869 (2018). </a:t>
            </a:r>
            <a:r>
              <a:rPr lang="en-GB" sz="1400" b="0" i="0" dirty="0">
                <a:solidFill>
                  <a:srgbClr val="222222"/>
                </a:solidFill>
                <a:effectLst/>
                <a:latin typeface="+mj-lt"/>
                <a:hlinkClick r:id="rId2"/>
              </a:rPr>
              <a:t>https://doi.org/10.1186/s12889-018-5677-1</a:t>
            </a:r>
            <a:r>
              <a:rPr lang="en-GB" sz="1400" b="0" i="0" dirty="0">
                <a:solidFill>
                  <a:srgbClr val="222222"/>
                </a:solidFill>
                <a:effectLst/>
                <a:latin typeface="+mj-lt"/>
              </a:rPr>
              <a:t> .</a:t>
            </a:r>
          </a:p>
          <a:p>
            <a:r>
              <a:rPr lang="en-GB" sz="1400" dirty="0">
                <a:solidFill>
                  <a:srgbClr val="222222"/>
                </a:solidFill>
                <a:latin typeface="+mj-lt"/>
              </a:rPr>
              <a:t>UK Parliament (2024). Social Care in England: Current Situation, case for a further strategy and further support for unpaid carers. Available from: </a:t>
            </a:r>
            <a:r>
              <a:rPr lang="en-GB" sz="1400" dirty="0">
                <a:solidFill>
                  <a:srgbClr val="222222"/>
                </a:solidFill>
                <a:latin typeface="+mj-lt"/>
                <a:hlinkClick r:id="rId3"/>
              </a:rPr>
              <a:t>https://lordslibrary.parliament.uk/social-care-in-england-current-situation-case-for-a-strategy-and-further-support-for-unpaid-carers/#heading-8</a:t>
            </a:r>
            <a:r>
              <a:rPr lang="en-GB" sz="1400" dirty="0">
                <a:solidFill>
                  <a:srgbClr val="222222"/>
                </a:solidFill>
                <a:latin typeface="+mj-lt"/>
              </a:rPr>
              <a:t> Accessed 12 December 2024.</a:t>
            </a:r>
            <a:endParaRPr lang="en-GB" sz="1400" dirty="0">
              <a:latin typeface="+mj-lt"/>
            </a:endParaRPr>
          </a:p>
        </p:txBody>
      </p:sp>
      <p:sp>
        <p:nvSpPr>
          <p:cNvPr id="4" name="Date Placeholder 3">
            <a:extLst>
              <a:ext uri="{FF2B5EF4-FFF2-40B4-BE49-F238E27FC236}">
                <a16:creationId xmlns:a16="http://schemas.microsoft.com/office/drawing/2014/main" id="{B4D78042-3CAD-0CCB-5E52-1357D14EAA26}"/>
              </a:ext>
            </a:extLst>
          </p:cNvPr>
          <p:cNvSpPr>
            <a:spLocks noGrp="1"/>
          </p:cNvSpPr>
          <p:nvPr>
            <p:ph type="dt" sz="half" idx="10"/>
          </p:nvPr>
        </p:nvSpPr>
        <p:spPr/>
        <p:txBody>
          <a:bodyPr/>
          <a:lstStyle/>
          <a:p>
            <a:pPr>
              <a:defRPr/>
            </a:pPr>
            <a:fld id="{CCBD3259-2FF3-4D79-946D-C5CDA461F24B}" type="datetime1">
              <a:rPr lang="en-GB" altLang="en-US" smtClean="0"/>
              <a:pPr>
                <a:defRPr/>
              </a:pPr>
              <a:t>24/06/2025</a:t>
            </a:fld>
            <a:endParaRPr lang="en-GB" altLang="en-US" dirty="0"/>
          </a:p>
        </p:txBody>
      </p:sp>
      <p:sp>
        <p:nvSpPr>
          <p:cNvPr id="5" name="Slide Number Placeholder 4">
            <a:extLst>
              <a:ext uri="{FF2B5EF4-FFF2-40B4-BE49-F238E27FC236}">
                <a16:creationId xmlns:a16="http://schemas.microsoft.com/office/drawing/2014/main" id="{6546E2EC-8909-A100-B3BE-3D4E98CEA650}"/>
              </a:ext>
            </a:extLst>
          </p:cNvPr>
          <p:cNvSpPr>
            <a:spLocks noGrp="1"/>
          </p:cNvSpPr>
          <p:nvPr>
            <p:ph type="sldNum" sz="quarter" idx="12"/>
          </p:nvPr>
        </p:nvSpPr>
        <p:spPr/>
        <p:txBody>
          <a:bodyPr/>
          <a:lstStyle/>
          <a:p>
            <a:pPr>
              <a:defRPr/>
            </a:pPr>
            <a:fld id="{B6EA6BB5-5C58-42AB-859A-19261A4C39A7}" type="slidenum">
              <a:rPr lang="en-GB" altLang="en-US" smtClean="0"/>
              <a:pPr>
                <a:defRPr/>
              </a:pPr>
              <a:t>40</a:t>
            </a:fld>
            <a:endParaRPr lang="en-GB" altLang="en-US"/>
          </a:p>
        </p:txBody>
      </p:sp>
    </p:spTree>
    <p:extLst>
      <p:ext uri="{BB962C8B-B14F-4D97-AF65-F5344CB8AC3E}">
        <p14:creationId xmlns:p14="http://schemas.microsoft.com/office/powerpoint/2010/main" val="26772975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475</TotalTime>
  <Words>3814</Words>
  <Application>Microsoft Office PowerPoint</Application>
  <PresentationFormat>On-screen Show (4:3)</PresentationFormat>
  <Paragraphs>325</Paragraphs>
  <Slides>40</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40</vt:i4>
      </vt:variant>
    </vt:vector>
  </HeadingPairs>
  <TitlesOfParts>
    <vt:vector size="50" baseType="lpstr">
      <vt:lpstr>ＭＳ Ｐゴシック</vt:lpstr>
      <vt:lpstr>Arial</vt:lpstr>
      <vt:lpstr>Calibri</vt:lpstr>
      <vt:lpstr>Myriad Pro</vt:lpstr>
      <vt:lpstr>Symbol</vt:lpstr>
      <vt:lpstr>Tahoma</vt:lpstr>
      <vt:lpstr>Times New Roman</vt:lpstr>
      <vt:lpstr>Verdana</vt:lpstr>
      <vt:lpstr>Wingdings</vt:lpstr>
      <vt:lpstr>20140311PresentationUWTSDTemplate</vt:lpstr>
      <vt:lpstr>  </vt:lpstr>
      <vt:lpstr>Course Overview</vt:lpstr>
      <vt:lpstr>Objectives of today’s lesson</vt:lpstr>
      <vt:lpstr>Introduction</vt:lpstr>
      <vt:lpstr>Wider determinants of health</vt:lpstr>
      <vt:lpstr>Why care about Health Inequalities</vt:lpstr>
      <vt:lpstr>Example of a health inequality</vt:lpstr>
      <vt:lpstr>Example of a health inequality </vt:lpstr>
      <vt:lpstr>Example of a health inequality</vt:lpstr>
      <vt:lpstr>Activity: Factors Leading to Health Inequalities</vt:lpstr>
      <vt:lpstr>PowerPoint Presentation</vt:lpstr>
      <vt:lpstr>PowerPoint Presentation</vt:lpstr>
      <vt:lpstr>What Is Dahlgren and Whitehead model?</vt:lpstr>
      <vt:lpstr>PowerPoint Presentation</vt:lpstr>
      <vt:lpstr>Common Determinants of Health </vt:lpstr>
      <vt:lpstr>Other determinants of health </vt:lpstr>
      <vt:lpstr>Biological determinants </vt:lpstr>
      <vt:lpstr>Environmental factors- </vt:lpstr>
      <vt:lpstr>Behavioural &amp; socio-cultural (Life style) </vt:lpstr>
      <vt:lpstr>Life-style makes the difference </vt:lpstr>
      <vt:lpstr>Socioeconomic conditions-</vt:lpstr>
      <vt:lpstr>EDUCATION</vt:lpstr>
      <vt:lpstr>OCCUPATION</vt:lpstr>
      <vt:lpstr>POLITICAL SYSTEM </vt:lpstr>
      <vt:lpstr>Health services </vt:lpstr>
      <vt:lpstr>AGING OF THE POPULATION </vt:lpstr>
      <vt:lpstr>GENDER</vt:lpstr>
      <vt:lpstr>Social exclusion and social isolation</vt:lpstr>
      <vt:lpstr>Food Security</vt:lpstr>
      <vt:lpstr>Sustainable Development Goals</vt:lpstr>
      <vt:lpstr>PowerPoint Presentation</vt:lpstr>
      <vt:lpstr>SDG 3</vt:lpstr>
      <vt:lpstr>Why address social determinants of community health and development?</vt:lpstr>
      <vt:lpstr>Addressing Health Inequalities </vt:lpstr>
      <vt:lpstr>Policies and methodologies for reducing inequalities in health</vt:lpstr>
      <vt:lpstr>Group Discussion (30 minutes)</vt:lpstr>
      <vt:lpstr>Health and Social Care Act, DH, 2012;  </vt:lpstr>
      <vt:lpstr>Public Health England 2013 (UKHSA: April 2021) </vt:lpstr>
      <vt:lpstr>The five year forward review 2014</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Christopher Mafuva</cp:lastModifiedBy>
  <cp:revision>229</cp:revision>
  <cp:lastPrinted>1601-01-01T00:00:00Z</cp:lastPrinted>
  <dcterms:created xsi:type="dcterms:W3CDTF">2002-10-07T19:43:58Z</dcterms:created>
  <dcterms:modified xsi:type="dcterms:W3CDTF">2025-06-24T09:08:31Z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a321a15a-c71d-40d3-b0cd-3b0ec0033fdd_Enabled">
    <vt:lpwstr>true</vt:lpwstr>
  </property>
  <property fmtid="{D5CDD505-2E9C-101B-9397-08002B2CF9AE}" pid="3" name="MSIP_Label_a321a15a-c71d-40d3-b0cd-3b0ec0033fdd_SetDate">
    <vt:lpwstr>2025-02-26T16:01:59Z</vt:lpwstr>
  </property>
  <property fmtid="{D5CDD505-2E9C-101B-9397-08002B2CF9AE}" pid="4" name="MSIP_Label_a321a15a-c71d-40d3-b0cd-3b0ec0033fdd_Method">
    <vt:lpwstr>Standard</vt:lpwstr>
  </property>
  <property fmtid="{D5CDD505-2E9C-101B-9397-08002B2CF9AE}" pid="5" name="MSIP_Label_a321a15a-c71d-40d3-b0cd-3b0ec0033fdd_Name">
    <vt:lpwstr>Restricted</vt:lpwstr>
  </property>
  <property fmtid="{D5CDD505-2E9C-101B-9397-08002B2CF9AE}" pid="6" name="MSIP_Label_a321a15a-c71d-40d3-b0cd-3b0ec0033fdd_SiteId">
    <vt:lpwstr>f89944b7-4a4e-4ea7-9156-3299f3411647</vt:lpwstr>
  </property>
  <property fmtid="{D5CDD505-2E9C-101B-9397-08002B2CF9AE}" pid="7" name="MSIP_Label_a321a15a-c71d-40d3-b0cd-3b0ec0033fdd_ActionId">
    <vt:lpwstr>2eb77ed7-f9bc-4883-b360-e09e3e137238</vt:lpwstr>
  </property>
  <property fmtid="{D5CDD505-2E9C-101B-9397-08002B2CF9AE}" pid="8" name="MSIP_Label_a321a15a-c71d-40d3-b0cd-3b0ec0033fdd_ContentBits">
    <vt:lpwstr>0</vt:lpwstr>
  </property>
  <property fmtid="{D5CDD505-2E9C-101B-9397-08002B2CF9AE}" pid="9" name="MSIP_Label_a321a15a-c71d-40d3-b0cd-3b0ec0033fdd_Tag">
    <vt:lpwstr>10, 3, 0, 1</vt:lpwstr>
  </property>
</Properties>
</file>