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78" r:id="rId3"/>
    <p:sldId id="296" r:id="rId4"/>
    <p:sldId id="279" r:id="rId5"/>
    <p:sldId id="295" r:id="rId6"/>
    <p:sldId id="280" r:id="rId7"/>
    <p:sldId id="293" r:id="rId8"/>
    <p:sldId id="298" r:id="rId9"/>
    <p:sldId id="299" r:id="rId10"/>
    <p:sldId id="282" r:id="rId11"/>
    <p:sldId id="283" r:id="rId12"/>
    <p:sldId id="288" r:id="rId13"/>
    <p:sldId id="284" r:id="rId14"/>
    <p:sldId id="289" r:id="rId15"/>
    <p:sldId id="285" r:id="rId16"/>
    <p:sldId id="290" r:id="rId17"/>
    <p:sldId id="286" r:id="rId18"/>
    <p:sldId id="291" r:id="rId19"/>
    <p:sldId id="287" r:id="rId20"/>
    <p:sldId id="292" r:id="rId21"/>
    <p:sldId id="302" r:id="rId22"/>
    <p:sldId id="300" r:id="rId23"/>
    <p:sldId id="297"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441" autoAdjust="0"/>
    <p:restoredTop sz="90909" autoAdjust="0"/>
  </p:normalViewPr>
  <p:slideViewPr>
    <p:cSldViewPr>
      <p:cViewPr varScale="1">
        <p:scale>
          <a:sx n="101" d="100"/>
          <a:sy n="101" d="100"/>
        </p:scale>
        <p:origin x="1280"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In this structure authority is duplicated and decision making is complex and time consuming. Goals and responsibilities should be clearly identified, well distributed and coordinated in order to avoid management confusion and organizational conflicts under this work system. Constant communication and regular meetings are keys for the success of such structures.</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20</a:t>
            </a:fld>
            <a:endParaRPr lang="en-GB" altLang="en-US"/>
          </a:p>
        </p:txBody>
      </p:sp>
    </p:spTree>
    <p:extLst>
      <p:ext uri="{BB962C8B-B14F-4D97-AF65-F5344CB8AC3E}">
        <p14:creationId xmlns:p14="http://schemas.microsoft.com/office/powerpoint/2010/main" val="337541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08/10/2023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08/10/2023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08/10/2023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08/10/2023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08/10/2023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08/10/2023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doi.org/10.4018/978-1-5225-1913-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The Business Structure</a:t>
            </a:r>
            <a:br>
              <a:rPr lang="en-GB" altLang="en-US" b="1" dirty="0"/>
            </a:br>
            <a:r>
              <a:rPr lang="en-GB" altLang="en-US" b="1" dirty="0"/>
              <a:t>LCBB4007</a:t>
            </a:r>
            <a:br>
              <a:rPr lang="en-GB" altLang="en-US" dirty="0"/>
            </a:br>
            <a:br>
              <a:rPr lang="en-GB" altLang="en-US" dirty="0"/>
            </a:br>
            <a:br>
              <a:rPr lang="en-GB" altLang="en-US" sz="3600" dirty="0"/>
            </a:br>
            <a:br>
              <a:rPr lang="en-GB" altLang="en-US" sz="3600"/>
            </a:br>
            <a:r>
              <a:rPr lang="en-GB" altLang="en-US" sz="3600"/>
              <a:t>						</a:t>
            </a:r>
            <a:r>
              <a:rPr lang="en-GB" altLang="en-US" sz="2400" b="1"/>
              <a:t>Week </a:t>
            </a:r>
            <a:r>
              <a:rPr lang="en-GB" altLang="en-US" sz="2400" b="1" dirty="0"/>
              <a:t>2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marL="342900" lvl="0" indent="-342900">
              <a:buSzPts val="1000"/>
              <a:buFont typeface="Symbol" pitchFamily="2" charset="2"/>
              <a:buChar char=""/>
              <a:tabLst>
                <a:tab pos="457200" algn="l"/>
              </a:tabLst>
            </a:pPr>
            <a:r>
              <a:rPr lang="en-GB" sz="2000" kern="0" dirty="0">
                <a:effectLst/>
                <a:ea typeface="Times New Roman" panose="02020603050405020304" pitchFamily="18" charset="0"/>
                <a:cs typeface="Times New Roman" panose="02020603050405020304" pitchFamily="18" charset="0"/>
              </a:rPr>
              <a:t>Understanding the business structure </a:t>
            </a:r>
          </a:p>
          <a:p>
            <a:pPr marL="685800" lvl="1">
              <a:buSzPts val="1000"/>
              <a:buFont typeface="Wingdings" pitchFamily="2" charset="2"/>
              <a:buChar char="Ø"/>
              <a:tabLst>
                <a:tab pos="457200" algn="l"/>
              </a:tabLst>
            </a:pPr>
            <a:r>
              <a:rPr lang="en-GB" sz="1800" kern="0" dirty="0">
                <a:cs typeface="Times New Roman" panose="02020603050405020304" pitchFamily="18" charset="0"/>
              </a:rPr>
              <a:t>Business structure</a:t>
            </a:r>
          </a:p>
          <a:p>
            <a:pPr marL="685800" lvl="1">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Business chart </a:t>
            </a:r>
            <a:endParaRPr lang="en-GB" sz="1800" kern="100" dirty="0">
              <a:effectLst/>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2000" kern="0" dirty="0">
                <a:effectLst/>
                <a:ea typeface="Times New Roman" panose="02020603050405020304" pitchFamily="18" charset="0"/>
                <a:cs typeface="Times New Roman" panose="02020603050405020304" pitchFamily="18" charset="0"/>
              </a:rPr>
              <a:t>Importance of business structure </a:t>
            </a:r>
          </a:p>
          <a:p>
            <a:pPr marL="685800" lvl="1">
              <a:buSzPts val="1000"/>
              <a:buFont typeface="Wingdings" pitchFamily="2" charset="2"/>
              <a:buChar char="Ø"/>
              <a:tabLst>
                <a:tab pos="457200" algn="l"/>
              </a:tabLst>
            </a:pPr>
            <a:r>
              <a:rPr lang="en-GB" sz="1800" kern="100" dirty="0">
                <a:ea typeface="Calibri" panose="020F0502020204030204" pitchFamily="34" charset="0"/>
                <a:cs typeface="Times New Roman" panose="02020603050405020304" pitchFamily="18" charset="0"/>
              </a:rPr>
              <a:t>Chain of command</a:t>
            </a:r>
          </a:p>
          <a:p>
            <a:pPr marL="685800" lvl="1">
              <a:buSzPts val="1000"/>
              <a:buFont typeface="Wingdings" pitchFamily="2" charset="2"/>
              <a:buChar char="Ø"/>
              <a:tabLst>
                <a:tab pos="457200" algn="l"/>
              </a:tabLst>
            </a:pPr>
            <a:r>
              <a:rPr lang="en-GB" sz="1800" kern="100" dirty="0">
                <a:effectLst/>
                <a:ea typeface="Calibri" panose="020F0502020204030204" pitchFamily="34" charset="0"/>
                <a:cs typeface="Times New Roman" panose="02020603050405020304" pitchFamily="18" charset="0"/>
              </a:rPr>
              <a:t>Line of authority</a:t>
            </a:r>
          </a:p>
          <a:p>
            <a:pPr marL="342900" lvl="0" indent="-342900">
              <a:buSzPts val="1000"/>
              <a:buFont typeface="Symbol" pitchFamily="2" charset="2"/>
              <a:buChar char=""/>
              <a:tabLst>
                <a:tab pos="457200" algn="l"/>
              </a:tabLst>
            </a:pPr>
            <a:r>
              <a:rPr lang="en-GB" sz="2000" kern="0" dirty="0">
                <a:effectLst/>
                <a:ea typeface="Times New Roman" panose="02020603050405020304" pitchFamily="18" charset="0"/>
                <a:cs typeface="Times New Roman" panose="02020603050405020304" pitchFamily="18" charset="0"/>
              </a:rPr>
              <a:t>Types of organisational structure</a:t>
            </a:r>
          </a:p>
          <a:p>
            <a:pPr lvl="1" indent="-342900">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The simple structure </a:t>
            </a:r>
          </a:p>
          <a:p>
            <a:pPr lvl="1" indent="-342900">
              <a:buSzPts val="1000"/>
              <a:buFont typeface="Wingdings" pitchFamily="2" charset="2"/>
              <a:buChar char="Ø"/>
              <a:tabLst>
                <a:tab pos="457200" algn="l"/>
              </a:tabLst>
            </a:pPr>
            <a:r>
              <a:rPr lang="en-GB" sz="1800" kern="0" dirty="0">
                <a:ea typeface="Calibri" panose="020F0502020204030204" pitchFamily="34" charset="0"/>
                <a:cs typeface="Times New Roman" panose="02020603050405020304" pitchFamily="18" charset="0"/>
              </a:rPr>
              <a:t>The functional structure</a:t>
            </a:r>
          </a:p>
          <a:p>
            <a:pPr lvl="1" indent="-342900">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The divisional structure </a:t>
            </a:r>
          </a:p>
          <a:p>
            <a:pPr lvl="1" indent="-342900">
              <a:buSzPts val="1000"/>
              <a:buFont typeface="Wingdings" pitchFamily="2" charset="2"/>
              <a:buChar char="Ø"/>
              <a:tabLst>
                <a:tab pos="457200" algn="l"/>
              </a:tabLst>
            </a:pPr>
            <a:r>
              <a:rPr lang="en-GB" sz="1800" kern="0" dirty="0">
                <a:ea typeface="Calibri" panose="020F0502020204030204" pitchFamily="34" charset="0"/>
                <a:cs typeface="Times New Roman" panose="02020603050405020304" pitchFamily="18" charset="0"/>
              </a:rPr>
              <a:t>The area/geography structure</a:t>
            </a:r>
          </a:p>
          <a:p>
            <a:pPr lvl="1" indent="-342900">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The matrix structure</a:t>
            </a:r>
            <a:endParaRPr lang="en-GB" sz="1800" kern="100" dirty="0">
              <a:effectLst/>
              <a:ea typeface="Calibri" panose="020F0502020204030204" pitchFamily="34" charset="0"/>
              <a:cs typeface="Times New Roman" panose="02020603050405020304" pitchFamily="18" charset="0"/>
            </a:endParaRPr>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F3A0-A1D7-0D31-70B1-61B245E76786}"/>
              </a:ext>
            </a:extLst>
          </p:cNvPr>
          <p:cNvSpPr>
            <a:spLocks noGrp="1"/>
          </p:cNvSpPr>
          <p:nvPr>
            <p:ph type="title"/>
          </p:nvPr>
        </p:nvSpPr>
        <p:spPr/>
        <p:txBody>
          <a:bodyPr/>
          <a:lstStyle/>
          <a:p>
            <a:r>
              <a:rPr lang="en-US" sz="3600" b="1" dirty="0"/>
              <a:t>Business structure</a:t>
            </a:r>
          </a:p>
        </p:txBody>
      </p:sp>
      <p:sp>
        <p:nvSpPr>
          <p:cNvPr id="3" name="Content Placeholder 2">
            <a:extLst>
              <a:ext uri="{FF2B5EF4-FFF2-40B4-BE49-F238E27FC236}">
                <a16:creationId xmlns:a16="http://schemas.microsoft.com/office/drawing/2014/main" id="{265C66C5-DE1D-A367-B7F4-D81A772BEC7E}"/>
              </a:ext>
            </a:extLst>
          </p:cNvPr>
          <p:cNvSpPr>
            <a:spLocks noGrp="1"/>
          </p:cNvSpPr>
          <p:nvPr>
            <p:ph idx="1"/>
          </p:nvPr>
        </p:nvSpPr>
        <p:spPr/>
        <p:txBody>
          <a:bodyPr/>
          <a:lstStyle/>
          <a:p>
            <a:pPr marL="0" indent="0" algn="ctr">
              <a:buNone/>
            </a:pPr>
            <a:r>
              <a:rPr lang="en-GB" sz="2400" dirty="0"/>
              <a:t>Hartzell (2003) suggests that “an organization should choose a structure that is appropriate for its individual needs and allows for the company to react and adapt to uncertainties and changes in the internal and external environments. Having a suitable organizational structure in place allows a company to implement proper operating procedures and decision-making processes that will aid the organization in accomplishing its goals”.</a:t>
            </a:r>
            <a:endParaRPr lang="en-US" sz="2400" dirty="0"/>
          </a:p>
        </p:txBody>
      </p:sp>
      <p:sp>
        <p:nvSpPr>
          <p:cNvPr id="4" name="Date Placeholder 3">
            <a:extLst>
              <a:ext uri="{FF2B5EF4-FFF2-40B4-BE49-F238E27FC236}">
                <a16:creationId xmlns:a16="http://schemas.microsoft.com/office/drawing/2014/main" id="{5B7B0C06-B4A5-D9EF-D40D-3643D4BD1B44}"/>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081D9847-3178-1F4A-3648-94A913F5B27E}"/>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359569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Business structure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An organization structure is a distribution of activities grouping of people, division of responsibilities, establishing organizational procedures, and implementing the organizational rules and regulations to achieve the objectives of the organization. </a:t>
            </a:r>
          </a:p>
          <a:p>
            <a:r>
              <a:rPr lang="en-US" sz="2400" dirty="0"/>
              <a:t>An organization structure is influenced by factors such as leadership &amp; management strategy, technology, size, the environment, the firm’s history and cultural factors.</a:t>
            </a:r>
          </a:p>
          <a:p>
            <a:pPr marL="0" indent="0">
              <a:buNone/>
            </a:pPr>
            <a:r>
              <a:rPr lang="en-US" sz="2400" dirty="0"/>
              <a:t> </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CCCCA-8096-9EDA-35F7-B4C8E7C83B5D}"/>
              </a:ext>
            </a:extLst>
          </p:cNvPr>
          <p:cNvSpPr>
            <a:spLocks noGrp="1"/>
          </p:cNvSpPr>
          <p:nvPr>
            <p:ph type="title"/>
          </p:nvPr>
        </p:nvSpPr>
        <p:spPr>
          <a:xfrm>
            <a:off x="457200" y="274638"/>
            <a:ext cx="8229600" cy="1143000"/>
          </a:xfrm>
        </p:spPr>
        <p:txBody>
          <a:bodyPr wrap="square" anchor="ctr">
            <a:normAutofit/>
          </a:bodyPr>
          <a:lstStyle/>
          <a:p>
            <a:r>
              <a:rPr lang="en-US" sz="3600" b="1" dirty="0"/>
              <a:t>Business chart</a:t>
            </a:r>
          </a:p>
        </p:txBody>
      </p:sp>
      <p:sp>
        <p:nvSpPr>
          <p:cNvPr id="3" name="Content Placeholder 2">
            <a:extLst>
              <a:ext uri="{FF2B5EF4-FFF2-40B4-BE49-F238E27FC236}">
                <a16:creationId xmlns:a16="http://schemas.microsoft.com/office/drawing/2014/main" id="{81DDD127-EE4B-21AD-D419-78EF2E590B6C}"/>
              </a:ext>
            </a:extLst>
          </p:cNvPr>
          <p:cNvSpPr>
            <a:spLocks noGrp="1"/>
          </p:cNvSpPr>
          <p:nvPr>
            <p:ph sz="half" idx="1"/>
          </p:nvPr>
        </p:nvSpPr>
        <p:spPr>
          <a:xfrm>
            <a:off x="457200" y="1600201"/>
            <a:ext cx="4038600" cy="3989040"/>
          </a:xfrm>
        </p:spPr>
        <p:txBody>
          <a:bodyPr wrap="square" anchor="t">
            <a:normAutofit/>
          </a:bodyPr>
          <a:lstStyle/>
          <a:p>
            <a:r>
              <a:rPr lang="en-GB" sz="2400" dirty="0"/>
              <a:t>An organizational chart is a graphical representation that depicts the structure of an organization.</a:t>
            </a:r>
            <a:endParaRPr lang="en-US" sz="2400" dirty="0"/>
          </a:p>
        </p:txBody>
      </p:sp>
      <p:pic>
        <p:nvPicPr>
          <p:cNvPr id="6" name="Picture 5" descr="A chart with blue rectangular shapes&#10;&#10;Description automatically generated">
            <a:extLst>
              <a:ext uri="{FF2B5EF4-FFF2-40B4-BE49-F238E27FC236}">
                <a16:creationId xmlns:a16="http://schemas.microsoft.com/office/drawing/2014/main" id="{CE46FF18-0E5D-5571-AB1E-9CD9F198C893}"/>
              </a:ext>
            </a:extLst>
          </p:cNvPr>
          <p:cNvPicPr>
            <a:picLocks noChangeAspect="1"/>
          </p:cNvPicPr>
          <p:nvPr/>
        </p:nvPicPr>
        <p:blipFill>
          <a:blip r:embed="rId2"/>
          <a:stretch>
            <a:fillRect/>
          </a:stretch>
        </p:blipFill>
        <p:spPr>
          <a:xfrm>
            <a:off x="4283968" y="2132856"/>
            <a:ext cx="4536504" cy="3336379"/>
          </a:xfrm>
          <a:prstGeom prst="rect">
            <a:avLst/>
          </a:prstGeom>
          <a:noFill/>
        </p:spPr>
      </p:pic>
      <p:sp>
        <p:nvSpPr>
          <p:cNvPr id="4" name="Date Placeholder 3">
            <a:extLst>
              <a:ext uri="{FF2B5EF4-FFF2-40B4-BE49-F238E27FC236}">
                <a16:creationId xmlns:a16="http://schemas.microsoft.com/office/drawing/2014/main" id="{FB748D78-6A97-F21B-9D8B-60144D2BABD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952FDEAC-8F27-EF7F-C40E-3D49A0C0867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3625280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DC12D-7E08-E819-B365-0ACFD9487B1A}"/>
              </a:ext>
            </a:extLst>
          </p:cNvPr>
          <p:cNvSpPr>
            <a:spLocks noGrp="1"/>
          </p:cNvSpPr>
          <p:nvPr>
            <p:ph type="title"/>
          </p:nvPr>
        </p:nvSpPr>
        <p:spPr/>
        <p:txBody>
          <a:bodyPr/>
          <a:lstStyle/>
          <a:p>
            <a:r>
              <a:rPr lang="en-US" sz="3600" b="1" dirty="0"/>
              <a:t>Importance of business structure </a:t>
            </a:r>
            <a:r>
              <a:rPr lang="en-US" sz="2000" dirty="0"/>
              <a:t>(1 of 3)</a:t>
            </a:r>
          </a:p>
        </p:txBody>
      </p:sp>
      <p:sp>
        <p:nvSpPr>
          <p:cNvPr id="3" name="Content Placeholder 2">
            <a:extLst>
              <a:ext uri="{FF2B5EF4-FFF2-40B4-BE49-F238E27FC236}">
                <a16:creationId xmlns:a16="http://schemas.microsoft.com/office/drawing/2014/main" id="{272CBA86-1829-B889-A425-576F00F1D579}"/>
              </a:ext>
            </a:extLst>
          </p:cNvPr>
          <p:cNvSpPr>
            <a:spLocks noGrp="1"/>
          </p:cNvSpPr>
          <p:nvPr>
            <p:ph idx="1"/>
          </p:nvPr>
        </p:nvSpPr>
        <p:spPr/>
        <p:txBody>
          <a:bodyPr/>
          <a:lstStyle/>
          <a:p>
            <a:pPr marL="0" indent="0">
              <a:buNone/>
            </a:pPr>
            <a:r>
              <a:rPr lang="en-US" sz="2400" dirty="0"/>
              <a:t>A structure is concerned with the grouping of activities in the most suitable manner to achieve the goals and objectives of the organization. It is concerned with:</a:t>
            </a:r>
          </a:p>
          <a:p>
            <a:r>
              <a:rPr lang="en-US" sz="2400" dirty="0"/>
              <a:t>The organization of work around roles</a:t>
            </a:r>
          </a:p>
          <a:p>
            <a:r>
              <a:rPr lang="en-US" sz="2400" dirty="0"/>
              <a:t>The grouping of these roles to form teams or departments </a:t>
            </a:r>
          </a:p>
          <a:p>
            <a:r>
              <a:rPr lang="en-US" sz="2400" dirty="0"/>
              <a:t>The allocation of differential amounts of power and authority to the various roles</a:t>
            </a:r>
          </a:p>
          <a:p>
            <a:r>
              <a:rPr lang="en-US" sz="2400" dirty="0"/>
              <a:t>Job descriptions, mechanisms for coordination and control, and management information systems.</a:t>
            </a:r>
          </a:p>
        </p:txBody>
      </p:sp>
      <p:sp>
        <p:nvSpPr>
          <p:cNvPr id="4" name="Date Placeholder 3">
            <a:extLst>
              <a:ext uri="{FF2B5EF4-FFF2-40B4-BE49-F238E27FC236}">
                <a16:creationId xmlns:a16="http://schemas.microsoft.com/office/drawing/2014/main" id="{B9EBC5D7-20F6-7C3F-086E-C29EF4FDB683}"/>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8FE32778-6105-1E72-19EA-F7400C45DFDE}"/>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767240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4AC3-D6C9-D021-2422-FB5DFADD6B97}"/>
              </a:ext>
            </a:extLst>
          </p:cNvPr>
          <p:cNvSpPr>
            <a:spLocks noGrp="1"/>
          </p:cNvSpPr>
          <p:nvPr>
            <p:ph type="title"/>
          </p:nvPr>
        </p:nvSpPr>
        <p:spPr/>
        <p:txBody>
          <a:bodyPr/>
          <a:lstStyle/>
          <a:p>
            <a:r>
              <a:rPr lang="en-US" sz="3600" b="1" dirty="0"/>
              <a:t>Importance of business structure </a:t>
            </a:r>
            <a:r>
              <a:rPr lang="en-US" sz="2000" dirty="0"/>
              <a:t>(2 of 3)</a:t>
            </a:r>
          </a:p>
        </p:txBody>
      </p:sp>
      <p:sp>
        <p:nvSpPr>
          <p:cNvPr id="3" name="Content Placeholder 2">
            <a:extLst>
              <a:ext uri="{FF2B5EF4-FFF2-40B4-BE49-F238E27FC236}">
                <a16:creationId xmlns:a16="http://schemas.microsoft.com/office/drawing/2014/main" id="{590743A1-69B1-8DB7-6199-F835B8B786BC}"/>
              </a:ext>
            </a:extLst>
          </p:cNvPr>
          <p:cNvSpPr>
            <a:spLocks noGrp="1"/>
          </p:cNvSpPr>
          <p:nvPr>
            <p:ph idx="1"/>
          </p:nvPr>
        </p:nvSpPr>
        <p:spPr/>
        <p:txBody>
          <a:bodyPr/>
          <a:lstStyle/>
          <a:p>
            <a:pPr marL="0" indent="0">
              <a:buNone/>
            </a:pPr>
            <a:r>
              <a:rPr lang="en-GB" sz="2400" dirty="0"/>
              <a:t>In essence, there are two important concepts that play a crucial role in shaping the overall management and functioning of an organization structure:</a:t>
            </a:r>
            <a:endParaRPr lang="en-US" sz="2400" dirty="0"/>
          </a:p>
          <a:p>
            <a:pPr>
              <a:buFont typeface="Wingdings" pitchFamily="2" charset="2"/>
              <a:buChar char="Ø"/>
            </a:pPr>
            <a:r>
              <a:rPr lang="en-US" sz="2400" dirty="0"/>
              <a:t>Chain of command</a:t>
            </a:r>
          </a:p>
          <a:p>
            <a:pPr>
              <a:buFont typeface="Wingdings" pitchFamily="2" charset="2"/>
              <a:buChar char="Ø"/>
            </a:pPr>
            <a:r>
              <a:rPr lang="en-US" sz="2400" dirty="0"/>
              <a:t>Span of control</a:t>
            </a:r>
          </a:p>
        </p:txBody>
      </p:sp>
      <p:sp>
        <p:nvSpPr>
          <p:cNvPr id="4" name="Date Placeholder 3">
            <a:extLst>
              <a:ext uri="{FF2B5EF4-FFF2-40B4-BE49-F238E27FC236}">
                <a16:creationId xmlns:a16="http://schemas.microsoft.com/office/drawing/2014/main" id="{D8A9875B-960F-B019-DA12-05CCC8EC5DCD}"/>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B7152068-179A-BEF4-C4FB-12256F7EE578}"/>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184762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39528-3BC8-CB91-2A2E-52CD366645F8}"/>
              </a:ext>
            </a:extLst>
          </p:cNvPr>
          <p:cNvSpPr>
            <a:spLocks noGrp="1"/>
          </p:cNvSpPr>
          <p:nvPr>
            <p:ph type="title"/>
          </p:nvPr>
        </p:nvSpPr>
        <p:spPr/>
        <p:txBody>
          <a:bodyPr/>
          <a:lstStyle/>
          <a:p>
            <a:r>
              <a:rPr lang="en-US" sz="3600" b="1" dirty="0"/>
              <a:t>Span of control</a:t>
            </a:r>
          </a:p>
        </p:txBody>
      </p:sp>
      <p:sp>
        <p:nvSpPr>
          <p:cNvPr id="3" name="Content Placeholder 2">
            <a:extLst>
              <a:ext uri="{FF2B5EF4-FFF2-40B4-BE49-F238E27FC236}">
                <a16:creationId xmlns:a16="http://schemas.microsoft.com/office/drawing/2014/main" id="{E9C5186D-765E-450B-5EC6-03D7C6C42202}"/>
              </a:ext>
            </a:extLst>
          </p:cNvPr>
          <p:cNvSpPr>
            <a:spLocks noGrp="1"/>
          </p:cNvSpPr>
          <p:nvPr>
            <p:ph idx="1"/>
          </p:nvPr>
        </p:nvSpPr>
        <p:spPr/>
        <p:txBody>
          <a:bodyPr/>
          <a:lstStyle/>
          <a:p>
            <a:r>
              <a:rPr lang="en-US" sz="2400" dirty="0"/>
              <a:t>Span of control determines the number of levels and managers an organization has. Also, it shows the number of employees a manager can efficiently and effectively manage at the same time under his or her supervision.</a:t>
            </a:r>
            <a:endParaRPr lang="en-US" dirty="0"/>
          </a:p>
        </p:txBody>
      </p:sp>
      <p:sp>
        <p:nvSpPr>
          <p:cNvPr id="4" name="Date Placeholder 3">
            <a:extLst>
              <a:ext uri="{FF2B5EF4-FFF2-40B4-BE49-F238E27FC236}">
                <a16:creationId xmlns:a16="http://schemas.microsoft.com/office/drawing/2014/main" id="{5A77E88C-4871-BBEE-03BD-3F80F32A5976}"/>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7D2C25B6-2963-30A6-3859-B6F815648BC9}"/>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967779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89CBC-DB58-0B01-DEA7-11F21CC3FACA}"/>
              </a:ext>
            </a:extLst>
          </p:cNvPr>
          <p:cNvSpPr>
            <a:spLocks noGrp="1"/>
          </p:cNvSpPr>
          <p:nvPr>
            <p:ph type="title"/>
          </p:nvPr>
        </p:nvSpPr>
        <p:spPr/>
        <p:txBody>
          <a:bodyPr/>
          <a:lstStyle/>
          <a:p>
            <a:r>
              <a:rPr lang="en-US" sz="3600" b="1" dirty="0"/>
              <a:t>Chain of command</a:t>
            </a:r>
          </a:p>
        </p:txBody>
      </p:sp>
      <p:sp>
        <p:nvSpPr>
          <p:cNvPr id="3" name="Content Placeholder 2">
            <a:extLst>
              <a:ext uri="{FF2B5EF4-FFF2-40B4-BE49-F238E27FC236}">
                <a16:creationId xmlns:a16="http://schemas.microsoft.com/office/drawing/2014/main" id="{AF1F764B-2391-A239-9D85-9E82CBE1EAE8}"/>
              </a:ext>
            </a:extLst>
          </p:cNvPr>
          <p:cNvSpPr>
            <a:spLocks noGrp="1"/>
          </p:cNvSpPr>
          <p:nvPr>
            <p:ph idx="1"/>
          </p:nvPr>
        </p:nvSpPr>
        <p:spPr/>
        <p:txBody>
          <a:bodyPr/>
          <a:lstStyle/>
          <a:p>
            <a:r>
              <a:rPr lang="en-GB" sz="2400" dirty="0"/>
              <a:t>Chain of command shows the line of authority that extends from upper organizational levels to the lowest levels and clarifies who reports to whom. </a:t>
            </a:r>
          </a:p>
          <a:p>
            <a:r>
              <a:rPr lang="en-GB" sz="2400" dirty="0"/>
              <a:t>Three factors are important is the chain of command which are the authority, responsibility, and unity of command.</a:t>
            </a:r>
            <a:endParaRPr lang="en-US" sz="2400" dirty="0"/>
          </a:p>
        </p:txBody>
      </p:sp>
      <p:sp>
        <p:nvSpPr>
          <p:cNvPr id="4" name="Date Placeholder 3">
            <a:extLst>
              <a:ext uri="{FF2B5EF4-FFF2-40B4-BE49-F238E27FC236}">
                <a16:creationId xmlns:a16="http://schemas.microsoft.com/office/drawing/2014/main" id="{7D8AFDC3-D7C1-F2E8-B1F4-14E60013AA9E}"/>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47FA15FB-39C3-2D16-146D-E19D1B0DB3D8}"/>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538213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D2B23-D40F-BC4B-8DF4-E8E6DACB7D96}"/>
              </a:ext>
            </a:extLst>
          </p:cNvPr>
          <p:cNvSpPr>
            <a:spLocks noGrp="1"/>
          </p:cNvSpPr>
          <p:nvPr>
            <p:ph type="title"/>
          </p:nvPr>
        </p:nvSpPr>
        <p:spPr/>
        <p:txBody>
          <a:bodyPr/>
          <a:lstStyle/>
          <a:p>
            <a:r>
              <a:rPr lang="en-US" sz="3600" b="1" dirty="0"/>
              <a:t>Types of business structures</a:t>
            </a:r>
          </a:p>
        </p:txBody>
      </p:sp>
      <p:sp>
        <p:nvSpPr>
          <p:cNvPr id="3" name="Content Placeholder 2">
            <a:extLst>
              <a:ext uri="{FF2B5EF4-FFF2-40B4-BE49-F238E27FC236}">
                <a16:creationId xmlns:a16="http://schemas.microsoft.com/office/drawing/2014/main" id="{E038D6C6-C1E2-9DB0-02D8-D87636886533}"/>
              </a:ext>
            </a:extLst>
          </p:cNvPr>
          <p:cNvSpPr>
            <a:spLocks noGrp="1"/>
          </p:cNvSpPr>
          <p:nvPr>
            <p:ph idx="1"/>
          </p:nvPr>
        </p:nvSpPr>
        <p:spPr/>
        <p:txBody>
          <a:bodyPr/>
          <a:lstStyle/>
          <a:p>
            <a:pPr marL="0" indent="0">
              <a:buNone/>
            </a:pPr>
            <a:r>
              <a:rPr lang="en-US" sz="2400" dirty="0"/>
              <a:t>The structures that organizations adopt are usually aligned to one of the five generic organizational structures. These are:</a:t>
            </a:r>
          </a:p>
          <a:p>
            <a:pPr>
              <a:buFont typeface="Wingdings" pitchFamily="2" charset="2"/>
              <a:buChar char="Ø"/>
            </a:pPr>
            <a:r>
              <a:rPr lang="en-US" sz="2400" dirty="0"/>
              <a:t>The simple structure</a:t>
            </a:r>
          </a:p>
          <a:p>
            <a:pPr>
              <a:buFont typeface="Wingdings" pitchFamily="2" charset="2"/>
              <a:buChar char="Ø"/>
            </a:pPr>
            <a:r>
              <a:rPr lang="en-US" sz="2400" dirty="0"/>
              <a:t>The functional structure</a:t>
            </a:r>
          </a:p>
          <a:p>
            <a:pPr>
              <a:buFont typeface="Wingdings" pitchFamily="2" charset="2"/>
              <a:buChar char="Ø"/>
            </a:pPr>
            <a:r>
              <a:rPr lang="en-US" sz="2400" dirty="0"/>
              <a:t>The divisional structure</a:t>
            </a:r>
          </a:p>
          <a:p>
            <a:pPr>
              <a:buFont typeface="Wingdings" pitchFamily="2" charset="2"/>
              <a:buChar char="Ø"/>
            </a:pPr>
            <a:r>
              <a:rPr lang="en-US" sz="2400" dirty="0"/>
              <a:t>The holding company structure</a:t>
            </a:r>
          </a:p>
          <a:p>
            <a:pPr>
              <a:buFont typeface="Wingdings" pitchFamily="2" charset="2"/>
              <a:buChar char="Ø"/>
            </a:pPr>
            <a:r>
              <a:rPr lang="en-US" sz="2400" dirty="0"/>
              <a:t>The matrix structure</a:t>
            </a:r>
          </a:p>
        </p:txBody>
      </p:sp>
      <p:sp>
        <p:nvSpPr>
          <p:cNvPr id="4" name="Date Placeholder 3">
            <a:extLst>
              <a:ext uri="{FF2B5EF4-FFF2-40B4-BE49-F238E27FC236}">
                <a16:creationId xmlns:a16="http://schemas.microsoft.com/office/drawing/2014/main" id="{45DD6DE3-2AC9-3E7E-2ED4-2A2370AD355E}"/>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E31DFFA7-BAF1-6EB6-1765-1149E2C31500}"/>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1817647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C87AC-0F3F-E691-4468-6015909B326B}"/>
              </a:ext>
            </a:extLst>
          </p:cNvPr>
          <p:cNvSpPr>
            <a:spLocks noGrp="1"/>
          </p:cNvSpPr>
          <p:nvPr>
            <p:ph type="title"/>
          </p:nvPr>
        </p:nvSpPr>
        <p:spPr/>
        <p:txBody>
          <a:bodyPr/>
          <a:lstStyle/>
          <a:p>
            <a:r>
              <a:rPr lang="en-US" sz="3600" b="1" dirty="0"/>
              <a:t>The simple structure </a:t>
            </a:r>
            <a:r>
              <a:rPr lang="en-US" sz="2000" dirty="0"/>
              <a:t>(1 of 2)</a:t>
            </a:r>
          </a:p>
        </p:txBody>
      </p:sp>
      <p:sp>
        <p:nvSpPr>
          <p:cNvPr id="4" name="Date Placeholder 3">
            <a:extLst>
              <a:ext uri="{FF2B5EF4-FFF2-40B4-BE49-F238E27FC236}">
                <a16:creationId xmlns:a16="http://schemas.microsoft.com/office/drawing/2014/main" id="{5035EB28-7CA6-6BCA-4756-E3EF053FA381}"/>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E346C5DF-6263-5CAA-506A-73BCEC2B969B}"/>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pic>
        <p:nvPicPr>
          <p:cNvPr id="9" name="Picture 8">
            <a:extLst>
              <a:ext uri="{FF2B5EF4-FFF2-40B4-BE49-F238E27FC236}">
                <a16:creationId xmlns:a16="http://schemas.microsoft.com/office/drawing/2014/main" id="{78AF2A2C-CAA4-171E-2CA7-12DBC12E7F48}"/>
              </a:ext>
            </a:extLst>
          </p:cNvPr>
          <p:cNvPicPr>
            <a:picLocks noChangeAspect="1"/>
          </p:cNvPicPr>
          <p:nvPr/>
        </p:nvPicPr>
        <p:blipFill>
          <a:blip r:embed="rId2"/>
          <a:stretch>
            <a:fillRect/>
          </a:stretch>
        </p:blipFill>
        <p:spPr>
          <a:xfrm>
            <a:off x="1043608" y="1268760"/>
            <a:ext cx="6912942" cy="4248472"/>
          </a:xfrm>
          <a:prstGeom prst="rect">
            <a:avLst/>
          </a:prstGeom>
        </p:spPr>
      </p:pic>
    </p:spTree>
    <p:extLst>
      <p:ext uri="{BB962C8B-B14F-4D97-AF65-F5344CB8AC3E}">
        <p14:creationId xmlns:p14="http://schemas.microsoft.com/office/powerpoint/2010/main" val="754254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0C72F-E423-6C25-B8CC-A040CBBB7305}"/>
              </a:ext>
            </a:extLst>
          </p:cNvPr>
          <p:cNvSpPr>
            <a:spLocks noGrp="1"/>
          </p:cNvSpPr>
          <p:nvPr>
            <p:ph type="title"/>
          </p:nvPr>
        </p:nvSpPr>
        <p:spPr/>
        <p:txBody>
          <a:bodyPr/>
          <a:lstStyle/>
          <a:p>
            <a:r>
              <a:rPr lang="en-US" sz="3600" b="1" dirty="0"/>
              <a:t>The simple structure </a:t>
            </a:r>
            <a:r>
              <a:rPr lang="en-US" sz="2000" dirty="0"/>
              <a:t>(2 of 2)</a:t>
            </a:r>
          </a:p>
        </p:txBody>
      </p:sp>
      <p:sp>
        <p:nvSpPr>
          <p:cNvPr id="3" name="Content Placeholder 2">
            <a:extLst>
              <a:ext uri="{FF2B5EF4-FFF2-40B4-BE49-F238E27FC236}">
                <a16:creationId xmlns:a16="http://schemas.microsoft.com/office/drawing/2014/main" id="{AA185D3D-9787-FB17-A7D2-1E4EA9BBF25A}"/>
              </a:ext>
            </a:extLst>
          </p:cNvPr>
          <p:cNvSpPr>
            <a:spLocks noGrp="1"/>
          </p:cNvSpPr>
          <p:nvPr>
            <p:ph idx="1"/>
          </p:nvPr>
        </p:nvSpPr>
        <p:spPr/>
        <p:txBody>
          <a:bodyPr/>
          <a:lstStyle/>
          <a:p>
            <a:r>
              <a:rPr lang="en-GB" sz="2400" dirty="0"/>
              <a:t>Simple structure for small organizations. Small size business organizations do not need complex and hierarchical structures. Low formalization and low departmentalization and wide span of controls work well in small companies. Authority is centralized.</a:t>
            </a:r>
            <a:endParaRPr lang="en-US" sz="2400" dirty="0"/>
          </a:p>
        </p:txBody>
      </p:sp>
      <p:sp>
        <p:nvSpPr>
          <p:cNvPr id="4" name="Date Placeholder 3">
            <a:extLst>
              <a:ext uri="{FF2B5EF4-FFF2-40B4-BE49-F238E27FC236}">
                <a16:creationId xmlns:a16="http://schemas.microsoft.com/office/drawing/2014/main" id="{5458937B-E2DE-8D4D-0821-8CCEC733141E}"/>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656F9EA7-A91A-9228-34D3-7E1D92E6F14A}"/>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351022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A48ED-BBB8-2854-1E23-DFF736219FC6}"/>
              </a:ext>
            </a:extLst>
          </p:cNvPr>
          <p:cNvSpPr>
            <a:spLocks noGrp="1"/>
          </p:cNvSpPr>
          <p:nvPr>
            <p:ph type="title"/>
          </p:nvPr>
        </p:nvSpPr>
        <p:spPr/>
        <p:txBody>
          <a:bodyPr/>
          <a:lstStyle/>
          <a:p>
            <a:r>
              <a:rPr lang="en-US" sz="3600" b="1" dirty="0"/>
              <a:t>The functional structure </a:t>
            </a:r>
            <a:r>
              <a:rPr lang="en-US" sz="2000" dirty="0"/>
              <a:t>(1 of 2)</a:t>
            </a:r>
          </a:p>
        </p:txBody>
      </p:sp>
      <p:sp>
        <p:nvSpPr>
          <p:cNvPr id="4" name="Date Placeholder 3">
            <a:extLst>
              <a:ext uri="{FF2B5EF4-FFF2-40B4-BE49-F238E27FC236}">
                <a16:creationId xmlns:a16="http://schemas.microsoft.com/office/drawing/2014/main" id="{5848B5EC-CD7C-5ACC-3659-B85FF25559E4}"/>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DE629422-A0D5-EF92-07B7-80F83CF1D28B}"/>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pic>
        <p:nvPicPr>
          <p:cNvPr id="9" name="Picture 8">
            <a:extLst>
              <a:ext uri="{FF2B5EF4-FFF2-40B4-BE49-F238E27FC236}">
                <a16:creationId xmlns:a16="http://schemas.microsoft.com/office/drawing/2014/main" id="{F80C600C-E346-F2AA-598B-55A871EDB8D1}"/>
              </a:ext>
            </a:extLst>
          </p:cNvPr>
          <p:cNvPicPr>
            <a:picLocks noChangeAspect="1"/>
          </p:cNvPicPr>
          <p:nvPr/>
        </p:nvPicPr>
        <p:blipFill>
          <a:blip r:embed="rId2"/>
          <a:stretch>
            <a:fillRect/>
          </a:stretch>
        </p:blipFill>
        <p:spPr>
          <a:xfrm>
            <a:off x="1320800" y="1196752"/>
            <a:ext cx="6502400" cy="4392488"/>
          </a:xfrm>
          <a:prstGeom prst="rect">
            <a:avLst/>
          </a:prstGeom>
        </p:spPr>
      </p:pic>
    </p:spTree>
    <p:extLst>
      <p:ext uri="{BB962C8B-B14F-4D97-AF65-F5344CB8AC3E}">
        <p14:creationId xmlns:p14="http://schemas.microsoft.com/office/powerpoint/2010/main" val="13237501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E8935-3F31-513A-69FB-B6C895BEBA72}"/>
              </a:ext>
            </a:extLst>
          </p:cNvPr>
          <p:cNvSpPr>
            <a:spLocks noGrp="1"/>
          </p:cNvSpPr>
          <p:nvPr>
            <p:ph type="title"/>
          </p:nvPr>
        </p:nvSpPr>
        <p:spPr/>
        <p:txBody>
          <a:bodyPr/>
          <a:lstStyle/>
          <a:p>
            <a:r>
              <a:rPr lang="en-US" sz="3600" b="1" dirty="0"/>
              <a:t>The functional structure </a:t>
            </a:r>
            <a:r>
              <a:rPr lang="en-US" sz="2000" dirty="0"/>
              <a:t>(2 of 2)</a:t>
            </a:r>
          </a:p>
        </p:txBody>
      </p:sp>
      <p:sp>
        <p:nvSpPr>
          <p:cNvPr id="3" name="Content Placeholder 2">
            <a:extLst>
              <a:ext uri="{FF2B5EF4-FFF2-40B4-BE49-F238E27FC236}">
                <a16:creationId xmlns:a16="http://schemas.microsoft.com/office/drawing/2014/main" id="{8936FD00-74CE-DDC6-051B-DED6E80FA57F}"/>
              </a:ext>
            </a:extLst>
          </p:cNvPr>
          <p:cNvSpPr>
            <a:spLocks noGrp="1"/>
          </p:cNvSpPr>
          <p:nvPr>
            <p:ph idx="1"/>
          </p:nvPr>
        </p:nvSpPr>
        <p:spPr/>
        <p:txBody>
          <a:bodyPr/>
          <a:lstStyle/>
          <a:p>
            <a:r>
              <a:rPr lang="en-GB" sz="2400" dirty="0"/>
              <a:t>The structuring of the organization or organizing the organizational activities, roles, responsibilities and resources around the main functions of the company. For example: marketing department, finance department, human resource management department, production department, supply and distribution department. </a:t>
            </a:r>
            <a:endParaRPr lang="en-US" sz="2400" dirty="0"/>
          </a:p>
        </p:txBody>
      </p:sp>
      <p:sp>
        <p:nvSpPr>
          <p:cNvPr id="4" name="Date Placeholder 3">
            <a:extLst>
              <a:ext uri="{FF2B5EF4-FFF2-40B4-BE49-F238E27FC236}">
                <a16:creationId xmlns:a16="http://schemas.microsoft.com/office/drawing/2014/main" id="{DC8B0797-9DCB-0BFF-A00B-468EA0CECA35}"/>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676D39DD-1E83-4368-7AAC-EE2F5D480DF0}"/>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393481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2229F-8367-C39E-D529-DA882BE3D912}"/>
              </a:ext>
            </a:extLst>
          </p:cNvPr>
          <p:cNvSpPr>
            <a:spLocks noGrp="1"/>
          </p:cNvSpPr>
          <p:nvPr>
            <p:ph type="title"/>
          </p:nvPr>
        </p:nvSpPr>
        <p:spPr/>
        <p:txBody>
          <a:bodyPr/>
          <a:lstStyle/>
          <a:p>
            <a:r>
              <a:rPr lang="en-US" sz="3600" b="1" dirty="0"/>
              <a:t>The divisional structure </a:t>
            </a:r>
            <a:r>
              <a:rPr lang="en-US" sz="2000" dirty="0"/>
              <a:t>(1 of 2)</a:t>
            </a:r>
          </a:p>
        </p:txBody>
      </p:sp>
      <p:sp>
        <p:nvSpPr>
          <p:cNvPr id="4" name="Date Placeholder 3">
            <a:extLst>
              <a:ext uri="{FF2B5EF4-FFF2-40B4-BE49-F238E27FC236}">
                <a16:creationId xmlns:a16="http://schemas.microsoft.com/office/drawing/2014/main" id="{03D08B23-B195-63F9-BC43-5BA889BDE406}"/>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FD4B8949-5C74-B2DF-2056-0EC7DEA249AE}"/>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pic>
        <p:nvPicPr>
          <p:cNvPr id="8" name="Picture 7">
            <a:extLst>
              <a:ext uri="{FF2B5EF4-FFF2-40B4-BE49-F238E27FC236}">
                <a16:creationId xmlns:a16="http://schemas.microsoft.com/office/drawing/2014/main" id="{E64ECB7F-9822-37A2-A02E-B1E5C37DE3E6}"/>
              </a:ext>
            </a:extLst>
          </p:cNvPr>
          <p:cNvPicPr>
            <a:picLocks noChangeAspect="1"/>
          </p:cNvPicPr>
          <p:nvPr/>
        </p:nvPicPr>
        <p:blipFill>
          <a:blip r:embed="rId2"/>
          <a:stretch>
            <a:fillRect/>
          </a:stretch>
        </p:blipFill>
        <p:spPr>
          <a:xfrm>
            <a:off x="1222375" y="1268760"/>
            <a:ext cx="6734175" cy="4248472"/>
          </a:xfrm>
          <a:prstGeom prst="rect">
            <a:avLst/>
          </a:prstGeom>
        </p:spPr>
      </p:pic>
    </p:spTree>
    <p:extLst>
      <p:ext uri="{BB962C8B-B14F-4D97-AF65-F5344CB8AC3E}">
        <p14:creationId xmlns:p14="http://schemas.microsoft.com/office/powerpoint/2010/main" val="1934218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02E75-8718-5333-8F9A-75DC5B8560B7}"/>
              </a:ext>
            </a:extLst>
          </p:cNvPr>
          <p:cNvSpPr>
            <a:spLocks noGrp="1"/>
          </p:cNvSpPr>
          <p:nvPr>
            <p:ph type="title"/>
          </p:nvPr>
        </p:nvSpPr>
        <p:spPr/>
        <p:txBody>
          <a:bodyPr/>
          <a:lstStyle/>
          <a:p>
            <a:r>
              <a:rPr lang="en-US" sz="3600" b="1" dirty="0"/>
              <a:t>The divisional structure </a:t>
            </a:r>
            <a:r>
              <a:rPr lang="en-US" sz="2000" dirty="0"/>
              <a:t>(2 of 2)</a:t>
            </a:r>
          </a:p>
        </p:txBody>
      </p:sp>
      <p:sp>
        <p:nvSpPr>
          <p:cNvPr id="3" name="Content Placeholder 2">
            <a:extLst>
              <a:ext uri="{FF2B5EF4-FFF2-40B4-BE49-F238E27FC236}">
                <a16:creationId xmlns:a16="http://schemas.microsoft.com/office/drawing/2014/main" id="{3C78CB28-14E0-3E92-2D17-1789551DC168}"/>
              </a:ext>
            </a:extLst>
          </p:cNvPr>
          <p:cNvSpPr>
            <a:spLocks noGrp="1"/>
          </p:cNvSpPr>
          <p:nvPr>
            <p:ph idx="1"/>
          </p:nvPr>
        </p:nvSpPr>
        <p:spPr/>
        <p:txBody>
          <a:bodyPr/>
          <a:lstStyle/>
          <a:p>
            <a:r>
              <a:rPr lang="en-US" sz="2400" dirty="0"/>
              <a:t>The structuring of the organization or organizing the organizational activities, roles, responsibilities and resources around the main products/services of the company. For example: product A, product B or Business class, Economy class, First Class.</a:t>
            </a:r>
          </a:p>
        </p:txBody>
      </p:sp>
      <p:sp>
        <p:nvSpPr>
          <p:cNvPr id="4" name="Date Placeholder 3">
            <a:extLst>
              <a:ext uri="{FF2B5EF4-FFF2-40B4-BE49-F238E27FC236}">
                <a16:creationId xmlns:a16="http://schemas.microsoft.com/office/drawing/2014/main" id="{9DAA1548-962A-BF92-BEAD-7D4F27A865E3}"/>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765AF357-F78E-6387-95E0-A0715D79B035}"/>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329424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6274-0FA8-011B-BE45-301B5ABC26AA}"/>
              </a:ext>
            </a:extLst>
          </p:cNvPr>
          <p:cNvSpPr>
            <a:spLocks noGrp="1"/>
          </p:cNvSpPr>
          <p:nvPr>
            <p:ph type="title"/>
          </p:nvPr>
        </p:nvSpPr>
        <p:spPr/>
        <p:txBody>
          <a:bodyPr/>
          <a:lstStyle/>
          <a:p>
            <a:r>
              <a:rPr lang="en-US" sz="3600" b="1" dirty="0"/>
              <a:t>The area geography structure </a:t>
            </a:r>
            <a:r>
              <a:rPr lang="en-US" sz="2000" dirty="0"/>
              <a:t>(1 of 2)</a:t>
            </a:r>
          </a:p>
        </p:txBody>
      </p:sp>
      <p:sp>
        <p:nvSpPr>
          <p:cNvPr id="4" name="Date Placeholder 3">
            <a:extLst>
              <a:ext uri="{FF2B5EF4-FFF2-40B4-BE49-F238E27FC236}">
                <a16:creationId xmlns:a16="http://schemas.microsoft.com/office/drawing/2014/main" id="{986D61F4-01B1-6A4B-093B-EA0DB23CEB69}"/>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C2272A06-89AD-80D9-CD54-438D4F4C1F35}"/>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pic>
        <p:nvPicPr>
          <p:cNvPr id="8" name="Picture 7">
            <a:extLst>
              <a:ext uri="{FF2B5EF4-FFF2-40B4-BE49-F238E27FC236}">
                <a16:creationId xmlns:a16="http://schemas.microsoft.com/office/drawing/2014/main" id="{7EF71311-5C93-CB6C-E0D7-A33F8B390FA2}"/>
              </a:ext>
            </a:extLst>
          </p:cNvPr>
          <p:cNvPicPr>
            <a:picLocks noChangeAspect="1"/>
          </p:cNvPicPr>
          <p:nvPr/>
        </p:nvPicPr>
        <p:blipFill>
          <a:blip r:embed="rId2"/>
          <a:stretch>
            <a:fillRect/>
          </a:stretch>
        </p:blipFill>
        <p:spPr>
          <a:xfrm>
            <a:off x="1320800" y="1268760"/>
            <a:ext cx="6502400" cy="4248472"/>
          </a:xfrm>
          <a:prstGeom prst="rect">
            <a:avLst/>
          </a:prstGeom>
        </p:spPr>
      </p:pic>
    </p:spTree>
    <p:extLst>
      <p:ext uri="{BB962C8B-B14F-4D97-AF65-F5344CB8AC3E}">
        <p14:creationId xmlns:p14="http://schemas.microsoft.com/office/powerpoint/2010/main" val="10105038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5BEE9-41BE-9E58-2950-3827BF7C6DDC}"/>
              </a:ext>
            </a:extLst>
          </p:cNvPr>
          <p:cNvSpPr>
            <a:spLocks noGrp="1"/>
          </p:cNvSpPr>
          <p:nvPr>
            <p:ph type="title"/>
          </p:nvPr>
        </p:nvSpPr>
        <p:spPr/>
        <p:txBody>
          <a:bodyPr/>
          <a:lstStyle/>
          <a:p>
            <a:r>
              <a:rPr lang="en-US" sz="3600" b="1" dirty="0"/>
              <a:t>The area/geography structure </a:t>
            </a:r>
            <a:r>
              <a:rPr lang="en-US" sz="2000" dirty="0"/>
              <a:t>(2 of 2)</a:t>
            </a:r>
          </a:p>
        </p:txBody>
      </p:sp>
      <p:sp>
        <p:nvSpPr>
          <p:cNvPr id="3" name="Content Placeholder 2">
            <a:extLst>
              <a:ext uri="{FF2B5EF4-FFF2-40B4-BE49-F238E27FC236}">
                <a16:creationId xmlns:a16="http://schemas.microsoft.com/office/drawing/2014/main" id="{53E1DAB8-145B-3A2B-E39A-6EE4BCA4180C}"/>
              </a:ext>
            </a:extLst>
          </p:cNvPr>
          <p:cNvSpPr>
            <a:spLocks noGrp="1"/>
          </p:cNvSpPr>
          <p:nvPr>
            <p:ph idx="1"/>
          </p:nvPr>
        </p:nvSpPr>
        <p:spPr/>
        <p:txBody>
          <a:bodyPr/>
          <a:lstStyle/>
          <a:p>
            <a:r>
              <a:rPr lang="en-GB" sz="2400" dirty="0"/>
              <a:t>The structuring of the organization or organizing the organizational activities, roles, responsibilities, authority and resources around the area or geographic zones in which the company is operating (Latin America; North America, Asia and Europe for example).</a:t>
            </a:r>
            <a:endParaRPr lang="en-US" sz="2400" dirty="0"/>
          </a:p>
        </p:txBody>
      </p:sp>
      <p:sp>
        <p:nvSpPr>
          <p:cNvPr id="4" name="Date Placeholder 3">
            <a:extLst>
              <a:ext uri="{FF2B5EF4-FFF2-40B4-BE49-F238E27FC236}">
                <a16:creationId xmlns:a16="http://schemas.microsoft.com/office/drawing/2014/main" id="{58388E27-DF92-271F-C62B-08A6C38CAB13}"/>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E9328EC6-5B75-6719-9C68-F2732C52F301}"/>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34088221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B515B-56DB-9753-72C8-A47C053EEC8D}"/>
              </a:ext>
            </a:extLst>
          </p:cNvPr>
          <p:cNvSpPr>
            <a:spLocks noGrp="1"/>
          </p:cNvSpPr>
          <p:nvPr>
            <p:ph type="title"/>
          </p:nvPr>
        </p:nvSpPr>
        <p:spPr/>
        <p:txBody>
          <a:bodyPr/>
          <a:lstStyle/>
          <a:p>
            <a:r>
              <a:rPr lang="en-US" sz="3600" b="1" dirty="0"/>
              <a:t>The matrix structure </a:t>
            </a:r>
            <a:r>
              <a:rPr lang="en-US" sz="2000" dirty="0"/>
              <a:t>(1 of 2)</a:t>
            </a:r>
          </a:p>
        </p:txBody>
      </p:sp>
      <p:pic>
        <p:nvPicPr>
          <p:cNvPr id="6" name="Content Placeholder 5">
            <a:extLst>
              <a:ext uri="{FF2B5EF4-FFF2-40B4-BE49-F238E27FC236}">
                <a16:creationId xmlns:a16="http://schemas.microsoft.com/office/drawing/2014/main" id="{4EBB4A57-525F-D2E1-AAA2-8CA9EE806FA4}"/>
              </a:ext>
            </a:extLst>
          </p:cNvPr>
          <p:cNvPicPr>
            <a:picLocks noGrp="1" noChangeAspect="1"/>
          </p:cNvPicPr>
          <p:nvPr>
            <p:ph idx="1"/>
          </p:nvPr>
        </p:nvPicPr>
        <p:blipFill>
          <a:blip r:embed="rId2"/>
          <a:stretch>
            <a:fillRect/>
          </a:stretch>
        </p:blipFill>
        <p:spPr>
          <a:xfrm>
            <a:off x="899591" y="1196752"/>
            <a:ext cx="7488833" cy="4319811"/>
          </a:xfrm>
          <a:prstGeom prst="rect">
            <a:avLst/>
          </a:prstGeom>
        </p:spPr>
      </p:pic>
      <p:sp>
        <p:nvSpPr>
          <p:cNvPr id="4" name="Date Placeholder 3">
            <a:extLst>
              <a:ext uri="{FF2B5EF4-FFF2-40B4-BE49-F238E27FC236}">
                <a16:creationId xmlns:a16="http://schemas.microsoft.com/office/drawing/2014/main" id="{1D1FFF19-53C9-503E-C2AD-AD45BFF37317}"/>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F8ED3CE5-E5E4-D5E4-3491-FC4C2A4117F4}"/>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008136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66EC-85BC-59AA-3B77-1DB567B90876}"/>
              </a:ext>
            </a:extLst>
          </p:cNvPr>
          <p:cNvSpPr>
            <a:spLocks noGrp="1"/>
          </p:cNvSpPr>
          <p:nvPr>
            <p:ph type="title"/>
          </p:nvPr>
        </p:nvSpPr>
        <p:spPr/>
        <p:txBody>
          <a:bodyPr/>
          <a:lstStyle/>
          <a:p>
            <a:r>
              <a:rPr lang="en-US" sz="3600" b="1" dirty="0"/>
              <a:t>The matrix structure </a:t>
            </a:r>
            <a:r>
              <a:rPr lang="en-US" sz="2000" dirty="0"/>
              <a:t>(2 of 2)</a:t>
            </a:r>
          </a:p>
        </p:txBody>
      </p:sp>
      <p:sp>
        <p:nvSpPr>
          <p:cNvPr id="3" name="Content Placeholder 2">
            <a:extLst>
              <a:ext uri="{FF2B5EF4-FFF2-40B4-BE49-F238E27FC236}">
                <a16:creationId xmlns:a16="http://schemas.microsoft.com/office/drawing/2014/main" id="{26C28246-BBA6-3FE9-F73A-7CEB53BC26E8}"/>
              </a:ext>
            </a:extLst>
          </p:cNvPr>
          <p:cNvSpPr>
            <a:spLocks noGrp="1"/>
          </p:cNvSpPr>
          <p:nvPr>
            <p:ph idx="1"/>
          </p:nvPr>
        </p:nvSpPr>
        <p:spPr>
          <a:xfrm>
            <a:off x="457200" y="1556792"/>
            <a:ext cx="8229600" cy="3917032"/>
          </a:xfrm>
        </p:spPr>
        <p:txBody>
          <a:bodyPr/>
          <a:lstStyle/>
          <a:p>
            <a:r>
              <a:rPr lang="en-GB" sz="2400" dirty="0"/>
              <a:t>Matrix Structure is a combination of functional, product and area structures. A company may be structured using a combination of function and product (functional/ product structure) or combination of function and area (functional/area structure) or combination of function, product and area (functional/product/area structures). </a:t>
            </a:r>
          </a:p>
          <a:p>
            <a:r>
              <a:rPr lang="en-GB" sz="2400" dirty="0"/>
              <a:t>Matrix structure is effective when a company grows in different dimensions in terms of lines, diversity and complexity of products, the number of geographical areas or zones in which the company operates and the types and importance organizational functions. </a:t>
            </a:r>
            <a:endParaRPr lang="en-US" sz="2400" dirty="0"/>
          </a:p>
        </p:txBody>
      </p:sp>
      <p:sp>
        <p:nvSpPr>
          <p:cNvPr id="4" name="Date Placeholder 3">
            <a:extLst>
              <a:ext uri="{FF2B5EF4-FFF2-40B4-BE49-F238E27FC236}">
                <a16:creationId xmlns:a16="http://schemas.microsoft.com/office/drawing/2014/main" id="{4BC2FD59-8081-F48B-C98F-756386E670C7}"/>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CAE40A04-1704-47F7-480A-03D4DEA63CD3}"/>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39681410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AF35E-9298-55D5-6AFC-A06BC9373903}"/>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a:t>Activity 1: </a:t>
            </a:r>
            <a:br>
              <a:rPr lang="en-US" sz="3700" b="1"/>
            </a:br>
            <a:r>
              <a:rPr lang="en-US" sz="3700" b="1"/>
              <a:t>Check your understanding </a:t>
            </a:r>
          </a:p>
        </p:txBody>
      </p:sp>
      <p:sp>
        <p:nvSpPr>
          <p:cNvPr id="3" name="Content Placeholder 2">
            <a:extLst>
              <a:ext uri="{FF2B5EF4-FFF2-40B4-BE49-F238E27FC236}">
                <a16:creationId xmlns:a16="http://schemas.microsoft.com/office/drawing/2014/main" id="{F5DB1F06-D281-3A1F-6ACE-C291F045C439}"/>
              </a:ext>
            </a:extLst>
          </p:cNvPr>
          <p:cNvSpPr>
            <a:spLocks noGrp="1"/>
          </p:cNvSpPr>
          <p:nvPr>
            <p:ph sz="half" idx="1"/>
          </p:nvPr>
        </p:nvSpPr>
        <p:spPr>
          <a:xfrm>
            <a:off x="457200" y="1600201"/>
            <a:ext cx="4038600" cy="3989040"/>
          </a:xfrm>
        </p:spPr>
        <p:txBody>
          <a:bodyPr wrap="square" anchor="t">
            <a:normAutofit/>
          </a:bodyPr>
          <a:lstStyle/>
          <a:p>
            <a:r>
              <a:rPr lang="en-US" dirty="0"/>
              <a:t>Identify the similarities and differences between the </a:t>
            </a:r>
            <a:r>
              <a:rPr lang="en-US" b="1" dirty="0"/>
              <a:t>simple structure</a:t>
            </a:r>
            <a:r>
              <a:rPr lang="en-US" dirty="0"/>
              <a:t>, </a:t>
            </a:r>
            <a:r>
              <a:rPr lang="en-US" b="1" dirty="0"/>
              <a:t>functional structure</a:t>
            </a:r>
            <a:r>
              <a:rPr lang="en-US" dirty="0"/>
              <a:t>, and </a:t>
            </a:r>
            <a:r>
              <a:rPr lang="en-US" b="1" dirty="0"/>
              <a:t>divisional structure</a:t>
            </a:r>
            <a:r>
              <a:rPr lang="en-US" dirty="0"/>
              <a:t>?</a:t>
            </a:r>
          </a:p>
        </p:txBody>
      </p:sp>
      <p:pic>
        <p:nvPicPr>
          <p:cNvPr id="7" name="Picture 6" descr="A drawing of a diagram&#10;&#10;Description automatically generated">
            <a:extLst>
              <a:ext uri="{FF2B5EF4-FFF2-40B4-BE49-F238E27FC236}">
                <a16:creationId xmlns:a16="http://schemas.microsoft.com/office/drawing/2014/main" id="{635483CF-C1BA-D106-94C0-38BC1C000B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357900"/>
            <a:ext cx="4038600" cy="2473642"/>
          </a:xfrm>
          <a:prstGeom prst="rect">
            <a:avLst/>
          </a:prstGeom>
          <a:noFill/>
        </p:spPr>
      </p:pic>
      <p:sp>
        <p:nvSpPr>
          <p:cNvPr id="4" name="Date Placeholder 3">
            <a:extLst>
              <a:ext uri="{FF2B5EF4-FFF2-40B4-BE49-F238E27FC236}">
                <a16:creationId xmlns:a16="http://schemas.microsoft.com/office/drawing/2014/main" id="{F8BA28F3-E566-5014-E9A3-67EF8651DC7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08/10/2023</a:t>
            </a:fld>
            <a:endParaRPr lang="en-GB" altLang="en-US" sz="900"/>
          </a:p>
        </p:txBody>
      </p:sp>
      <p:sp>
        <p:nvSpPr>
          <p:cNvPr id="5" name="Slide Number Placeholder 4">
            <a:extLst>
              <a:ext uri="{FF2B5EF4-FFF2-40B4-BE49-F238E27FC236}">
                <a16:creationId xmlns:a16="http://schemas.microsoft.com/office/drawing/2014/main" id="{41219906-B2BA-C680-8E97-10A3324BDF6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21</a:t>
            </a:fld>
            <a:endParaRPr lang="en-GB" altLang="en-US"/>
          </a:p>
        </p:txBody>
      </p:sp>
    </p:spTree>
    <p:extLst>
      <p:ext uri="{BB962C8B-B14F-4D97-AF65-F5344CB8AC3E}">
        <p14:creationId xmlns:p14="http://schemas.microsoft.com/office/powerpoint/2010/main" val="35026254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850B-0C9A-9114-CD4F-226B51F35F27}"/>
              </a:ext>
            </a:extLst>
          </p:cNvPr>
          <p:cNvSpPr>
            <a:spLocks noGrp="1"/>
          </p:cNvSpPr>
          <p:nvPr>
            <p:ph type="title"/>
          </p:nvPr>
        </p:nvSpPr>
        <p:spPr/>
        <p:txBody>
          <a:bodyPr/>
          <a:lstStyle/>
          <a:p>
            <a:r>
              <a:rPr lang="en-US" sz="3600" b="1" dirty="0"/>
              <a:t>Activity 2: </a:t>
            </a:r>
            <a:br>
              <a:rPr lang="en-US" sz="3600" b="1" dirty="0"/>
            </a:br>
            <a:r>
              <a:rPr lang="en-US" sz="3600" b="1" dirty="0"/>
              <a:t>Group work</a:t>
            </a:r>
          </a:p>
        </p:txBody>
      </p:sp>
      <p:sp>
        <p:nvSpPr>
          <p:cNvPr id="3" name="Content Placeholder 2">
            <a:extLst>
              <a:ext uri="{FF2B5EF4-FFF2-40B4-BE49-F238E27FC236}">
                <a16:creationId xmlns:a16="http://schemas.microsoft.com/office/drawing/2014/main" id="{1BC2A25C-7F05-F33B-E043-3A8252ED98C9}"/>
              </a:ext>
            </a:extLst>
          </p:cNvPr>
          <p:cNvSpPr>
            <a:spLocks noGrp="1"/>
          </p:cNvSpPr>
          <p:nvPr>
            <p:ph idx="1"/>
          </p:nvPr>
        </p:nvSpPr>
        <p:spPr/>
        <p:txBody>
          <a:bodyPr/>
          <a:lstStyle/>
          <a:p>
            <a:r>
              <a:rPr lang="en-US" sz="2400" dirty="0"/>
              <a:t>In group of 3-4, create an organization of your choice.</a:t>
            </a:r>
          </a:p>
          <a:p>
            <a:r>
              <a:rPr lang="en-US" sz="2400" dirty="0"/>
              <a:t>Identify the industry, sector and size of the organization.</a:t>
            </a:r>
          </a:p>
          <a:p>
            <a:r>
              <a:rPr lang="en-US" sz="2400" dirty="0"/>
              <a:t>Construct an organization chart that shows the structure of the company.</a:t>
            </a:r>
          </a:p>
          <a:p>
            <a:r>
              <a:rPr lang="en-US" sz="2400" dirty="0"/>
              <a:t>Specify which type of structure it is and why that </a:t>
            </a:r>
            <a:r>
              <a:rPr lang="en-US" sz="2400"/>
              <a:t>chosen structure is </a:t>
            </a:r>
            <a:r>
              <a:rPr lang="en-US" sz="2400" dirty="0"/>
              <a:t>appropriate for the company.</a:t>
            </a:r>
          </a:p>
        </p:txBody>
      </p:sp>
      <p:sp>
        <p:nvSpPr>
          <p:cNvPr id="4" name="Date Placeholder 3">
            <a:extLst>
              <a:ext uri="{FF2B5EF4-FFF2-40B4-BE49-F238E27FC236}">
                <a16:creationId xmlns:a16="http://schemas.microsoft.com/office/drawing/2014/main" id="{1E76FD28-EFFD-99EA-1468-2853E0F0F4F8}"/>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43513C79-7341-8052-44F6-7F6FC46CE4C6}"/>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4140942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0ABF2-456D-9215-C866-8CE8628FF914}"/>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85C06228-DB59-8B8D-4081-32530DA708A7}"/>
              </a:ext>
            </a:extLst>
          </p:cNvPr>
          <p:cNvSpPr>
            <a:spLocks noGrp="1"/>
          </p:cNvSpPr>
          <p:nvPr>
            <p:ph idx="1"/>
          </p:nvPr>
        </p:nvSpPr>
        <p:spPr/>
        <p:txBody>
          <a:bodyPr/>
          <a:lstStyle/>
          <a:p>
            <a:pPr marL="0" indent="0">
              <a:buNone/>
            </a:pPr>
            <a:r>
              <a:rPr lang="en-GB" sz="1800" b="0" i="0" dirty="0">
                <a:effectLst/>
              </a:rPr>
              <a:t>Capon, C. (2009) </a:t>
            </a:r>
            <a:r>
              <a:rPr lang="en-GB" sz="1800" b="0" i="1" dirty="0">
                <a:effectLst/>
              </a:rPr>
              <a:t>Understanding the business environment: inside and outside the organisation</a:t>
            </a:r>
            <a:r>
              <a:rPr lang="en-GB" sz="1800" b="0" i="0" dirty="0">
                <a:effectLst/>
              </a:rPr>
              <a:t>. Third edition. Harlow, England: Prentice Hall/Financial Times.</a:t>
            </a:r>
          </a:p>
          <a:p>
            <a:pPr marL="0" indent="0">
              <a:buNone/>
            </a:pPr>
            <a:r>
              <a:rPr lang="en-GB" sz="1800" dirty="0"/>
              <a:t>Hartzell, S. (2003). Types of Contemporary Organizational Designs: Matrix, Team &amp; Network Designs. </a:t>
            </a:r>
          </a:p>
          <a:p>
            <a:pPr marL="0" indent="0">
              <a:buNone/>
            </a:pPr>
            <a:r>
              <a:rPr lang="en-GB" sz="1800" dirty="0"/>
              <a:t>Lilly, M. (2005). Organizational Structure and Designs with Case Study: QUALCOMM</a:t>
            </a:r>
            <a:endParaRPr lang="en-US" sz="1800" dirty="0"/>
          </a:p>
          <a:p>
            <a:pPr marL="0" indent="0">
              <a:buNone/>
            </a:pPr>
            <a:r>
              <a:rPr lang="en-US" sz="1800" dirty="0"/>
              <a:t>Needle, D. Burns, J. (2015) Business in context : an introduction to business and its environment. Seventh edition. Andover: Cengage Learning.</a:t>
            </a:r>
          </a:p>
          <a:p>
            <a:pPr marL="0" indent="0">
              <a:buNone/>
            </a:pPr>
            <a:r>
              <a:rPr lang="en-GB" sz="1800" dirty="0"/>
              <a:t>Organizational culture and behaviour : concepts, methodologies, tools, and applications (2017). Hershey, Pennsylvania: IGI Global. Available at: </a:t>
            </a:r>
            <a:r>
              <a:rPr lang="en-GB" sz="1800" dirty="0">
                <a:hlinkClick r:id="rId2"/>
              </a:rPr>
              <a:t>https://doi.org/10.4018/978-1-5225-1913-3</a:t>
            </a:r>
            <a:r>
              <a:rPr lang="en-GB" sz="1800" dirty="0"/>
              <a:t>.</a:t>
            </a:r>
          </a:p>
          <a:p>
            <a:pPr marL="0" indent="0">
              <a:buNone/>
            </a:pPr>
            <a:endParaRPr lang="en-US" sz="2000" dirty="0"/>
          </a:p>
        </p:txBody>
      </p:sp>
      <p:sp>
        <p:nvSpPr>
          <p:cNvPr id="4" name="Date Placeholder 3">
            <a:extLst>
              <a:ext uri="{FF2B5EF4-FFF2-40B4-BE49-F238E27FC236}">
                <a16:creationId xmlns:a16="http://schemas.microsoft.com/office/drawing/2014/main" id="{1269B449-3539-641D-DB1D-282FF6DAEBA8}"/>
              </a:ext>
            </a:extLst>
          </p:cNvPr>
          <p:cNvSpPr>
            <a:spLocks noGrp="1"/>
          </p:cNvSpPr>
          <p:nvPr>
            <p:ph type="dt" sz="half" idx="10"/>
          </p:nvPr>
        </p:nvSpPr>
        <p:spPr/>
        <p:txBody>
          <a:bodyPr/>
          <a:lstStyle/>
          <a:p>
            <a:pPr>
              <a:defRPr/>
            </a:pPr>
            <a:fld id="{130ADD5E-52E0-0D44-B721-F95AB1FBEECE}" type="datetime1">
              <a:rPr lang="en-GB" altLang="en-US" smtClean="0"/>
              <a:pPr>
                <a:defRPr/>
              </a:pPr>
              <a:t>08/10/2023</a:t>
            </a:fld>
            <a:endParaRPr lang="en-GB" altLang="en-US"/>
          </a:p>
        </p:txBody>
      </p:sp>
      <p:sp>
        <p:nvSpPr>
          <p:cNvPr id="5" name="Slide Number Placeholder 4">
            <a:extLst>
              <a:ext uri="{FF2B5EF4-FFF2-40B4-BE49-F238E27FC236}">
                <a16:creationId xmlns:a16="http://schemas.microsoft.com/office/drawing/2014/main" id="{2920C2D0-0996-986B-FAFE-2E7302132361}"/>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6872036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1667</TotalTime>
  <Words>1141</Words>
  <Application>Microsoft Macintosh PowerPoint</Application>
  <PresentationFormat>On-screen Show (4:3)</PresentationFormat>
  <Paragraphs>120</Paragraphs>
  <Slides>23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Myriad Pro</vt:lpstr>
      <vt:lpstr>Symbol</vt:lpstr>
      <vt:lpstr>Verdana</vt:lpstr>
      <vt:lpstr>Wingdings</vt:lpstr>
      <vt:lpstr>20140311PresentationUWTSDTemplate</vt:lpstr>
      <vt:lpstr>The Business Structure LCBB4007          Week 2 – Session 2 </vt:lpstr>
      <vt:lpstr>Objectives of the session</vt:lpstr>
      <vt:lpstr>Business structure</vt:lpstr>
      <vt:lpstr>Business structure</vt:lpstr>
      <vt:lpstr>Business chart</vt:lpstr>
      <vt:lpstr>Importance of business structure (1 of 3)</vt:lpstr>
      <vt:lpstr>Importance of business structure (2 of 3)</vt:lpstr>
      <vt:lpstr>Span of control</vt:lpstr>
      <vt:lpstr>Chain of command</vt:lpstr>
      <vt:lpstr>Types of business structures</vt:lpstr>
      <vt:lpstr>The simple structure (1 of 2)</vt:lpstr>
      <vt:lpstr>The simple structure (2 of 2)</vt:lpstr>
      <vt:lpstr>The functional structure (1 of 2)</vt:lpstr>
      <vt:lpstr>The functional structure (2 of 2)</vt:lpstr>
      <vt:lpstr>The divisional structure (1 of 2)</vt:lpstr>
      <vt:lpstr>The divisional structure (2 of 2)</vt:lpstr>
      <vt:lpstr>The area geography structure (1 of 2)</vt:lpstr>
      <vt:lpstr>The area/geography structure (2 of 2)</vt:lpstr>
      <vt:lpstr>The matrix structure (1 of 2)</vt:lpstr>
      <vt:lpstr>The matrix structure (2 of 2)</vt:lpstr>
      <vt:lpstr>Activity 1:  Check your understanding </vt:lpstr>
      <vt:lpstr>Activity 2:  Group work</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114</cp:revision>
  <cp:lastPrinted>2018-07-02T15:32:24Z</cp:lastPrinted>
  <dcterms:created xsi:type="dcterms:W3CDTF">2002-10-07T19:43:58Z</dcterms:created>
  <dcterms:modified xsi:type="dcterms:W3CDTF">2023-10-08T17:39:14Z</dcterms:modified>
</cp:coreProperties>
</file>