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1" r:id="rId6"/>
    <p:sldId id="262" r:id="rId7"/>
    <p:sldId id="263" r:id="rId8"/>
    <p:sldId id="265" r:id="rId9"/>
    <p:sldId id="267" r:id="rId10"/>
    <p:sldId id="269" r:id="rId11"/>
    <p:sldId id="268" r:id="rId12"/>
    <p:sldId id="270" r:id="rId13"/>
    <p:sldId id="27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182764-5C51-41C9-8A9F-A30FB574E052}" type="datetimeFigureOut">
              <a:rPr lang="en-US" smtClean="0"/>
              <a:t>5/12/2024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DF4CD8-27A2-42E8-B0F2-9CB838DCB687}" type="slidenum">
              <a:rPr lang="en-US" smtClean="0"/>
              <a:t>‹#›</a:t>
            </a:fld>
            <a:endParaRPr lang="en-US" dirty="0"/>
          </a:p>
        </p:txBody>
      </p:sp>
    </p:spTree>
    <p:extLst>
      <p:ext uri="{BB962C8B-B14F-4D97-AF65-F5344CB8AC3E}">
        <p14:creationId xmlns:p14="http://schemas.microsoft.com/office/powerpoint/2010/main" val="23205062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35559031-7215-4D95-8FD7-50CFED812393}" type="datetimeFigureOut">
              <a:rPr lang="en-US" smtClean="0"/>
              <a:t>5/12/2024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ED2048-32A4-4753-B71C-D86243E854D7}" type="slidenum">
              <a:rPr lang="en-US" smtClean="0"/>
              <a:t>‹#›</a:t>
            </a:fld>
            <a:endParaRPr lang="en-US" dirty="0"/>
          </a:p>
        </p:txBody>
      </p:sp>
    </p:spTree>
    <p:extLst>
      <p:ext uri="{BB962C8B-B14F-4D97-AF65-F5344CB8AC3E}">
        <p14:creationId xmlns:p14="http://schemas.microsoft.com/office/powerpoint/2010/main" val="29077544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5559031-7215-4D95-8FD7-50CFED812393}" type="datetimeFigureOut">
              <a:rPr lang="en-US" smtClean="0"/>
              <a:t>5/12/2024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ED2048-32A4-4753-B71C-D86243E854D7}" type="slidenum">
              <a:rPr lang="en-US" smtClean="0"/>
              <a:t>‹#›</a:t>
            </a:fld>
            <a:endParaRPr lang="en-US" dirty="0"/>
          </a:p>
        </p:txBody>
      </p:sp>
    </p:spTree>
    <p:extLst>
      <p:ext uri="{BB962C8B-B14F-4D97-AF65-F5344CB8AC3E}">
        <p14:creationId xmlns:p14="http://schemas.microsoft.com/office/powerpoint/2010/main" val="1872861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559031-7215-4D95-8FD7-50CFED812393}" type="datetimeFigureOut">
              <a:rPr lang="en-US" smtClean="0"/>
              <a:t>5/12/2024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ED2048-32A4-4753-B71C-D86243E854D7}" type="slidenum">
              <a:rPr lang="en-US" smtClean="0"/>
              <a:t>‹#›</a:t>
            </a:fld>
            <a:endParaRPr lang="en-US" dirty="0"/>
          </a:p>
        </p:txBody>
      </p:sp>
    </p:spTree>
    <p:extLst>
      <p:ext uri="{BB962C8B-B14F-4D97-AF65-F5344CB8AC3E}">
        <p14:creationId xmlns:p14="http://schemas.microsoft.com/office/powerpoint/2010/main" val="1212701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5559031-7215-4D95-8FD7-50CFED812393}" type="datetimeFigureOut">
              <a:rPr lang="en-US" smtClean="0"/>
              <a:t>5/12/2024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8ED2048-32A4-4753-B71C-D86243E854D7}" type="slidenum">
              <a:rPr lang="en-US" smtClean="0"/>
              <a:t>‹#›</a:t>
            </a:fld>
            <a:endParaRPr lang="en-US" dirty="0"/>
          </a:p>
        </p:txBody>
      </p:sp>
    </p:spTree>
    <p:extLst>
      <p:ext uri="{BB962C8B-B14F-4D97-AF65-F5344CB8AC3E}">
        <p14:creationId xmlns:p14="http://schemas.microsoft.com/office/powerpoint/2010/main" val="3228786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5559031-7215-4D95-8FD7-50CFED812393}" type="datetimeFigureOut">
              <a:rPr lang="en-US" smtClean="0"/>
              <a:t>5/12/2024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8ED2048-32A4-4753-B71C-D86243E854D7}" type="slidenum">
              <a:rPr lang="en-US" smtClean="0"/>
              <a:t>‹#›</a:t>
            </a:fld>
            <a:endParaRPr lang="en-US" dirty="0"/>
          </a:p>
        </p:txBody>
      </p:sp>
    </p:spTree>
    <p:extLst>
      <p:ext uri="{BB962C8B-B14F-4D97-AF65-F5344CB8AC3E}">
        <p14:creationId xmlns:p14="http://schemas.microsoft.com/office/powerpoint/2010/main" val="61342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5559031-7215-4D95-8FD7-50CFED812393}" type="datetimeFigureOut">
              <a:rPr lang="en-US" smtClean="0"/>
              <a:t>5/12/2024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8ED2048-32A4-4753-B71C-D86243E854D7}" type="slidenum">
              <a:rPr lang="en-US" smtClean="0"/>
              <a:t>‹#›</a:t>
            </a:fld>
            <a:endParaRPr lang="en-US" dirty="0"/>
          </a:p>
        </p:txBody>
      </p:sp>
    </p:spTree>
    <p:extLst>
      <p:ext uri="{BB962C8B-B14F-4D97-AF65-F5344CB8AC3E}">
        <p14:creationId xmlns:p14="http://schemas.microsoft.com/office/powerpoint/2010/main" val="2874028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559031-7215-4D95-8FD7-50CFED812393}" type="datetimeFigureOut">
              <a:rPr lang="en-US" smtClean="0"/>
              <a:t>5/12/2024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8ED2048-32A4-4753-B71C-D86243E854D7}" type="slidenum">
              <a:rPr lang="en-US" smtClean="0"/>
              <a:t>‹#›</a:t>
            </a:fld>
            <a:endParaRPr lang="en-US" dirty="0"/>
          </a:p>
        </p:txBody>
      </p:sp>
    </p:spTree>
    <p:extLst>
      <p:ext uri="{BB962C8B-B14F-4D97-AF65-F5344CB8AC3E}">
        <p14:creationId xmlns:p14="http://schemas.microsoft.com/office/powerpoint/2010/main" val="2319811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559031-7215-4D95-8FD7-50CFED812393}" type="datetimeFigureOut">
              <a:rPr lang="en-US" smtClean="0"/>
              <a:t>5/12/2024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8ED2048-32A4-4753-B71C-D86243E854D7}" type="slidenum">
              <a:rPr lang="en-US" smtClean="0"/>
              <a:t>‹#›</a:t>
            </a:fld>
            <a:endParaRPr lang="en-US" dirty="0"/>
          </a:p>
        </p:txBody>
      </p:sp>
    </p:spTree>
    <p:extLst>
      <p:ext uri="{BB962C8B-B14F-4D97-AF65-F5344CB8AC3E}">
        <p14:creationId xmlns:p14="http://schemas.microsoft.com/office/powerpoint/2010/main" val="32971610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559031-7215-4D95-8FD7-50CFED812393}" type="datetimeFigureOut">
              <a:rPr lang="en-US" smtClean="0"/>
              <a:t>5/12/2024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8ED2048-32A4-4753-B71C-D86243E854D7}" type="slidenum">
              <a:rPr lang="en-US" smtClean="0"/>
              <a:t>‹#›</a:t>
            </a:fld>
            <a:endParaRPr lang="en-US" dirty="0"/>
          </a:p>
        </p:txBody>
      </p:sp>
    </p:spTree>
    <p:extLst>
      <p:ext uri="{BB962C8B-B14F-4D97-AF65-F5344CB8AC3E}">
        <p14:creationId xmlns:p14="http://schemas.microsoft.com/office/powerpoint/2010/main" val="1530533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5559031-7215-4D95-8FD7-50CFED812393}" type="datetimeFigureOut">
              <a:rPr lang="en-US" smtClean="0"/>
              <a:t>5/12/2024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ED2048-32A4-4753-B71C-D86243E854D7}" type="slidenum">
              <a:rPr lang="en-US" smtClean="0"/>
              <a:t>‹#›</a:t>
            </a:fld>
            <a:endParaRPr lang="en-US" dirty="0"/>
          </a:p>
        </p:txBody>
      </p:sp>
    </p:spTree>
    <p:extLst>
      <p:ext uri="{BB962C8B-B14F-4D97-AF65-F5344CB8AC3E}">
        <p14:creationId xmlns:p14="http://schemas.microsoft.com/office/powerpoint/2010/main" val="450387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5559031-7215-4D95-8FD7-50CFED812393}" type="datetimeFigureOut">
              <a:rPr lang="en-US" smtClean="0"/>
              <a:t>5/12/2024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ED2048-32A4-4753-B71C-D86243E854D7}" type="slidenum">
              <a:rPr lang="en-US" smtClean="0"/>
              <a:t>‹#›</a:t>
            </a:fld>
            <a:endParaRPr lang="en-US" dirty="0"/>
          </a:p>
        </p:txBody>
      </p:sp>
    </p:spTree>
    <p:extLst>
      <p:ext uri="{BB962C8B-B14F-4D97-AF65-F5344CB8AC3E}">
        <p14:creationId xmlns:p14="http://schemas.microsoft.com/office/powerpoint/2010/main" val="3644790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559031-7215-4D95-8FD7-50CFED812393}" type="datetimeFigureOut">
              <a:rPr lang="en-US" smtClean="0"/>
              <a:t>5/12/2024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ED2048-32A4-4753-B71C-D86243E854D7}" type="slidenum">
              <a:rPr lang="en-US" smtClean="0"/>
              <a:t>‹#›</a:t>
            </a:fld>
            <a:endParaRPr lang="en-US" dirty="0"/>
          </a:p>
        </p:txBody>
      </p:sp>
    </p:spTree>
    <p:extLst>
      <p:ext uri="{BB962C8B-B14F-4D97-AF65-F5344CB8AC3E}">
        <p14:creationId xmlns:p14="http://schemas.microsoft.com/office/powerpoint/2010/main" val="14841588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dirty="0"/>
          </a:p>
        </p:txBody>
      </p:sp>
      <p:sp>
        <p:nvSpPr>
          <p:cNvPr id="3" name="Subtitle 2"/>
          <p:cNvSpPr>
            <a:spLocks noGrp="1"/>
          </p:cNvSpPr>
          <p:nvPr>
            <p:ph type="subTitle" idx="1"/>
          </p:nvPr>
        </p:nvSpPr>
        <p:spPr/>
        <p:txBody>
          <a:bodyPr/>
          <a:lstStyle/>
          <a:p>
            <a:endParaRPr lang="en-US" dirty="0"/>
          </a:p>
        </p:txBody>
      </p:sp>
      <p:pic>
        <p:nvPicPr>
          <p:cNvPr id="1026" name="Picture 2" descr="Sustainable food supply chains | Sustainability and Qualit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7204364"/>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p:cNvSpPr/>
          <p:nvPr/>
        </p:nvSpPr>
        <p:spPr>
          <a:xfrm>
            <a:off x="3865418" y="1122363"/>
            <a:ext cx="3782292" cy="3786910"/>
          </a:xfrm>
          <a:prstGeom prst="ellipse">
            <a:avLst/>
          </a:prstGeom>
          <a:solidFill>
            <a:schemeClr val="accent6">
              <a:lumMod val="40000"/>
              <a:lumOff val="6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4191000" y="2107877"/>
            <a:ext cx="3131127" cy="1815882"/>
          </a:xfrm>
          <a:prstGeom prst="rect">
            <a:avLst/>
          </a:prstGeom>
          <a:noFill/>
        </p:spPr>
        <p:txBody>
          <a:bodyPr wrap="square" rtlCol="0">
            <a:spAutoFit/>
          </a:bodyPr>
          <a:lstStyle/>
          <a:p>
            <a:pPr algn="ctr"/>
            <a:r>
              <a:rPr lang="en-US" sz="2800" b="1" dirty="0">
                <a:solidFill>
                  <a:schemeClr val="accent6">
                    <a:lumMod val="50000"/>
                  </a:schemeClr>
                </a:solidFill>
                <a:latin typeface="Agency FB" panose="020B0503020202020204" pitchFamily="34" charset="0"/>
              </a:rPr>
              <a:t>Sustainable food waste management in the hotel and hospitality industry</a:t>
            </a:r>
          </a:p>
        </p:txBody>
      </p:sp>
      <p:sp>
        <p:nvSpPr>
          <p:cNvPr id="6" name="TextBox 5">
            <a:extLst>
              <a:ext uri="{FF2B5EF4-FFF2-40B4-BE49-F238E27FC236}">
                <a16:creationId xmlns:a16="http://schemas.microsoft.com/office/drawing/2014/main" id="{BB4C0CEC-C6A7-12F1-4E01-135DE2D77392}"/>
              </a:ext>
            </a:extLst>
          </p:cNvPr>
          <p:cNvSpPr txBox="1"/>
          <p:nvPr/>
        </p:nvSpPr>
        <p:spPr>
          <a:xfrm>
            <a:off x="4753672" y="3953417"/>
            <a:ext cx="2005781" cy="338554"/>
          </a:xfrm>
          <a:prstGeom prst="rect">
            <a:avLst/>
          </a:prstGeom>
          <a:noFill/>
        </p:spPr>
        <p:txBody>
          <a:bodyPr wrap="square" rtlCol="0">
            <a:spAutoFit/>
          </a:bodyPr>
          <a:lstStyle/>
          <a:p>
            <a:pPr algn="ctr"/>
            <a:r>
              <a:rPr lang="en-GB" sz="1600" dirty="0"/>
              <a:t>Sufia Islam Munni</a:t>
            </a:r>
          </a:p>
        </p:txBody>
      </p:sp>
    </p:spTree>
    <p:extLst>
      <p:ext uri="{BB962C8B-B14F-4D97-AF65-F5344CB8AC3E}">
        <p14:creationId xmlns:p14="http://schemas.microsoft.com/office/powerpoint/2010/main" val="19513062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7661"/>
            <a:ext cx="6353908" cy="6858000"/>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p:cNvSpPr txBox="1"/>
          <p:nvPr/>
        </p:nvSpPr>
        <p:spPr>
          <a:xfrm>
            <a:off x="288281" y="1790123"/>
            <a:ext cx="5777345" cy="3262432"/>
          </a:xfrm>
          <a:prstGeom prst="rect">
            <a:avLst/>
          </a:prstGeom>
          <a:noFill/>
        </p:spPr>
        <p:txBody>
          <a:bodyPr wrap="square" rtlCol="0">
            <a:spAutoFit/>
          </a:bodyPr>
          <a:lstStyle/>
          <a:p>
            <a:pPr algn="just"/>
            <a:r>
              <a:rPr lang="en-GB" sz="2800" dirty="0">
                <a:latin typeface="Times New Roman" panose="02020603050405020304" pitchFamily="18" charset="0"/>
                <a:cs typeface="Times New Roman" panose="02020603050405020304" pitchFamily="18" charset="0"/>
              </a:rPr>
              <a:t>Sustainability means to prevent depletion of natural and physical resources, to reduce environmental harm and to keep those resources available for the long term (Tölkes, 2018). </a:t>
            </a:r>
          </a:p>
          <a:p>
            <a:endParaRPr lang="en-GB" sz="2000" dirty="0">
              <a:latin typeface="Times New Roman" panose="02020603050405020304" pitchFamily="18" charset="0"/>
              <a:cs typeface="Times New Roman" panose="02020603050405020304" pitchFamily="18" charset="0"/>
            </a:endParaRPr>
          </a:p>
          <a:p>
            <a:endParaRPr lang="en-US" dirty="0"/>
          </a:p>
        </p:txBody>
      </p:sp>
      <p:pic>
        <p:nvPicPr>
          <p:cNvPr id="2052" name="Picture 4" descr="Sustainable icon PNG and SVG Vector Free Downloa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93169" y="1684048"/>
            <a:ext cx="4876800" cy="382905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88281" y="1037717"/>
            <a:ext cx="5573257" cy="646331"/>
          </a:xfrm>
          <a:prstGeom prst="rect">
            <a:avLst/>
          </a:prstGeom>
          <a:noFill/>
        </p:spPr>
        <p:txBody>
          <a:bodyPr wrap="square" rtlCol="0">
            <a:spAutoFit/>
          </a:bodyPr>
          <a:lstStyle/>
          <a:p>
            <a:pPr algn="ctr"/>
            <a:r>
              <a:rPr lang="en-US" sz="3600" b="1"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p>
        </p:txBody>
      </p:sp>
    </p:spTree>
    <p:extLst>
      <p:ext uri="{BB962C8B-B14F-4D97-AF65-F5344CB8AC3E}">
        <p14:creationId xmlns:p14="http://schemas.microsoft.com/office/powerpoint/2010/main" val="748604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74000">
              <a:schemeClr val="accent2">
                <a:lumMod val="20000"/>
                <a:lumOff val="80000"/>
              </a:schemeClr>
            </a:gs>
            <a:gs pos="83000">
              <a:schemeClr val="accent2">
                <a:lumMod val="20000"/>
                <a:lumOff val="80000"/>
              </a:schemeClr>
            </a:gs>
            <a:gs pos="100000">
              <a:schemeClr val="bg1"/>
            </a:gs>
          </a:gsLst>
          <a:lin ang="5400000" scaled="1"/>
        </a:gradFill>
        <a:effectLst/>
      </p:bgPr>
    </p:bg>
    <p:spTree>
      <p:nvGrpSpPr>
        <p:cNvPr id="1" name=""/>
        <p:cNvGrpSpPr/>
        <p:nvPr/>
      </p:nvGrpSpPr>
      <p:grpSpPr>
        <a:xfrm>
          <a:off x="0" y="0"/>
          <a:ext cx="0" cy="0"/>
          <a:chOff x="0" y="0"/>
          <a:chExt cx="0" cy="0"/>
        </a:xfrm>
      </p:grpSpPr>
      <p:sp>
        <p:nvSpPr>
          <p:cNvPr id="2" name="Rectangle 1"/>
          <p:cNvSpPr/>
          <p:nvPr/>
        </p:nvSpPr>
        <p:spPr>
          <a:xfrm>
            <a:off x="460375" y="1282142"/>
            <a:ext cx="5568094" cy="4524315"/>
          </a:xfrm>
          <a:prstGeom prst="rect">
            <a:avLst/>
          </a:prstGeom>
        </p:spPr>
        <p:txBody>
          <a:bodyPr wrap="square">
            <a:spAutoFit/>
          </a:bodyPr>
          <a:lstStyle/>
          <a:p>
            <a:pPr algn="just"/>
            <a:r>
              <a:rPr lang="en-GB" sz="3200" dirty="0">
                <a:latin typeface="Times New Roman" panose="02020603050405020304" pitchFamily="18" charset="0"/>
                <a:cs typeface="Times New Roman" panose="02020603050405020304" pitchFamily="18" charset="0"/>
              </a:rPr>
              <a:t>Right now, the UK government is conscious of it and many hotels are also practising green technologies like Whatley </a:t>
            </a:r>
            <a:r>
              <a:rPr lang="en-GB" sz="3200" b="1" dirty="0">
                <a:latin typeface="Times New Roman" panose="02020603050405020304" pitchFamily="18" charset="0"/>
                <a:cs typeface="Times New Roman" panose="02020603050405020304" pitchFamily="18" charset="0"/>
              </a:rPr>
              <a:t>Manor Hotel and Spa </a:t>
            </a:r>
            <a:r>
              <a:rPr lang="en-GB" sz="3200" dirty="0">
                <a:latin typeface="Times New Roman" panose="02020603050405020304" pitchFamily="18" charset="0"/>
                <a:cs typeface="Times New Roman" panose="02020603050405020304" pitchFamily="18" charset="0"/>
              </a:rPr>
              <a:t>for food waste management. Its authority has promised to recycle and reuse 100% of its food waste for energy production and so on.  </a:t>
            </a:r>
            <a:endParaRPr lang="en-US" sz="3200" dirty="0">
              <a:latin typeface="Times New Roman" panose="02020603050405020304" pitchFamily="18" charset="0"/>
              <a:cs typeface="Times New Roman" panose="02020603050405020304" pitchFamily="18" charset="0"/>
            </a:endParaRPr>
          </a:p>
        </p:txBody>
      </p:sp>
      <p:pic>
        <p:nvPicPr>
          <p:cNvPr id="3074" name="Picture 2" descr="Food waste management strategi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01852" y="3544301"/>
            <a:ext cx="5524500" cy="331369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ome | Manor House Hotel &amp; Sp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460270" y="1007540"/>
            <a:ext cx="4207663" cy="2536760"/>
          </a:xfrm>
          <a:prstGeom prst="rect">
            <a:avLst/>
          </a:prstGeom>
          <a:noFill/>
          <a:extLst>
            <a:ext uri="{909E8E84-426E-40DD-AFC4-6F175D3DCCD1}">
              <a14:hiddenFill xmlns:a14="http://schemas.microsoft.com/office/drawing/2010/main">
                <a:solidFill>
                  <a:srgbClr val="FFFFFF"/>
                </a:solidFill>
              </a14:hiddenFill>
            </a:ext>
          </a:extLst>
        </p:spPr>
      </p:pic>
      <p:sp>
        <p:nvSpPr>
          <p:cNvPr id="3" name="AutoShape 6" descr="The Manor House Hotel and Spa, West Auckland | West Aucklan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4" name="Picture 3"/>
          <p:cNvPicPr>
            <a:picLocks noChangeAspect="1"/>
          </p:cNvPicPr>
          <p:nvPr/>
        </p:nvPicPr>
        <p:blipFill>
          <a:blip r:embed="rId4"/>
          <a:stretch>
            <a:fillRect/>
          </a:stretch>
        </p:blipFill>
        <p:spPr>
          <a:xfrm>
            <a:off x="6317145" y="7937"/>
            <a:ext cx="2143125" cy="2143125"/>
          </a:xfrm>
          <a:prstGeom prst="rect">
            <a:avLst/>
          </a:prstGeom>
        </p:spPr>
      </p:pic>
    </p:spTree>
    <p:extLst>
      <p:ext uri="{BB962C8B-B14F-4D97-AF65-F5344CB8AC3E}">
        <p14:creationId xmlns:p14="http://schemas.microsoft.com/office/powerpoint/2010/main" val="139003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13605" y="454968"/>
            <a:ext cx="10427855" cy="661207"/>
          </a:xfrm>
          <a:prstGeom prst="rect">
            <a:avLst/>
          </a:prstGeom>
        </p:spPr>
        <p:txBody>
          <a:bodyPr wrap="none">
            <a:spAutoFit/>
          </a:bodyPr>
          <a:lstStyle/>
          <a:p>
            <a:pPr algn="just">
              <a:lnSpc>
                <a:spcPct val="150000"/>
              </a:lnSpc>
              <a:spcBef>
                <a:spcPts val="1200"/>
              </a:spcBef>
              <a:spcAft>
                <a:spcPts val="1000"/>
              </a:spcAft>
            </a:pPr>
            <a:r>
              <a:rPr lang="en-US" sz="2800" b="1" kern="0" dirty="0">
                <a:effectLst/>
                <a:latin typeface="Times New Roman" panose="02020603050405020304" pitchFamily="18" charset="0"/>
                <a:ea typeface="SimSun" panose="02010600030101010101" pitchFamily="2" charset="-122"/>
                <a:cs typeface="Times New Roman" panose="02020603050405020304" pitchFamily="18" charset="0"/>
              </a:rPr>
              <a:t>Literature Review (Sustainable food waste management practices) </a:t>
            </a:r>
            <a:endParaRPr lang="en-US" sz="2800" b="1" kern="0" dirty="0">
              <a:effectLst/>
              <a:latin typeface="Times New Roman" panose="02020603050405020304" pitchFamily="18" charset="0"/>
              <a:ea typeface="SimSun" panose="02010600030101010101" pitchFamily="2" charset="-122"/>
              <a:cs typeface="SimSun" panose="02010600030101010101" pitchFamily="2" charset="-122"/>
            </a:endParaRPr>
          </a:p>
        </p:txBody>
      </p:sp>
      <p:sp>
        <p:nvSpPr>
          <p:cNvPr id="3" name="TextBox 2"/>
          <p:cNvSpPr txBox="1"/>
          <p:nvPr/>
        </p:nvSpPr>
        <p:spPr>
          <a:xfrm>
            <a:off x="448253" y="1782937"/>
            <a:ext cx="7767492" cy="3416320"/>
          </a:xfrm>
          <a:prstGeom prst="rect">
            <a:avLst/>
          </a:prstGeom>
          <a:noFill/>
        </p:spPr>
        <p:txBody>
          <a:bodyPr wrap="square" rtlCol="0">
            <a:spAutoFit/>
          </a:bodyPr>
          <a:lstStyle/>
          <a:p>
            <a:pPr marL="342900" indent="-34290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According to Tölkes (2018), food management is an essential part of this sustainability practice that helps to reduce Carbon emissions and ensure energy production.</a:t>
            </a:r>
          </a:p>
          <a:p>
            <a:pPr marL="342900" indent="-34290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According to Filimonau et al., (2020), composting portion control, and minimizing the environmental impact of food disposal are sustainable common food waste reduction practices of hotels.</a:t>
            </a:r>
          </a:p>
          <a:p>
            <a:pPr marL="342900" indent="-34290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p:txBody>
      </p:sp>
      <p:pic>
        <p:nvPicPr>
          <p:cNvPr id="4098" name="Picture 2" descr="How to Write a Stellar Literature Review | Grammarly Blo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42657"/>
          <a:stretch/>
        </p:blipFill>
        <p:spPr bwMode="auto">
          <a:xfrm>
            <a:off x="9536719" y="1513490"/>
            <a:ext cx="2655281" cy="2471024"/>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Why all businesses should embrace sustainability - Seed Formations"/>
          <p:cNvPicPr>
            <a:picLocks noChangeAspect="1" noChangeArrowheads="1"/>
          </p:cNvPicPr>
          <p:nvPr/>
        </p:nvPicPr>
        <p:blipFill rotWithShape="1">
          <a:blip r:embed="rId3">
            <a:extLst>
              <a:ext uri="{28A0092B-C50C-407E-A947-70E740481C1C}">
                <a14:useLocalDpi xmlns:a14="http://schemas.microsoft.com/office/drawing/2010/main" val="0"/>
              </a:ext>
            </a:extLst>
          </a:blip>
          <a:srcRect l="26036" t="-5572" r="28709" b="4816"/>
          <a:stretch/>
        </p:blipFill>
        <p:spPr bwMode="auto">
          <a:xfrm>
            <a:off x="9918429" y="3824294"/>
            <a:ext cx="2272152" cy="27499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4419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29371" y="250716"/>
            <a:ext cx="10427855" cy="661207"/>
          </a:xfrm>
          <a:prstGeom prst="rect">
            <a:avLst/>
          </a:prstGeom>
        </p:spPr>
        <p:txBody>
          <a:bodyPr wrap="none">
            <a:spAutoFit/>
          </a:bodyPr>
          <a:lstStyle/>
          <a:p>
            <a:pPr algn="just">
              <a:lnSpc>
                <a:spcPct val="150000"/>
              </a:lnSpc>
              <a:spcBef>
                <a:spcPts val="1200"/>
              </a:spcBef>
              <a:spcAft>
                <a:spcPts val="1000"/>
              </a:spcAft>
            </a:pPr>
            <a:r>
              <a:rPr lang="en-US" sz="2800" b="1" kern="0" dirty="0">
                <a:effectLst/>
                <a:latin typeface="Times New Roman" panose="02020603050405020304" pitchFamily="18" charset="0"/>
                <a:ea typeface="SimSun" panose="02010600030101010101" pitchFamily="2" charset="-122"/>
                <a:cs typeface="Times New Roman" panose="02020603050405020304" pitchFamily="18" charset="0"/>
              </a:rPr>
              <a:t>Literature Review (Sustainable food waste management practices) </a:t>
            </a:r>
            <a:endParaRPr lang="en-US" sz="2800" b="1" kern="0" dirty="0">
              <a:effectLst/>
              <a:latin typeface="Times New Roman" panose="02020603050405020304" pitchFamily="18" charset="0"/>
              <a:ea typeface="SimSun" panose="02010600030101010101" pitchFamily="2" charset="-122"/>
              <a:cs typeface="SimSun" panose="02010600030101010101" pitchFamily="2" charset="-122"/>
            </a:endParaRPr>
          </a:p>
        </p:txBody>
      </p:sp>
      <p:sp>
        <p:nvSpPr>
          <p:cNvPr id="3" name="TextBox 2"/>
          <p:cNvSpPr txBox="1"/>
          <p:nvPr/>
        </p:nvSpPr>
        <p:spPr>
          <a:xfrm>
            <a:off x="264197" y="1457496"/>
            <a:ext cx="8658131" cy="4401205"/>
          </a:xfrm>
          <a:prstGeom prst="rect">
            <a:avLst/>
          </a:prstGeom>
          <a:noFill/>
        </p:spPr>
        <p:txBody>
          <a:bodyPr wrap="square" rtlCol="0">
            <a:spAutoFit/>
          </a:bodyPr>
          <a:lstStyle/>
          <a:p>
            <a:pPr marL="342900" indent="-34290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Scott (2021) identified that, for sustainable food waste management initial investment is high, but in the long term, it can save costs by decreasing transportation costs and increasing efficiency operational sector. </a:t>
            </a:r>
          </a:p>
          <a:p>
            <a:pPr marL="342900" indent="-34290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Kim et al. (2020) emphases that when employees will understand the importance of sustainability and waste management, then it will be easy for the company to gain success. </a:t>
            </a:r>
          </a:p>
          <a:p>
            <a:pPr marL="342900" indent="-34290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Fatima and Elbana (2020) identified the limitations and challenges to establish food waste policies, plans like financial barriers, lack of skilled labour, high cost and so on.  </a:t>
            </a:r>
            <a:endParaRPr lang="en-US" sz="2400" dirty="0">
              <a:latin typeface="Times New Roman" panose="02020603050405020304" pitchFamily="18" charset="0"/>
              <a:cs typeface="Times New Roman" panose="02020603050405020304" pitchFamily="18" charset="0"/>
            </a:endParaRPr>
          </a:p>
          <a:p>
            <a:pPr algn="just"/>
            <a:endParaRPr lang="en-GB" sz="2000" dirty="0">
              <a:latin typeface="Times New Roman" panose="02020603050405020304" pitchFamily="18" charset="0"/>
              <a:cs typeface="Times New Roman" panose="02020603050405020304" pitchFamily="18" charset="0"/>
            </a:endParaRPr>
          </a:p>
          <a:p>
            <a:pPr algn="just"/>
            <a:endParaRPr lang="en-US" sz="2000" dirty="0">
              <a:latin typeface="Times New Roman" panose="02020603050405020304" pitchFamily="18" charset="0"/>
              <a:cs typeface="Times New Roman" panose="02020603050405020304" pitchFamily="18" charset="0"/>
            </a:endParaRPr>
          </a:p>
        </p:txBody>
      </p:sp>
      <p:pic>
        <p:nvPicPr>
          <p:cNvPr id="5122" name="Picture 2" descr="29,300+ Sustainability Logo Stock Illustrations, Royalty-Free Vector  Graphics &amp; Clip Art - iStock | Sustainability logo vector"/>
          <p:cNvPicPr>
            <a:picLocks noChangeAspect="1" noChangeArrowheads="1"/>
          </p:cNvPicPr>
          <p:nvPr/>
        </p:nvPicPr>
        <p:blipFill rotWithShape="1">
          <a:blip r:embed="rId2">
            <a:extLst>
              <a:ext uri="{28A0092B-C50C-407E-A947-70E740481C1C}">
                <a14:useLocalDpi xmlns:a14="http://schemas.microsoft.com/office/drawing/2010/main" val="0"/>
              </a:ext>
            </a:extLst>
          </a:blip>
          <a:srcRect l="19508" t="12799" r="19099" b="12016"/>
          <a:stretch/>
        </p:blipFill>
        <p:spPr bwMode="auto">
          <a:xfrm>
            <a:off x="10420206" y="3917264"/>
            <a:ext cx="1874040" cy="229507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The Link Between Food Waste and Sustainabilit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17007" y="2118451"/>
            <a:ext cx="2577239" cy="17988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40009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13034" y="738748"/>
            <a:ext cx="9786653" cy="661207"/>
          </a:xfrm>
          <a:prstGeom prst="rect">
            <a:avLst/>
          </a:prstGeom>
        </p:spPr>
        <p:txBody>
          <a:bodyPr wrap="none">
            <a:spAutoFit/>
          </a:bodyPr>
          <a:lstStyle/>
          <a:p>
            <a:pPr algn="just">
              <a:lnSpc>
                <a:spcPct val="150000"/>
              </a:lnSpc>
              <a:spcBef>
                <a:spcPts val="1200"/>
              </a:spcBef>
              <a:spcAft>
                <a:spcPts val="1000"/>
              </a:spcAft>
            </a:pPr>
            <a:r>
              <a:rPr lang="en-US" sz="2800" b="1" kern="0" dirty="0">
                <a:effectLst/>
                <a:latin typeface="Times New Roman" panose="02020603050405020304" pitchFamily="18" charset="0"/>
                <a:ea typeface="SimSun" panose="02010600030101010101" pitchFamily="2" charset="-122"/>
                <a:cs typeface="Times New Roman" panose="02020603050405020304" pitchFamily="18" charset="0"/>
              </a:rPr>
              <a:t>Application of sustainability on the hotel and hospitality sector</a:t>
            </a:r>
            <a:endParaRPr lang="en-US" sz="2800" b="1" kern="0" dirty="0">
              <a:effectLst/>
              <a:latin typeface="Times New Roman" panose="02020603050405020304" pitchFamily="18" charset="0"/>
              <a:ea typeface="SimSun" panose="02010600030101010101" pitchFamily="2" charset="-122"/>
              <a:cs typeface="SimSun" panose="02010600030101010101" pitchFamily="2" charset="-122"/>
            </a:endParaRPr>
          </a:p>
        </p:txBody>
      </p:sp>
      <p:sp>
        <p:nvSpPr>
          <p:cNvPr id="3" name="Rectangle 2"/>
          <p:cNvSpPr/>
          <p:nvPr/>
        </p:nvSpPr>
        <p:spPr>
          <a:xfrm>
            <a:off x="998483" y="1810858"/>
            <a:ext cx="6427075" cy="1938992"/>
          </a:xfrm>
          <a:prstGeom prst="rect">
            <a:avLst/>
          </a:prstGeom>
        </p:spPr>
        <p:txBody>
          <a:bodyPr wrap="square">
            <a:spAutoFit/>
          </a:bodyPr>
          <a:lstStyle/>
          <a:p>
            <a:pPr marL="111760" marR="0" algn="just">
              <a:lnSpc>
                <a:spcPct val="150000"/>
              </a:lnSpc>
              <a:spcBef>
                <a:spcPts val="0"/>
              </a:spcBef>
              <a:spcAft>
                <a:spcPts val="1000"/>
              </a:spcAft>
            </a:pPr>
            <a:r>
              <a:rPr lang="en-GB" sz="2000" dirty="0">
                <a:effectLst/>
                <a:latin typeface="Times New Roman" panose="02020603050405020304" pitchFamily="18" charset="0"/>
                <a:ea typeface="Times New Roman" panose="02020603050405020304" pitchFamily="18" charset="0"/>
              </a:rPr>
              <a:t>The chosen organization for this article is, </a:t>
            </a:r>
            <a:r>
              <a:rPr lang="en-GB" sz="2000" b="1" dirty="0">
                <a:effectLst/>
                <a:latin typeface="Times New Roman" panose="02020603050405020304" pitchFamily="18" charset="0"/>
                <a:ea typeface="SimSun" panose="02010600030101010101" pitchFamily="2" charset="-122"/>
              </a:rPr>
              <a:t>Whatley Manor Hotel and Spa</a:t>
            </a:r>
            <a:r>
              <a:rPr lang="en-GB" sz="2000" dirty="0">
                <a:effectLst/>
                <a:latin typeface="Times New Roman" panose="02020603050405020304" pitchFamily="18" charset="0"/>
                <a:ea typeface="Times New Roman" panose="02020603050405020304" pitchFamily="18" charset="0"/>
              </a:rPr>
              <a:t>, UK is one of the hotels that practice sustainability for a safe environment. PESTLE analysis shows how sustainability impacts-</a:t>
            </a:r>
            <a:endParaRPr lang="en-US" sz="2000" dirty="0">
              <a:effectLst/>
              <a:latin typeface="Times New Roman" panose="02020603050405020304" pitchFamily="18" charset="0"/>
              <a:ea typeface="Times New Roman" panose="02020603050405020304" pitchFamily="18" charset="0"/>
            </a:endParaRPr>
          </a:p>
        </p:txBody>
      </p:sp>
      <p:pic>
        <p:nvPicPr>
          <p:cNvPr id="6148" name="Picture 4" descr="Investigative Study of PESTLE Analysis Mod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88638" y="2128344"/>
            <a:ext cx="4210427" cy="3541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7502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2775" y="465138"/>
            <a:ext cx="7126013" cy="6370975"/>
          </a:xfrm>
          <a:prstGeom prst="rect">
            <a:avLst/>
          </a:prstGeom>
          <a:noFill/>
        </p:spPr>
        <p:txBody>
          <a:bodyPr wrap="square" rtlCol="0">
            <a:spAutoFit/>
          </a:bodyPr>
          <a:lstStyle/>
          <a:p>
            <a:pPr algn="just"/>
            <a:r>
              <a:rPr lang="en-GB" sz="2400" b="1" dirty="0">
                <a:latin typeface="Times New Roman" panose="02020603050405020304" pitchFamily="18" charset="0"/>
                <a:cs typeface="Times New Roman" panose="02020603050405020304" pitchFamily="18" charset="0"/>
              </a:rPr>
              <a:t>Political:</a:t>
            </a:r>
            <a:r>
              <a:rPr lang="en-GB" sz="2400" dirty="0">
                <a:latin typeface="Times New Roman" panose="02020603050405020304" pitchFamily="18" charset="0"/>
                <a:cs typeface="Times New Roman" panose="02020603050405020304" pitchFamily="18" charset="0"/>
              </a:rPr>
              <a:t> </a:t>
            </a:r>
          </a:p>
          <a:p>
            <a:pPr marL="342900" indent="-34290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There is no serious political issue with the UK and other countries that may affect this sector, even the government is supportive. It positively affects </a:t>
            </a:r>
            <a:r>
              <a:rPr lang="en-GB" sz="2400" b="1" dirty="0">
                <a:latin typeface="Times New Roman" panose="02020603050405020304" pitchFamily="18" charset="0"/>
                <a:cs typeface="Times New Roman" panose="02020603050405020304" pitchFamily="18" charset="0"/>
              </a:rPr>
              <a:t>Whatley Manor Hotel and Spa </a:t>
            </a:r>
            <a:r>
              <a:rPr lang="en-GB" sz="2400" dirty="0">
                <a:latin typeface="Times New Roman" panose="02020603050405020304" pitchFamily="18" charset="0"/>
                <a:cs typeface="Times New Roman" panose="02020603050405020304" pitchFamily="18" charset="0"/>
              </a:rPr>
              <a:t>will also follow those.</a:t>
            </a:r>
          </a:p>
          <a:p>
            <a:pPr algn="just"/>
            <a:r>
              <a:rPr lang="en-GB" sz="2400" b="1" dirty="0">
                <a:latin typeface="Times New Roman" panose="02020603050405020304" pitchFamily="18" charset="0"/>
                <a:cs typeface="Times New Roman" panose="02020603050405020304" pitchFamily="18" charset="0"/>
              </a:rPr>
              <a:t>Economic:</a:t>
            </a:r>
            <a:r>
              <a:rPr lang="en-GB" sz="2400" dirty="0">
                <a:latin typeface="Times New Roman" panose="02020603050405020304" pitchFamily="18" charset="0"/>
                <a:cs typeface="Times New Roman" panose="02020603050405020304" pitchFamily="18" charset="0"/>
              </a:rPr>
              <a:t> </a:t>
            </a:r>
          </a:p>
          <a:p>
            <a:pPr marL="342900" indent="-34290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Right now the economic condition of the average British people is well. Per capita income in 2023 was 33,271 GBP and the inflation rate in March 2024 was 3.2% (Clark, 2024).  So citizens are well enough for this spending. </a:t>
            </a:r>
            <a:endParaRPr lang="en-US" sz="2400" dirty="0">
              <a:latin typeface="Times New Roman" panose="02020603050405020304" pitchFamily="18" charset="0"/>
              <a:cs typeface="Times New Roman" panose="02020603050405020304" pitchFamily="18" charset="0"/>
            </a:endParaRPr>
          </a:p>
          <a:p>
            <a:pPr algn="just"/>
            <a:r>
              <a:rPr lang="en-GB" sz="2400" b="1" dirty="0">
                <a:latin typeface="Times New Roman" panose="02020603050405020304" pitchFamily="18" charset="0"/>
                <a:cs typeface="Times New Roman" panose="02020603050405020304" pitchFamily="18" charset="0"/>
              </a:rPr>
              <a:t>Social</a:t>
            </a:r>
          </a:p>
          <a:p>
            <a:pPr marL="342900" indent="-34290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UK society is much more conscious about sustainable tourism and there is a high demand for organic food (Wani et al., 2024).</a:t>
            </a:r>
            <a:endParaRPr lang="en-US" sz="2400" dirty="0">
              <a:latin typeface="Times New Roman" panose="02020603050405020304" pitchFamily="18" charset="0"/>
              <a:cs typeface="Times New Roman" panose="02020603050405020304" pitchFamily="18" charset="0"/>
            </a:endParaRPr>
          </a:p>
          <a:p>
            <a:pPr algn="just"/>
            <a:endParaRPr lang="en-US" sz="2400" dirty="0">
              <a:latin typeface="Times New Roman" panose="02020603050405020304" pitchFamily="18" charset="0"/>
              <a:cs typeface="Times New Roman" panose="02020603050405020304" pitchFamily="18" charset="0"/>
            </a:endParaRPr>
          </a:p>
        </p:txBody>
      </p:sp>
      <p:sp>
        <p:nvSpPr>
          <p:cNvPr id="3" name="AutoShape 2" descr="Free architecture and city icon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 name="AutoShape 4" descr="Free architecture and city icon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5" name="Picture 4"/>
          <p:cNvPicPr>
            <a:picLocks noChangeAspect="1"/>
          </p:cNvPicPr>
          <p:nvPr/>
        </p:nvPicPr>
        <p:blipFill>
          <a:blip r:embed="rId2"/>
          <a:stretch>
            <a:fillRect/>
          </a:stretch>
        </p:blipFill>
        <p:spPr>
          <a:xfrm>
            <a:off x="8758957" y="312738"/>
            <a:ext cx="2931631" cy="2931631"/>
          </a:xfrm>
          <a:prstGeom prst="rect">
            <a:avLst/>
          </a:prstGeom>
        </p:spPr>
      </p:pic>
      <p:pic>
        <p:nvPicPr>
          <p:cNvPr id="6" name="Picture 2" descr="Economic crisis rgb color icon Royalty Free Vector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16958" t="14323" r="17907" b="23874"/>
          <a:stretch/>
        </p:blipFill>
        <p:spPr bwMode="auto">
          <a:xfrm>
            <a:off x="9077242" y="3546459"/>
            <a:ext cx="2295059" cy="23490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46574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78500">
              <a:srgbClr val="D2DBB2"/>
            </a:gs>
            <a:gs pos="0">
              <a:schemeClr val="accent6">
                <a:lumMod val="20000"/>
                <a:lumOff val="80000"/>
              </a:schemeClr>
            </a:gs>
            <a:gs pos="100000">
              <a:schemeClr val="bg1"/>
            </a:gs>
          </a:gsLst>
          <a:lin ang="5400000" scaled="1"/>
        </a:gradFill>
        <a:effectLst/>
      </p:bgPr>
    </p:bg>
    <p:spTree>
      <p:nvGrpSpPr>
        <p:cNvPr id="1" name=""/>
        <p:cNvGrpSpPr/>
        <p:nvPr/>
      </p:nvGrpSpPr>
      <p:grpSpPr>
        <a:xfrm>
          <a:off x="0" y="0"/>
          <a:ext cx="0" cy="0"/>
          <a:chOff x="0" y="0"/>
          <a:chExt cx="0" cy="0"/>
        </a:xfrm>
      </p:grpSpPr>
      <p:sp>
        <p:nvSpPr>
          <p:cNvPr id="3" name="TextBox 2"/>
          <p:cNvSpPr txBox="1"/>
          <p:nvPr/>
        </p:nvSpPr>
        <p:spPr>
          <a:xfrm>
            <a:off x="268014" y="567558"/>
            <a:ext cx="8749862" cy="6647974"/>
          </a:xfrm>
          <a:prstGeom prst="rect">
            <a:avLst/>
          </a:prstGeom>
          <a:noFill/>
        </p:spPr>
        <p:txBody>
          <a:bodyPr wrap="square" rtlCol="0">
            <a:spAutoFit/>
          </a:bodyPr>
          <a:lstStyle/>
          <a:p>
            <a:pPr algn="just"/>
            <a:r>
              <a:rPr lang="en-GB" sz="2400" b="1" dirty="0">
                <a:latin typeface="Times New Roman" panose="02020603050405020304" pitchFamily="18" charset="0"/>
                <a:cs typeface="Times New Roman" panose="02020603050405020304" pitchFamily="18" charset="0"/>
              </a:rPr>
              <a:t>Technology</a:t>
            </a:r>
          </a:p>
          <a:p>
            <a:pPr algn="just"/>
            <a:r>
              <a:rPr lang="en-GB" sz="2400" dirty="0">
                <a:latin typeface="Times New Roman" panose="02020603050405020304" pitchFamily="18" charset="0"/>
                <a:cs typeface="Times New Roman" panose="02020603050405020304" pitchFamily="18" charset="0"/>
              </a:rPr>
              <a:t>Hotel are using IoT (Internet of Things) and green technologies for food management and experience enhancement (Huang et al., 2024). Whatley Manor and Spa is also using those technologies not to emit CFC from food waste. </a:t>
            </a:r>
          </a:p>
          <a:p>
            <a:pPr algn="just"/>
            <a:r>
              <a:rPr lang="en-GB" sz="2400" b="1" dirty="0">
                <a:latin typeface="Times New Roman" panose="02020603050405020304" pitchFamily="18" charset="0"/>
                <a:cs typeface="Times New Roman" panose="02020603050405020304" pitchFamily="18" charset="0"/>
              </a:rPr>
              <a:t>Legal</a:t>
            </a:r>
          </a:p>
          <a:p>
            <a:pPr algn="just"/>
            <a:r>
              <a:rPr lang="en-GB" sz="2400" dirty="0">
                <a:latin typeface="Times New Roman" panose="02020603050405020304" pitchFamily="18" charset="0"/>
                <a:cs typeface="Times New Roman" panose="02020603050405020304" pitchFamily="18" charset="0"/>
              </a:rPr>
              <a:t>There are many regulations in the tourism businesses in the UK: licensing requirements, employment laws, food safety laws, health safety and environmental laws and so on. </a:t>
            </a:r>
          </a:p>
          <a:p>
            <a:pPr algn="just"/>
            <a:r>
              <a:rPr lang="en-GB" sz="2400" b="1" dirty="0">
                <a:latin typeface="Times New Roman" panose="02020603050405020304" pitchFamily="18" charset="0"/>
                <a:ea typeface="SimSun" panose="02010600030101010101" pitchFamily="2" charset="-122"/>
              </a:rPr>
              <a:t>Environment</a:t>
            </a:r>
          </a:p>
          <a:p>
            <a:pPr algn="just"/>
            <a:r>
              <a:rPr lang="en-GB" sz="2400" dirty="0">
                <a:latin typeface="Times New Roman" panose="02020603050405020304" pitchFamily="18" charset="0"/>
                <a:ea typeface="Times New Roman" panose="02020603050405020304" pitchFamily="18" charset="0"/>
              </a:rPr>
              <a:t>There are many hotels like Whatley Manor Hotel in the UK, that are practicing sustainability to reduce food waste; reuses and recycles those (</a:t>
            </a:r>
            <a:r>
              <a:rPr lang="en-GB" sz="2400" dirty="0">
                <a:latin typeface="Times New Roman" panose="02020603050405020304" pitchFamily="18" charset="0"/>
                <a:cs typeface="Times New Roman" panose="02020603050405020304" pitchFamily="18" charset="0"/>
              </a:rPr>
              <a:t>Mariam et al., 2024)</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ea typeface="Times New Roman" panose="02020603050405020304" pitchFamily="18" charset="0"/>
              </a:rPr>
              <a:t>It has also gained operational efficiency and planning to use renewable energy through food waste.  </a:t>
            </a:r>
            <a:endParaRPr lang="en-US" sz="2400" dirty="0">
              <a:latin typeface="Times New Roman" panose="02020603050405020304" pitchFamily="18" charset="0"/>
              <a:ea typeface="Times New Roman" panose="02020603050405020304" pitchFamily="18" charset="0"/>
            </a:endParaRPr>
          </a:p>
          <a:p>
            <a:pPr algn="just"/>
            <a:endParaRPr lang="en-GB" sz="2400" dirty="0">
              <a:latin typeface="Times New Roman" panose="02020603050405020304" pitchFamily="18" charset="0"/>
              <a:cs typeface="Times New Roman" panose="02020603050405020304" pitchFamily="18" charset="0"/>
            </a:endParaRPr>
          </a:p>
          <a:p>
            <a:pPr algn="just"/>
            <a:endParaRPr lang="en-GB" sz="2400" dirty="0">
              <a:latin typeface="Times New Roman" panose="02020603050405020304" pitchFamily="18" charset="0"/>
              <a:cs typeface="Times New Roman" panose="02020603050405020304" pitchFamily="18" charset="0"/>
            </a:endParaRPr>
          </a:p>
          <a:p>
            <a:pPr algn="just"/>
            <a:endParaRPr lang="en-US" sz="2400" dirty="0">
              <a:latin typeface="Times New Roman" panose="02020603050405020304" pitchFamily="18" charset="0"/>
              <a:cs typeface="Times New Roman" panose="02020603050405020304" pitchFamily="18" charset="0"/>
            </a:endParaRPr>
          </a:p>
          <a:p>
            <a:endParaRPr lang="en-US" dirty="0"/>
          </a:p>
        </p:txBody>
      </p:sp>
      <p:pic>
        <p:nvPicPr>
          <p:cNvPr id="9222" name="Picture 6" descr="FUTURE OF GREEN TECHNOLOGY - Green Machin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54360" y="1887921"/>
            <a:ext cx="2787430" cy="27874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511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80993" y="0"/>
            <a:ext cx="661100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20717" y="220718"/>
            <a:ext cx="5801710"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Strengths</a:t>
            </a:r>
          </a:p>
        </p:txBody>
      </p:sp>
      <p:sp>
        <p:nvSpPr>
          <p:cNvPr id="4" name="TextBox 3"/>
          <p:cNvSpPr txBox="1"/>
          <p:nvPr/>
        </p:nvSpPr>
        <p:spPr>
          <a:xfrm>
            <a:off x="7735614" y="223677"/>
            <a:ext cx="2301765" cy="584775"/>
          </a:xfrm>
          <a:prstGeom prst="rect">
            <a:avLst/>
          </a:prstGeom>
          <a:noFill/>
        </p:spPr>
        <p:txBody>
          <a:bodyPr wrap="square" rtlCol="0">
            <a:spAutoFit/>
          </a:bodyPr>
          <a:lstStyle/>
          <a:p>
            <a:r>
              <a:rPr lang="en-US" sz="3200" b="1" dirty="0">
                <a:solidFill>
                  <a:schemeClr val="bg1"/>
                </a:solidFill>
                <a:latin typeface="Times New Roman" panose="02020603050405020304" pitchFamily="18" charset="0"/>
                <a:cs typeface="Times New Roman" panose="02020603050405020304" pitchFamily="18" charset="0"/>
              </a:rPr>
              <a:t>Limitations</a:t>
            </a:r>
          </a:p>
        </p:txBody>
      </p:sp>
      <p:sp>
        <p:nvSpPr>
          <p:cNvPr id="5" name="TextBox 4"/>
          <p:cNvSpPr txBox="1"/>
          <p:nvPr/>
        </p:nvSpPr>
        <p:spPr>
          <a:xfrm>
            <a:off x="362607" y="1434662"/>
            <a:ext cx="4966138" cy="4154984"/>
          </a:xfrm>
          <a:prstGeom prst="rect">
            <a:avLst/>
          </a:prstGeom>
          <a:noFill/>
        </p:spPr>
        <p:txBody>
          <a:bodyPr wrap="square" rtlCol="0">
            <a:spAutoFit/>
          </a:bodyPr>
          <a:lstStyle/>
          <a:p>
            <a:pPr marL="285750" lvl="0" indent="-28575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Strong Government Support (Sharma and Sarkar, 2024). </a:t>
            </a:r>
          </a:p>
          <a:p>
            <a:pPr marL="285750" lvl="0" indent="-28575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Established Tourism Infrastructure of the UK (Tang, 2023). </a:t>
            </a:r>
          </a:p>
          <a:p>
            <a:pPr marL="285750" lvl="0" indent="-28575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Positive Community awareness about food waste management</a:t>
            </a:r>
          </a:p>
          <a:p>
            <a:pPr marL="285750" lvl="0" indent="-28575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Collaboration and Partnerships with different organizations</a:t>
            </a:r>
          </a:p>
          <a:p>
            <a:pPr marL="285750" lvl="0" indent="-28575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Increasing Green Technology Innovations for managing food wastage.</a:t>
            </a:r>
          </a:p>
        </p:txBody>
      </p:sp>
      <p:sp>
        <p:nvSpPr>
          <p:cNvPr id="6" name="TextBox 5"/>
          <p:cNvSpPr txBox="1"/>
          <p:nvPr/>
        </p:nvSpPr>
        <p:spPr>
          <a:xfrm>
            <a:off x="6258909" y="1619328"/>
            <a:ext cx="4745421" cy="3416320"/>
          </a:xfrm>
          <a:prstGeom prst="rect">
            <a:avLst/>
          </a:prstGeom>
          <a:noFill/>
        </p:spPr>
        <p:txBody>
          <a:bodyPr wrap="square" rtlCol="0">
            <a:spAutoFit/>
          </a:bodyPr>
          <a:lstStyle/>
          <a:p>
            <a:pPr marL="342900" lvl="0" indent="-342900">
              <a:buFont typeface="Arial" panose="020B0604020202020204" pitchFamily="34" charset="0"/>
              <a:buChar char="•"/>
            </a:pPr>
            <a:r>
              <a:rPr lang="en-US" sz="2400" b="1" dirty="0">
                <a:solidFill>
                  <a:schemeClr val="bg1"/>
                </a:solidFill>
                <a:latin typeface="Times New Roman" panose="02020603050405020304" pitchFamily="18" charset="0"/>
                <a:cs typeface="Times New Roman" panose="02020603050405020304" pitchFamily="18" charset="0"/>
              </a:rPr>
              <a:t>Lack of</a:t>
            </a:r>
            <a:r>
              <a:rPr lang="en-US" sz="2400" dirty="0">
                <a:solidFill>
                  <a:schemeClr val="bg1"/>
                </a:solidFill>
                <a:latin typeface="Times New Roman" panose="02020603050405020304" pitchFamily="18" charset="0"/>
                <a:cs typeface="Times New Roman" panose="02020603050405020304" pitchFamily="18" charset="0"/>
              </a:rPr>
              <a:t> </a:t>
            </a:r>
            <a:r>
              <a:rPr lang="en-US" sz="2400" b="1" dirty="0">
                <a:solidFill>
                  <a:schemeClr val="bg1"/>
                </a:solidFill>
                <a:latin typeface="Times New Roman" panose="02020603050405020304" pitchFamily="18" charset="0"/>
                <a:cs typeface="Times New Roman" panose="02020603050405020304" pitchFamily="18" charset="0"/>
              </a:rPr>
              <a:t>finance</a:t>
            </a:r>
          </a:p>
          <a:p>
            <a:pPr marL="342900" indent="-342900">
              <a:buFont typeface="Arial" panose="020B0604020202020204" pitchFamily="34" charset="0"/>
              <a:buChar char="•"/>
            </a:pPr>
            <a:r>
              <a:rPr lang="en-US" sz="2400" b="1" dirty="0">
                <a:solidFill>
                  <a:schemeClr val="bg1"/>
                </a:solidFill>
                <a:latin typeface="Times New Roman" panose="02020603050405020304" pitchFamily="18" charset="0"/>
                <a:cs typeface="Times New Roman" panose="02020603050405020304" pitchFamily="18" charset="0"/>
              </a:rPr>
              <a:t>Offered price of the service will increase (</a:t>
            </a:r>
            <a:r>
              <a:rPr lang="en-GB" sz="2400" b="1" dirty="0">
                <a:solidFill>
                  <a:schemeClr val="bg1"/>
                </a:solidFill>
                <a:latin typeface="Times New Roman" panose="02020603050405020304" pitchFamily="18" charset="0"/>
                <a:cs typeface="Times New Roman" panose="02020603050405020304" pitchFamily="18" charset="0"/>
              </a:rPr>
              <a:t>Peters et al., 2024)</a:t>
            </a:r>
            <a:r>
              <a:rPr lang="en-US" sz="2400" b="1" dirty="0">
                <a:solidFill>
                  <a:schemeClr val="bg1"/>
                </a:solidFill>
                <a:latin typeface="Times New Roman" panose="02020603050405020304" pitchFamily="18" charset="0"/>
                <a:cs typeface="Times New Roman" panose="02020603050405020304" pitchFamily="18" charset="0"/>
              </a:rPr>
              <a:t>. </a:t>
            </a:r>
          </a:p>
          <a:p>
            <a:pPr marL="342900" lvl="0" indent="-342900">
              <a:buFont typeface="Arial" panose="020B0604020202020204" pitchFamily="34" charset="0"/>
              <a:buChar char="•"/>
            </a:pPr>
            <a:r>
              <a:rPr lang="en-US" sz="2400" b="1" dirty="0">
                <a:solidFill>
                  <a:schemeClr val="bg1"/>
                </a:solidFill>
                <a:latin typeface="Times New Roman" panose="02020603050405020304" pitchFamily="18" charset="0"/>
                <a:cs typeface="Times New Roman" panose="02020603050405020304" pitchFamily="18" charset="0"/>
              </a:rPr>
              <a:t>Lack of awareness among some groups and tourists</a:t>
            </a:r>
          </a:p>
          <a:p>
            <a:pPr marL="342900" lvl="0" indent="-342900">
              <a:buFont typeface="Arial" panose="020B0604020202020204" pitchFamily="34" charset="0"/>
              <a:buChar char="•"/>
            </a:pPr>
            <a:r>
              <a:rPr lang="en-US" sz="2400" b="1" dirty="0">
                <a:solidFill>
                  <a:schemeClr val="bg1"/>
                </a:solidFill>
                <a:latin typeface="Times New Roman" panose="02020603050405020304" pitchFamily="18" charset="0"/>
                <a:cs typeface="Times New Roman" panose="02020603050405020304" pitchFamily="18" charset="0"/>
              </a:rPr>
              <a:t>Season-based business</a:t>
            </a:r>
          </a:p>
          <a:p>
            <a:pPr marL="342900" lvl="0" indent="-342900">
              <a:buFont typeface="Arial" panose="020B0604020202020204" pitchFamily="34" charset="0"/>
              <a:buChar char="•"/>
            </a:pPr>
            <a:r>
              <a:rPr lang="en-US" sz="2400" b="1" dirty="0">
                <a:solidFill>
                  <a:schemeClr val="bg1"/>
                </a:solidFill>
                <a:latin typeface="Times New Roman" panose="02020603050405020304" pitchFamily="18" charset="0"/>
                <a:cs typeface="Times New Roman" panose="02020603050405020304" pitchFamily="18" charset="0"/>
              </a:rPr>
              <a:t>Infrastructural limitations in the  rural and remote areas in the UK (</a:t>
            </a:r>
            <a:r>
              <a:rPr lang="en-GB" sz="2400" b="1" dirty="0">
                <a:solidFill>
                  <a:schemeClr val="bg1"/>
                </a:solidFill>
                <a:latin typeface="Times New Roman" panose="02020603050405020304" pitchFamily="18" charset="0"/>
                <a:cs typeface="Times New Roman" panose="02020603050405020304" pitchFamily="18" charset="0"/>
              </a:rPr>
              <a:t>Nieuwland, 2024).</a:t>
            </a:r>
            <a:endParaRPr lang="en-US" sz="2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098578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7502" y="161073"/>
            <a:ext cx="10652236" cy="646331"/>
          </a:xfrm>
          <a:prstGeom prst="rect">
            <a:avLst/>
          </a:prstGeom>
        </p:spPr>
        <p:txBody>
          <a:bodyPr wrap="square">
            <a:spAutoFit/>
          </a:bodyPr>
          <a:lstStyle/>
          <a:p>
            <a:pPr algn="just">
              <a:lnSpc>
                <a:spcPct val="150000"/>
              </a:lnSpc>
              <a:spcBef>
                <a:spcPts val="1200"/>
              </a:spcBef>
              <a:spcAft>
                <a:spcPts val="1000"/>
              </a:spcAft>
            </a:pPr>
            <a:r>
              <a:rPr lang="en-US" sz="2400" b="1" kern="0" dirty="0">
                <a:effectLst/>
                <a:latin typeface="Times New Roman" panose="02020603050405020304" pitchFamily="18" charset="0"/>
                <a:ea typeface="SimSun" panose="02010600030101010101" pitchFamily="2" charset="-122"/>
                <a:cs typeface="Times New Roman" panose="02020603050405020304" pitchFamily="18" charset="0"/>
              </a:rPr>
              <a:t>Future policies and management options of ensuring food waste sustainability</a:t>
            </a:r>
            <a:endParaRPr lang="en-US" sz="2400" b="1" kern="0" dirty="0">
              <a:effectLst/>
              <a:latin typeface="Times New Roman" panose="02020603050405020304" pitchFamily="18" charset="0"/>
              <a:ea typeface="SimSun" panose="02010600030101010101" pitchFamily="2" charset="-122"/>
              <a:cs typeface="SimSun" panose="02010600030101010101" pitchFamily="2" charset="-122"/>
            </a:endParaRPr>
          </a:p>
        </p:txBody>
      </p:sp>
      <p:pic>
        <p:nvPicPr>
          <p:cNvPr id="11266" name="Picture 2" descr="Policy icon - Anglican Alliance"/>
          <p:cNvPicPr>
            <a:picLocks noChangeAspect="1" noChangeArrowheads="1"/>
          </p:cNvPicPr>
          <p:nvPr/>
        </p:nvPicPr>
        <p:blipFill rotWithShape="1">
          <a:blip r:embed="rId2">
            <a:extLst>
              <a:ext uri="{28A0092B-C50C-407E-A947-70E740481C1C}">
                <a14:useLocalDpi xmlns:a14="http://schemas.microsoft.com/office/drawing/2010/main" val="0"/>
              </a:ext>
            </a:extLst>
          </a:blip>
          <a:srcRect l="12045" t="6485" b="18367"/>
          <a:stretch/>
        </p:blipFill>
        <p:spPr bwMode="auto">
          <a:xfrm>
            <a:off x="10639645" y="0"/>
            <a:ext cx="1496628" cy="127869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515006" y="1439766"/>
            <a:ext cx="10137228" cy="4247317"/>
          </a:xfrm>
          <a:prstGeom prst="rect">
            <a:avLst/>
          </a:prstGeom>
          <a:noFill/>
        </p:spPr>
        <p:txBody>
          <a:bodyPr wrap="square" rtlCol="0">
            <a:spAutoFit/>
          </a:bodyPr>
          <a:lstStyle/>
          <a:p>
            <a:pPr marL="285750" lvl="0" indent="-28575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UK government should provide support small and medium-sized organizations for practicing food waste management process. </a:t>
            </a:r>
          </a:p>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Hotels could design their menus with that items that can be easily dispose, train kitchen can be prepared to reducing over-preparation.</a:t>
            </a:r>
            <a:r>
              <a:rPr lang="en-US" sz="2000" dirty="0">
                <a:latin typeface="Times New Roman" panose="02020603050405020304" pitchFamily="18" charset="0"/>
                <a:cs typeface="Times New Roman" panose="02020603050405020304" pitchFamily="18" charset="0"/>
              </a:rPr>
              <a:t> </a:t>
            </a:r>
          </a:p>
          <a:p>
            <a:pPr marL="285750" lvl="0" indent="-28575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They </a:t>
            </a:r>
            <a:r>
              <a:rPr lang="en-GB" sz="2000" dirty="0">
                <a:latin typeface="Times New Roman" panose="02020603050405020304" pitchFamily="18" charset="0"/>
                <a:cs typeface="Times New Roman" panose="02020603050405020304" pitchFamily="18" charset="0"/>
              </a:rPr>
              <a:t>must implement an effective and efficient inventory tracking system.</a:t>
            </a:r>
          </a:p>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They can also establish partnership with local food banks and charities to donate extra foods.</a:t>
            </a:r>
          </a:p>
          <a:p>
            <a:pPr marL="285750" lvl="0" indent="-28575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Establish digital transformation in the food supply chain,. </a:t>
            </a:r>
          </a:p>
          <a:p>
            <a:pPr marL="285750" lvl="0" indent="-28575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Hotel authorities must develop a comprehensive risk management plan. in the both remote and urban areas</a:t>
            </a:r>
            <a:endParaRPr lang="en-US" sz="2000" dirty="0"/>
          </a:p>
        </p:txBody>
      </p:sp>
    </p:spTree>
    <p:extLst>
      <p:ext uri="{BB962C8B-B14F-4D97-AF65-F5344CB8AC3E}">
        <p14:creationId xmlns:p14="http://schemas.microsoft.com/office/powerpoint/2010/main" val="1755962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78500">
              <a:schemeClr val="accent1">
                <a:lumMod val="20000"/>
                <a:lumOff val="80000"/>
              </a:schemeClr>
            </a:gs>
            <a:gs pos="0">
              <a:schemeClr val="accent6">
                <a:lumMod val="20000"/>
                <a:lumOff val="80000"/>
              </a:schemeClr>
            </a:gs>
            <a:gs pos="100000">
              <a:schemeClr val="bg1"/>
            </a:gs>
          </a:gsLst>
          <a:lin ang="5400000" scaled="1"/>
        </a:gradFill>
        <a:effectLst/>
      </p:bgPr>
    </p:bg>
    <p:spTree>
      <p:nvGrpSpPr>
        <p:cNvPr id="1" name=""/>
        <p:cNvGrpSpPr/>
        <p:nvPr/>
      </p:nvGrpSpPr>
      <p:grpSpPr>
        <a:xfrm>
          <a:off x="0" y="0"/>
          <a:ext cx="0" cy="0"/>
          <a:chOff x="0" y="0"/>
          <a:chExt cx="0" cy="0"/>
        </a:xfrm>
      </p:grpSpPr>
      <p:sp>
        <p:nvSpPr>
          <p:cNvPr id="2" name="TextBox 1"/>
          <p:cNvSpPr txBox="1"/>
          <p:nvPr/>
        </p:nvSpPr>
        <p:spPr>
          <a:xfrm>
            <a:off x="2145065" y="1199612"/>
            <a:ext cx="7394027" cy="523220"/>
          </a:xfrm>
          <a:prstGeom prst="rect">
            <a:avLst/>
          </a:prstGeom>
          <a:noFill/>
        </p:spPr>
        <p:txBody>
          <a:bodyPr wrap="square" rtlCol="0">
            <a:spAutoFit/>
          </a:bodyPr>
          <a:lstStyle/>
          <a:p>
            <a:pPr algn="ctr"/>
            <a:r>
              <a:rPr lang="en-US" sz="2800" b="1" dirty="0">
                <a:solidFill>
                  <a:schemeClr val="tx2">
                    <a:lumMod val="75000"/>
                  </a:schemeClr>
                </a:solidFill>
                <a:latin typeface="Times New Roman" panose="02020603050405020304" pitchFamily="18" charset="0"/>
                <a:cs typeface="Times New Roman" panose="02020603050405020304" pitchFamily="18" charset="0"/>
              </a:rPr>
              <a:t>Conclusion</a:t>
            </a:r>
          </a:p>
        </p:txBody>
      </p:sp>
      <p:sp>
        <p:nvSpPr>
          <p:cNvPr id="3" name="TextBox 2"/>
          <p:cNvSpPr txBox="1"/>
          <p:nvPr/>
        </p:nvSpPr>
        <p:spPr>
          <a:xfrm>
            <a:off x="1052945" y="1998012"/>
            <a:ext cx="10044546" cy="2308324"/>
          </a:xfrm>
          <a:prstGeom prst="rect">
            <a:avLst/>
          </a:prstGeom>
          <a:noFill/>
        </p:spPr>
        <p:txBody>
          <a:bodyPr wrap="square" rtlCol="0">
            <a:spAutoFit/>
          </a:bodyPr>
          <a:lstStyle/>
          <a:p>
            <a:pPr algn="just"/>
            <a:r>
              <a:rPr lang="en-GB" sz="2400" dirty="0">
                <a:latin typeface="Times New Roman" panose="02020603050405020304" pitchFamily="18" charset="0"/>
                <a:cs typeface="Times New Roman" panose="02020603050405020304" pitchFamily="18" charset="0"/>
              </a:rPr>
              <a:t>Food waste management is one of the most important areas to gain sustainability via recycling and reuse. It focuses on the long-term benefits that create a positive impact on the environment, economy and society. It will reduce the amount of waste, this waste will help to produce energy, and it will reduce the dependency on national power sources. Overall, this sustainable practice will help to balance the ecosystem. </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58371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66254" y="-56713"/>
            <a:ext cx="11651672" cy="6914713"/>
          </a:xfrm>
          <a:prstGeom prst="rect">
            <a:avLst/>
          </a:prstGeom>
        </p:spPr>
        <p:txBody>
          <a:bodyPr wrap="square">
            <a:spAutoFit/>
          </a:bodyPr>
          <a:lstStyle/>
          <a:p>
            <a:pPr algn="just">
              <a:lnSpc>
                <a:spcPct val="150000"/>
              </a:lnSpc>
              <a:spcBef>
                <a:spcPts val="1200"/>
              </a:spcBef>
              <a:spcAft>
                <a:spcPts val="1000"/>
              </a:spcAft>
            </a:pPr>
            <a:r>
              <a:rPr lang="en-US" b="1" kern="0" dirty="0">
                <a:latin typeface="Times New Roman" panose="02020603050405020304" pitchFamily="18" charset="0"/>
                <a:ea typeface="SimSun" panose="02010600030101010101" pitchFamily="2" charset="-122"/>
                <a:cs typeface="Times New Roman" panose="02020603050405020304" pitchFamily="18" charset="0"/>
              </a:rPr>
              <a:t>References</a:t>
            </a:r>
            <a:endParaRPr lang="en-US" b="1" kern="0" dirty="0">
              <a:latin typeface="Times New Roman" panose="02020603050405020304" pitchFamily="18" charset="0"/>
              <a:ea typeface="SimSun" panose="02010600030101010101" pitchFamily="2" charset="-122"/>
              <a:cs typeface="SimSun" panose="02010600030101010101" pitchFamily="2" charset="-122"/>
            </a:endParaRPr>
          </a:p>
          <a:p>
            <a:pPr algn="just">
              <a:spcAft>
                <a:spcPts val="1000"/>
              </a:spcAft>
            </a:pPr>
            <a:r>
              <a:rPr lang="en-GB" sz="1400" dirty="0">
                <a:latin typeface="Times New Roman" panose="02020603050405020304" pitchFamily="18" charset="0"/>
                <a:ea typeface="Times New Roman" panose="02020603050405020304" pitchFamily="18" charset="0"/>
              </a:rPr>
              <a:t>Amerta, I.M.S., Sara, I.M. and Bagiada, K., 2018. Sustainable tourism development. </a:t>
            </a:r>
            <a:r>
              <a:rPr lang="en-GB" sz="1400" i="1" dirty="0">
                <a:latin typeface="Times New Roman" panose="02020603050405020304" pitchFamily="18" charset="0"/>
                <a:ea typeface="Times New Roman" panose="02020603050405020304" pitchFamily="18" charset="0"/>
              </a:rPr>
              <a:t>International research journal of management, IT and social sciences</a:t>
            </a:r>
            <a:r>
              <a:rPr lang="en-GB" sz="1400" dirty="0">
                <a:latin typeface="Times New Roman" panose="02020603050405020304" pitchFamily="18" charset="0"/>
                <a:ea typeface="Times New Roman" panose="02020603050405020304" pitchFamily="18" charset="0"/>
              </a:rPr>
              <a:t>, </a:t>
            </a:r>
            <a:r>
              <a:rPr lang="en-GB" sz="1400" i="1" dirty="0">
                <a:latin typeface="Times New Roman" panose="02020603050405020304" pitchFamily="18" charset="0"/>
                <a:ea typeface="Times New Roman" panose="02020603050405020304" pitchFamily="18" charset="0"/>
              </a:rPr>
              <a:t>5</a:t>
            </a:r>
            <a:r>
              <a:rPr lang="en-GB" sz="1400" dirty="0">
                <a:latin typeface="Times New Roman" panose="02020603050405020304" pitchFamily="18" charset="0"/>
                <a:ea typeface="Times New Roman" panose="02020603050405020304" pitchFamily="18" charset="0"/>
              </a:rPr>
              <a:t>(2), pp.248-254.</a:t>
            </a:r>
            <a:endParaRPr lang="en-US" sz="1400" dirty="0">
              <a:latin typeface="Times New Roman" panose="02020603050405020304" pitchFamily="18" charset="0"/>
              <a:ea typeface="Times New Roman" panose="02020603050405020304" pitchFamily="18" charset="0"/>
            </a:endParaRPr>
          </a:p>
          <a:p>
            <a:pPr algn="just">
              <a:spcAft>
                <a:spcPts val="1000"/>
              </a:spcAft>
            </a:pPr>
            <a:r>
              <a:rPr lang="en-GB" sz="1400" dirty="0">
                <a:latin typeface="Times New Roman" panose="02020603050405020304" pitchFamily="18" charset="0"/>
                <a:ea typeface="Times New Roman" panose="02020603050405020304" pitchFamily="18" charset="0"/>
              </a:rPr>
              <a:t>Buhalis, D., Leung, X.Y., Fan, D., Darcy, S., Chen, G., Xu, F., Wei-Han Tan, G., Nunkoo, R. and Farmaki, A., 2023. Tourism 2030 and the contribution to the sustainable development goals: the tourism review viewpoint. </a:t>
            </a:r>
            <a:r>
              <a:rPr lang="en-GB" sz="1400" i="1" dirty="0">
                <a:latin typeface="Times New Roman" panose="02020603050405020304" pitchFamily="18" charset="0"/>
                <a:ea typeface="Times New Roman" panose="02020603050405020304" pitchFamily="18" charset="0"/>
              </a:rPr>
              <a:t>Tourism Review</a:t>
            </a:r>
            <a:r>
              <a:rPr lang="en-GB" sz="1400" dirty="0">
                <a:latin typeface="Times New Roman" panose="02020603050405020304" pitchFamily="18" charset="0"/>
                <a:ea typeface="Times New Roman" panose="02020603050405020304" pitchFamily="18" charset="0"/>
              </a:rPr>
              <a:t>, </a:t>
            </a:r>
            <a:r>
              <a:rPr lang="en-GB" sz="1400" i="1" dirty="0">
                <a:latin typeface="Times New Roman" panose="02020603050405020304" pitchFamily="18" charset="0"/>
                <a:ea typeface="Times New Roman" panose="02020603050405020304" pitchFamily="18" charset="0"/>
              </a:rPr>
              <a:t>78</a:t>
            </a:r>
            <a:r>
              <a:rPr lang="en-GB" sz="1400" dirty="0">
                <a:latin typeface="Times New Roman" panose="02020603050405020304" pitchFamily="18" charset="0"/>
                <a:ea typeface="Times New Roman" panose="02020603050405020304" pitchFamily="18" charset="0"/>
              </a:rPr>
              <a:t>(2), pp.293-313.</a:t>
            </a:r>
            <a:endParaRPr lang="en-US" sz="1400" dirty="0">
              <a:latin typeface="Times New Roman" panose="02020603050405020304" pitchFamily="18" charset="0"/>
              <a:ea typeface="Times New Roman" panose="02020603050405020304" pitchFamily="18" charset="0"/>
            </a:endParaRPr>
          </a:p>
          <a:p>
            <a:pPr algn="just">
              <a:spcAft>
                <a:spcPts val="1000"/>
              </a:spcAft>
            </a:pPr>
            <a:r>
              <a:rPr lang="en-US" sz="1400" dirty="0">
                <a:latin typeface="Times New Roman" panose="02020603050405020304" pitchFamily="18" charset="0"/>
                <a:ea typeface="Times New Roman" panose="02020603050405020304" pitchFamily="18" charset="0"/>
              </a:rPr>
              <a:t>Clark D., 2024., </a:t>
            </a:r>
            <a:r>
              <a:rPr lang="en-US" sz="1400" i="1" dirty="0">
                <a:latin typeface="Times New Roman" panose="02020603050405020304" pitchFamily="18" charset="0"/>
                <a:ea typeface="Times New Roman" panose="02020603050405020304" pitchFamily="18" charset="0"/>
              </a:rPr>
              <a:t>UK GDP per capita 2023</a:t>
            </a:r>
            <a:r>
              <a:rPr lang="en-US" sz="1400" dirty="0">
                <a:latin typeface="Times New Roman" panose="02020603050405020304" pitchFamily="18" charset="0"/>
                <a:ea typeface="Times New Roman" panose="02020603050405020304" pitchFamily="18" charset="0"/>
              </a:rPr>
              <a:t>, </a:t>
            </a:r>
            <a:r>
              <a:rPr lang="en-US" sz="1400" i="1" dirty="0">
                <a:latin typeface="Times New Roman" panose="02020603050405020304" pitchFamily="18" charset="0"/>
                <a:ea typeface="Times New Roman" panose="02020603050405020304" pitchFamily="18" charset="0"/>
              </a:rPr>
              <a:t>Statista</a:t>
            </a:r>
            <a:r>
              <a:rPr lang="en-US" sz="1400" dirty="0">
                <a:latin typeface="Times New Roman" panose="02020603050405020304" pitchFamily="18" charset="0"/>
                <a:ea typeface="Times New Roman" panose="02020603050405020304" pitchFamily="18" charset="0"/>
              </a:rPr>
              <a:t>. Available at: https://www.statista.com/statistics/970672/gdp-per-capita-in-the-uk/ (Accessed: 02 May 2024). </a:t>
            </a:r>
          </a:p>
          <a:p>
            <a:pPr algn="just">
              <a:spcAft>
                <a:spcPts val="1000"/>
              </a:spcAft>
            </a:pPr>
            <a:r>
              <a:rPr lang="en-GB" sz="1400" dirty="0">
                <a:latin typeface="Times New Roman" panose="02020603050405020304" pitchFamily="18" charset="0"/>
                <a:ea typeface="Times New Roman" panose="02020603050405020304" pitchFamily="18" charset="0"/>
              </a:rPr>
              <a:t>Elliott, J., 2020. </a:t>
            </a:r>
            <a:r>
              <a:rPr lang="en-GB" sz="1400" i="1" dirty="0">
                <a:latin typeface="Times New Roman" panose="02020603050405020304" pitchFamily="18" charset="0"/>
                <a:ea typeface="Times New Roman" panose="02020603050405020304" pitchFamily="18" charset="0"/>
              </a:rPr>
              <a:t>Tourism: Politics and public sector management</a:t>
            </a:r>
            <a:r>
              <a:rPr lang="en-GB" sz="1400" dirty="0">
                <a:latin typeface="Times New Roman" panose="02020603050405020304" pitchFamily="18" charset="0"/>
                <a:ea typeface="Times New Roman" panose="02020603050405020304" pitchFamily="18" charset="0"/>
              </a:rPr>
              <a:t>. Routledge.</a:t>
            </a:r>
            <a:endParaRPr lang="en-US" sz="1400" dirty="0">
              <a:latin typeface="Times New Roman" panose="02020603050405020304" pitchFamily="18" charset="0"/>
              <a:ea typeface="Times New Roman" panose="02020603050405020304" pitchFamily="18" charset="0"/>
            </a:endParaRPr>
          </a:p>
          <a:p>
            <a:pPr algn="just">
              <a:spcAft>
                <a:spcPts val="1000"/>
              </a:spcAft>
            </a:pPr>
            <a:r>
              <a:rPr lang="en-GB" sz="1400" dirty="0">
                <a:latin typeface="Times New Roman" panose="02020603050405020304" pitchFamily="18" charset="0"/>
                <a:ea typeface="Times New Roman" panose="02020603050405020304" pitchFamily="18" charset="0"/>
              </a:rPr>
              <a:t>Fatima, T. and Elbanna, S., 2020. Balanced scorecard in the hospitality and tourism industry: Past, present and future. </a:t>
            </a:r>
            <a:r>
              <a:rPr lang="en-GB" sz="1400" i="1" dirty="0">
                <a:latin typeface="Times New Roman" panose="02020603050405020304" pitchFamily="18" charset="0"/>
                <a:ea typeface="Times New Roman" panose="02020603050405020304" pitchFamily="18" charset="0"/>
              </a:rPr>
              <a:t>International journal of hospitality management</a:t>
            </a:r>
            <a:r>
              <a:rPr lang="en-GB" sz="1400" dirty="0">
                <a:latin typeface="Times New Roman" panose="02020603050405020304" pitchFamily="18" charset="0"/>
                <a:ea typeface="Times New Roman" panose="02020603050405020304" pitchFamily="18" charset="0"/>
              </a:rPr>
              <a:t>, </a:t>
            </a:r>
            <a:r>
              <a:rPr lang="en-GB" sz="1400" i="1" dirty="0">
                <a:latin typeface="Times New Roman" panose="02020603050405020304" pitchFamily="18" charset="0"/>
                <a:ea typeface="Times New Roman" panose="02020603050405020304" pitchFamily="18" charset="0"/>
              </a:rPr>
              <a:t>91</a:t>
            </a:r>
            <a:r>
              <a:rPr lang="en-GB" sz="1400" dirty="0">
                <a:latin typeface="Times New Roman" panose="02020603050405020304" pitchFamily="18" charset="0"/>
                <a:ea typeface="Times New Roman" panose="02020603050405020304" pitchFamily="18" charset="0"/>
              </a:rPr>
              <a:t>, p.102656.</a:t>
            </a:r>
            <a:endParaRPr lang="en-US" sz="1400" dirty="0">
              <a:latin typeface="Times New Roman" panose="02020603050405020304" pitchFamily="18" charset="0"/>
              <a:ea typeface="Times New Roman" panose="02020603050405020304" pitchFamily="18" charset="0"/>
            </a:endParaRPr>
          </a:p>
          <a:p>
            <a:pPr algn="just">
              <a:spcAft>
                <a:spcPts val="1000"/>
              </a:spcAft>
            </a:pPr>
            <a:r>
              <a:rPr lang="en-GB" sz="1400" dirty="0">
                <a:latin typeface="Times New Roman" panose="02020603050405020304" pitchFamily="18" charset="0"/>
                <a:ea typeface="Times New Roman" panose="02020603050405020304" pitchFamily="18" charset="0"/>
              </a:rPr>
              <a:t>Filimonau, V., Todorova, E., Mzembe, A., Sauer, L. and Yankholmes, A., 2020. A comparative study of food waste management in full service restaurants of the United Kingdom and the Netherlands. </a:t>
            </a:r>
            <a:r>
              <a:rPr lang="en-GB" sz="1400" i="1" dirty="0">
                <a:latin typeface="Times New Roman" panose="02020603050405020304" pitchFamily="18" charset="0"/>
                <a:ea typeface="Times New Roman" panose="02020603050405020304" pitchFamily="18" charset="0"/>
              </a:rPr>
              <a:t>Journal of Cleaner Production</a:t>
            </a:r>
            <a:r>
              <a:rPr lang="en-GB" sz="1400" dirty="0">
                <a:latin typeface="Times New Roman" panose="02020603050405020304" pitchFamily="18" charset="0"/>
                <a:ea typeface="Times New Roman" panose="02020603050405020304" pitchFamily="18" charset="0"/>
              </a:rPr>
              <a:t>, </a:t>
            </a:r>
            <a:r>
              <a:rPr lang="en-GB" sz="1400" i="1" dirty="0">
                <a:latin typeface="Times New Roman" panose="02020603050405020304" pitchFamily="18" charset="0"/>
                <a:ea typeface="Times New Roman" panose="02020603050405020304" pitchFamily="18" charset="0"/>
              </a:rPr>
              <a:t>258</a:t>
            </a:r>
            <a:r>
              <a:rPr lang="en-GB" sz="1400" dirty="0">
                <a:latin typeface="Times New Roman" panose="02020603050405020304" pitchFamily="18" charset="0"/>
                <a:ea typeface="Times New Roman" panose="02020603050405020304" pitchFamily="18" charset="0"/>
              </a:rPr>
              <a:t>, p.120775.</a:t>
            </a:r>
            <a:endParaRPr lang="en-US" sz="1400" dirty="0">
              <a:latin typeface="Times New Roman" panose="02020603050405020304" pitchFamily="18" charset="0"/>
              <a:ea typeface="Times New Roman" panose="02020603050405020304" pitchFamily="18" charset="0"/>
            </a:endParaRPr>
          </a:p>
          <a:p>
            <a:pPr algn="just">
              <a:spcAft>
                <a:spcPts val="1000"/>
              </a:spcAft>
            </a:pPr>
            <a:r>
              <a:rPr lang="en-GB" sz="1400" dirty="0">
                <a:latin typeface="Times New Roman" panose="02020603050405020304" pitchFamily="18" charset="0"/>
                <a:ea typeface="Times New Roman" panose="02020603050405020304" pitchFamily="18" charset="0"/>
              </a:rPr>
              <a:t>Firman, A., Moslehpour, M., Qiu, R., Lin, P.K., Ismail, T. and Rahman, F.F., 2023. The impact of eco-innovation, ecotourism policy and social media on sustainable tourism development: evidence from the tourism sector of Indonesia. </a:t>
            </a:r>
            <a:r>
              <a:rPr lang="en-GB" sz="1400" i="1" dirty="0">
                <a:latin typeface="Times New Roman" panose="02020603050405020304" pitchFamily="18" charset="0"/>
                <a:ea typeface="Times New Roman" panose="02020603050405020304" pitchFamily="18" charset="0"/>
              </a:rPr>
              <a:t>Economic Research-Ekonomska Istraživanja</a:t>
            </a:r>
            <a:r>
              <a:rPr lang="en-GB" sz="1400" dirty="0">
                <a:latin typeface="Times New Roman" panose="02020603050405020304" pitchFamily="18" charset="0"/>
                <a:ea typeface="Times New Roman" panose="02020603050405020304" pitchFamily="18" charset="0"/>
              </a:rPr>
              <a:t>, </a:t>
            </a:r>
            <a:r>
              <a:rPr lang="en-GB" sz="1400" i="1" dirty="0">
                <a:latin typeface="Times New Roman" panose="02020603050405020304" pitchFamily="18" charset="0"/>
                <a:ea typeface="Times New Roman" panose="02020603050405020304" pitchFamily="18" charset="0"/>
              </a:rPr>
              <a:t>36</a:t>
            </a:r>
            <a:r>
              <a:rPr lang="en-GB" sz="1400" dirty="0">
                <a:latin typeface="Times New Roman" panose="02020603050405020304" pitchFamily="18" charset="0"/>
                <a:ea typeface="Times New Roman" panose="02020603050405020304" pitchFamily="18" charset="0"/>
              </a:rPr>
              <a:t>(2).</a:t>
            </a:r>
            <a:endParaRPr lang="en-US" sz="1400" dirty="0">
              <a:latin typeface="Times New Roman" panose="02020603050405020304" pitchFamily="18" charset="0"/>
              <a:ea typeface="Times New Roman" panose="02020603050405020304" pitchFamily="18" charset="0"/>
            </a:endParaRPr>
          </a:p>
          <a:p>
            <a:pPr algn="just">
              <a:spcAft>
                <a:spcPts val="1000"/>
              </a:spcAft>
            </a:pPr>
            <a:r>
              <a:rPr lang="en-GB" sz="1400" dirty="0">
                <a:latin typeface="Times New Roman" panose="02020603050405020304" pitchFamily="18" charset="0"/>
                <a:ea typeface="Times New Roman" panose="02020603050405020304" pitchFamily="18" charset="0"/>
              </a:rPr>
              <a:t>Hall, C.M., 2020. Improving the recipe for culinary and food tourism? The need for a new menu. </a:t>
            </a:r>
            <a:r>
              <a:rPr lang="en-GB" sz="1400" i="1" dirty="0">
                <a:latin typeface="Times New Roman" panose="02020603050405020304" pitchFamily="18" charset="0"/>
                <a:ea typeface="Times New Roman" panose="02020603050405020304" pitchFamily="18" charset="0"/>
              </a:rPr>
              <a:t>Tourism Recreation Research</a:t>
            </a:r>
            <a:r>
              <a:rPr lang="en-GB" sz="1400" dirty="0">
                <a:latin typeface="Times New Roman" panose="02020603050405020304" pitchFamily="18" charset="0"/>
                <a:ea typeface="Times New Roman" panose="02020603050405020304" pitchFamily="18" charset="0"/>
              </a:rPr>
              <a:t>, </a:t>
            </a:r>
            <a:r>
              <a:rPr lang="en-GB" sz="1400" i="1" dirty="0">
                <a:latin typeface="Times New Roman" panose="02020603050405020304" pitchFamily="18" charset="0"/>
                <a:ea typeface="Times New Roman" panose="02020603050405020304" pitchFamily="18" charset="0"/>
              </a:rPr>
              <a:t>45</a:t>
            </a:r>
            <a:r>
              <a:rPr lang="en-GB" sz="1400" dirty="0">
                <a:latin typeface="Times New Roman" panose="02020603050405020304" pitchFamily="18" charset="0"/>
                <a:ea typeface="Times New Roman" panose="02020603050405020304" pitchFamily="18" charset="0"/>
              </a:rPr>
              <a:t>(2), pp.284-287.</a:t>
            </a:r>
            <a:endParaRPr lang="en-US" sz="1400" dirty="0">
              <a:latin typeface="Times New Roman" panose="02020603050405020304" pitchFamily="18" charset="0"/>
              <a:ea typeface="Times New Roman" panose="02020603050405020304" pitchFamily="18" charset="0"/>
            </a:endParaRPr>
          </a:p>
          <a:p>
            <a:pPr algn="just">
              <a:spcAft>
                <a:spcPts val="1000"/>
              </a:spcAft>
            </a:pPr>
            <a:r>
              <a:rPr lang="en-GB" sz="1400" dirty="0">
                <a:latin typeface="Times New Roman" panose="02020603050405020304" pitchFamily="18" charset="0"/>
                <a:ea typeface="Times New Roman" panose="02020603050405020304" pitchFamily="18" charset="0"/>
              </a:rPr>
              <a:t>Huang, Z.J., Lin, M.S. and Chen, J., 2024. Tourism experiences co-created on social media. </a:t>
            </a:r>
            <a:r>
              <a:rPr lang="en-GB" sz="1400" i="1" dirty="0">
                <a:latin typeface="Times New Roman" panose="02020603050405020304" pitchFamily="18" charset="0"/>
                <a:ea typeface="Times New Roman" panose="02020603050405020304" pitchFamily="18" charset="0"/>
              </a:rPr>
              <a:t>Tourism Management</a:t>
            </a:r>
            <a:r>
              <a:rPr lang="en-GB" sz="1400" dirty="0">
                <a:latin typeface="Times New Roman" panose="02020603050405020304" pitchFamily="18" charset="0"/>
                <a:ea typeface="Times New Roman" panose="02020603050405020304" pitchFamily="18" charset="0"/>
              </a:rPr>
              <a:t>, </a:t>
            </a:r>
            <a:r>
              <a:rPr lang="en-GB" sz="1400" i="1" dirty="0">
                <a:latin typeface="Times New Roman" panose="02020603050405020304" pitchFamily="18" charset="0"/>
                <a:ea typeface="Times New Roman" panose="02020603050405020304" pitchFamily="18" charset="0"/>
              </a:rPr>
              <a:t>105</a:t>
            </a:r>
            <a:r>
              <a:rPr lang="en-GB" sz="1400" dirty="0">
                <a:latin typeface="Times New Roman" panose="02020603050405020304" pitchFamily="18" charset="0"/>
                <a:ea typeface="Times New Roman" panose="02020603050405020304" pitchFamily="18" charset="0"/>
              </a:rPr>
              <a:t>, p.104940.</a:t>
            </a:r>
            <a:endParaRPr lang="en-US" sz="1400" dirty="0">
              <a:latin typeface="Times New Roman" panose="02020603050405020304" pitchFamily="18" charset="0"/>
              <a:ea typeface="Times New Roman" panose="02020603050405020304" pitchFamily="18" charset="0"/>
            </a:endParaRPr>
          </a:p>
          <a:p>
            <a:pPr algn="just">
              <a:spcAft>
                <a:spcPts val="1000"/>
              </a:spcAft>
            </a:pPr>
            <a:r>
              <a:rPr lang="en-GB" sz="1400" dirty="0">
                <a:latin typeface="Times New Roman" panose="02020603050405020304" pitchFamily="18" charset="0"/>
                <a:ea typeface="Times New Roman" panose="02020603050405020304" pitchFamily="18" charset="0"/>
              </a:rPr>
              <a:t>Kim, M. and Kim, J., 2020. Corporate social responsibility, employee engagement, well-being and the task performance of frontline employees. </a:t>
            </a:r>
            <a:r>
              <a:rPr lang="en-GB" sz="1400" i="1" dirty="0">
                <a:latin typeface="Times New Roman" panose="02020603050405020304" pitchFamily="18" charset="0"/>
                <a:ea typeface="Times New Roman" panose="02020603050405020304" pitchFamily="18" charset="0"/>
              </a:rPr>
              <a:t>Management Decision</a:t>
            </a:r>
            <a:r>
              <a:rPr lang="en-GB" sz="1400" dirty="0">
                <a:latin typeface="Times New Roman" panose="02020603050405020304" pitchFamily="18" charset="0"/>
                <a:ea typeface="Times New Roman" panose="02020603050405020304" pitchFamily="18" charset="0"/>
              </a:rPr>
              <a:t>, </a:t>
            </a:r>
            <a:r>
              <a:rPr lang="en-GB" sz="1400" i="1" dirty="0">
                <a:latin typeface="Times New Roman" panose="02020603050405020304" pitchFamily="18" charset="0"/>
                <a:ea typeface="Times New Roman" panose="02020603050405020304" pitchFamily="18" charset="0"/>
              </a:rPr>
              <a:t>59</a:t>
            </a:r>
            <a:r>
              <a:rPr lang="en-GB" sz="1400" dirty="0">
                <a:latin typeface="Times New Roman" panose="02020603050405020304" pitchFamily="18" charset="0"/>
                <a:ea typeface="Times New Roman" panose="02020603050405020304" pitchFamily="18" charset="0"/>
              </a:rPr>
              <a:t>(8), pp.2040-2056.</a:t>
            </a:r>
            <a:endParaRPr lang="en-US" sz="1400" dirty="0">
              <a:latin typeface="Times New Roman" panose="02020603050405020304" pitchFamily="18" charset="0"/>
              <a:ea typeface="Times New Roman" panose="02020603050405020304" pitchFamily="18" charset="0"/>
            </a:endParaRPr>
          </a:p>
          <a:p>
            <a:pPr algn="just">
              <a:spcAft>
                <a:spcPts val="1000"/>
              </a:spcAft>
            </a:pPr>
            <a:r>
              <a:rPr lang="en-GB" sz="1400" dirty="0">
                <a:latin typeface="Times New Roman" panose="02020603050405020304" pitchFamily="18" charset="0"/>
                <a:ea typeface="Times New Roman" panose="02020603050405020304" pitchFamily="18" charset="0"/>
              </a:rPr>
              <a:t>Kristjánsdóttir, K.R., Ólafsdóttir, R. and Ragnarsdóttir, K.V., 2018. Reviewing integrated sustainability indicators for tourism. </a:t>
            </a:r>
            <a:r>
              <a:rPr lang="en-GB" sz="1400" i="1" dirty="0">
                <a:latin typeface="Times New Roman" panose="02020603050405020304" pitchFamily="18" charset="0"/>
                <a:ea typeface="Times New Roman" panose="02020603050405020304" pitchFamily="18" charset="0"/>
              </a:rPr>
              <a:t>Journal of Sustainable Tourism</a:t>
            </a:r>
            <a:r>
              <a:rPr lang="en-GB" sz="1400" dirty="0">
                <a:latin typeface="Times New Roman" panose="02020603050405020304" pitchFamily="18" charset="0"/>
                <a:ea typeface="Times New Roman" panose="02020603050405020304" pitchFamily="18" charset="0"/>
              </a:rPr>
              <a:t>, </a:t>
            </a:r>
            <a:r>
              <a:rPr lang="en-GB" sz="1400" i="1" dirty="0">
                <a:latin typeface="Times New Roman" panose="02020603050405020304" pitchFamily="18" charset="0"/>
                <a:ea typeface="Times New Roman" panose="02020603050405020304" pitchFamily="18" charset="0"/>
              </a:rPr>
              <a:t>26</a:t>
            </a:r>
            <a:r>
              <a:rPr lang="en-GB" sz="1400" dirty="0">
                <a:latin typeface="Times New Roman" panose="02020603050405020304" pitchFamily="18" charset="0"/>
                <a:ea typeface="Times New Roman" panose="02020603050405020304" pitchFamily="18" charset="0"/>
              </a:rPr>
              <a:t>(4), pp.583-599.</a:t>
            </a:r>
          </a:p>
          <a:p>
            <a:pPr algn="just">
              <a:spcAft>
                <a:spcPts val="1000"/>
              </a:spcAft>
            </a:pPr>
            <a:r>
              <a:rPr lang="en-GB" sz="1400" dirty="0">
                <a:latin typeface="Times New Roman" panose="02020603050405020304" pitchFamily="18" charset="0"/>
                <a:ea typeface="Times New Roman" panose="02020603050405020304" pitchFamily="18" charset="0"/>
              </a:rPr>
              <a:t>Li, R.Y.M., Li, Y.L., Crabbe, M.J.C., Manta, O. and Shoaib, M., 2021. The impact of sustainability awareness and moral values on environmental laws. </a:t>
            </a:r>
            <a:r>
              <a:rPr lang="en-GB" sz="1400" i="1" dirty="0">
                <a:latin typeface="Times New Roman" panose="02020603050405020304" pitchFamily="18" charset="0"/>
                <a:ea typeface="Times New Roman" panose="02020603050405020304" pitchFamily="18" charset="0"/>
              </a:rPr>
              <a:t>Sustainability</a:t>
            </a:r>
            <a:r>
              <a:rPr lang="en-GB" sz="1400" dirty="0">
                <a:latin typeface="Times New Roman" panose="02020603050405020304" pitchFamily="18" charset="0"/>
                <a:ea typeface="Times New Roman" panose="02020603050405020304" pitchFamily="18" charset="0"/>
              </a:rPr>
              <a:t>, </a:t>
            </a:r>
            <a:r>
              <a:rPr lang="en-GB" sz="1400" i="1" dirty="0">
                <a:latin typeface="Times New Roman" panose="02020603050405020304" pitchFamily="18" charset="0"/>
                <a:ea typeface="Times New Roman" panose="02020603050405020304" pitchFamily="18" charset="0"/>
              </a:rPr>
              <a:t>13</a:t>
            </a:r>
            <a:r>
              <a:rPr lang="en-GB" sz="1400" dirty="0">
                <a:latin typeface="Times New Roman" panose="02020603050405020304" pitchFamily="18" charset="0"/>
                <a:ea typeface="Times New Roman" panose="02020603050405020304" pitchFamily="18" charset="0"/>
              </a:rPr>
              <a:t>(11), p.5882.</a:t>
            </a:r>
            <a:endParaRPr lang="en-US" sz="1400" dirty="0">
              <a:latin typeface="Times New Roman" panose="02020603050405020304" pitchFamily="18" charset="0"/>
              <a:ea typeface="Times New Roman" panose="02020603050405020304" pitchFamily="18" charset="0"/>
            </a:endParaRPr>
          </a:p>
          <a:p>
            <a:pPr algn="just">
              <a:spcAft>
                <a:spcPts val="1000"/>
              </a:spcAft>
            </a:pPr>
            <a:r>
              <a:rPr lang="en-GB" sz="1400" dirty="0">
                <a:latin typeface="Times New Roman" panose="02020603050405020304" pitchFamily="18" charset="0"/>
                <a:ea typeface="Times New Roman" panose="02020603050405020304" pitchFamily="18" charset="0"/>
              </a:rPr>
              <a:t>Madanaguli, A., Srivastava, S., Ferraris, A. and Dhir, A., 2022. Corporate social responsibility and sustainability in the tourism sector: A systematic literature review and future outlook. </a:t>
            </a:r>
            <a:r>
              <a:rPr lang="en-GB" sz="1400" i="1" dirty="0">
                <a:latin typeface="Times New Roman" panose="02020603050405020304" pitchFamily="18" charset="0"/>
                <a:ea typeface="Times New Roman" panose="02020603050405020304" pitchFamily="18" charset="0"/>
              </a:rPr>
              <a:t>Sustainable Development</a:t>
            </a:r>
            <a:r>
              <a:rPr lang="en-GB" sz="1400" dirty="0">
                <a:latin typeface="Times New Roman" panose="02020603050405020304" pitchFamily="18" charset="0"/>
                <a:ea typeface="Times New Roman" panose="02020603050405020304" pitchFamily="18" charset="0"/>
              </a:rPr>
              <a:t>, </a:t>
            </a:r>
            <a:r>
              <a:rPr lang="en-GB" sz="1400" i="1" dirty="0">
                <a:latin typeface="Times New Roman" panose="02020603050405020304" pitchFamily="18" charset="0"/>
                <a:ea typeface="Times New Roman" panose="02020603050405020304" pitchFamily="18" charset="0"/>
              </a:rPr>
              <a:t>30</a:t>
            </a:r>
            <a:r>
              <a:rPr lang="en-GB" sz="1400" dirty="0">
                <a:latin typeface="Times New Roman" panose="02020603050405020304" pitchFamily="18" charset="0"/>
                <a:ea typeface="Times New Roman" panose="02020603050405020304" pitchFamily="18" charset="0"/>
              </a:rPr>
              <a:t>(3), pp.447-461. </a:t>
            </a:r>
            <a:endParaRPr lang="en-US" sz="14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3204744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8545" y="282037"/>
            <a:ext cx="11623964" cy="5863144"/>
          </a:xfrm>
          <a:prstGeom prst="rect">
            <a:avLst/>
          </a:prstGeom>
        </p:spPr>
        <p:txBody>
          <a:bodyPr wrap="square">
            <a:spAutoFit/>
          </a:bodyPr>
          <a:lstStyle/>
          <a:p>
            <a:pPr algn="just">
              <a:spcAft>
                <a:spcPts val="1000"/>
              </a:spcAf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Mariam, K., Singh, M., Yaja, M. and Kumar, A., 2024. Negative perception of the local community towards tourism development. </a:t>
            </a:r>
            <a:r>
              <a:rPr lang="en-GB" sz="1200" i="1" dirty="0">
                <a:latin typeface="Times New Roman" panose="02020603050405020304" pitchFamily="18" charset="0"/>
                <a:ea typeface="Times New Roman" panose="02020603050405020304" pitchFamily="18" charset="0"/>
                <a:cs typeface="Times New Roman" panose="02020603050405020304" pitchFamily="18" charset="0"/>
              </a:rPr>
              <a:t>Tourism and hospitality management</a:t>
            </a:r>
            <a:r>
              <a:rPr lang="en-GB" sz="12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ea typeface="Times New Roman" panose="02020603050405020304" pitchFamily="18" charset="0"/>
                <a:cs typeface="Times New Roman" panose="02020603050405020304" pitchFamily="18" charset="0"/>
              </a:rPr>
              <a:t>30</a:t>
            </a:r>
            <a:r>
              <a:rPr lang="en-GB" sz="1200" dirty="0">
                <a:latin typeface="Times New Roman" panose="02020603050405020304" pitchFamily="18" charset="0"/>
                <a:ea typeface="Times New Roman" panose="02020603050405020304" pitchFamily="18" charset="0"/>
                <a:cs typeface="Times New Roman" panose="02020603050405020304" pitchFamily="18" charset="0"/>
              </a:rPr>
              <a:t>(1), pp.15-25.</a:t>
            </a:r>
            <a:endParaRPr lang="en-US" sz="12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Aft>
                <a:spcPts val="1000"/>
              </a:spcAf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Mishra, H.G., Pandita, S., Bhat, A.A., Mishra, R.K. and Sharma, S., 2022. Tourism and carbon emissions: A bibliometric review of the last three decades: 1990–2021. </a:t>
            </a:r>
            <a:r>
              <a:rPr lang="en-GB" sz="1200" i="1" dirty="0">
                <a:latin typeface="Times New Roman" panose="02020603050405020304" pitchFamily="18" charset="0"/>
                <a:ea typeface="Times New Roman" panose="02020603050405020304" pitchFamily="18" charset="0"/>
                <a:cs typeface="Times New Roman" panose="02020603050405020304" pitchFamily="18" charset="0"/>
              </a:rPr>
              <a:t>Tourism Review</a:t>
            </a:r>
            <a:r>
              <a:rPr lang="en-GB" sz="12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ea typeface="Times New Roman" panose="02020603050405020304" pitchFamily="18" charset="0"/>
                <a:cs typeface="Times New Roman" panose="02020603050405020304" pitchFamily="18" charset="0"/>
              </a:rPr>
              <a:t>77</a:t>
            </a:r>
            <a:r>
              <a:rPr lang="en-GB" sz="1200" dirty="0">
                <a:latin typeface="Times New Roman" panose="02020603050405020304" pitchFamily="18" charset="0"/>
                <a:ea typeface="Times New Roman" panose="02020603050405020304" pitchFamily="18" charset="0"/>
                <a:cs typeface="Times New Roman" panose="02020603050405020304" pitchFamily="18" charset="0"/>
              </a:rPr>
              <a:t>(2), pp.636-658.</a:t>
            </a:r>
            <a:endParaRPr lang="en-US" sz="12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Aft>
                <a:spcPts val="1000"/>
              </a:spcAf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Nieuwland, S., 2024. Urban tourism transitions: doughnut economics applied to sustainable tourism development. </a:t>
            </a:r>
            <a:r>
              <a:rPr lang="en-GB" sz="1200" i="1" dirty="0">
                <a:latin typeface="Times New Roman" panose="02020603050405020304" pitchFamily="18" charset="0"/>
                <a:ea typeface="Times New Roman" panose="02020603050405020304" pitchFamily="18" charset="0"/>
                <a:cs typeface="Times New Roman" panose="02020603050405020304" pitchFamily="18" charset="0"/>
              </a:rPr>
              <a:t>Tourism Geographies</a:t>
            </a:r>
            <a:r>
              <a:rPr lang="en-GB" sz="12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ea typeface="Times New Roman" panose="02020603050405020304" pitchFamily="18" charset="0"/>
                <a:cs typeface="Times New Roman" panose="02020603050405020304" pitchFamily="18" charset="0"/>
              </a:rPr>
              <a:t>26</a:t>
            </a:r>
            <a:r>
              <a:rPr lang="en-GB" sz="1200" dirty="0">
                <a:latin typeface="Times New Roman" panose="02020603050405020304" pitchFamily="18" charset="0"/>
                <a:ea typeface="Times New Roman" panose="02020603050405020304" pitchFamily="18" charset="0"/>
                <a:cs typeface="Times New Roman" panose="02020603050405020304" pitchFamily="18" charset="0"/>
              </a:rPr>
              <a:t>(2), pp.255-273.</a:t>
            </a:r>
            <a:endParaRPr lang="en-US" sz="12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Aft>
                <a:spcPts val="1000"/>
              </a:spcAf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Peeters, P., Çakmak, E. and Guiver, J., 2024. Current issues in tourism: Mitigating climate change in sustainable tourism research. </a:t>
            </a:r>
            <a:r>
              <a:rPr lang="en-GB" sz="1200" i="1" dirty="0">
                <a:latin typeface="Times New Roman" panose="02020603050405020304" pitchFamily="18" charset="0"/>
                <a:ea typeface="Times New Roman" panose="02020603050405020304" pitchFamily="18" charset="0"/>
                <a:cs typeface="Times New Roman" panose="02020603050405020304" pitchFamily="18" charset="0"/>
              </a:rPr>
              <a:t>Tourism Management</a:t>
            </a:r>
            <a:r>
              <a:rPr lang="en-GB" sz="12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ea typeface="Times New Roman" panose="02020603050405020304" pitchFamily="18" charset="0"/>
                <a:cs typeface="Times New Roman" panose="02020603050405020304" pitchFamily="18" charset="0"/>
              </a:rPr>
              <a:t>100</a:t>
            </a:r>
            <a:r>
              <a:rPr lang="en-GB" sz="1200" dirty="0">
                <a:latin typeface="Times New Roman" panose="02020603050405020304" pitchFamily="18" charset="0"/>
                <a:ea typeface="Times New Roman" panose="02020603050405020304" pitchFamily="18" charset="0"/>
                <a:cs typeface="Times New Roman" panose="02020603050405020304" pitchFamily="18" charset="0"/>
              </a:rPr>
              <a:t>, p.104820.</a:t>
            </a:r>
            <a:endParaRPr lang="en-US" sz="12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Aft>
                <a:spcPts val="1000"/>
              </a:spcAf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Purvis, B., Mao, Y. and Robinson, D., 2019. Three pillars of sustainability: in search of conceptual origins. </a:t>
            </a:r>
            <a:r>
              <a:rPr lang="en-GB" sz="1200" i="1" dirty="0">
                <a:latin typeface="Times New Roman" panose="02020603050405020304" pitchFamily="18" charset="0"/>
                <a:ea typeface="Times New Roman" panose="02020603050405020304" pitchFamily="18" charset="0"/>
                <a:cs typeface="Times New Roman" panose="02020603050405020304" pitchFamily="18" charset="0"/>
              </a:rPr>
              <a:t>Sustainability science</a:t>
            </a:r>
            <a:r>
              <a:rPr lang="en-GB" sz="12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ea typeface="Times New Roman" panose="02020603050405020304" pitchFamily="18" charset="0"/>
                <a:cs typeface="Times New Roman" panose="02020603050405020304" pitchFamily="18" charset="0"/>
              </a:rPr>
              <a:t>14</a:t>
            </a:r>
            <a:r>
              <a:rPr lang="en-GB" sz="1200" dirty="0">
                <a:latin typeface="Times New Roman" panose="02020603050405020304" pitchFamily="18" charset="0"/>
                <a:ea typeface="Times New Roman" panose="02020603050405020304" pitchFamily="18" charset="0"/>
                <a:cs typeface="Times New Roman" panose="02020603050405020304" pitchFamily="18" charset="0"/>
              </a:rPr>
              <a:t>, pp.681-695.</a:t>
            </a:r>
            <a:endParaRPr lang="en-US" sz="12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Aft>
                <a:spcPts val="1000"/>
              </a:spcAf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Scott, D., 2021. Sustainable tourism and the grand challenge of climate change. </a:t>
            </a:r>
            <a:r>
              <a:rPr lang="en-GB" sz="1200" i="1" dirty="0">
                <a:latin typeface="Times New Roman" panose="02020603050405020304" pitchFamily="18" charset="0"/>
                <a:ea typeface="Times New Roman" panose="02020603050405020304" pitchFamily="18" charset="0"/>
                <a:cs typeface="Times New Roman" panose="02020603050405020304" pitchFamily="18" charset="0"/>
              </a:rPr>
              <a:t>Sustainability</a:t>
            </a:r>
            <a:r>
              <a:rPr lang="en-GB" sz="12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ea typeface="Times New Roman" panose="02020603050405020304" pitchFamily="18" charset="0"/>
                <a:cs typeface="Times New Roman" panose="02020603050405020304" pitchFamily="18" charset="0"/>
              </a:rPr>
              <a:t>13</a:t>
            </a:r>
            <a:r>
              <a:rPr lang="en-GB" sz="1200" dirty="0">
                <a:latin typeface="Times New Roman" panose="02020603050405020304" pitchFamily="18" charset="0"/>
                <a:ea typeface="Times New Roman" panose="02020603050405020304" pitchFamily="18" charset="0"/>
                <a:cs typeface="Times New Roman" panose="02020603050405020304" pitchFamily="18" charset="0"/>
              </a:rPr>
              <a:t>(4), p.1966.</a:t>
            </a:r>
            <a:endParaRPr lang="en-US" sz="12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Aft>
                <a:spcPts val="1000"/>
              </a:spcAf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Shahzalal, M., 2016. Positive and negative impacts of tourism on culture: A critical review of examples from the contemporary literature. </a:t>
            </a:r>
            <a:r>
              <a:rPr lang="en-GB" sz="1200" i="1" dirty="0">
                <a:latin typeface="Times New Roman" panose="02020603050405020304" pitchFamily="18" charset="0"/>
                <a:ea typeface="Times New Roman" panose="02020603050405020304" pitchFamily="18" charset="0"/>
                <a:cs typeface="Times New Roman" panose="02020603050405020304" pitchFamily="18" charset="0"/>
              </a:rPr>
              <a:t>Journal of Tourism, Hospitality and Sports</a:t>
            </a:r>
            <a:r>
              <a:rPr lang="en-GB" sz="12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ea typeface="Times New Roman" panose="02020603050405020304" pitchFamily="18" charset="0"/>
                <a:cs typeface="Times New Roman" panose="02020603050405020304" pitchFamily="18" charset="0"/>
              </a:rPr>
              <a:t>20</a:t>
            </a:r>
            <a:r>
              <a:rPr lang="en-GB" sz="1200" dirty="0">
                <a:latin typeface="Times New Roman" panose="02020603050405020304" pitchFamily="18" charset="0"/>
                <a:ea typeface="Times New Roman" panose="02020603050405020304" pitchFamily="18" charset="0"/>
                <a:cs typeface="Times New Roman" panose="02020603050405020304" pitchFamily="18" charset="0"/>
              </a:rPr>
              <a:t>(1), pp.30-34.</a:t>
            </a:r>
            <a:endParaRPr lang="en-US" sz="12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Aft>
                <a:spcPts val="1000"/>
              </a:spcAf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Sharma, K. and Sarkar, P., 2024. A Study on the Impact of Environmental Awareness on the Economic and Socio-Cultural Dimensions of Sustainable Tourism. </a:t>
            </a:r>
            <a:r>
              <a:rPr lang="en-GB" sz="1200" i="1" dirty="0">
                <a:latin typeface="Times New Roman" panose="02020603050405020304" pitchFamily="18" charset="0"/>
                <a:ea typeface="Times New Roman" panose="02020603050405020304" pitchFamily="18" charset="0"/>
                <a:cs typeface="Times New Roman" panose="02020603050405020304" pitchFamily="18" charset="0"/>
              </a:rPr>
              <a:t>International Journal of Multidisciplinary Research &amp; Reviews</a:t>
            </a:r>
            <a:r>
              <a:rPr lang="en-GB" sz="12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ea typeface="Times New Roman" panose="02020603050405020304" pitchFamily="18" charset="0"/>
                <a:cs typeface="Times New Roman" panose="02020603050405020304" pitchFamily="18" charset="0"/>
              </a:rPr>
              <a:t>3</a:t>
            </a:r>
            <a:r>
              <a:rPr lang="en-GB" sz="1200" dirty="0">
                <a:latin typeface="Times New Roman" panose="02020603050405020304" pitchFamily="18" charset="0"/>
                <a:ea typeface="Times New Roman" panose="02020603050405020304" pitchFamily="18" charset="0"/>
                <a:cs typeface="Times New Roman" panose="02020603050405020304" pitchFamily="18" charset="0"/>
              </a:rPr>
              <a:t>(1), pp.84-92.</a:t>
            </a:r>
            <a:endParaRPr lang="en-US" sz="12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Aft>
                <a:spcPts val="1000"/>
              </a:spcAf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Sharpley, R., 2020. Tourism, sustainable development and the theoretical divide: 20 years on. </a:t>
            </a:r>
            <a:r>
              <a:rPr lang="en-GB" sz="1200" i="1" dirty="0">
                <a:latin typeface="Times New Roman" panose="02020603050405020304" pitchFamily="18" charset="0"/>
                <a:ea typeface="Times New Roman" panose="02020603050405020304" pitchFamily="18" charset="0"/>
                <a:cs typeface="Times New Roman" panose="02020603050405020304" pitchFamily="18" charset="0"/>
              </a:rPr>
              <a:t>Journal of sustainable tourism</a:t>
            </a:r>
            <a:r>
              <a:rPr lang="en-GB" sz="12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ea typeface="Times New Roman" panose="02020603050405020304" pitchFamily="18" charset="0"/>
                <a:cs typeface="Times New Roman" panose="02020603050405020304" pitchFamily="18" charset="0"/>
              </a:rPr>
              <a:t>28</a:t>
            </a:r>
            <a:r>
              <a:rPr lang="en-GB" sz="1200" dirty="0">
                <a:latin typeface="Times New Roman" panose="02020603050405020304" pitchFamily="18" charset="0"/>
                <a:ea typeface="Times New Roman" panose="02020603050405020304" pitchFamily="18" charset="0"/>
                <a:cs typeface="Times New Roman" panose="02020603050405020304" pitchFamily="18" charset="0"/>
              </a:rPr>
              <a:t>(11), pp.1932-1946.</a:t>
            </a:r>
          </a:p>
          <a:p>
            <a:pPr>
              <a:lnSpc>
                <a:spcPct val="150000"/>
              </a:lnSpc>
            </a:pPr>
            <a:r>
              <a:rPr lang="en-GB" sz="1200" dirty="0">
                <a:latin typeface="Times New Roman" panose="02020603050405020304" pitchFamily="18" charset="0"/>
                <a:cs typeface="Times New Roman" panose="02020603050405020304" pitchFamily="18" charset="0"/>
              </a:rPr>
              <a:t>Tang, R., 2023. Digital economy drives tourism development—Empirical evidence based on the UK. </a:t>
            </a:r>
            <a:r>
              <a:rPr lang="en-GB" sz="1200" i="1" dirty="0">
                <a:latin typeface="Times New Roman" panose="02020603050405020304" pitchFamily="18" charset="0"/>
                <a:cs typeface="Times New Roman" panose="02020603050405020304" pitchFamily="18" charset="0"/>
              </a:rPr>
              <a:t>Economic research-Ekonomska istraživanja</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36</a:t>
            </a:r>
            <a:r>
              <a:rPr lang="en-GB" sz="1200" dirty="0">
                <a:latin typeface="Times New Roman" panose="02020603050405020304" pitchFamily="18" charset="0"/>
                <a:cs typeface="Times New Roman" panose="02020603050405020304" pitchFamily="18" charset="0"/>
              </a:rPr>
              <a:t>(1), pp.2003-2020.</a:t>
            </a:r>
            <a:endParaRPr lang="en-US" sz="1200" dirty="0">
              <a:latin typeface="Times New Roman" panose="02020603050405020304" pitchFamily="18" charset="0"/>
              <a:cs typeface="Times New Roman" panose="02020603050405020304" pitchFamily="18" charset="0"/>
            </a:endParaRPr>
          </a:p>
          <a:p>
            <a:pPr>
              <a:lnSpc>
                <a:spcPct val="150000"/>
              </a:lnSpc>
            </a:pPr>
            <a:r>
              <a:rPr lang="en-GB" sz="1200" dirty="0">
                <a:latin typeface="Times New Roman" panose="02020603050405020304" pitchFamily="18" charset="0"/>
                <a:cs typeface="Times New Roman" panose="02020603050405020304" pitchFamily="18" charset="0"/>
              </a:rPr>
              <a:t>Tölkes, C., 2018. Sustainability communication in tourism–A literature review. </a:t>
            </a:r>
            <a:r>
              <a:rPr lang="en-GB" sz="1200" i="1" dirty="0">
                <a:latin typeface="Times New Roman" panose="02020603050405020304" pitchFamily="18" charset="0"/>
                <a:cs typeface="Times New Roman" panose="02020603050405020304" pitchFamily="18" charset="0"/>
              </a:rPr>
              <a:t>Tourism Management Perspectives</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27</a:t>
            </a:r>
            <a:r>
              <a:rPr lang="en-GB" sz="1200" dirty="0">
                <a:latin typeface="Times New Roman" panose="02020603050405020304" pitchFamily="18" charset="0"/>
                <a:cs typeface="Times New Roman" panose="02020603050405020304" pitchFamily="18" charset="0"/>
              </a:rPr>
              <a:t>, pp.10-21.</a:t>
            </a:r>
          </a:p>
          <a:p>
            <a:pPr>
              <a:lnSpc>
                <a:spcPct val="150000"/>
              </a:lnSpc>
            </a:pPr>
            <a:r>
              <a:rPr lang="en-GB" sz="1200" dirty="0">
                <a:latin typeface="Times New Roman" panose="02020603050405020304" pitchFamily="18" charset="0"/>
                <a:cs typeface="Times New Roman" panose="02020603050405020304" pitchFamily="18" charset="0"/>
              </a:rPr>
              <a:t>Wang, Z. and Luo, J., 2024. Evaluating the tourism green productivity and its driving factors in the context of climate change. </a:t>
            </a:r>
            <a:r>
              <a:rPr lang="en-GB" sz="1200" i="1" dirty="0">
                <a:latin typeface="Times New Roman" panose="02020603050405020304" pitchFamily="18" charset="0"/>
                <a:cs typeface="Times New Roman" panose="02020603050405020304" pitchFamily="18" charset="0"/>
              </a:rPr>
              <a:t>Tourism Economics</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30</a:t>
            </a:r>
            <a:r>
              <a:rPr lang="en-GB" sz="1200" dirty="0">
                <a:latin typeface="Times New Roman" panose="02020603050405020304" pitchFamily="18" charset="0"/>
                <a:cs typeface="Times New Roman" panose="02020603050405020304" pitchFamily="18" charset="0"/>
              </a:rPr>
              <a:t>(3), pp.655-679.</a:t>
            </a:r>
            <a:endParaRPr lang="en-US" sz="1200" dirty="0">
              <a:latin typeface="Times New Roman" panose="02020603050405020304" pitchFamily="18" charset="0"/>
              <a:cs typeface="Times New Roman" panose="02020603050405020304" pitchFamily="18" charset="0"/>
            </a:endParaRPr>
          </a:p>
          <a:p>
            <a:pPr>
              <a:lnSpc>
                <a:spcPct val="150000"/>
              </a:lnSpc>
            </a:pPr>
            <a:r>
              <a:rPr lang="en-GB" sz="1200" dirty="0">
                <a:latin typeface="Times New Roman" panose="02020603050405020304" pitchFamily="18" charset="0"/>
                <a:cs typeface="Times New Roman" panose="02020603050405020304" pitchFamily="18" charset="0"/>
              </a:rPr>
              <a:t>Wani, M.D., Dada, Z.A. and Shah, S.A., 2024. The impact of community empowerment on sustainable tourism development and the mediation effect of local support: a structural equation Modeling approach. </a:t>
            </a:r>
            <a:r>
              <a:rPr lang="en-GB" sz="1200" i="1" dirty="0">
                <a:latin typeface="Times New Roman" panose="02020603050405020304" pitchFamily="18" charset="0"/>
                <a:cs typeface="Times New Roman" panose="02020603050405020304" pitchFamily="18" charset="0"/>
              </a:rPr>
              <a:t>Community Development</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55</a:t>
            </a:r>
            <a:r>
              <a:rPr lang="en-GB" sz="1200" dirty="0">
                <a:latin typeface="Times New Roman" panose="02020603050405020304" pitchFamily="18" charset="0"/>
                <a:cs typeface="Times New Roman" panose="02020603050405020304" pitchFamily="18" charset="0"/>
              </a:rPr>
              <a:t>(1), pp.50-66.</a:t>
            </a:r>
            <a:endParaRPr lang="en-US" sz="1200" dirty="0">
              <a:latin typeface="Times New Roman" panose="02020603050405020304" pitchFamily="18" charset="0"/>
              <a:cs typeface="Times New Roman" panose="02020603050405020304" pitchFamily="18" charset="0"/>
            </a:endParaRPr>
          </a:p>
          <a:p>
            <a:pPr>
              <a:lnSpc>
                <a:spcPct val="150000"/>
              </a:lnSpc>
            </a:pPr>
            <a:r>
              <a:rPr lang="en-US" sz="1200" dirty="0">
                <a:latin typeface="Times New Roman" panose="02020603050405020304" pitchFamily="18" charset="0"/>
                <a:cs typeface="Times New Roman" panose="02020603050405020304" pitchFamily="18" charset="0"/>
              </a:rPr>
              <a:t>whatleymanor.com</a:t>
            </a:r>
            <a:r>
              <a:rPr lang="en-US" sz="1200" i="1" dirty="0">
                <a:latin typeface="Times New Roman" panose="02020603050405020304" pitchFamily="18" charset="0"/>
                <a:cs typeface="Times New Roman" panose="02020603050405020304" pitchFamily="18" charset="0"/>
              </a:rPr>
              <a:t>., 2024. Whatley Manor Hotel &amp; Spa</a:t>
            </a:r>
            <a:r>
              <a:rPr lang="en-US" sz="1200" dirty="0">
                <a:latin typeface="Times New Roman" panose="02020603050405020304" pitchFamily="18" charset="0"/>
                <a:cs typeface="Times New Roman" panose="02020603050405020304" pitchFamily="18" charset="0"/>
              </a:rPr>
              <a:t>. Available at: https://www.whatleymanor.com/ (Accessed: 02 May 2024). </a:t>
            </a:r>
          </a:p>
          <a:p>
            <a:pPr>
              <a:lnSpc>
                <a:spcPct val="150000"/>
              </a:lnSpc>
            </a:pPr>
            <a:r>
              <a:rPr lang="en-GB" sz="1200" dirty="0"/>
              <a:t> </a:t>
            </a:r>
            <a:endParaRPr lang="en-US" sz="1200" dirty="0"/>
          </a:p>
          <a:p>
            <a:endParaRPr lang="en-US" sz="1200" dirty="0">
              <a:latin typeface="Times New Roman" panose="02020603050405020304" pitchFamily="18" charset="0"/>
              <a:cs typeface="Times New Roman" panose="02020603050405020304" pitchFamily="18" charset="0"/>
            </a:endParaRPr>
          </a:p>
          <a:p>
            <a:pPr algn="just">
              <a:lnSpc>
                <a:spcPct val="150000"/>
              </a:lnSpc>
              <a:spcAft>
                <a:spcPts val="1000"/>
              </a:spcAft>
            </a:pPr>
            <a:endParaRPr lang="en-US"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8018308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451</TotalTime>
  <Words>1878</Words>
  <Application>Microsoft Office PowerPoint</Application>
  <PresentationFormat>Widescreen</PresentationFormat>
  <Paragraphs>78</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Agency FB</vt: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Sufia Islam Munni (2015036)</cp:lastModifiedBy>
  <cp:revision>25</cp:revision>
  <dcterms:created xsi:type="dcterms:W3CDTF">2024-05-03T03:49:40Z</dcterms:created>
  <dcterms:modified xsi:type="dcterms:W3CDTF">2024-05-12T22:29:50Z</dcterms:modified>
</cp:coreProperties>
</file>