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53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901FDA9-DAA7-41BC-AE8E-A62E35CB0E1A}"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694108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901FDA9-DAA7-41BC-AE8E-A62E35CB0E1A}"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2080377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901FDA9-DAA7-41BC-AE8E-A62E35CB0E1A}"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1198364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901FDA9-DAA7-41BC-AE8E-A62E35CB0E1A}" type="datetimeFigureOut">
              <a:rPr lang="en-GB" smtClean="0"/>
              <a:t>14/06/2023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722937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901FDA9-DAA7-41BC-AE8E-A62E35CB0E1A}" type="datetimeFigureOut">
              <a:rPr lang="en-GB" smtClean="0"/>
              <a:t>14/06/2023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3280978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901FDA9-DAA7-41BC-AE8E-A62E35CB0E1A}" type="datetimeFigureOut">
              <a:rPr lang="en-GB" smtClean="0"/>
              <a:t>14/06/2023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3470401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01FDA9-DAA7-41BC-AE8E-A62E35CB0E1A}" type="datetimeFigureOut">
              <a:rPr lang="en-GB" smtClean="0"/>
              <a:t>14/06/2023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35994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901FDA9-DAA7-41BC-AE8E-A62E35CB0E1A}" type="datetimeFigureOut">
              <a:rPr lang="en-GB" smtClean="0"/>
              <a:t>14/06/2023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60146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901FDA9-DAA7-41BC-AE8E-A62E35CB0E1A}" type="datetimeFigureOut">
              <a:rPr lang="en-GB" smtClean="0"/>
              <a:t>14/06/2023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2421856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901FDA9-DAA7-41BC-AE8E-A62E35CB0E1A}"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3271380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901FDA9-DAA7-41BC-AE8E-A62E35CB0E1A}"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25100-8345-4C65-A79B-BCE6708A16F1}" type="slidenum">
              <a:rPr lang="en-GB" smtClean="0"/>
              <a:t>‹#›</a:t>
            </a:fld>
            <a:endParaRPr lang="en-GB"/>
          </a:p>
        </p:txBody>
      </p:sp>
    </p:spTree>
    <p:extLst>
      <p:ext uri="{BB962C8B-B14F-4D97-AF65-F5344CB8AC3E}">
        <p14:creationId xmlns:p14="http://schemas.microsoft.com/office/powerpoint/2010/main" val="251528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01FDA9-DAA7-41BC-AE8E-A62E35CB0E1A}" type="datetimeFigureOut">
              <a:rPr lang="en-GB" smtClean="0"/>
              <a:t>14/06/2023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F25100-8345-4C65-A79B-BCE6708A16F1}" type="slidenum">
              <a:rPr lang="en-GB" smtClean="0"/>
              <a:t>‹#›</a:t>
            </a:fld>
            <a:endParaRPr lang="en-GB"/>
          </a:p>
        </p:txBody>
      </p:sp>
    </p:spTree>
    <p:extLst>
      <p:ext uri="{BB962C8B-B14F-4D97-AF65-F5344CB8AC3E}">
        <p14:creationId xmlns:p14="http://schemas.microsoft.com/office/powerpoint/2010/main" val="4225608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a:picLocks noChangeAspect="1"/>
          </p:cNvPicPr>
          <p:nvPr/>
        </p:nvPicPr>
        <p:blipFill>
          <a:blip r:embed="rId2"/>
          <a:stretch>
            <a:fillRect/>
          </a:stretch>
        </p:blipFill>
        <p:spPr>
          <a:xfrm>
            <a:off x="0" y="-47270"/>
            <a:ext cx="5081047" cy="3010229"/>
          </a:xfrm>
          <a:prstGeom prst="rect">
            <a:avLst/>
          </a:prstGeom>
        </p:spPr>
      </p:pic>
      <p:pic>
        <p:nvPicPr>
          <p:cNvPr id="29" name="Picture 28"/>
          <p:cNvPicPr>
            <a:picLocks noChangeAspect="1"/>
          </p:cNvPicPr>
          <p:nvPr/>
        </p:nvPicPr>
        <p:blipFill>
          <a:blip r:embed="rId3"/>
          <a:stretch>
            <a:fillRect/>
          </a:stretch>
        </p:blipFill>
        <p:spPr>
          <a:xfrm>
            <a:off x="7659297" y="4124768"/>
            <a:ext cx="4514850" cy="2676525"/>
          </a:xfrm>
          <a:prstGeom prst="rect">
            <a:avLst/>
          </a:prstGeom>
        </p:spPr>
      </p:pic>
      <p:sp>
        <p:nvSpPr>
          <p:cNvPr id="16" name="Cloud 15"/>
          <p:cNvSpPr/>
          <p:nvPr/>
        </p:nvSpPr>
        <p:spPr>
          <a:xfrm>
            <a:off x="5718544" y="-49238"/>
            <a:ext cx="6096000" cy="2322576"/>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4"/>
          <a:stretch>
            <a:fillRect/>
          </a:stretch>
        </p:blipFill>
        <p:spPr>
          <a:xfrm>
            <a:off x="109405" y="-329938"/>
            <a:ext cx="5261304" cy="1633870"/>
          </a:xfrm>
          <a:prstGeom prst="rect">
            <a:avLst/>
          </a:prstGeom>
        </p:spPr>
      </p:pic>
      <p:sp>
        <p:nvSpPr>
          <p:cNvPr id="6" name="Rectangle 5"/>
          <p:cNvSpPr/>
          <p:nvPr/>
        </p:nvSpPr>
        <p:spPr>
          <a:xfrm>
            <a:off x="0" y="798582"/>
            <a:ext cx="5662367" cy="923330"/>
          </a:xfrm>
          <a:prstGeom prst="rect">
            <a:avLst/>
          </a:prstGeom>
        </p:spPr>
        <p:txBody>
          <a:bodyPr wrap="square">
            <a:spAutoFit/>
          </a:bodyPr>
          <a:lstStyle/>
          <a:p>
            <a:r>
              <a:rPr lang="en-GB" b="1" dirty="0" smtClean="0">
                <a:ea typeface="Calibri" panose="020F0502020204030204" pitchFamily="34" charset="0"/>
              </a:rPr>
              <a:t>‘Music </a:t>
            </a:r>
            <a:r>
              <a:rPr lang="en-GB" b="1" dirty="0">
                <a:ea typeface="Calibri" panose="020F0502020204030204" pitchFamily="34" charset="0"/>
              </a:rPr>
              <a:t>Therapists work with the natural musicality of each client to offer appropriate, sensitive and meaningful musical </a:t>
            </a:r>
            <a:r>
              <a:rPr lang="en-GB" b="1" dirty="0" smtClean="0">
                <a:ea typeface="Calibri" panose="020F0502020204030204" pitchFamily="34" charset="0"/>
              </a:rPr>
              <a:t>interaction’. </a:t>
            </a:r>
            <a:r>
              <a:rPr lang="en-GB" sz="1200" i="1" dirty="0">
                <a:ea typeface="Calibri" panose="020F0502020204030204" pitchFamily="34" charset="0"/>
              </a:rPr>
              <a:t>(BAMT 2023)</a:t>
            </a:r>
          </a:p>
        </p:txBody>
      </p:sp>
      <p:sp>
        <p:nvSpPr>
          <p:cNvPr id="7" name="Rectangle 6"/>
          <p:cNvSpPr/>
          <p:nvPr/>
        </p:nvSpPr>
        <p:spPr>
          <a:xfrm>
            <a:off x="6346259" y="213129"/>
            <a:ext cx="5468285" cy="1754326"/>
          </a:xfrm>
          <a:prstGeom prst="rect">
            <a:avLst/>
          </a:prstGeom>
        </p:spPr>
        <p:txBody>
          <a:bodyPr wrap="square">
            <a:spAutoFit/>
          </a:bodyPr>
          <a:lstStyle/>
          <a:p>
            <a:r>
              <a:rPr lang="en-GB" i="1" dirty="0" smtClean="0"/>
              <a:t>‘Music </a:t>
            </a:r>
            <a:r>
              <a:rPr lang="en-GB" i="1" dirty="0"/>
              <a:t>Therapy is an established psychological clinical intervention, delivered by HCPC registered music therapists to help people whose lives have been affected by injury, illness or disability through supporting their psychological, emotional, cognitive, physical, communicative and social </a:t>
            </a:r>
            <a:r>
              <a:rPr lang="en-GB" i="1" dirty="0" smtClean="0"/>
              <a:t>needs’. </a:t>
            </a:r>
            <a:r>
              <a:rPr lang="en-GB" sz="1200" i="1" dirty="0"/>
              <a:t>(BAMT 2023)</a:t>
            </a:r>
          </a:p>
        </p:txBody>
      </p:sp>
      <p:sp>
        <p:nvSpPr>
          <p:cNvPr id="8" name="TextBox 7"/>
          <p:cNvSpPr txBox="1"/>
          <p:nvPr/>
        </p:nvSpPr>
        <p:spPr>
          <a:xfrm>
            <a:off x="822960" y="1773412"/>
            <a:ext cx="3336656" cy="369332"/>
          </a:xfrm>
          <a:prstGeom prst="rect">
            <a:avLst/>
          </a:prstGeom>
          <a:noFill/>
        </p:spPr>
        <p:txBody>
          <a:bodyPr wrap="square" rtlCol="0">
            <a:spAutoFit/>
          </a:bodyPr>
          <a:lstStyle/>
          <a:p>
            <a:r>
              <a:rPr lang="en-GB" b="1" dirty="0" smtClean="0">
                <a:solidFill>
                  <a:srgbClr val="FF0000"/>
                </a:solidFill>
              </a:rPr>
              <a:t>What is the science behind it?</a:t>
            </a:r>
          </a:p>
        </p:txBody>
      </p:sp>
      <p:sp>
        <p:nvSpPr>
          <p:cNvPr id="9" name="Rectangle 8"/>
          <p:cNvSpPr/>
          <p:nvPr/>
        </p:nvSpPr>
        <p:spPr>
          <a:xfrm>
            <a:off x="-12614" y="2547278"/>
            <a:ext cx="3090672" cy="830997"/>
          </a:xfrm>
          <a:prstGeom prst="rect">
            <a:avLst/>
          </a:prstGeom>
        </p:spPr>
        <p:txBody>
          <a:bodyPr wrap="square">
            <a:spAutoFit/>
          </a:bodyPr>
          <a:lstStyle/>
          <a:p>
            <a:r>
              <a:rPr lang="en-GB" sz="1600" b="1" dirty="0" smtClean="0"/>
              <a:t>Understanding of conditions and their factors.</a:t>
            </a:r>
            <a:endParaRPr lang="en-GB" sz="1600" b="1" dirty="0"/>
          </a:p>
          <a:p>
            <a:r>
              <a:rPr lang="en-GB" sz="1600" b="1" dirty="0"/>
              <a:t> </a:t>
            </a:r>
            <a:r>
              <a:rPr lang="en-GB" sz="1100" b="1" dirty="0"/>
              <a:t>(</a:t>
            </a:r>
            <a:r>
              <a:rPr lang="en-GB" sz="1100" i="1" dirty="0"/>
              <a:t>Robb 2014</a:t>
            </a:r>
            <a:r>
              <a:rPr lang="en-GB" sz="1100" b="1" dirty="0"/>
              <a:t>)</a:t>
            </a:r>
          </a:p>
        </p:txBody>
      </p:sp>
      <p:sp>
        <p:nvSpPr>
          <p:cNvPr id="10" name="Rectangle 9"/>
          <p:cNvSpPr/>
          <p:nvPr/>
        </p:nvSpPr>
        <p:spPr>
          <a:xfrm>
            <a:off x="-12614" y="4316460"/>
            <a:ext cx="3072385" cy="830997"/>
          </a:xfrm>
          <a:prstGeom prst="rect">
            <a:avLst/>
          </a:prstGeom>
        </p:spPr>
        <p:txBody>
          <a:bodyPr wrap="square">
            <a:spAutoFit/>
          </a:bodyPr>
          <a:lstStyle/>
          <a:p>
            <a:r>
              <a:rPr lang="en-GB" sz="1600" b="1" dirty="0"/>
              <a:t>U</a:t>
            </a:r>
            <a:r>
              <a:rPr lang="en-GB" sz="1600" b="1" dirty="0" smtClean="0"/>
              <a:t>nderstanding </a:t>
            </a:r>
            <a:r>
              <a:rPr lang="en-GB" sz="1600" b="1" dirty="0"/>
              <a:t>of the brain’s structure and music’s influence on it </a:t>
            </a:r>
            <a:r>
              <a:rPr lang="en-GB" sz="1200" dirty="0"/>
              <a:t>(</a:t>
            </a:r>
            <a:r>
              <a:rPr lang="en-GB" sz="1200" i="1" dirty="0" err="1"/>
              <a:t>Incadence</a:t>
            </a:r>
            <a:r>
              <a:rPr lang="en-GB" sz="1200" i="1" dirty="0"/>
              <a:t> </a:t>
            </a:r>
            <a:r>
              <a:rPr lang="en-GB" sz="1200" i="1" dirty="0" smtClean="0"/>
              <a:t>2021</a:t>
            </a:r>
            <a:r>
              <a:rPr lang="en-GB" sz="1200" dirty="0" smtClean="0"/>
              <a:t>)</a:t>
            </a:r>
            <a:endParaRPr lang="en-GB" sz="1200" dirty="0"/>
          </a:p>
        </p:txBody>
      </p:sp>
      <p:sp>
        <p:nvSpPr>
          <p:cNvPr id="12" name="Rectangle 11"/>
          <p:cNvSpPr/>
          <p:nvPr/>
        </p:nvSpPr>
        <p:spPr>
          <a:xfrm>
            <a:off x="9113941" y="2697965"/>
            <a:ext cx="2188464" cy="1077218"/>
          </a:xfrm>
          <a:prstGeom prst="rect">
            <a:avLst/>
          </a:prstGeom>
        </p:spPr>
        <p:txBody>
          <a:bodyPr wrap="square">
            <a:spAutoFit/>
          </a:bodyPr>
          <a:lstStyle/>
          <a:p>
            <a:r>
              <a:rPr lang="en-GB" sz="1600" b="1" dirty="0" smtClean="0"/>
              <a:t>Effective non-pharmacological </a:t>
            </a:r>
            <a:r>
              <a:rPr lang="en-GB" sz="1600" b="1" dirty="0"/>
              <a:t>treatment, </a:t>
            </a:r>
            <a:r>
              <a:rPr lang="en-GB" sz="1600" b="1" dirty="0" smtClean="0"/>
              <a:t>notably in </a:t>
            </a:r>
            <a:r>
              <a:rPr lang="en-GB" sz="1600" b="1" dirty="0"/>
              <a:t>dementia.</a:t>
            </a:r>
          </a:p>
        </p:txBody>
      </p:sp>
      <p:sp>
        <p:nvSpPr>
          <p:cNvPr id="13" name="Rectangle 12"/>
          <p:cNvSpPr/>
          <p:nvPr/>
        </p:nvSpPr>
        <p:spPr>
          <a:xfrm>
            <a:off x="9127437" y="4891975"/>
            <a:ext cx="1344168" cy="830997"/>
          </a:xfrm>
          <a:prstGeom prst="rect">
            <a:avLst/>
          </a:prstGeom>
        </p:spPr>
        <p:txBody>
          <a:bodyPr wrap="square">
            <a:spAutoFit/>
          </a:bodyPr>
          <a:lstStyle/>
          <a:p>
            <a:r>
              <a:rPr lang="en-GB" sz="1600" b="1" dirty="0"/>
              <a:t>Engages </a:t>
            </a:r>
            <a:r>
              <a:rPr lang="en-GB" sz="1600" b="1" dirty="0" smtClean="0"/>
              <a:t>many </a:t>
            </a:r>
            <a:r>
              <a:rPr lang="en-GB" sz="1600" b="1" dirty="0" smtClean="0"/>
              <a:t>areas </a:t>
            </a:r>
            <a:r>
              <a:rPr lang="en-GB" sz="1600" b="1" dirty="0" smtClean="0"/>
              <a:t>of the brain!</a:t>
            </a:r>
            <a:endParaRPr lang="en-GB" sz="1600" b="1" dirty="0"/>
          </a:p>
        </p:txBody>
      </p:sp>
      <p:sp>
        <p:nvSpPr>
          <p:cNvPr id="14" name="Rectangle 13"/>
          <p:cNvSpPr/>
          <p:nvPr/>
        </p:nvSpPr>
        <p:spPr>
          <a:xfrm>
            <a:off x="9077074" y="4029854"/>
            <a:ext cx="2571976" cy="830997"/>
          </a:xfrm>
          <a:prstGeom prst="rect">
            <a:avLst/>
          </a:prstGeom>
        </p:spPr>
        <p:txBody>
          <a:bodyPr wrap="square">
            <a:spAutoFit/>
          </a:bodyPr>
          <a:lstStyle/>
          <a:p>
            <a:r>
              <a:rPr lang="en-GB" sz="1600" b="1" dirty="0" smtClean="0"/>
              <a:t>Triggers </a:t>
            </a:r>
            <a:r>
              <a:rPr lang="en-GB" sz="1600" b="1" dirty="0"/>
              <a:t>memories, </a:t>
            </a:r>
            <a:r>
              <a:rPr lang="en-GB" sz="1600" b="1" dirty="0" smtClean="0"/>
              <a:t>helps with depression and anxiety.</a:t>
            </a:r>
            <a:endParaRPr lang="en-GB" sz="1600" b="1" dirty="0"/>
          </a:p>
        </p:txBody>
      </p:sp>
      <p:sp>
        <p:nvSpPr>
          <p:cNvPr id="18" name="Rectangle 17"/>
          <p:cNvSpPr/>
          <p:nvPr/>
        </p:nvSpPr>
        <p:spPr>
          <a:xfrm>
            <a:off x="6625544" y="3589685"/>
            <a:ext cx="1811897" cy="830997"/>
          </a:xfrm>
          <a:prstGeom prst="rect">
            <a:avLst/>
          </a:prstGeom>
        </p:spPr>
        <p:txBody>
          <a:bodyPr wrap="square">
            <a:spAutoFit/>
          </a:bodyPr>
          <a:lstStyle/>
          <a:p>
            <a:r>
              <a:rPr lang="en-GB" sz="1600" b="1" u="sng" dirty="0"/>
              <a:t>Cortisol</a:t>
            </a:r>
          </a:p>
          <a:p>
            <a:r>
              <a:rPr lang="en-GB" sz="1600" b="1" i="1" dirty="0" smtClean="0"/>
              <a:t>Regulates </a:t>
            </a:r>
            <a:r>
              <a:rPr lang="en-GB" sz="1600" b="1" i="1" dirty="0"/>
              <a:t>Stress Hormones</a:t>
            </a:r>
          </a:p>
        </p:txBody>
      </p:sp>
      <p:sp>
        <p:nvSpPr>
          <p:cNvPr id="19" name="Rectangle 18"/>
          <p:cNvSpPr/>
          <p:nvPr/>
        </p:nvSpPr>
        <p:spPr>
          <a:xfrm>
            <a:off x="9134984" y="5722972"/>
            <a:ext cx="1288301" cy="338554"/>
          </a:xfrm>
          <a:prstGeom prst="rect">
            <a:avLst/>
          </a:prstGeom>
        </p:spPr>
        <p:txBody>
          <a:bodyPr wrap="none">
            <a:spAutoFit/>
          </a:bodyPr>
          <a:lstStyle/>
          <a:p>
            <a:r>
              <a:rPr lang="en-GB" sz="1400" dirty="0"/>
              <a:t>(</a:t>
            </a:r>
            <a:r>
              <a:rPr lang="en-GB" sz="1200" i="1" dirty="0"/>
              <a:t>Baird et al </a:t>
            </a:r>
            <a:r>
              <a:rPr lang="en-GB" sz="1200" i="1" dirty="0" smtClean="0"/>
              <a:t>2019</a:t>
            </a:r>
            <a:r>
              <a:rPr lang="en-GB" sz="1600" dirty="0"/>
              <a:t>)</a:t>
            </a:r>
          </a:p>
        </p:txBody>
      </p:sp>
      <p:sp>
        <p:nvSpPr>
          <p:cNvPr id="21" name="TextBox 20"/>
          <p:cNvSpPr txBox="1"/>
          <p:nvPr/>
        </p:nvSpPr>
        <p:spPr>
          <a:xfrm>
            <a:off x="1434335" y="3245109"/>
            <a:ext cx="2990826" cy="769441"/>
          </a:xfrm>
          <a:prstGeom prst="rect">
            <a:avLst/>
          </a:prstGeom>
          <a:noFill/>
        </p:spPr>
        <p:txBody>
          <a:bodyPr wrap="square" rtlCol="0">
            <a:spAutoFit/>
          </a:bodyPr>
          <a:lstStyle/>
          <a:p>
            <a:r>
              <a:rPr lang="en-GB" sz="1600" b="1" dirty="0" smtClean="0"/>
              <a:t>Listening to enjoyable music can influence sensory processing</a:t>
            </a:r>
            <a:endParaRPr lang="en-GB" sz="1600" b="1" dirty="0"/>
          </a:p>
          <a:p>
            <a:r>
              <a:rPr lang="en-GB" sz="1200" dirty="0" smtClean="0"/>
              <a:t>(</a:t>
            </a:r>
            <a:r>
              <a:rPr lang="en-GB" sz="1200" i="1" dirty="0" smtClean="0"/>
              <a:t>Agrawal et al 2022</a:t>
            </a:r>
            <a:r>
              <a:rPr lang="en-GB" sz="1200" dirty="0" smtClean="0"/>
              <a:t>)</a:t>
            </a:r>
            <a:endParaRPr lang="en-GB" sz="1200" dirty="0"/>
          </a:p>
        </p:txBody>
      </p:sp>
      <p:sp>
        <p:nvSpPr>
          <p:cNvPr id="22" name="Rectangle 21"/>
          <p:cNvSpPr/>
          <p:nvPr/>
        </p:nvSpPr>
        <p:spPr>
          <a:xfrm>
            <a:off x="5816032" y="4358037"/>
            <a:ext cx="2497081" cy="830997"/>
          </a:xfrm>
          <a:prstGeom prst="rect">
            <a:avLst/>
          </a:prstGeom>
        </p:spPr>
        <p:txBody>
          <a:bodyPr wrap="square">
            <a:spAutoFit/>
          </a:bodyPr>
          <a:lstStyle/>
          <a:p>
            <a:r>
              <a:rPr lang="en-GB" sz="1600" b="1" u="sng" dirty="0"/>
              <a:t>Dopamine</a:t>
            </a:r>
          </a:p>
          <a:p>
            <a:r>
              <a:rPr lang="en-GB" sz="1600" b="1" i="1" dirty="0" smtClean="0"/>
              <a:t>Increased </a:t>
            </a:r>
            <a:r>
              <a:rPr lang="en-GB" sz="1600" b="1" i="1" dirty="0"/>
              <a:t>Pleasurable Stimuli</a:t>
            </a:r>
          </a:p>
        </p:txBody>
      </p:sp>
      <p:sp>
        <p:nvSpPr>
          <p:cNvPr id="23" name="Rectangle 22"/>
          <p:cNvSpPr/>
          <p:nvPr/>
        </p:nvSpPr>
        <p:spPr>
          <a:xfrm>
            <a:off x="6549811" y="5047533"/>
            <a:ext cx="2299788" cy="830997"/>
          </a:xfrm>
          <a:prstGeom prst="rect">
            <a:avLst/>
          </a:prstGeom>
        </p:spPr>
        <p:txBody>
          <a:bodyPr wrap="square">
            <a:spAutoFit/>
          </a:bodyPr>
          <a:lstStyle/>
          <a:p>
            <a:r>
              <a:rPr lang="en-GB" sz="1600" b="1" u="sng" dirty="0"/>
              <a:t>Immunoglobulin</a:t>
            </a:r>
          </a:p>
          <a:p>
            <a:r>
              <a:rPr lang="en-GB" sz="1600" b="1" i="1" dirty="0" smtClean="0"/>
              <a:t>Strengthens the </a:t>
            </a:r>
            <a:r>
              <a:rPr lang="en-GB" sz="1600" b="1" i="1" dirty="0"/>
              <a:t>Immune System</a:t>
            </a:r>
          </a:p>
        </p:txBody>
      </p:sp>
      <p:sp>
        <p:nvSpPr>
          <p:cNvPr id="24" name="TextBox 23"/>
          <p:cNvSpPr txBox="1"/>
          <p:nvPr/>
        </p:nvSpPr>
        <p:spPr>
          <a:xfrm>
            <a:off x="5879210" y="2591323"/>
            <a:ext cx="1485431" cy="1077218"/>
          </a:xfrm>
          <a:prstGeom prst="rect">
            <a:avLst/>
          </a:prstGeom>
          <a:noFill/>
        </p:spPr>
        <p:txBody>
          <a:bodyPr wrap="square" rtlCol="0">
            <a:spAutoFit/>
          </a:bodyPr>
          <a:lstStyle/>
          <a:p>
            <a:r>
              <a:rPr lang="en-GB" sz="1600" b="1" u="sng" dirty="0" smtClean="0"/>
              <a:t>Endorphins </a:t>
            </a:r>
          </a:p>
          <a:p>
            <a:r>
              <a:rPr lang="en-GB" sz="1600" b="1" i="1" dirty="0" smtClean="0"/>
              <a:t>boosts pleasure and reduces stress</a:t>
            </a:r>
            <a:endParaRPr lang="en-GB" sz="1600" b="1" i="1" dirty="0"/>
          </a:p>
        </p:txBody>
      </p:sp>
      <p:sp>
        <p:nvSpPr>
          <p:cNvPr id="26" name="TextBox 25"/>
          <p:cNvSpPr txBox="1"/>
          <p:nvPr/>
        </p:nvSpPr>
        <p:spPr>
          <a:xfrm>
            <a:off x="5772015" y="5838736"/>
            <a:ext cx="1802114" cy="1046440"/>
          </a:xfrm>
          <a:prstGeom prst="rect">
            <a:avLst/>
          </a:prstGeom>
          <a:noFill/>
        </p:spPr>
        <p:txBody>
          <a:bodyPr wrap="square" rtlCol="0">
            <a:spAutoFit/>
          </a:bodyPr>
          <a:lstStyle/>
          <a:p>
            <a:r>
              <a:rPr lang="en-GB" sz="1600" b="1" u="sng" dirty="0" smtClean="0"/>
              <a:t>Neuroplasticity </a:t>
            </a:r>
          </a:p>
          <a:p>
            <a:r>
              <a:rPr lang="en-GB" sz="1600" b="1" i="1" dirty="0" smtClean="0"/>
              <a:t>The brain’s healing process </a:t>
            </a:r>
            <a:r>
              <a:rPr lang="en-GB" sz="1200" i="1" dirty="0" smtClean="0"/>
              <a:t>(</a:t>
            </a:r>
            <a:r>
              <a:rPr lang="en-GB" sz="1200" i="1" dirty="0" err="1" smtClean="0"/>
              <a:t>incadence</a:t>
            </a:r>
            <a:r>
              <a:rPr lang="en-GB" sz="1200" i="1" dirty="0" smtClean="0"/>
              <a:t> 2021)</a:t>
            </a:r>
            <a:endParaRPr lang="en-GB" sz="1200" i="1" dirty="0"/>
          </a:p>
        </p:txBody>
      </p:sp>
      <p:sp>
        <p:nvSpPr>
          <p:cNvPr id="2" name="TextBox 1"/>
          <p:cNvSpPr txBox="1"/>
          <p:nvPr/>
        </p:nvSpPr>
        <p:spPr>
          <a:xfrm>
            <a:off x="7646123" y="2273338"/>
            <a:ext cx="2403133" cy="369332"/>
          </a:xfrm>
          <a:prstGeom prst="rect">
            <a:avLst/>
          </a:prstGeom>
          <a:noFill/>
        </p:spPr>
        <p:txBody>
          <a:bodyPr wrap="square" rtlCol="0">
            <a:spAutoFit/>
          </a:bodyPr>
          <a:lstStyle/>
          <a:p>
            <a:r>
              <a:rPr lang="en-GB" b="1" dirty="0" smtClean="0">
                <a:solidFill>
                  <a:srgbClr val="FF0000"/>
                </a:solidFill>
              </a:rPr>
              <a:t>How is Science used?</a:t>
            </a:r>
            <a:endParaRPr lang="en-GB" b="1" dirty="0">
              <a:solidFill>
                <a:srgbClr val="FF0000"/>
              </a:solidFill>
            </a:endParaRPr>
          </a:p>
        </p:txBody>
      </p:sp>
      <p:sp>
        <p:nvSpPr>
          <p:cNvPr id="3" name="TextBox 2"/>
          <p:cNvSpPr txBox="1"/>
          <p:nvPr/>
        </p:nvSpPr>
        <p:spPr>
          <a:xfrm>
            <a:off x="402336" y="5376672"/>
            <a:ext cx="2657435" cy="584775"/>
          </a:xfrm>
          <a:prstGeom prst="rect">
            <a:avLst/>
          </a:prstGeom>
          <a:noFill/>
        </p:spPr>
        <p:txBody>
          <a:bodyPr wrap="square" rtlCol="0">
            <a:spAutoFit/>
          </a:bodyPr>
          <a:lstStyle/>
          <a:p>
            <a:r>
              <a:rPr lang="en-GB" sz="1600" b="1" dirty="0" smtClean="0"/>
              <a:t>Very complex, and requires great scientific knowledge!</a:t>
            </a:r>
            <a:endParaRPr lang="en-GB" sz="1600" b="1" dirty="0"/>
          </a:p>
        </p:txBody>
      </p:sp>
    </p:spTree>
    <p:extLst>
      <p:ext uri="{BB962C8B-B14F-4D97-AF65-F5344CB8AC3E}">
        <p14:creationId xmlns:p14="http://schemas.microsoft.com/office/powerpoint/2010/main" val="10557375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 List.</a:t>
            </a:r>
            <a:endParaRPr lang="en-GB" dirty="0"/>
          </a:p>
        </p:txBody>
      </p:sp>
      <p:sp>
        <p:nvSpPr>
          <p:cNvPr id="4" name="TextBox 3"/>
          <p:cNvSpPr txBox="1"/>
          <p:nvPr/>
        </p:nvSpPr>
        <p:spPr>
          <a:xfrm>
            <a:off x="548640" y="1502688"/>
            <a:ext cx="7662672" cy="5078313"/>
          </a:xfrm>
          <a:prstGeom prst="rect">
            <a:avLst/>
          </a:prstGeom>
          <a:noFill/>
        </p:spPr>
        <p:txBody>
          <a:bodyPr wrap="square" rtlCol="0">
            <a:spAutoFit/>
          </a:bodyPr>
          <a:lstStyle/>
          <a:p>
            <a:r>
              <a:rPr lang="en-GB" dirty="0"/>
              <a:t>Agrawal, A., </a:t>
            </a:r>
            <a:r>
              <a:rPr lang="en-GB" dirty="0" err="1"/>
              <a:t>Sutar</a:t>
            </a:r>
            <a:r>
              <a:rPr lang="en-GB" dirty="0"/>
              <a:t>, R. and </a:t>
            </a:r>
            <a:r>
              <a:rPr lang="en-GB" dirty="0" err="1"/>
              <a:t>Jallapally</a:t>
            </a:r>
            <a:r>
              <a:rPr lang="en-GB" dirty="0"/>
              <a:t> A. (2022) </a:t>
            </a:r>
            <a:r>
              <a:rPr lang="en-GB" i="1" dirty="0"/>
              <a:t>Music in Health and Diseases. </a:t>
            </a:r>
            <a:r>
              <a:rPr lang="en-GB" i="1" dirty="0" err="1"/>
              <a:t>IntechOpen</a:t>
            </a:r>
            <a:r>
              <a:rPr lang="en-GB" i="1" dirty="0"/>
              <a:t> </a:t>
            </a:r>
            <a:endParaRPr lang="en-GB" i="1" dirty="0" smtClean="0"/>
          </a:p>
          <a:p>
            <a:endParaRPr lang="en-GB" dirty="0" smtClean="0"/>
          </a:p>
          <a:p>
            <a:r>
              <a:rPr lang="en-GB" dirty="0" smtClean="0"/>
              <a:t>Baird</a:t>
            </a:r>
            <a:r>
              <a:rPr lang="en-GB" dirty="0"/>
              <a:t>, A., </a:t>
            </a:r>
            <a:r>
              <a:rPr lang="en-GB" dirty="0" err="1"/>
              <a:t>Garrido</a:t>
            </a:r>
            <a:r>
              <a:rPr lang="en-GB" dirty="0"/>
              <a:t>, S. and </a:t>
            </a:r>
            <a:r>
              <a:rPr lang="en-GB" dirty="0" err="1"/>
              <a:t>Tamplin</a:t>
            </a:r>
            <a:r>
              <a:rPr lang="en-GB" dirty="0"/>
              <a:t> J. (2019) </a:t>
            </a:r>
            <a:r>
              <a:rPr lang="en-GB" i="1" dirty="0"/>
              <a:t>Music and Dementia: From cognition to Therapy. </a:t>
            </a:r>
            <a:r>
              <a:rPr lang="en-GB" dirty="0"/>
              <a:t>Oxford University Press.</a:t>
            </a:r>
          </a:p>
          <a:p>
            <a:endParaRPr lang="en-GB" i="1" dirty="0"/>
          </a:p>
          <a:p>
            <a:r>
              <a:rPr lang="en-GB" dirty="0"/>
              <a:t>British Association for Music Therapy (2020) </a:t>
            </a:r>
            <a:r>
              <a:rPr lang="en-GB" i="1" dirty="0"/>
              <a:t>What is a Music Therapist? </a:t>
            </a:r>
            <a:r>
              <a:rPr lang="en-GB" dirty="0"/>
              <a:t>Available at: https://www.bamt.org/music-therapy/what-is-a-music-therapist (Accessed 09.06.2023). </a:t>
            </a:r>
            <a:endParaRPr lang="en-GB" dirty="0" smtClean="0"/>
          </a:p>
          <a:p>
            <a:endParaRPr lang="en-GB" dirty="0"/>
          </a:p>
          <a:p>
            <a:r>
              <a:rPr lang="en-GB" dirty="0"/>
              <a:t>Jernigan, C. (2021) ‘The Science behind the Sound (Music Therapy and Our Brains)’ </a:t>
            </a:r>
            <a:r>
              <a:rPr lang="en-GB" i="1" dirty="0"/>
              <a:t>incadence.org </a:t>
            </a:r>
            <a:r>
              <a:rPr lang="en-GB" dirty="0" smtClean="0"/>
              <a:t>January </a:t>
            </a:r>
            <a:r>
              <a:rPr lang="en-GB" dirty="0"/>
              <a:t>17</a:t>
            </a:r>
            <a:r>
              <a:rPr lang="en-GB" baseline="30000" dirty="0"/>
              <a:t>th</a:t>
            </a:r>
            <a:r>
              <a:rPr lang="en-GB" dirty="0"/>
              <a:t> 2021. Available at: https://www.incadence.org/post/the-science-behind-the-sound-music-therapy-and-our-brains (Accessed 09.06.2023)</a:t>
            </a:r>
          </a:p>
          <a:p>
            <a:endParaRPr lang="en-GB" dirty="0" smtClean="0"/>
          </a:p>
          <a:p>
            <a:r>
              <a:rPr lang="en-GB" dirty="0" smtClean="0"/>
              <a:t>Robb S.L (2014) ‘Journal of Music Therapy: Advancing the Science and Practice of Music Therapy’ </a:t>
            </a:r>
            <a:r>
              <a:rPr lang="en-GB" i="1" dirty="0" smtClean="0"/>
              <a:t>Journal of Music Therapy. </a:t>
            </a:r>
            <a:r>
              <a:rPr lang="en-GB" dirty="0" smtClean="0"/>
              <a:t>51(1) DOI: 10.1093/</a:t>
            </a:r>
            <a:r>
              <a:rPr lang="en-GB" dirty="0" err="1" smtClean="0"/>
              <a:t>jmt</a:t>
            </a:r>
            <a:r>
              <a:rPr lang="en-GB" dirty="0" smtClean="0"/>
              <a:t>/thu005</a:t>
            </a:r>
          </a:p>
          <a:p>
            <a:endParaRPr lang="en-GB" i="1" dirty="0"/>
          </a:p>
        </p:txBody>
      </p:sp>
    </p:spTree>
    <p:extLst>
      <p:ext uri="{BB962C8B-B14F-4D97-AF65-F5344CB8AC3E}">
        <p14:creationId xmlns:p14="http://schemas.microsoft.com/office/powerpoint/2010/main" val="32894625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BB184E6D408124CA45B87FF80A05A6E" ma:contentTypeVersion="11" ma:contentTypeDescription="Create a new document." ma:contentTypeScope="" ma:versionID="268006b75b786d663c6653e87c6e3d91">
  <xsd:schema xmlns:xsd="http://www.w3.org/2001/XMLSchema" xmlns:xs="http://www.w3.org/2001/XMLSchema" xmlns:p="http://schemas.microsoft.com/office/2006/metadata/properties" xmlns:ns3="7f1e23f3-31d3-499f-875e-2157d9103bac" xmlns:ns4="7e5078d1-72cf-43d1-b3ae-69933ea7ae29" targetNamespace="http://schemas.microsoft.com/office/2006/metadata/properties" ma:root="true" ma:fieldsID="3b84a8f54fd163acadeebaa8ca1e8aaf" ns3:_="" ns4:_="">
    <xsd:import namespace="7f1e23f3-31d3-499f-875e-2157d9103bac"/>
    <xsd:import namespace="7e5078d1-72cf-43d1-b3ae-69933ea7ae29"/>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1e23f3-31d3-499f-875e-2157d9103ba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e5078d1-72cf-43d1-b3ae-69933ea7ae2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8CA5042-6A22-489A-A1D9-E5FA4C58C0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1e23f3-31d3-499f-875e-2157d9103bac"/>
    <ds:schemaRef ds:uri="7e5078d1-72cf-43d1-b3ae-69933ea7ae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E30FAD7-768A-4FB4-97AD-1E780E1437DD}">
  <ds:schemaRefs>
    <ds:schemaRef ds:uri="http://schemas.microsoft.com/sharepoint/v3/contenttype/forms"/>
  </ds:schemaRefs>
</ds:datastoreItem>
</file>

<file path=customXml/itemProps3.xml><?xml version="1.0" encoding="utf-8"?>
<ds:datastoreItem xmlns:ds="http://schemas.openxmlformats.org/officeDocument/2006/customXml" ds:itemID="{FE997D47-5150-46E9-AC4D-3EC59063FA56}">
  <ds:schemaRefs>
    <ds:schemaRef ds:uri="http://schemas.microsoft.com/office/infopath/2007/PartnerControls"/>
    <ds:schemaRef ds:uri="http://purl.org/dc/terms/"/>
    <ds:schemaRef ds:uri="7e5078d1-72cf-43d1-b3ae-69933ea7ae29"/>
    <ds:schemaRef ds:uri="7f1e23f3-31d3-499f-875e-2157d9103bac"/>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491</TotalTime>
  <Words>336</Words>
  <Application>Microsoft Office PowerPoint</Application>
  <PresentationFormat>Widescreen</PresentationFormat>
  <Paragraphs>34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Reference List.</vt:lpstr>
    </vt:vector>
  </TitlesOfParts>
  <Company>Hywel Dda University Health Board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Page (Hywel Dda UHB - Occupational Therapy Support Worker)</dc:creator>
  <cp:lastModifiedBy>Kathryn Page (Hywel Dda UHB - Occupational Therapy Support Worker)</cp:lastModifiedBy>
  <cp:revision>32</cp:revision>
  <dcterms:created xsi:type="dcterms:W3CDTF">2023-06-06T15:19:29Z</dcterms:created>
  <dcterms:modified xsi:type="dcterms:W3CDTF">2023-06-14T08:36:20Z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0x0101006BB184E6D408124CA45B87FF80A05A6E</vt:lpwstr>
  </property>
</Properties>
</file>