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21"/>
  </p:notesMasterIdLst>
  <p:sldIdLst>
    <p:sldId id="621" r:id="rId4"/>
    <p:sldId id="399" r:id="rId5"/>
    <p:sldId id="624" r:id="rId6"/>
    <p:sldId id="406" r:id="rId7"/>
    <p:sldId id="409" r:id="rId8"/>
    <p:sldId id="639" r:id="rId9"/>
    <p:sldId id="410" r:id="rId10"/>
    <p:sldId id="411" r:id="rId11"/>
    <p:sldId id="407" r:id="rId12"/>
    <p:sldId id="632" r:id="rId13"/>
    <p:sldId id="635" r:id="rId14"/>
    <p:sldId id="633" r:id="rId15"/>
    <p:sldId id="640" r:id="rId16"/>
    <p:sldId id="626" r:id="rId17"/>
    <p:sldId id="638" r:id="rId18"/>
    <p:sldId id="630" r:id="rId19"/>
    <p:sldId id="631" r:id="rId2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9174C6-0A28-48B2-94ED-27688D773ED5}" v="12" dt="2021-03-02T12:27:01.5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35" autoAdjust="0"/>
    <p:restoredTop sz="51332" autoAdjust="0"/>
  </p:normalViewPr>
  <p:slideViewPr>
    <p:cSldViewPr>
      <p:cViewPr varScale="1">
        <p:scale>
          <a:sx n="67" d="100"/>
          <a:sy n="67" d="100"/>
        </p:scale>
        <p:origin x="1380" y="4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microsoft.com/office/2016/11/relationships/changesInfo" Target="changesInfos/changesInfo1.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esewa" userId="7153b114-9c5f-4c29-915c-99c7071106ec" providerId="ADAL" clId="{9C9174C6-0A28-48B2-94ED-27688D773ED5}"/>
    <pc:docChg chg="modSld">
      <pc:chgData name="Adesewa" userId="7153b114-9c5f-4c29-915c-99c7071106ec" providerId="ADAL" clId="{9C9174C6-0A28-48B2-94ED-27688D773ED5}" dt="2021-03-02T12:27:01.552" v="15" actId="14100"/>
      <pc:docMkLst>
        <pc:docMk/>
      </pc:docMkLst>
      <pc:sldChg chg="modSp">
        <pc:chgData name="Adesewa" userId="7153b114-9c5f-4c29-915c-99c7071106ec" providerId="ADAL" clId="{9C9174C6-0A28-48B2-94ED-27688D773ED5}" dt="2021-03-02T12:27:01.552" v="15" actId="14100"/>
        <pc:sldMkLst>
          <pc:docMk/>
          <pc:sldMk cId="0" sldId="406"/>
        </pc:sldMkLst>
        <pc:spChg chg="mod">
          <ac:chgData name="Adesewa" userId="7153b114-9c5f-4c29-915c-99c7071106ec" providerId="ADAL" clId="{9C9174C6-0A28-48B2-94ED-27688D773ED5}" dt="2021-03-02T12:27:01.552" v="15" actId="14100"/>
          <ac:spMkLst>
            <pc:docMk/>
            <pc:sldMk cId="0" sldId="406"/>
            <ac:spMk id="9219" creationId="{65B0D8FF-BA61-4CB8-BA48-FE99B9474BB6}"/>
          </ac:spMkLst>
        </pc:spChg>
      </pc:sldChg>
      <pc:sldChg chg="modSp mod">
        <pc:chgData name="Adesewa" userId="7153b114-9c5f-4c29-915c-99c7071106ec" providerId="ADAL" clId="{9C9174C6-0A28-48B2-94ED-27688D773ED5}" dt="2021-03-02T12:25:49.022" v="6" actId="1076"/>
        <pc:sldMkLst>
          <pc:docMk/>
          <pc:sldMk cId="738942598" sldId="621"/>
        </pc:sldMkLst>
        <pc:spChg chg="mod">
          <ac:chgData name="Adesewa" userId="7153b114-9c5f-4c29-915c-99c7071106ec" providerId="ADAL" clId="{9C9174C6-0A28-48B2-94ED-27688D773ED5}" dt="2021-03-02T12:25:49.022" v="6" actId="1076"/>
          <ac:spMkLst>
            <pc:docMk/>
            <pc:sldMk cId="738942598" sldId="621"/>
            <ac:spMk id="3" creationId="{9922FDDA-0D6E-49AD-AB27-0923E7B95F0F}"/>
          </ac:spMkLst>
        </pc:spChg>
        <pc:spChg chg="mod">
          <ac:chgData name="Adesewa" userId="7153b114-9c5f-4c29-915c-99c7071106ec" providerId="ADAL" clId="{9C9174C6-0A28-48B2-94ED-27688D773ED5}" dt="2021-03-02T12:25:41.795" v="5" actId="20577"/>
          <ac:spMkLst>
            <pc:docMk/>
            <pc:sldMk cId="738942598" sldId="621"/>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02/03/2021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02/03/2021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02/03/2021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02/03/2021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02/03/2021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02/03/2021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02/03/2021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02/03/2021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02/03/2021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02/03/2021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02/03/2021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02/03/2021</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02/03/2021</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02/03/2021</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02/03/2021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02/03/2021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02/03/2021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02/03/2021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02/03/2021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02/03/2021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02/03/2021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02/03/2021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02/03/2021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02/03/2021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02/03/2021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02/03/2021</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02/03/2021</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02/03/2021</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381298" y="465336"/>
            <a:ext cx="6858000" cy="2387600"/>
          </a:xfrm>
        </p:spPr>
        <p:txBody>
          <a:bodyPr/>
          <a:lstStyle/>
          <a:p>
            <a:pPr eaLnBrk="1" hangingPunct="1"/>
            <a:r>
              <a:rPr lang="en-GB" sz="4800" b="1" dirty="0">
                <a:effectLst>
                  <a:outerShdw blurRad="38100" dist="38100" dir="2700000" algn="tl">
                    <a:srgbClr val="000000">
                      <a:alpha val="43137"/>
                    </a:srgbClr>
                  </a:outerShdw>
                </a:effectLst>
              </a:rPr>
              <a:t>BMSW4004</a:t>
            </a:r>
            <a:r>
              <a:rPr lang="en-GB" sz="4400" b="1" dirty="0">
                <a:effectLst>
                  <a:outerShdw blurRad="38100" dist="38100" dir="2700000" algn="tl">
                    <a:srgbClr val="000000">
                      <a:alpha val="43137"/>
                    </a:srgbClr>
                  </a:outerShdw>
                </a:effectLst>
              </a:rPr>
              <a:t> </a:t>
            </a:r>
            <a:br>
              <a:rPr lang="en-GB" sz="3600" b="1" dirty="0">
                <a:effectLst>
                  <a:outerShdw blurRad="38100" dist="38100" dir="2700000" algn="tl">
                    <a:srgbClr val="000000">
                      <a:alpha val="43137"/>
                    </a:srgbClr>
                  </a:outerShdw>
                </a:effectLst>
              </a:rPr>
            </a:br>
            <a:r>
              <a:rPr lang="en-GB" sz="4000" b="1" dirty="0">
                <a:effectLst>
                  <a:outerShdw blurRad="38100" dist="38100" dir="2700000" algn="tl">
                    <a:srgbClr val="000000">
                      <a:alpha val="43137"/>
                    </a:srgbClr>
                  </a:outerShdw>
                </a:effectLst>
              </a:rPr>
              <a:t>PROBLEM SOLVING AND DECISION MAKING</a:t>
            </a:r>
            <a:endParaRPr lang="en-GB" sz="4000" b="1" dirty="0"/>
          </a:p>
        </p:txBody>
      </p:sp>
      <p:sp>
        <p:nvSpPr>
          <p:cNvPr id="4" name="Subtitle 3"/>
          <p:cNvSpPr>
            <a:spLocks noGrp="1"/>
          </p:cNvSpPr>
          <p:nvPr>
            <p:ph type="subTitle" idx="1"/>
          </p:nvPr>
        </p:nvSpPr>
        <p:spPr>
          <a:xfrm>
            <a:off x="904702" y="2852936"/>
            <a:ext cx="6858000" cy="1252736"/>
          </a:xfrm>
        </p:spPr>
        <p:txBody>
          <a:bodyPr/>
          <a:lstStyle/>
          <a:p>
            <a:pPr eaLnBrk="1" hangingPunct="1"/>
            <a:r>
              <a:rPr lang="en-GB" altLang="en-US" sz="3200" b="1" dirty="0">
                <a:solidFill>
                  <a:srgbClr val="FFFF00"/>
                </a:solidFill>
                <a:effectLst>
                  <a:outerShdw blurRad="38100" dist="38100" dir="2700000" algn="tl">
                    <a:srgbClr val="000000">
                      <a:alpha val="43137"/>
                    </a:srgbClr>
                  </a:outerShdw>
                </a:effectLst>
              </a:rPr>
              <a:t>Assignment requirements </a:t>
            </a:r>
          </a:p>
          <a:p>
            <a:pPr eaLnBrk="1" hangingPunct="1"/>
            <a:r>
              <a:rPr lang="en-GB" altLang="en-US" sz="3200" b="1" dirty="0">
                <a:solidFill>
                  <a:srgbClr val="FFFF00"/>
                </a:solidFill>
                <a:effectLst>
                  <a:outerShdw blurRad="38100" dist="38100" dir="2700000" algn="tl">
                    <a:srgbClr val="000000">
                      <a:alpha val="43137"/>
                    </a:srgbClr>
                  </a:outerShdw>
                </a:effectLst>
              </a:rPr>
              <a:t>Health &amp; Social Care</a:t>
            </a:r>
            <a:endParaRPr lang="en-GB" altLang="en-US" b="1" dirty="0"/>
          </a:p>
          <a:p>
            <a:endParaRPr lang="en-GB" altLang="en-US" sz="2400" b="1" dirty="0"/>
          </a:p>
          <a:p>
            <a:r>
              <a:rPr lang="en-GB" altLang="en-US" sz="2400" b="1" dirty="0"/>
              <a:t>(Assessment Discussion)</a:t>
            </a:r>
            <a:br>
              <a:rPr lang="en-GB" altLang="en-US" sz="3600" b="1" dirty="0"/>
            </a:br>
            <a:r>
              <a:rPr lang="en-GB" altLang="en-US" sz="2400" b="1" dirty="0"/>
              <a:t>Week 3</a:t>
            </a:r>
            <a:endParaRPr lang="en-GB" b="1"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02/03/2021</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8959D27-ED50-4262-853A-557BB9ACEBC8}"/>
              </a:ext>
            </a:extLst>
          </p:cNvPr>
          <p:cNvSpPr>
            <a:spLocks noGrp="1"/>
          </p:cNvSpPr>
          <p:nvPr>
            <p:ph type="title"/>
          </p:nvPr>
        </p:nvSpPr>
        <p:spPr>
          <a:xfrm>
            <a:off x="457200" y="274638"/>
            <a:ext cx="8229600" cy="850106"/>
          </a:xfrm>
        </p:spPr>
        <p:txBody>
          <a:bodyPr/>
          <a:lstStyle/>
          <a:p>
            <a:r>
              <a:rPr lang="en-GB" altLang="en-US" sz="3000" b="1" dirty="0">
                <a:cs typeface="Arial" panose="020B0604020202020204" pitchFamily="34" charset="0"/>
              </a:rPr>
              <a:t>MODULE AIM  &amp; LEARNING OUTCOMES</a:t>
            </a:r>
            <a:endParaRPr lang="en-GB" altLang="en-US" sz="3000" dirty="0"/>
          </a:p>
        </p:txBody>
      </p:sp>
      <p:sp>
        <p:nvSpPr>
          <p:cNvPr id="10243" name="Content Placeholder 2">
            <a:extLst>
              <a:ext uri="{FF2B5EF4-FFF2-40B4-BE49-F238E27FC236}">
                <a16:creationId xmlns:a16="http://schemas.microsoft.com/office/drawing/2014/main" id="{1EFEAACF-B610-4BE1-9908-032A0E31CBB5}"/>
              </a:ext>
            </a:extLst>
          </p:cNvPr>
          <p:cNvSpPr>
            <a:spLocks noGrp="1"/>
          </p:cNvSpPr>
          <p:nvPr>
            <p:ph idx="1"/>
          </p:nvPr>
        </p:nvSpPr>
        <p:spPr>
          <a:xfrm>
            <a:off x="102790" y="1124744"/>
            <a:ext cx="9041209" cy="4536504"/>
          </a:xfrm>
        </p:spPr>
        <p:txBody>
          <a:bodyPr/>
          <a:lstStyle/>
          <a:p>
            <a:pPr marL="0" indent="0">
              <a:buFont typeface="Arial" panose="020B0604020202020204" pitchFamily="34" charset="0"/>
              <a:buNone/>
              <a:defRPr/>
            </a:pPr>
            <a:r>
              <a:rPr lang="en-GB" altLang="en-US" sz="2400" b="1" dirty="0"/>
              <a:t>AIM(S)</a:t>
            </a:r>
          </a:p>
          <a:p>
            <a:pPr>
              <a:defRPr/>
            </a:pPr>
            <a:r>
              <a:rPr lang="en-GB" altLang="en-US" sz="2000" dirty="0"/>
              <a:t>To be able to solve problems and make decisions in the workplace. </a:t>
            </a:r>
          </a:p>
          <a:p>
            <a:pPr>
              <a:defRPr/>
            </a:pPr>
            <a:r>
              <a:rPr lang="en-GB" altLang="en-US" sz="2000" dirty="0"/>
              <a:t>To be able to manage and implement change in the workplace.</a:t>
            </a:r>
          </a:p>
          <a:p>
            <a:pPr marL="0" indent="0">
              <a:buFont typeface="Arial" panose="020B0604020202020204" pitchFamily="34" charset="0"/>
              <a:buNone/>
              <a:defRPr/>
            </a:pPr>
            <a:endParaRPr lang="en-GB" altLang="en-US" sz="2400" dirty="0"/>
          </a:p>
          <a:p>
            <a:pPr marL="0" indent="0">
              <a:buFont typeface="Arial" panose="020B0604020202020204" pitchFamily="34" charset="0"/>
              <a:buNone/>
              <a:defRPr/>
            </a:pPr>
            <a:r>
              <a:rPr lang="en-GB" altLang="en-US" sz="2400" b="1" dirty="0"/>
              <a:t>LEARNING OUTCOMES</a:t>
            </a:r>
          </a:p>
          <a:p>
            <a:pPr marL="0" indent="0">
              <a:buFont typeface="Arial" panose="020B0604020202020204" pitchFamily="34" charset="0"/>
              <a:buNone/>
              <a:defRPr/>
            </a:pPr>
            <a:r>
              <a:rPr lang="en-GB" altLang="en-US" sz="2000" dirty="0"/>
              <a:t>Upon the successful completion of this module, the student should be able to:</a:t>
            </a:r>
          </a:p>
          <a:p>
            <a:pPr>
              <a:defRPr/>
            </a:pPr>
            <a:r>
              <a:rPr lang="en-GB" altLang="en-US" sz="2000" dirty="0"/>
              <a:t>Describe a problem, its nature, scope and impact;</a:t>
            </a:r>
          </a:p>
          <a:p>
            <a:pPr>
              <a:defRPr/>
            </a:pPr>
            <a:r>
              <a:rPr lang="en-GB" altLang="en-US" sz="2000" dirty="0"/>
              <a:t>Gather and interpret information to solve a problem;</a:t>
            </a:r>
          </a:p>
          <a:p>
            <a:pPr>
              <a:defRPr/>
            </a:pPr>
            <a:r>
              <a:rPr lang="en-GB" altLang="en-US" sz="2000" dirty="0"/>
              <a:t>Evaluate options to make a decision;</a:t>
            </a:r>
          </a:p>
          <a:p>
            <a:pPr>
              <a:defRPr/>
            </a:pPr>
            <a:r>
              <a:rPr lang="en-GB" altLang="en-US" sz="2000" dirty="0"/>
              <a:t>Plan, monitor and review the implementation and communication of decisions.</a:t>
            </a:r>
          </a:p>
          <a:p>
            <a:pPr marL="0" indent="0">
              <a:buFont typeface="Arial" panose="020B0604020202020204" pitchFamily="34" charset="0"/>
              <a:buNone/>
              <a:defRPr/>
            </a:pPr>
            <a:endParaRPr lang="en-GB" altLang="en-US" sz="2400" dirty="0"/>
          </a:p>
        </p:txBody>
      </p:sp>
      <p:sp>
        <p:nvSpPr>
          <p:cNvPr id="4" name="Date Placeholder 3">
            <a:extLst>
              <a:ext uri="{FF2B5EF4-FFF2-40B4-BE49-F238E27FC236}">
                <a16:creationId xmlns:a16="http://schemas.microsoft.com/office/drawing/2014/main" id="{552A6302-EE9C-4CD0-B025-25F330388545}"/>
              </a:ext>
            </a:extLst>
          </p:cNvPr>
          <p:cNvSpPr>
            <a:spLocks noGrp="1"/>
          </p:cNvSpPr>
          <p:nvPr>
            <p:ph type="dt" sz="half" idx="10"/>
          </p:nvPr>
        </p:nvSpPr>
        <p:spPr/>
        <p:txBody>
          <a:bodyPr/>
          <a:lstStyle/>
          <a:p>
            <a:pPr>
              <a:defRPr/>
            </a:pPr>
            <a:fld id="{121FB267-F046-43E5-AD1F-4686246D3A37}" type="datetime1">
              <a:rPr lang="en-GB" altLang="en-US" smtClean="0"/>
              <a:pPr>
                <a:defRPr/>
              </a:pPr>
              <a:t>02/03/2021</a:t>
            </a:fld>
            <a:endParaRPr lang="en-GB" altLang="en-US"/>
          </a:p>
        </p:txBody>
      </p:sp>
      <p:sp>
        <p:nvSpPr>
          <p:cNvPr id="7173" name="Slide Number Placeholder 4">
            <a:extLst>
              <a:ext uri="{FF2B5EF4-FFF2-40B4-BE49-F238E27FC236}">
                <a16:creationId xmlns:a16="http://schemas.microsoft.com/office/drawing/2014/main" id="{F4D4F127-20C1-4ED0-9F24-D9A4798AAD45}"/>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39FBDF60-685D-4BB1-A7F1-01C25EDCBB0A}" type="slidenum">
              <a:rPr lang="en-GB" altLang="en-US" sz="1200" smtClean="0">
                <a:solidFill>
                  <a:srgbClr val="898989"/>
                </a:solidFill>
              </a:rPr>
              <a:pPr>
                <a:spcBef>
                  <a:spcPct val="0"/>
                </a:spcBef>
                <a:buFontTx/>
                <a:buNone/>
              </a:pPr>
              <a:t>2</a:t>
            </a:fld>
            <a:endParaRPr lang="en-GB" altLang="en-US" sz="1200">
              <a:solidFill>
                <a:srgbClr val="898989"/>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defRPr/>
            </a:pPr>
            <a:r>
              <a:rPr lang="en-GB" altLang="en-US" sz="3000" b="1" dirty="0"/>
              <a:t>BMSW4004 –ASSESSMENT OVERVIEW</a:t>
            </a:r>
          </a:p>
        </p:txBody>
      </p:sp>
      <p:sp>
        <p:nvSpPr>
          <p:cNvPr id="10243" name="Content Placeholder 2"/>
          <p:cNvSpPr>
            <a:spLocks noGrp="1"/>
          </p:cNvSpPr>
          <p:nvPr>
            <p:ph idx="1"/>
          </p:nvPr>
        </p:nvSpPr>
        <p:spPr>
          <a:xfrm>
            <a:off x="251520" y="1268760"/>
            <a:ext cx="8712968" cy="4320480"/>
          </a:xfrm>
        </p:spPr>
        <p:txBody>
          <a:bodyPr/>
          <a:lstStyle/>
          <a:p>
            <a:pPr marL="0" indent="0">
              <a:spcBef>
                <a:spcPct val="0"/>
              </a:spcBef>
              <a:buNone/>
            </a:pPr>
            <a:endParaRPr lang="en-US" altLang="en-US" sz="2400" b="1" dirty="0"/>
          </a:p>
          <a:p>
            <a:pPr>
              <a:spcBef>
                <a:spcPct val="0"/>
              </a:spcBef>
            </a:pPr>
            <a:r>
              <a:rPr lang="en-US" altLang="en-US" sz="2000" b="1" dirty="0">
                <a:latin typeface="Arial" panose="020B0604020202020204" pitchFamily="34" charset="0"/>
                <a:cs typeface="Arial" panose="020B0604020202020204" pitchFamily="34" charset="0"/>
              </a:rPr>
              <a:t>1 Assessment </a:t>
            </a:r>
          </a:p>
          <a:p>
            <a:pPr marL="0" indent="0">
              <a:spcBef>
                <a:spcPct val="0"/>
              </a:spcBef>
              <a:buNone/>
            </a:pPr>
            <a:endParaRPr lang="en-US" sz="2000" b="1" dirty="0">
              <a:latin typeface="Arial" panose="020B0604020202020204" pitchFamily="34" charset="0"/>
              <a:cs typeface="Arial" panose="020B0604020202020204" pitchFamily="34" charset="0"/>
            </a:endParaRPr>
          </a:p>
          <a:p>
            <a:pPr>
              <a:spcBef>
                <a:spcPct val="0"/>
              </a:spcBef>
            </a:pPr>
            <a:r>
              <a:rPr lang="en-GB" sz="2000" b="1" dirty="0">
                <a:latin typeface="Arial" panose="020B0604020202020204" pitchFamily="34" charset="0"/>
                <a:cs typeface="Arial" panose="020B0604020202020204" pitchFamily="34" charset="0"/>
              </a:rPr>
              <a:t>3500 words + or – 10%</a:t>
            </a:r>
          </a:p>
          <a:p>
            <a:pPr marL="0" indent="0">
              <a:spcBef>
                <a:spcPct val="0"/>
              </a:spcBef>
              <a:buNone/>
            </a:pPr>
            <a:endParaRPr lang="en-GB" sz="2000" b="1" dirty="0">
              <a:latin typeface="Arial" panose="020B0604020202020204" pitchFamily="34" charset="0"/>
              <a:cs typeface="Arial" panose="020B0604020202020204" pitchFamily="34" charset="0"/>
            </a:endParaRPr>
          </a:p>
          <a:p>
            <a:pPr>
              <a:spcBef>
                <a:spcPts val="280"/>
              </a:spcBef>
              <a:spcAft>
                <a:spcPts val="0"/>
              </a:spcAft>
            </a:pPr>
            <a:r>
              <a:rPr lang="en-GB" sz="2000" b="1" dirty="0">
                <a:latin typeface="Arial" panose="020B0604020202020204" pitchFamily="34" charset="0"/>
                <a:cs typeface="Arial" panose="020B0604020202020204" pitchFamily="34" charset="0"/>
              </a:rPr>
              <a:t>Individual written report </a:t>
            </a:r>
          </a:p>
          <a:p>
            <a:pPr marL="0" indent="0">
              <a:spcBef>
                <a:spcPct val="0"/>
              </a:spcBef>
              <a:buNone/>
            </a:pPr>
            <a:endParaRPr lang="en-US" altLang="en-US" sz="2000" b="1" dirty="0">
              <a:latin typeface="Arial" panose="020B0604020202020204" pitchFamily="34" charset="0"/>
              <a:cs typeface="Arial" panose="020B0604020202020204" pitchFamily="34" charset="0"/>
            </a:endParaRPr>
          </a:p>
          <a:p>
            <a:pPr>
              <a:spcBef>
                <a:spcPct val="0"/>
              </a:spcBef>
            </a:pPr>
            <a:r>
              <a:rPr lang="en-US" altLang="en-US" sz="2000" b="1" dirty="0">
                <a:latin typeface="Arial" panose="020B0604020202020204" pitchFamily="34" charset="0"/>
                <a:cs typeface="Arial" panose="020B0604020202020204" pitchFamily="34" charset="0"/>
              </a:rPr>
              <a:t>100% weighting</a:t>
            </a:r>
          </a:p>
          <a:p>
            <a:pPr>
              <a:spcBef>
                <a:spcPct val="0"/>
              </a:spcBef>
            </a:pPr>
            <a:endParaRPr lang="en-GB" altLang="en-US" sz="2000" b="1" dirty="0">
              <a:latin typeface="Arial" panose="020B0604020202020204" pitchFamily="34" charset="0"/>
              <a:cs typeface="Arial" panose="020B0604020202020204" pitchFamily="34" charset="0"/>
            </a:endParaRPr>
          </a:p>
          <a:p>
            <a:pPr>
              <a:spcBef>
                <a:spcPct val="0"/>
              </a:spcBef>
            </a:pPr>
            <a:r>
              <a:rPr lang="en-GB" altLang="en-US" sz="2000" b="1" dirty="0">
                <a:latin typeface="Arial" panose="020B0604020202020204" pitchFamily="34" charset="0"/>
                <a:cs typeface="Arial" panose="020B0604020202020204" pitchFamily="34" charset="0"/>
              </a:rPr>
              <a:t>Submission Date- To be announced </a:t>
            </a:r>
            <a:r>
              <a:rPr lang="en-GB" sz="2000" b="1" dirty="0">
                <a:latin typeface="Arial" panose="020B0604020202020204" pitchFamily="34" charset="0"/>
                <a:cs typeface="Arial" panose="020B0604020202020204" pitchFamily="34" charset="0"/>
              </a:rPr>
              <a:t>by the Assessment team</a:t>
            </a:r>
          </a:p>
          <a:p>
            <a:pPr marL="0" lvl="0" indent="0">
              <a:spcBef>
                <a:spcPct val="0"/>
              </a:spcBef>
              <a:buNone/>
            </a:pPr>
            <a:endParaRPr lang="en-GB" sz="2000" dirty="0">
              <a:latin typeface="Arial" panose="020B0604020202020204" pitchFamily="34" charset="0"/>
              <a:cs typeface="Arial" panose="020B0604020202020204" pitchFamily="34" charset="0"/>
            </a:endParaRPr>
          </a:p>
          <a:p>
            <a:pPr marL="0" indent="0">
              <a:spcBef>
                <a:spcPts val="280"/>
              </a:spcBef>
              <a:spcAft>
                <a:spcPts val="0"/>
              </a:spcAft>
              <a:buNone/>
            </a:pPr>
            <a:endParaRPr lang="en-GB" sz="2000" b="1" dirty="0">
              <a:latin typeface="Arial" panose="020B0604020202020204" pitchFamily="34" charset="0"/>
              <a:cs typeface="Arial" panose="020B0604020202020204" pitchFamily="34" charset="0"/>
            </a:endParaRPr>
          </a:p>
          <a:p>
            <a:pPr marL="0" lvl="0" indent="0">
              <a:spcBef>
                <a:spcPct val="0"/>
              </a:spcBef>
              <a:buNone/>
            </a:pPr>
            <a:endParaRPr lang="en-GB" sz="2200" dirty="0"/>
          </a:p>
          <a:p>
            <a:pPr marL="0" lvl="0" indent="0">
              <a:spcBef>
                <a:spcPct val="0"/>
              </a:spcBef>
              <a:buNone/>
            </a:pPr>
            <a:endParaRPr lang="en-GB" altLang="en-US" sz="1400" b="1" dirty="0"/>
          </a:p>
          <a:p>
            <a:pPr marL="0" lvl="0" indent="0">
              <a:spcBef>
                <a:spcPct val="0"/>
              </a:spcBef>
              <a:buNone/>
            </a:pPr>
            <a:endParaRPr lang="en-GB" altLang="en-US" sz="1400" b="1" dirty="0"/>
          </a:p>
          <a:p>
            <a:pPr marL="0" lvl="0" indent="0">
              <a:spcBef>
                <a:spcPct val="0"/>
              </a:spcBef>
              <a:buNone/>
            </a:pPr>
            <a:endParaRPr lang="en-GB" altLang="en-US" sz="22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C1CA50AA-21A9-4D30-8215-A695AD29150D}"/>
              </a:ext>
            </a:extLst>
          </p:cNvPr>
          <p:cNvSpPr>
            <a:spLocks noGrp="1"/>
          </p:cNvSpPr>
          <p:nvPr>
            <p:ph type="title"/>
          </p:nvPr>
        </p:nvSpPr>
        <p:spPr>
          <a:xfrm>
            <a:off x="395536" y="114300"/>
            <a:ext cx="8229600" cy="506388"/>
          </a:xfrm>
        </p:spPr>
        <p:txBody>
          <a:bodyPr/>
          <a:lstStyle/>
          <a:p>
            <a:r>
              <a:rPr lang="en-GB" altLang="en-US" sz="3000" b="1" dirty="0">
                <a:ea typeface="Calibri" panose="020F0502020204030204" pitchFamily="34" charset="0"/>
                <a:cs typeface="Times New Roman" panose="02020603050405020304" pitchFamily="18" charset="0"/>
              </a:rPr>
              <a:t>ASSESSMENT</a:t>
            </a:r>
            <a:endParaRPr lang="en-GB" altLang="en-US" sz="3000" dirty="0">
              <a:ea typeface="Calibri" panose="020F0502020204030204" pitchFamily="34" charset="0"/>
              <a:cs typeface="Times New Roman" panose="02020603050405020304" pitchFamily="18" charset="0"/>
            </a:endParaRPr>
          </a:p>
        </p:txBody>
      </p:sp>
      <p:sp>
        <p:nvSpPr>
          <p:cNvPr id="9219" name="Content Placeholder 2">
            <a:extLst>
              <a:ext uri="{FF2B5EF4-FFF2-40B4-BE49-F238E27FC236}">
                <a16:creationId xmlns:a16="http://schemas.microsoft.com/office/drawing/2014/main" id="{65B0D8FF-BA61-4CB8-BA48-FE99B9474BB6}"/>
              </a:ext>
            </a:extLst>
          </p:cNvPr>
          <p:cNvSpPr>
            <a:spLocks noGrp="1"/>
          </p:cNvSpPr>
          <p:nvPr>
            <p:ph idx="1"/>
          </p:nvPr>
        </p:nvSpPr>
        <p:spPr>
          <a:xfrm>
            <a:off x="71754" y="548680"/>
            <a:ext cx="9000492" cy="5184576"/>
          </a:xfrm>
        </p:spPr>
        <p:txBody>
          <a:bodyPr/>
          <a:lstStyle/>
          <a:p>
            <a:pPr marL="0" indent="0" algn="just">
              <a:lnSpc>
                <a:spcPct val="150000"/>
              </a:lnSpc>
              <a:spcBef>
                <a:spcPts val="600"/>
              </a:spcBef>
              <a:spcAft>
                <a:spcPts val="600"/>
              </a:spcAft>
              <a:buFont typeface="Arial" panose="020B0604020202020204" pitchFamily="34" charset="0"/>
              <a:buNone/>
              <a:defRPr/>
            </a:pPr>
            <a:r>
              <a:rPr lang="en-GB" sz="2000" b="1" dirty="0">
                <a:latin typeface="Arial" panose="020B0604020202020204" pitchFamily="34" charset="0"/>
                <a:ea typeface="Times New Roman" panose="02020603050405020304" pitchFamily="18" charset="0"/>
              </a:rPr>
              <a:t>Individual Report (3500 words) +/- 10%</a:t>
            </a:r>
            <a:endParaRPr lang="en-GB" sz="1600" dirty="0">
              <a:latin typeface="Times New Roman" panose="02020603050405020304" pitchFamily="18" charset="0"/>
              <a:ea typeface="Times New Roman" panose="02020603050405020304" pitchFamily="18" charset="0"/>
            </a:endParaRPr>
          </a:p>
          <a:p>
            <a:pPr algn="just">
              <a:lnSpc>
                <a:spcPct val="150000"/>
              </a:lnSpc>
              <a:spcBef>
                <a:spcPts val="600"/>
              </a:spcBef>
              <a:spcAft>
                <a:spcPts val="600"/>
              </a:spcAft>
              <a:defRPr/>
            </a:pPr>
            <a:r>
              <a:rPr lang="en-GB" sz="1800" dirty="0">
                <a:latin typeface="Arial" panose="020B0604020202020204" pitchFamily="34" charset="0"/>
                <a:ea typeface="Times New Roman" panose="02020603050405020304" pitchFamily="18" charset="0"/>
              </a:rPr>
              <a:t>Write an appropriately structured academic report of </a:t>
            </a:r>
            <a:r>
              <a:rPr lang="en-GB" sz="1800" b="1" dirty="0">
                <a:latin typeface="Arial" panose="020B0604020202020204" pitchFamily="34" charset="0"/>
                <a:ea typeface="Times New Roman" panose="02020603050405020304" pitchFamily="18" charset="0"/>
              </a:rPr>
              <a:t>3,500</a:t>
            </a:r>
            <a:r>
              <a:rPr lang="en-GB" sz="1800" dirty="0">
                <a:latin typeface="Arial" panose="020B0604020202020204" pitchFamily="34" charset="0"/>
                <a:ea typeface="Times New Roman" panose="02020603050405020304" pitchFamily="18" charset="0"/>
              </a:rPr>
              <a:t> words, in which you apply recognised problem-solving tools and techniques used in health and social care settings. </a:t>
            </a:r>
          </a:p>
          <a:p>
            <a:pPr algn="just">
              <a:lnSpc>
                <a:spcPct val="150000"/>
              </a:lnSpc>
              <a:spcBef>
                <a:spcPts val="600"/>
              </a:spcBef>
              <a:spcAft>
                <a:spcPts val="600"/>
              </a:spcAft>
              <a:defRPr/>
            </a:pPr>
            <a:r>
              <a:rPr lang="en-GB" sz="1800" dirty="0">
                <a:latin typeface="Arial" panose="020B0604020202020204" pitchFamily="34" charset="0"/>
                <a:ea typeface="Times New Roman" panose="02020603050405020304" pitchFamily="18" charset="0"/>
              </a:rPr>
              <a:t>The </a:t>
            </a:r>
            <a:r>
              <a:rPr lang="en-GB" sz="1800" b="1" dirty="0">
                <a:latin typeface="Arial" panose="020B0604020202020204" pitchFamily="34" charset="0"/>
                <a:ea typeface="Times New Roman" panose="02020603050405020304" pitchFamily="18" charset="0"/>
              </a:rPr>
              <a:t>3500 words</a:t>
            </a:r>
            <a:r>
              <a:rPr lang="en-GB" sz="1800" dirty="0">
                <a:latin typeface="Arial" panose="020B0604020202020204" pitchFamily="34" charset="0"/>
                <a:ea typeface="Times New Roman" panose="02020603050405020304" pitchFamily="18" charset="0"/>
              </a:rPr>
              <a:t> do NOT include the cover page, contents page and reference list</a:t>
            </a:r>
          </a:p>
          <a:p>
            <a:pPr algn="just">
              <a:lnSpc>
                <a:spcPct val="150000"/>
              </a:lnSpc>
              <a:spcBef>
                <a:spcPts val="600"/>
              </a:spcBef>
              <a:spcAft>
                <a:spcPts val="600"/>
              </a:spcAft>
              <a:defRPr/>
            </a:pPr>
            <a:r>
              <a:rPr lang="en-GB" sz="1800" dirty="0">
                <a:latin typeface="Arial" panose="020B0604020202020204" pitchFamily="34" charset="0"/>
                <a:ea typeface="Times New Roman" panose="02020603050405020304" pitchFamily="18" charset="0"/>
              </a:rPr>
              <a:t>You have 10% plus or minus allowance to the word count. The recommended word count for this report is </a:t>
            </a:r>
            <a:r>
              <a:rPr lang="en-GB" sz="1800" b="1" dirty="0">
                <a:latin typeface="Arial" panose="020B0604020202020204" pitchFamily="34" charset="0"/>
                <a:ea typeface="Times New Roman" panose="02020603050405020304" pitchFamily="18" charset="0"/>
              </a:rPr>
              <a:t>3500 words</a:t>
            </a:r>
            <a:r>
              <a:rPr lang="en-GB" sz="1800" dirty="0">
                <a:latin typeface="Arial" panose="020B0604020202020204" pitchFamily="34" charset="0"/>
                <a:ea typeface="Times New Roman" panose="02020603050405020304" pitchFamily="18" charset="0"/>
              </a:rPr>
              <a:t>, you have 10% +/-  word range is </a:t>
            </a:r>
            <a:r>
              <a:rPr lang="en-GB" sz="1800" b="1" dirty="0">
                <a:latin typeface="Arial" panose="020B0604020202020204" pitchFamily="34" charset="0"/>
                <a:ea typeface="Times New Roman" panose="02020603050405020304" pitchFamily="18" charset="0"/>
              </a:rPr>
              <a:t>3150- 3850 words </a:t>
            </a:r>
          </a:p>
          <a:p>
            <a:pPr algn="just">
              <a:lnSpc>
                <a:spcPct val="150000"/>
              </a:lnSpc>
              <a:spcBef>
                <a:spcPts val="600"/>
              </a:spcBef>
              <a:spcAft>
                <a:spcPts val="600"/>
              </a:spcAft>
              <a:defRPr/>
            </a:pPr>
            <a:r>
              <a:rPr lang="en-GB" sz="1800" dirty="0">
                <a:latin typeface="Arial" panose="020B0604020202020204" pitchFamily="34" charset="0"/>
                <a:ea typeface="Times New Roman" panose="02020603050405020304" pitchFamily="18" charset="0"/>
              </a:rPr>
              <a:t>Choose </a:t>
            </a:r>
            <a:r>
              <a:rPr lang="en-GB" sz="1800" b="1" dirty="0">
                <a:latin typeface="Arial" panose="020B0604020202020204" pitchFamily="34" charset="0"/>
                <a:ea typeface="Times New Roman" panose="02020603050405020304" pitchFamily="18" charset="0"/>
              </a:rPr>
              <a:t>one current issue/problem, </a:t>
            </a:r>
            <a:r>
              <a:rPr lang="en-GB" sz="1800" dirty="0">
                <a:latin typeface="Arial" panose="020B0604020202020204" pitchFamily="34" charset="0"/>
                <a:ea typeface="Times New Roman" panose="02020603050405020304" pitchFamily="18" charset="0"/>
              </a:rPr>
              <a:t>propose solutions to the problem and discuss how you will monitor and review your solutions to ensure its successful implementation. </a:t>
            </a:r>
          </a:p>
          <a:p>
            <a:pPr marL="0" indent="0" algn="just">
              <a:lnSpc>
                <a:spcPct val="150000"/>
              </a:lnSpc>
              <a:spcBef>
                <a:spcPts val="600"/>
              </a:spcBef>
              <a:spcAft>
                <a:spcPts val="600"/>
              </a:spcAft>
              <a:buFont typeface="Arial" panose="020B0604020202020204" pitchFamily="34" charset="0"/>
              <a:buNone/>
              <a:defRPr/>
            </a:pPr>
            <a:endParaRPr lang="en-GB" sz="1600" b="1" dirty="0">
              <a:latin typeface="Arial" panose="020B0604020202020204" pitchFamily="34" charset="0"/>
              <a:ea typeface="Times New Roman" panose="02020603050405020304" pitchFamily="18" charset="0"/>
            </a:endParaRPr>
          </a:p>
          <a:p>
            <a:pPr algn="just">
              <a:lnSpc>
                <a:spcPct val="150000"/>
              </a:lnSpc>
              <a:spcBef>
                <a:spcPts val="600"/>
              </a:spcBef>
              <a:spcAft>
                <a:spcPts val="600"/>
              </a:spcAft>
              <a:defRPr/>
            </a:pPr>
            <a:endParaRPr lang="en-GB" sz="1600" dirty="0">
              <a:latin typeface="Times New Roman" panose="02020603050405020304" pitchFamily="18" charset="0"/>
              <a:ea typeface="Times New Roman" panose="02020603050405020304" pitchFamily="18" charset="0"/>
            </a:endParaRPr>
          </a:p>
          <a:p>
            <a:pPr marL="0" indent="0">
              <a:buFont typeface="Arial" panose="020B0604020202020204" pitchFamily="34" charset="0"/>
              <a:buNone/>
              <a:defRPr/>
            </a:pPr>
            <a:endParaRPr lang="en-GB" altLang="en-US" sz="2000" dirty="0"/>
          </a:p>
        </p:txBody>
      </p:sp>
      <p:sp>
        <p:nvSpPr>
          <p:cNvPr id="4" name="Date Placeholder 3">
            <a:extLst>
              <a:ext uri="{FF2B5EF4-FFF2-40B4-BE49-F238E27FC236}">
                <a16:creationId xmlns:a16="http://schemas.microsoft.com/office/drawing/2014/main" id="{D75A3E5E-C0B7-4693-AF8A-743E269F2CBF}"/>
              </a:ext>
            </a:extLst>
          </p:cNvPr>
          <p:cNvSpPr>
            <a:spLocks noGrp="1"/>
          </p:cNvSpPr>
          <p:nvPr>
            <p:ph type="dt" sz="half" idx="10"/>
          </p:nvPr>
        </p:nvSpPr>
        <p:spPr/>
        <p:txBody>
          <a:bodyPr/>
          <a:lstStyle/>
          <a:p>
            <a:pPr>
              <a:defRPr/>
            </a:pPr>
            <a:fld id="{BD42DE1B-9B44-4EB7-8EEC-4E97F0C7C4BD}" type="datetime1">
              <a:rPr lang="en-GB" altLang="en-US" smtClean="0"/>
              <a:pPr>
                <a:defRPr/>
              </a:pPr>
              <a:t>02/03/2021</a:t>
            </a:fld>
            <a:endParaRPr lang="en-GB" altLang="en-US"/>
          </a:p>
        </p:txBody>
      </p:sp>
      <p:sp>
        <p:nvSpPr>
          <p:cNvPr id="8197" name="Slide Number Placeholder 4">
            <a:extLst>
              <a:ext uri="{FF2B5EF4-FFF2-40B4-BE49-F238E27FC236}">
                <a16:creationId xmlns:a16="http://schemas.microsoft.com/office/drawing/2014/main" id="{9D399801-9ED7-4C5A-B03E-A5C3E1022139}"/>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00A80CF0-9C1C-48C9-AE49-2E5ECD8A372A}" type="slidenum">
              <a:rPr lang="en-GB" altLang="en-US" sz="1200" smtClean="0">
                <a:solidFill>
                  <a:srgbClr val="898989"/>
                </a:solidFill>
              </a:rPr>
              <a:pPr>
                <a:spcBef>
                  <a:spcPct val="0"/>
                </a:spcBef>
                <a:buFontTx/>
                <a:buNone/>
              </a:pPr>
              <a:t>4</a:t>
            </a:fld>
            <a:endParaRPr lang="en-GB" altLang="en-US" sz="1200">
              <a:solidFill>
                <a:srgbClr val="898989"/>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40033C4-AA8F-4A8B-929D-CBD230A577BB}"/>
              </a:ext>
            </a:extLst>
          </p:cNvPr>
          <p:cNvSpPr>
            <a:spLocks noGrp="1"/>
          </p:cNvSpPr>
          <p:nvPr>
            <p:ph type="title"/>
          </p:nvPr>
        </p:nvSpPr>
        <p:spPr>
          <a:xfrm>
            <a:off x="395536" y="136525"/>
            <a:ext cx="8229600" cy="724942"/>
          </a:xfrm>
        </p:spPr>
        <p:txBody>
          <a:bodyPr/>
          <a:lstStyle/>
          <a:p>
            <a:r>
              <a:rPr lang="en-GB" altLang="en-US" sz="3000" b="1" dirty="0"/>
              <a:t>REPORT STRUCTURE</a:t>
            </a:r>
          </a:p>
        </p:txBody>
      </p:sp>
      <p:sp>
        <p:nvSpPr>
          <p:cNvPr id="11267" name="Content Placeholder 2">
            <a:extLst>
              <a:ext uri="{FF2B5EF4-FFF2-40B4-BE49-F238E27FC236}">
                <a16:creationId xmlns:a16="http://schemas.microsoft.com/office/drawing/2014/main" id="{ADDDE204-C6F8-4A24-AF8D-AC5B260CF85E}"/>
              </a:ext>
            </a:extLst>
          </p:cNvPr>
          <p:cNvSpPr>
            <a:spLocks noGrp="1"/>
          </p:cNvSpPr>
          <p:nvPr>
            <p:ph idx="1"/>
          </p:nvPr>
        </p:nvSpPr>
        <p:spPr>
          <a:xfrm>
            <a:off x="250824" y="861467"/>
            <a:ext cx="8641655" cy="4680520"/>
          </a:xfrm>
        </p:spPr>
        <p:txBody>
          <a:bodyPr/>
          <a:lstStyle/>
          <a:p>
            <a:pPr marL="0" indent="0" algn="just">
              <a:lnSpc>
                <a:spcPct val="150000"/>
              </a:lnSpc>
              <a:buFont typeface="Arial" panose="020B0604020202020204" pitchFamily="34" charset="0"/>
              <a:buNone/>
              <a:defRPr/>
            </a:pPr>
            <a:r>
              <a:rPr lang="en-GB" sz="1400" dirty="0">
                <a:latin typeface="Arial" panose="020B0604020202020204" pitchFamily="34" charset="0"/>
                <a:ea typeface="Times New Roman" panose="02020603050405020304" pitchFamily="18" charset="0"/>
                <a:cs typeface="Arial" panose="020B0604020202020204" pitchFamily="34" charset="0"/>
              </a:rPr>
              <a:t>Your report should be </a:t>
            </a:r>
            <a:r>
              <a:rPr lang="en-GB" sz="1400" b="1" dirty="0">
                <a:latin typeface="Arial" panose="020B0604020202020204" pitchFamily="34" charset="0"/>
                <a:ea typeface="Times New Roman" panose="02020603050405020304" pitchFamily="18" charset="0"/>
                <a:cs typeface="Arial" panose="020B0604020202020204" pitchFamily="34" charset="0"/>
              </a:rPr>
              <a:t>formatted appropriately (</a:t>
            </a:r>
            <a:r>
              <a:rPr lang="en-GB" sz="1400" dirty="0">
                <a:highlight>
                  <a:srgbClr val="FFFF00"/>
                </a:highlight>
                <a:latin typeface="Arial" panose="020B0604020202020204" pitchFamily="34" charset="0"/>
                <a:ea typeface="Times New Roman" panose="02020603050405020304" pitchFamily="18" charset="0"/>
                <a:cs typeface="Arial" panose="020B0604020202020204" pitchFamily="34" charset="0"/>
              </a:rPr>
              <a:t>Use Arial font size 11 with 1.5 line spacing) </a:t>
            </a:r>
            <a:r>
              <a:rPr lang="en-GB" sz="1400" dirty="0">
                <a:latin typeface="Arial" panose="020B0604020202020204" pitchFamily="34" charset="0"/>
                <a:ea typeface="Times New Roman" panose="02020603050405020304" pitchFamily="18" charset="0"/>
                <a:cs typeface="Arial" panose="020B0604020202020204" pitchFamily="34" charset="0"/>
              </a:rPr>
              <a:t>with a </a:t>
            </a:r>
            <a:r>
              <a:rPr lang="en-GB" sz="1400" b="1" dirty="0">
                <a:latin typeface="Arial" panose="020B0604020202020204" pitchFamily="34" charset="0"/>
                <a:ea typeface="Times New Roman" panose="02020603050405020304" pitchFamily="18" charset="0"/>
                <a:cs typeface="Arial" panose="020B0604020202020204" pitchFamily="34" charset="0"/>
              </a:rPr>
              <a:t>contents page </a:t>
            </a:r>
            <a:r>
              <a:rPr lang="en-GB" sz="1400" dirty="0">
                <a:latin typeface="Arial" panose="020B0604020202020204" pitchFamily="34" charset="0"/>
                <a:ea typeface="Times New Roman" panose="02020603050405020304" pitchFamily="18" charset="0"/>
                <a:cs typeface="Arial" panose="020B0604020202020204" pitchFamily="34" charset="0"/>
              </a:rPr>
              <a:t>and </a:t>
            </a:r>
            <a:r>
              <a:rPr lang="en-GB" sz="1400" b="1" dirty="0">
                <a:latin typeface="Arial" panose="020B0604020202020204" pitchFamily="34" charset="0"/>
                <a:ea typeface="Times New Roman" panose="02020603050405020304" pitchFamily="18" charset="0"/>
                <a:cs typeface="Arial" panose="020B0604020202020204" pitchFamily="34" charset="0"/>
              </a:rPr>
              <a:t>relevant sections </a:t>
            </a:r>
            <a:r>
              <a:rPr lang="en-GB" sz="1400" dirty="0">
                <a:latin typeface="Arial" panose="020B0604020202020204" pitchFamily="34" charset="0"/>
                <a:ea typeface="Times New Roman" panose="02020603050405020304" pitchFamily="18" charset="0"/>
                <a:cs typeface="Arial" panose="020B0604020202020204" pitchFamily="34" charset="0"/>
              </a:rPr>
              <a:t>that address the following:</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An </a:t>
            </a:r>
            <a:r>
              <a:rPr lang="en-GB" sz="1400" b="1" dirty="0">
                <a:latin typeface="Arial" panose="020B0604020202020204" pitchFamily="34" charset="0"/>
                <a:ea typeface="Times New Roman" panose="02020603050405020304" pitchFamily="18" charset="0"/>
                <a:cs typeface="Arial" panose="020B0604020202020204" pitchFamily="34" charset="0"/>
              </a:rPr>
              <a:t>overview of problems </a:t>
            </a:r>
            <a:r>
              <a:rPr lang="en-GB" sz="1400" dirty="0">
                <a:latin typeface="Arial" panose="020B0604020202020204" pitchFamily="34" charset="0"/>
                <a:ea typeface="Times New Roman" panose="02020603050405020304" pitchFamily="18" charset="0"/>
                <a:cs typeface="Arial" panose="020B0604020202020204" pitchFamily="34" charset="0"/>
              </a:rPr>
              <a:t>in healthcare.</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Definition and discussion of </a:t>
            </a:r>
            <a:r>
              <a:rPr lang="en-GB" sz="1400" b="1" dirty="0">
                <a:latin typeface="Arial" panose="020B0604020202020204" pitchFamily="34" charset="0"/>
                <a:ea typeface="Times New Roman" panose="02020603050405020304" pitchFamily="18" charset="0"/>
                <a:cs typeface="Arial" panose="020B0604020202020204" pitchFamily="34" charset="0"/>
              </a:rPr>
              <a:t>one problem </a:t>
            </a:r>
            <a:r>
              <a:rPr lang="en-GB" sz="1400" dirty="0">
                <a:latin typeface="Arial" panose="020B0604020202020204" pitchFamily="34" charset="0"/>
                <a:ea typeface="Times New Roman" panose="02020603050405020304" pitchFamily="18" charset="0"/>
                <a:cs typeface="Arial" panose="020B0604020202020204" pitchFamily="34" charset="0"/>
              </a:rPr>
              <a:t>in the healthcare including its scope.</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Discuss the impact of the problem on all the stakeholders (Service users, Professionals and Regulators etc). </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Analyse the decision-making process including the relevant legislation and theories.</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Propose a range of alternative solutions to the problem.</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Use a decision-making technique to evaluate a range of solutions to identify the most appropriate option.</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Discuss how a solution can be implemented and communicated to stakeholders.</a:t>
            </a:r>
          </a:p>
          <a:p>
            <a:pPr algn="just">
              <a:lnSpc>
                <a:spcPct val="150000"/>
              </a:lnSpc>
              <a:buFont typeface="+mj-lt"/>
              <a:buAutoNum type="arabicPeriod"/>
              <a:defRPr/>
            </a:pPr>
            <a:r>
              <a:rPr lang="en-GB" sz="1400" dirty="0">
                <a:latin typeface="Arial" panose="020B0604020202020204" pitchFamily="34" charset="0"/>
                <a:ea typeface="Times New Roman" panose="02020603050405020304" pitchFamily="18" charset="0"/>
                <a:cs typeface="Arial" panose="020B0604020202020204" pitchFamily="34" charset="0"/>
              </a:rPr>
              <a:t>Assess appropriate monitoring and review techniques to ensure successful implementation of the solution.</a:t>
            </a:r>
          </a:p>
          <a:p>
            <a:pPr marL="0" indent="0">
              <a:buFont typeface="Arial" panose="020B0604020202020204" pitchFamily="34" charset="0"/>
              <a:buNone/>
              <a:defRPr/>
            </a:pPr>
            <a:endParaRPr lang="en-GB" altLang="en-US" sz="2000" dirty="0"/>
          </a:p>
        </p:txBody>
      </p:sp>
      <p:sp>
        <p:nvSpPr>
          <p:cNvPr id="4" name="Date Placeholder 3">
            <a:extLst>
              <a:ext uri="{FF2B5EF4-FFF2-40B4-BE49-F238E27FC236}">
                <a16:creationId xmlns:a16="http://schemas.microsoft.com/office/drawing/2014/main" id="{FBEE5443-9AA9-4761-A11F-FA92A96DF0D8}"/>
              </a:ext>
            </a:extLst>
          </p:cNvPr>
          <p:cNvSpPr>
            <a:spLocks noGrp="1"/>
          </p:cNvSpPr>
          <p:nvPr>
            <p:ph type="dt" sz="half" idx="10"/>
          </p:nvPr>
        </p:nvSpPr>
        <p:spPr/>
        <p:txBody>
          <a:bodyPr/>
          <a:lstStyle/>
          <a:p>
            <a:pPr>
              <a:defRPr/>
            </a:pPr>
            <a:fld id="{BD42DE1B-9B44-4EB7-8EEC-4E97F0C7C4BD}" type="datetime1">
              <a:rPr lang="en-GB" altLang="en-US" smtClean="0"/>
              <a:pPr>
                <a:defRPr/>
              </a:pPr>
              <a:t>02/03/2021</a:t>
            </a:fld>
            <a:endParaRPr lang="en-GB" altLang="en-US"/>
          </a:p>
        </p:txBody>
      </p:sp>
      <p:sp>
        <p:nvSpPr>
          <p:cNvPr id="9221" name="Slide Number Placeholder 4">
            <a:extLst>
              <a:ext uri="{FF2B5EF4-FFF2-40B4-BE49-F238E27FC236}">
                <a16:creationId xmlns:a16="http://schemas.microsoft.com/office/drawing/2014/main" id="{9775C6F4-17E4-4EC1-89E8-8F9349FD98BB}"/>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0D4CEA2-0C19-4F39-8EE5-D54FE6355F95}" type="slidenum">
              <a:rPr lang="en-GB" altLang="en-US" sz="1200" smtClean="0">
                <a:solidFill>
                  <a:srgbClr val="898989"/>
                </a:solidFill>
              </a:rPr>
              <a:pPr>
                <a:spcBef>
                  <a:spcPct val="0"/>
                </a:spcBef>
                <a:buFontTx/>
                <a:buNone/>
              </a:pPr>
              <a:t>5</a:t>
            </a:fld>
            <a:endParaRPr lang="en-GB" altLang="en-US" sz="1200">
              <a:solidFill>
                <a:srgbClr val="898989"/>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9A7FD-06F3-425D-ABC8-C7443F48B2D4}"/>
              </a:ext>
            </a:extLst>
          </p:cNvPr>
          <p:cNvSpPr>
            <a:spLocks noGrp="1"/>
          </p:cNvSpPr>
          <p:nvPr>
            <p:ph type="title"/>
          </p:nvPr>
        </p:nvSpPr>
        <p:spPr>
          <a:xfrm>
            <a:off x="457200" y="274638"/>
            <a:ext cx="8229600" cy="634082"/>
          </a:xfrm>
        </p:spPr>
        <p:txBody>
          <a:bodyPr/>
          <a:lstStyle/>
          <a:p>
            <a:r>
              <a:rPr lang="en-US" sz="3000" b="1" dirty="0"/>
              <a:t>REPORT STRUCTURE </a:t>
            </a:r>
            <a:endParaRPr lang="en-GB" sz="3000" b="1" dirty="0"/>
          </a:p>
        </p:txBody>
      </p:sp>
      <p:sp>
        <p:nvSpPr>
          <p:cNvPr id="3" name="Content Placeholder 2">
            <a:extLst>
              <a:ext uri="{FF2B5EF4-FFF2-40B4-BE49-F238E27FC236}">
                <a16:creationId xmlns:a16="http://schemas.microsoft.com/office/drawing/2014/main" id="{051551F8-5E46-494C-8A4D-D7D0C1D68177}"/>
              </a:ext>
            </a:extLst>
          </p:cNvPr>
          <p:cNvSpPr>
            <a:spLocks noGrp="1"/>
          </p:cNvSpPr>
          <p:nvPr>
            <p:ph idx="1"/>
          </p:nvPr>
        </p:nvSpPr>
        <p:spPr>
          <a:xfrm>
            <a:off x="240556" y="908720"/>
            <a:ext cx="8723932" cy="4896544"/>
          </a:xfrm>
        </p:spPr>
        <p:txBody>
          <a:bodyPr/>
          <a:lstStyle/>
          <a:p>
            <a:pPr marL="0" indent="0">
              <a:buNone/>
            </a:pPr>
            <a:r>
              <a:rPr lang="en-US" sz="1700" dirty="0">
                <a:latin typeface="Arial" panose="020B0604020202020204" pitchFamily="34" charset="0"/>
                <a:cs typeface="Arial" panose="020B0604020202020204" pitchFamily="34" charset="0"/>
              </a:rPr>
              <a:t>You can use these sub-headings to structure your report</a:t>
            </a:r>
          </a:p>
          <a:p>
            <a:pPr marL="0" indent="0">
              <a:buNone/>
            </a:pPr>
            <a:endParaRPr lang="en-US" sz="1700" dirty="0">
              <a:latin typeface="Arial" panose="020B0604020202020204" pitchFamily="34" charset="0"/>
              <a:cs typeface="Arial" panose="020B0604020202020204" pitchFamily="34" charset="0"/>
            </a:endParaRPr>
          </a:p>
          <a:p>
            <a:pPr>
              <a:buFont typeface="+mj-lt"/>
              <a:buAutoNum type="arabicPeriod"/>
            </a:pPr>
            <a:r>
              <a:rPr lang="en-US" sz="1700" b="1" dirty="0">
                <a:latin typeface="Arial" panose="020B0604020202020204" pitchFamily="34" charset="0"/>
                <a:cs typeface="Arial" panose="020B0604020202020204" pitchFamily="34" charset="0"/>
              </a:rPr>
              <a:t>Contents page </a:t>
            </a:r>
          </a:p>
          <a:p>
            <a:pPr>
              <a:buFont typeface="+mj-lt"/>
              <a:buAutoNum type="arabicPeriod"/>
            </a:pPr>
            <a:r>
              <a:rPr lang="en-US" sz="1700" b="1" dirty="0">
                <a:latin typeface="Arial" panose="020B0604020202020204" pitchFamily="34" charset="0"/>
                <a:cs typeface="Arial" panose="020B0604020202020204" pitchFamily="34" charset="0"/>
              </a:rPr>
              <a:t>Introduction</a:t>
            </a:r>
            <a:r>
              <a:rPr lang="en-US" sz="1700" dirty="0">
                <a:latin typeface="Arial" panose="020B0604020202020204" pitchFamily="34" charset="0"/>
                <a:cs typeface="Arial" panose="020B0604020202020204" pitchFamily="34" charset="0"/>
              </a:rPr>
              <a:t>-An overview of problems in healthcare </a:t>
            </a:r>
          </a:p>
          <a:p>
            <a:pPr>
              <a:buFont typeface="+mj-lt"/>
              <a:buAutoNum type="arabicPeriod"/>
            </a:pPr>
            <a:r>
              <a:rPr lang="en-US" sz="1700" b="1" dirty="0">
                <a:latin typeface="Arial" panose="020B0604020202020204" pitchFamily="34" charset="0"/>
                <a:cs typeface="Arial" panose="020B0604020202020204" pitchFamily="34" charset="0"/>
              </a:rPr>
              <a:t>Problem definition or problem statement </a:t>
            </a:r>
            <a:r>
              <a:rPr lang="en-US" sz="1700" dirty="0">
                <a:latin typeface="Arial" panose="020B0604020202020204" pitchFamily="34" charset="0"/>
                <a:cs typeface="Arial" panose="020B0604020202020204" pitchFamily="34" charset="0"/>
              </a:rPr>
              <a:t>- Define and discuss one problem in the workplace including its scope.</a:t>
            </a:r>
          </a:p>
          <a:p>
            <a:pPr>
              <a:buFont typeface="+mj-lt"/>
              <a:buAutoNum type="arabicPeriod"/>
            </a:pPr>
            <a:r>
              <a:rPr lang="en-US" sz="1700" b="1" dirty="0">
                <a:latin typeface="Arial" panose="020B0604020202020204" pitchFamily="34" charset="0"/>
                <a:cs typeface="Arial" panose="020B0604020202020204" pitchFamily="34" charset="0"/>
              </a:rPr>
              <a:t>Discussion</a:t>
            </a:r>
            <a:r>
              <a:rPr lang="en-US" sz="1700" dirty="0">
                <a:latin typeface="Arial" panose="020B0604020202020204" pitchFamily="34" charset="0"/>
                <a:cs typeface="Arial" panose="020B0604020202020204" pitchFamily="34" charset="0"/>
              </a:rPr>
              <a:t>- Discuss the impact of the problem on all the stakeholders (Service users, Professionals and Regulators </a:t>
            </a:r>
            <a:r>
              <a:rPr lang="en-US" sz="1700" dirty="0" err="1">
                <a:latin typeface="Arial" panose="020B0604020202020204" pitchFamily="34" charset="0"/>
                <a:cs typeface="Arial" panose="020B0604020202020204" pitchFamily="34" charset="0"/>
              </a:rPr>
              <a:t>etc</a:t>
            </a:r>
            <a:r>
              <a:rPr lang="en-US" sz="1700" dirty="0">
                <a:latin typeface="Arial" panose="020B0604020202020204" pitchFamily="34" charset="0"/>
                <a:cs typeface="Arial" panose="020B0604020202020204" pitchFamily="34" charset="0"/>
              </a:rPr>
              <a:t>).</a:t>
            </a:r>
          </a:p>
          <a:p>
            <a:pPr>
              <a:buFont typeface="+mj-lt"/>
              <a:buAutoNum type="arabicPeriod"/>
            </a:pPr>
            <a:r>
              <a:rPr lang="en-US" sz="1700" b="1" dirty="0">
                <a:latin typeface="Arial" panose="020B0604020202020204" pitchFamily="34" charset="0"/>
                <a:cs typeface="Arial" panose="020B0604020202020204" pitchFamily="34" charset="0"/>
              </a:rPr>
              <a:t>Analysis</a:t>
            </a:r>
            <a:r>
              <a:rPr lang="en-US" sz="1700" dirty="0">
                <a:latin typeface="Arial" panose="020B0604020202020204" pitchFamily="34" charset="0"/>
                <a:cs typeface="Arial" panose="020B0604020202020204" pitchFamily="34" charset="0"/>
              </a:rPr>
              <a:t>- Analyse the decision-making process including the relevant legislation.</a:t>
            </a:r>
          </a:p>
          <a:p>
            <a:pPr>
              <a:buFont typeface="+mj-lt"/>
              <a:buAutoNum type="arabicPeriod"/>
            </a:pPr>
            <a:r>
              <a:rPr lang="en-US" sz="1700" b="1" dirty="0">
                <a:latin typeface="Arial" panose="020B0604020202020204" pitchFamily="34" charset="0"/>
                <a:cs typeface="Arial" panose="020B0604020202020204" pitchFamily="34" charset="0"/>
              </a:rPr>
              <a:t>Recommendations/ Alternative Solutions  </a:t>
            </a:r>
            <a:r>
              <a:rPr lang="en-US" sz="1700" dirty="0">
                <a:latin typeface="Arial" panose="020B0604020202020204" pitchFamily="34" charset="0"/>
                <a:cs typeface="Arial" panose="020B0604020202020204" pitchFamily="34" charset="0"/>
              </a:rPr>
              <a:t>-  Propose a range of alternative solutions to the problem </a:t>
            </a:r>
          </a:p>
          <a:p>
            <a:pPr lvl="0" algn="just">
              <a:lnSpc>
                <a:spcPct val="107000"/>
              </a:lnSpc>
              <a:spcAft>
                <a:spcPts val="800"/>
              </a:spcAft>
              <a:buFont typeface="+mj-lt"/>
              <a:buAutoNum type="arabicPeriod"/>
              <a:tabLst>
                <a:tab pos="457200" algn="l"/>
              </a:tabLst>
            </a:pPr>
            <a:r>
              <a:rPr lang="en-US" sz="1700" b="1" dirty="0">
                <a:latin typeface="Arial" panose="020B0604020202020204" pitchFamily="34" charset="0"/>
                <a:cs typeface="Arial" panose="020B0604020202020204" pitchFamily="34" charset="0"/>
              </a:rPr>
              <a:t>Conclusion</a:t>
            </a:r>
            <a:r>
              <a:rPr lang="en-US" sz="1700" dirty="0">
                <a:latin typeface="Arial" panose="020B0604020202020204" pitchFamily="34" charset="0"/>
                <a:cs typeface="Arial" panose="020B0604020202020204" pitchFamily="34" charset="0"/>
              </a:rPr>
              <a:t>- </a:t>
            </a:r>
            <a:r>
              <a:rPr lang="en-GB" sz="1700" dirty="0">
                <a:solidFill>
                  <a:srgbClr val="000000"/>
                </a:solidFill>
                <a:latin typeface="Arial" panose="020B0604020202020204" pitchFamily="34" charset="0"/>
                <a:ea typeface="Calibri" panose="020F0502020204030204" pitchFamily="34" charset="0"/>
                <a:cs typeface="Arial" panose="020B0604020202020204" pitchFamily="34" charset="0"/>
              </a:rPr>
              <a:t>Summarise key findings,  </a:t>
            </a:r>
            <a:r>
              <a:rPr lang="en-US" sz="1700" dirty="0">
                <a:solidFill>
                  <a:srgbClr val="000000"/>
                </a:solidFill>
                <a:latin typeface="Arial" panose="020B0604020202020204" pitchFamily="34" charset="0"/>
                <a:ea typeface="Calibri" panose="020F0502020204030204" pitchFamily="34" charset="0"/>
                <a:cs typeface="Arial" panose="020B0604020202020204" pitchFamily="34" charset="0"/>
              </a:rPr>
              <a:t>d</a:t>
            </a:r>
            <a:r>
              <a:rPr lang="en-US" sz="1700" dirty="0">
                <a:latin typeface="Arial" panose="020B0604020202020204" pitchFamily="34" charset="0"/>
                <a:cs typeface="Arial" panose="020B0604020202020204" pitchFamily="34" charset="0"/>
              </a:rPr>
              <a:t>on’t just provide a repeat of your introduction</a:t>
            </a:r>
            <a:endParaRPr lang="en-GB" sz="17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lvl="0" algn="just">
              <a:lnSpc>
                <a:spcPct val="107000"/>
              </a:lnSpc>
              <a:spcAft>
                <a:spcPts val="800"/>
              </a:spcAft>
              <a:buFont typeface="+mj-lt"/>
              <a:buAutoNum type="arabicPeriod"/>
              <a:tabLst>
                <a:tab pos="457200" algn="l"/>
              </a:tabLst>
            </a:pPr>
            <a:r>
              <a:rPr lang="en-GB" sz="17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References- </a:t>
            </a:r>
            <a:r>
              <a:rPr lang="en-GB" sz="1700" b="1" dirty="0">
                <a:solidFill>
                  <a:srgbClr val="000000"/>
                </a:solidFill>
                <a:latin typeface="Arial" panose="020B0604020202020204" pitchFamily="34" charset="0"/>
                <a:ea typeface="Calibri" panose="020F0502020204030204" pitchFamily="34" charset="0"/>
                <a:cs typeface="Arial" panose="020B0604020202020204" pitchFamily="34" charset="0"/>
              </a:rPr>
              <a:t>Use a minimum of 14 references  (</a:t>
            </a:r>
            <a:r>
              <a:rPr lang="en-GB" sz="17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4 references per 1,000 words)</a:t>
            </a:r>
          </a:p>
          <a:p>
            <a:pPr lvl="0" algn="just">
              <a:lnSpc>
                <a:spcPct val="107000"/>
              </a:lnSpc>
              <a:spcAft>
                <a:spcPts val="800"/>
              </a:spcAft>
              <a:buFont typeface="+mj-lt"/>
              <a:buAutoNum type="arabicPeriod"/>
              <a:tabLst>
                <a:tab pos="457200" algn="l"/>
              </a:tabLst>
            </a:pPr>
            <a:r>
              <a:rPr lang="en-GB" sz="17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Appendix </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endParaRPr lang="en-US" sz="2400" dirty="0"/>
          </a:p>
          <a:p>
            <a:endParaRPr lang="en-GB" dirty="0"/>
          </a:p>
        </p:txBody>
      </p:sp>
      <p:sp>
        <p:nvSpPr>
          <p:cNvPr id="4" name="Date Placeholder 3">
            <a:extLst>
              <a:ext uri="{FF2B5EF4-FFF2-40B4-BE49-F238E27FC236}">
                <a16:creationId xmlns:a16="http://schemas.microsoft.com/office/drawing/2014/main" id="{FB20F375-C659-4804-B841-571B9A51D880}"/>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4194022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90A0554-EAEE-44A6-80A4-E037A76C021B}"/>
              </a:ext>
            </a:extLst>
          </p:cNvPr>
          <p:cNvSpPr>
            <a:spLocks noGrp="1"/>
          </p:cNvSpPr>
          <p:nvPr>
            <p:ph type="title"/>
          </p:nvPr>
        </p:nvSpPr>
        <p:spPr>
          <a:xfrm>
            <a:off x="457200" y="274638"/>
            <a:ext cx="8229600" cy="634082"/>
          </a:xfrm>
        </p:spPr>
        <p:txBody>
          <a:bodyPr/>
          <a:lstStyle/>
          <a:p>
            <a:r>
              <a:rPr lang="en-GB" altLang="en-US" sz="3000" b="1" dirty="0"/>
              <a:t>ASSESSMENT CRITERIA</a:t>
            </a:r>
          </a:p>
        </p:txBody>
      </p:sp>
      <p:sp>
        <p:nvSpPr>
          <p:cNvPr id="12291" name="Content Placeholder 2">
            <a:extLst>
              <a:ext uri="{FF2B5EF4-FFF2-40B4-BE49-F238E27FC236}">
                <a16:creationId xmlns:a16="http://schemas.microsoft.com/office/drawing/2014/main" id="{53F39710-12D5-4312-ABE3-0BBA4E13BB1B}"/>
              </a:ext>
            </a:extLst>
          </p:cNvPr>
          <p:cNvSpPr>
            <a:spLocks noGrp="1"/>
          </p:cNvSpPr>
          <p:nvPr>
            <p:ph idx="1"/>
          </p:nvPr>
        </p:nvSpPr>
        <p:spPr>
          <a:xfrm>
            <a:off x="149846" y="908720"/>
            <a:ext cx="8568952" cy="4687341"/>
          </a:xfrm>
        </p:spPr>
        <p:txBody>
          <a:bodyPr/>
          <a:lstStyle/>
          <a:p>
            <a:pPr marL="0" indent="0">
              <a:buFont typeface="Arial" panose="020B0604020202020204" pitchFamily="34" charset="0"/>
              <a:buNone/>
              <a:defRPr/>
            </a:pPr>
            <a:r>
              <a:rPr lang="en-GB" altLang="en-US" sz="1700" dirty="0">
                <a:latin typeface="Arial" panose="020B0604020202020204" pitchFamily="34" charset="0"/>
                <a:cs typeface="Arial" panose="020B0604020202020204" pitchFamily="34" charset="0"/>
              </a:rPr>
              <a:t>1. </a:t>
            </a:r>
            <a:r>
              <a:rPr lang="en-GB" sz="1700" b="1" dirty="0">
                <a:latin typeface="Arial" panose="020B0604020202020204" pitchFamily="34" charset="0"/>
                <a:ea typeface="Times New Roman" panose="02020603050405020304" pitchFamily="18" charset="0"/>
                <a:cs typeface="Arial" panose="020B0604020202020204" pitchFamily="34" charset="0"/>
              </a:rPr>
              <a:t>Engagement with Literature Skills</a:t>
            </a:r>
            <a:endParaRPr lang="en-GB" sz="1700" dirty="0">
              <a:latin typeface="Arial" panose="020B060402020202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defRPr/>
            </a:pPr>
            <a:endParaRPr lang="en-GB" altLang="en-US" sz="1700" dirty="0">
              <a:latin typeface="Arial" panose="020B0604020202020204" pitchFamily="34" charset="0"/>
              <a:cs typeface="Arial" panose="020B0604020202020204" pitchFamily="34" charset="0"/>
            </a:endParaRPr>
          </a:p>
          <a:p>
            <a:pPr algn="just">
              <a:defRPr/>
            </a:pPr>
            <a:r>
              <a:rPr lang="en-GB" sz="1700" dirty="0">
                <a:solidFill>
                  <a:srgbClr val="0070C0"/>
                </a:solidFill>
                <a:latin typeface="Arial" panose="020B0604020202020204" pitchFamily="34" charset="0"/>
                <a:ea typeface="Times New Roman" panose="02020603050405020304" pitchFamily="18" charset="0"/>
                <a:cs typeface="Arial" panose="020B0604020202020204" pitchFamily="34" charset="0"/>
              </a:rPr>
              <a:t>Your research for this task should include relevant legislation, codes of conduct and ethics. </a:t>
            </a:r>
          </a:p>
          <a:p>
            <a:pPr algn="just">
              <a:defRPr/>
            </a:pPr>
            <a:r>
              <a:rPr lang="en-GB" sz="1700" dirty="0">
                <a:solidFill>
                  <a:srgbClr val="0070C0"/>
                </a:solidFill>
                <a:latin typeface="Arial" panose="020B0604020202020204" pitchFamily="34" charset="0"/>
                <a:ea typeface="Times New Roman" panose="02020603050405020304" pitchFamily="18" charset="0"/>
                <a:cs typeface="Arial" panose="020B0604020202020204" pitchFamily="34" charset="0"/>
              </a:rPr>
              <a:t>You can use different online articles from think tanks, charities, government reports. </a:t>
            </a:r>
          </a:p>
          <a:p>
            <a:pPr algn="just">
              <a:defRPr/>
            </a:pPr>
            <a:r>
              <a:rPr lang="en-GB" sz="1700" dirty="0">
                <a:solidFill>
                  <a:srgbClr val="0070C0"/>
                </a:solidFill>
                <a:latin typeface="Arial" panose="020B0604020202020204" pitchFamily="34" charset="0"/>
                <a:ea typeface="Times New Roman" panose="02020603050405020304" pitchFamily="18" charset="0"/>
                <a:cs typeface="Arial" panose="020B0604020202020204" pitchFamily="34" charset="0"/>
              </a:rPr>
              <a:t>We </a:t>
            </a: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expect to see good use of Harvard Referencing both in-text and in a reference list. </a:t>
            </a:r>
          </a:p>
          <a:p>
            <a:pPr algn="just">
              <a:defRPr/>
            </a:pP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We expect to see at </a:t>
            </a:r>
            <a:r>
              <a:rPr lang="en-GB" sz="1700" b="1" dirty="0">
                <a:solidFill>
                  <a:srgbClr val="0070C0"/>
                </a:solidFill>
                <a:latin typeface="Arial" panose="020B0604020202020204" pitchFamily="34" charset="0"/>
                <a:ea typeface="Arial" panose="020B0604020202020204" pitchFamily="34" charset="0"/>
                <a:cs typeface="Arial" panose="020B0604020202020204" pitchFamily="34" charset="0"/>
              </a:rPr>
              <a:t>least 5 references</a:t>
            </a: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 </a:t>
            </a:r>
          </a:p>
          <a:p>
            <a:pPr algn="just">
              <a:defRPr/>
            </a:pP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Higher marks will be awarded for students that have made further relevant readings than the ones given in class or on Moodle.</a:t>
            </a:r>
            <a:endParaRPr lang="en-GB" sz="1700" dirty="0">
              <a:solidFill>
                <a:srgbClr val="0070C0"/>
              </a:solidFill>
              <a:latin typeface="Arial" panose="020B060402020202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defRPr/>
            </a:pPr>
            <a:endParaRPr lang="en-GB" altLang="en-US" sz="1700" dirty="0">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GB" altLang="en-US" sz="1700" dirty="0">
                <a:latin typeface="Arial" panose="020B0604020202020204" pitchFamily="34" charset="0"/>
                <a:cs typeface="Arial" panose="020B0604020202020204" pitchFamily="34" charset="0"/>
              </a:rPr>
              <a:t>2. </a:t>
            </a:r>
            <a:r>
              <a:rPr lang="en-GB" sz="1700" b="1" dirty="0">
                <a:latin typeface="Arial" panose="020B0604020202020204" pitchFamily="34" charset="0"/>
                <a:ea typeface="Times New Roman" panose="02020603050405020304" pitchFamily="18" charset="0"/>
                <a:cs typeface="Arial" panose="020B0604020202020204" pitchFamily="34" charset="0"/>
              </a:rPr>
              <a:t>Knowledge and Understanding Skills</a:t>
            </a:r>
          </a:p>
          <a:p>
            <a:pPr marL="0" indent="0">
              <a:buFont typeface="Arial" panose="020B0604020202020204" pitchFamily="34" charset="0"/>
              <a:buNone/>
              <a:defRPr/>
            </a:pPr>
            <a:endParaRPr lang="en-GB" sz="1700" b="1" dirty="0">
              <a:latin typeface="Arial" panose="020B0604020202020204" pitchFamily="34" charset="0"/>
              <a:ea typeface="Times New Roman" panose="02020603050405020304" pitchFamily="18" charset="0"/>
              <a:cs typeface="Arial" panose="020B0604020202020204" pitchFamily="34" charset="0"/>
            </a:endParaRPr>
          </a:p>
          <a:p>
            <a:pPr algn="just">
              <a:defRPr/>
            </a:pP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Your report needs to show your </a:t>
            </a:r>
            <a:r>
              <a:rPr lang="en-GB" sz="1700" b="1" dirty="0">
                <a:solidFill>
                  <a:srgbClr val="0070C0"/>
                </a:solidFill>
                <a:latin typeface="Arial" panose="020B0604020202020204" pitchFamily="34" charset="0"/>
                <a:ea typeface="Arial" panose="020B0604020202020204" pitchFamily="34" charset="0"/>
                <a:cs typeface="Arial" panose="020B0604020202020204" pitchFamily="34" charset="0"/>
              </a:rPr>
              <a:t>understanding of problems in healthcare </a:t>
            </a: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and your understanding of the </a:t>
            </a:r>
            <a:r>
              <a:rPr lang="en-GB" sz="1700" b="1" dirty="0">
                <a:solidFill>
                  <a:srgbClr val="0070C0"/>
                </a:solidFill>
                <a:latin typeface="Arial" panose="020B0604020202020204" pitchFamily="34" charset="0"/>
                <a:ea typeface="Arial" panose="020B0604020202020204" pitchFamily="34" charset="0"/>
                <a:cs typeface="Arial" panose="020B0604020202020204" pitchFamily="34" charset="0"/>
              </a:rPr>
              <a:t>relevant legislation</a:t>
            </a:r>
            <a:r>
              <a:rPr lang="en-GB" sz="1700" dirty="0">
                <a:solidFill>
                  <a:srgbClr val="0070C0"/>
                </a:solidFill>
                <a:latin typeface="Arial" panose="020B0604020202020204" pitchFamily="34" charset="0"/>
                <a:ea typeface="Arial" panose="020B0604020202020204" pitchFamily="34" charset="0"/>
                <a:cs typeface="Arial" panose="020B0604020202020204" pitchFamily="34" charset="0"/>
              </a:rPr>
              <a:t>. </a:t>
            </a:r>
            <a:endParaRPr lang="en-GB" sz="1700" dirty="0">
              <a:solidFill>
                <a:srgbClr val="0070C0"/>
              </a:solidFill>
              <a:latin typeface="Arial" panose="020B0604020202020204" pitchFamily="34" charset="0"/>
              <a:ea typeface="Times New Roman" panose="02020603050405020304" pitchFamily="18" charset="0"/>
              <a:cs typeface="Arial" panose="020B0604020202020204" pitchFamily="34" charset="0"/>
            </a:endParaRPr>
          </a:p>
          <a:p>
            <a:pPr marL="0" indent="0" algn="just">
              <a:buFont typeface="Arial" panose="020B0604020202020204" pitchFamily="34" charset="0"/>
              <a:buNone/>
              <a:defRPr/>
            </a:pPr>
            <a:r>
              <a:rPr lang="en-GB" sz="17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endParaRPr lang="en-GB" sz="1700" dirty="0">
              <a:latin typeface="Arial" panose="020B060402020202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defRPr/>
            </a:pPr>
            <a:endParaRPr lang="en-GB" sz="1700" dirty="0">
              <a:latin typeface="Arial" panose="020B0604020202020204" pitchFamily="34" charset="0"/>
              <a:ea typeface="Times New Roman" panose="02020603050405020304" pitchFamily="18" charset="0"/>
              <a:cs typeface="Arial" panose="020B0604020202020204" pitchFamily="34" charset="0"/>
            </a:endParaRPr>
          </a:p>
          <a:p>
            <a:pPr marL="0" indent="0">
              <a:buFont typeface="Arial" panose="020B0604020202020204" pitchFamily="34" charset="0"/>
              <a:buNone/>
              <a:defRPr/>
            </a:pPr>
            <a:endParaRPr lang="en-GB" altLang="en-US" sz="17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46FC0DE4-6F70-4CBF-89CF-713AE9895BD4}"/>
              </a:ext>
            </a:extLst>
          </p:cNvPr>
          <p:cNvSpPr>
            <a:spLocks noGrp="1"/>
          </p:cNvSpPr>
          <p:nvPr>
            <p:ph type="dt" sz="half" idx="10"/>
          </p:nvPr>
        </p:nvSpPr>
        <p:spPr/>
        <p:txBody>
          <a:bodyPr/>
          <a:lstStyle/>
          <a:p>
            <a:pPr>
              <a:defRPr/>
            </a:pPr>
            <a:fld id="{BD42DE1B-9B44-4EB7-8EEC-4E97F0C7C4BD}" type="datetime1">
              <a:rPr lang="en-GB" altLang="en-US" smtClean="0"/>
              <a:pPr>
                <a:defRPr/>
              </a:pPr>
              <a:t>02/03/2021</a:t>
            </a:fld>
            <a:endParaRPr lang="en-GB" altLang="en-US"/>
          </a:p>
        </p:txBody>
      </p:sp>
      <p:sp>
        <p:nvSpPr>
          <p:cNvPr id="10245" name="Slide Number Placeholder 4">
            <a:extLst>
              <a:ext uri="{FF2B5EF4-FFF2-40B4-BE49-F238E27FC236}">
                <a16:creationId xmlns:a16="http://schemas.microsoft.com/office/drawing/2014/main" id="{603F6472-9543-46FC-9756-A4747E7C993D}"/>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F9CE5D01-EE60-499D-9AFB-EAD58C07EF49}" type="slidenum">
              <a:rPr lang="en-GB" altLang="en-US" sz="1200" smtClean="0">
                <a:solidFill>
                  <a:srgbClr val="898989"/>
                </a:solidFill>
              </a:rPr>
              <a:pPr>
                <a:spcBef>
                  <a:spcPct val="0"/>
                </a:spcBef>
                <a:buFontTx/>
                <a:buNone/>
              </a:pPr>
              <a:t>7</a:t>
            </a:fld>
            <a:endParaRPr lang="en-GB" altLang="en-US" sz="1200">
              <a:solidFill>
                <a:srgbClr val="898989"/>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E56A4490-77CE-4290-91A5-FEE961B66F0A}"/>
              </a:ext>
            </a:extLst>
          </p:cNvPr>
          <p:cNvSpPr>
            <a:spLocks noGrp="1"/>
          </p:cNvSpPr>
          <p:nvPr>
            <p:ph type="title"/>
          </p:nvPr>
        </p:nvSpPr>
        <p:spPr>
          <a:xfrm>
            <a:off x="457200" y="92075"/>
            <a:ext cx="8229600" cy="460375"/>
          </a:xfrm>
        </p:spPr>
        <p:txBody>
          <a:bodyPr/>
          <a:lstStyle/>
          <a:p>
            <a:r>
              <a:rPr lang="en-GB" altLang="en-US" sz="3000" b="1" dirty="0"/>
              <a:t>ASSESSMENT CRITERIA</a:t>
            </a:r>
          </a:p>
        </p:txBody>
      </p:sp>
      <p:sp>
        <p:nvSpPr>
          <p:cNvPr id="12291" name="Content Placeholder 2">
            <a:extLst>
              <a:ext uri="{FF2B5EF4-FFF2-40B4-BE49-F238E27FC236}">
                <a16:creationId xmlns:a16="http://schemas.microsoft.com/office/drawing/2014/main" id="{BFFE6AD8-5BFD-45B3-A598-3656D5784CB1}"/>
              </a:ext>
            </a:extLst>
          </p:cNvPr>
          <p:cNvSpPr>
            <a:spLocks noGrp="1"/>
          </p:cNvSpPr>
          <p:nvPr>
            <p:ph idx="1"/>
          </p:nvPr>
        </p:nvSpPr>
        <p:spPr>
          <a:xfrm>
            <a:off x="92472" y="620688"/>
            <a:ext cx="8944024" cy="5112568"/>
          </a:xfrm>
        </p:spPr>
        <p:txBody>
          <a:bodyPr/>
          <a:lstStyle/>
          <a:p>
            <a:pPr marL="0" indent="0" algn="just">
              <a:buFont typeface="Arial" panose="020B0604020202020204" pitchFamily="34" charset="0"/>
              <a:buNone/>
              <a:defRPr/>
            </a:pPr>
            <a:r>
              <a:rPr lang="en-GB" altLang="en-US" sz="1600" b="1" dirty="0"/>
              <a:t>3</a:t>
            </a:r>
            <a:r>
              <a:rPr lang="en-GB" altLang="en-US" sz="1600" dirty="0"/>
              <a:t>. </a:t>
            </a:r>
            <a:r>
              <a:rPr lang="en-GB" sz="1800" b="1" dirty="0">
                <a:latin typeface="Arial" panose="020B0604020202020204" pitchFamily="34" charset="0"/>
                <a:ea typeface="Times New Roman" panose="02020603050405020304" pitchFamily="18" charset="0"/>
              </a:rPr>
              <a:t>Cognitive and Intellectual Skills</a:t>
            </a:r>
          </a:p>
          <a:p>
            <a:pPr algn="just">
              <a:defRPr/>
            </a:pPr>
            <a:r>
              <a:rPr lang="en-GB" sz="1600" dirty="0">
                <a:solidFill>
                  <a:srgbClr val="0070C0"/>
                </a:solidFill>
                <a:latin typeface="Arial" panose="020B0604020202020204" pitchFamily="34" charset="0"/>
                <a:ea typeface="Times New Roman" panose="02020603050405020304" pitchFamily="18" charset="0"/>
              </a:rPr>
              <a:t>Your report needs to demonstrate your ability to apply legislation and regulations to problem solving and decision making. </a:t>
            </a:r>
            <a:r>
              <a:rPr lang="en-GB" sz="1600" dirty="0">
                <a:solidFill>
                  <a:srgbClr val="0070C0"/>
                </a:solidFill>
                <a:latin typeface="Arial" panose="020B0604020202020204" pitchFamily="34" charset="0"/>
                <a:ea typeface="Arial" panose="020B0604020202020204" pitchFamily="34" charset="0"/>
              </a:rPr>
              <a:t>Your writing should reflect your analytical and logical thinking. </a:t>
            </a:r>
            <a:endParaRPr lang="en-GB" sz="1600" dirty="0">
              <a:solidFill>
                <a:srgbClr val="0070C0"/>
              </a:solidFill>
              <a:latin typeface="Times New Roman" panose="02020603050405020304" pitchFamily="18" charset="0"/>
              <a:ea typeface="Times New Roman" panose="02020603050405020304" pitchFamily="18" charset="0"/>
            </a:endParaRPr>
          </a:p>
          <a:p>
            <a:pPr algn="just">
              <a:defRPr/>
            </a:pPr>
            <a:r>
              <a:rPr lang="en-GB" sz="1600" dirty="0">
                <a:solidFill>
                  <a:srgbClr val="0070C0"/>
                </a:solidFill>
                <a:latin typeface="Arial" panose="020B0604020202020204" pitchFamily="34" charset="0"/>
                <a:ea typeface="Arial" panose="020B0604020202020204" pitchFamily="34" charset="0"/>
              </a:rPr>
              <a:t>Try to express your knowledge depth, which you have achieved step by step throughout the course in your report</a:t>
            </a:r>
            <a:r>
              <a:rPr lang="en-GB" sz="1800" dirty="0">
                <a:solidFill>
                  <a:srgbClr val="0070C0"/>
                </a:solidFill>
                <a:latin typeface="Arial" panose="020B0604020202020204" pitchFamily="34" charset="0"/>
                <a:ea typeface="Arial" panose="020B0604020202020204" pitchFamily="34" charset="0"/>
              </a:rPr>
              <a:t>.</a:t>
            </a:r>
            <a:endParaRPr lang="en-GB" sz="1800" b="1" dirty="0">
              <a:latin typeface="Arial" panose="020B0604020202020204" pitchFamily="34" charset="0"/>
              <a:ea typeface="Times New Roman" panose="02020603050405020304" pitchFamily="18" charset="0"/>
            </a:endParaRPr>
          </a:p>
          <a:p>
            <a:pPr marL="0" indent="0" algn="just">
              <a:buFont typeface="Arial" panose="020B0604020202020204" pitchFamily="34" charset="0"/>
              <a:buNone/>
              <a:defRPr/>
            </a:pPr>
            <a:r>
              <a:rPr lang="en-GB" sz="1800" b="1" dirty="0">
                <a:latin typeface="Arial" panose="020B0604020202020204" pitchFamily="34" charset="0"/>
                <a:ea typeface="Times New Roman" panose="02020603050405020304" pitchFamily="18" charset="0"/>
              </a:rPr>
              <a:t>4. Practical Skills</a:t>
            </a:r>
            <a:endParaRPr lang="en-GB" sz="1800" dirty="0">
              <a:latin typeface="Times New Roman" panose="02020603050405020304" pitchFamily="18" charset="0"/>
              <a:ea typeface="Times New Roman" panose="02020603050405020304" pitchFamily="18" charset="0"/>
            </a:endParaRPr>
          </a:p>
          <a:p>
            <a:pPr algn="just">
              <a:defRPr/>
            </a:pPr>
            <a:r>
              <a:rPr lang="en-GB" sz="1600" dirty="0">
                <a:solidFill>
                  <a:srgbClr val="0070C0"/>
                </a:solidFill>
                <a:latin typeface="Arial" panose="020B0604020202020204" pitchFamily="34" charset="0"/>
                <a:ea typeface="Times New Roman" panose="02020603050405020304" pitchFamily="18" charset="0"/>
              </a:rPr>
              <a:t>Make logical and critical connections to show your ability </a:t>
            </a:r>
            <a:r>
              <a:rPr lang="en-GB" sz="1600" dirty="0">
                <a:solidFill>
                  <a:srgbClr val="0070C0"/>
                </a:solidFill>
                <a:latin typeface="Arial" panose="020B0604020202020204" pitchFamily="34" charset="0"/>
                <a:ea typeface="Arial" panose="020B0604020202020204" pitchFamily="34" charset="0"/>
              </a:rPr>
              <a:t>to apply the theory and the concepts of your subject into practice.</a:t>
            </a:r>
          </a:p>
          <a:p>
            <a:pPr algn="just">
              <a:defRPr/>
            </a:pPr>
            <a:r>
              <a:rPr lang="en-GB" sz="1600" dirty="0">
                <a:solidFill>
                  <a:srgbClr val="0070C0"/>
                </a:solidFill>
                <a:latin typeface="Arial" panose="020B0604020202020204" pitchFamily="34" charset="0"/>
                <a:ea typeface="Arial" panose="020B0604020202020204" pitchFamily="34" charset="0"/>
              </a:rPr>
              <a:t>Come up with solutions to address the problem.</a:t>
            </a:r>
          </a:p>
          <a:p>
            <a:pPr algn="just">
              <a:defRPr/>
            </a:pPr>
            <a:r>
              <a:rPr lang="en-GB" sz="1600" dirty="0">
                <a:solidFill>
                  <a:srgbClr val="0070C0"/>
                </a:solidFill>
                <a:latin typeface="Arial" panose="020B0604020202020204" pitchFamily="34" charset="0"/>
                <a:ea typeface="Arial" panose="020B0604020202020204" pitchFamily="34" charset="0"/>
              </a:rPr>
              <a:t>Show how your solution can be implemented and monitored in a healthcare setting.</a:t>
            </a:r>
            <a:endParaRPr lang="en-GB" sz="1600" b="1" dirty="0">
              <a:solidFill>
                <a:srgbClr val="0070C0"/>
              </a:solidFill>
              <a:latin typeface="Arial" panose="020B0604020202020204" pitchFamily="34" charset="0"/>
              <a:ea typeface="Times New Roman" panose="02020603050405020304" pitchFamily="18" charset="0"/>
            </a:endParaRPr>
          </a:p>
          <a:p>
            <a:pPr marL="0" indent="0" algn="just">
              <a:buFont typeface="Arial" panose="020B0604020202020204" pitchFamily="34" charset="0"/>
              <a:buNone/>
              <a:defRPr/>
            </a:pPr>
            <a:r>
              <a:rPr lang="en-GB" sz="1800" b="1" dirty="0">
                <a:latin typeface="Arial" panose="020B0604020202020204" pitchFamily="34" charset="0"/>
                <a:ea typeface="Times New Roman" panose="02020603050405020304" pitchFamily="18" charset="0"/>
              </a:rPr>
              <a:t>5. Transferable Skills for Life and Professional Practice </a:t>
            </a:r>
            <a:endParaRPr lang="en-GB" sz="1800" dirty="0">
              <a:latin typeface="Times New Roman" panose="02020603050405020304" pitchFamily="18" charset="0"/>
              <a:ea typeface="Times New Roman" panose="02020603050405020304" pitchFamily="18" charset="0"/>
            </a:endParaRPr>
          </a:p>
          <a:p>
            <a:pPr algn="just">
              <a:defRPr/>
            </a:pPr>
            <a:r>
              <a:rPr lang="en-GB" sz="1600" dirty="0">
                <a:solidFill>
                  <a:srgbClr val="0070C0"/>
                </a:solidFill>
                <a:latin typeface="Arial" panose="020B0604020202020204" pitchFamily="34" charset="0"/>
                <a:ea typeface="Times New Roman" panose="02020603050405020304" pitchFamily="18" charset="0"/>
              </a:rPr>
              <a:t>You need to be able to apply the recognised problem-solving tools and techniques.</a:t>
            </a:r>
          </a:p>
          <a:p>
            <a:pPr algn="just">
              <a:defRPr/>
            </a:pPr>
            <a:r>
              <a:rPr lang="en-GB" sz="1600" dirty="0">
                <a:solidFill>
                  <a:srgbClr val="0070C0"/>
                </a:solidFill>
                <a:latin typeface="Arial" panose="020B0604020202020204" pitchFamily="34" charset="0"/>
                <a:ea typeface="Times New Roman" panose="02020603050405020304" pitchFamily="18" charset="0"/>
              </a:rPr>
              <a:t>Your report should have a cover page, a table of contents, logical sections and a reference list. </a:t>
            </a:r>
          </a:p>
          <a:p>
            <a:pPr algn="just">
              <a:defRPr/>
            </a:pPr>
            <a:r>
              <a:rPr lang="en-GB" sz="1600" dirty="0">
                <a:solidFill>
                  <a:srgbClr val="0070C0"/>
                </a:solidFill>
                <a:latin typeface="Arial" panose="020B0604020202020204" pitchFamily="34" charset="0"/>
                <a:ea typeface="Times New Roman" panose="02020603050405020304" pitchFamily="18" charset="0"/>
              </a:rPr>
              <a:t>It should be written using formal language, in clear paragraphs.</a:t>
            </a:r>
          </a:p>
          <a:p>
            <a:pPr algn="just">
              <a:defRPr/>
            </a:pPr>
            <a:r>
              <a:rPr lang="en-GB" sz="1600" dirty="0">
                <a:solidFill>
                  <a:srgbClr val="0070C0"/>
                </a:solidFill>
                <a:latin typeface="Arial" panose="020B0604020202020204" pitchFamily="34" charset="0"/>
                <a:ea typeface="Times New Roman" panose="02020603050405020304" pitchFamily="18" charset="0"/>
              </a:rPr>
              <a:t>You should proofread your report. Check grammar, spelling, punctuation and use of appropriate </a:t>
            </a:r>
            <a:r>
              <a:rPr lang="en-GB" sz="1600" b="1" dirty="0">
                <a:solidFill>
                  <a:srgbClr val="0070C0"/>
                </a:solidFill>
                <a:latin typeface="Arial" panose="020B0604020202020204" pitchFamily="34" charset="0"/>
                <a:ea typeface="Times New Roman" panose="02020603050405020304" pitchFamily="18" charset="0"/>
              </a:rPr>
              <a:t>health terminology/vocabulary </a:t>
            </a:r>
            <a:r>
              <a:rPr lang="en-GB" sz="1600" dirty="0">
                <a:solidFill>
                  <a:srgbClr val="0070C0"/>
                </a:solidFill>
                <a:latin typeface="Arial" panose="020B0604020202020204" pitchFamily="34" charset="0"/>
                <a:ea typeface="Times New Roman" panose="02020603050405020304" pitchFamily="18" charset="0"/>
              </a:rPr>
              <a:t>are correct. </a:t>
            </a:r>
            <a:endParaRPr lang="en-GB" sz="1600" dirty="0">
              <a:solidFill>
                <a:srgbClr val="0070C0"/>
              </a:solidFill>
              <a:latin typeface="Times New Roman" panose="02020603050405020304" pitchFamily="18" charset="0"/>
              <a:ea typeface="Times New Roman" panose="02020603050405020304" pitchFamily="18" charset="0"/>
            </a:endParaRPr>
          </a:p>
          <a:p>
            <a:pPr marL="0" indent="0" algn="just">
              <a:buFont typeface="Arial" panose="020B0604020202020204" pitchFamily="34" charset="0"/>
              <a:buNone/>
              <a:defRPr/>
            </a:pPr>
            <a:endParaRPr lang="en-GB" sz="1800" b="1" dirty="0">
              <a:latin typeface="Arial" panose="020B0604020202020204" pitchFamily="34" charset="0"/>
              <a:ea typeface="Times New Roman" panose="02020603050405020304" pitchFamily="18" charset="0"/>
            </a:endParaRPr>
          </a:p>
          <a:p>
            <a:pPr marL="0" indent="0" algn="just">
              <a:buFont typeface="Arial" panose="020B0604020202020204" pitchFamily="34" charset="0"/>
              <a:buNone/>
              <a:defRPr/>
            </a:pPr>
            <a:endParaRPr lang="en-GB" sz="1800" b="1" dirty="0">
              <a:latin typeface="Arial" panose="020B0604020202020204" pitchFamily="34" charset="0"/>
              <a:ea typeface="Times New Roman" panose="02020603050405020304" pitchFamily="18" charset="0"/>
            </a:endParaRPr>
          </a:p>
          <a:p>
            <a:pPr marL="0" indent="0" algn="just">
              <a:buFont typeface="Arial" panose="020B0604020202020204" pitchFamily="34" charset="0"/>
              <a:buNone/>
              <a:defRPr/>
            </a:pPr>
            <a:endParaRPr lang="en-GB" sz="1800" dirty="0">
              <a:latin typeface="Times New Roman" panose="02020603050405020304" pitchFamily="18" charset="0"/>
              <a:ea typeface="Times New Roman" panose="02020603050405020304" pitchFamily="18" charset="0"/>
            </a:endParaRPr>
          </a:p>
          <a:p>
            <a:pPr marL="0" indent="0">
              <a:buFont typeface="Arial" panose="020B0604020202020204" pitchFamily="34" charset="0"/>
              <a:buNone/>
              <a:defRPr/>
            </a:pPr>
            <a:endParaRPr lang="en-GB" altLang="en-US" sz="1600" dirty="0"/>
          </a:p>
        </p:txBody>
      </p:sp>
      <p:sp>
        <p:nvSpPr>
          <p:cNvPr id="4" name="Date Placeholder 3">
            <a:extLst>
              <a:ext uri="{FF2B5EF4-FFF2-40B4-BE49-F238E27FC236}">
                <a16:creationId xmlns:a16="http://schemas.microsoft.com/office/drawing/2014/main" id="{C644CBA9-C564-486E-94FC-B23327115D88}"/>
              </a:ext>
            </a:extLst>
          </p:cNvPr>
          <p:cNvSpPr>
            <a:spLocks noGrp="1"/>
          </p:cNvSpPr>
          <p:nvPr>
            <p:ph type="dt" sz="half" idx="10"/>
          </p:nvPr>
        </p:nvSpPr>
        <p:spPr/>
        <p:txBody>
          <a:bodyPr/>
          <a:lstStyle/>
          <a:p>
            <a:pPr>
              <a:defRPr/>
            </a:pPr>
            <a:fld id="{BD42DE1B-9B44-4EB7-8EEC-4E97F0C7C4BD}" type="datetime1">
              <a:rPr lang="en-GB" altLang="en-US" smtClean="0"/>
              <a:pPr>
                <a:defRPr/>
              </a:pPr>
              <a:t>02/03/2021</a:t>
            </a:fld>
            <a:endParaRPr lang="en-GB" altLang="en-US"/>
          </a:p>
        </p:txBody>
      </p:sp>
      <p:sp>
        <p:nvSpPr>
          <p:cNvPr id="11269" name="Slide Number Placeholder 4">
            <a:extLst>
              <a:ext uri="{FF2B5EF4-FFF2-40B4-BE49-F238E27FC236}">
                <a16:creationId xmlns:a16="http://schemas.microsoft.com/office/drawing/2014/main" id="{E6F2905E-28AE-4A71-81DD-8245339182F7}"/>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57DD9ACB-951F-427E-9DB3-53346C694D17}" type="slidenum">
              <a:rPr lang="en-GB" altLang="en-US" sz="1200" smtClean="0">
                <a:solidFill>
                  <a:srgbClr val="898989"/>
                </a:solidFill>
              </a:rPr>
              <a:pPr>
                <a:spcBef>
                  <a:spcPct val="0"/>
                </a:spcBef>
                <a:buFontTx/>
                <a:buNone/>
              </a:pPr>
              <a:t>8</a:t>
            </a:fld>
            <a:endParaRPr lang="en-GB" altLang="en-US" sz="1200">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C13E48B-C701-4CE9-BFA0-A497D8C99884}"/>
              </a:ext>
            </a:extLst>
          </p:cNvPr>
          <p:cNvSpPr>
            <a:spLocks noGrp="1"/>
          </p:cNvSpPr>
          <p:nvPr>
            <p:ph type="title"/>
          </p:nvPr>
        </p:nvSpPr>
        <p:spPr>
          <a:xfrm>
            <a:off x="457200" y="274638"/>
            <a:ext cx="8229600" cy="850106"/>
          </a:xfrm>
        </p:spPr>
        <p:txBody>
          <a:bodyPr/>
          <a:lstStyle/>
          <a:p>
            <a:r>
              <a:rPr lang="en-GB" altLang="en-US" sz="3000" b="1" dirty="0"/>
              <a:t>SUBMISSION</a:t>
            </a:r>
          </a:p>
        </p:txBody>
      </p:sp>
      <p:sp>
        <p:nvSpPr>
          <p:cNvPr id="12291" name="Content Placeholder 2">
            <a:extLst>
              <a:ext uri="{FF2B5EF4-FFF2-40B4-BE49-F238E27FC236}">
                <a16:creationId xmlns:a16="http://schemas.microsoft.com/office/drawing/2014/main" id="{4FE7A11A-94CE-4FED-B874-3AF08DFB2C63}"/>
              </a:ext>
            </a:extLst>
          </p:cNvPr>
          <p:cNvSpPr>
            <a:spLocks noGrp="1"/>
          </p:cNvSpPr>
          <p:nvPr>
            <p:ph idx="1"/>
          </p:nvPr>
        </p:nvSpPr>
        <p:spPr>
          <a:xfrm>
            <a:off x="323528" y="908720"/>
            <a:ext cx="8229600" cy="4680520"/>
          </a:xfrm>
        </p:spPr>
        <p:txBody>
          <a:bodyPr/>
          <a:lstStyle/>
          <a:p>
            <a:pPr>
              <a:lnSpc>
                <a:spcPct val="150000"/>
              </a:lnSpc>
            </a:pPr>
            <a:r>
              <a:rPr lang="en-GB" altLang="en-US" sz="2000" dirty="0">
                <a:latin typeface="Arial" panose="020B0604020202020204" pitchFamily="34" charset="0"/>
                <a:cs typeface="Arial" panose="020B0604020202020204" pitchFamily="34" charset="0"/>
              </a:rPr>
              <a:t>You can submit </a:t>
            </a:r>
            <a:r>
              <a:rPr lang="en-GB" altLang="en-US" sz="2000" b="1" dirty="0">
                <a:latin typeface="Arial" panose="020B0604020202020204" pitchFamily="34" charset="0"/>
                <a:cs typeface="Arial" panose="020B0604020202020204" pitchFamily="34" charset="0"/>
              </a:rPr>
              <a:t>only one draft </a:t>
            </a:r>
            <a:r>
              <a:rPr lang="en-GB" altLang="en-US" sz="2000" dirty="0">
                <a:latin typeface="Arial" panose="020B0604020202020204" pitchFamily="34" charset="0"/>
                <a:cs typeface="Arial" panose="020B0604020202020204" pitchFamily="34" charset="0"/>
              </a:rPr>
              <a:t>using MS Teams Class notebook. </a:t>
            </a:r>
          </a:p>
          <a:p>
            <a:pPr>
              <a:lnSpc>
                <a:spcPct val="150000"/>
              </a:lnSpc>
            </a:pPr>
            <a:r>
              <a:rPr lang="en-GB" altLang="en-US" sz="2000" b="1" dirty="0">
                <a:solidFill>
                  <a:srgbClr val="FF0000"/>
                </a:solidFill>
                <a:latin typeface="Arial" panose="020B0604020202020204" pitchFamily="34" charset="0"/>
                <a:cs typeface="Arial" panose="020B0604020202020204" pitchFamily="34" charset="0"/>
              </a:rPr>
              <a:t>Do not email drafts</a:t>
            </a:r>
            <a:r>
              <a:rPr lang="en-GB" altLang="en-US" sz="2000" dirty="0">
                <a:latin typeface="Arial" panose="020B0604020202020204" pitchFamily="34" charset="0"/>
                <a:cs typeface="Arial" panose="020B0604020202020204" pitchFamily="34" charset="0"/>
              </a:rPr>
              <a:t>!</a:t>
            </a:r>
          </a:p>
          <a:p>
            <a:pPr>
              <a:lnSpc>
                <a:spcPct val="150000"/>
              </a:lnSpc>
            </a:pPr>
            <a:r>
              <a:rPr lang="en-GB" altLang="en-US" sz="2000" dirty="0">
                <a:latin typeface="Arial" panose="020B0604020202020204" pitchFamily="34" charset="0"/>
                <a:cs typeface="Arial" panose="020B0604020202020204" pitchFamily="34" charset="0"/>
              </a:rPr>
              <a:t>The </a:t>
            </a:r>
            <a:r>
              <a:rPr lang="en-GB" altLang="en-US" sz="2000" b="1" dirty="0">
                <a:latin typeface="Arial" panose="020B0604020202020204" pitchFamily="34" charset="0"/>
                <a:cs typeface="Arial" panose="020B0604020202020204" pitchFamily="34" charset="0"/>
              </a:rPr>
              <a:t>deadline for draft submission</a:t>
            </a:r>
            <a:r>
              <a:rPr lang="en-GB" altLang="en-US" sz="2000" dirty="0">
                <a:latin typeface="Arial" panose="020B0604020202020204" pitchFamily="34" charset="0"/>
                <a:cs typeface="Arial" panose="020B0604020202020204" pitchFamily="34" charset="0"/>
              </a:rPr>
              <a:t> is end of week 8 on Sunday </a:t>
            </a:r>
            <a:r>
              <a:rPr lang="en-GB" altLang="en-US" sz="2000" b="1" dirty="0">
                <a:latin typeface="Arial" panose="020B0604020202020204" pitchFamily="34" charset="0"/>
                <a:cs typeface="Arial" panose="020B0604020202020204" pitchFamily="34" charset="0"/>
              </a:rPr>
              <a:t>11</a:t>
            </a:r>
            <a:r>
              <a:rPr lang="en-GB" altLang="en-US" sz="2000" b="1" baseline="30000" dirty="0">
                <a:latin typeface="Arial" panose="020B0604020202020204" pitchFamily="34" charset="0"/>
                <a:cs typeface="Arial" panose="020B0604020202020204" pitchFamily="34" charset="0"/>
              </a:rPr>
              <a:t>th</a:t>
            </a:r>
            <a:r>
              <a:rPr lang="en-GB" altLang="en-US" sz="2000" b="1" dirty="0">
                <a:latin typeface="Arial" panose="020B0604020202020204" pitchFamily="34" charset="0"/>
                <a:cs typeface="Arial" panose="020B0604020202020204" pitchFamily="34" charset="0"/>
              </a:rPr>
              <a:t> April</a:t>
            </a:r>
            <a:r>
              <a:rPr lang="en-GB" altLang="en-US" sz="2000" dirty="0">
                <a:latin typeface="Arial" panose="020B0604020202020204" pitchFamily="34" charset="0"/>
                <a:cs typeface="Arial" panose="020B0604020202020204" pitchFamily="34" charset="0"/>
              </a:rPr>
              <a:t> 2021 by 5pm.</a:t>
            </a:r>
          </a:p>
          <a:p>
            <a:pPr>
              <a:lnSpc>
                <a:spcPct val="150000"/>
              </a:lnSpc>
            </a:pPr>
            <a:r>
              <a:rPr lang="en-GB" altLang="en-US" sz="2000" dirty="0">
                <a:latin typeface="Arial" panose="020B0604020202020204" pitchFamily="34" charset="0"/>
                <a:cs typeface="Arial" panose="020B0604020202020204" pitchFamily="34" charset="0"/>
              </a:rPr>
              <a:t>Feedback will be available on Sunday </a:t>
            </a:r>
            <a:r>
              <a:rPr lang="en-GB" altLang="en-US" sz="2000" b="1" dirty="0">
                <a:latin typeface="Arial" panose="020B0604020202020204" pitchFamily="34" charset="0"/>
                <a:cs typeface="Arial" panose="020B0604020202020204" pitchFamily="34" charset="0"/>
              </a:rPr>
              <a:t>18</a:t>
            </a:r>
            <a:r>
              <a:rPr lang="en-GB" altLang="en-US" sz="2000" b="1" baseline="30000" dirty="0">
                <a:latin typeface="Arial" panose="020B0604020202020204" pitchFamily="34" charset="0"/>
                <a:cs typeface="Arial" panose="020B0604020202020204" pitchFamily="34" charset="0"/>
              </a:rPr>
              <a:t>th</a:t>
            </a:r>
            <a:r>
              <a:rPr lang="en-GB" altLang="en-US" sz="2000" b="1" dirty="0">
                <a:latin typeface="Arial" panose="020B0604020202020204" pitchFamily="34" charset="0"/>
                <a:cs typeface="Arial" panose="020B0604020202020204" pitchFamily="34" charset="0"/>
              </a:rPr>
              <a:t> April by 5pm </a:t>
            </a:r>
            <a:r>
              <a:rPr lang="en-GB" altLang="en-US" sz="2000" dirty="0">
                <a:latin typeface="Arial" panose="020B0604020202020204" pitchFamily="34" charset="0"/>
                <a:cs typeface="Arial" panose="020B0604020202020204" pitchFamily="34" charset="0"/>
              </a:rPr>
              <a:t>on MS Teams</a:t>
            </a:r>
          </a:p>
          <a:p>
            <a:pPr>
              <a:lnSpc>
                <a:spcPct val="150000"/>
              </a:lnSpc>
            </a:pPr>
            <a:r>
              <a:rPr lang="en-GB" altLang="en-US" sz="2000" dirty="0">
                <a:latin typeface="Arial" panose="020B0604020202020204" pitchFamily="34" charset="0"/>
                <a:cs typeface="Arial" panose="020B0604020202020204" pitchFamily="34" charset="0"/>
              </a:rPr>
              <a:t>You will have individual tutorials in Week 10.</a:t>
            </a:r>
          </a:p>
          <a:p>
            <a:pPr>
              <a:lnSpc>
                <a:spcPct val="150000"/>
              </a:lnSpc>
            </a:pPr>
            <a:r>
              <a:rPr lang="en-GB" altLang="en-US" sz="2000" dirty="0">
                <a:latin typeface="Arial" panose="020B0604020202020204" pitchFamily="34" charset="0"/>
                <a:cs typeface="Arial" panose="020B0604020202020204" pitchFamily="34" charset="0"/>
              </a:rPr>
              <a:t>Final submission date will be emailed to you by London Assessments and will also be available on Students Hall on Moodle</a:t>
            </a:r>
          </a:p>
        </p:txBody>
      </p:sp>
      <p:sp>
        <p:nvSpPr>
          <p:cNvPr id="4" name="Date Placeholder 3">
            <a:extLst>
              <a:ext uri="{FF2B5EF4-FFF2-40B4-BE49-F238E27FC236}">
                <a16:creationId xmlns:a16="http://schemas.microsoft.com/office/drawing/2014/main" id="{9DA27C27-C316-4E15-AABE-D6C07536CA6C}"/>
              </a:ext>
            </a:extLst>
          </p:cNvPr>
          <p:cNvSpPr>
            <a:spLocks noGrp="1"/>
          </p:cNvSpPr>
          <p:nvPr>
            <p:ph type="dt" sz="half" idx="10"/>
          </p:nvPr>
        </p:nvSpPr>
        <p:spPr/>
        <p:txBody>
          <a:bodyPr/>
          <a:lstStyle/>
          <a:p>
            <a:pPr>
              <a:defRPr/>
            </a:pPr>
            <a:fld id="{BD42DE1B-9B44-4EB7-8EEC-4E97F0C7C4BD}" type="datetime1">
              <a:rPr lang="en-GB" altLang="en-US" smtClean="0"/>
              <a:pPr>
                <a:defRPr/>
              </a:pPr>
              <a:t>02/03/2021</a:t>
            </a:fld>
            <a:endParaRPr lang="en-GB" altLang="en-US"/>
          </a:p>
        </p:txBody>
      </p:sp>
      <p:sp>
        <p:nvSpPr>
          <p:cNvPr id="12293" name="Slide Number Placeholder 4">
            <a:extLst>
              <a:ext uri="{FF2B5EF4-FFF2-40B4-BE49-F238E27FC236}">
                <a16:creationId xmlns:a16="http://schemas.microsoft.com/office/drawing/2014/main" id="{6F8ED9DB-09DE-4BFA-A364-E8A4B03C1A61}"/>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7AF79DFD-5D81-4863-A05C-2738E16B3A73}" type="slidenum">
              <a:rPr lang="en-GB" altLang="en-US" sz="1200" smtClean="0">
                <a:solidFill>
                  <a:srgbClr val="898989"/>
                </a:solidFill>
              </a:rPr>
              <a:pPr>
                <a:spcBef>
                  <a:spcPct val="0"/>
                </a:spcBef>
                <a:buFontTx/>
                <a:buNone/>
              </a:pPr>
              <a:t>9</a:t>
            </a:fld>
            <a:endParaRPr lang="en-GB" altLang="en-US" sz="12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56146"/>
            <a:ext cx="8229600" cy="580926"/>
          </a:xfrm>
        </p:spPr>
        <p:txBody>
          <a:bodyPr/>
          <a:lstStyle/>
          <a:p>
            <a:r>
              <a:rPr lang="en-GB" altLang="en-US" sz="3600" b="1" dirty="0"/>
              <a:t>ADDITIONAL GUIDELINE</a:t>
            </a:r>
            <a:endParaRPr lang="en-GB"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50824" y="980728"/>
            <a:ext cx="8569647" cy="4824536"/>
          </a:xfrm>
        </p:spPr>
        <p:txBody>
          <a:bodyPr/>
          <a:lstStyle/>
          <a:p>
            <a:pPr marL="0" indent="0">
              <a:buNone/>
            </a:pPr>
            <a:r>
              <a:rPr lang="en-US" sz="2000" dirty="0">
                <a:latin typeface="Arial" panose="020B0604020202020204" pitchFamily="34" charset="0"/>
                <a:cs typeface="Arial" panose="020B0604020202020204" pitchFamily="34" charset="0"/>
              </a:rPr>
              <a:t>Your report should be formatted appropriately with a contents page and relevant sections that address the following:</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 An overview of problems in healthcare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Define and discuss one problem in the workplace including its scope. </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 Discuss the impact of the problem on all the stakeholders (Service users, Professionals and Regulators </a:t>
            </a:r>
            <a:r>
              <a:rPr lang="en-US" sz="2000" dirty="0" err="1">
                <a:latin typeface="Arial" panose="020B0604020202020204" pitchFamily="34" charset="0"/>
                <a:cs typeface="Arial" panose="020B0604020202020204" pitchFamily="34" charset="0"/>
              </a:rPr>
              <a:t>etc</a:t>
            </a:r>
            <a:r>
              <a:rPr lang="en-US" sz="2000" dirty="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Analyse the decision-making process including the relevant legislation. </a:t>
            </a:r>
          </a:p>
          <a:p>
            <a:endParaRPr lang="en-GB" sz="2200"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142015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ECADD-CC9D-4452-8DE1-1E1AA66C7348}"/>
              </a:ext>
            </a:extLst>
          </p:cNvPr>
          <p:cNvSpPr>
            <a:spLocks noGrp="1"/>
          </p:cNvSpPr>
          <p:nvPr>
            <p:ph type="title"/>
          </p:nvPr>
        </p:nvSpPr>
        <p:spPr>
          <a:xfrm>
            <a:off x="457200" y="258316"/>
            <a:ext cx="8229600" cy="1010444"/>
          </a:xfrm>
        </p:spPr>
        <p:txBody>
          <a:bodyPr/>
          <a:lstStyle/>
          <a:p>
            <a:r>
              <a:rPr lang="en-GB" altLang="en-US" sz="3000" b="1" dirty="0"/>
              <a:t>ADDITIONAL GUIDELINE</a:t>
            </a:r>
            <a:endParaRPr lang="en-GB" sz="3000" dirty="0"/>
          </a:p>
        </p:txBody>
      </p:sp>
      <p:sp>
        <p:nvSpPr>
          <p:cNvPr id="3" name="Content Placeholder 2">
            <a:extLst>
              <a:ext uri="{FF2B5EF4-FFF2-40B4-BE49-F238E27FC236}">
                <a16:creationId xmlns:a16="http://schemas.microsoft.com/office/drawing/2014/main" id="{54A20FA7-4A6A-48E2-9662-7047B5B7C478}"/>
              </a:ext>
            </a:extLst>
          </p:cNvPr>
          <p:cNvSpPr>
            <a:spLocks noGrp="1"/>
          </p:cNvSpPr>
          <p:nvPr>
            <p:ph idx="1"/>
          </p:nvPr>
        </p:nvSpPr>
        <p:spPr>
          <a:xfrm>
            <a:off x="223416" y="1268760"/>
            <a:ext cx="8669064" cy="4248472"/>
          </a:xfrm>
        </p:spPr>
        <p:txBody>
          <a:bodyPr/>
          <a:lstStyle/>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Propose a range of alternative solutions to the problem.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Use a decision-making technique to evaluate a range of solutions to identify the most appropriate option.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Discuss how a solution can be implemented and communicated to stakeholders.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Assess appropriate monitoring and review techniques to ensure successful implementation of the solution.</a:t>
            </a:r>
          </a:p>
        </p:txBody>
      </p:sp>
      <p:sp>
        <p:nvSpPr>
          <p:cNvPr id="4" name="Date Placeholder 3">
            <a:extLst>
              <a:ext uri="{FF2B5EF4-FFF2-40B4-BE49-F238E27FC236}">
                <a16:creationId xmlns:a16="http://schemas.microsoft.com/office/drawing/2014/main" id="{6570F6A4-9E20-4C15-B3FE-39542AED0CD8}"/>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4002299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p:txBody>
          <a:bodyPr/>
          <a:lstStyle/>
          <a:p>
            <a:r>
              <a:rPr lang="en-GB" sz="4000" b="1" dirty="0"/>
              <a:t>Further Guidelines</a:t>
            </a:r>
            <a:endParaRPr lang="en-GB"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p:txBody>
          <a:bodyPr/>
          <a:lstStyle/>
          <a:p>
            <a:pPr marL="0" indent="0">
              <a:spcBef>
                <a:spcPts val="280"/>
              </a:spcBef>
              <a:spcAft>
                <a:spcPts val="0"/>
              </a:spcAft>
              <a:buNone/>
            </a:pPr>
            <a:endParaRPr lang="en-GB" sz="2400" dirty="0">
              <a:effectLst/>
              <a:latin typeface="Carlito"/>
              <a:ea typeface="Carlito"/>
              <a:cs typeface="Carlito"/>
            </a:endParaRPr>
          </a:p>
          <a:p>
            <a:pPr marL="0" indent="0">
              <a:spcBef>
                <a:spcPts val="280"/>
              </a:spcBef>
              <a:spcAft>
                <a:spcPts val="0"/>
              </a:spcAft>
              <a:buNone/>
            </a:pPr>
            <a:r>
              <a:rPr lang="en-GB" sz="2400" dirty="0">
                <a:effectLst/>
                <a:latin typeface="Carlito"/>
                <a:ea typeface="Carlito"/>
                <a:cs typeface="Carlito"/>
              </a:rPr>
              <a:t>Choose one problem of your choice which may be drawn from your current or past work experiences.</a:t>
            </a:r>
          </a:p>
          <a:p>
            <a:pPr marL="0" indent="0">
              <a:spcBef>
                <a:spcPts val="280"/>
              </a:spcBef>
              <a:spcAft>
                <a:spcPts val="0"/>
              </a:spcAft>
              <a:buNone/>
            </a:pPr>
            <a:endParaRPr lang="en-GB" sz="2400" dirty="0">
              <a:latin typeface="Carlito"/>
              <a:ea typeface="Carlito"/>
              <a:cs typeface="Carlito"/>
            </a:endParaRPr>
          </a:p>
          <a:p>
            <a:pPr marL="0" indent="0">
              <a:spcBef>
                <a:spcPts val="280"/>
              </a:spcBef>
              <a:spcAft>
                <a:spcPts val="0"/>
              </a:spcAft>
              <a:buNone/>
            </a:pPr>
            <a:r>
              <a:rPr lang="en-GB" sz="2400" dirty="0">
                <a:effectLst/>
                <a:latin typeface="Carlito"/>
                <a:ea typeface="Carlito"/>
                <a:cs typeface="Carlito"/>
              </a:rPr>
              <a:t>If you have no work experience, you can discuss further with your lecturer if you are unsure .</a:t>
            </a:r>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58394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ABF23-06E8-4ABE-AD46-0FF0881985EB}"/>
              </a:ext>
            </a:extLst>
          </p:cNvPr>
          <p:cNvSpPr>
            <a:spLocks noGrp="1"/>
          </p:cNvSpPr>
          <p:nvPr>
            <p:ph type="title"/>
          </p:nvPr>
        </p:nvSpPr>
        <p:spPr>
          <a:xfrm>
            <a:off x="457200" y="274638"/>
            <a:ext cx="8229600" cy="1066799"/>
          </a:xfrm>
        </p:spPr>
        <p:txBody>
          <a:bodyPr/>
          <a:lstStyle/>
          <a:p>
            <a:r>
              <a:rPr lang="en-US" sz="3000" b="1" dirty="0"/>
              <a:t>WORK-RELATED PROBLEMS IN HEALTH AND SOCIAL CARE</a:t>
            </a:r>
            <a:endParaRPr lang="en-GB" sz="3000" b="1" dirty="0"/>
          </a:p>
        </p:txBody>
      </p:sp>
      <p:sp>
        <p:nvSpPr>
          <p:cNvPr id="3" name="Content Placeholder 2">
            <a:extLst>
              <a:ext uri="{FF2B5EF4-FFF2-40B4-BE49-F238E27FC236}">
                <a16:creationId xmlns:a16="http://schemas.microsoft.com/office/drawing/2014/main" id="{049206DC-5D1F-4022-92C1-8D04732B53C6}"/>
              </a:ext>
            </a:extLst>
          </p:cNvPr>
          <p:cNvSpPr>
            <a:spLocks noGrp="1"/>
          </p:cNvSpPr>
          <p:nvPr>
            <p:ph idx="1"/>
          </p:nvPr>
        </p:nvSpPr>
        <p:spPr/>
        <p:txBody>
          <a:bodyPr/>
          <a:lstStyle/>
          <a:p>
            <a:endParaRPr lang="en-GB"/>
          </a:p>
        </p:txBody>
      </p:sp>
      <p:sp>
        <p:nvSpPr>
          <p:cNvPr id="4" name="Date Placeholder 3">
            <a:extLst>
              <a:ext uri="{FF2B5EF4-FFF2-40B4-BE49-F238E27FC236}">
                <a16:creationId xmlns:a16="http://schemas.microsoft.com/office/drawing/2014/main" id="{B348BEF1-0340-43F9-9DCD-E902AB75FB08}"/>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pic>
        <p:nvPicPr>
          <p:cNvPr id="5" name="Picture 4">
            <a:extLst>
              <a:ext uri="{FF2B5EF4-FFF2-40B4-BE49-F238E27FC236}">
                <a16:creationId xmlns:a16="http://schemas.microsoft.com/office/drawing/2014/main" id="{DA81E2CC-A6F4-4831-9413-7428A3978C4C}"/>
              </a:ext>
            </a:extLst>
          </p:cNvPr>
          <p:cNvPicPr>
            <a:picLocks noChangeAspect="1"/>
          </p:cNvPicPr>
          <p:nvPr/>
        </p:nvPicPr>
        <p:blipFill>
          <a:blip r:embed="rId2"/>
          <a:stretch>
            <a:fillRect/>
          </a:stretch>
        </p:blipFill>
        <p:spPr>
          <a:xfrm>
            <a:off x="3993704" y="3506890"/>
            <a:ext cx="5148064" cy="2232248"/>
          </a:xfrm>
          <a:prstGeom prst="rect">
            <a:avLst/>
          </a:prstGeom>
        </p:spPr>
      </p:pic>
      <p:pic>
        <p:nvPicPr>
          <p:cNvPr id="6" name="Picture 5">
            <a:extLst>
              <a:ext uri="{FF2B5EF4-FFF2-40B4-BE49-F238E27FC236}">
                <a16:creationId xmlns:a16="http://schemas.microsoft.com/office/drawing/2014/main" id="{742DBF47-E17A-4827-BAA4-06DE55E2D322}"/>
              </a:ext>
            </a:extLst>
          </p:cNvPr>
          <p:cNvPicPr>
            <a:picLocks noChangeAspect="1"/>
          </p:cNvPicPr>
          <p:nvPr/>
        </p:nvPicPr>
        <p:blipFill rotWithShape="1">
          <a:blip r:embed="rId3"/>
          <a:srcRect t="12068"/>
          <a:stretch/>
        </p:blipFill>
        <p:spPr>
          <a:xfrm>
            <a:off x="3987091" y="1530017"/>
            <a:ext cx="5148064" cy="2071740"/>
          </a:xfrm>
          <a:prstGeom prst="rect">
            <a:avLst/>
          </a:prstGeom>
        </p:spPr>
      </p:pic>
      <p:pic>
        <p:nvPicPr>
          <p:cNvPr id="7" name="Picture 6">
            <a:extLst>
              <a:ext uri="{FF2B5EF4-FFF2-40B4-BE49-F238E27FC236}">
                <a16:creationId xmlns:a16="http://schemas.microsoft.com/office/drawing/2014/main" id="{0251FD1B-1EB5-40AB-9B33-974B6B55C559}"/>
              </a:ext>
            </a:extLst>
          </p:cNvPr>
          <p:cNvPicPr>
            <a:picLocks noChangeAspect="1"/>
          </p:cNvPicPr>
          <p:nvPr/>
        </p:nvPicPr>
        <p:blipFill>
          <a:blip r:embed="rId4"/>
          <a:stretch>
            <a:fillRect/>
          </a:stretch>
        </p:blipFill>
        <p:spPr>
          <a:xfrm>
            <a:off x="2232" y="1556792"/>
            <a:ext cx="3993704" cy="4182346"/>
          </a:xfrm>
          <a:prstGeom prst="rect">
            <a:avLst/>
          </a:prstGeom>
        </p:spPr>
      </p:pic>
    </p:spTree>
    <p:extLst>
      <p:ext uri="{BB962C8B-B14F-4D97-AF65-F5344CB8AC3E}">
        <p14:creationId xmlns:p14="http://schemas.microsoft.com/office/powerpoint/2010/main" val="1462495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250825" y="124618"/>
            <a:ext cx="8229600" cy="1475581"/>
          </a:xfrm>
        </p:spPr>
        <p:txBody>
          <a:bodyPr/>
          <a:lstStyle/>
          <a:p>
            <a:br>
              <a:rPr lang="en-US" sz="4400" dirty="0"/>
            </a:br>
            <a:br>
              <a:rPr lang="en-US" sz="4400" dirty="0"/>
            </a:br>
            <a:r>
              <a:rPr lang="en-US" sz="3000" b="1" dirty="0"/>
              <a:t>EXAMPLES OF WORK-RELATED PROBLEMS IN HEALTH AND SOCIAL CARE </a:t>
            </a:r>
            <a:br>
              <a:rPr lang="en-US" dirty="0"/>
            </a:br>
            <a:br>
              <a:rPr lang="en-GB" sz="4400" dirty="0"/>
            </a:br>
            <a:endParaRPr lang="en-GB"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50825" y="1600200"/>
            <a:ext cx="8641655" cy="3916363"/>
          </a:xfrm>
        </p:spPr>
        <p:txBody>
          <a:bodyPr/>
          <a:lstStyle/>
          <a:p>
            <a:pPr marL="0" indent="0">
              <a:buNone/>
            </a:pPr>
            <a:endParaRPr lang="en-US" sz="2000" dirty="0"/>
          </a:p>
          <a:p>
            <a:r>
              <a:rPr lang="en-US" sz="2000" dirty="0">
                <a:latin typeface="Arial" panose="020B0604020202020204" pitchFamily="34" charset="0"/>
                <a:cs typeface="Arial" panose="020B0604020202020204" pitchFamily="34" charset="0"/>
              </a:rPr>
              <a:t>lack of PPE, testing equipment / shortage of staff due to the impact of Covid 19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Insufficient or outdated diagnostic or treatment equipment</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Gender inequality or gender pay gap</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Discrimination related issues from staff, management or service users/clients/patients </a:t>
            </a:r>
          </a:p>
          <a:p>
            <a:endParaRPr lang="en-US" sz="2000" dirty="0"/>
          </a:p>
          <a:p>
            <a:endParaRPr lang="en-US" sz="2000" dirty="0"/>
          </a:p>
          <a:p>
            <a:endParaRPr lang="en-US" sz="2000" dirty="0"/>
          </a:p>
          <a:p>
            <a:endParaRPr lang="en-US" sz="2000" dirty="0"/>
          </a:p>
          <a:p>
            <a:pPr marL="0" indent="0">
              <a:buNone/>
            </a:pPr>
            <a:endParaRPr lang="en-GB" sz="2000" dirty="0"/>
          </a:p>
          <a:p>
            <a:pPr marL="0" indent="0">
              <a:buNone/>
            </a:pPr>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4072412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182C6-45A9-45FA-9B05-5C217835C5CD}"/>
              </a:ext>
            </a:extLst>
          </p:cNvPr>
          <p:cNvSpPr>
            <a:spLocks noGrp="1"/>
          </p:cNvSpPr>
          <p:nvPr>
            <p:ph type="title"/>
          </p:nvPr>
        </p:nvSpPr>
        <p:spPr>
          <a:xfrm>
            <a:off x="457200" y="114300"/>
            <a:ext cx="8229600" cy="634082"/>
          </a:xfrm>
        </p:spPr>
        <p:txBody>
          <a:bodyPr/>
          <a:lstStyle/>
          <a:p>
            <a:r>
              <a:rPr lang="en-GB" sz="4400" b="1" dirty="0"/>
              <a:t>Further Guidelines</a:t>
            </a:r>
            <a:endParaRPr lang="en-GB" b="1" dirty="0"/>
          </a:p>
        </p:txBody>
      </p:sp>
      <p:sp>
        <p:nvSpPr>
          <p:cNvPr id="3" name="Content Placeholder 2">
            <a:extLst>
              <a:ext uri="{FF2B5EF4-FFF2-40B4-BE49-F238E27FC236}">
                <a16:creationId xmlns:a16="http://schemas.microsoft.com/office/drawing/2014/main" id="{5D5B8915-C1EB-4678-B03A-E739F827847D}"/>
              </a:ext>
            </a:extLst>
          </p:cNvPr>
          <p:cNvSpPr>
            <a:spLocks noGrp="1"/>
          </p:cNvSpPr>
          <p:nvPr>
            <p:ph idx="1"/>
          </p:nvPr>
        </p:nvSpPr>
        <p:spPr>
          <a:xfrm>
            <a:off x="250824" y="836712"/>
            <a:ext cx="8713663" cy="4824536"/>
          </a:xfrm>
        </p:spPr>
        <p:txBody>
          <a:bodyPr/>
          <a:lstStyle/>
          <a:p>
            <a:pPr marL="0" indent="0">
              <a:buNone/>
            </a:pPr>
            <a:r>
              <a:rPr lang="en-US" sz="2000" dirty="0">
                <a:latin typeface="Arial" panose="020B0604020202020204" pitchFamily="34" charset="0"/>
                <a:cs typeface="Arial" panose="020B0604020202020204" pitchFamily="34" charset="0"/>
              </a:rPr>
              <a:t>More examples of work-related problems in health and social care:</a:t>
            </a:r>
          </a:p>
          <a:p>
            <a:pPr marL="0" indent="0">
              <a:buNone/>
            </a:pPr>
            <a:endParaRPr lang="en-GB"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Lack of communication between staffs or management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Short-staff and heavy workloads</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Low pay and insufficient breaks</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Low patient- to -staff ratio</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Bullying and harassment from staff or service users/clients/patients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Incompetent staff / Insufficient training </a:t>
            </a:r>
          </a:p>
          <a:p>
            <a:pPr marL="0" indent="0">
              <a:buNone/>
            </a:pPr>
            <a:endParaRPr lang="en-GB" dirty="0"/>
          </a:p>
        </p:txBody>
      </p:sp>
      <p:sp>
        <p:nvSpPr>
          <p:cNvPr id="4" name="Date Placeholder 3">
            <a:extLst>
              <a:ext uri="{FF2B5EF4-FFF2-40B4-BE49-F238E27FC236}">
                <a16:creationId xmlns:a16="http://schemas.microsoft.com/office/drawing/2014/main" id="{9907712C-D81D-4C94-962E-72F7F20E0EB9}"/>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837405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65B80-0228-4F34-867B-876EAB7F4794}"/>
              </a:ext>
            </a:extLst>
          </p:cNvPr>
          <p:cNvSpPr>
            <a:spLocks noGrp="1"/>
          </p:cNvSpPr>
          <p:nvPr>
            <p:ph type="title"/>
          </p:nvPr>
        </p:nvSpPr>
        <p:spPr>
          <a:xfrm>
            <a:off x="457200" y="274638"/>
            <a:ext cx="8229600" cy="562074"/>
          </a:xfrm>
        </p:spPr>
        <p:txBody>
          <a:bodyPr/>
          <a:lstStyle/>
          <a:p>
            <a:r>
              <a:rPr lang="en-US" sz="3000" b="1" dirty="0"/>
              <a:t>EXTRAS</a:t>
            </a:r>
            <a:endParaRPr lang="en-GB" sz="3000" b="1" dirty="0"/>
          </a:p>
        </p:txBody>
      </p:sp>
      <p:sp>
        <p:nvSpPr>
          <p:cNvPr id="3" name="Content Placeholder 2">
            <a:extLst>
              <a:ext uri="{FF2B5EF4-FFF2-40B4-BE49-F238E27FC236}">
                <a16:creationId xmlns:a16="http://schemas.microsoft.com/office/drawing/2014/main" id="{3CF24D0F-49AA-4137-89FA-B7CF35A9ED8E}"/>
              </a:ext>
            </a:extLst>
          </p:cNvPr>
          <p:cNvSpPr>
            <a:spLocks noGrp="1"/>
          </p:cNvSpPr>
          <p:nvPr>
            <p:ph idx="1"/>
          </p:nvPr>
        </p:nvSpPr>
        <p:spPr>
          <a:xfrm>
            <a:off x="0" y="980728"/>
            <a:ext cx="8856984" cy="4191073"/>
          </a:xfrm>
        </p:spPr>
        <p:txBody>
          <a:bodyPr/>
          <a:lstStyle/>
          <a:p>
            <a:r>
              <a:rPr lang="en-US" sz="2000" dirty="0">
                <a:latin typeface="Arial" panose="020B0604020202020204" pitchFamily="34" charset="0"/>
                <a:cs typeface="Arial" panose="020B0604020202020204" pitchFamily="34" charset="0"/>
              </a:rPr>
              <a:t>If you have engaged in any class activities set by the lecturer, such as a SWOT analysis, PESTLE analysis and Fishbone diagram etc., you are encouraged to share these in the form of an appendix at the end of the main word document which you will submit. </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This is entirely optional; but will be taken into consideration if provided. </a:t>
            </a:r>
            <a:endParaRPr lang="en-GB" sz="20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8A7DDAC6-8CDA-4CFA-B1CB-AFB3F41CB366}"/>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Tree>
    <p:extLst>
      <p:ext uri="{BB962C8B-B14F-4D97-AF65-F5344CB8AC3E}">
        <p14:creationId xmlns:p14="http://schemas.microsoft.com/office/powerpoint/2010/main" val="884131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61A8FD5-2A29-4D1A-A7EC-026145A0546F}"/>
              </a:ext>
            </a:extLst>
          </p:cNvPr>
          <p:cNvSpPr>
            <a:spLocks noGrp="1"/>
          </p:cNvSpPr>
          <p:nvPr>
            <p:ph type="dt" sz="half" idx="10"/>
          </p:nvPr>
        </p:nvSpPr>
        <p:spPr/>
        <p:txBody>
          <a:bodyPr/>
          <a:lstStyle/>
          <a:p>
            <a:pPr>
              <a:defRPr/>
            </a:pPr>
            <a:fld id="{CDF502AA-C8CB-4132-B592-CA60B7C38ACE}" type="datetime1">
              <a:rPr lang="en-GB" smtClean="0"/>
              <a:pPr>
                <a:defRPr/>
              </a:pPr>
              <a:t>02/03/2021</a:t>
            </a:fld>
            <a:endParaRPr lang="en-GB"/>
          </a:p>
        </p:txBody>
      </p:sp>
      <p:sp>
        <p:nvSpPr>
          <p:cNvPr id="2" name="Title 1">
            <a:extLst>
              <a:ext uri="{FF2B5EF4-FFF2-40B4-BE49-F238E27FC236}">
                <a16:creationId xmlns:a16="http://schemas.microsoft.com/office/drawing/2014/main" id="{5FD43EE2-7E2C-49C1-81F8-CE2860D008A2}"/>
              </a:ext>
            </a:extLst>
          </p:cNvPr>
          <p:cNvSpPr>
            <a:spLocks noGrp="1"/>
          </p:cNvSpPr>
          <p:nvPr>
            <p:ph type="title" idx="4294967295"/>
          </p:nvPr>
        </p:nvSpPr>
        <p:spPr>
          <a:xfrm>
            <a:off x="611560" y="274638"/>
            <a:ext cx="8167056" cy="1143000"/>
          </a:xfrm>
        </p:spPr>
        <p:txBody>
          <a:bodyPr/>
          <a:lstStyle/>
          <a:p>
            <a:br>
              <a:rPr lang="en-US" b="1" dirty="0"/>
            </a:br>
            <a:r>
              <a:rPr lang="en-US" b="1" dirty="0"/>
              <a:t>GOOD LUCK!!</a:t>
            </a:r>
            <a:br>
              <a:rPr lang="en-GB" b="1" dirty="0"/>
            </a:br>
            <a:endParaRPr lang="en-GB" dirty="0"/>
          </a:p>
        </p:txBody>
      </p:sp>
      <p:pic>
        <p:nvPicPr>
          <p:cNvPr id="6" name="Picture 5">
            <a:extLst>
              <a:ext uri="{FF2B5EF4-FFF2-40B4-BE49-F238E27FC236}">
                <a16:creationId xmlns:a16="http://schemas.microsoft.com/office/drawing/2014/main" id="{7AF83081-0950-4F88-9CCD-0028C579CA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832"/>
            <a:ext cx="9144000" cy="3845024"/>
          </a:xfrm>
          <a:prstGeom prst="rect">
            <a:avLst/>
          </a:prstGeom>
        </p:spPr>
      </p:pic>
    </p:spTree>
    <p:extLst>
      <p:ext uri="{BB962C8B-B14F-4D97-AF65-F5344CB8AC3E}">
        <p14:creationId xmlns:p14="http://schemas.microsoft.com/office/powerpoint/2010/main" val="666651956"/>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5252</TotalTime>
  <Words>1245</Words>
  <Application>Microsoft Office PowerPoint</Application>
  <PresentationFormat>On-screen Show (4:3)</PresentationFormat>
  <Paragraphs>174</Paragraphs>
  <Slides>17</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17</vt:i4>
      </vt:variant>
    </vt:vector>
  </HeadingPairs>
  <TitlesOfParts>
    <vt:vector size="25" baseType="lpstr">
      <vt:lpstr>Arial</vt:lpstr>
      <vt:lpstr>Calibri</vt:lpstr>
      <vt:lpstr>Carlito</vt:lpstr>
      <vt:lpstr>Myriad Pro</vt:lpstr>
      <vt:lpstr>Times New Roman</vt:lpstr>
      <vt:lpstr>1_20140311PresentationUWTSDTemplate</vt:lpstr>
      <vt:lpstr>20140311PresentationUWTSDTemplate</vt:lpstr>
      <vt:lpstr>2_20140311PresentationUWTSDTemplate</vt:lpstr>
      <vt:lpstr>BMSW4004  PROBLEM SOLVING AND DECISION MAKING</vt:lpstr>
      <vt:lpstr>MODULE AIM  &amp; LEARNING OUTCOMES</vt:lpstr>
      <vt:lpstr>BMSW4004 –ASSESSMENT OVERVIEW</vt:lpstr>
      <vt:lpstr>ASSESSMENT</vt:lpstr>
      <vt:lpstr>REPORT STRUCTURE</vt:lpstr>
      <vt:lpstr>REPORT STRUCTURE </vt:lpstr>
      <vt:lpstr>ASSESSMENT CRITERIA</vt:lpstr>
      <vt:lpstr>ASSESSMENT CRITERIA</vt:lpstr>
      <vt:lpstr>SUBMISSION</vt:lpstr>
      <vt:lpstr>ADDITIONAL GUIDELINE</vt:lpstr>
      <vt:lpstr>ADDITIONAL GUIDELINE</vt:lpstr>
      <vt:lpstr>Further Guidelines</vt:lpstr>
      <vt:lpstr>WORK-RELATED PROBLEMS IN HEALTH AND SOCIAL CARE</vt:lpstr>
      <vt:lpstr>  EXAMPLES OF WORK-RELATED PROBLEMS IN HEALTH AND SOCIAL CARE   </vt:lpstr>
      <vt:lpstr>Further Guidelines</vt:lpstr>
      <vt:lpstr>EXTRAS</vt:lpstr>
      <vt:lpstr> GOOD LUCK!!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Adesewa Ajayi</cp:lastModifiedBy>
  <cp:revision>377</cp:revision>
  <dcterms:created xsi:type="dcterms:W3CDTF">2012-10-20T16:04:33Z</dcterms:created>
  <dcterms:modified xsi:type="dcterms:W3CDTF">2021-03-02T12:27:11Z</dcterms:modified>
</cp:coreProperties>
</file>