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277" r:id="rId2"/>
    <p:sldId id="295" r:id="rId3"/>
    <p:sldId id="298" r:id="rId4"/>
    <p:sldId id="299" r:id="rId5"/>
    <p:sldId id="300" r:id="rId6"/>
    <p:sldId id="302" r:id="rId7"/>
    <p:sldId id="303" r:id="rId8"/>
    <p:sldId id="301" r:id="rId9"/>
    <p:sldId id="305" r:id="rId10"/>
    <p:sldId id="306" r:id="rId11"/>
    <p:sldId id="307" r:id="rId12"/>
    <p:sldId id="308" r:id="rId13"/>
    <p:sldId id="309" r:id="rId14"/>
    <p:sldId id="304" r:id="rId15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2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67" d="100"/>
          <a:sy n="67" d="100"/>
        </p:scale>
        <p:origin x="1524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7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482" y="1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014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482" y="9429014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9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2950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141" y="4714507"/>
            <a:ext cx="4985393" cy="4468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9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shorthand.com/the-craft/internal-marketing/index.htm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ersonio.com/hr-lexicon/employer-branding-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LCMB7024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Lecture 12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Internal Marketing and Corporate Branding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Learning Objectives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988840"/>
            <a:ext cx="7550496" cy="2952328"/>
          </a:xfrm>
        </p:spPr>
        <p:txBody>
          <a:bodyPr>
            <a:normAutofit fontScale="77500" lnSpcReduction="20000"/>
          </a:bodyPr>
          <a:lstStyle/>
          <a:p>
            <a:r>
              <a:rPr lang="en-GB" sz="3200" dirty="0"/>
              <a:t>To understand what is Internal Marketing</a:t>
            </a:r>
          </a:p>
          <a:p>
            <a:endParaRPr lang="en-GB" sz="3200" dirty="0"/>
          </a:p>
          <a:p>
            <a:r>
              <a:rPr lang="en-GB" sz="3200" dirty="0"/>
              <a:t>To comprehend the main advantages of implementing internal marketing</a:t>
            </a:r>
          </a:p>
          <a:p>
            <a:endParaRPr lang="en-GB" sz="3200" dirty="0"/>
          </a:p>
          <a:p>
            <a:r>
              <a:rPr lang="en-GB" sz="3200" dirty="0"/>
              <a:t>To determine what is corporate branding</a:t>
            </a:r>
          </a:p>
          <a:p>
            <a:r>
              <a:rPr lang="en-GB" sz="3200" dirty="0"/>
              <a:t>To comprehend the different corporate branding strategies.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46D77-C55A-8959-8ECE-B7127F05F7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Internal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6CDA2-5577-4D97-7C40-1BBDE318B7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br>
              <a:rPr lang="en-GB" sz="2000" i="0" u="sng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r>
              <a:rPr lang="en-GB" sz="2000" i="0" u="sng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Internal marketing</a:t>
            </a:r>
            <a:r>
              <a:rPr lang="en-GB" sz="20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is how you communicate information to your employees like product updates, personnel changes, your mission, values, and more.</a:t>
            </a:r>
          </a:p>
          <a:p>
            <a:pPr algn="l"/>
            <a:r>
              <a:rPr lang="en-GB" sz="20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If you’re like most people, you hear “marketing” and immediately think about customers—but external, customer-facing marketing is only half of the equation. To deliver on the promises you make to customers and achieve broader company-wide goals, you need a high level of employee engagement. That’s what internal marketing does.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164A5E-5B27-00E9-A3C4-487600A73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60DF6E-7B11-177C-1DD0-612120C63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10163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0D481-3D07-E410-6519-E0C681290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proxima-nova"/>
              </a:rPr>
              <a:t>Successful internal marketing can: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5178D-0135-7162-0180-24E5932A0D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dirty="0">
                <a:effectLst/>
                <a:latin typeface="inherit"/>
              </a:rPr>
              <a:t>Help build and foster positive company culture, with better employee experience</a:t>
            </a:r>
          </a:p>
          <a:p>
            <a:r>
              <a:rPr lang="en-GB" sz="2400" b="0" i="0" dirty="0">
                <a:effectLst/>
                <a:latin typeface="inherit"/>
              </a:rPr>
              <a:t>Boost retention, with more engaged employees</a:t>
            </a:r>
          </a:p>
          <a:p>
            <a:r>
              <a:rPr lang="en-GB" sz="2400" b="0" i="0" dirty="0">
                <a:effectLst/>
                <a:latin typeface="inherit"/>
              </a:rPr>
              <a:t>Improve productivity, efficiency, and customer satisfaction</a:t>
            </a:r>
          </a:p>
          <a:p>
            <a:r>
              <a:rPr lang="en-GB" sz="2400" b="0" i="0" dirty="0">
                <a:effectLst/>
                <a:latin typeface="inherit"/>
              </a:rPr>
              <a:t>Turn your team into an army of brand advocates and champions for the company's products or services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14605E-EFCA-E194-9F11-0EC9E50976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4A276D-945C-0BC3-9602-A7EE54CB0E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20899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468FF-8E34-6213-32CB-C47AE39E5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Changes in the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0A7624-49F3-EF74-FEA8-AFBFBD98EB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333333"/>
                </a:solidFill>
                <a:effectLst/>
                <a:latin typeface="proxima-nova"/>
              </a:rPr>
              <a:t>People can work anywhere</a:t>
            </a:r>
          </a:p>
          <a:p>
            <a:r>
              <a:rPr lang="en-GB" b="1" i="0" dirty="0">
                <a:solidFill>
                  <a:srgbClr val="333333"/>
                </a:solidFill>
                <a:effectLst/>
                <a:latin typeface="proxima-nova"/>
              </a:rPr>
              <a:t>Remote work continues to grow</a:t>
            </a:r>
            <a:endParaRPr lang="en-GB" b="1" dirty="0">
              <a:solidFill>
                <a:srgbClr val="333333"/>
              </a:solidFill>
              <a:latin typeface="proxima-nova"/>
            </a:endParaRPr>
          </a:p>
          <a:p>
            <a:r>
              <a:rPr lang="en-GB" b="1" i="0" dirty="0">
                <a:solidFill>
                  <a:srgbClr val="333333"/>
                </a:solidFill>
                <a:effectLst/>
                <a:latin typeface="proxima-nova"/>
              </a:rPr>
              <a:t>Many employees have large social followings</a:t>
            </a:r>
          </a:p>
          <a:p>
            <a:r>
              <a:rPr lang="en-GB" b="1" i="0" dirty="0">
                <a:solidFill>
                  <a:srgbClr val="333333"/>
                </a:solidFill>
                <a:effectLst/>
                <a:latin typeface="proxima-nova"/>
              </a:rPr>
              <a:t>At the same time, people are busy</a:t>
            </a:r>
            <a:endParaRPr lang="en-GB" b="1" dirty="0">
              <a:solidFill>
                <a:srgbClr val="333333"/>
              </a:solidFill>
              <a:latin typeface="proxima-nova"/>
            </a:endParaRPr>
          </a:p>
          <a:p>
            <a:r>
              <a:rPr lang="en-GB" b="1" i="0" dirty="0">
                <a:solidFill>
                  <a:srgbClr val="333333"/>
                </a:solidFill>
                <a:effectLst/>
                <a:latin typeface="proxima-nova"/>
              </a:rPr>
              <a:t>Technology is changing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5019CA-E200-F0AD-AD03-BF50DA4D8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BCD188-455D-2333-0761-C70195A74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18730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BCFB2-6EDD-2AC3-25C4-8948FF9B0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Types of Internal Marketing</a:t>
            </a:r>
            <a:br>
              <a:rPr lang="en-GB" sz="2800" dirty="0">
                <a:solidFill>
                  <a:srgbClr val="10324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01EA3-0887-783D-7FA6-37A0E52933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Product Marketing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Brand authenticity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Internal Marketing: Employer branding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FBA4D3-FBC3-F4DC-5245-B1EE6C869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F11545-F851-CF13-4E98-C41CDECD03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199681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1C656-2C51-9797-2398-6532D9B40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Types of Internal Marketing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169C4-25E0-474E-052F-115D06B779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Internal communications 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Internal Marketing: Project branding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74028E-470F-65C3-3093-7C38A413FD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312968-1B50-C859-38F8-1BDF9BD1E0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805999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1B092-E76C-54B6-ACB6-2CDFA2010A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Stages in Internal Marketing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7E362-C1B5-D0C6-034E-CB2B42B11E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 an overall internal marketing strategy</a:t>
            </a:r>
          </a:p>
          <a:p>
            <a:r>
              <a:rPr lang="en-GB" sz="2400" i="0" dirty="0">
                <a:solidFill>
                  <a:srgbClr val="333333"/>
                </a:solidFill>
                <a:effectLst/>
                <a:latin typeface="poppins" panose="00000500000000000000" pitchFamily="2" charset="0"/>
              </a:rPr>
              <a:t>Start from day 1</a:t>
            </a:r>
          </a:p>
          <a:p>
            <a:r>
              <a:rPr lang="en-GB" sz="2400" i="0" dirty="0">
                <a:solidFill>
                  <a:srgbClr val="333333"/>
                </a:solidFill>
                <a:effectLst/>
                <a:latin typeface="poppins" panose="00000500000000000000" pitchFamily="2" charset="0"/>
              </a:rPr>
              <a:t>Support their use of social media</a:t>
            </a:r>
          </a:p>
          <a:p>
            <a:r>
              <a:rPr lang="en-GB" sz="2400" i="0" dirty="0">
                <a:solidFill>
                  <a:srgbClr val="333333"/>
                </a:solidFill>
                <a:effectLst/>
                <a:latin typeface="poppins" panose="00000500000000000000" pitchFamily="2" charset="0"/>
              </a:rPr>
              <a:t>Create interactive content</a:t>
            </a:r>
          </a:p>
          <a:p>
            <a:r>
              <a:rPr lang="en-GB" sz="2400" i="0" dirty="0">
                <a:solidFill>
                  <a:srgbClr val="333333"/>
                </a:solidFill>
                <a:effectLst/>
                <a:latin typeface="poppins" panose="00000500000000000000" pitchFamily="2" charset="0"/>
              </a:rPr>
              <a:t>Fold internal marketing into every content project</a:t>
            </a:r>
          </a:p>
          <a:p>
            <a:r>
              <a:rPr lang="en-GB" sz="240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Write (and think) like a journalist</a:t>
            </a:r>
          </a:p>
          <a:p>
            <a:r>
              <a:rPr lang="en-GB" sz="240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Have a point of view</a:t>
            </a:r>
          </a:p>
          <a:p>
            <a:r>
              <a:rPr lang="en-GB" sz="240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Measure your results with employee feedback</a:t>
            </a:r>
          </a:p>
          <a:p>
            <a:endParaRPr lang="en-GB" sz="2400" i="0" dirty="0">
              <a:solidFill>
                <a:srgbClr val="333333"/>
              </a:solidFill>
              <a:effectLst/>
              <a:latin typeface="poppins" panose="00000500000000000000" pitchFamily="2" charset="0"/>
            </a:endParaRPr>
          </a:p>
          <a:p>
            <a:endParaRPr lang="en-GB" sz="240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5DA090-E0F8-D0E9-F230-0D4C992A8E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0B4534-DEAC-0729-AB6F-E4A2EA52B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782894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3FAE4-9095-04EB-596D-3958BB44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is Corporate Branding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5C910-FD75-52A0-CE9C-B120E224AB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1F1F1F"/>
                </a:solidFill>
                <a:latin typeface="Graphik Web"/>
              </a:rPr>
              <a:t>C</a:t>
            </a:r>
            <a:r>
              <a:rPr lang="en-GB" b="0" i="0" dirty="0">
                <a:solidFill>
                  <a:srgbClr val="1F1F1F"/>
                </a:solidFill>
                <a:effectLst/>
                <a:latin typeface="Graphik Web"/>
              </a:rPr>
              <a:t>orporate branding is a practice to establish a business in the market and promote its values through various distribution channels. It showcases the company's personality and includes all the affairs and measures taken to succeed.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45A369-D11B-0FC0-9374-AD1378B90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112464-CE6D-7EAA-C787-7BED74983C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306753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88E76-0E22-EBF5-B373-165078D3F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1F1F1F"/>
                </a:solidFill>
                <a:effectLst/>
                <a:latin typeface="Graphik Web"/>
              </a:rPr>
              <a:t>The objectives of corporate branding are: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F56E51-4077-9CB9-73AE-E312880239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41414"/>
                </a:solidFill>
                <a:effectLst/>
                <a:latin typeface="Graphik Web"/>
              </a:rPr>
              <a:t>Make the company stand out from the crowd.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41414"/>
                </a:solidFill>
                <a:effectLst/>
                <a:latin typeface="Graphik Web"/>
              </a:rPr>
              <a:t>Differentiate the company from the competitors.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41414"/>
                </a:solidFill>
                <a:effectLst/>
                <a:latin typeface="Graphik Web"/>
              </a:rPr>
              <a:t>Assist in publicity, advertisement, sales, and other promotional activities.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41414"/>
                </a:solidFill>
                <a:effectLst/>
                <a:latin typeface="Graphik Web"/>
              </a:rPr>
              <a:t>Reinforce position in the market.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41414"/>
                </a:solidFill>
                <a:effectLst/>
                <a:latin typeface="Graphik Web"/>
              </a:rPr>
              <a:t>Maintain quality of product and customer service.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41414"/>
                </a:solidFill>
                <a:effectLst/>
                <a:latin typeface="Graphik Web"/>
              </a:rPr>
              <a:t>Increase prestige of the company.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41414"/>
                </a:solidFill>
                <a:effectLst/>
                <a:latin typeface="Graphik Web"/>
              </a:rPr>
              <a:t>Build up a reputation.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41414"/>
                </a:solidFill>
                <a:effectLst/>
                <a:latin typeface="Graphik Web"/>
              </a:rPr>
              <a:t>Increase brand loyalty.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41414"/>
                </a:solidFill>
                <a:effectLst/>
                <a:latin typeface="Graphik Web"/>
              </a:rPr>
              <a:t>Establish market leadership</a:t>
            </a:r>
            <a:r>
              <a:rPr lang="en-GB" b="0" i="0" dirty="0">
                <a:solidFill>
                  <a:srgbClr val="141414"/>
                </a:solidFill>
                <a:effectLst/>
                <a:latin typeface="Graphik Web"/>
              </a:rPr>
              <a:t>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FB5A7-5BD0-C7CE-0FC2-1FBA1E23AF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20B3B0-5293-7171-D6E0-FFB3D3D07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707594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7745B-B1B6-C0E8-3915-EBAA6F330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sz="32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Types of Corporate Branding</a:t>
            </a:r>
            <a:br>
              <a:rPr lang="en-GB" sz="32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EFB05-9500-E3A7-D665-D3A156891F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141414"/>
                </a:solidFill>
                <a:effectLst/>
                <a:latin typeface="Graphik Web"/>
              </a:rPr>
              <a:t>Personal branding</a:t>
            </a:r>
            <a:r>
              <a:rPr lang="en-GB" sz="2400" b="0" i="0" dirty="0">
                <a:solidFill>
                  <a:srgbClr val="141414"/>
                </a:solidFill>
                <a:effectLst/>
                <a:latin typeface="Graphik Web"/>
              </a:rPr>
              <a:t>. It refers to branding a person or entrepreneur.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141414"/>
                </a:solidFill>
                <a:effectLst/>
                <a:latin typeface="Graphik Web"/>
              </a:rPr>
              <a:t>Product branding</a:t>
            </a:r>
            <a:r>
              <a:rPr lang="en-GB" sz="2400" b="0" i="0" dirty="0">
                <a:solidFill>
                  <a:srgbClr val="141414"/>
                </a:solidFill>
                <a:effectLst/>
                <a:latin typeface="Graphik Web"/>
              </a:rPr>
              <a:t>. It refers to promoting a single product.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141414"/>
                </a:solidFill>
                <a:effectLst/>
                <a:latin typeface="Graphik Web"/>
              </a:rPr>
              <a:t>Geographical branding</a:t>
            </a:r>
            <a:r>
              <a:rPr lang="en-GB" sz="2400" b="0" i="0" dirty="0">
                <a:solidFill>
                  <a:srgbClr val="141414"/>
                </a:solidFill>
                <a:effectLst/>
                <a:latin typeface="Graphik Web"/>
              </a:rPr>
              <a:t>. It refers to promoting a company based on a set of unique traits of the specific region.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141414"/>
                </a:solidFill>
                <a:effectLst/>
                <a:latin typeface="Graphik Web"/>
              </a:rPr>
              <a:t>Cultural branding</a:t>
            </a:r>
            <a:r>
              <a:rPr lang="en-GB" sz="2400" b="0" i="0" dirty="0">
                <a:solidFill>
                  <a:srgbClr val="141414"/>
                </a:solidFill>
                <a:effectLst/>
                <a:latin typeface="Graphik Web"/>
              </a:rPr>
              <a:t>. It refers to promoting a company based on a set of unique traits of a specific culture</a:t>
            </a:r>
            <a:r>
              <a:rPr lang="en-GB" sz="1400" b="0" i="0" dirty="0">
                <a:solidFill>
                  <a:srgbClr val="141414"/>
                </a:solidFill>
                <a:effectLst/>
                <a:latin typeface="Graphik Web"/>
              </a:rPr>
              <a:t>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177617-E5AA-C444-FE9F-272F1E3E7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EBF92A-6493-1E62-6C37-DEAE4DD35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56174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BC309-7A4B-28D7-F4BE-428974079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56D96-0039-C7B2-367D-43BF8D2F77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141414"/>
                </a:solidFill>
                <a:effectLst/>
                <a:latin typeface="Graphik Web"/>
              </a:rPr>
              <a:t>Service branding</a:t>
            </a:r>
            <a:r>
              <a:rPr lang="en-GB" sz="2400" b="0" i="0" dirty="0">
                <a:solidFill>
                  <a:srgbClr val="141414"/>
                </a:solidFill>
                <a:effectLst/>
                <a:latin typeface="Graphik Web"/>
              </a:rPr>
              <a:t>. It refers to actions that improve user experience and customer service to resonate with the market the best.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141414"/>
                </a:solidFill>
                <a:effectLst/>
                <a:latin typeface="Graphik Web"/>
              </a:rPr>
              <a:t>Internet branding</a:t>
            </a:r>
            <a:r>
              <a:rPr lang="en-GB" sz="2400" b="0" i="0" dirty="0">
                <a:solidFill>
                  <a:srgbClr val="141414"/>
                </a:solidFill>
                <a:effectLst/>
                <a:latin typeface="Graphik Web"/>
              </a:rPr>
              <a:t>. It refers to positioning the company in the digital expanses.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141414"/>
                </a:solidFill>
                <a:effectLst/>
                <a:latin typeface="Graphik Web"/>
              </a:rPr>
              <a:t>Offline branding</a:t>
            </a:r>
            <a:r>
              <a:rPr lang="en-GB" sz="2400" b="0" i="0" dirty="0">
                <a:solidFill>
                  <a:srgbClr val="141414"/>
                </a:solidFill>
                <a:effectLst/>
                <a:latin typeface="Graphik Web"/>
              </a:rPr>
              <a:t>. It refers to positioning the company in the real world.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141414"/>
                </a:solidFill>
                <a:effectLst/>
                <a:latin typeface="Graphik Web"/>
              </a:rPr>
              <a:t>Co-branding</a:t>
            </a:r>
            <a:r>
              <a:rPr lang="en-GB" sz="2400" b="0" i="0" dirty="0">
                <a:solidFill>
                  <a:srgbClr val="141414"/>
                </a:solidFill>
                <a:effectLst/>
                <a:latin typeface="Graphik Web"/>
              </a:rPr>
              <a:t>. It refers to partnerships with other companies to maximize corresponding positions in the market.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8A7E8E-0C2E-717C-525F-3398593DB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CAC428-A8FF-D0A6-6089-34153850D7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80847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5826A-A77C-C668-F967-97129185A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Lecture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BDA55-6994-1769-26BE-0D06B1142E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We have understood what is Internal Marketing.</a:t>
            </a:r>
          </a:p>
          <a:p>
            <a:r>
              <a:rPr lang="en-GB" sz="2800" dirty="0"/>
              <a:t>Comprehension of the main advantages of implementing internal marketing.</a:t>
            </a:r>
          </a:p>
          <a:p>
            <a:r>
              <a:rPr lang="en-GB" sz="2800" dirty="0"/>
              <a:t>We have determined what is corporate branding.</a:t>
            </a:r>
          </a:p>
          <a:p>
            <a:r>
              <a:rPr lang="en-GB" sz="2800" dirty="0"/>
              <a:t>We have understood the different corporate branding strategies.</a:t>
            </a:r>
          </a:p>
          <a:p>
            <a:endParaRPr lang="en-GB" sz="3200" dirty="0"/>
          </a:p>
          <a:p>
            <a:endParaRPr lang="en-GB" sz="32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7A3D35-65C2-E333-F4D1-0146A92B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ED154-EA56-5FA2-EAA6-B37D39E389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78527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4BC96-0B54-A22E-55EB-1837F4DEE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A3676-F191-A82C-F046-2ED45E355C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+mj-lt"/>
              <a:buAutoNum type="arabicPeriod"/>
            </a:pP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Get App, https://www.getapp.com/resources/your-employees-dont-believe-in-your-product/, 2019.</a:t>
            </a:r>
          </a:p>
          <a:p>
            <a:pPr algn="l">
              <a:buFont typeface="+mj-lt"/>
              <a:buAutoNum type="arabicPeriod"/>
            </a:pP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Megan </a:t>
            </a:r>
            <a:r>
              <a:rPr lang="en-GB" sz="18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DeGruttola</a:t>
            </a: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Survey Reveals How Consumers Really Judge Brand Authenticity (and Influencers), https://www.socialmediatoday.com/news/survey-reveals-how-consumers-really-judge-brand-authenticity-and-influence/, 2019.</a:t>
            </a:r>
          </a:p>
          <a:p>
            <a:pPr algn="l">
              <a:buFont typeface="+mj-lt"/>
              <a:buAutoNum type="arabicPeriod"/>
            </a:pPr>
            <a:r>
              <a:rPr lang="en-GB" sz="18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Personio</a:t>
            </a: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The Ultimate Guide to Employer Branding, </a:t>
            </a: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https://www.personio.com/hr-lexicon/employer-branding-2</a:t>
            </a:r>
            <a:endParaRPr lang="en-GB" sz="18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“Corporate Branding – Definition and Strategies.” </a:t>
            </a:r>
            <a:r>
              <a:rPr lang="en-GB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Web Design, UI/UX, Branding, and App Development Blog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17 Feb. 2022, www.ramotion.com/blog/corporate-branding/.</a:t>
            </a:r>
          </a:p>
          <a:p>
            <a:pPr algn="l">
              <a:buFont typeface="+mj-lt"/>
              <a:buAutoNum type="arabicPeriod"/>
            </a:pPr>
            <a:endParaRPr lang="en-GB" sz="2000" b="0" i="0" dirty="0">
              <a:solidFill>
                <a:srgbClr val="393E42"/>
              </a:solidFill>
              <a:effectLst/>
              <a:latin typeface="Proxima Nova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BF9653-8CBF-4D0F-66D1-A43B228ED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9997FC-E73A-9E1C-AE72-C596688DE7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542675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2429</TotalTime>
  <Words>699</Words>
  <Application>Microsoft Office PowerPoint</Application>
  <PresentationFormat>On-screen Show (4:3)</PresentationFormat>
  <Paragraphs>103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Arial</vt:lpstr>
      <vt:lpstr>Graphik Web</vt:lpstr>
      <vt:lpstr>inherit</vt:lpstr>
      <vt:lpstr>Myriad Pro</vt:lpstr>
      <vt:lpstr>poppins</vt:lpstr>
      <vt:lpstr>Proxima Nova</vt:lpstr>
      <vt:lpstr>proxima-nova</vt:lpstr>
      <vt:lpstr>Verdana</vt:lpstr>
      <vt:lpstr>20140311PresentationUWTSDTemplate</vt:lpstr>
      <vt:lpstr>LCMB7024</vt:lpstr>
      <vt:lpstr>Learning Objectives</vt:lpstr>
      <vt:lpstr>What is Internal Marketing</vt:lpstr>
      <vt:lpstr>Successful internal marketing can:</vt:lpstr>
      <vt:lpstr>Changes in the Workplace</vt:lpstr>
      <vt:lpstr>Types of Internal Marketing </vt:lpstr>
      <vt:lpstr>Types of Internal Marketing</vt:lpstr>
      <vt:lpstr>Stages in Internal Marketing Strategy</vt:lpstr>
      <vt:lpstr>What is Corporate Branding</vt:lpstr>
      <vt:lpstr>The objectives of corporate branding are:</vt:lpstr>
      <vt:lpstr> Types of Corporate Branding </vt:lpstr>
      <vt:lpstr>PowerPoint Presentation</vt:lpstr>
      <vt:lpstr>Lecture Summary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Tushara Balendran</cp:lastModifiedBy>
  <cp:revision>162</cp:revision>
  <cp:lastPrinted>2022-03-08T18:23:15Z</cp:lastPrinted>
  <dcterms:created xsi:type="dcterms:W3CDTF">2002-10-07T19:43:58Z</dcterms:created>
  <dcterms:modified xsi:type="dcterms:W3CDTF">2023-10-08T20:21:18Z</dcterms:modified>
</cp:coreProperties>
</file>