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5"/>
  </p:notesMasterIdLst>
  <p:handoutMasterIdLst>
    <p:handoutMasterId r:id="rId16"/>
  </p:handoutMasterIdLst>
  <p:sldIdLst>
    <p:sldId id="256" r:id="rId2"/>
    <p:sldId id="279" r:id="rId3"/>
    <p:sldId id="280" r:id="rId4"/>
    <p:sldId id="274" r:id="rId5"/>
    <p:sldId id="273" r:id="rId6"/>
    <p:sldId id="272" r:id="rId7"/>
    <p:sldId id="276" r:id="rId8"/>
    <p:sldId id="275" r:id="rId9"/>
    <p:sldId id="269" r:id="rId10"/>
    <p:sldId id="263" r:id="rId11"/>
    <p:sldId id="278" r:id="rId12"/>
    <p:sldId id="261" r:id="rId13"/>
    <p:sldId id="25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33"/>
    <a:srgbClr val="2F1BA5"/>
    <a:srgbClr val="FFCF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570" autoAdjust="0"/>
  </p:normalViewPr>
  <p:slideViewPr>
    <p:cSldViewPr>
      <p:cViewPr varScale="1">
        <p:scale>
          <a:sx n="66" d="100"/>
          <a:sy n="66" d="100"/>
        </p:scale>
        <p:origin x="-552" y="-96"/>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notesViewPr>
    <p:cSldViewPr>
      <p:cViewPr varScale="1">
        <p:scale>
          <a:sx n="88" d="100"/>
          <a:sy n="88" d="100"/>
        </p:scale>
        <p:origin x="-3822"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31747"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1748"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31749"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7B8EE564-5B9E-4DFF-959A-5EF556C6EC82}" type="slidenum">
              <a:rPr lang="en-GB" altLang="en-US"/>
              <a:pPr/>
              <a:t>‹#›</a:t>
            </a:fld>
            <a:endParaRPr lang="en-GB" altLang="en-US"/>
          </a:p>
        </p:txBody>
      </p:sp>
    </p:spTree>
    <p:extLst>
      <p:ext uri="{BB962C8B-B14F-4D97-AF65-F5344CB8AC3E}">
        <p14:creationId xmlns:p14="http://schemas.microsoft.com/office/powerpoint/2010/main" val="13538920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C7E1D42A-2B31-4F37-A61F-037F4B5AE0E1}" type="datetimeFigureOut">
              <a:rPr lang="en-GB"/>
              <a:pPr>
                <a:defRPr/>
              </a:pPr>
              <a:t>05/06/2018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5797456-0EAB-4239-A8BC-95D73A5F81DE}" type="slidenum">
              <a:rPr lang="en-GB" altLang="en-US"/>
              <a:pPr/>
              <a:t>‹#›</a:t>
            </a:fld>
            <a:endParaRPr lang="en-GB" altLang="en-US"/>
          </a:p>
        </p:txBody>
      </p:sp>
    </p:spTree>
    <p:extLst>
      <p:ext uri="{BB962C8B-B14F-4D97-AF65-F5344CB8AC3E}">
        <p14:creationId xmlns:p14="http://schemas.microsoft.com/office/powerpoint/2010/main" val="15110302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5289A73-6E41-480A-A942-BD30E0D636B2}" type="slidenum">
              <a:rPr lang="en-GB" altLang="en-US" smtClean="0"/>
              <a:pPr/>
              <a:t>‹#›</a:t>
            </a:fld>
            <a:endParaRPr lang="en-GB" altLang="en-US"/>
          </a:p>
        </p:txBody>
      </p:sp>
    </p:spTree>
    <p:extLst>
      <p:ext uri="{BB962C8B-B14F-4D97-AF65-F5344CB8AC3E}">
        <p14:creationId xmlns:p14="http://schemas.microsoft.com/office/powerpoint/2010/main" val="538560299"/>
      </p:ext>
    </p:extLst>
  </p:cSld>
  <p:clrMapOvr>
    <a:masterClrMapping/>
  </p:clrMapOvr>
  <p:extLst mod="1">
    <p:ext uri="{DCECCB84-F9BA-43D5-87BE-67443E8EF086}">
      <p15:sldGuideLst xmlns=""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862F99D-9E1C-4D75-8BF3-1D76A735DD58}" type="slidenum">
              <a:rPr lang="en-GB" altLang="en-US" smtClean="0"/>
              <a:pPr/>
              <a:t>‹#›</a:t>
            </a:fld>
            <a:endParaRPr lang="en-GB" altLang="en-US"/>
          </a:p>
        </p:txBody>
      </p:sp>
    </p:spTree>
    <p:extLst>
      <p:ext uri="{BB962C8B-B14F-4D97-AF65-F5344CB8AC3E}">
        <p14:creationId xmlns:p14="http://schemas.microsoft.com/office/powerpoint/2010/main" val="3028077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9176F50-12A4-4C2F-904E-F3EACEE645F6}" type="slidenum">
              <a:rPr lang="en-GB" altLang="en-US" smtClean="0"/>
              <a:pPr/>
              <a:t>‹#›</a:t>
            </a:fld>
            <a:endParaRPr lang="en-GB" altLang="en-US"/>
          </a:p>
        </p:txBody>
      </p:sp>
    </p:spTree>
    <p:extLst>
      <p:ext uri="{BB962C8B-B14F-4D97-AF65-F5344CB8AC3E}">
        <p14:creationId xmlns:p14="http://schemas.microsoft.com/office/powerpoint/2010/main" val="3305321210"/>
      </p:ext>
    </p:extLst>
  </p:cSld>
  <p:clrMapOvr>
    <a:masterClrMapping/>
  </p:clrMapOvr>
  <p:extLst mod="1">
    <p:ext uri="{DCECCB84-F9BA-43D5-87BE-67443E8EF086}">
      <p15:sldGuideLst xmlns=""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979E76C-931E-4F86-88C5-6A00AFFA3E34}" type="slidenum">
              <a:rPr lang="en-GB" altLang="en-US" smtClean="0"/>
              <a:pPr/>
              <a:t>‹#›</a:t>
            </a:fld>
            <a:endParaRPr lang="en-GB" altLang="en-US"/>
          </a:p>
        </p:txBody>
      </p:sp>
    </p:spTree>
    <p:extLst>
      <p:ext uri="{BB962C8B-B14F-4D97-AF65-F5344CB8AC3E}">
        <p14:creationId xmlns:p14="http://schemas.microsoft.com/office/powerpoint/2010/main" val="2321571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2955F2B0-C7CB-4EE0-AF00-18FA12419E2F}" type="slidenum">
              <a:rPr lang="en-GB" altLang="en-US" smtClean="0"/>
              <a:pPr/>
              <a:t>‹#›</a:t>
            </a:fld>
            <a:endParaRPr lang="en-GB" altLang="en-US"/>
          </a:p>
        </p:txBody>
      </p:sp>
    </p:spTree>
    <p:extLst>
      <p:ext uri="{BB962C8B-B14F-4D97-AF65-F5344CB8AC3E}">
        <p14:creationId xmlns:p14="http://schemas.microsoft.com/office/powerpoint/2010/main" val="3512465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947820E4-6CEE-4BE5-9103-B2D7FE27332D}" type="slidenum">
              <a:rPr lang="en-GB" altLang="en-US" smtClean="0"/>
              <a:pPr/>
              <a:t>‹#›</a:t>
            </a:fld>
            <a:endParaRPr lang="en-GB" altLang="en-US"/>
          </a:p>
        </p:txBody>
      </p:sp>
    </p:spTree>
    <p:extLst>
      <p:ext uri="{BB962C8B-B14F-4D97-AF65-F5344CB8AC3E}">
        <p14:creationId xmlns:p14="http://schemas.microsoft.com/office/powerpoint/2010/main" val="2023577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F3BD306F-CDB1-4785-B895-848892003379}" type="slidenum">
              <a:rPr lang="en-GB" altLang="en-US" smtClean="0"/>
              <a:pPr/>
              <a:t>‹#›</a:t>
            </a:fld>
            <a:endParaRPr lang="en-GB" altLang="en-US"/>
          </a:p>
        </p:txBody>
      </p:sp>
    </p:spTree>
    <p:extLst>
      <p:ext uri="{BB962C8B-B14F-4D97-AF65-F5344CB8AC3E}">
        <p14:creationId xmlns:p14="http://schemas.microsoft.com/office/powerpoint/2010/main" val="1235344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13A7E89-5647-40E5-A617-1F910DB772C3}" type="slidenum">
              <a:rPr lang="en-GB" altLang="en-US" smtClean="0"/>
              <a:pPr/>
              <a:t>‹#›</a:t>
            </a:fld>
            <a:endParaRPr lang="en-GB" altLang="en-US"/>
          </a:p>
        </p:txBody>
      </p:sp>
    </p:spTree>
    <p:extLst>
      <p:ext uri="{BB962C8B-B14F-4D97-AF65-F5344CB8AC3E}">
        <p14:creationId xmlns:p14="http://schemas.microsoft.com/office/powerpoint/2010/main" val="1403697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21241A3E-2A05-40EE-AB6D-8E1D0546E59D}" type="slidenum">
              <a:rPr lang="en-GB" altLang="en-US" smtClean="0"/>
              <a:pPr/>
              <a:t>‹#›</a:t>
            </a:fld>
            <a:endParaRPr lang="en-GB" altLang="en-US"/>
          </a:p>
        </p:txBody>
      </p:sp>
    </p:spTree>
    <p:extLst>
      <p:ext uri="{BB962C8B-B14F-4D97-AF65-F5344CB8AC3E}">
        <p14:creationId xmlns:p14="http://schemas.microsoft.com/office/powerpoint/2010/main" val="2534013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0E02FEF-40C1-433A-983B-3DCA18BB0EC0}" type="slidenum">
              <a:rPr lang="en-GB" altLang="en-US" smtClean="0"/>
              <a:pPr/>
              <a:t>‹#›</a:t>
            </a:fld>
            <a:endParaRPr lang="en-GB" altLang="en-US"/>
          </a:p>
        </p:txBody>
      </p:sp>
    </p:spTree>
    <p:extLst>
      <p:ext uri="{BB962C8B-B14F-4D97-AF65-F5344CB8AC3E}">
        <p14:creationId xmlns:p14="http://schemas.microsoft.com/office/powerpoint/2010/main" val="2423586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ABFD4C2-C6D0-4545-B81B-F423DD4E2DFF}" type="slidenum">
              <a:rPr lang="en-GB" altLang="en-US" smtClean="0"/>
              <a:pPr/>
              <a:t>‹#›</a:t>
            </a:fld>
            <a:endParaRPr lang="en-GB" altLang="en-US"/>
          </a:p>
        </p:txBody>
      </p:sp>
    </p:spTree>
    <p:extLst>
      <p:ext uri="{BB962C8B-B14F-4D97-AF65-F5344CB8AC3E}">
        <p14:creationId xmlns:p14="http://schemas.microsoft.com/office/powerpoint/2010/main" val="2581437184"/>
      </p:ext>
    </p:extLst>
  </p:cSld>
  <p:clrMapOvr>
    <a:masterClrMapping/>
  </p:clrMapOvr>
  <p:extLst mod="1">
    <p:ext uri="{DCECCB84-F9BA-43D5-87BE-67443E8EF086}">
      <p15:sldGuideLst xmlns=""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CC7A3CE4-4549-4AB4-AA12-E0359390B55C}" type="slidenum">
              <a:rPr lang="en-GB" altLang="en-US"/>
              <a:pPr/>
              <a:t>‹#›</a:t>
            </a:fld>
            <a:endParaRPr lang="en-GB" altLang="en-US"/>
          </a:p>
        </p:txBody>
      </p:sp>
    </p:spTree>
    <p:extLst>
      <p:ext uri="{BB962C8B-B14F-4D97-AF65-F5344CB8AC3E}">
        <p14:creationId xmlns:p14="http://schemas.microsoft.com/office/powerpoint/2010/main" val="2839879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3E8EA5-D434-43C0-A0C7-B7F7B5CC165C}" type="slidenum">
              <a:rPr lang="en-GB" altLang="en-US" smtClean="0"/>
              <a:pPr/>
              <a:t>‹#›</a:t>
            </a:fld>
            <a:endParaRPr lang="en-GB" altLang="en-US"/>
          </a:p>
        </p:txBody>
      </p:sp>
    </p:spTree>
    <p:extLst>
      <p:ext uri="{BB962C8B-B14F-4D97-AF65-F5344CB8AC3E}">
        <p14:creationId xmlns:p14="http://schemas.microsoft.com/office/powerpoint/2010/main" val="3875799566"/>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6.jpeg"/><Relationship Id="rId1" Type="http://schemas.openxmlformats.org/officeDocument/2006/relationships/slideLayout" Target="../slideLayouts/slideLayout12.xml"/><Relationship Id="rId5" Type="http://schemas.microsoft.com/office/2007/relationships/hdphoto" Target="../media/hdphoto7.wdp"/><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53774" y="116632"/>
            <a:ext cx="8856984" cy="720080"/>
          </a:xfrm>
        </p:spPr>
        <p:txBody>
          <a:bodyPr>
            <a:normAutofit/>
          </a:bodyPr>
          <a:lstStyle/>
          <a:p>
            <a:pPr algn="r"/>
            <a:r>
              <a:rPr lang="en-GB" altLang="en-US" sz="3200" dirty="0" smtClean="0">
                <a:latin typeface="Book Antiqua" panose="02040602050305030304" pitchFamily="18" charset="0"/>
              </a:rPr>
              <a:t>CSEN7029: </a:t>
            </a:r>
            <a:r>
              <a:rPr lang="en-GB" altLang="en-US" sz="2800" i="1" dirty="0">
                <a:latin typeface="Book Antiqua" panose="02040602050305030304" pitchFamily="18" charset="0"/>
              </a:rPr>
              <a:t>Utopias, Dystopias </a:t>
            </a:r>
            <a:r>
              <a:rPr lang="en-GB" altLang="en-US" sz="2800" i="1" dirty="0" smtClean="0">
                <a:latin typeface="Book Antiqua" panose="02040602050305030304" pitchFamily="18" charset="0"/>
              </a:rPr>
              <a:t>&amp; the </a:t>
            </a:r>
            <a:r>
              <a:rPr lang="en-GB" altLang="en-US" sz="2800" i="1" dirty="0">
                <a:latin typeface="Book Antiqua" panose="02040602050305030304" pitchFamily="18" charset="0"/>
              </a:rPr>
              <a:t>functions of fictions</a:t>
            </a:r>
          </a:p>
        </p:txBody>
      </p:sp>
      <p:sp>
        <p:nvSpPr>
          <p:cNvPr id="2" name="Subtitle 1"/>
          <p:cNvSpPr>
            <a:spLocks noGrp="1"/>
          </p:cNvSpPr>
          <p:nvPr>
            <p:ph type="subTitle" idx="1"/>
          </p:nvPr>
        </p:nvSpPr>
        <p:spPr>
          <a:xfrm>
            <a:off x="611560" y="2492896"/>
            <a:ext cx="8064896" cy="3672408"/>
          </a:xfrm>
        </p:spPr>
        <p:txBody>
          <a:bodyPr>
            <a:noAutofit/>
          </a:bodyPr>
          <a:lstStyle/>
          <a:p>
            <a:r>
              <a:rPr lang="en-GB" sz="3600" dirty="0" smtClean="0">
                <a:solidFill>
                  <a:schemeClr val="accent2"/>
                </a:solidFill>
                <a:latin typeface="Bookman Old Style" panose="02050604050505020204" pitchFamily="18" charset="0"/>
              </a:rPr>
              <a:t>WEEK 3: THE  ENLIGHTENMENT &amp; THE FOCUS ON RATIONAL CHOICE</a:t>
            </a:r>
            <a:endParaRPr lang="en-GB" sz="3600" dirty="0">
              <a:solidFill>
                <a:schemeClr val="accent2"/>
              </a:solidFill>
              <a:latin typeface="Bookman Old Style" panose="02050604050505020204" pitchFamily="18" charset="0"/>
            </a:endParaRPr>
          </a:p>
          <a:p>
            <a:r>
              <a:rPr lang="en-GB" sz="1600" dirty="0">
                <a:latin typeface="Bookman Old Style" panose="02050604050505020204" pitchFamily="18" charset="0"/>
              </a:rPr>
              <a:t> </a:t>
            </a:r>
          </a:p>
          <a:p>
            <a:r>
              <a:rPr lang="en-GB" sz="2800" dirty="0" smtClean="0">
                <a:latin typeface="Bookman Old Style" panose="02050604050505020204" pitchFamily="18" charset="0"/>
              </a:rPr>
              <a:t>Samuel </a:t>
            </a:r>
            <a:r>
              <a:rPr lang="en-GB" sz="2800" dirty="0">
                <a:latin typeface="Bookman Old Style" panose="02050604050505020204" pitchFamily="18" charset="0"/>
              </a:rPr>
              <a:t>Johnson, (1759), </a:t>
            </a:r>
            <a:r>
              <a:rPr lang="en-GB" sz="2800" i="1" dirty="0">
                <a:latin typeface="Bookman Old Style" panose="02050604050505020204" pitchFamily="18" charset="0"/>
              </a:rPr>
              <a:t>The History </a:t>
            </a:r>
            <a:r>
              <a:rPr lang="en-GB" sz="2800" i="1" dirty="0" smtClean="0">
                <a:latin typeface="Bookman Old Style" panose="02050604050505020204" pitchFamily="18" charset="0"/>
              </a:rPr>
              <a:t>of </a:t>
            </a:r>
            <a:r>
              <a:rPr lang="en-GB" sz="2800" i="1" dirty="0">
                <a:latin typeface="Bookman Old Style" panose="02050604050505020204" pitchFamily="18" charset="0"/>
              </a:rPr>
              <a:t>Rasselas, Prince of </a:t>
            </a:r>
            <a:r>
              <a:rPr lang="en-GB" sz="2800" i="1" dirty="0" err="1" smtClean="0">
                <a:latin typeface="Bookman Old Style" panose="02050604050505020204" pitchFamily="18" charset="0"/>
              </a:rPr>
              <a:t>Abissinia</a:t>
            </a:r>
            <a:endParaRPr lang="en-GB" sz="2800" dirty="0">
              <a:latin typeface="Bookman Old Style" panose="02050604050505020204" pitchFamily="18" charset="0"/>
            </a:endParaRPr>
          </a:p>
          <a:p>
            <a:endParaRPr lang="en-GB" sz="2000" dirty="0">
              <a:latin typeface="Bookman Old Style" panose="02050604050505020204" pitchFamily="18" charset="0"/>
            </a:endParaRPr>
          </a:p>
          <a:p>
            <a:r>
              <a:rPr lang="en-GB" dirty="0" smtClean="0">
                <a:latin typeface="Bookman Old Style" panose="02050604050505020204" pitchFamily="18" charset="0"/>
              </a:rPr>
              <a:t>POWERPOINT FOR CONTEXT  </a:t>
            </a:r>
            <a:endParaRPr lang="en-GB" dirty="0">
              <a:latin typeface="Bookman Old Style" panose="020506040505050202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055" y="34482"/>
            <a:ext cx="8892480" cy="1152128"/>
          </a:xfrm>
        </p:spPr>
        <p:txBody>
          <a:bodyPr>
            <a:normAutofit/>
          </a:bodyPr>
          <a:lstStyle/>
          <a:p>
            <a:r>
              <a:rPr lang="en-GB" sz="3200" dirty="0" smtClean="0">
                <a:latin typeface="Bookman Old Style" panose="02050604050505020204" pitchFamily="18" charset="0"/>
                <a:ea typeface="+mn-ea"/>
                <a:cs typeface="+mn-cs"/>
              </a:rPr>
              <a:t>UNDERSTANDING THE ENLIGHTENMENT</a:t>
            </a:r>
            <a:endParaRPr lang="en-GB" sz="3200" dirty="0">
              <a:latin typeface="Bookman Old Style" panose="02050604050505020204" pitchFamily="18" charset="0"/>
              <a:ea typeface="+mn-ea"/>
              <a:cs typeface="+mn-cs"/>
            </a:endParaRPr>
          </a:p>
        </p:txBody>
      </p:sp>
      <p:sp>
        <p:nvSpPr>
          <p:cNvPr id="4" name="Rectangle 3"/>
          <p:cNvSpPr>
            <a:spLocks noGrp="1" noChangeArrowheads="1"/>
          </p:cNvSpPr>
          <p:nvPr>
            <p:ph idx="1"/>
          </p:nvPr>
        </p:nvSpPr>
        <p:spPr>
          <a:xfrm>
            <a:off x="323528" y="1340768"/>
            <a:ext cx="8640960" cy="5112567"/>
          </a:xfrm>
        </p:spPr>
        <p:txBody>
          <a:bodyPr>
            <a:normAutofit fontScale="85000" lnSpcReduction="10000"/>
          </a:bodyPr>
          <a:lstStyle/>
          <a:p>
            <a:pPr algn="l" eaLnBrk="1" hangingPunct="1">
              <a:lnSpc>
                <a:spcPct val="80000"/>
              </a:lnSpc>
            </a:pPr>
            <a:endParaRPr lang="en-US" altLang="en-US" sz="1400" i="1" dirty="0">
              <a:solidFill>
                <a:schemeClr val="accent2"/>
              </a:solidFill>
              <a:latin typeface="Bookman Old Style" panose="02050604050505020204" pitchFamily="18" charset="0"/>
            </a:endParaRPr>
          </a:p>
          <a:p>
            <a:pPr marL="0" indent="0" eaLnBrk="1" hangingPunct="1">
              <a:lnSpc>
                <a:spcPct val="80000"/>
              </a:lnSpc>
              <a:buNone/>
            </a:pPr>
            <a:r>
              <a:rPr lang="en-US" altLang="en-US" i="1" dirty="0">
                <a:solidFill>
                  <a:schemeClr val="accent2"/>
                </a:solidFill>
                <a:latin typeface="Bookman Old Style" panose="02050604050505020204" pitchFamily="18" charset="0"/>
              </a:rPr>
              <a:t>Cogito ergo sum</a:t>
            </a:r>
            <a:r>
              <a:rPr lang="en-US" altLang="en-US" dirty="0">
                <a:solidFill>
                  <a:schemeClr val="accent2"/>
                </a:solidFill>
                <a:latin typeface="Bookman Old Style" panose="02050604050505020204" pitchFamily="18" charset="0"/>
              </a:rPr>
              <a:t>: I think therefore I am (Descartes, 1644)</a:t>
            </a:r>
          </a:p>
          <a:p>
            <a:pPr marL="0" indent="0" algn="l" eaLnBrk="1" hangingPunct="1">
              <a:lnSpc>
                <a:spcPct val="80000"/>
              </a:lnSpc>
              <a:buNone/>
            </a:pPr>
            <a:endParaRPr lang="en-US" altLang="en-US" sz="1200" i="1" dirty="0">
              <a:latin typeface="Bookman Old Style" panose="02050604050505020204" pitchFamily="18" charset="0"/>
            </a:endParaRPr>
          </a:p>
          <a:p>
            <a:pPr marL="0" indent="0" algn="l" eaLnBrk="1" hangingPunct="1">
              <a:lnSpc>
                <a:spcPct val="120000"/>
              </a:lnSpc>
              <a:spcBef>
                <a:spcPts val="600"/>
              </a:spcBef>
              <a:buNone/>
            </a:pPr>
            <a:r>
              <a:rPr lang="en-GB" altLang="en-US" dirty="0" smtClean="0">
                <a:latin typeface="Bookman Old Style" panose="02050604050505020204" pitchFamily="18" charset="0"/>
              </a:rPr>
              <a:t>Enlightenment </a:t>
            </a:r>
            <a:r>
              <a:rPr lang="en-GB" altLang="en-US" dirty="0">
                <a:latin typeface="Bookman Old Style" panose="02050604050505020204" pitchFamily="18" charset="0"/>
              </a:rPr>
              <a:t>is man's emergence from his self-imposed immaturity. Immaturity is the inability to use one's understanding without guidance from another. This immaturity is self-imposed when its cause lies not in lack of understanding, but in lack of resolve and courage to use it without guidance from another. </a:t>
            </a:r>
            <a:r>
              <a:rPr lang="en-GB" altLang="en-US" i="1" dirty="0" err="1">
                <a:solidFill>
                  <a:schemeClr val="accent2"/>
                </a:solidFill>
                <a:latin typeface="Bookman Old Style" panose="02050604050505020204" pitchFamily="18" charset="0"/>
              </a:rPr>
              <a:t>Sapere</a:t>
            </a:r>
            <a:r>
              <a:rPr lang="en-GB" altLang="en-US" i="1" dirty="0">
                <a:solidFill>
                  <a:schemeClr val="accent2"/>
                </a:solidFill>
                <a:latin typeface="Bookman Old Style" panose="02050604050505020204" pitchFamily="18" charset="0"/>
              </a:rPr>
              <a:t> Aude</a:t>
            </a:r>
            <a:r>
              <a:rPr lang="en-GB" altLang="en-US" dirty="0">
                <a:solidFill>
                  <a:schemeClr val="accent2"/>
                </a:solidFill>
                <a:latin typeface="Bookman Old Style" panose="02050604050505020204" pitchFamily="18" charset="0"/>
              </a:rPr>
              <a:t>! [dare to know] "Have courage to use your own understanding!</a:t>
            </a:r>
            <a:r>
              <a:rPr lang="en-GB" altLang="en-US" dirty="0">
                <a:solidFill>
                  <a:srgbClr val="FFFF00"/>
                </a:solidFill>
                <a:latin typeface="Bookman Old Style" panose="02050604050505020204" pitchFamily="18" charset="0"/>
              </a:rPr>
              <a:t>"--</a:t>
            </a:r>
            <a:r>
              <a:rPr lang="en-GB" altLang="en-US" dirty="0">
                <a:latin typeface="Bookman Old Style" panose="02050604050505020204" pitchFamily="18" charset="0"/>
              </a:rPr>
              <a:t>that is the motto of enlightenment. </a:t>
            </a:r>
          </a:p>
          <a:p>
            <a:pPr marL="0" indent="0" algn="l" eaLnBrk="1" hangingPunct="1">
              <a:lnSpc>
                <a:spcPct val="80000"/>
              </a:lnSpc>
              <a:buNone/>
            </a:pPr>
            <a:endParaRPr lang="en-GB" altLang="en-US" sz="1200" dirty="0">
              <a:latin typeface="Bookman Old Style" panose="02050604050505020204" pitchFamily="18" charset="0"/>
            </a:endParaRPr>
          </a:p>
          <a:p>
            <a:pPr marL="0" indent="0" algn="l" eaLnBrk="1" hangingPunct="1">
              <a:lnSpc>
                <a:spcPct val="80000"/>
              </a:lnSpc>
              <a:buNone/>
            </a:pPr>
            <a:r>
              <a:rPr lang="en-GB" altLang="en-US" sz="2000" dirty="0">
                <a:latin typeface="Bookman Old Style" panose="02050604050505020204" pitchFamily="18" charset="0"/>
              </a:rPr>
              <a:t>Immanuel Kant, </a:t>
            </a:r>
            <a:r>
              <a:rPr lang="en-GB" altLang="en-US" sz="2000" i="1" dirty="0">
                <a:latin typeface="Bookman Old Style" panose="02050604050505020204" pitchFamily="18" charset="0"/>
              </a:rPr>
              <a:t>An Answer to the Question: What is Enlightenment</a:t>
            </a:r>
            <a:r>
              <a:rPr lang="en-GB" altLang="en-US" sz="2000" dirty="0">
                <a:latin typeface="Bookman Old Style" panose="02050604050505020204" pitchFamily="18" charset="0"/>
              </a:rPr>
              <a:t>? (1784)</a:t>
            </a:r>
            <a:r>
              <a:rPr lang="en-GB" altLang="en-US" sz="2200" dirty="0">
                <a:latin typeface="Bookman Old Style" panose="02050604050505020204" pitchFamily="18" charset="0"/>
              </a:rPr>
              <a:t> </a:t>
            </a:r>
            <a:r>
              <a:rPr lang="en-GB" altLang="en-US" sz="2000" dirty="0">
                <a:latin typeface="Bookman Old Style" panose="02050604050505020204" pitchFamily="18" charset="0"/>
              </a:rPr>
              <a:t>www.english.upenn.edu/~mgamer/Etexts/kant.html</a:t>
            </a:r>
          </a:p>
        </p:txBody>
      </p:sp>
    </p:spTree>
    <p:extLst>
      <p:ext uri="{BB962C8B-B14F-4D97-AF65-F5344CB8AC3E}">
        <p14:creationId xmlns:p14="http://schemas.microsoft.com/office/powerpoint/2010/main" val="2795516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352928" cy="831625"/>
          </a:xfrm>
        </p:spPr>
        <p:txBody>
          <a:bodyPr>
            <a:normAutofit/>
          </a:bodyPr>
          <a:lstStyle/>
          <a:p>
            <a:pPr algn="ctr"/>
            <a:r>
              <a:rPr lang="en-GB" sz="3200" dirty="0" smtClean="0">
                <a:solidFill>
                  <a:schemeClr val="accent2"/>
                </a:solidFill>
                <a:latin typeface="Bookman Old Style" panose="02050604050505020204" pitchFamily="18" charset="0"/>
                <a:ea typeface="+mn-ea"/>
                <a:cs typeface="+mn-cs"/>
              </a:rPr>
              <a:t>UNDERSTANDING &amp; KNOWLEDGE</a:t>
            </a:r>
            <a:endParaRPr lang="en-GB" sz="3200" dirty="0">
              <a:solidFill>
                <a:schemeClr val="accent2"/>
              </a:solidFill>
              <a:latin typeface="Bookman Old Style" panose="02050604050505020204" pitchFamily="18" charset="0"/>
              <a:ea typeface="+mn-ea"/>
              <a:cs typeface="+mn-cs"/>
            </a:endParaRPr>
          </a:p>
        </p:txBody>
      </p:sp>
      <p:sp>
        <p:nvSpPr>
          <p:cNvPr id="3" name="Content Placeholder 2"/>
          <p:cNvSpPr>
            <a:spLocks noGrp="1"/>
          </p:cNvSpPr>
          <p:nvPr>
            <p:ph idx="1"/>
          </p:nvPr>
        </p:nvSpPr>
        <p:spPr>
          <a:xfrm>
            <a:off x="395536" y="1196752"/>
            <a:ext cx="8280920" cy="5400599"/>
          </a:xfrm>
        </p:spPr>
        <p:txBody>
          <a:bodyPr>
            <a:normAutofit fontScale="70000" lnSpcReduction="20000"/>
          </a:bodyPr>
          <a:lstStyle/>
          <a:p>
            <a:pPr marL="0" indent="0">
              <a:lnSpc>
                <a:spcPct val="120000"/>
              </a:lnSpc>
              <a:buNone/>
            </a:pPr>
            <a:r>
              <a:rPr lang="en-GB" sz="3200" dirty="0" smtClean="0">
                <a:latin typeface="Bookman Old Style" panose="02050604050505020204" pitchFamily="18" charset="0"/>
              </a:rPr>
              <a:t>…possessing </a:t>
            </a:r>
            <a:r>
              <a:rPr lang="en-GB" sz="3200" dirty="0">
                <a:latin typeface="Bookman Old Style" panose="02050604050505020204" pitchFamily="18" charset="0"/>
              </a:rPr>
              <a:t>all that I can want, I find one day and one hour exactly like another, except that the latter is still more tedious than the former. Let your experience inform me how the day may now seem as short as in my childhood, while nature was yet fresh, and every moment shewed me what I never had observed before. </a:t>
            </a:r>
            <a:r>
              <a:rPr lang="en-GB" sz="3200" dirty="0">
                <a:solidFill>
                  <a:schemeClr val="accent2"/>
                </a:solidFill>
                <a:latin typeface="Bookman Old Style" panose="02050604050505020204" pitchFamily="18" charset="0"/>
              </a:rPr>
              <a:t>I have already enjoyed too much; give me something to desire</a:t>
            </a:r>
            <a:r>
              <a:rPr lang="en-GB" sz="3200" dirty="0">
                <a:latin typeface="Bookman Old Style" panose="02050604050505020204" pitchFamily="18" charset="0"/>
              </a:rPr>
              <a:t>.”</a:t>
            </a:r>
          </a:p>
          <a:p>
            <a:pPr marL="0" indent="0">
              <a:lnSpc>
                <a:spcPct val="120000"/>
              </a:lnSpc>
              <a:buNone/>
            </a:pPr>
            <a:r>
              <a:rPr lang="en-GB" sz="3200" dirty="0">
                <a:latin typeface="Bookman Old Style" panose="02050604050505020204" pitchFamily="18" charset="0"/>
              </a:rPr>
              <a:t>The old man was surprized at this new species of affliction, and knew not what to reply, yet was unwilling to be silent. “Sir, said he, </a:t>
            </a:r>
            <a:r>
              <a:rPr lang="en-GB" sz="3200" dirty="0">
                <a:solidFill>
                  <a:schemeClr val="accent2"/>
                </a:solidFill>
                <a:latin typeface="Bookman Old Style" panose="02050604050505020204" pitchFamily="18" charset="0"/>
              </a:rPr>
              <a:t>if you had seen the miseries of the world, you would know how to value your present state</a:t>
            </a:r>
            <a:r>
              <a:rPr lang="en-GB" sz="3200" dirty="0">
                <a:latin typeface="Bookman Old Style" panose="02050604050505020204" pitchFamily="18" charset="0"/>
              </a:rPr>
              <a:t>.” “Now, said the prince, you have given me something to desire; </a:t>
            </a:r>
            <a:r>
              <a:rPr lang="en-GB" sz="3200" dirty="0">
                <a:solidFill>
                  <a:schemeClr val="accent2"/>
                </a:solidFill>
                <a:latin typeface="Bookman Old Style" panose="02050604050505020204" pitchFamily="18" charset="0"/>
              </a:rPr>
              <a:t>I shall long to see the miseries of the world, since the sight of them is necessary to happiness</a:t>
            </a:r>
            <a:r>
              <a:rPr lang="en-GB" sz="3200" dirty="0" smtClean="0">
                <a:solidFill>
                  <a:schemeClr val="accent2"/>
                </a:solidFill>
                <a:latin typeface="Bookman Old Style" panose="02050604050505020204" pitchFamily="18" charset="0"/>
              </a:rPr>
              <a:t>.”</a:t>
            </a:r>
            <a:endParaRPr lang="en-GB" dirty="0">
              <a:solidFill>
                <a:schemeClr val="accent2"/>
              </a:solidFill>
            </a:endParaRPr>
          </a:p>
        </p:txBody>
      </p:sp>
    </p:spTree>
    <p:extLst>
      <p:ext uri="{BB962C8B-B14F-4D97-AF65-F5344CB8AC3E}">
        <p14:creationId xmlns:p14="http://schemas.microsoft.com/office/powerpoint/2010/main" val="819183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61925" y="5972541"/>
            <a:ext cx="8820150" cy="765175"/>
          </a:xfrm>
        </p:spPr>
        <p:txBody>
          <a:bodyPr>
            <a:normAutofit fontScale="90000"/>
          </a:bodyPr>
          <a:lstStyle/>
          <a:p>
            <a:pPr eaLnBrk="1" hangingPunct="1"/>
            <a:r>
              <a:rPr lang="en-GB" altLang="en-US" sz="2000" dirty="0" smtClean="0">
                <a:latin typeface="Bookman Old Style" panose="02050604050505020204" pitchFamily="18" charset="0"/>
              </a:rPr>
              <a:t>Understanding the circulation </a:t>
            </a:r>
            <a:r>
              <a:rPr lang="en-GB" altLang="en-US" sz="2000" dirty="0">
                <a:latin typeface="Bookman Old Style" panose="02050604050505020204" pitchFamily="18" charset="0"/>
              </a:rPr>
              <a:t>of the blood: </a:t>
            </a:r>
            <a:r>
              <a:rPr lang="en-GB" altLang="en-US" sz="2000" dirty="0" smtClean="0">
                <a:latin typeface="Bookman Old Style" panose="02050604050505020204" pitchFamily="18" charset="0"/>
              </a:rPr>
              <a:t>veins </a:t>
            </a:r>
            <a:r>
              <a:rPr lang="en-GB" altLang="en-US" sz="2000" dirty="0">
                <a:latin typeface="Bookman Old Style" panose="02050604050505020204" pitchFamily="18" charset="0"/>
              </a:rPr>
              <a:t>from Harvey's </a:t>
            </a:r>
            <a:r>
              <a:rPr lang="en-GB" altLang="en-US" sz="2000" i="1" dirty="0" err="1">
                <a:latin typeface="Bookman Old Style" panose="02050604050505020204" pitchFamily="18" charset="0"/>
              </a:rPr>
              <a:t>Exercitatio</a:t>
            </a:r>
            <a:r>
              <a:rPr lang="en-GB" altLang="en-US" sz="2000" i="1" dirty="0">
                <a:latin typeface="Bookman Old Style" panose="02050604050505020204" pitchFamily="18" charset="0"/>
              </a:rPr>
              <a:t> </a:t>
            </a:r>
            <a:r>
              <a:rPr lang="en-GB" altLang="en-US" sz="2000" i="1" dirty="0" err="1">
                <a:latin typeface="Bookman Old Style" panose="02050604050505020204" pitchFamily="18" charset="0"/>
              </a:rPr>
              <a:t>Anatomica</a:t>
            </a:r>
            <a:r>
              <a:rPr lang="en-GB" altLang="en-US" sz="2000" i="1" dirty="0">
                <a:latin typeface="Bookman Old Style" panose="02050604050505020204" pitchFamily="18" charset="0"/>
              </a:rPr>
              <a:t> de Motu </a:t>
            </a:r>
            <a:r>
              <a:rPr lang="en-GB" altLang="en-US" sz="2000" i="1" dirty="0" err="1">
                <a:latin typeface="Bookman Old Style" panose="02050604050505020204" pitchFamily="18" charset="0"/>
              </a:rPr>
              <a:t>Cordis</a:t>
            </a:r>
            <a:r>
              <a:rPr lang="en-GB" altLang="en-US" sz="2000" i="1" dirty="0">
                <a:latin typeface="Bookman Old Style" panose="02050604050505020204" pitchFamily="18" charset="0"/>
              </a:rPr>
              <a:t> et </a:t>
            </a:r>
            <a:r>
              <a:rPr lang="en-GB" altLang="en-US" sz="2000" i="1" dirty="0" err="1">
                <a:latin typeface="Bookman Old Style" panose="02050604050505020204" pitchFamily="18" charset="0"/>
              </a:rPr>
              <a:t>Sanguinis</a:t>
            </a:r>
            <a:r>
              <a:rPr lang="en-GB" altLang="en-US" sz="2000" i="1" dirty="0">
                <a:latin typeface="Bookman Old Style" panose="02050604050505020204" pitchFamily="18" charset="0"/>
              </a:rPr>
              <a:t> in </a:t>
            </a:r>
            <a:r>
              <a:rPr lang="en-GB" altLang="en-US" sz="2000" i="1" dirty="0" err="1">
                <a:latin typeface="Bookman Old Style" panose="02050604050505020204" pitchFamily="18" charset="0"/>
              </a:rPr>
              <a:t>Animalibus</a:t>
            </a:r>
            <a:r>
              <a:rPr lang="en-GB" altLang="en-US" sz="2000" dirty="0">
                <a:latin typeface="Bookman Old Style" panose="02050604050505020204" pitchFamily="18" charset="0"/>
              </a:rPr>
              <a:t> 1648</a:t>
            </a:r>
          </a:p>
        </p:txBody>
      </p:sp>
      <p:pic>
        <p:nvPicPr>
          <p:cNvPr id="5123" name="Picture 5" descr="File:William Harvey ( 1578-1657) Venenbild.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saturation sat="4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827584" y="841104"/>
            <a:ext cx="7343775" cy="511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6"/>
          <p:cNvSpPr>
            <a:spLocks noChangeArrowheads="1"/>
          </p:cNvSpPr>
          <p:nvPr/>
        </p:nvSpPr>
        <p:spPr bwMode="auto">
          <a:xfrm>
            <a:off x="457200" y="100807"/>
            <a:ext cx="8229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3200" dirty="0">
                <a:solidFill>
                  <a:schemeClr val="accent2"/>
                </a:solidFill>
                <a:latin typeface="Bookman Old Style" panose="02050604050505020204" pitchFamily="18" charset="0"/>
              </a:rPr>
              <a:t>CLASSIFICATION AND SYSTEMS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descr="Table_of_Astronomy%2C_Cyclopaedia%2C_Volume_1%2C_p_164"/>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saturation sat="400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50825" y="536575"/>
            <a:ext cx="6408738" cy="59340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6147" name="Rectangle 6"/>
          <p:cNvSpPr>
            <a:spLocks noChangeArrowheads="1"/>
          </p:cNvSpPr>
          <p:nvPr/>
        </p:nvSpPr>
        <p:spPr bwMode="auto">
          <a:xfrm>
            <a:off x="6659563" y="1887785"/>
            <a:ext cx="2411412" cy="3231654"/>
          </a:xfrm>
          <a:prstGeom prst="rect">
            <a:avLst/>
          </a:prstGeom>
          <a:noFill/>
          <a:ln>
            <a:noFill/>
          </a:ln>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400" dirty="0" smtClean="0">
                <a:latin typeface="Bookman Old Style" panose="02050604050505020204" pitchFamily="18" charset="0"/>
              </a:rPr>
              <a:t>Understanding and </a:t>
            </a:r>
            <a:r>
              <a:rPr lang="en-GB" altLang="en-US" sz="2400" dirty="0" smtClean="0">
                <a:solidFill>
                  <a:schemeClr val="accent2"/>
                </a:solidFill>
                <a:latin typeface="Bookman Old Style" panose="02050604050505020204" pitchFamily="18" charset="0"/>
              </a:rPr>
              <a:t>SYSTEMISING </a:t>
            </a:r>
            <a:r>
              <a:rPr lang="en-GB" altLang="en-US" sz="2400" dirty="0">
                <a:solidFill>
                  <a:schemeClr val="accent2"/>
                </a:solidFill>
                <a:latin typeface="Bookman Old Style" panose="02050604050505020204" pitchFamily="18" charset="0"/>
              </a:rPr>
              <a:t>THE HEAVENS</a:t>
            </a:r>
            <a:r>
              <a:rPr lang="en-GB" altLang="en-US" sz="2400" dirty="0">
                <a:latin typeface="Bookman Old Style" panose="02050604050505020204" pitchFamily="18" charset="0"/>
              </a:rPr>
              <a:t>: </a:t>
            </a:r>
            <a:r>
              <a:rPr lang="en-GB" altLang="en-US" sz="2000" dirty="0">
                <a:latin typeface="Bookman Old Style" panose="02050604050505020204" pitchFamily="18" charset="0"/>
              </a:rPr>
              <a:t>Table of  astronomy from </a:t>
            </a:r>
            <a:r>
              <a:rPr lang="en-GB" altLang="en-US" sz="2000" i="1" dirty="0">
                <a:latin typeface="Bookman Old Style" panose="02050604050505020204" pitchFamily="18" charset="0"/>
              </a:rPr>
              <a:t>Cyclopaedia</a:t>
            </a:r>
            <a:r>
              <a:rPr lang="en-GB" altLang="en-US" sz="2000" dirty="0">
                <a:latin typeface="Bookman Old Style" panose="02050604050505020204" pitchFamily="18" charset="0"/>
              </a:rPr>
              <a:t> (1728</a:t>
            </a:r>
            <a:r>
              <a:rPr lang="en-GB" altLang="en-US" sz="2400" dirty="0">
                <a:latin typeface="Bookman Old Style" panose="02050604050505020204" pitchFamily="18" charset="0"/>
              </a:rPr>
              <a:t>)</a:t>
            </a:r>
            <a:r>
              <a:rPr lang="en-GB" altLang="en-US" sz="2000" dirty="0">
                <a:latin typeface="Bookman Old Style" panose="02050604050505020204" pitchFamily="18" charset="0"/>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5" descr="Linnaeus_-_Regnum_Animale_%281735%29"/>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saturation sat="400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79388" y="260350"/>
            <a:ext cx="8785225" cy="5535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171" name="Rectangle 6"/>
          <p:cNvSpPr>
            <a:spLocks noChangeArrowheads="1"/>
          </p:cNvSpPr>
          <p:nvPr/>
        </p:nvSpPr>
        <p:spPr bwMode="auto">
          <a:xfrm>
            <a:off x="-10570" y="6045258"/>
            <a:ext cx="9144000" cy="6777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15870"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300" dirty="0" smtClean="0">
                <a:solidFill>
                  <a:schemeClr val="accent2"/>
                </a:solidFill>
                <a:latin typeface="Bookman Old Style" panose="02050604050505020204" pitchFamily="18" charset="0"/>
              </a:rPr>
              <a:t>UNDERSTANDING &amp; SYSTEMISING </a:t>
            </a:r>
            <a:r>
              <a:rPr lang="en-GB" altLang="en-US" sz="2300" dirty="0">
                <a:solidFill>
                  <a:schemeClr val="accent2"/>
                </a:solidFill>
                <a:latin typeface="Bookman Old Style" panose="02050604050505020204" pitchFamily="18" charset="0"/>
              </a:rPr>
              <a:t>THE ANIMAL KINGDOM: </a:t>
            </a:r>
          </a:p>
          <a:p>
            <a:pPr algn="ctr" eaLnBrk="1" hangingPunct="1"/>
            <a:r>
              <a:rPr lang="en-GB" altLang="en-US" sz="2000" dirty="0">
                <a:latin typeface="Bookman Old Style" panose="02050604050505020204" pitchFamily="18" charset="0"/>
              </a:rPr>
              <a:t>Linnaeus - </a:t>
            </a:r>
            <a:r>
              <a:rPr lang="en-GB" altLang="en-US" sz="2000" i="1" dirty="0">
                <a:latin typeface="Bookman Old Style" panose="02050604050505020204" pitchFamily="18" charset="0"/>
              </a:rPr>
              <a:t>Regnum </a:t>
            </a:r>
            <a:r>
              <a:rPr lang="en-GB" altLang="en-US" sz="2000" i="1" dirty="0" err="1">
                <a:latin typeface="Bookman Old Style" panose="02050604050505020204" pitchFamily="18" charset="0"/>
              </a:rPr>
              <a:t>Animale</a:t>
            </a:r>
            <a:r>
              <a:rPr lang="en-GB" altLang="en-US" sz="2000" dirty="0">
                <a:latin typeface="Bookman Old Style" panose="02050604050505020204" pitchFamily="18" charset="0"/>
              </a:rPr>
              <a:t> (1735)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ChangeArrowheads="1"/>
          </p:cNvSpPr>
          <p:nvPr/>
        </p:nvSpPr>
        <p:spPr bwMode="auto">
          <a:xfrm>
            <a:off x="1258888" y="6281509"/>
            <a:ext cx="6111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latin typeface="Bookman Old Style" panose="02050604050505020204" pitchFamily="18" charset="0"/>
              </a:rPr>
              <a:t>George Stubbs, </a:t>
            </a:r>
            <a:r>
              <a:rPr lang="en-GB" altLang="en-US" sz="2000" i="1" dirty="0">
                <a:latin typeface="Bookman Old Style" panose="02050604050505020204" pitchFamily="18" charset="0"/>
              </a:rPr>
              <a:t>The Anatomy of the Horse,</a:t>
            </a:r>
            <a:r>
              <a:rPr lang="en-GB" altLang="en-US" sz="2000" dirty="0">
                <a:latin typeface="Bookman Old Style" panose="02050604050505020204" pitchFamily="18" charset="0"/>
              </a:rPr>
              <a:t> 1766</a:t>
            </a:r>
          </a:p>
        </p:txBody>
      </p:sp>
      <p:sp>
        <p:nvSpPr>
          <p:cNvPr id="8195" name="Rectangle 7"/>
          <p:cNvSpPr>
            <a:spLocks noChangeArrowheads="1"/>
          </p:cNvSpPr>
          <p:nvPr/>
        </p:nvSpPr>
        <p:spPr bwMode="auto">
          <a:xfrm>
            <a:off x="0" y="114204"/>
            <a:ext cx="91440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800" dirty="0">
                <a:solidFill>
                  <a:schemeClr val="accent2"/>
                </a:solidFill>
                <a:latin typeface="Bookman Old Style" panose="02050604050505020204" pitchFamily="18" charset="0"/>
              </a:rPr>
              <a:t>UNDERSTANDING &amp; SYSTEMISING THE CONSTRUCTION </a:t>
            </a:r>
            <a:r>
              <a:rPr lang="en-GB" altLang="en-US" sz="2800" dirty="0" smtClean="0">
                <a:solidFill>
                  <a:schemeClr val="accent2"/>
                </a:solidFill>
                <a:latin typeface="Bookman Old Style" panose="02050604050505020204" pitchFamily="18" charset="0"/>
              </a:rPr>
              <a:t>OF </a:t>
            </a:r>
            <a:r>
              <a:rPr lang="en-GB" altLang="en-US" sz="2800" dirty="0">
                <a:solidFill>
                  <a:schemeClr val="accent2"/>
                </a:solidFill>
                <a:latin typeface="Bookman Old Style" panose="02050604050505020204" pitchFamily="18" charset="0"/>
              </a:rPr>
              <a:t>LIVING THINGS</a:t>
            </a:r>
          </a:p>
        </p:txBody>
      </p:sp>
      <p:sp>
        <p:nvSpPr>
          <p:cNvPr id="4" name="AutoShape 2" descr="File:Plate III from 'The Anatomy of the Horse' by George Stubbs, 1853.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p:cNvPicPr>
            <a:picLocks noChangeAspect="1" noChangeArrowheads="1"/>
          </p:cNvPicPr>
          <p:nvPr/>
        </p:nvPicPr>
        <p:blipFill>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1258888" y="1048974"/>
            <a:ext cx="6423694" cy="509143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6" descr="ps000626_l"/>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13861" b="11806"/>
          <a:stretch>
            <a:fillRect/>
          </a:stretch>
        </p:blipFill>
        <p:spPr bwMode="auto">
          <a:xfrm>
            <a:off x="539750" y="620713"/>
            <a:ext cx="5715000" cy="424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9219" name="Rectangle 7"/>
          <p:cNvSpPr>
            <a:spLocks noChangeArrowheads="1"/>
          </p:cNvSpPr>
          <p:nvPr/>
        </p:nvSpPr>
        <p:spPr bwMode="auto">
          <a:xfrm>
            <a:off x="250825" y="5111940"/>
            <a:ext cx="870108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400" dirty="0">
                <a:solidFill>
                  <a:schemeClr val="accent2"/>
                </a:solidFill>
                <a:latin typeface="Bookman Old Style" panose="02050604050505020204" pitchFamily="18" charset="0"/>
              </a:rPr>
              <a:t>UNDERSTANDING &amp; SYSTEMISING THE BODY </a:t>
            </a:r>
          </a:p>
          <a:p>
            <a:pPr eaLnBrk="1" hangingPunct="1"/>
            <a:r>
              <a:rPr lang="en-GB" altLang="en-US" dirty="0">
                <a:latin typeface="Bookman Old Style" panose="02050604050505020204" pitchFamily="18" charset="0"/>
              </a:rPr>
              <a:t>The difficulty that he faced was to show clearly the different textures of vein, muscle and bone using a medium that is essentially 'linear'. He succeeded so well that for over a century the book was the principal guide for veterinarians as well as painters.  </a:t>
            </a:r>
          </a:p>
        </p:txBody>
      </p:sp>
      <p:sp>
        <p:nvSpPr>
          <p:cNvPr id="9220" name="Rectangle 8"/>
          <p:cNvSpPr>
            <a:spLocks noChangeArrowheads="1"/>
          </p:cNvSpPr>
          <p:nvPr/>
        </p:nvSpPr>
        <p:spPr bwMode="auto">
          <a:xfrm>
            <a:off x="6732588" y="1700213"/>
            <a:ext cx="1871662"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latin typeface="Bookman Old Style" panose="02050604050505020204" pitchFamily="18" charset="0"/>
              </a:rPr>
              <a:t>George Stubbs, </a:t>
            </a:r>
            <a:r>
              <a:rPr lang="en-GB" altLang="en-US" sz="2000" i="1" dirty="0">
                <a:latin typeface="Bookman Old Style" panose="02050604050505020204" pitchFamily="18" charset="0"/>
              </a:rPr>
              <a:t>The Anatomy of the Horse,</a:t>
            </a:r>
            <a:r>
              <a:rPr lang="en-GB" altLang="en-US" sz="2000" dirty="0">
                <a:latin typeface="Bookman Old Style" panose="02050604050505020204" pitchFamily="18" charset="0"/>
              </a:rPr>
              <a:t> 1766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10"/>
          <p:cNvSpPr>
            <a:spLocks noChangeArrowheads="1"/>
          </p:cNvSpPr>
          <p:nvPr/>
        </p:nvSpPr>
        <p:spPr bwMode="auto">
          <a:xfrm>
            <a:off x="7134426" y="4077072"/>
            <a:ext cx="1800200" cy="21993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44436"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000" dirty="0">
                <a:latin typeface="Bookman Old Style" panose="02050604050505020204" pitchFamily="18" charset="0"/>
              </a:rPr>
              <a:t>Burton, </a:t>
            </a:r>
            <a:r>
              <a:rPr lang="en-GB" altLang="en-US" sz="2000" i="1" dirty="0">
                <a:latin typeface="Bookman Old Style" panose="02050604050505020204" pitchFamily="18" charset="0"/>
              </a:rPr>
              <a:t>A Complete New System of Midwifery</a:t>
            </a:r>
            <a:r>
              <a:rPr lang="en-GB" altLang="en-US" sz="2000" dirty="0">
                <a:latin typeface="Bookman Old Style" panose="02050604050505020204" pitchFamily="18" charset="0"/>
              </a:rPr>
              <a:t> (1751) ill. George Stubbs</a:t>
            </a:r>
          </a:p>
        </p:txBody>
      </p:sp>
      <p:sp>
        <p:nvSpPr>
          <p:cNvPr id="10244" name="Rectangle 11"/>
          <p:cNvSpPr>
            <a:spLocks noChangeArrowheads="1"/>
          </p:cNvSpPr>
          <p:nvPr/>
        </p:nvSpPr>
        <p:spPr bwMode="auto">
          <a:xfrm flipH="1">
            <a:off x="6372200" y="163500"/>
            <a:ext cx="2592288" cy="1337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44436"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800" dirty="0">
                <a:solidFill>
                  <a:schemeClr val="accent2"/>
                </a:solidFill>
                <a:latin typeface="Bookman Old Style" panose="02050604050505020204" pitchFamily="18" charset="0"/>
              </a:rPr>
              <a:t>SYSTEMISING HUMAN BIRTH</a:t>
            </a:r>
          </a:p>
        </p:txBody>
      </p:sp>
      <p:pic>
        <p:nvPicPr>
          <p:cNvPr id="5" name="Picture 4"/>
          <p:cNvPicPr>
            <a:picLocks noChangeAspect="1"/>
          </p:cNvPicPr>
          <p:nvPr/>
        </p:nvPicPr>
        <p:blipFill rotWithShape="1">
          <a:blip r:embed="rId2" cstate="print">
            <a:duotone>
              <a:prstClr val="black"/>
              <a:srgbClr val="D9C3A5">
                <a:tint val="50000"/>
                <a:satMod val="180000"/>
              </a:srgbClr>
            </a:duotone>
            <a:extLst>
              <a:ext uri="{BEBA8EAE-BF5A-486C-A8C5-ECC9F3942E4B}">
                <a14:imgProps xmlns:a14="http://schemas.microsoft.com/office/drawing/2010/main">
                  <a14:imgLayer r:embed="rId3">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25213" t="3573" r="15109" b="4114"/>
          <a:stretch/>
        </p:blipFill>
        <p:spPr>
          <a:xfrm>
            <a:off x="266865" y="258403"/>
            <a:ext cx="2792967" cy="6266941"/>
          </a:xfrm>
          <a:prstGeom prst="rect">
            <a:avLst/>
          </a:prstGeom>
          <a:ln>
            <a:solidFill>
              <a:schemeClr val="tx1"/>
            </a:solidFill>
          </a:ln>
        </p:spPr>
      </p:pic>
      <p:pic>
        <p:nvPicPr>
          <p:cNvPr id="6" name="Picture 5"/>
          <p:cNvPicPr>
            <a:picLocks noChangeAspect="1"/>
          </p:cNvPicPr>
          <p:nvPr/>
        </p:nvPicPr>
        <p:blipFill rotWithShape="1">
          <a:blip r:embed="rId4" cstate="print">
            <a:duotone>
              <a:prstClr val="black"/>
              <a:srgbClr val="D9C3A5">
                <a:tint val="50000"/>
                <a:satMod val="180000"/>
              </a:srgbClr>
            </a:duotone>
            <a:extLst>
              <a:ext uri="{BEBA8EAE-BF5A-486C-A8C5-ECC9F3942E4B}">
                <a14:imgProps xmlns:a14="http://schemas.microsoft.com/office/drawing/2010/main">
                  <a14:imgLayer r:embed="rId5">
                    <a14:imgEffect>
                      <a14:colorTemperature colorTemp="7200"/>
                    </a14:imgEffect>
                    <a14:imgEffect>
                      <a14:brightnessContrast bright="-20000" contrast="20000"/>
                    </a14:imgEffect>
                  </a14:imgLayer>
                </a14:imgProps>
              </a:ext>
              <a:ext uri="{28A0092B-C50C-407E-A947-70E740481C1C}">
                <a14:useLocalDpi xmlns:a14="http://schemas.microsoft.com/office/drawing/2010/main" val="0"/>
              </a:ext>
            </a:extLst>
          </a:blip>
          <a:srcRect l="6843" t="1943" r="4598" b="2690"/>
          <a:stretch/>
        </p:blipFill>
        <p:spPr>
          <a:xfrm>
            <a:off x="3203848" y="692696"/>
            <a:ext cx="3018274" cy="5730818"/>
          </a:xfrm>
          <a:prstGeom prst="rect">
            <a:avLst/>
          </a:prstGeom>
          <a:solidFill>
            <a:schemeClr val="accent2"/>
          </a:solidFill>
          <a:ln>
            <a:solidFill>
              <a:schemeClr val="tx1"/>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323850" y="95796"/>
            <a:ext cx="8496300" cy="6617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800" dirty="0">
                <a:latin typeface="Bookman Old Style" panose="02050604050505020204" pitchFamily="18" charset="0"/>
              </a:rPr>
              <a:t>DEFINING THE ENLIGHTENMENT</a:t>
            </a:r>
          </a:p>
          <a:p>
            <a:pPr eaLnBrk="1" hangingPunct="1"/>
            <a:r>
              <a:rPr lang="en-GB" altLang="en-US" sz="2300" dirty="0">
                <a:latin typeface="Bookman Old Style" panose="02050604050505020204" pitchFamily="18" charset="0"/>
              </a:rPr>
              <a:t>There were many </a:t>
            </a:r>
            <a:r>
              <a:rPr lang="en-GB" altLang="en-US" sz="2300" i="1" dirty="0">
                <a:latin typeface="Bookman Old Style" panose="02050604050505020204" pitchFamily="18" charset="0"/>
              </a:rPr>
              <a:t>philosophes</a:t>
            </a:r>
            <a:r>
              <a:rPr lang="en-GB" altLang="en-US" sz="2300" dirty="0">
                <a:latin typeface="Bookman Old Style" panose="02050604050505020204" pitchFamily="18" charset="0"/>
              </a:rPr>
              <a:t> in the eighteenth century, but there was only one Enlightenment. A loose, informal, wholly unorganized coalition of cultural critics, religious </a:t>
            </a:r>
            <a:r>
              <a:rPr lang="en-GB" altLang="en-US" sz="2300" dirty="0" err="1">
                <a:latin typeface="Bookman Old Style" panose="02050604050505020204" pitchFamily="18" charset="0"/>
              </a:rPr>
              <a:t>skeptics</a:t>
            </a:r>
            <a:r>
              <a:rPr lang="en-GB" altLang="en-US" sz="2300" dirty="0">
                <a:latin typeface="Bookman Old Style" panose="02050604050505020204" pitchFamily="18" charset="0"/>
              </a:rPr>
              <a:t>, and political reformers from Edinburgh to Naples, Paris to Berlin, Boston to Philadelphia, the philosophes made up a clamorous chorus, and there were some discordant voices among them, but what is striking is their general harmony, not their occasional discord.</a:t>
            </a:r>
          </a:p>
          <a:p>
            <a:pPr eaLnBrk="1" hangingPunct="1"/>
            <a:endParaRPr lang="en-GB" altLang="en-US" sz="1600" dirty="0">
              <a:latin typeface="Bookman Old Style" panose="02050604050505020204" pitchFamily="18" charset="0"/>
            </a:endParaRPr>
          </a:p>
          <a:p>
            <a:pPr eaLnBrk="1" hangingPunct="1"/>
            <a:r>
              <a:rPr lang="en-GB" altLang="en-US" sz="2300" dirty="0">
                <a:latin typeface="Bookman Old Style" panose="02050604050505020204" pitchFamily="18" charset="0"/>
              </a:rPr>
              <a:t> The men of the Enlightenment united on a vastly ambitious program, </a:t>
            </a:r>
            <a:r>
              <a:rPr lang="en-GB" altLang="en-US" sz="2300" dirty="0">
                <a:solidFill>
                  <a:schemeClr val="accent2"/>
                </a:solidFill>
                <a:latin typeface="Bookman Old Style" panose="02050604050505020204" pitchFamily="18" charset="0"/>
              </a:rPr>
              <a:t>a program of secularism, humanity, cosmopolitanism, and freedom, above all, freedom in its many forms – freedom from arbitrary power, freedom of speech, freedom of trade, freedom to realize one’s talents, freedom of aesthetic response, freedom, in a word, of moral man to make his own way in the world.</a:t>
            </a:r>
          </a:p>
          <a:p>
            <a:pPr eaLnBrk="1" hangingPunct="1"/>
            <a:endParaRPr lang="en-GB" altLang="en-US" sz="800" dirty="0">
              <a:latin typeface="Bookman Old Style" panose="02050604050505020204" pitchFamily="18" charset="0"/>
            </a:endParaRPr>
          </a:p>
          <a:p>
            <a:pPr eaLnBrk="1" hangingPunct="1"/>
            <a:r>
              <a:rPr lang="en-GB" altLang="en-US" sz="2000" dirty="0">
                <a:latin typeface="Bookman Old Style" panose="02050604050505020204" pitchFamily="18" charset="0"/>
              </a:rPr>
              <a:t>Peter Gay, </a:t>
            </a:r>
            <a:r>
              <a:rPr lang="en-GB" altLang="en-US" sz="2000" i="1" dirty="0">
                <a:latin typeface="Bookman Old Style" panose="02050604050505020204" pitchFamily="18" charset="0"/>
              </a:rPr>
              <a:t>The Enlightenment: An Interpretation</a:t>
            </a:r>
            <a:r>
              <a:rPr lang="en-GB" altLang="en-US" sz="2000" dirty="0">
                <a:latin typeface="Bookman Old Style" panose="02050604050505020204" pitchFamily="18" charset="0"/>
              </a:rPr>
              <a:t>, ‘Preface’ (1973)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23850" y="0"/>
            <a:ext cx="8496622" cy="1143000"/>
          </a:xfrm>
        </p:spPr>
        <p:txBody>
          <a:bodyPr>
            <a:normAutofit fontScale="90000"/>
          </a:bodyPr>
          <a:lstStyle/>
          <a:p>
            <a:r>
              <a:rPr lang="en-GB" altLang="en-US" sz="3000" dirty="0">
                <a:solidFill>
                  <a:schemeClr val="accent2"/>
                </a:solidFill>
                <a:latin typeface="Bookman Old Style" panose="02050604050505020204" pitchFamily="18" charset="0"/>
              </a:rPr>
              <a:t>UNDERSTANDING &amp; SYSTEMISING LANGUAGE</a:t>
            </a:r>
            <a:r>
              <a:rPr lang="en-GB" altLang="en-US" sz="2800" dirty="0">
                <a:solidFill>
                  <a:schemeClr val="accent2"/>
                </a:solidFill>
              </a:rPr>
              <a:t> </a:t>
            </a:r>
            <a:r>
              <a:rPr lang="en-GB" altLang="en-US" sz="2800" dirty="0">
                <a:solidFill>
                  <a:schemeClr val="accent2"/>
                </a:solidFill>
                <a:latin typeface="Bookman Old Style" panose="02050604050505020204" pitchFamily="18" charset="0"/>
              </a:rPr>
              <a:t/>
            </a:r>
            <a:br>
              <a:rPr lang="en-GB" altLang="en-US" sz="2800" dirty="0">
                <a:solidFill>
                  <a:schemeClr val="accent2"/>
                </a:solidFill>
                <a:latin typeface="Bookman Old Style" panose="02050604050505020204" pitchFamily="18" charset="0"/>
              </a:rPr>
            </a:br>
            <a:r>
              <a:rPr lang="en-GB" altLang="en-US" sz="2800" dirty="0">
                <a:latin typeface="Bookman Old Style" panose="02050604050505020204" pitchFamily="18" charset="0"/>
              </a:rPr>
              <a:t>Johnson’s Dictionary 1755</a:t>
            </a:r>
          </a:p>
        </p:txBody>
      </p:sp>
      <p:pic>
        <p:nvPicPr>
          <p:cNvPr id="11267" name="Picture 5" descr="44368-004-99C48BAB"/>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83865" y="1340768"/>
            <a:ext cx="6048375" cy="518477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1268" name="Rectangle 6"/>
          <p:cNvSpPr>
            <a:spLocks noChangeArrowheads="1"/>
          </p:cNvSpPr>
          <p:nvPr/>
        </p:nvSpPr>
        <p:spPr bwMode="auto">
          <a:xfrm>
            <a:off x="6877050" y="2997200"/>
            <a:ext cx="18002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solidFill>
                  <a:schemeClr val="tx2"/>
                </a:solidFill>
                <a:latin typeface="Bookman Old Style" panose="02050604050505020204" pitchFamily="18" charset="0"/>
              </a:rPr>
              <a:t>←  </a:t>
            </a:r>
            <a:r>
              <a:rPr lang="en-GB" altLang="en-US" sz="2000" i="1" dirty="0">
                <a:solidFill>
                  <a:schemeClr val="tx2"/>
                </a:solidFill>
                <a:latin typeface="Bookman Old Style" panose="02050604050505020204" pitchFamily="18" charset="0"/>
              </a:rPr>
              <a:t>And mocking....</a:t>
            </a:r>
          </a:p>
        </p:txBody>
      </p:sp>
      <p:cxnSp>
        <p:nvCxnSpPr>
          <p:cNvPr id="3" name="Straight Connector 2"/>
          <p:cNvCxnSpPr>
            <a:cxnSpLocks/>
          </p:cNvCxnSpPr>
          <p:nvPr/>
        </p:nvCxnSpPr>
        <p:spPr>
          <a:xfrm>
            <a:off x="755576" y="3284984"/>
            <a:ext cx="5976664" cy="0"/>
          </a:xfrm>
          <a:prstGeom prst="line">
            <a:avLst/>
          </a:prstGeom>
        </p:spPr>
        <p:style>
          <a:lnRef idx="2">
            <a:schemeClr val="accent2"/>
          </a:lnRef>
          <a:fillRef idx="0">
            <a:schemeClr val="accent2"/>
          </a:fillRef>
          <a:effectRef idx="1">
            <a:schemeClr val="accent2"/>
          </a:effectRef>
          <a:fontRef idx="minor">
            <a:schemeClr val="tx1"/>
          </a:fontRef>
        </p:style>
      </p:cxnSp>
      <p:cxnSp>
        <p:nvCxnSpPr>
          <p:cNvPr id="6" name="Straight Connector 5"/>
          <p:cNvCxnSpPr>
            <a:cxnSpLocks/>
          </p:cNvCxnSpPr>
          <p:nvPr/>
        </p:nvCxnSpPr>
        <p:spPr>
          <a:xfrm flipV="1">
            <a:off x="899592" y="3482753"/>
            <a:ext cx="5832648" cy="36944"/>
          </a:xfrm>
          <a:prstGeom prst="line">
            <a:avLst/>
          </a:prstGeom>
        </p:spPr>
        <p:style>
          <a:lnRef idx="1">
            <a:schemeClr val="accent2"/>
          </a:lnRef>
          <a:fillRef idx="0">
            <a:schemeClr val="accent2"/>
          </a:fillRef>
          <a:effectRef idx="0">
            <a:schemeClr val="accent2"/>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ChangeArrowheads="1"/>
          </p:cNvSpPr>
          <p:nvPr/>
        </p:nvSpPr>
        <p:spPr bwMode="auto">
          <a:xfrm>
            <a:off x="1979613" y="6140450"/>
            <a:ext cx="327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400"/>
              <a:t>. </a:t>
            </a:r>
          </a:p>
        </p:txBody>
      </p:sp>
      <p:sp>
        <p:nvSpPr>
          <p:cNvPr id="15363" name="Rectangle 6"/>
          <p:cNvSpPr>
            <a:spLocks noChangeArrowheads="1"/>
          </p:cNvSpPr>
          <p:nvPr/>
        </p:nvSpPr>
        <p:spPr bwMode="auto">
          <a:xfrm>
            <a:off x="179388" y="98425"/>
            <a:ext cx="885666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400" dirty="0">
                <a:solidFill>
                  <a:schemeClr val="accent2"/>
                </a:solidFill>
                <a:latin typeface="Bookman Old Style" panose="02050604050505020204" pitchFamily="18" charset="0"/>
              </a:rPr>
              <a:t>18C SATIRE: NARRATIVES OF THE EVERYDAY 1730-31</a:t>
            </a:r>
          </a:p>
          <a:p>
            <a:pPr algn="ctr" eaLnBrk="1" hangingPunct="1"/>
            <a:r>
              <a:rPr lang="en-GB" altLang="en-US" sz="2400" dirty="0">
                <a:solidFill>
                  <a:schemeClr val="accent2"/>
                </a:solidFill>
                <a:latin typeface="Bookman Old Style" panose="02050604050505020204" pitchFamily="18" charset="0"/>
              </a:rPr>
              <a:t> </a:t>
            </a:r>
            <a:r>
              <a:rPr lang="en-GB" altLang="en-US" sz="2400" dirty="0" smtClean="0">
                <a:latin typeface="Bookman Old Style" panose="02050604050505020204" pitchFamily="18" charset="0"/>
              </a:rPr>
              <a:t>understanding actions and reactions (</a:t>
            </a:r>
            <a:r>
              <a:rPr lang="en-GB" altLang="en-US" sz="2400" dirty="0" err="1" smtClean="0">
                <a:latin typeface="Bookman Old Style" panose="02050604050505020204" pitchFamily="18" charset="0"/>
              </a:rPr>
              <a:t>i</a:t>
            </a:r>
            <a:r>
              <a:rPr lang="en-GB" altLang="en-US" sz="2400" dirty="0">
                <a:latin typeface="Bookman Old Style" panose="02050604050505020204" pitchFamily="18" charset="0"/>
              </a:rPr>
              <a:t>) Hogarth </a:t>
            </a:r>
            <a:r>
              <a:rPr lang="en-GB" altLang="en-US" sz="2400" i="1" dirty="0">
                <a:latin typeface="Bookman Old Style" panose="02050604050505020204" pitchFamily="18" charset="0"/>
              </a:rPr>
              <a:t>A Midnight Modern Conversation </a:t>
            </a:r>
            <a:endParaRPr lang="en-GB" altLang="en-US" sz="2000" dirty="0">
              <a:latin typeface="Bookman Old Style" panose="02050604050505020204" pitchFamily="18" charset="0"/>
            </a:endParaRPr>
          </a:p>
        </p:txBody>
      </p:sp>
      <p:pic>
        <p:nvPicPr>
          <p:cNvPr id="15364" name="Picture 6" descr="Hogarth Midnight"/>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225901" y="1556792"/>
            <a:ext cx="8705579"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464" descr="23"/>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r="1644"/>
          <a:stretch/>
        </p:blipFill>
        <p:spPr bwMode="auto">
          <a:xfrm>
            <a:off x="251520" y="815754"/>
            <a:ext cx="6216273" cy="551382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6387" name="Rectangle 466"/>
          <p:cNvSpPr>
            <a:spLocks noChangeArrowheads="1"/>
          </p:cNvSpPr>
          <p:nvPr/>
        </p:nvSpPr>
        <p:spPr bwMode="auto">
          <a:xfrm>
            <a:off x="468313" y="188913"/>
            <a:ext cx="734377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800" dirty="0" smtClean="0">
                <a:solidFill>
                  <a:schemeClr val="accent2"/>
                </a:solidFill>
                <a:latin typeface="Bookman Old Style" panose="02050604050505020204" pitchFamily="18" charset="0"/>
              </a:rPr>
              <a:t>NARRATIVES </a:t>
            </a:r>
            <a:r>
              <a:rPr lang="en-GB" altLang="en-US" sz="2800" dirty="0">
                <a:solidFill>
                  <a:schemeClr val="accent2"/>
                </a:solidFill>
                <a:latin typeface="Bookman Old Style" panose="02050604050505020204" pitchFamily="18" charset="0"/>
              </a:rPr>
              <a:t>OF THE EVERYDAY (ii</a:t>
            </a:r>
            <a:r>
              <a:rPr lang="en-GB" altLang="en-US" sz="2800" dirty="0" smtClean="0">
                <a:solidFill>
                  <a:schemeClr val="accent2"/>
                </a:solidFill>
                <a:latin typeface="Bookman Old Style" panose="02050604050505020204" pitchFamily="18" charset="0"/>
              </a:rPr>
              <a:t>)</a:t>
            </a:r>
            <a:endParaRPr lang="en-GB" altLang="en-US" sz="2800" dirty="0">
              <a:solidFill>
                <a:schemeClr val="accent2"/>
              </a:solidFill>
              <a:latin typeface="Bookman Old Style" panose="02050604050505020204" pitchFamily="18" charset="0"/>
            </a:endParaRPr>
          </a:p>
        </p:txBody>
      </p:sp>
      <p:sp>
        <p:nvSpPr>
          <p:cNvPr id="16388" name="Rectangle 467"/>
          <p:cNvSpPr>
            <a:spLocks noChangeArrowheads="1"/>
          </p:cNvSpPr>
          <p:nvPr/>
        </p:nvSpPr>
        <p:spPr bwMode="auto">
          <a:xfrm>
            <a:off x="6804248" y="2204864"/>
            <a:ext cx="2339752" cy="2369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000" dirty="0">
                <a:latin typeface="Bookman Old Style" panose="02050604050505020204" pitchFamily="18" charset="0"/>
              </a:rPr>
              <a:t>understanding actions </a:t>
            </a:r>
            <a:r>
              <a:rPr lang="en-GB" altLang="en-US" sz="2000" dirty="0" smtClean="0">
                <a:latin typeface="Bookman Old Style" panose="02050604050505020204" pitchFamily="18" charset="0"/>
              </a:rPr>
              <a:t>&amp; reactions </a:t>
            </a:r>
          </a:p>
          <a:p>
            <a:pPr algn="ctr" eaLnBrk="1" hangingPunct="1"/>
            <a:r>
              <a:rPr lang="en-GB" altLang="en-US" sz="2000" dirty="0" smtClean="0">
                <a:latin typeface="Bookman Old Style" panose="02050604050505020204" pitchFamily="18" charset="0"/>
              </a:rPr>
              <a:t>William Hogarth</a:t>
            </a:r>
            <a:r>
              <a:rPr lang="en-GB" altLang="en-US" sz="2000" dirty="0">
                <a:latin typeface="Bookman Old Style" panose="02050604050505020204" pitchFamily="18" charset="0"/>
              </a:rPr>
              <a:t>, </a:t>
            </a:r>
            <a:endParaRPr lang="en-GB" altLang="en-US" sz="2000" dirty="0" smtClean="0">
              <a:latin typeface="Bookman Old Style" panose="02050604050505020204" pitchFamily="18" charset="0"/>
            </a:endParaRPr>
          </a:p>
          <a:p>
            <a:pPr algn="ctr" eaLnBrk="1" hangingPunct="1"/>
            <a:r>
              <a:rPr lang="en-GB" altLang="en-US" sz="2400" i="1" dirty="0" smtClean="0">
                <a:latin typeface="Bookman Old Style" panose="02050604050505020204" pitchFamily="18" charset="0"/>
              </a:rPr>
              <a:t>A Rake's Progress</a:t>
            </a:r>
            <a:r>
              <a:rPr lang="en-GB" altLang="en-US" sz="2000" dirty="0">
                <a:latin typeface="Bookman Old Style" panose="02050604050505020204" pitchFamily="18" charset="0"/>
              </a:rPr>
              <a:t>, </a:t>
            </a:r>
          </a:p>
          <a:p>
            <a:pPr algn="ctr" eaLnBrk="1" hangingPunct="1"/>
            <a:r>
              <a:rPr lang="en-GB" altLang="en-US" sz="2000" dirty="0">
                <a:latin typeface="Bookman Old Style" panose="02050604050505020204" pitchFamily="18" charset="0"/>
              </a:rPr>
              <a:t>pl. 3. 1735</a:t>
            </a: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602</TotalTime>
  <Words>686</Words>
  <Application>Microsoft Office PowerPoint</Application>
  <PresentationFormat>On-screen Show (4:3)</PresentationFormat>
  <Paragraphs>44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CSEN7029: Utopias, Dystopias &amp; the functions of fictions</vt:lpstr>
      <vt:lpstr>UNDERSTANDING THE ENLIGHTENMENT</vt:lpstr>
      <vt:lpstr>UNDERSTANDING &amp; KNOWLEDGE</vt:lpstr>
      <vt:lpstr>Understanding the circulation of the blood: veins from Harvey's Exercitatio Anatomica de Motu Cordis et Sanguinis in Animalibus 1648</vt:lpstr>
      <vt:lpstr>PowerPoint Presentation</vt:lpstr>
      <vt:lpstr>PowerPoint Presentation</vt:lpstr>
      <vt:lpstr>PowerPoint Presentation</vt:lpstr>
      <vt:lpstr>PowerPoint Presentation</vt:lpstr>
      <vt:lpstr>PowerPoint Presentation</vt:lpstr>
      <vt:lpstr>PowerPoint Presentation</vt:lpstr>
      <vt:lpstr>UNDERSTANDING &amp; SYSTEMISING LANGUAGE  Johnson’s Dictionary 1755</vt:lpstr>
      <vt:lpstr>PowerPoint Presentation</vt:lpstr>
      <vt:lpstr>PowerPoint Presentation</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Administrator</cp:lastModifiedBy>
  <cp:revision>27</cp:revision>
  <dcterms:created xsi:type="dcterms:W3CDTF">2008-12-19T08:54:18Z</dcterms:created>
  <dcterms:modified xsi:type="dcterms:W3CDTF">2018-06-05T15:31:39Z</dcterms:modified>
</cp:coreProperties>
</file>