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notesMasterIdLst>
    <p:notesMasterId r:id="rId22"/>
  </p:notesMasterIdLst>
  <p:handoutMasterIdLst>
    <p:handoutMasterId r:id="rId23"/>
  </p:handoutMasterIdLst>
  <p:sldIdLst>
    <p:sldId id="256" r:id="rId2"/>
    <p:sldId id="300" r:id="rId3"/>
    <p:sldId id="286" r:id="rId4"/>
    <p:sldId id="258" r:id="rId5"/>
    <p:sldId id="294" r:id="rId6"/>
    <p:sldId id="259" r:id="rId7"/>
    <p:sldId id="288" r:id="rId8"/>
    <p:sldId id="291" r:id="rId9"/>
    <p:sldId id="290" r:id="rId10"/>
    <p:sldId id="293" r:id="rId11"/>
    <p:sldId id="285" r:id="rId12"/>
    <p:sldId id="299" r:id="rId13"/>
    <p:sldId id="257" r:id="rId14"/>
    <p:sldId id="292" r:id="rId15"/>
    <p:sldId id="297" r:id="rId16"/>
    <p:sldId id="289" r:id="rId17"/>
    <p:sldId id="298" r:id="rId18"/>
    <p:sldId id="260" r:id="rId19"/>
    <p:sldId id="295" r:id="rId20"/>
    <p:sldId id="287" r:id="rId21"/>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Garamond"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99"/>
    <a:srgbClr val="003635"/>
    <a:srgbClr val="006699"/>
    <a:srgbClr val="004846"/>
    <a:srgbClr val="FF9933"/>
    <a:srgbClr val="004853"/>
    <a:srgbClr val="005654"/>
    <a:srgbClr val="003366"/>
    <a:srgbClr val="003300"/>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45" autoAdjust="0"/>
    <p:restoredTop sz="94360" autoAdjust="0"/>
  </p:normalViewPr>
  <p:slideViewPr>
    <p:cSldViewPr>
      <p:cViewPr varScale="1">
        <p:scale>
          <a:sx n="55" d="100"/>
          <a:sy n="55" d="100"/>
        </p:scale>
        <p:origin x="115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1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1250" name="Rectangle 2">
            <a:extLst>
              <a:ext uri="{FF2B5EF4-FFF2-40B4-BE49-F238E27FC236}">
                <a16:creationId xmlns:a16="http://schemas.microsoft.com/office/drawing/2014/main" id="{78648AD3-977F-4733-9BD3-197EADEBF0ED}"/>
              </a:ext>
            </a:extLst>
          </p:cNvPr>
          <p:cNvSpPr>
            <a:spLocks noGrp="1" noChangeArrowheads="1"/>
          </p:cNvSpPr>
          <p:nvPr>
            <p:ph type="hdr" sz="quarter"/>
          </p:nvPr>
        </p:nvSpPr>
        <p:spPr bwMode="auto">
          <a:xfrm>
            <a:off x="1" y="0"/>
            <a:ext cx="2890349" cy="48752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Times New Roman" pitchFamily="18" charset="0"/>
              </a:defRPr>
            </a:lvl1pPr>
          </a:lstStyle>
          <a:p>
            <a:pPr>
              <a:defRPr/>
            </a:pPr>
            <a:endParaRPr lang="en-GB"/>
          </a:p>
        </p:txBody>
      </p:sp>
      <p:sp>
        <p:nvSpPr>
          <p:cNvPr id="181251" name="Rectangle 3">
            <a:extLst>
              <a:ext uri="{FF2B5EF4-FFF2-40B4-BE49-F238E27FC236}">
                <a16:creationId xmlns:a16="http://schemas.microsoft.com/office/drawing/2014/main" id="{0A05F36E-8357-4892-B02B-0980C4AD5844}"/>
              </a:ext>
            </a:extLst>
          </p:cNvPr>
          <p:cNvSpPr>
            <a:spLocks noGrp="1" noChangeArrowheads="1"/>
          </p:cNvSpPr>
          <p:nvPr>
            <p:ph type="dt" sz="quarter" idx="1"/>
          </p:nvPr>
        </p:nvSpPr>
        <p:spPr bwMode="auto">
          <a:xfrm>
            <a:off x="3777197" y="0"/>
            <a:ext cx="2890349" cy="48752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Times New Roman" pitchFamily="18" charset="0"/>
              </a:defRPr>
            </a:lvl1pPr>
          </a:lstStyle>
          <a:p>
            <a:pPr>
              <a:defRPr/>
            </a:pPr>
            <a:endParaRPr lang="en-GB"/>
          </a:p>
        </p:txBody>
      </p:sp>
      <p:sp>
        <p:nvSpPr>
          <p:cNvPr id="181252" name="Rectangle 4">
            <a:extLst>
              <a:ext uri="{FF2B5EF4-FFF2-40B4-BE49-F238E27FC236}">
                <a16:creationId xmlns:a16="http://schemas.microsoft.com/office/drawing/2014/main" id="{50F422F4-54CC-4DF3-9C54-9B6BFF9B6A81}"/>
              </a:ext>
            </a:extLst>
          </p:cNvPr>
          <p:cNvSpPr>
            <a:spLocks noGrp="1" noChangeArrowheads="1"/>
          </p:cNvSpPr>
          <p:nvPr>
            <p:ph type="ftr" sz="quarter" idx="2"/>
          </p:nvPr>
        </p:nvSpPr>
        <p:spPr bwMode="auto">
          <a:xfrm>
            <a:off x="1" y="9264491"/>
            <a:ext cx="2890349" cy="48752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Times New Roman" pitchFamily="18" charset="0"/>
              </a:defRPr>
            </a:lvl1pPr>
          </a:lstStyle>
          <a:p>
            <a:pPr>
              <a:defRPr/>
            </a:pPr>
            <a:endParaRPr lang="en-GB"/>
          </a:p>
        </p:txBody>
      </p:sp>
      <p:sp>
        <p:nvSpPr>
          <p:cNvPr id="181253" name="Rectangle 5">
            <a:extLst>
              <a:ext uri="{FF2B5EF4-FFF2-40B4-BE49-F238E27FC236}">
                <a16:creationId xmlns:a16="http://schemas.microsoft.com/office/drawing/2014/main" id="{D5450B75-A88B-45FB-867B-FF311AB5AB0D}"/>
              </a:ext>
            </a:extLst>
          </p:cNvPr>
          <p:cNvSpPr>
            <a:spLocks noGrp="1" noChangeArrowheads="1"/>
          </p:cNvSpPr>
          <p:nvPr>
            <p:ph type="sldNum" sz="quarter" idx="3"/>
          </p:nvPr>
        </p:nvSpPr>
        <p:spPr bwMode="auto">
          <a:xfrm>
            <a:off x="3777197" y="9264491"/>
            <a:ext cx="2890349" cy="48752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Times New Roman" charset="0"/>
              </a:defRPr>
            </a:lvl1pPr>
          </a:lstStyle>
          <a:p>
            <a:fld id="{EBC39FEE-DC43-4155-B3C1-BB6B20B0F1D1}" type="slidenum">
              <a:rPr lang="en-GB" altLang="en-US"/>
              <a:pPr/>
              <a:t>‹#›</a:t>
            </a:fld>
            <a:endParaRPr lang="en-GB" altLang="en-US"/>
          </a:p>
        </p:txBody>
      </p:sp>
    </p:spTree>
    <p:extLst>
      <p:ext uri="{BB962C8B-B14F-4D97-AF65-F5344CB8AC3E}">
        <p14:creationId xmlns:p14="http://schemas.microsoft.com/office/powerpoint/2010/main" val="12808295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90349" cy="48910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197" y="0"/>
            <a:ext cx="2890349" cy="489109"/>
          </a:xfrm>
          <a:prstGeom prst="rect">
            <a:avLst/>
          </a:prstGeom>
        </p:spPr>
        <p:txBody>
          <a:bodyPr vert="horz" lIns="91440" tIns="45720" rIns="91440" bIns="45720" rtlCol="0"/>
          <a:lstStyle>
            <a:lvl1pPr algn="r">
              <a:defRPr sz="1200"/>
            </a:lvl1pPr>
          </a:lstStyle>
          <a:p>
            <a:fld id="{8906F5E0-762D-445F-8A74-259016CD1617}" type="datetimeFigureOut">
              <a:rPr lang="en-GB" smtClean="0"/>
              <a:t>27/11/2018</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292" y="4694179"/>
            <a:ext cx="5336504" cy="38398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264491"/>
            <a:ext cx="2890349" cy="489109"/>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197" y="9264491"/>
            <a:ext cx="2890349" cy="489109"/>
          </a:xfrm>
          <a:prstGeom prst="rect">
            <a:avLst/>
          </a:prstGeom>
        </p:spPr>
        <p:txBody>
          <a:bodyPr vert="horz" lIns="91440" tIns="45720" rIns="91440" bIns="45720" rtlCol="0" anchor="b"/>
          <a:lstStyle>
            <a:lvl1pPr algn="r">
              <a:defRPr sz="1200"/>
            </a:lvl1pPr>
          </a:lstStyle>
          <a:p>
            <a:fld id="{FA318C39-2AC0-4821-A169-D173C9419E78}" type="slidenum">
              <a:rPr lang="en-GB" smtClean="0"/>
              <a:t>‹#›</a:t>
            </a:fld>
            <a:endParaRPr lang="en-GB"/>
          </a:p>
        </p:txBody>
      </p:sp>
    </p:spTree>
    <p:extLst>
      <p:ext uri="{BB962C8B-B14F-4D97-AF65-F5344CB8AC3E}">
        <p14:creationId xmlns:p14="http://schemas.microsoft.com/office/powerpoint/2010/main" val="935560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318C39-2AC0-4821-A169-D173C9419E78}" type="slidenum">
              <a:rPr lang="en-GB" smtClean="0"/>
              <a:t>5</a:t>
            </a:fld>
            <a:endParaRPr lang="en-GB"/>
          </a:p>
        </p:txBody>
      </p:sp>
    </p:spTree>
    <p:extLst>
      <p:ext uri="{BB962C8B-B14F-4D97-AF65-F5344CB8AC3E}">
        <p14:creationId xmlns:p14="http://schemas.microsoft.com/office/powerpoint/2010/main" val="2954905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pPr>
              <a:defRPr/>
            </a:pPr>
            <a:endParaRPr lang="en-GB"/>
          </a:p>
        </p:txBody>
      </p:sp>
      <p:sp>
        <p:nvSpPr>
          <p:cNvPr id="17" name="Footer Placeholder 16"/>
          <p:cNvSpPr>
            <a:spLocks noGrp="1"/>
          </p:cNvSpPr>
          <p:nvPr>
            <p:ph type="ftr" sz="quarter" idx="11"/>
          </p:nvPr>
        </p:nvSpPr>
        <p:spPr/>
        <p:txBody>
          <a:bodyPr/>
          <a:lstStyle/>
          <a:p>
            <a:pPr>
              <a:defRPr/>
            </a:pPr>
            <a:endParaRPr lang="en-GB"/>
          </a:p>
        </p:txBody>
      </p:sp>
      <p:sp>
        <p:nvSpPr>
          <p:cNvPr id="29" name="Slide Number Placeholder 28"/>
          <p:cNvSpPr>
            <a:spLocks noGrp="1"/>
          </p:cNvSpPr>
          <p:nvPr>
            <p:ph type="sldNum" sz="quarter" idx="12"/>
          </p:nvPr>
        </p:nvSpPr>
        <p:spPr/>
        <p:txBody>
          <a:bodyPr/>
          <a:lstStyle/>
          <a:p>
            <a:fld id="{D7F89CD4-775E-413E-9424-4E3985453023}" type="slidenum">
              <a:rPr lang="en-GB" altLang="en-US" smtClean="0"/>
              <a:pPr/>
              <a:t>‹#›</a:t>
            </a:fld>
            <a:endParaRPr lang="en-GB" alt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BB1C5785-826F-435F-95EF-67EA18094E06}" type="slidenum">
              <a:rPr lang="en-GB" altLang="en-US" smtClean="0"/>
              <a:pPr/>
              <a:t>‹#›</a:t>
            </a:fld>
            <a:endParaRPr lang="en-GB"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7E4B2CE7-EB65-43DA-B268-A2F8EA5B8049}" type="slidenum">
              <a:rPr lang="en-GB" altLang="en-US" smtClean="0"/>
              <a:pPr/>
              <a:t>‹#›</a:t>
            </a:fld>
            <a:endParaRPr lang="en-GB"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0D811980-7898-4F12-88C7-9854204EE3DE}" type="slidenum">
              <a:rPr lang="en-GB" altLang="en-US" smtClean="0"/>
              <a:pPr/>
              <a:t>‹#›</a:t>
            </a:fld>
            <a:endParaRPr lang="en-GB"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fld id="{7CFE8E28-E167-4FFC-BEBA-F006E105F75F}" type="slidenum">
              <a:rPr lang="en-GB" altLang="en-US" smtClean="0"/>
              <a:pPr/>
              <a:t>‹#›</a:t>
            </a:fld>
            <a:endParaRPr lang="en-GB"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fld id="{6E86711F-E8BC-45CD-9DE3-15D577DAE4DD}" type="slidenum">
              <a:rPr lang="en-GB" altLang="en-US" smtClean="0"/>
              <a:pPr/>
              <a:t>‹#›</a:t>
            </a:fld>
            <a:endParaRPr lang="en-GB"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fld id="{C94C130D-5492-4FD0-A5E2-E903C3652EE5}" type="slidenum">
              <a:rPr lang="en-GB" altLang="en-US" smtClean="0"/>
              <a:pPr/>
              <a:t>‹#›</a:t>
            </a:fld>
            <a:endParaRPr lang="en-GB"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E07B87F5-A02D-47A4-BB3E-8C3854A78765}" type="slidenum">
              <a:rPr lang="en-GB" altLang="en-US" smtClean="0"/>
              <a:pPr/>
              <a:t>‹#›</a:t>
            </a:fld>
            <a:endParaRPr lang="en-GB"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141EE78A-82C1-4109-A1E6-C8E353119F1E}" type="slidenum">
              <a:rPr lang="en-GB" altLang="en-US" smtClean="0"/>
              <a:pPr/>
              <a:t>‹#›</a:t>
            </a:fld>
            <a:endParaRPr lang="en-GB"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6232F2E3-14C0-4297-9BA1-BA24EFEE523B}" type="slidenum">
              <a:rPr lang="en-GB" altLang="en-US" smtClean="0"/>
              <a:pPr/>
              <a:t>‹#›</a:t>
            </a:fld>
            <a:endParaRPr lang="en-GB"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A4D29722-B752-40E6-8213-5CE0EB3C5C22}" type="slidenum">
              <a:rPr lang="en-GB" altLang="en-US" smtClean="0"/>
              <a:pPr/>
              <a:t>‹#›</a:t>
            </a:fld>
            <a:endParaRPr lang="en-GB"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635"/>
        </a:solid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CE2F6597-03A1-4CE5-B053-E2020FA9AECE}" type="slidenum">
              <a:rPr lang="en-GB" altLang="en-US" smtClean="0"/>
              <a:pPr/>
              <a:t>‹#›</a:t>
            </a:fld>
            <a:endParaRPr lang="en-GB" altLang="en-US"/>
          </a:p>
        </p:txBody>
      </p:sp>
    </p:spTree>
  </p:cSld>
  <p:clrMap bg1="dk1" tx1="lt1" bg2="dk2" tx2="lt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5235943" y="2636912"/>
            <a:ext cx="3346450" cy="1512168"/>
          </a:xfrm>
        </p:spPr>
        <p:txBody>
          <a:bodyPr>
            <a:normAutofit fontScale="90000"/>
          </a:bodyPr>
          <a:lstStyle/>
          <a:p>
            <a:r>
              <a:rPr lang="en-GB" altLang="en-US" sz="3600" b="0" dirty="0">
                <a:solidFill>
                  <a:srgbClr val="FF9933"/>
                </a:solidFill>
                <a:effectLst/>
                <a:latin typeface="Felix Titling" panose="04060505060202020A04" pitchFamily="82" charset="0"/>
              </a:rPr>
              <a:t/>
            </a:r>
            <a:br>
              <a:rPr lang="en-GB" altLang="en-US" sz="3600" b="0" dirty="0">
                <a:solidFill>
                  <a:srgbClr val="FF9933"/>
                </a:solidFill>
                <a:effectLst/>
                <a:latin typeface="Felix Titling" panose="04060505060202020A04" pitchFamily="82" charset="0"/>
              </a:rPr>
            </a:br>
            <a:r>
              <a:rPr lang="en-GB" altLang="en-US" sz="3600" b="0" dirty="0">
                <a:solidFill>
                  <a:srgbClr val="FF9933"/>
                </a:solidFill>
                <a:effectLst/>
                <a:latin typeface="Felix Titling" panose="04060505060202020A04" pitchFamily="82" charset="0"/>
              </a:rPr>
              <a:t/>
            </a:r>
            <a:br>
              <a:rPr lang="en-GB" altLang="en-US" sz="3600" b="0" dirty="0">
                <a:solidFill>
                  <a:srgbClr val="FF9933"/>
                </a:solidFill>
                <a:effectLst/>
                <a:latin typeface="Felix Titling" panose="04060505060202020A04" pitchFamily="82" charset="0"/>
              </a:rPr>
            </a:br>
            <a:r>
              <a:rPr lang="en-GB" altLang="en-US" sz="2400" b="0" dirty="0">
                <a:solidFill>
                  <a:srgbClr val="FF9933"/>
                </a:solidFill>
                <a:effectLst/>
                <a:latin typeface="Felix Titling" panose="04060505060202020A04" pitchFamily="82" charset="0"/>
              </a:rPr>
              <a:t/>
            </a:r>
            <a:br>
              <a:rPr lang="en-GB" altLang="en-US" sz="2400" b="0" dirty="0">
                <a:solidFill>
                  <a:srgbClr val="FF9933"/>
                </a:solidFill>
                <a:effectLst/>
                <a:latin typeface="Felix Titling" panose="04060505060202020A04" pitchFamily="82" charset="0"/>
              </a:rPr>
            </a:br>
            <a:r>
              <a:rPr lang="en-GB" altLang="en-US" sz="2800" dirty="0" smtClean="0">
                <a:solidFill>
                  <a:schemeClr val="accent1">
                    <a:lumMod val="40000"/>
                    <a:lumOff val="60000"/>
                  </a:schemeClr>
                </a:solidFill>
                <a:effectLst/>
                <a:latin typeface="Felix Titling" panose="04060505060202020A04" pitchFamily="82" charset="0"/>
              </a:rPr>
              <a:t>George </a:t>
            </a:r>
            <a:r>
              <a:rPr lang="en-GB" altLang="en-US" sz="2800" dirty="0">
                <a:solidFill>
                  <a:schemeClr val="accent1">
                    <a:lumMod val="40000"/>
                    <a:lumOff val="60000"/>
                  </a:schemeClr>
                </a:solidFill>
                <a:effectLst/>
                <a:latin typeface="Felix Titling" panose="04060505060202020A04" pitchFamily="82" charset="0"/>
              </a:rPr>
              <a:t>Orwell </a:t>
            </a:r>
            <a:r>
              <a:rPr lang="en-GB" altLang="en-US" sz="2800" i="1" dirty="0">
                <a:solidFill>
                  <a:schemeClr val="accent1">
                    <a:lumMod val="40000"/>
                    <a:lumOff val="60000"/>
                  </a:schemeClr>
                </a:solidFill>
                <a:effectLst/>
                <a:latin typeface="Felix Titling" panose="04060505060202020A04" pitchFamily="82" charset="0"/>
              </a:rPr>
              <a:t>Nineteen eighty-four</a:t>
            </a:r>
            <a:r>
              <a:rPr lang="en-GB" altLang="en-US" sz="2800" dirty="0">
                <a:solidFill>
                  <a:schemeClr val="accent1">
                    <a:lumMod val="40000"/>
                    <a:lumOff val="60000"/>
                  </a:schemeClr>
                </a:solidFill>
                <a:effectLst/>
                <a:latin typeface="Felix Titling" panose="04060505060202020A04" pitchFamily="82" charset="0"/>
              </a:rPr>
              <a:t>, 1949</a:t>
            </a:r>
            <a:endParaRPr lang="en-GB" altLang="en-US" sz="2200" dirty="0">
              <a:solidFill>
                <a:schemeClr val="accent1">
                  <a:lumMod val="40000"/>
                  <a:lumOff val="60000"/>
                </a:schemeClr>
              </a:solidFill>
              <a:effectLst/>
              <a:latin typeface="+mn-lt"/>
              <a:ea typeface="+mn-ea"/>
              <a:cs typeface="+mn-cs"/>
            </a:endParaRPr>
          </a:p>
        </p:txBody>
      </p:sp>
      <p:sp>
        <p:nvSpPr>
          <p:cNvPr id="4099" name="Rectangle 3"/>
          <p:cNvSpPr>
            <a:spLocks noGrp="1" noChangeArrowheads="1"/>
          </p:cNvSpPr>
          <p:nvPr>
            <p:ph type="subTitle" idx="1"/>
          </p:nvPr>
        </p:nvSpPr>
        <p:spPr>
          <a:xfrm>
            <a:off x="4973661" y="188640"/>
            <a:ext cx="4030018" cy="895350"/>
          </a:xfrm>
        </p:spPr>
        <p:txBody>
          <a:bodyPr>
            <a:normAutofit fontScale="92500"/>
          </a:bodyPr>
          <a:lstStyle/>
          <a:p>
            <a:r>
              <a:rPr lang="en-GB" altLang="en-US" sz="2400" i="1" dirty="0">
                <a:solidFill>
                  <a:srgbClr val="FFCC99"/>
                </a:solidFill>
              </a:rPr>
              <a:t>CSEN7029  Utopias, Dystopias &amp; the functions of fictions </a:t>
            </a:r>
          </a:p>
          <a:p>
            <a:endParaRPr lang="en-GB" altLang="en-US" sz="2400" i="1" dirty="0">
              <a:solidFill>
                <a:srgbClr val="FFCC99"/>
              </a:solidFill>
              <a:effectLst/>
            </a:endParaRPr>
          </a:p>
        </p:txBody>
      </p:sp>
      <p:pic>
        <p:nvPicPr>
          <p:cNvPr id="1026" name="Picture 2" descr="https://4.bp.blogspot.com/-Vj5c59N6ZJI/V0WXuzNqpwI/AAAAAAAAPXs/AbHo0I8Ul84tfLSAXY6dH0zsh_7G4YpIACLcB/s1600/11.jpg">
            <a:extLst>
              <a:ext uri="{FF2B5EF4-FFF2-40B4-BE49-F238E27FC236}">
                <a16:creationId xmlns:a16="http://schemas.microsoft.com/office/drawing/2014/main" id="{99CE0885-D6B9-428D-85F8-3C1039C50BB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539552" y="404664"/>
            <a:ext cx="4030018" cy="5698748"/>
          </a:xfrm>
          <a:prstGeom prst="rect">
            <a:avLst/>
          </a:prstGeom>
          <a:noFill/>
          <a:ln w="12700">
            <a:solidFill>
              <a:srgbClr val="FFCC99"/>
            </a:solidFill>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107505" y="6381328"/>
            <a:ext cx="9165836" cy="400110"/>
          </a:xfrm>
          <a:prstGeom prst="rect">
            <a:avLst/>
          </a:prstGeom>
        </p:spPr>
        <p:txBody>
          <a:bodyPr wrap="square">
            <a:spAutoFit/>
          </a:bodyPr>
          <a:lstStyle/>
          <a:p>
            <a:pPr marL="85725" lvl="1"/>
            <a:r>
              <a:rPr lang="en-GB" sz="2000" dirty="0" smtClean="0">
                <a:solidFill>
                  <a:srgbClr val="FFCC99"/>
                </a:solidFill>
              </a:rPr>
              <a:t>‘Who </a:t>
            </a:r>
            <a:r>
              <a:rPr lang="en-GB" sz="2000" dirty="0">
                <a:solidFill>
                  <a:srgbClr val="FFCC99"/>
                </a:solidFill>
              </a:rPr>
              <a:t>controls the past controls the future: who controls the present controls the </a:t>
            </a:r>
            <a:r>
              <a:rPr lang="en-GB" sz="2000" dirty="0" smtClean="0">
                <a:solidFill>
                  <a:srgbClr val="FFCC99"/>
                </a:solidFill>
              </a:rPr>
              <a:t>past’</a:t>
            </a:r>
            <a:endParaRPr lang="en-GB" sz="2000" dirty="0">
              <a:solidFill>
                <a:srgbClr val="FFCC99"/>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620688"/>
            <a:ext cx="8229600" cy="5760640"/>
          </a:xfrm>
        </p:spPr>
        <p:txBody>
          <a:bodyPr>
            <a:normAutofit fontScale="70000" lnSpcReduction="20000"/>
          </a:bodyPr>
          <a:lstStyle/>
          <a:p>
            <a:pPr marL="137160" indent="0">
              <a:buNone/>
            </a:pPr>
            <a:r>
              <a:rPr lang="en-GB" sz="4300" dirty="0">
                <a:ln w="6350">
                  <a:noFill/>
                </a:ln>
                <a:solidFill>
                  <a:srgbClr val="FFCC99"/>
                </a:solidFill>
                <a:latin typeface="Felix Titling" panose="04060505060202020A04" pitchFamily="82" charset="0"/>
                <a:ea typeface="+mj-ea"/>
                <a:cs typeface="+mj-cs"/>
              </a:rPr>
              <a:t>AIM(S)</a:t>
            </a:r>
          </a:p>
          <a:p>
            <a:pPr>
              <a:buFont typeface="Arial" panose="020B0604020202020204" pitchFamily="34" charset="0"/>
              <a:buChar char="•"/>
            </a:pPr>
            <a:r>
              <a:rPr lang="en-GB" dirty="0"/>
              <a:t> To gain a detailed, theorised understanding of the narration of utopia and its relation to its dystopian alter ego within the political and cultural contexts of 19th and 20th century Anglophone literature. </a:t>
            </a:r>
          </a:p>
          <a:p>
            <a:pPr marL="137160" indent="0">
              <a:buNone/>
            </a:pPr>
            <a:endParaRPr lang="en-GB" b="1" dirty="0"/>
          </a:p>
          <a:p>
            <a:pPr marL="137160" indent="0">
              <a:buNone/>
            </a:pPr>
            <a:r>
              <a:rPr lang="en-GB" sz="4400" dirty="0">
                <a:ln w="6350">
                  <a:noFill/>
                </a:ln>
                <a:solidFill>
                  <a:srgbClr val="FFCC99"/>
                </a:solidFill>
                <a:latin typeface="Felix Titling" panose="04060505060202020A04" pitchFamily="82" charset="0"/>
                <a:ea typeface="+mj-ea"/>
                <a:cs typeface="+mj-cs"/>
              </a:rPr>
              <a:t>LEARNING OUTCOMES</a:t>
            </a:r>
          </a:p>
          <a:p>
            <a:pPr marL="137160" indent="0">
              <a:buNone/>
            </a:pPr>
            <a:r>
              <a:rPr lang="en-GB" i="1" dirty="0"/>
              <a:t>By the end of this module students should be able to: </a:t>
            </a:r>
          </a:p>
          <a:p>
            <a:pPr marL="137160" indent="0">
              <a:buNone/>
            </a:pPr>
            <a:endParaRPr lang="en-GB" dirty="0"/>
          </a:p>
          <a:p>
            <a:pPr>
              <a:buFont typeface="Arial" panose="020B0604020202020204" pitchFamily="34" charset="0"/>
              <a:buChar char="•"/>
            </a:pPr>
            <a:r>
              <a:rPr lang="en-GB" dirty="0"/>
              <a:t>demonstrate advanced and sustained knowledge and understanding of the cultural responses to the utopian impulse;</a:t>
            </a:r>
          </a:p>
          <a:p>
            <a:pPr>
              <a:buFont typeface="Arial" panose="020B0604020202020204" pitchFamily="34" charset="0"/>
              <a:buChar char="•"/>
            </a:pPr>
            <a:r>
              <a:rPr lang="en-GB" dirty="0"/>
              <a:t>demonstrate a detailed and theorised understanding of a wide range of utopian and /or dystopian texts from the nineteenth and twentieth centuries;</a:t>
            </a:r>
          </a:p>
          <a:p>
            <a:pPr>
              <a:buFont typeface="Arial" panose="020B0604020202020204" pitchFamily="34" charset="0"/>
              <a:buChar char="•"/>
            </a:pPr>
            <a:r>
              <a:rPr lang="en-GB" dirty="0"/>
              <a:t>show a sophisticated understanding of  the emergence of the utopian and dystopian genres in their historical and cultural contexts;</a:t>
            </a:r>
          </a:p>
          <a:p>
            <a:pPr>
              <a:buFont typeface="Arial" panose="020B0604020202020204" pitchFamily="34" charset="0"/>
              <a:buChar char="•"/>
            </a:pPr>
            <a:r>
              <a:rPr lang="en-GB" dirty="0"/>
              <a:t>explore and account for the relationship of utopian and dystopian fictions to developments within the novel as a form</a:t>
            </a:r>
            <a:r>
              <a:rPr lang="en-GB" dirty="0" smtClean="0"/>
              <a:t>.</a:t>
            </a:r>
            <a:endParaRPr lang="en-GB" dirty="0"/>
          </a:p>
        </p:txBody>
      </p:sp>
    </p:spTree>
    <p:extLst>
      <p:ext uri="{BB962C8B-B14F-4D97-AF65-F5344CB8AC3E}">
        <p14:creationId xmlns:p14="http://schemas.microsoft.com/office/powerpoint/2010/main" val="8573039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6D164-7B78-4C17-ADD6-8CA04C8FA1C1}"/>
              </a:ext>
            </a:extLst>
          </p:cNvPr>
          <p:cNvSpPr>
            <a:spLocks noGrp="1"/>
          </p:cNvSpPr>
          <p:nvPr>
            <p:ph type="title"/>
          </p:nvPr>
        </p:nvSpPr>
        <p:spPr>
          <a:xfrm>
            <a:off x="179512" y="20164"/>
            <a:ext cx="8915970" cy="1143000"/>
          </a:xfrm>
        </p:spPr>
        <p:txBody>
          <a:bodyPr>
            <a:normAutofit/>
          </a:bodyPr>
          <a:lstStyle/>
          <a:p>
            <a:r>
              <a:rPr lang="en-GB" sz="4000" dirty="0" smtClean="0">
                <a:solidFill>
                  <a:srgbClr val="FFCC99"/>
                </a:solidFill>
                <a:effectLst/>
                <a:latin typeface="Felix Titling" panose="04060505060202020A04" pitchFamily="82" charset="0"/>
              </a:rPr>
              <a:t>problems </a:t>
            </a:r>
            <a:r>
              <a:rPr lang="en-GB" sz="4000" dirty="0">
                <a:solidFill>
                  <a:srgbClr val="FFCC99"/>
                </a:solidFill>
                <a:effectLst/>
                <a:latin typeface="Felix Titling" panose="04060505060202020A04" pitchFamily="82" charset="0"/>
              </a:rPr>
              <a:t>with </a:t>
            </a:r>
            <a:r>
              <a:rPr lang="en-GB" sz="4000" dirty="0" smtClean="0">
                <a:solidFill>
                  <a:srgbClr val="FFCC99"/>
                </a:solidFill>
                <a:effectLst/>
                <a:latin typeface="Felix Titling" panose="04060505060202020A04" pitchFamily="82" charset="0"/>
              </a:rPr>
              <a:t>utopia</a:t>
            </a:r>
            <a:endParaRPr lang="en-GB" sz="4000" dirty="0">
              <a:solidFill>
                <a:srgbClr val="FFCC99"/>
              </a:solidFill>
              <a:effectLst/>
              <a:latin typeface="Felix Titling" panose="04060505060202020A04" pitchFamily="82" charset="0"/>
            </a:endParaRPr>
          </a:p>
        </p:txBody>
      </p:sp>
      <p:sp>
        <p:nvSpPr>
          <p:cNvPr id="9" name="Rectangle 8"/>
          <p:cNvSpPr/>
          <p:nvPr/>
        </p:nvSpPr>
        <p:spPr>
          <a:xfrm>
            <a:off x="389708" y="908720"/>
            <a:ext cx="8674198" cy="5755422"/>
          </a:xfrm>
          <a:prstGeom prst="rect">
            <a:avLst/>
          </a:prstGeom>
        </p:spPr>
        <p:txBody>
          <a:bodyPr wrap="square">
            <a:spAutoFit/>
          </a:bodyPr>
          <a:lstStyle/>
          <a:p>
            <a:pPr>
              <a:spcBef>
                <a:spcPts val="0"/>
              </a:spcBef>
              <a:spcAft>
                <a:spcPts val="0"/>
              </a:spcAft>
            </a:pPr>
            <a:endParaRPr lang="en-GB" sz="1600" dirty="0" smtClean="0"/>
          </a:p>
          <a:p>
            <a:pPr>
              <a:spcBef>
                <a:spcPts val="0"/>
              </a:spcBef>
              <a:spcAft>
                <a:spcPts val="0"/>
              </a:spcAft>
            </a:pPr>
            <a:r>
              <a:rPr lang="en-GB" sz="2200" dirty="0">
                <a:latin typeface="+mn-lt"/>
              </a:rPr>
              <a:t>Les </a:t>
            </a:r>
            <a:r>
              <a:rPr lang="en-GB" sz="2200" dirty="0" err="1">
                <a:latin typeface="+mn-lt"/>
              </a:rPr>
              <a:t>utopies</a:t>
            </a:r>
            <a:r>
              <a:rPr lang="en-GB" sz="2200" dirty="0">
                <a:latin typeface="+mn-lt"/>
              </a:rPr>
              <a:t> </a:t>
            </a:r>
            <a:r>
              <a:rPr lang="en-GB" sz="2200" dirty="0" err="1">
                <a:latin typeface="+mn-lt"/>
              </a:rPr>
              <a:t>apparaissent</a:t>
            </a:r>
            <a:r>
              <a:rPr lang="en-GB" sz="2200" dirty="0">
                <a:latin typeface="+mn-lt"/>
              </a:rPr>
              <a:t> </a:t>
            </a:r>
            <a:r>
              <a:rPr lang="en-GB" sz="2200" dirty="0" err="1">
                <a:latin typeface="+mn-lt"/>
              </a:rPr>
              <a:t>bien</a:t>
            </a:r>
            <a:r>
              <a:rPr lang="en-GB" sz="2200" dirty="0">
                <a:latin typeface="+mn-lt"/>
              </a:rPr>
              <a:t> plus </a:t>
            </a:r>
            <a:r>
              <a:rPr lang="en-GB" sz="2200" dirty="0" err="1">
                <a:latin typeface="+mn-lt"/>
              </a:rPr>
              <a:t>réalisables</a:t>
            </a:r>
            <a:r>
              <a:rPr lang="en-GB" sz="2200" dirty="0">
                <a:latin typeface="+mn-lt"/>
              </a:rPr>
              <a:t> </a:t>
            </a:r>
            <a:r>
              <a:rPr lang="en-GB" sz="2200" dirty="0" err="1">
                <a:latin typeface="+mn-lt"/>
              </a:rPr>
              <a:t>qu'on</a:t>
            </a:r>
            <a:r>
              <a:rPr lang="en-GB" sz="2200" dirty="0">
                <a:latin typeface="+mn-lt"/>
              </a:rPr>
              <a:t> ne le </a:t>
            </a:r>
            <a:r>
              <a:rPr lang="en-GB" sz="2200" dirty="0" err="1">
                <a:latin typeface="+mn-lt"/>
              </a:rPr>
              <a:t>croyait</a:t>
            </a:r>
            <a:r>
              <a:rPr lang="en-GB" sz="2200" dirty="0">
                <a:latin typeface="+mn-lt"/>
              </a:rPr>
              <a:t> autrefois. Et nous </a:t>
            </a:r>
            <a:r>
              <a:rPr lang="en-GB" sz="2200" dirty="0" err="1">
                <a:latin typeface="+mn-lt"/>
              </a:rPr>
              <a:t>nous</a:t>
            </a:r>
            <a:r>
              <a:rPr lang="en-GB" sz="2200" dirty="0">
                <a:latin typeface="+mn-lt"/>
              </a:rPr>
              <a:t> </a:t>
            </a:r>
            <a:r>
              <a:rPr lang="en-GB" sz="2200" dirty="0" err="1">
                <a:latin typeface="+mn-lt"/>
              </a:rPr>
              <a:t>trouvons</a:t>
            </a:r>
            <a:r>
              <a:rPr lang="en-GB" sz="2200" dirty="0">
                <a:latin typeface="+mn-lt"/>
              </a:rPr>
              <a:t> </a:t>
            </a:r>
            <a:r>
              <a:rPr lang="en-GB" sz="2200" dirty="0" err="1">
                <a:latin typeface="+mn-lt"/>
              </a:rPr>
              <a:t>actuellement</a:t>
            </a:r>
            <a:r>
              <a:rPr lang="en-GB" sz="2200" dirty="0">
                <a:latin typeface="+mn-lt"/>
              </a:rPr>
              <a:t> </a:t>
            </a:r>
            <a:r>
              <a:rPr lang="en-GB" sz="2200" dirty="0" err="1">
                <a:latin typeface="+mn-lt"/>
              </a:rPr>
              <a:t>devant</a:t>
            </a:r>
            <a:r>
              <a:rPr lang="en-GB" sz="2200" dirty="0">
                <a:latin typeface="+mn-lt"/>
              </a:rPr>
              <a:t> </a:t>
            </a:r>
            <a:r>
              <a:rPr lang="en-GB" sz="2200" dirty="0" err="1">
                <a:latin typeface="+mn-lt"/>
              </a:rPr>
              <a:t>une</a:t>
            </a:r>
            <a:r>
              <a:rPr lang="en-GB" sz="2200" dirty="0">
                <a:latin typeface="+mn-lt"/>
              </a:rPr>
              <a:t> question </a:t>
            </a:r>
            <a:r>
              <a:rPr lang="en-GB" sz="2200" dirty="0" err="1">
                <a:latin typeface="+mn-lt"/>
              </a:rPr>
              <a:t>bien</a:t>
            </a:r>
            <a:r>
              <a:rPr lang="en-GB" sz="2200" dirty="0">
                <a:latin typeface="+mn-lt"/>
              </a:rPr>
              <a:t> </a:t>
            </a:r>
            <a:r>
              <a:rPr lang="en-GB" sz="2200" dirty="0" err="1">
                <a:latin typeface="+mn-lt"/>
              </a:rPr>
              <a:t>autrement</a:t>
            </a:r>
            <a:r>
              <a:rPr lang="en-GB" sz="2200" dirty="0">
                <a:latin typeface="+mn-lt"/>
              </a:rPr>
              <a:t> </a:t>
            </a:r>
            <a:r>
              <a:rPr lang="en-GB" sz="2200" dirty="0" err="1">
                <a:latin typeface="+mn-lt"/>
              </a:rPr>
              <a:t>angoissante</a:t>
            </a:r>
            <a:r>
              <a:rPr lang="en-GB" sz="2200" dirty="0">
                <a:latin typeface="+mn-lt"/>
              </a:rPr>
              <a:t>: comment </a:t>
            </a:r>
            <a:r>
              <a:rPr lang="en-GB" sz="2200" dirty="0" err="1">
                <a:latin typeface="+mn-lt"/>
              </a:rPr>
              <a:t>éviter</a:t>
            </a:r>
            <a:r>
              <a:rPr lang="en-GB" sz="2200" dirty="0">
                <a:latin typeface="+mn-lt"/>
              </a:rPr>
              <a:t> </a:t>
            </a:r>
            <a:r>
              <a:rPr lang="en-GB" sz="2200" dirty="0" err="1">
                <a:latin typeface="+mn-lt"/>
              </a:rPr>
              <a:t>leur</a:t>
            </a:r>
            <a:r>
              <a:rPr lang="en-GB" sz="2200" dirty="0">
                <a:latin typeface="+mn-lt"/>
              </a:rPr>
              <a:t> </a:t>
            </a:r>
            <a:r>
              <a:rPr lang="en-GB" sz="2200" dirty="0" err="1">
                <a:latin typeface="+mn-lt"/>
              </a:rPr>
              <a:t>réalisation</a:t>
            </a:r>
            <a:r>
              <a:rPr lang="en-GB" sz="2200" dirty="0">
                <a:latin typeface="+mn-lt"/>
              </a:rPr>
              <a:t> </a:t>
            </a:r>
            <a:r>
              <a:rPr lang="en-GB" sz="2200" dirty="0" err="1">
                <a:latin typeface="+mn-lt"/>
              </a:rPr>
              <a:t>définitive</a:t>
            </a:r>
            <a:r>
              <a:rPr lang="en-GB" sz="2200" dirty="0">
                <a:latin typeface="+mn-lt"/>
              </a:rPr>
              <a:t>?…  Les </a:t>
            </a:r>
            <a:r>
              <a:rPr lang="en-GB" sz="2200" dirty="0" err="1">
                <a:latin typeface="+mn-lt"/>
              </a:rPr>
              <a:t>utopies</a:t>
            </a:r>
            <a:r>
              <a:rPr lang="en-GB" sz="2200" dirty="0">
                <a:latin typeface="+mn-lt"/>
              </a:rPr>
              <a:t> </a:t>
            </a:r>
            <a:r>
              <a:rPr lang="en-GB" sz="2200" dirty="0" err="1">
                <a:latin typeface="+mn-lt"/>
              </a:rPr>
              <a:t>sont</a:t>
            </a:r>
            <a:r>
              <a:rPr lang="en-GB" sz="2200" dirty="0">
                <a:latin typeface="+mn-lt"/>
              </a:rPr>
              <a:t> </a:t>
            </a:r>
            <a:r>
              <a:rPr lang="en-GB" sz="2200" dirty="0" err="1">
                <a:latin typeface="+mn-lt"/>
              </a:rPr>
              <a:t>réalisables</a:t>
            </a:r>
            <a:r>
              <a:rPr lang="en-GB" sz="2200" dirty="0">
                <a:latin typeface="+mn-lt"/>
              </a:rPr>
              <a:t>. La vie </a:t>
            </a:r>
            <a:r>
              <a:rPr lang="en-GB" sz="2200" dirty="0" err="1">
                <a:latin typeface="+mn-lt"/>
              </a:rPr>
              <a:t>marche</a:t>
            </a:r>
            <a:r>
              <a:rPr lang="en-GB" sz="2200" dirty="0">
                <a:latin typeface="+mn-lt"/>
              </a:rPr>
              <a:t> </a:t>
            </a:r>
            <a:r>
              <a:rPr lang="en-GB" sz="2200" dirty="0" err="1">
                <a:latin typeface="+mn-lt"/>
              </a:rPr>
              <a:t>vers</a:t>
            </a:r>
            <a:r>
              <a:rPr lang="en-GB" sz="2200" dirty="0">
                <a:latin typeface="+mn-lt"/>
              </a:rPr>
              <a:t> les </a:t>
            </a:r>
            <a:r>
              <a:rPr lang="en-GB" sz="2200" dirty="0" err="1">
                <a:latin typeface="+mn-lt"/>
              </a:rPr>
              <a:t>utopies</a:t>
            </a:r>
            <a:r>
              <a:rPr lang="en-GB" sz="2200" dirty="0">
                <a:latin typeface="+mn-lt"/>
              </a:rPr>
              <a:t>. Et </a:t>
            </a:r>
            <a:r>
              <a:rPr lang="en-GB" sz="2200" dirty="0" err="1">
                <a:latin typeface="+mn-lt"/>
              </a:rPr>
              <a:t>peut-être</a:t>
            </a:r>
            <a:r>
              <a:rPr lang="en-GB" sz="2200" dirty="0">
                <a:latin typeface="+mn-lt"/>
              </a:rPr>
              <a:t> un siècle nouveau commence-t-</a:t>
            </a:r>
            <a:r>
              <a:rPr lang="en-GB" sz="2200" dirty="0" err="1">
                <a:latin typeface="+mn-lt"/>
              </a:rPr>
              <a:t>il</a:t>
            </a:r>
            <a:r>
              <a:rPr lang="en-GB" sz="2200" dirty="0">
                <a:latin typeface="+mn-lt"/>
              </a:rPr>
              <a:t>, un siècle </a:t>
            </a:r>
            <a:r>
              <a:rPr lang="en-GB" sz="2200" dirty="0" err="1">
                <a:latin typeface="+mn-lt"/>
              </a:rPr>
              <a:t>où</a:t>
            </a:r>
            <a:r>
              <a:rPr lang="en-GB" sz="2200" dirty="0">
                <a:latin typeface="+mn-lt"/>
              </a:rPr>
              <a:t> les </a:t>
            </a:r>
            <a:r>
              <a:rPr lang="en-GB" sz="2200" dirty="0" err="1">
                <a:latin typeface="+mn-lt"/>
              </a:rPr>
              <a:t>intellectuels</a:t>
            </a:r>
            <a:r>
              <a:rPr lang="en-GB" sz="2200" dirty="0">
                <a:latin typeface="+mn-lt"/>
              </a:rPr>
              <a:t> et la </a:t>
            </a:r>
            <a:r>
              <a:rPr lang="en-GB" sz="2200" dirty="0" err="1">
                <a:latin typeface="+mn-lt"/>
              </a:rPr>
              <a:t>classe</a:t>
            </a:r>
            <a:r>
              <a:rPr lang="en-GB" sz="2200" dirty="0">
                <a:latin typeface="+mn-lt"/>
              </a:rPr>
              <a:t> </a:t>
            </a:r>
            <a:r>
              <a:rPr lang="en-GB" sz="2200" dirty="0" err="1">
                <a:latin typeface="+mn-lt"/>
              </a:rPr>
              <a:t>cultivée</a:t>
            </a:r>
            <a:r>
              <a:rPr lang="en-GB" sz="2200" dirty="0">
                <a:latin typeface="+mn-lt"/>
              </a:rPr>
              <a:t> </a:t>
            </a:r>
            <a:r>
              <a:rPr lang="en-GB" sz="2200" dirty="0" err="1">
                <a:latin typeface="+mn-lt"/>
              </a:rPr>
              <a:t>rêveront</a:t>
            </a:r>
            <a:r>
              <a:rPr lang="en-GB" sz="2200" dirty="0">
                <a:latin typeface="+mn-lt"/>
              </a:rPr>
              <a:t> aux </a:t>
            </a:r>
            <a:r>
              <a:rPr lang="en-GB" sz="2200" dirty="0" err="1">
                <a:latin typeface="+mn-lt"/>
              </a:rPr>
              <a:t>moyens</a:t>
            </a:r>
            <a:r>
              <a:rPr lang="en-GB" sz="2200" dirty="0">
                <a:latin typeface="+mn-lt"/>
              </a:rPr>
              <a:t> </a:t>
            </a:r>
            <a:r>
              <a:rPr lang="en-GB" sz="2200" dirty="0" err="1">
                <a:latin typeface="+mn-lt"/>
              </a:rPr>
              <a:t>d'éviter</a:t>
            </a:r>
            <a:r>
              <a:rPr lang="en-GB" sz="2200" dirty="0">
                <a:latin typeface="+mn-lt"/>
              </a:rPr>
              <a:t> les </a:t>
            </a:r>
            <a:r>
              <a:rPr lang="en-GB" sz="2200" dirty="0" err="1">
                <a:latin typeface="+mn-lt"/>
              </a:rPr>
              <a:t>utopies</a:t>
            </a:r>
            <a:r>
              <a:rPr lang="en-GB" sz="2200" dirty="0">
                <a:latin typeface="+mn-lt"/>
              </a:rPr>
              <a:t> et de </a:t>
            </a:r>
            <a:r>
              <a:rPr lang="en-GB" sz="2200" dirty="0" err="1">
                <a:latin typeface="+mn-lt"/>
              </a:rPr>
              <a:t>retourner</a:t>
            </a:r>
            <a:r>
              <a:rPr lang="en-GB" sz="2200" dirty="0">
                <a:latin typeface="+mn-lt"/>
              </a:rPr>
              <a:t> à </a:t>
            </a:r>
            <a:r>
              <a:rPr lang="en-GB" sz="2200" dirty="0" err="1">
                <a:latin typeface="+mn-lt"/>
              </a:rPr>
              <a:t>une</a:t>
            </a:r>
            <a:r>
              <a:rPr lang="en-GB" sz="2200" dirty="0">
                <a:latin typeface="+mn-lt"/>
              </a:rPr>
              <a:t> </a:t>
            </a:r>
            <a:r>
              <a:rPr lang="en-GB" sz="2200" dirty="0" err="1">
                <a:latin typeface="+mn-lt"/>
              </a:rPr>
              <a:t>société</a:t>
            </a:r>
            <a:r>
              <a:rPr lang="en-GB" sz="2200" dirty="0">
                <a:latin typeface="+mn-lt"/>
              </a:rPr>
              <a:t> non </a:t>
            </a:r>
            <a:r>
              <a:rPr lang="en-GB" sz="2200" dirty="0" err="1">
                <a:latin typeface="+mn-lt"/>
              </a:rPr>
              <a:t>utopique</a:t>
            </a:r>
            <a:r>
              <a:rPr lang="en-GB" sz="2200" dirty="0">
                <a:latin typeface="+mn-lt"/>
              </a:rPr>
              <a:t> </a:t>
            </a:r>
            <a:r>
              <a:rPr lang="en-GB" sz="2200" dirty="0" err="1">
                <a:latin typeface="+mn-lt"/>
              </a:rPr>
              <a:t>moins</a:t>
            </a:r>
            <a:r>
              <a:rPr lang="en-GB" sz="2200" dirty="0">
                <a:latin typeface="+mn-lt"/>
              </a:rPr>
              <a:t> "</a:t>
            </a:r>
            <a:r>
              <a:rPr lang="en-GB" sz="2200" dirty="0" err="1">
                <a:latin typeface="+mn-lt"/>
              </a:rPr>
              <a:t>parfaite</a:t>
            </a:r>
            <a:r>
              <a:rPr lang="en-GB" sz="2200" dirty="0">
                <a:latin typeface="+mn-lt"/>
              </a:rPr>
              <a:t>" et plus </a:t>
            </a:r>
            <a:r>
              <a:rPr lang="en-GB" sz="2200" dirty="0" err="1">
                <a:latin typeface="+mn-lt"/>
              </a:rPr>
              <a:t>libre</a:t>
            </a:r>
            <a:r>
              <a:rPr lang="en-GB" sz="2200" dirty="0" smtClean="0">
                <a:latin typeface="+mn-lt"/>
              </a:rPr>
              <a:t>. </a:t>
            </a:r>
            <a:r>
              <a:rPr lang="en-GB" sz="2200" dirty="0">
                <a:latin typeface="+mn-lt"/>
              </a:rPr>
              <a:t>		</a:t>
            </a:r>
            <a:r>
              <a:rPr lang="en-GB" sz="2200" dirty="0" smtClean="0">
                <a:latin typeface="+mn-lt"/>
              </a:rPr>
              <a:t>(</a:t>
            </a:r>
            <a:r>
              <a:rPr lang="en-GB" sz="2000" dirty="0" smtClean="0">
                <a:latin typeface="+mn-lt"/>
              </a:rPr>
              <a:t>Nicholas </a:t>
            </a:r>
            <a:r>
              <a:rPr lang="en-GB" sz="2000" dirty="0" err="1">
                <a:latin typeface="+mn-lt"/>
              </a:rPr>
              <a:t>Berdiaeff</a:t>
            </a:r>
            <a:r>
              <a:rPr lang="en-GB" sz="2000" dirty="0">
                <a:latin typeface="+mn-lt"/>
              </a:rPr>
              <a:t> Epigraph to </a:t>
            </a:r>
            <a:r>
              <a:rPr lang="en-GB" sz="2000" dirty="0" smtClean="0">
                <a:latin typeface="+mn-lt"/>
              </a:rPr>
              <a:t>BNW)</a:t>
            </a:r>
            <a:endParaRPr lang="en-GB" sz="2200" dirty="0">
              <a:latin typeface="+mn-lt"/>
            </a:endParaRPr>
          </a:p>
          <a:p>
            <a:pPr>
              <a:spcBef>
                <a:spcPts val="0"/>
              </a:spcBef>
              <a:spcAft>
                <a:spcPts val="0"/>
              </a:spcAft>
            </a:pPr>
            <a:endParaRPr lang="en-GB" sz="2000" dirty="0"/>
          </a:p>
          <a:p>
            <a:pPr>
              <a:spcBef>
                <a:spcPts val="0"/>
              </a:spcBef>
              <a:spcAft>
                <a:spcPts val="0"/>
              </a:spcAft>
            </a:pPr>
            <a:r>
              <a:rPr lang="en-GB" sz="2200" i="1" dirty="0">
                <a:solidFill>
                  <a:srgbClr val="FFCC99"/>
                </a:solidFill>
                <a:latin typeface="+mn-lt"/>
              </a:rPr>
              <a:t>Utopias seem far more achievable than we believed them to be in the past. And we find ourselves today facing a much more agonizing question: how do we prevent them from coming into being? …Utopias are achievable . Life moves closer to utopia. Perhaps a new century will begin, a century in which intellectuals and the cultivated classes will dream of ways to avoid utopia and to return to a </a:t>
            </a:r>
            <a:r>
              <a:rPr lang="en-GB" sz="2200" i="1" dirty="0" smtClean="0">
                <a:solidFill>
                  <a:srgbClr val="FFCC99"/>
                </a:solidFill>
                <a:latin typeface="+mn-lt"/>
              </a:rPr>
              <a:t>non-utopian </a:t>
            </a:r>
            <a:r>
              <a:rPr lang="en-GB" sz="2200" i="1" dirty="0">
                <a:solidFill>
                  <a:srgbClr val="FFCC99"/>
                </a:solidFill>
                <a:latin typeface="+mn-lt"/>
              </a:rPr>
              <a:t>society less ‘perfect’ and more free.</a:t>
            </a:r>
          </a:p>
          <a:p>
            <a:pPr lvl="8"/>
            <a:r>
              <a:rPr lang="en-GB" sz="2400" dirty="0" smtClean="0">
                <a:solidFill>
                  <a:srgbClr val="FFCC99"/>
                </a:solidFill>
              </a:rPr>
              <a:t>(my translation)</a:t>
            </a:r>
            <a:endParaRPr lang="en-GB" sz="2400" dirty="0">
              <a:solidFill>
                <a:srgbClr val="FFCC99"/>
              </a:solidFill>
            </a:endParaRPr>
          </a:p>
        </p:txBody>
      </p:sp>
    </p:spTree>
    <p:extLst>
      <p:ext uri="{BB962C8B-B14F-4D97-AF65-F5344CB8AC3E}">
        <p14:creationId xmlns:p14="http://schemas.microsoft.com/office/powerpoint/2010/main" val="15990984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7DB0B-29E7-4D0E-9B39-07011209D812}"/>
              </a:ext>
            </a:extLst>
          </p:cNvPr>
          <p:cNvSpPr>
            <a:spLocks noGrp="1"/>
          </p:cNvSpPr>
          <p:nvPr>
            <p:ph type="title"/>
          </p:nvPr>
        </p:nvSpPr>
        <p:spPr>
          <a:xfrm>
            <a:off x="457200" y="176881"/>
            <a:ext cx="8229600" cy="868958"/>
          </a:xfrm>
        </p:spPr>
        <p:txBody>
          <a:bodyPr>
            <a:normAutofit/>
          </a:bodyPr>
          <a:lstStyle/>
          <a:p>
            <a:r>
              <a:rPr lang="en-GB" sz="3600" dirty="0">
                <a:solidFill>
                  <a:srgbClr val="FFCC99"/>
                </a:solidFill>
                <a:effectLst/>
                <a:latin typeface="Felix Titling" panose="04060505060202020A04" pitchFamily="82" charset="0"/>
              </a:rPr>
              <a:t>Rethinking utopian models </a:t>
            </a:r>
          </a:p>
        </p:txBody>
      </p:sp>
      <p:sp>
        <p:nvSpPr>
          <p:cNvPr id="3" name="Content Placeholder 2">
            <a:extLst>
              <a:ext uri="{FF2B5EF4-FFF2-40B4-BE49-F238E27FC236}">
                <a16:creationId xmlns:a16="http://schemas.microsoft.com/office/drawing/2014/main" id="{C25CB880-4398-4D7A-BE5E-D258EEE0ADB2}"/>
              </a:ext>
            </a:extLst>
          </p:cNvPr>
          <p:cNvSpPr>
            <a:spLocks noGrp="1"/>
          </p:cNvSpPr>
          <p:nvPr>
            <p:ph idx="1"/>
          </p:nvPr>
        </p:nvSpPr>
        <p:spPr>
          <a:xfrm>
            <a:off x="457200" y="1176702"/>
            <a:ext cx="8435280" cy="5420650"/>
          </a:xfrm>
        </p:spPr>
        <p:txBody>
          <a:bodyPr>
            <a:normAutofit fontScale="92500"/>
          </a:bodyPr>
          <a:lstStyle/>
          <a:p>
            <a:pPr marL="137160" indent="0">
              <a:buNone/>
            </a:pPr>
            <a:r>
              <a:rPr lang="en-GB" sz="2400" dirty="0"/>
              <a:t>Dystopian fiction, then, for all that it is </a:t>
            </a:r>
            <a:r>
              <a:rPr lang="en-GB" sz="2400" dirty="0">
                <a:solidFill>
                  <a:srgbClr val="FFCC99"/>
                </a:solidFill>
              </a:rPr>
              <a:t>set in futures of varying degrees of remoteness, reasserts the connection between the actual and the imagined which the traditional utopia so often obscures. </a:t>
            </a:r>
            <a:r>
              <a:rPr lang="en-GB" sz="2400" dirty="0"/>
              <a:t>In its parodic inversion, the essential identity between many features of utopia and those of the world to which it proposes an alternative re-emerges. </a:t>
            </a:r>
            <a:endParaRPr lang="en-GB" sz="2400" dirty="0" smtClean="0"/>
          </a:p>
          <a:p>
            <a:pPr marL="137160" indent="0">
              <a:buNone/>
            </a:pPr>
            <a:endParaRPr lang="en-GB" sz="2600" dirty="0"/>
          </a:p>
          <a:p>
            <a:pPr marL="137160" indent="0">
              <a:buNone/>
            </a:pPr>
            <a:r>
              <a:rPr lang="en-GB" sz="2400" dirty="0"/>
              <a:t>Where utopian satire on the existing order (such as Bellamy’s parable of the coach) stresses the disparity between the real world and its utopian alternative, that difference constituting the measure of the former’s deficiencies, </a:t>
            </a:r>
            <a:r>
              <a:rPr lang="en-GB" sz="2400" dirty="0">
                <a:solidFill>
                  <a:srgbClr val="FFCC99"/>
                </a:solidFill>
              </a:rPr>
              <a:t>dystopian fiction highlights the resemblances between our own world and the projected society of the future</a:t>
            </a:r>
            <a:r>
              <a:rPr lang="en-GB" sz="2400" u="sng" dirty="0">
                <a:solidFill>
                  <a:srgbClr val="FFCC99"/>
                </a:solidFill>
              </a:rPr>
              <a:t>. Dystopia, in effect, satirizes both society as it exists, and the utopian aspiration to transform it</a:t>
            </a:r>
            <a:r>
              <a:rPr lang="en-GB" sz="2400" dirty="0">
                <a:solidFill>
                  <a:srgbClr val="FFCC99"/>
                </a:solidFill>
              </a:rPr>
              <a:t>. </a:t>
            </a:r>
          </a:p>
          <a:p>
            <a:pPr marL="137160" indent="0">
              <a:buNone/>
            </a:pPr>
            <a:r>
              <a:rPr lang="en-GB" sz="2400" dirty="0">
                <a:solidFill>
                  <a:srgbClr val="FFCC99"/>
                </a:solidFill>
              </a:rPr>
              <a:t>						</a:t>
            </a:r>
          </a:p>
        </p:txBody>
      </p:sp>
      <p:sp>
        <p:nvSpPr>
          <p:cNvPr id="4" name="Rectangle 3"/>
          <p:cNvSpPr/>
          <p:nvPr/>
        </p:nvSpPr>
        <p:spPr>
          <a:xfrm>
            <a:off x="4860032" y="6228020"/>
            <a:ext cx="3660361" cy="369332"/>
          </a:xfrm>
          <a:prstGeom prst="rect">
            <a:avLst/>
          </a:prstGeom>
        </p:spPr>
        <p:txBody>
          <a:bodyPr wrap="none">
            <a:spAutoFit/>
          </a:bodyPr>
          <a:lstStyle/>
          <a:p>
            <a:r>
              <a:rPr lang="en-GB" dirty="0"/>
              <a:t>Christopher S. </a:t>
            </a:r>
            <a:r>
              <a:rPr lang="en-GB" dirty="0" smtClean="0"/>
              <a:t>Ferns, </a:t>
            </a:r>
            <a:r>
              <a:rPr lang="en-GB" i="1" dirty="0" smtClean="0"/>
              <a:t>Narrating Utopia</a:t>
            </a:r>
            <a:endParaRPr lang="en-GB" i="1" dirty="0"/>
          </a:p>
        </p:txBody>
      </p:sp>
    </p:spTree>
    <p:extLst>
      <p:ext uri="{BB962C8B-B14F-4D97-AF65-F5344CB8AC3E}">
        <p14:creationId xmlns:p14="http://schemas.microsoft.com/office/powerpoint/2010/main" val="4004226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129" y="166976"/>
            <a:ext cx="8601742" cy="1012974"/>
          </a:xfrm>
        </p:spPr>
        <p:txBody>
          <a:bodyPr>
            <a:noAutofit/>
          </a:bodyPr>
          <a:lstStyle/>
          <a:p>
            <a:r>
              <a:rPr lang="en-GB" sz="3200" dirty="0">
                <a:solidFill>
                  <a:srgbClr val="FFCC99"/>
                </a:solidFill>
                <a:effectLst/>
                <a:latin typeface="Felix Titling" panose="04060505060202020A04" pitchFamily="82" charset="0"/>
              </a:rPr>
              <a:t>A new order controlled by a class of technicians &amp; bureaucrats</a:t>
            </a:r>
          </a:p>
        </p:txBody>
      </p:sp>
      <p:sp>
        <p:nvSpPr>
          <p:cNvPr id="3" name="Content Placeholder 2"/>
          <p:cNvSpPr>
            <a:spLocks noGrp="1"/>
          </p:cNvSpPr>
          <p:nvPr>
            <p:ph idx="1"/>
          </p:nvPr>
        </p:nvSpPr>
        <p:spPr>
          <a:xfrm>
            <a:off x="455351" y="1422543"/>
            <a:ext cx="8240734" cy="5270857"/>
          </a:xfrm>
        </p:spPr>
        <p:txBody>
          <a:bodyPr>
            <a:normAutofit fontScale="85000" lnSpcReduction="10000"/>
          </a:bodyPr>
          <a:lstStyle/>
          <a:p>
            <a:pPr marL="137160" indent="0">
              <a:buNone/>
            </a:pPr>
            <a:r>
              <a:rPr lang="en-GB" sz="2600" dirty="0"/>
              <a:t>In "Second Thoughts on James Burnham" Orwell </a:t>
            </a:r>
            <a:r>
              <a:rPr lang="en-GB" sz="2600" dirty="0" err="1"/>
              <a:t>analyzes</a:t>
            </a:r>
            <a:r>
              <a:rPr lang="en-GB" sz="2600" dirty="0"/>
              <a:t> Burnham's political thought as it evolved in three works by that author, who was later an editor of </a:t>
            </a:r>
            <a:r>
              <a:rPr lang="en-GB" sz="2600" i="1" dirty="0"/>
              <a:t>The National Review</a:t>
            </a:r>
            <a:r>
              <a:rPr lang="en-GB" sz="2600" dirty="0"/>
              <a:t>. The works are </a:t>
            </a:r>
            <a:r>
              <a:rPr lang="en-GB" sz="2600" i="1" dirty="0"/>
              <a:t>The Managerial </a:t>
            </a:r>
            <a:r>
              <a:rPr lang="en-GB" sz="2600" i="1" dirty="0" smtClean="0"/>
              <a:t>Revolution</a:t>
            </a:r>
            <a:r>
              <a:rPr lang="en-GB" sz="2600" dirty="0"/>
              <a:t>, written in 1940, </a:t>
            </a:r>
            <a:r>
              <a:rPr lang="en-GB" sz="2600" i="1" dirty="0"/>
              <a:t>The Machiavellians</a:t>
            </a:r>
            <a:r>
              <a:rPr lang="en-GB" sz="2600" dirty="0"/>
              <a:t>, written in 1942, and an article, "Lenin's Heir," published in the </a:t>
            </a:r>
            <a:r>
              <a:rPr lang="en-GB" sz="2600" i="1" dirty="0"/>
              <a:t>Partisan Review </a:t>
            </a:r>
            <a:r>
              <a:rPr lang="en-GB" sz="2600" dirty="0"/>
              <a:t>in 1945. Burnham's views, as Orwell explains them, are essentially these: </a:t>
            </a:r>
            <a:endParaRPr lang="en-GB" sz="2600" dirty="0" smtClean="0"/>
          </a:p>
          <a:p>
            <a:pPr marL="137160" indent="0">
              <a:buNone/>
            </a:pPr>
            <a:endParaRPr lang="en-GB" sz="1900" dirty="0" smtClean="0"/>
          </a:p>
          <a:p>
            <a:pPr marL="457200" lvl="1" indent="0">
              <a:lnSpc>
                <a:spcPct val="120000"/>
              </a:lnSpc>
              <a:buNone/>
            </a:pPr>
            <a:r>
              <a:rPr lang="en-GB" sz="2600" dirty="0" smtClean="0"/>
              <a:t>"</a:t>
            </a:r>
            <a:r>
              <a:rPr lang="en-GB" sz="2600" dirty="0">
                <a:solidFill>
                  <a:srgbClr val="FFCC99"/>
                </a:solidFill>
              </a:rPr>
              <a:t>Capitalism is </a:t>
            </a:r>
            <a:r>
              <a:rPr lang="en-GB" sz="2600" dirty="0" smtClean="0">
                <a:solidFill>
                  <a:srgbClr val="FFCC99"/>
                </a:solidFill>
              </a:rPr>
              <a:t>disappearing</a:t>
            </a:r>
            <a:r>
              <a:rPr lang="en-GB" sz="2600" dirty="0">
                <a:solidFill>
                  <a:srgbClr val="FFCC99"/>
                </a:solidFill>
              </a:rPr>
              <a:t>, but Socialism is not replacing it. What is now arising is a new kind </a:t>
            </a:r>
            <a:r>
              <a:rPr lang="en-GB" sz="2600" dirty="0" smtClean="0">
                <a:solidFill>
                  <a:srgbClr val="FFCC99"/>
                </a:solidFill>
              </a:rPr>
              <a:t>" of </a:t>
            </a:r>
            <a:r>
              <a:rPr lang="en-GB" sz="2600" dirty="0">
                <a:solidFill>
                  <a:srgbClr val="FFCC99"/>
                </a:solidFill>
              </a:rPr>
              <a:t>planned, centralized society which will be neither capitalist nor, in any accepted sense of the word, democratic." </a:t>
            </a:r>
            <a:r>
              <a:rPr lang="en-GB" sz="2600" dirty="0"/>
              <a:t>This new order will be controlled by a class of technicians and bureaucrats that Burnham calls "</a:t>
            </a:r>
            <a:r>
              <a:rPr lang="en-GB" sz="2600" dirty="0" smtClean="0"/>
              <a:t>managers"? that </a:t>
            </a:r>
            <a:r>
              <a:rPr lang="en-GB" sz="2600" dirty="0"/>
              <a:t>is to say those in control of the means of production. </a:t>
            </a:r>
          </a:p>
        </p:txBody>
      </p:sp>
      <p:sp>
        <p:nvSpPr>
          <p:cNvPr id="4" name="Rectangle 3"/>
          <p:cNvSpPr/>
          <p:nvPr/>
        </p:nvSpPr>
        <p:spPr>
          <a:xfrm>
            <a:off x="4401145" y="6324068"/>
            <a:ext cx="4752528" cy="369332"/>
          </a:xfrm>
          <a:prstGeom prst="rect">
            <a:avLst/>
          </a:prstGeom>
        </p:spPr>
        <p:txBody>
          <a:bodyPr wrap="square">
            <a:spAutoFit/>
          </a:bodyPr>
          <a:lstStyle/>
          <a:p>
            <a:r>
              <a:rPr lang="en-GB" dirty="0" smtClean="0"/>
              <a:t>Orwell, ‘Second </a:t>
            </a:r>
            <a:r>
              <a:rPr lang="en-GB" dirty="0"/>
              <a:t>Thoughts on James </a:t>
            </a:r>
            <a:r>
              <a:rPr lang="en-GB" dirty="0" smtClean="0"/>
              <a:t>Burnham’</a:t>
            </a:r>
            <a:endParaRPr lang="en-GB" dirty="0"/>
          </a:p>
        </p:txBody>
      </p:sp>
    </p:spTree>
    <p:extLst>
      <p:ext uri="{BB962C8B-B14F-4D97-AF65-F5344CB8AC3E}">
        <p14:creationId xmlns:p14="http://schemas.microsoft.com/office/powerpoint/2010/main" val="1347212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DA53D-10C9-459C-BC85-6796CB77D01A}"/>
              </a:ext>
            </a:extLst>
          </p:cNvPr>
          <p:cNvSpPr>
            <a:spLocks noGrp="1"/>
          </p:cNvSpPr>
          <p:nvPr>
            <p:ph type="title"/>
          </p:nvPr>
        </p:nvSpPr>
        <p:spPr>
          <a:xfrm>
            <a:off x="457200" y="259515"/>
            <a:ext cx="8229600" cy="778098"/>
          </a:xfrm>
        </p:spPr>
        <p:txBody>
          <a:bodyPr/>
          <a:lstStyle/>
          <a:p>
            <a:r>
              <a:rPr lang="en-GB" sz="3700" dirty="0">
                <a:solidFill>
                  <a:srgbClr val="FFCC99"/>
                </a:solidFill>
                <a:effectLst/>
                <a:latin typeface="Felix Titling" panose="04060505060202020A04" pitchFamily="82" charset="0"/>
              </a:rPr>
              <a:t>Utopia seen from within </a:t>
            </a:r>
          </a:p>
        </p:txBody>
      </p:sp>
      <p:sp>
        <p:nvSpPr>
          <p:cNvPr id="3" name="Content Placeholder 2">
            <a:extLst>
              <a:ext uri="{FF2B5EF4-FFF2-40B4-BE49-F238E27FC236}">
                <a16:creationId xmlns:a16="http://schemas.microsoft.com/office/drawing/2014/main" id="{5A4445E0-9447-429A-A394-EC1E968F93A0}"/>
              </a:ext>
            </a:extLst>
          </p:cNvPr>
          <p:cNvSpPr>
            <a:spLocks noGrp="1"/>
          </p:cNvSpPr>
          <p:nvPr>
            <p:ph idx="1"/>
          </p:nvPr>
        </p:nvSpPr>
        <p:spPr>
          <a:xfrm>
            <a:off x="457200" y="1052736"/>
            <a:ext cx="8229600" cy="5184576"/>
          </a:xfrm>
        </p:spPr>
        <p:txBody>
          <a:bodyPr>
            <a:normAutofit fontScale="92500" lnSpcReduction="10000"/>
          </a:bodyPr>
          <a:lstStyle/>
          <a:p>
            <a:pPr marL="137160" indent="0">
              <a:lnSpc>
                <a:spcPct val="120000"/>
              </a:lnSpc>
              <a:buNone/>
            </a:pPr>
            <a:r>
              <a:rPr lang="en-GB" sz="2600" dirty="0"/>
              <a:t>What then follows is an account of life in the different society </a:t>
            </a:r>
            <a:r>
              <a:rPr lang="en-GB" sz="2600" dirty="0">
                <a:solidFill>
                  <a:srgbClr val="FFCC99"/>
                </a:solidFill>
              </a:rPr>
              <a:t>filtered through the consciousness, not of the admiring tourist, but of the inhabitant</a:t>
            </a:r>
            <a:r>
              <a:rPr lang="en-GB" sz="2600" dirty="0"/>
              <a:t>, living with it day-in, day-out, and lacking any other standards by which to judge it—unless one counts the rapidly fading memories of Offred and Winston Smith. The only visitor to dystopia, as such, is Huxley’s Savage, whose background is almost as alien to our own reality as the society he visits. Hence</a:t>
            </a:r>
            <a:r>
              <a:rPr lang="en-GB" sz="2600" u="sng" dirty="0"/>
              <a:t> </a:t>
            </a:r>
            <a:r>
              <a:rPr lang="en-GB" sz="2600" u="sng" dirty="0">
                <a:solidFill>
                  <a:srgbClr val="FFCC99"/>
                </a:solidFill>
              </a:rPr>
              <a:t>the details of dystopian society emerge, not in the course of the traditional guided tour, </a:t>
            </a:r>
            <a:r>
              <a:rPr lang="en-GB" sz="2600" dirty="0">
                <a:solidFill>
                  <a:srgbClr val="FFCC99"/>
                </a:solidFill>
              </a:rPr>
              <a:t>but in the process of </a:t>
            </a:r>
            <a:r>
              <a:rPr lang="en-GB" sz="2600" u="sng" dirty="0">
                <a:solidFill>
                  <a:srgbClr val="FFCC99"/>
                </a:solidFill>
              </a:rPr>
              <a:t>an inherently far more dramatic narrative of oppositional </a:t>
            </a:r>
            <a:r>
              <a:rPr lang="en-GB" sz="2600" u="sng" dirty="0" smtClean="0">
                <a:solidFill>
                  <a:srgbClr val="FFCC99"/>
                </a:solidFill>
              </a:rPr>
              <a:t>struggle</a:t>
            </a:r>
            <a:r>
              <a:rPr lang="en-GB" sz="2600" dirty="0">
                <a:solidFill>
                  <a:srgbClr val="FFCC99"/>
                </a:solidFill>
              </a:rPr>
              <a:t> </a:t>
            </a:r>
            <a:r>
              <a:rPr lang="en-GB" dirty="0"/>
              <a:t>	</a:t>
            </a:r>
            <a:endParaRPr lang="en-GB" sz="2600" dirty="0"/>
          </a:p>
        </p:txBody>
      </p:sp>
      <p:sp>
        <p:nvSpPr>
          <p:cNvPr id="4" name="Rectangle 3"/>
          <p:cNvSpPr/>
          <p:nvPr/>
        </p:nvSpPr>
        <p:spPr>
          <a:xfrm>
            <a:off x="4067944" y="6261992"/>
            <a:ext cx="3660361" cy="369332"/>
          </a:xfrm>
          <a:prstGeom prst="rect">
            <a:avLst/>
          </a:prstGeom>
        </p:spPr>
        <p:txBody>
          <a:bodyPr wrap="none">
            <a:spAutoFit/>
          </a:bodyPr>
          <a:lstStyle/>
          <a:p>
            <a:r>
              <a:rPr lang="en-GB" dirty="0"/>
              <a:t>Christopher S. </a:t>
            </a:r>
            <a:r>
              <a:rPr lang="en-GB" dirty="0" smtClean="0"/>
              <a:t>Ferns, </a:t>
            </a:r>
            <a:r>
              <a:rPr lang="en-GB" i="1" dirty="0" smtClean="0"/>
              <a:t>Narrating Utopia</a:t>
            </a:r>
            <a:endParaRPr lang="en-GB" i="1" dirty="0"/>
          </a:p>
        </p:txBody>
      </p:sp>
    </p:spTree>
    <p:extLst>
      <p:ext uri="{BB962C8B-B14F-4D97-AF65-F5344CB8AC3E}">
        <p14:creationId xmlns:p14="http://schemas.microsoft.com/office/powerpoint/2010/main" val="10379156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776" y="332656"/>
            <a:ext cx="8229600" cy="1368152"/>
          </a:xfrm>
        </p:spPr>
        <p:txBody>
          <a:bodyPr>
            <a:normAutofit/>
          </a:bodyPr>
          <a:lstStyle/>
          <a:p>
            <a:r>
              <a:rPr lang="en-GB" sz="3600" dirty="0" smtClean="0">
                <a:solidFill>
                  <a:srgbClr val="FFCC99"/>
                </a:solidFill>
                <a:effectLst/>
                <a:latin typeface="Felix Titling" panose="04060505060202020A04" pitchFamily="82" charset="0"/>
              </a:rPr>
              <a:t>linguistic </a:t>
            </a:r>
            <a:r>
              <a:rPr lang="en-GB" sz="3600" dirty="0">
                <a:solidFill>
                  <a:srgbClr val="FFCC99"/>
                </a:solidFill>
                <a:effectLst/>
                <a:latin typeface="Felix Titling" panose="04060505060202020A04" pitchFamily="82" charset="0"/>
              </a:rPr>
              <a:t>degradation &amp; </a:t>
            </a:r>
            <a:r>
              <a:rPr lang="en-GB" sz="3600" dirty="0" smtClean="0">
                <a:solidFill>
                  <a:srgbClr val="FFCC99"/>
                </a:solidFill>
                <a:effectLst/>
                <a:latin typeface="Felix Titling" panose="04060505060202020A04" pitchFamily="82" charset="0"/>
              </a:rPr>
              <a:t> denial </a:t>
            </a:r>
            <a:r>
              <a:rPr lang="en-GB" sz="3600" dirty="0">
                <a:solidFill>
                  <a:srgbClr val="FFCC99"/>
                </a:solidFill>
                <a:effectLst/>
                <a:latin typeface="Felix Titling" panose="04060505060202020A04" pitchFamily="82" charset="0"/>
              </a:rPr>
              <a:t>of </a:t>
            </a:r>
            <a:r>
              <a:rPr lang="en-GB" sz="3600" dirty="0" smtClean="0">
                <a:solidFill>
                  <a:srgbClr val="FFCC99"/>
                </a:solidFill>
                <a:effectLst/>
                <a:latin typeface="Felix Titling" panose="04060505060202020A04" pitchFamily="82" charset="0"/>
              </a:rPr>
              <a:t>pleasure</a:t>
            </a:r>
            <a:endParaRPr lang="en-GB" sz="4000" dirty="0">
              <a:solidFill>
                <a:srgbClr val="FFCC99"/>
              </a:solidFill>
              <a:effectLst/>
              <a:latin typeface="Felix Titling" panose="04060505060202020A04" pitchFamily="82" charset="0"/>
            </a:endParaRPr>
          </a:p>
        </p:txBody>
      </p:sp>
      <p:sp>
        <p:nvSpPr>
          <p:cNvPr id="3" name="Content Placeholder 2"/>
          <p:cNvSpPr>
            <a:spLocks noGrp="1"/>
          </p:cNvSpPr>
          <p:nvPr>
            <p:ph idx="1"/>
          </p:nvPr>
        </p:nvSpPr>
        <p:spPr>
          <a:xfrm>
            <a:off x="469776" y="1729656"/>
            <a:ext cx="8229600" cy="4709160"/>
          </a:xfrm>
        </p:spPr>
        <p:txBody>
          <a:bodyPr>
            <a:normAutofit/>
          </a:bodyPr>
          <a:lstStyle/>
          <a:p>
            <a:pPr marL="137160" indent="0">
              <a:buNone/>
            </a:pPr>
            <a:r>
              <a:rPr lang="en-GB" sz="2400" dirty="0"/>
              <a:t>Utopians tend to assume that there is one, and only one right method of doing everything and consequently that all other alternatives must be rigorously excluded by whatever methods the society has at its disposal’.   It is this </a:t>
            </a:r>
            <a:r>
              <a:rPr lang="en-GB" sz="2400" dirty="0" err="1">
                <a:solidFill>
                  <a:srgbClr val="FFCC99"/>
                </a:solidFill>
              </a:rPr>
              <a:t>uniformism</a:t>
            </a:r>
            <a:r>
              <a:rPr lang="en-GB" sz="2400" dirty="0">
                <a:solidFill>
                  <a:srgbClr val="FFCC99"/>
                </a:solidFill>
              </a:rPr>
              <a:t> applied to language</a:t>
            </a:r>
            <a:r>
              <a:rPr lang="en-GB" sz="2400" dirty="0"/>
              <a:t>, the ‘linguistic result of utopian </a:t>
            </a:r>
            <a:r>
              <a:rPr lang="en-GB" sz="2400" dirty="0" err="1"/>
              <a:t>uniformism</a:t>
            </a:r>
            <a:r>
              <a:rPr lang="en-GB" sz="2400" dirty="0"/>
              <a:t> employed for life denying ends’ (Beauchamp, p.468) that is so prevalent in Orwell’s novel </a:t>
            </a:r>
            <a:r>
              <a:rPr lang="en-GB" sz="2400" i="1" dirty="0"/>
              <a:t>Nineteen Eighty-Four</a:t>
            </a:r>
            <a:r>
              <a:rPr lang="en-GB" sz="2400" dirty="0" smtClean="0"/>
              <a:t>.</a:t>
            </a:r>
          </a:p>
          <a:p>
            <a:pPr marL="137160" indent="0">
              <a:buNone/>
            </a:pPr>
            <a:endParaRPr lang="en-GB" sz="2400" dirty="0"/>
          </a:p>
          <a:p>
            <a:pPr marL="457200" lvl="1" indent="0">
              <a:buNone/>
            </a:pPr>
            <a:r>
              <a:rPr lang="en-GB" sz="2000" dirty="0"/>
              <a:t>Gorman L. Beauchamp, ‘Future Words: Language and the Dystopian Novel’, </a:t>
            </a:r>
            <a:r>
              <a:rPr lang="en-GB" sz="2000" i="1" dirty="0"/>
              <a:t>Politics and Style </a:t>
            </a:r>
            <a:r>
              <a:rPr lang="en-GB" sz="2000" dirty="0"/>
              <a:t>(Fall 1974), pp. 462-476</a:t>
            </a:r>
            <a:r>
              <a:rPr lang="en-GB" sz="2000" dirty="0" smtClean="0"/>
              <a:t>,</a:t>
            </a:r>
          </a:p>
          <a:p>
            <a:pPr marL="457200" lvl="1" indent="0">
              <a:buNone/>
            </a:pPr>
            <a:endParaRPr lang="en-GB" sz="2000" dirty="0"/>
          </a:p>
        </p:txBody>
      </p:sp>
    </p:spTree>
    <p:extLst>
      <p:ext uri="{BB962C8B-B14F-4D97-AF65-F5344CB8AC3E}">
        <p14:creationId xmlns:p14="http://schemas.microsoft.com/office/powerpoint/2010/main" val="15206800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4276" t="9450" r="4613" b="25451"/>
          <a:stretch/>
        </p:blipFill>
        <p:spPr>
          <a:xfrm>
            <a:off x="467544" y="836712"/>
            <a:ext cx="8254207" cy="4968552"/>
          </a:xfrm>
          <a:prstGeom prst="rect">
            <a:avLst/>
          </a:prstGeom>
          <a:ln w="76200">
            <a:solidFill>
              <a:schemeClr val="bg1"/>
            </a:solidFill>
          </a:ln>
        </p:spPr>
      </p:pic>
      <p:sp>
        <p:nvSpPr>
          <p:cNvPr id="5" name="Rectangle 4"/>
          <p:cNvSpPr/>
          <p:nvPr/>
        </p:nvSpPr>
        <p:spPr>
          <a:xfrm>
            <a:off x="213048" y="6021288"/>
            <a:ext cx="8508703" cy="646331"/>
          </a:xfrm>
          <a:prstGeom prst="rect">
            <a:avLst/>
          </a:prstGeom>
        </p:spPr>
        <p:txBody>
          <a:bodyPr wrap="square">
            <a:spAutoFit/>
          </a:bodyPr>
          <a:lstStyle/>
          <a:p>
            <a:r>
              <a:rPr lang="en-GB" dirty="0">
                <a:latin typeface="+mn-lt"/>
              </a:rPr>
              <a:t>Usage terms George Orwell: © With kind permission of the estate of the late Sonia Brownell Orwell</a:t>
            </a:r>
            <a:r>
              <a:rPr lang="en-GB" dirty="0" smtClean="0">
                <a:latin typeface="+mn-lt"/>
              </a:rPr>
              <a:t>. UCL</a:t>
            </a:r>
            <a:r>
              <a:rPr lang="en-GB" dirty="0">
                <a:latin typeface="+mn-lt"/>
              </a:rPr>
              <a:t>: © Orwell Archive, UCL Library Special Collections</a:t>
            </a:r>
          </a:p>
        </p:txBody>
      </p:sp>
      <p:cxnSp>
        <p:nvCxnSpPr>
          <p:cNvPr id="7" name="Straight Connector 6"/>
          <p:cNvCxnSpPr/>
          <p:nvPr/>
        </p:nvCxnSpPr>
        <p:spPr>
          <a:xfrm>
            <a:off x="2411760" y="2535760"/>
            <a:ext cx="230425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213048" y="82369"/>
            <a:ext cx="8751440" cy="830997"/>
          </a:xfrm>
          <a:prstGeom prst="rect">
            <a:avLst/>
          </a:prstGeom>
        </p:spPr>
        <p:txBody>
          <a:bodyPr wrap="square">
            <a:spAutoFit/>
          </a:bodyPr>
          <a:lstStyle/>
          <a:p>
            <a:pPr algn="ctr"/>
            <a:r>
              <a:rPr lang="en-GB" sz="2400" dirty="0">
                <a:latin typeface="Felix Titling" panose="04060505060202020A04" pitchFamily="82" charset="0"/>
              </a:rPr>
              <a:t>‘linguistic result of utopian </a:t>
            </a:r>
            <a:r>
              <a:rPr lang="en-GB" sz="2400" dirty="0" err="1">
                <a:latin typeface="Felix Titling" panose="04060505060202020A04" pitchFamily="82" charset="0"/>
              </a:rPr>
              <a:t>uniformism</a:t>
            </a:r>
            <a:r>
              <a:rPr lang="en-GB" sz="2400" dirty="0">
                <a:latin typeface="Felix Titling" panose="04060505060202020A04" pitchFamily="82" charset="0"/>
              </a:rPr>
              <a:t> employed for life denying ends</a:t>
            </a:r>
            <a:r>
              <a:rPr lang="en-GB" sz="2400" dirty="0"/>
              <a:t>’ </a:t>
            </a:r>
          </a:p>
        </p:txBody>
      </p:sp>
    </p:spTree>
    <p:extLst>
      <p:ext uri="{BB962C8B-B14F-4D97-AF65-F5344CB8AC3E}">
        <p14:creationId xmlns:p14="http://schemas.microsoft.com/office/powerpoint/2010/main" val="6238062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18750" t="16626" r="2304" b="3341"/>
          <a:stretch/>
        </p:blipFill>
        <p:spPr>
          <a:xfrm>
            <a:off x="395536" y="332656"/>
            <a:ext cx="8086756" cy="6203529"/>
          </a:xfrm>
          <a:prstGeom prst="rect">
            <a:avLst/>
          </a:prstGeom>
          <a:ln w="76200">
            <a:solidFill>
              <a:schemeClr val="bg1"/>
            </a:solidFill>
          </a:ln>
        </p:spPr>
      </p:pic>
      <p:cxnSp>
        <p:nvCxnSpPr>
          <p:cNvPr id="3" name="Straight Connector 2"/>
          <p:cNvCxnSpPr/>
          <p:nvPr/>
        </p:nvCxnSpPr>
        <p:spPr>
          <a:xfrm>
            <a:off x="6495212" y="4710856"/>
            <a:ext cx="1821204" cy="1428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5076056" y="4869160"/>
            <a:ext cx="324036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6012160" y="5229200"/>
            <a:ext cx="230425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076056" y="5445224"/>
            <a:ext cx="324036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42242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3500" y="3933056"/>
            <a:ext cx="8712968" cy="2232248"/>
          </a:xfrm>
        </p:spPr>
        <p:txBody>
          <a:bodyPr>
            <a:normAutofit/>
          </a:bodyPr>
          <a:lstStyle/>
          <a:p>
            <a:pPr marL="137160" indent="0" algn="ctr">
              <a:buNone/>
            </a:pPr>
            <a:r>
              <a:rPr lang="en-GB" sz="1200" dirty="0" smtClean="0"/>
              <a:t> </a:t>
            </a:r>
          </a:p>
          <a:p>
            <a:pPr marL="137160" indent="0">
              <a:buNone/>
            </a:pPr>
            <a:r>
              <a:rPr lang="en-GB" sz="2400" b="1" dirty="0" smtClean="0">
                <a:solidFill>
                  <a:srgbClr val="FFCC99"/>
                </a:solidFill>
              </a:rPr>
              <a:t>Doublethink </a:t>
            </a:r>
            <a:r>
              <a:rPr lang="en-GB" sz="2400" dirty="0"/>
              <a:t>means the power of holding two contradictory beliefs in one’s mind simultaneously, and accepting both of them...... To tell deliberate lies while genuinely believing in them... </a:t>
            </a:r>
            <a:r>
              <a:rPr lang="en-GB" sz="2400" dirty="0">
                <a:solidFill>
                  <a:srgbClr val="FFCC99"/>
                </a:solidFill>
              </a:rPr>
              <a:t>to deny the existence of objective reality and all the while take account of the reality which one denies. </a:t>
            </a:r>
          </a:p>
        </p:txBody>
      </p:sp>
      <p:sp>
        <p:nvSpPr>
          <p:cNvPr id="4" name="Title 3"/>
          <p:cNvSpPr>
            <a:spLocks noGrp="1"/>
          </p:cNvSpPr>
          <p:nvPr>
            <p:ph type="title"/>
          </p:nvPr>
        </p:nvSpPr>
        <p:spPr>
          <a:xfrm>
            <a:off x="563500" y="1556792"/>
            <a:ext cx="8229600" cy="1872208"/>
          </a:xfrm>
        </p:spPr>
        <p:txBody>
          <a:bodyPr>
            <a:normAutofit fontScale="90000"/>
          </a:bodyPr>
          <a:lstStyle/>
          <a:p>
            <a:r>
              <a:rPr lang="en-GB" sz="4400" b="0" dirty="0">
                <a:solidFill>
                  <a:srgbClr val="FFCC99"/>
                </a:solidFill>
                <a:effectLst/>
                <a:latin typeface="+mn-lt"/>
              </a:rPr>
              <a:t>"The chief lesson of Orwell's life …is that what counts is not </a:t>
            </a:r>
            <a:r>
              <a:rPr lang="en-GB" sz="4400" b="0" i="1" dirty="0">
                <a:solidFill>
                  <a:srgbClr val="FFCC99"/>
                </a:solidFill>
                <a:effectLst/>
                <a:latin typeface="+mn-lt"/>
              </a:rPr>
              <a:t>what</a:t>
            </a:r>
            <a:r>
              <a:rPr lang="en-GB" sz="4400" b="0" dirty="0">
                <a:solidFill>
                  <a:srgbClr val="FFCC99"/>
                </a:solidFill>
                <a:effectLst/>
                <a:latin typeface="+mn-lt"/>
              </a:rPr>
              <a:t> you think but </a:t>
            </a:r>
            <a:r>
              <a:rPr lang="en-GB" sz="4400" b="0" i="1" dirty="0">
                <a:solidFill>
                  <a:srgbClr val="FFCC99"/>
                </a:solidFill>
                <a:effectLst/>
                <a:latin typeface="+mn-lt"/>
              </a:rPr>
              <a:t>how</a:t>
            </a:r>
            <a:r>
              <a:rPr lang="en-GB" sz="4400" b="0" dirty="0">
                <a:solidFill>
                  <a:srgbClr val="FFCC99"/>
                </a:solidFill>
                <a:effectLst/>
                <a:latin typeface="+mn-lt"/>
              </a:rPr>
              <a:t> you think.“</a:t>
            </a:r>
            <a:r>
              <a:rPr lang="en-GB" sz="4400" b="0" dirty="0">
                <a:effectLst/>
                <a:latin typeface="+mn-lt"/>
              </a:rPr>
              <a:t> </a:t>
            </a:r>
            <a:endParaRPr lang="en-GB" b="0" dirty="0">
              <a:effectLst/>
              <a:latin typeface="+mn-lt"/>
            </a:endParaRPr>
          </a:p>
        </p:txBody>
      </p:sp>
      <p:sp>
        <p:nvSpPr>
          <p:cNvPr id="5" name="Rectangle 4"/>
          <p:cNvSpPr/>
          <p:nvPr/>
        </p:nvSpPr>
        <p:spPr>
          <a:xfrm>
            <a:off x="26862" y="326266"/>
            <a:ext cx="8577586" cy="954107"/>
          </a:xfrm>
          <a:prstGeom prst="rect">
            <a:avLst/>
          </a:prstGeom>
        </p:spPr>
        <p:txBody>
          <a:bodyPr wrap="square">
            <a:spAutoFit/>
          </a:bodyPr>
          <a:lstStyle/>
          <a:p>
            <a:pPr marL="137160" indent="0">
              <a:buNone/>
            </a:pPr>
            <a:r>
              <a:rPr lang="en-GB" sz="2000" dirty="0">
                <a:latin typeface="+mn-lt"/>
              </a:rPr>
              <a:t>Christopher Hitchens rebutting Norman Podhoretz's article </a:t>
            </a:r>
            <a:r>
              <a:rPr lang="en-GB" sz="2000" dirty="0" smtClean="0">
                <a:latin typeface="+mn-lt"/>
              </a:rPr>
              <a:t>‘If </a:t>
            </a:r>
            <a:r>
              <a:rPr lang="en-GB" sz="2000" dirty="0">
                <a:latin typeface="+mn-lt"/>
              </a:rPr>
              <a:t>Orwell Were Alive </a:t>
            </a:r>
            <a:r>
              <a:rPr lang="en-GB" sz="2000" dirty="0" smtClean="0">
                <a:latin typeface="+mn-lt"/>
              </a:rPr>
              <a:t>Today’ </a:t>
            </a:r>
            <a:r>
              <a:rPr lang="en-GB" sz="2000" dirty="0">
                <a:latin typeface="+mn-lt"/>
              </a:rPr>
              <a:t>which attempts to claim Orwell for the </a:t>
            </a:r>
            <a:r>
              <a:rPr lang="en-GB" sz="2000" dirty="0" smtClean="0">
                <a:latin typeface="+mn-lt"/>
              </a:rPr>
              <a:t>right:</a:t>
            </a:r>
            <a:endParaRPr lang="en-GB" sz="2000" dirty="0">
              <a:latin typeface="+mn-lt"/>
            </a:endParaRPr>
          </a:p>
          <a:p>
            <a:pPr marL="137160" indent="0">
              <a:buNone/>
            </a:pPr>
            <a:endParaRPr lang="en-GB" sz="1600" dirty="0">
              <a:solidFill>
                <a:srgbClr val="FFCC99"/>
              </a:solidFill>
            </a:endParaRPr>
          </a:p>
        </p:txBody>
      </p:sp>
      <p:sp>
        <p:nvSpPr>
          <p:cNvPr id="6" name="Rectangle 5"/>
          <p:cNvSpPr/>
          <p:nvPr/>
        </p:nvSpPr>
        <p:spPr>
          <a:xfrm>
            <a:off x="6732240" y="6272594"/>
            <a:ext cx="1594283" cy="369332"/>
          </a:xfrm>
          <a:prstGeom prst="rect">
            <a:avLst/>
          </a:prstGeom>
        </p:spPr>
        <p:txBody>
          <a:bodyPr wrap="none">
            <a:spAutoFit/>
          </a:bodyPr>
          <a:lstStyle/>
          <a:p>
            <a:r>
              <a:rPr lang="en-GB" i="1" dirty="0"/>
              <a:t>Narrating Utopia</a:t>
            </a:r>
          </a:p>
        </p:txBody>
      </p:sp>
    </p:spTree>
    <p:extLst>
      <p:ext uri="{BB962C8B-B14F-4D97-AF65-F5344CB8AC3E}">
        <p14:creationId xmlns:p14="http://schemas.microsoft.com/office/powerpoint/2010/main" val="7479768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7E564-3080-4DEA-B272-03382988C8BD}"/>
              </a:ext>
            </a:extLst>
          </p:cNvPr>
          <p:cNvSpPr>
            <a:spLocks noGrp="1"/>
          </p:cNvSpPr>
          <p:nvPr>
            <p:ph type="title"/>
          </p:nvPr>
        </p:nvSpPr>
        <p:spPr>
          <a:xfrm>
            <a:off x="457200" y="274638"/>
            <a:ext cx="8229600" cy="706090"/>
          </a:xfrm>
        </p:spPr>
        <p:txBody>
          <a:bodyPr>
            <a:normAutofit fontScale="90000"/>
          </a:bodyPr>
          <a:lstStyle/>
          <a:p>
            <a:r>
              <a:rPr lang="en-GB" sz="4400" dirty="0">
                <a:solidFill>
                  <a:srgbClr val="FFCC99"/>
                </a:solidFill>
                <a:effectLst/>
                <a:latin typeface="Felix Titling" panose="04060505060202020A04" pitchFamily="82" charset="0"/>
              </a:rPr>
              <a:t>Debating reality </a:t>
            </a:r>
          </a:p>
        </p:txBody>
      </p:sp>
      <p:sp>
        <p:nvSpPr>
          <p:cNvPr id="3" name="Content Placeholder 2">
            <a:extLst>
              <a:ext uri="{FF2B5EF4-FFF2-40B4-BE49-F238E27FC236}">
                <a16:creationId xmlns:a16="http://schemas.microsoft.com/office/drawing/2014/main" id="{F49AD4DD-05FD-4BDD-A110-EF995BB0C086}"/>
              </a:ext>
            </a:extLst>
          </p:cNvPr>
          <p:cNvSpPr>
            <a:spLocks noGrp="1"/>
          </p:cNvSpPr>
          <p:nvPr>
            <p:ph idx="1"/>
          </p:nvPr>
        </p:nvSpPr>
        <p:spPr>
          <a:xfrm>
            <a:off x="205172" y="1268760"/>
            <a:ext cx="8733656" cy="5589240"/>
          </a:xfrm>
        </p:spPr>
        <p:txBody>
          <a:bodyPr>
            <a:normAutofit/>
          </a:bodyPr>
          <a:lstStyle/>
          <a:p>
            <a:pPr marL="137160" indent="0">
              <a:buNone/>
            </a:pPr>
            <a:r>
              <a:rPr lang="en-US" sz="2400" dirty="0"/>
              <a:t>Dystopian literature is not merely anti-utopian, the polar opposite of the literature of the perfect society; it is also an overtly didactic literature that </a:t>
            </a:r>
            <a:r>
              <a:rPr lang="en-US" sz="2400" dirty="0">
                <a:solidFill>
                  <a:srgbClr val="FFCC99"/>
                </a:solidFill>
              </a:rPr>
              <a:t>warns of what may happen in the near future by extrapolating disturbing current trends to their logically fearsome conclusions</a:t>
            </a:r>
            <a:r>
              <a:rPr lang="en-US" sz="2400" dirty="0"/>
              <a:t>. </a:t>
            </a:r>
            <a:endParaRPr lang="en-GB" sz="2400" dirty="0"/>
          </a:p>
          <a:p>
            <a:pPr marL="457200" lvl="1" indent="0">
              <a:buNone/>
            </a:pPr>
            <a:r>
              <a:rPr lang="en-US" sz="2000" dirty="0"/>
              <a:t>Peter </a:t>
            </a:r>
            <a:r>
              <a:rPr lang="en-US" sz="2000" dirty="0" err="1"/>
              <a:t>Marbais</a:t>
            </a:r>
            <a:r>
              <a:rPr lang="en-US" sz="2000" dirty="0"/>
              <a:t>, ‘Transformations of Language in Modern Dystopias’, </a:t>
            </a:r>
            <a:r>
              <a:rPr lang="it-IT" sz="2000" i="1" dirty="0"/>
              <a:t>Extrapolation</a:t>
            </a:r>
            <a:r>
              <a:rPr lang="en-GB" sz="2000" dirty="0"/>
              <a:t> </a:t>
            </a:r>
            <a:r>
              <a:rPr lang="en-GB" sz="2000" dirty="0" smtClean="0"/>
              <a:t>(2012</a:t>
            </a:r>
            <a:r>
              <a:rPr lang="en-GB" sz="2000" dirty="0"/>
              <a:t>), Vol.39(2), pp.181-183 </a:t>
            </a:r>
          </a:p>
          <a:p>
            <a:pPr marL="137160" indent="0">
              <a:buNone/>
            </a:pPr>
            <a:endParaRPr lang="en-GB" sz="2000" dirty="0"/>
          </a:p>
          <a:p>
            <a:pPr marL="137160" indent="0">
              <a:buNone/>
            </a:pPr>
            <a:r>
              <a:rPr lang="en-GB" sz="2400" dirty="0" smtClean="0"/>
              <a:t>But </a:t>
            </a:r>
            <a:r>
              <a:rPr lang="en-GB" sz="2400" dirty="0"/>
              <a:t>I tell you, Winston, that reality is not external. Reality exists in the human mind, and nowhere else… only in the mind of the Party, which is collective and immortal. Whatever the Party holds to be truth, is truth. </a:t>
            </a:r>
            <a:r>
              <a:rPr lang="en-GB" sz="2400" dirty="0" smtClean="0"/>
              <a:t>(</a:t>
            </a:r>
            <a:r>
              <a:rPr lang="en-GB" sz="2400" i="1" dirty="0" smtClean="0"/>
              <a:t>1984</a:t>
            </a:r>
            <a:r>
              <a:rPr lang="en-GB" sz="2400" dirty="0" smtClean="0"/>
              <a:t>, </a:t>
            </a:r>
            <a:r>
              <a:rPr lang="en-GB" sz="2400" dirty="0"/>
              <a:t>p. </a:t>
            </a:r>
            <a:r>
              <a:rPr lang="en-GB" sz="2400" dirty="0" smtClean="0"/>
              <a:t>270; 314</a:t>
            </a:r>
            <a:r>
              <a:rPr lang="en-GB" sz="2400" dirty="0"/>
              <a:t>)</a:t>
            </a:r>
          </a:p>
          <a:p>
            <a:pPr marL="137160" indent="0">
              <a:buNone/>
            </a:pPr>
            <a:endParaRPr lang="en-GB" sz="2400" dirty="0"/>
          </a:p>
        </p:txBody>
      </p:sp>
    </p:spTree>
    <p:extLst>
      <p:ext uri="{BB962C8B-B14F-4D97-AF65-F5344CB8AC3E}">
        <p14:creationId xmlns:p14="http://schemas.microsoft.com/office/powerpoint/2010/main" val="9679551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a:effectLst/>
                <a:latin typeface="Baskerville Old Face" panose="02020602080505020303" pitchFamily="18" charset="0"/>
              </a:rPr>
              <a:t>All history was a palimpsest, scraped clean and </a:t>
            </a:r>
            <a:r>
              <a:rPr lang="en-GB" sz="3600" dirty="0" err="1">
                <a:effectLst/>
                <a:latin typeface="Baskerville Old Face" panose="02020602080505020303" pitchFamily="18" charset="0"/>
              </a:rPr>
              <a:t>reinscribed</a:t>
            </a:r>
            <a:r>
              <a:rPr lang="en-GB" sz="3600" dirty="0">
                <a:effectLst/>
                <a:latin typeface="Baskerville Old Face" panose="02020602080505020303" pitchFamily="18" charset="0"/>
              </a:rPr>
              <a:t> exactly as often as was necessary. </a:t>
            </a:r>
            <a:endParaRPr lang="en-GB" dirty="0">
              <a:effectLst/>
            </a:endParaRPr>
          </a:p>
        </p:txBody>
      </p:sp>
      <p:sp>
        <p:nvSpPr>
          <p:cNvPr id="3" name="Content Placeholder 2"/>
          <p:cNvSpPr>
            <a:spLocks noGrp="1"/>
          </p:cNvSpPr>
          <p:nvPr>
            <p:ph idx="1"/>
          </p:nvPr>
        </p:nvSpPr>
        <p:spPr/>
        <p:txBody>
          <a:bodyPr>
            <a:normAutofit fontScale="77500" lnSpcReduction="20000"/>
          </a:bodyPr>
          <a:lstStyle/>
          <a:p>
            <a:pPr marL="137160" indent="0">
              <a:buNone/>
            </a:pPr>
            <a:r>
              <a:rPr lang="en-GB" dirty="0" smtClean="0">
                <a:latin typeface="Baskerville Old Face" panose="02020602080505020303" pitchFamily="18" charset="0"/>
              </a:rPr>
              <a:t>In </a:t>
            </a:r>
            <a:r>
              <a:rPr lang="en-GB" dirty="0">
                <a:latin typeface="Baskerville Old Face" panose="02020602080505020303" pitchFamily="18" charset="0"/>
              </a:rPr>
              <a:t>no case would it have been possible, once the deed was done</a:t>
            </a:r>
            <a:r>
              <a:rPr lang="en-GB" dirty="0" smtClean="0">
                <a:latin typeface="Baskerville Old Face" panose="02020602080505020303" pitchFamily="18" charset="0"/>
              </a:rPr>
              <a:t>, to </a:t>
            </a:r>
            <a:r>
              <a:rPr lang="en-GB" dirty="0">
                <a:latin typeface="Baskerville Old Face" panose="02020602080505020303" pitchFamily="18" charset="0"/>
              </a:rPr>
              <a:t>prove that any falsification had taken place. The largest section </a:t>
            </a:r>
            <a:r>
              <a:rPr lang="en-GB" dirty="0" smtClean="0">
                <a:latin typeface="Baskerville Old Face" panose="02020602080505020303" pitchFamily="18" charset="0"/>
              </a:rPr>
              <a:t>of the Records </a:t>
            </a:r>
            <a:r>
              <a:rPr lang="en-GB" dirty="0">
                <a:latin typeface="Baskerville Old Face" panose="02020602080505020303" pitchFamily="18" charset="0"/>
              </a:rPr>
              <a:t>Department, far larger than the one on which Winston worked</a:t>
            </a:r>
            <a:r>
              <a:rPr lang="en-GB" dirty="0" smtClean="0">
                <a:latin typeface="Baskerville Old Face" panose="02020602080505020303" pitchFamily="18" charset="0"/>
              </a:rPr>
              <a:t>, consisted </a:t>
            </a:r>
            <a:r>
              <a:rPr lang="en-GB" dirty="0">
                <a:latin typeface="Baskerville Old Face" panose="02020602080505020303" pitchFamily="18" charset="0"/>
              </a:rPr>
              <a:t>simply of persons whose duty it was to track down and collect </a:t>
            </a:r>
            <a:r>
              <a:rPr lang="en-GB" dirty="0" smtClean="0">
                <a:latin typeface="Baskerville Old Face" panose="02020602080505020303" pitchFamily="18" charset="0"/>
              </a:rPr>
              <a:t>all copies </a:t>
            </a:r>
            <a:r>
              <a:rPr lang="en-GB" dirty="0">
                <a:latin typeface="Baskerville Old Face" panose="02020602080505020303" pitchFamily="18" charset="0"/>
              </a:rPr>
              <a:t>of books, newspapers, and other documents which had been </a:t>
            </a:r>
            <a:r>
              <a:rPr lang="en-GB" dirty="0" smtClean="0">
                <a:latin typeface="Baskerville Old Face" panose="02020602080505020303" pitchFamily="18" charset="0"/>
              </a:rPr>
              <a:t>superseded and </a:t>
            </a:r>
            <a:r>
              <a:rPr lang="en-GB" dirty="0">
                <a:latin typeface="Baskerville Old Face" panose="02020602080505020303" pitchFamily="18" charset="0"/>
              </a:rPr>
              <a:t>were due for destruction. A number of 'The Times' which might, </a:t>
            </a:r>
            <a:r>
              <a:rPr lang="en-GB" dirty="0" smtClean="0">
                <a:latin typeface="Baskerville Old Face" panose="02020602080505020303" pitchFamily="18" charset="0"/>
              </a:rPr>
              <a:t>because of </a:t>
            </a:r>
            <a:r>
              <a:rPr lang="en-GB" dirty="0">
                <a:latin typeface="Baskerville Old Face" panose="02020602080505020303" pitchFamily="18" charset="0"/>
              </a:rPr>
              <a:t>changes in political alignment, or mistaken prophecies uttered by </a:t>
            </a:r>
            <a:r>
              <a:rPr lang="en-GB" dirty="0" smtClean="0">
                <a:latin typeface="Baskerville Old Face" panose="02020602080505020303" pitchFamily="18" charset="0"/>
              </a:rPr>
              <a:t>Big Brother</a:t>
            </a:r>
            <a:r>
              <a:rPr lang="en-GB" dirty="0">
                <a:latin typeface="Baskerville Old Face" panose="02020602080505020303" pitchFamily="18" charset="0"/>
              </a:rPr>
              <a:t>, have been rewritten a dozen times still stood on the files </a:t>
            </a:r>
            <a:r>
              <a:rPr lang="en-GB" dirty="0" smtClean="0">
                <a:latin typeface="Baskerville Old Face" panose="02020602080505020303" pitchFamily="18" charset="0"/>
              </a:rPr>
              <a:t>bearing its </a:t>
            </a:r>
            <a:r>
              <a:rPr lang="en-GB" dirty="0">
                <a:latin typeface="Baskerville Old Face" panose="02020602080505020303" pitchFamily="18" charset="0"/>
              </a:rPr>
              <a:t>original date, and no other copy existed to contradict it. Books, also</a:t>
            </a:r>
            <a:r>
              <a:rPr lang="en-GB" dirty="0" smtClean="0">
                <a:latin typeface="Baskerville Old Face" panose="02020602080505020303" pitchFamily="18" charset="0"/>
              </a:rPr>
              <a:t>, were </a:t>
            </a:r>
            <a:r>
              <a:rPr lang="en-GB" dirty="0">
                <a:latin typeface="Baskerville Old Face" panose="02020602080505020303" pitchFamily="18" charset="0"/>
              </a:rPr>
              <a:t>recalled and rewritten again and again, and were invariably </a:t>
            </a:r>
            <a:r>
              <a:rPr lang="en-GB" dirty="0" smtClean="0">
                <a:latin typeface="Baskerville Old Face" panose="02020602080505020303" pitchFamily="18" charset="0"/>
              </a:rPr>
              <a:t>reissued without </a:t>
            </a:r>
            <a:r>
              <a:rPr lang="en-GB" dirty="0">
                <a:latin typeface="Baskerville Old Face" panose="02020602080505020303" pitchFamily="18" charset="0"/>
              </a:rPr>
              <a:t>any admission that any alteration had been made. Even the </a:t>
            </a:r>
            <a:r>
              <a:rPr lang="en-GB" dirty="0" smtClean="0">
                <a:latin typeface="Baskerville Old Face" panose="02020602080505020303" pitchFamily="18" charset="0"/>
              </a:rPr>
              <a:t>written instructions </a:t>
            </a:r>
            <a:r>
              <a:rPr lang="en-GB" dirty="0">
                <a:latin typeface="Baskerville Old Face" panose="02020602080505020303" pitchFamily="18" charset="0"/>
              </a:rPr>
              <a:t>which Winston received, and which he invariably got rid </a:t>
            </a:r>
            <a:r>
              <a:rPr lang="en-GB" dirty="0" smtClean="0">
                <a:latin typeface="Baskerville Old Face" panose="02020602080505020303" pitchFamily="18" charset="0"/>
              </a:rPr>
              <a:t>of as </a:t>
            </a:r>
            <a:r>
              <a:rPr lang="en-GB" dirty="0">
                <a:latin typeface="Baskerville Old Face" panose="02020602080505020303" pitchFamily="18" charset="0"/>
              </a:rPr>
              <a:t>soon as he had dealt with them, never stated or implied that an act </a:t>
            </a:r>
            <a:r>
              <a:rPr lang="en-GB" dirty="0" smtClean="0">
                <a:latin typeface="Baskerville Old Face" panose="02020602080505020303" pitchFamily="18" charset="0"/>
              </a:rPr>
              <a:t>of forgery </a:t>
            </a:r>
            <a:r>
              <a:rPr lang="en-GB" dirty="0">
                <a:latin typeface="Baskerville Old Face" panose="02020602080505020303" pitchFamily="18" charset="0"/>
              </a:rPr>
              <a:t>was to be committed: always the reference was to slips, errors</a:t>
            </a:r>
            <a:r>
              <a:rPr lang="en-GB" dirty="0" smtClean="0">
                <a:latin typeface="Baskerville Old Face" panose="02020602080505020303" pitchFamily="18" charset="0"/>
              </a:rPr>
              <a:t>, misprints</a:t>
            </a:r>
            <a:r>
              <a:rPr lang="en-GB" dirty="0">
                <a:latin typeface="Baskerville Old Face" panose="02020602080505020303" pitchFamily="18" charset="0"/>
              </a:rPr>
              <a:t>, or misquotations which it was necessary to put right in </a:t>
            </a:r>
            <a:r>
              <a:rPr lang="en-GB" dirty="0" smtClean="0">
                <a:latin typeface="Baskerville Old Face" panose="02020602080505020303" pitchFamily="18" charset="0"/>
              </a:rPr>
              <a:t>the interests </a:t>
            </a:r>
            <a:r>
              <a:rPr lang="en-GB" dirty="0">
                <a:latin typeface="Baskerville Old Face" panose="02020602080505020303" pitchFamily="18" charset="0"/>
              </a:rPr>
              <a:t>of accuracy.</a:t>
            </a:r>
          </a:p>
        </p:txBody>
      </p:sp>
    </p:spTree>
    <p:extLst>
      <p:ext uri="{BB962C8B-B14F-4D97-AF65-F5344CB8AC3E}">
        <p14:creationId xmlns:p14="http://schemas.microsoft.com/office/powerpoint/2010/main" val="29352866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9284" y="836712"/>
            <a:ext cx="8591759" cy="5949280"/>
          </a:xfrm>
        </p:spPr>
        <p:txBody>
          <a:bodyPr>
            <a:noAutofit/>
          </a:bodyPr>
          <a:lstStyle/>
          <a:p>
            <a:pPr marL="137160" indent="0">
              <a:buNone/>
            </a:pPr>
            <a:r>
              <a:rPr lang="en-GB" sz="2100" dirty="0" smtClean="0"/>
              <a:t>In our time, political speech and writing are largely the defence of the indefensible. </a:t>
            </a:r>
            <a:r>
              <a:rPr lang="en-GB" sz="2100" u="sng" dirty="0" smtClean="0"/>
              <a:t>Things like the continuance of British rule in India, the Russian purges and deportations, the dropping of the atom bombs on Japan</a:t>
            </a:r>
            <a:r>
              <a:rPr lang="en-GB" sz="2100" dirty="0" smtClean="0"/>
              <a:t>, can indeed be defended, but only by arguments which are too brutal for most people to face, and which do not square with the professed aims of political parties. </a:t>
            </a:r>
            <a:r>
              <a:rPr lang="en-GB" sz="2100" dirty="0" smtClean="0">
                <a:solidFill>
                  <a:srgbClr val="FFCC99"/>
                </a:solidFill>
              </a:rPr>
              <a:t>Thus political language has to consist largely of euphemism, question-begging and sheer cloudy vagueness</a:t>
            </a:r>
            <a:r>
              <a:rPr lang="en-GB" sz="2100" dirty="0" smtClean="0"/>
              <a:t>.  Defenceless villages are bombarded from the air, the inhabitants driven out into the countryside, the cattle machine-gunned, the huts set on fire with incendiary bullets: this is called </a:t>
            </a:r>
            <a:r>
              <a:rPr lang="en-GB" sz="2100" i="1" dirty="0" smtClean="0">
                <a:solidFill>
                  <a:srgbClr val="FFCC99"/>
                </a:solidFill>
              </a:rPr>
              <a:t>pacification</a:t>
            </a:r>
            <a:r>
              <a:rPr lang="en-GB" sz="2100" dirty="0" smtClean="0"/>
              <a:t>. Millions of peasants are robbed of their farms and sent trudging along the roads with no more than they can carry: this is called </a:t>
            </a:r>
            <a:r>
              <a:rPr lang="en-GB" sz="2100" i="1" dirty="0" smtClean="0">
                <a:solidFill>
                  <a:srgbClr val="FFCC99"/>
                </a:solidFill>
              </a:rPr>
              <a:t>transfer of population </a:t>
            </a:r>
            <a:r>
              <a:rPr lang="en-GB" sz="2100" dirty="0" smtClean="0"/>
              <a:t>or </a:t>
            </a:r>
            <a:r>
              <a:rPr lang="en-GB" sz="2100" i="1" dirty="0" smtClean="0">
                <a:solidFill>
                  <a:srgbClr val="FFCC99"/>
                </a:solidFill>
              </a:rPr>
              <a:t>rectification of frontiers</a:t>
            </a:r>
            <a:r>
              <a:rPr lang="en-GB" sz="2100" dirty="0" smtClean="0"/>
              <a:t>. People are imprisoned for years without trial, or shot in the back of the neck or sent to die of scurvy in Arctic lumber camps: this is called </a:t>
            </a:r>
            <a:r>
              <a:rPr lang="en-GB" sz="2100" i="1" dirty="0" smtClean="0"/>
              <a:t>elimination of unreliable elements</a:t>
            </a:r>
            <a:r>
              <a:rPr lang="en-GB" sz="2100" dirty="0" smtClean="0"/>
              <a:t>. </a:t>
            </a:r>
            <a:r>
              <a:rPr lang="en-GB" sz="2100" u="sng" dirty="0" smtClean="0"/>
              <a:t>Such phraseology is needed if one wants to name things without calling up mental pictures of them</a:t>
            </a:r>
            <a:endParaRPr lang="en-GB" sz="2100" u="sng" dirty="0"/>
          </a:p>
        </p:txBody>
      </p:sp>
      <p:sp>
        <p:nvSpPr>
          <p:cNvPr id="4" name="Title 3"/>
          <p:cNvSpPr>
            <a:spLocks noGrp="1"/>
          </p:cNvSpPr>
          <p:nvPr>
            <p:ph type="title"/>
          </p:nvPr>
        </p:nvSpPr>
        <p:spPr>
          <a:xfrm>
            <a:off x="323528" y="116632"/>
            <a:ext cx="8363272" cy="504056"/>
          </a:xfrm>
        </p:spPr>
        <p:txBody>
          <a:bodyPr>
            <a:noAutofit/>
          </a:bodyPr>
          <a:lstStyle/>
          <a:p>
            <a:r>
              <a:rPr lang="en-GB" sz="2800" dirty="0" smtClean="0">
                <a:effectLst/>
                <a:latin typeface="Felix Titling" panose="04060505060202020A04" pitchFamily="82" charset="0"/>
              </a:rPr>
              <a:t>Orwell, </a:t>
            </a:r>
            <a:r>
              <a:rPr lang="en-GB" sz="2800" dirty="0">
                <a:effectLst/>
                <a:latin typeface="Felix Titling" panose="04060505060202020A04" pitchFamily="82" charset="0"/>
              </a:rPr>
              <a:t>‘Politics </a:t>
            </a:r>
            <a:r>
              <a:rPr lang="en-GB" sz="2800" dirty="0" smtClean="0">
                <a:effectLst/>
                <a:latin typeface="Felix Titling" panose="04060505060202020A04" pitchFamily="82" charset="0"/>
              </a:rPr>
              <a:t>&amp; the </a:t>
            </a:r>
            <a:r>
              <a:rPr lang="en-GB" sz="2800" dirty="0">
                <a:effectLst/>
                <a:latin typeface="Felix Titling" panose="04060505060202020A04" pitchFamily="82" charset="0"/>
              </a:rPr>
              <a:t>English Language</a:t>
            </a:r>
            <a:r>
              <a:rPr lang="en-GB" sz="3200" dirty="0" smtClean="0">
                <a:effectLst/>
                <a:latin typeface="Felix Titling" panose="04060505060202020A04" pitchFamily="82" charset="0"/>
              </a:rPr>
              <a:t>’</a:t>
            </a:r>
            <a:endParaRPr lang="en-GB" sz="3200" dirty="0">
              <a:effectLst/>
              <a:latin typeface="Felix Titling" panose="04060505060202020A04" pitchFamily="82" charset="0"/>
            </a:endParaRPr>
          </a:p>
        </p:txBody>
      </p:sp>
    </p:spTree>
    <p:extLst>
      <p:ext uri="{BB962C8B-B14F-4D97-AF65-F5344CB8AC3E}">
        <p14:creationId xmlns:p14="http://schemas.microsoft.com/office/powerpoint/2010/main" val="31119982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479" y="0"/>
            <a:ext cx="8229600" cy="1143000"/>
          </a:xfrm>
        </p:spPr>
        <p:txBody>
          <a:bodyPr>
            <a:normAutofit/>
          </a:bodyPr>
          <a:lstStyle/>
          <a:p>
            <a:r>
              <a:rPr lang="en-GB" sz="3600" dirty="0">
                <a:solidFill>
                  <a:srgbClr val="FFCC99"/>
                </a:solidFill>
                <a:effectLst/>
                <a:latin typeface="Felix Titling" panose="04060505060202020A04" pitchFamily="82" charset="0"/>
              </a:rPr>
              <a:t>The utopia of the ruling class </a:t>
            </a:r>
          </a:p>
        </p:txBody>
      </p:sp>
      <p:sp>
        <p:nvSpPr>
          <p:cNvPr id="3" name="Content Placeholder 2"/>
          <p:cNvSpPr>
            <a:spLocks noGrp="1"/>
          </p:cNvSpPr>
          <p:nvPr>
            <p:ph idx="1"/>
          </p:nvPr>
        </p:nvSpPr>
        <p:spPr>
          <a:xfrm>
            <a:off x="323528" y="980728"/>
            <a:ext cx="8568952" cy="5688632"/>
          </a:xfrm>
        </p:spPr>
        <p:txBody>
          <a:bodyPr>
            <a:normAutofit fontScale="62500" lnSpcReduction="20000"/>
          </a:bodyPr>
          <a:lstStyle/>
          <a:p>
            <a:pPr marL="137160" indent="0">
              <a:lnSpc>
                <a:spcPct val="120000"/>
              </a:lnSpc>
              <a:buNone/>
            </a:pPr>
            <a:r>
              <a:rPr lang="en-GB" sz="3500" dirty="0" smtClean="0"/>
              <a:t>... </a:t>
            </a:r>
            <a:r>
              <a:rPr lang="en-GB" sz="3500" dirty="0"/>
              <a:t>the world of </a:t>
            </a:r>
            <a:r>
              <a:rPr lang="en-GB" sz="3500" i="1" dirty="0"/>
              <a:t>Nineteen Eighty-Four </a:t>
            </a:r>
            <a:r>
              <a:rPr lang="en-GB" sz="3500" dirty="0"/>
              <a:t>strongly resembles an administrative utopia, a social model developed by the communist regime in Russia. </a:t>
            </a:r>
            <a:r>
              <a:rPr lang="en-GB" sz="3500" dirty="0">
                <a:solidFill>
                  <a:srgbClr val="FFCC99"/>
                </a:solidFill>
              </a:rPr>
              <a:t>This kind of utopia involves the organization of utopian features by those in hold of power, by the ruling class</a:t>
            </a:r>
            <a:r>
              <a:rPr lang="en-GB" sz="3500" dirty="0"/>
              <a:t>. In this particular case the primary objectives are not focused on securing or developing means that should procure happiness or satisfaction but rationalizing life in three main functional categories: </a:t>
            </a:r>
            <a:r>
              <a:rPr lang="en-GB" sz="3500" u="sng" dirty="0"/>
              <a:t>productivity, warfare and confinement.</a:t>
            </a:r>
            <a:r>
              <a:rPr lang="en-GB" sz="3500" dirty="0"/>
              <a:t> However opposing to the romantic idea of utopia these may seem, these categories contain specific utopian features, for they express “</a:t>
            </a:r>
            <a:r>
              <a:rPr lang="en-GB" sz="3500" dirty="0">
                <a:solidFill>
                  <a:srgbClr val="FFCC99"/>
                </a:solidFill>
              </a:rPr>
              <a:t>a desired order, an extreme rationalism, an outlet for the constructive imagination //of organizers who wish to build environments and move or control people like men on a chessboard</a:t>
            </a:r>
            <a:r>
              <a:rPr lang="en-GB" sz="3500" dirty="0"/>
              <a:t>” (</a:t>
            </a:r>
            <a:r>
              <a:rPr lang="en-GB" sz="3500" dirty="0" err="1"/>
              <a:t>Stites</a:t>
            </a:r>
            <a:r>
              <a:rPr lang="en-GB" sz="3500" dirty="0"/>
              <a:t>, 1989: 19</a:t>
            </a:r>
            <a:r>
              <a:rPr lang="en-GB" sz="3500" dirty="0" smtClean="0"/>
              <a:t>)</a:t>
            </a:r>
            <a:endParaRPr lang="en-GB" sz="3500" i="1" dirty="0" smtClean="0"/>
          </a:p>
          <a:p>
            <a:pPr marL="711200" indent="0">
              <a:buNone/>
            </a:pPr>
            <a:r>
              <a:rPr lang="en-GB" sz="3200" dirty="0" err="1"/>
              <a:t>Toma</a:t>
            </a:r>
            <a:r>
              <a:rPr lang="en-GB" sz="3200" dirty="0"/>
              <a:t> Sava, </a:t>
            </a:r>
            <a:r>
              <a:rPr lang="en-GB" sz="3200" dirty="0" smtClean="0"/>
              <a:t>‘Orwell’s </a:t>
            </a:r>
            <a:r>
              <a:rPr lang="en-GB" sz="3200" i="1" dirty="0"/>
              <a:t>Nineteen Eighty-Four. </a:t>
            </a:r>
            <a:r>
              <a:rPr lang="en-GB" sz="3200" dirty="0"/>
              <a:t>Deconstructing </a:t>
            </a:r>
            <a:r>
              <a:rPr lang="en-GB" sz="3200" dirty="0" smtClean="0"/>
              <a:t>Dystopia’ </a:t>
            </a:r>
            <a:r>
              <a:rPr lang="en-GB" sz="3200" i="1" dirty="0" smtClean="0"/>
              <a:t>Journal </a:t>
            </a:r>
            <a:r>
              <a:rPr lang="en-GB" sz="3200" i="1" dirty="0"/>
              <a:t>of Humanistic and Social Studies</a:t>
            </a:r>
            <a:r>
              <a:rPr lang="en-GB" sz="3200" dirty="0"/>
              <a:t>, </a:t>
            </a:r>
            <a:r>
              <a:rPr lang="en-GB" sz="3200" dirty="0" smtClean="0"/>
              <a:t>1 </a:t>
            </a:r>
            <a:r>
              <a:rPr lang="en-GB" sz="3200" dirty="0"/>
              <a:t>January 2012, Issue </a:t>
            </a:r>
            <a:r>
              <a:rPr lang="en-GB" sz="3200" dirty="0" smtClean="0"/>
              <a:t>2, 51-57: 55-56</a:t>
            </a:r>
            <a:endParaRPr lang="en-GB" sz="3200" dirty="0"/>
          </a:p>
        </p:txBody>
      </p:sp>
    </p:spTree>
    <p:extLst>
      <p:ext uri="{BB962C8B-B14F-4D97-AF65-F5344CB8AC3E}">
        <p14:creationId xmlns:p14="http://schemas.microsoft.com/office/powerpoint/2010/main" val="18890094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476"/>
            <a:ext cx="8229600" cy="868958"/>
          </a:xfrm>
        </p:spPr>
        <p:txBody>
          <a:bodyPr>
            <a:normAutofit/>
          </a:bodyPr>
          <a:lstStyle/>
          <a:p>
            <a:r>
              <a:rPr lang="en-GB" sz="3600" dirty="0">
                <a:solidFill>
                  <a:srgbClr val="FFCC99"/>
                </a:solidFill>
                <a:effectLst/>
                <a:latin typeface="Felix Titling" panose="04060505060202020A04" pitchFamily="82" charset="0"/>
              </a:rPr>
              <a:t>Management </a:t>
            </a:r>
            <a:r>
              <a:rPr lang="en-GB" sz="3600" dirty="0" smtClean="0">
                <a:solidFill>
                  <a:srgbClr val="FFCC99"/>
                </a:solidFill>
                <a:effectLst/>
                <a:latin typeface="Felix Titling" panose="04060505060202020A04" pitchFamily="82" charset="0"/>
              </a:rPr>
              <a:t>theory &amp; </a:t>
            </a:r>
            <a:r>
              <a:rPr lang="en-GB" sz="3600" dirty="0">
                <a:solidFill>
                  <a:srgbClr val="FFCC99"/>
                </a:solidFill>
                <a:effectLst/>
                <a:latin typeface="Felix Titling" panose="04060505060202020A04" pitchFamily="82" charset="0"/>
              </a:rPr>
              <a:t>fascism</a:t>
            </a:r>
          </a:p>
        </p:txBody>
      </p:sp>
      <p:sp>
        <p:nvSpPr>
          <p:cNvPr id="3" name="Content Placeholder 2"/>
          <p:cNvSpPr>
            <a:spLocks noGrp="1"/>
          </p:cNvSpPr>
          <p:nvPr>
            <p:ph idx="1"/>
          </p:nvPr>
        </p:nvSpPr>
        <p:spPr>
          <a:xfrm>
            <a:off x="215516" y="840162"/>
            <a:ext cx="8928484" cy="5504499"/>
          </a:xfrm>
        </p:spPr>
        <p:txBody>
          <a:bodyPr>
            <a:noAutofit/>
          </a:bodyPr>
          <a:lstStyle/>
          <a:p>
            <a:pPr marL="137160" indent="0">
              <a:buNone/>
            </a:pPr>
            <a:r>
              <a:rPr lang="en-GB" sz="2100" dirty="0" smtClean="0"/>
              <a:t>Orwell finds Burnham's views distressingly symptomatic of the kind of thinking "now so prevalent among intellectuals." …: </a:t>
            </a:r>
            <a:r>
              <a:rPr lang="en-GB" sz="2100" dirty="0" smtClean="0">
                <a:solidFill>
                  <a:srgbClr val="FFCC99"/>
                </a:solidFill>
              </a:rPr>
              <a:t>"[T]hat a man </a:t>
            </a:r>
            <a:r>
              <a:rPr lang="en-GB" sz="2100" dirty="0" smtClean="0"/>
              <a:t> </a:t>
            </a:r>
            <a:r>
              <a:rPr lang="en-GB" sz="2100" dirty="0" smtClean="0">
                <a:solidFill>
                  <a:srgbClr val="FFCC99"/>
                </a:solidFill>
              </a:rPr>
              <a:t>of Burnham's gifts should have been able for a while to think of Nazism as something rather admirable, something that could and probably would build up a workable and durable social order, shows what damage is done to the sense of reality by the cultivation of what is now called 'realism' </a:t>
            </a:r>
            <a:r>
              <a:rPr lang="en-GB" sz="2100" dirty="0" smtClean="0"/>
              <a:t>" ("Burnham," p.181).  The significant point to see is that Orwell believed Burnham's theory to be symptomatic of a cult of power worship. It is not specifically the world view set forth in </a:t>
            </a:r>
            <a:r>
              <a:rPr lang="en-GB" sz="2100" i="1" dirty="0" smtClean="0"/>
              <a:t>The Managerial Revolution </a:t>
            </a:r>
            <a:r>
              <a:rPr lang="en-GB" sz="2100" dirty="0" smtClean="0"/>
              <a:t>or </a:t>
            </a:r>
            <a:r>
              <a:rPr lang="en-GB" sz="2100" i="1" dirty="0" smtClean="0"/>
              <a:t>The Machiavellians </a:t>
            </a:r>
            <a:r>
              <a:rPr lang="en-GB" sz="2100" dirty="0" smtClean="0"/>
              <a:t>that Orwell wished to satirize. Although an exaggerated version of Burnham's works is clearly intended, it must be remembered that </a:t>
            </a:r>
            <a:r>
              <a:rPr lang="en-GB" sz="2100" dirty="0" smtClean="0">
                <a:solidFill>
                  <a:srgbClr val="FFCC99"/>
                </a:solidFill>
              </a:rPr>
              <a:t>Orwell believed that Burnham's views were dangerous because they appeared at first glance to offer an astute analysis, but on closer inspection are shown to be shallow and reductive; worst of all, they foster a kind of power worship that could lead to an open advocacy of totalitarianism.  </a:t>
            </a:r>
            <a:endParaRPr lang="en-GB" sz="2100" dirty="0">
              <a:solidFill>
                <a:srgbClr val="FFCC99"/>
              </a:solidFill>
            </a:endParaRPr>
          </a:p>
        </p:txBody>
      </p:sp>
      <p:sp>
        <p:nvSpPr>
          <p:cNvPr id="4" name="Rectangle 3"/>
          <p:cNvSpPr/>
          <p:nvPr/>
        </p:nvSpPr>
        <p:spPr>
          <a:xfrm>
            <a:off x="755576" y="6072809"/>
            <a:ext cx="8172908" cy="646331"/>
          </a:xfrm>
          <a:prstGeom prst="rect">
            <a:avLst/>
          </a:prstGeom>
        </p:spPr>
        <p:txBody>
          <a:bodyPr wrap="square">
            <a:spAutoFit/>
          </a:bodyPr>
          <a:lstStyle/>
          <a:p>
            <a:pPr marL="137160" indent="0">
              <a:buNone/>
            </a:pPr>
            <a:r>
              <a:rPr lang="en-GB" dirty="0">
                <a:latin typeface="+mn-lt"/>
              </a:rPr>
              <a:t>R. B. Reaves, Orwell's "Second Thoughts on James Burnham" and 1984,’  </a:t>
            </a:r>
            <a:r>
              <a:rPr lang="en-GB" i="1" dirty="0">
                <a:latin typeface="+mn-lt"/>
              </a:rPr>
              <a:t>College Literature</a:t>
            </a:r>
            <a:r>
              <a:rPr lang="en-GB" dirty="0">
                <a:latin typeface="+mn-lt"/>
              </a:rPr>
              <a:t>, Vol. 11, No. 1 (1984): 13-21</a:t>
            </a:r>
          </a:p>
        </p:txBody>
      </p:sp>
    </p:spTree>
    <p:extLst>
      <p:ext uri="{BB962C8B-B14F-4D97-AF65-F5344CB8AC3E}">
        <p14:creationId xmlns:p14="http://schemas.microsoft.com/office/powerpoint/2010/main" val="8064531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8784976" cy="1143000"/>
          </a:xfrm>
        </p:spPr>
        <p:txBody>
          <a:bodyPr>
            <a:normAutofit/>
          </a:bodyPr>
          <a:lstStyle/>
          <a:p>
            <a:r>
              <a:rPr lang="en-GB" sz="3400" dirty="0">
                <a:solidFill>
                  <a:srgbClr val="FFCC99"/>
                </a:solidFill>
                <a:effectLst/>
                <a:latin typeface="Felix Titling" panose="04060505060202020A04" pitchFamily="82" charset="0"/>
              </a:rPr>
              <a:t>Control &amp; redirection of </a:t>
            </a:r>
            <a:r>
              <a:rPr lang="en-GB" sz="3400" dirty="0" smtClean="0">
                <a:solidFill>
                  <a:srgbClr val="FFCC99"/>
                </a:solidFill>
                <a:effectLst/>
                <a:latin typeface="Felix Titling" panose="04060505060202020A04" pitchFamily="82" charset="0"/>
              </a:rPr>
              <a:t>desire</a:t>
            </a:r>
            <a:endParaRPr lang="en-GB" sz="3400" dirty="0">
              <a:effectLst/>
            </a:endParaRPr>
          </a:p>
        </p:txBody>
      </p:sp>
      <p:sp>
        <p:nvSpPr>
          <p:cNvPr id="3" name="Content Placeholder 2"/>
          <p:cNvSpPr>
            <a:spLocks noGrp="1"/>
          </p:cNvSpPr>
          <p:nvPr>
            <p:ph idx="1"/>
          </p:nvPr>
        </p:nvSpPr>
        <p:spPr>
          <a:xfrm>
            <a:off x="251520" y="1340768"/>
            <a:ext cx="8640960" cy="4896544"/>
          </a:xfrm>
        </p:spPr>
        <p:txBody>
          <a:bodyPr>
            <a:normAutofit fontScale="92500" lnSpcReduction="10000"/>
          </a:bodyPr>
          <a:lstStyle/>
          <a:p>
            <a:pPr marL="137160" indent="0">
              <a:buNone/>
            </a:pPr>
            <a:r>
              <a:rPr lang="en-GB" sz="2400" dirty="0"/>
              <a:t>Jean </a:t>
            </a:r>
            <a:r>
              <a:rPr lang="en-GB" sz="2400" dirty="0" err="1" smtClean="0"/>
              <a:t>Baudrillard</a:t>
            </a:r>
            <a:r>
              <a:rPr lang="en-GB" sz="2400" dirty="0" smtClean="0"/>
              <a:t> thinks people now live in a ‘state of fundamental incredulity’ and points to the logical outcome of a language based on questions of credibility: ‘</a:t>
            </a:r>
            <a:r>
              <a:rPr lang="en-GB" sz="2400" dirty="0" smtClean="0">
                <a:solidFill>
                  <a:srgbClr val="FFCC99"/>
                </a:solidFill>
              </a:rPr>
              <a:t>Do people believe in information? Everyone pretends to. … But in the end, do people believe in it? I’m not so sure’.</a:t>
            </a:r>
          </a:p>
          <a:p>
            <a:pPr marL="137160" indent="0">
              <a:buNone/>
            </a:pPr>
            <a:r>
              <a:rPr lang="en-GB" sz="2400" dirty="0" smtClean="0">
                <a:solidFill>
                  <a:srgbClr val="FFCC99"/>
                </a:solidFill>
              </a:rPr>
              <a:t> </a:t>
            </a:r>
          </a:p>
          <a:p>
            <a:pPr marL="137160" indent="0">
              <a:buNone/>
            </a:pPr>
            <a:r>
              <a:rPr lang="en-GB" sz="2400" dirty="0" smtClean="0"/>
              <a:t>This lack of trust, this inability to believe anything as other than an expression of self-interest, has clear and disastrous political outcomes. </a:t>
            </a:r>
            <a:r>
              <a:rPr lang="en-GB" sz="2400" dirty="0" err="1" smtClean="0"/>
              <a:t>Baudrillard’s</a:t>
            </a:r>
            <a:r>
              <a:rPr lang="en-GB" sz="2400" dirty="0" smtClean="0"/>
              <a:t> assessment is chilling</a:t>
            </a:r>
            <a:r>
              <a:rPr lang="en-GB" sz="2400" dirty="0" smtClean="0">
                <a:solidFill>
                  <a:srgbClr val="FFCC99"/>
                </a:solidFill>
              </a:rPr>
              <a:t>: ‘People don’t know what they want anymore. People are only sure what they don’t want. The current processes are processes of rejection, of disaffection, of allergy’</a:t>
            </a:r>
            <a:r>
              <a:rPr lang="en-GB" sz="2400" dirty="0" smtClean="0"/>
              <a:t>.</a:t>
            </a:r>
          </a:p>
          <a:p>
            <a:pPr marL="457200" lvl="1" indent="0">
              <a:buNone/>
            </a:pPr>
            <a:endParaRPr lang="en-GB" sz="2200" dirty="0" smtClean="0"/>
          </a:p>
          <a:p>
            <a:pPr marL="457200" lvl="1" indent="0">
              <a:buNone/>
            </a:pPr>
            <a:r>
              <a:rPr lang="en-GB" sz="2200" dirty="0" smtClean="0"/>
              <a:t>Jeni Williams</a:t>
            </a:r>
            <a:r>
              <a:rPr lang="en-GB" sz="2200" dirty="0"/>
              <a:t>, </a:t>
            </a:r>
            <a:r>
              <a:rPr lang="en-GB" sz="2200" dirty="0" smtClean="0"/>
              <a:t>‘Translating Personal Words  Into Public Language: Refugee Women’s Poetry’, </a:t>
            </a:r>
            <a:r>
              <a:rPr lang="en-GB" sz="2200" i="1" dirty="0" smtClean="0"/>
              <a:t>My heart loves in my language </a:t>
            </a:r>
            <a:r>
              <a:rPr lang="en-GB" sz="2200" dirty="0" smtClean="0"/>
              <a:t>(</a:t>
            </a:r>
            <a:r>
              <a:rPr lang="en-GB" sz="2200" dirty="0" err="1" smtClean="0"/>
              <a:t>Hafan</a:t>
            </a:r>
            <a:r>
              <a:rPr lang="en-GB" sz="2200" dirty="0" smtClean="0"/>
              <a:t>, 2017)</a:t>
            </a:r>
            <a:endParaRPr lang="en-GB" sz="2200" dirty="0"/>
          </a:p>
        </p:txBody>
      </p:sp>
    </p:spTree>
    <p:extLst>
      <p:ext uri="{BB962C8B-B14F-4D97-AF65-F5344CB8AC3E}">
        <p14:creationId xmlns:p14="http://schemas.microsoft.com/office/powerpoint/2010/main" val="30804168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729" y="188640"/>
            <a:ext cx="8892480" cy="6048672"/>
          </a:xfrm>
        </p:spPr>
        <p:txBody>
          <a:bodyPr>
            <a:noAutofit/>
          </a:bodyPr>
          <a:lstStyle/>
          <a:p>
            <a:pPr marL="137160" indent="0">
              <a:buNone/>
            </a:pPr>
            <a:r>
              <a:rPr lang="en-GB" sz="2000" dirty="0">
                <a:latin typeface="Baskerville Old Face" panose="02020602080505020303" pitchFamily="18" charset="0"/>
              </a:rPr>
              <a:t>April 4th, 1984. Last night to the flicks. All war films. One very </a:t>
            </a:r>
            <a:r>
              <a:rPr lang="en-GB" sz="2000" dirty="0" smtClean="0">
                <a:latin typeface="Baskerville Old Face" panose="02020602080505020303" pitchFamily="18" charset="0"/>
              </a:rPr>
              <a:t>good one </a:t>
            </a:r>
            <a:r>
              <a:rPr lang="en-GB" sz="2000" dirty="0">
                <a:latin typeface="Baskerville Old Face" panose="02020602080505020303" pitchFamily="18" charset="0"/>
              </a:rPr>
              <a:t>of a ship full of refugees </a:t>
            </a:r>
            <a:r>
              <a:rPr lang="en-GB" sz="2000" dirty="0" smtClean="0">
                <a:latin typeface="Baskerville Old Face" panose="02020602080505020303" pitchFamily="18" charset="0"/>
              </a:rPr>
              <a:t>being bombed </a:t>
            </a:r>
            <a:r>
              <a:rPr lang="en-GB" sz="2000" dirty="0">
                <a:latin typeface="Baskerville Old Face" panose="02020602080505020303" pitchFamily="18" charset="0"/>
              </a:rPr>
              <a:t>somewhere in the </a:t>
            </a:r>
            <a:r>
              <a:rPr lang="en-GB" sz="2000" dirty="0" smtClean="0">
                <a:latin typeface="Baskerville Old Face" panose="02020602080505020303" pitchFamily="18" charset="0"/>
              </a:rPr>
              <a:t>Mediterranean. Audience </a:t>
            </a:r>
            <a:r>
              <a:rPr lang="en-GB" sz="2000" dirty="0">
                <a:latin typeface="Baskerville Old Face" panose="02020602080505020303" pitchFamily="18" charset="0"/>
              </a:rPr>
              <a:t>much amused by shots of a great huge fat man trying to swim </a:t>
            </a:r>
            <a:r>
              <a:rPr lang="en-GB" sz="2000" dirty="0" smtClean="0">
                <a:latin typeface="Baskerville Old Face" panose="02020602080505020303" pitchFamily="18" charset="0"/>
              </a:rPr>
              <a:t>away with </a:t>
            </a:r>
            <a:r>
              <a:rPr lang="en-GB" sz="2000" dirty="0">
                <a:latin typeface="Baskerville Old Face" panose="02020602080505020303" pitchFamily="18" charset="0"/>
              </a:rPr>
              <a:t>a helicopter after him, first you saw him wallowing along in </a:t>
            </a:r>
            <a:r>
              <a:rPr lang="en-GB" sz="2000" dirty="0" smtClean="0">
                <a:latin typeface="Baskerville Old Face" panose="02020602080505020303" pitchFamily="18" charset="0"/>
              </a:rPr>
              <a:t>the water </a:t>
            </a:r>
            <a:r>
              <a:rPr lang="en-GB" sz="2000" dirty="0">
                <a:latin typeface="Baskerville Old Face" panose="02020602080505020303" pitchFamily="18" charset="0"/>
              </a:rPr>
              <a:t>like a porpoise, then you saw him through the helicopters </a:t>
            </a:r>
            <a:r>
              <a:rPr lang="en-GB" sz="2000" dirty="0" smtClean="0">
                <a:latin typeface="Baskerville Old Face" panose="02020602080505020303" pitchFamily="18" charset="0"/>
              </a:rPr>
              <a:t>gunsights, then </a:t>
            </a:r>
            <a:r>
              <a:rPr lang="en-GB" sz="2000" dirty="0">
                <a:latin typeface="Baskerville Old Face" panose="02020602080505020303" pitchFamily="18" charset="0"/>
              </a:rPr>
              <a:t>he was full of holes and the sea round him turned pink and he sank </a:t>
            </a:r>
            <a:r>
              <a:rPr lang="en-GB" sz="2000" dirty="0" smtClean="0">
                <a:latin typeface="Baskerville Old Face" panose="02020602080505020303" pitchFamily="18" charset="0"/>
              </a:rPr>
              <a:t>as suddenly </a:t>
            </a:r>
            <a:r>
              <a:rPr lang="en-GB" sz="2000" dirty="0">
                <a:latin typeface="Baskerville Old Face" panose="02020602080505020303" pitchFamily="18" charset="0"/>
              </a:rPr>
              <a:t>as though the holes had let in the water, audience shouting </a:t>
            </a:r>
            <a:r>
              <a:rPr lang="en-GB" sz="2000" dirty="0" smtClean="0">
                <a:latin typeface="Baskerville Old Face" panose="02020602080505020303" pitchFamily="18" charset="0"/>
              </a:rPr>
              <a:t>with laughter </a:t>
            </a:r>
            <a:r>
              <a:rPr lang="en-GB" sz="2000" dirty="0">
                <a:latin typeface="Baskerville Old Face" panose="02020602080505020303" pitchFamily="18" charset="0"/>
              </a:rPr>
              <a:t>when he sank. then you saw a lifeboat full of children with </a:t>
            </a:r>
            <a:r>
              <a:rPr lang="en-GB" sz="2000" dirty="0" smtClean="0">
                <a:latin typeface="Baskerville Old Face" panose="02020602080505020303" pitchFamily="18" charset="0"/>
              </a:rPr>
              <a:t>a helicopter </a:t>
            </a:r>
            <a:r>
              <a:rPr lang="en-GB" sz="2000" dirty="0">
                <a:latin typeface="Baskerville Old Face" panose="02020602080505020303" pitchFamily="18" charset="0"/>
              </a:rPr>
              <a:t>hovering over it. there was a middle-aged woman might have </a:t>
            </a:r>
            <a:r>
              <a:rPr lang="en-GB" sz="2000" dirty="0" smtClean="0">
                <a:latin typeface="Baskerville Old Face" panose="02020602080505020303" pitchFamily="18" charset="0"/>
              </a:rPr>
              <a:t>been a </a:t>
            </a:r>
            <a:r>
              <a:rPr lang="en-GB" sz="2000" dirty="0" err="1">
                <a:latin typeface="Baskerville Old Face" panose="02020602080505020303" pitchFamily="18" charset="0"/>
              </a:rPr>
              <a:t>jewess</a:t>
            </a:r>
            <a:r>
              <a:rPr lang="en-GB" sz="2000" dirty="0">
                <a:latin typeface="Baskerville Old Face" panose="02020602080505020303" pitchFamily="18" charset="0"/>
              </a:rPr>
              <a:t> sitting up in the bow with a little boy about three years old </a:t>
            </a:r>
            <a:r>
              <a:rPr lang="en-GB" sz="2000" dirty="0" smtClean="0">
                <a:latin typeface="Baskerville Old Face" panose="02020602080505020303" pitchFamily="18" charset="0"/>
              </a:rPr>
              <a:t>in her </a:t>
            </a:r>
            <a:r>
              <a:rPr lang="en-GB" sz="2000" dirty="0">
                <a:latin typeface="Baskerville Old Face" panose="02020602080505020303" pitchFamily="18" charset="0"/>
              </a:rPr>
              <a:t>arms. little boy screaming with fright and hiding his head between </a:t>
            </a:r>
            <a:r>
              <a:rPr lang="en-GB" sz="2000" dirty="0" smtClean="0">
                <a:latin typeface="Baskerville Old Face" panose="02020602080505020303" pitchFamily="18" charset="0"/>
              </a:rPr>
              <a:t>her breasts </a:t>
            </a:r>
            <a:r>
              <a:rPr lang="en-GB" sz="2000" dirty="0">
                <a:latin typeface="Baskerville Old Face" panose="02020602080505020303" pitchFamily="18" charset="0"/>
              </a:rPr>
              <a:t>as if he was trying to burrow right into her and the woman </a:t>
            </a:r>
            <a:r>
              <a:rPr lang="en-GB" sz="2000" dirty="0" smtClean="0">
                <a:latin typeface="Baskerville Old Face" panose="02020602080505020303" pitchFamily="18" charset="0"/>
              </a:rPr>
              <a:t>putting her </a:t>
            </a:r>
            <a:r>
              <a:rPr lang="en-GB" sz="2000" dirty="0">
                <a:latin typeface="Baskerville Old Face" panose="02020602080505020303" pitchFamily="18" charset="0"/>
              </a:rPr>
              <a:t>arms round him and comforting him although she was blue with </a:t>
            </a:r>
            <a:r>
              <a:rPr lang="en-GB" sz="2000" dirty="0" smtClean="0">
                <a:latin typeface="Baskerville Old Face" panose="02020602080505020303" pitchFamily="18" charset="0"/>
              </a:rPr>
              <a:t>fright herself</a:t>
            </a:r>
            <a:r>
              <a:rPr lang="en-GB" sz="2000" dirty="0">
                <a:latin typeface="Baskerville Old Face" panose="02020602080505020303" pitchFamily="18" charset="0"/>
              </a:rPr>
              <a:t>, all the time covering him up as much as possible as if she </a:t>
            </a:r>
            <a:r>
              <a:rPr lang="en-GB" sz="2000" dirty="0" smtClean="0">
                <a:latin typeface="Baskerville Old Face" panose="02020602080505020303" pitchFamily="18" charset="0"/>
              </a:rPr>
              <a:t>thought her </a:t>
            </a:r>
            <a:r>
              <a:rPr lang="en-GB" sz="2000" dirty="0">
                <a:latin typeface="Baskerville Old Face" panose="02020602080505020303" pitchFamily="18" charset="0"/>
              </a:rPr>
              <a:t>arms could keep the bullets off him. then the helicopter planted a </a:t>
            </a:r>
            <a:r>
              <a:rPr lang="en-GB" sz="2000" dirty="0" smtClean="0">
                <a:latin typeface="Baskerville Old Face" panose="02020602080505020303" pitchFamily="18" charset="0"/>
              </a:rPr>
              <a:t>20 kilo </a:t>
            </a:r>
            <a:r>
              <a:rPr lang="en-GB" sz="2000" dirty="0">
                <a:latin typeface="Baskerville Old Face" panose="02020602080505020303" pitchFamily="18" charset="0"/>
              </a:rPr>
              <a:t>bomb in among them terrific flash and the boat went all to </a:t>
            </a:r>
            <a:r>
              <a:rPr lang="en-GB" sz="2000" dirty="0" smtClean="0">
                <a:latin typeface="Baskerville Old Face" panose="02020602080505020303" pitchFamily="18" charset="0"/>
              </a:rPr>
              <a:t>matchwood. then </a:t>
            </a:r>
            <a:r>
              <a:rPr lang="en-GB" sz="2000" dirty="0">
                <a:latin typeface="Baskerville Old Face" panose="02020602080505020303" pitchFamily="18" charset="0"/>
              </a:rPr>
              <a:t>there was a wonderful shot of a child's arm going up </a:t>
            </a:r>
            <a:r>
              <a:rPr lang="en-GB" sz="2000" dirty="0" err="1">
                <a:latin typeface="Baskerville Old Face" panose="02020602080505020303" pitchFamily="18" charset="0"/>
              </a:rPr>
              <a:t>up</a:t>
            </a:r>
            <a:r>
              <a:rPr lang="en-GB" sz="2000" dirty="0">
                <a:latin typeface="Baskerville Old Face" panose="02020602080505020303" pitchFamily="18" charset="0"/>
              </a:rPr>
              <a:t> </a:t>
            </a:r>
            <a:r>
              <a:rPr lang="en-GB" sz="2000" dirty="0" err="1">
                <a:latin typeface="Baskerville Old Face" panose="02020602080505020303" pitchFamily="18" charset="0"/>
              </a:rPr>
              <a:t>up</a:t>
            </a:r>
            <a:r>
              <a:rPr lang="en-GB" sz="2000" dirty="0">
                <a:latin typeface="Baskerville Old Face" panose="02020602080505020303" pitchFamily="18" charset="0"/>
              </a:rPr>
              <a:t> right </a:t>
            </a:r>
            <a:r>
              <a:rPr lang="en-GB" sz="2000" dirty="0" smtClean="0">
                <a:latin typeface="Baskerville Old Face" panose="02020602080505020303" pitchFamily="18" charset="0"/>
              </a:rPr>
              <a:t>up into </a:t>
            </a:r>
            <a:r>
              <a:rPr lang="en-GB" sz="2000" dirty="0">
                <a:latin typeface="Baskerville Old Face" panose="02020602080505020303" pitchFamily="18" charset="0"/>
              </a:rPr>
              <a:t>the air a helicopter with a camera in its nose must have followed </a:t>
            </a:r>
            <a:r>
              <a:rPr lang="en-GB" sz="2000" dirty="0" smtClean="0">
                <a:latin typeface="Baskerville Old Face" panose="02020602080505020303" pitchFamily="18" charset="0"/>
              </a:rPr>
              <a:t>it up </a:t>
            </a:r>
            <a:r>
              <a:rPr lang="en-GB" sz="2000" dirty="0">
                <a:latin typeface="Baskerville Old Face" panose="02020602080505020303" pitchFamily="18" charset="0"/>
              </a:rPr>
              <a:t>and there was a lot of applause from the party seats but a woman down </a:t>
            </a:r>
            <a:r>
              <a:rPr lang="en-GB" sz="2000" dirty="0" smtClean="0">
                <a:latin typeface="Baskerville Old Face" panose="02020602080505020303" pitchFamily="18" charset="0"/>
              </a:rPr>
              <a:t>in the </a:t>
            </a:r>
            <a:r>
              <a:rPr lang="en-GB" sz="2000" dirty="0">
                <a:latin typeface="Baskerville Old Face" panose="02020602080505020303" pitchFamily="18" charset="0"/>
              </a:rPr>
              <a:t>prole part of the house suddenly started kicking up a fuss and </a:t>
            </a:r>
            <a:r>
              <a:rPr lang="en-GB" sz="2000" dirty="0" smtClean="0">
                <a:latin typeface="Baskerville Old Face" panose="02020602080505020303" pitchFamily="18" charset="0"/>
              </a:rPr>
              <a:t>shouting they </a:t>
            </a:r>
            <a:r>
              <a:rPr lang="en-GB" sz="2000" dirty="0" err="1">
                <a:latin typeface="Baskerville Old Face" panose="02020602080505020303" pitchFamily="18" charset="0"/>
              </a:rPr>
              <a:t>didnt</a:t>
            </a:r>
            <a:r>
              <a:rPr lang="en-GB" sz="2000" dirty="0">
                <a:latin typeface="Baskerville Old Face" panose="02020602080505020303" pitchFamily="18" charset="0"/>
              </a:rPr>
              <a:t> </a:t>
            </a:r>
            <a:r>
              <a:rPr lang="en-GB" sz="2000" dirty="0" err="1">
                <a:latin typeface="Baskerville Old Face" panose="02020602080505020303" pitchFamily="18" charset="0"/>
              </a:rPr>
              <a:t>oughter</a:t>
            </a:r>
            <a:r>
              <a:rPr lang="en-GB" sz="2000" dirty="0">
                <a:latin typeface="Baskerville Old Face" panose="02020602080505020303" pitchFamily="18" charset="0"/>
              </a:rPr>
              <a:t> of showed it not in front of kids they </a:t>
            </a:r>
            <a:r>
              <a:rPr lang="en-GB" sz="2000" dirty="0" err="1">
                <a:latin typeface="Baskerville Old Face" panose="02020602080505020303" pitchFamily="18" charset="0"/>
              </a:rPr>
              <a:t>didnt</a:t>
            </a:r>
            <a:r>
              <a:rPr lang="en-GB" sz="2000" dirty="0">
                <a:latin typeface="Baskerville Old Face" panose="02020602080505020303" pitchFamily="18" charset="0"/>
              </a:rPr>
              <a:t> it </a:t>
            </a:r>
            <a:r>
              <a:rPr lang="en-GB" sz="2000" dirty="0" err="1" smtClean="0">
                <a:latin typeface="Baskerville Old Face" panose="02020602080505020303" pitchFamily="18" charset="0"/>
              </a:rPr>
              <a:t>aint</a:t>
            </a:r>
            <a:r>
              <a:rPr lang="en-GB" sz="2000" dirty="0" smtClean="0">
                <a:latin typeface="Baskerville Old Face" panose="02020602080505020303" pitchFamily="18" charset="0"/>
              </a:rPr>
              <a:t> right </a:t>
            </a:r>
            <a:r>
              <a:rPr lang="en-GB" sz="2000" dirty="0">
                <a:latin typeface="Baskerville Old Face" panose="02020602080505020303" pitchFamily="18" charset="0"/>
              </a:rPr>
              <a:t>not in front of kids it </a:t>
            </a:r>
            <a:r>
              <a:rPr lang="en-GB" sz="2000" dirty="0" err="1">
                <a:latin typeface="Baskerville Old Face" panose="02020602080505020303" pitchFamily="18" charset="0"/>
              </a:rPr>
              <a:t>aint</a:t>
            </a:r>
            <a:r>
              <a:rPr lang="en-GB" sz="2000" dirty="0">
                <a:latin typeface="Baskerville Old Face" panose="02020602080505020303" pitchFamily="18" charset="0"/>
              </a:rPr>
              <a:t> until the police turned her turned </a:t>
            </a:r>
            <a:r>
              <a:rPr lang="en-GB" sz="2000" dirty="0" smtClean="0">
                <a:latin typeface="Baskerville Old Face" panose="02020602080505020303" pitchFamily="18" charset="0"/>
              </a:rPr>
              <a:t>her out </a:t>
            </a:r>
            <a:r>
              <a:rPr lang="en-GB" sz="2000" dirty="0" err="1">
                <a:latin typeface="Baskerville Old Face" panose="02020602080505020303" pitchFamily="18" charset="0"/>
              </a:rPr>
              <a:t>i</a:t>
            </a:r>
            <a:r>
              <a:rPr lang="en-GB" sz="2000" dirty="0">
                <a:latin typeface="Baskerville Old Face" panose="02020602080505020303" pitchFamily="18" charset="0"/>
              </a:rPr>
              <a:t> </a:t>
            </a:r>
            <a:r>
              <a:rPr lang="en-GB" sz="2000" dirty="0" err="1">
                <a:latin typeface="Baskerville Old Face" panose="02020602080505020303" pitchFamily="18" charset="0"/>
              </a:rPr>
              <a:t>dont</a:t>
            </a:r>
            <a:r>
              <a:rPr lang="en-GB" sz="2000" dirty="0">
                <a:latin typeface="Baskerville Old Face" panose="02020602080505020303" pitchFamily="18" charset="0"/>
              </a:rPr>
              <a:t> suppose anything happened to her nobody cares what the </a:t>
            </a:r>
            <a:r>
              <a:rPr lang="en-GB" sz="2000" dirty="0" smtClean="0">
                <a:latin typeface="Baskerville Old Face" panose="02020602080505020303" pitchFamily="18" charset="0"/>
              </a:rPr>
              <a:t>proles say </a:t>
            </a:r>
            <a:r>
              <a:rPr lang="en-GB" sz="2000" dirty="0">
                <a:latin typeface="Baskerville Old Face" panose="02020602080505020303" pitchFamily="18" charset="0"/>
              </a:rPr>
              <a:t>typical prole reaction they never----</a:t>
            </a:r>
          </a:p>
        </p:txBody>
      </p:sp>
    </p:spTree>
    <p:extLst>
      <p:ext uri="{BB962C8B-B14F-4D97-AF65-F5344CB8AC3E}">
        <p14:creationId xmlns:p14="http://schemas.microsoft.com/office/powerpoint/2010/main" val="24289636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0D3A9-2015-49FB-901B-C3F8DEB158B5}"/>
              </a:ext>
            </a:extLst>
          </p:cNvPr>
          <p:cNvSpPr>
            <a:spLocks noGrp="1"/>
          </p:cNvSpPr>
          <p:nvPr>
            <p:ph type="title"/>
          </p:nvPr>
        </p:nvSpPr>
        <p:spPr>
          <a:xfrm>
            <a:off x="478475" y="44624"/>
            <a:ext cx="8229600" cy="720080"/>
          </a:xfrm>
        </p:spPr>
        <p:txBody>
          <a:bodyPr>
            <a:normAutofit/>
          </a:bodyPr>
          <a:lstStyle/>
          <a:p>
            <a:r>
              <a:rPr lang="en-GB" sz="3600" dirty="0" smtClean="0">
                <a:solidFill>
                  <a:srgbClr val="FFCC99"/>
                </a:solidFill>
                <a:effectLst/>
                <a:latin typeface="Felix Titling" panose="04060505060202020A04" pitchFamily="82" charset="0"/>
              </a:rPr>
              <a:t>Intimate bonds </a:t>
            </a:r>
            <a:r>
              <a:rPr lang="en-GB" sz="3600" dirty="0">
                <a:solidFill>
                  <a:srgbClr val="FFCC99"/>
                </a:solidFill>
                <a:effectLst/>
                <a:latin typeface="Felix Titling" panose="04060505060202020A04" pitchFamily="82" charset="0"/>
              </a:rPr>
              <a:t>in dystopia  </a:t>
            </a:r>
          </a:p>
        </p:txBody>
      </p:sp>
      <p:sp>
        <p:nvSpPr>
          <p:cNvPr id="3" name="Content Placeholder 2">
            <a:extLst>
              <a:ext uri="{FF2B5EF4-FFF2-40B4-BE49-F238E27FC236}">
                <a16:creationId xmlns:a16="http://schemas.microsoft.com/office/drawing/2014/main" id="{1A3C5BFD-B912-42A9-9A19-9EF11F900D98}"/>
              </a:ext>
            </a:extLst>
          </p:cNvPr>
          <p:cNvSpPr>
            <a:spLocks noGrp="1"/>
          </p:cNvSpPr>
          <p:nvPr>
            <p:ph idx="1"/>
          </p:nvPr>
        </p:nvSpPr>
        <p:spPr>
          <a:xfrm>
            <a:off x="323528" y="764704"/>
            <a:ext cx="8529353" cy="5976664"/>
          </a:xfrm>
        </p:spPr>
        <p:txBody>
          <a:bodyPr>
            <a:normAutofit fontScale="85000" lnSpcReduction="10000"/>
          </a:bodyPr>
          <a:lstStyle/>
          <a:p>
            <a:pPr marL="137160" indent="0">
              <a:lnSpc>
                <a:spcPct val="120000"/>
              </a:lnSpc>
              <a:buNone/>
            </a:pPr>
            <a:r>
              <a:rPr lang="en-GB" sz="2600" dirty="0" smtClean="0"/>
              <a:t>[</a:t>
            </a:r>
            <a:r>
              <a:rPr lang="en-GB" sz="2400" dirty="0" smtClean="0"/>
              <a:t>O’Brien is] larger and stronger than Winston, and, (as Gerald </a:t>
            </a:r>
            <a:r>
              <a:rPr lang="en-GB" sz="2400" dirty="0" err="1" smtClean="0"/>
              <a:t>Fiderer</a:t>
            </a:r>
            <a:r>
              <a:rPr lang="en-GB" sz="2400" dirty="0" smtClean="0"/>
              <a:t> points out) there </a:t>
            </a:r>
            <a:r>
              <a:rPr lang="en-GB" sz="2400" dirty="0"/>
              <a:t>is </a:t>
            </a:r>
            <a:r>
              <a:rPr lang="en-GB" sz="2400" dirty="0" smtClean="0"/>
              <a:t>a distinctly </a:t>
            </a:r>
            <a:r>
              <a:rPr lang="en-GB" sz="2400" dirty="0"/>
              <a:t>masochistic element in Winston’s </a:t>
            </a:r>
            <a:r>
              <a:rPr lang="en-GB" sz="2400" dirty="0" smtClean="0"/>
              <a:t>response. </a:t>
            </a:r>
            <a:r>
              <a:rPr lang="en-GB" sz="2400" dirty="0" smtClean="0">
                <a:solidFill>
                  <a:srgbClr val="FFCC99"/>
                </a:solidFill>
              </a:rPr>
              <a:t>O’Brien </a:t>
            </a:r>
            <a:r>
              <a:rPr lang="en-GB" sz="2400" dirty="0">
                <a:solidFill>
                  <a:srgbClr val="FFCC99"/>
                </a:solidFill>
              </a:rPr>
              <a:t>treats him—even while torturing him—with an almost indecent intimacy. All the while Winston is being subjected to the most unspeakable agonies, O’Brien is there, hand on his shoulder, to reassure him that it is all for his own </a:t>
            </a:r>
            <a:r>
              <a:rPr lang="en-GB" sz="2400" dirty="0" smtClean="0">
                <a:solidFill>
                  <a:srgbClr val="FFCC99"/>
                </a:solidFill>
              </a:rPr>
              <a:t>good </a:t>
            </a:r>
            <a:r>
              <a:rPr lang="en-GB" sz="2400" dirty="0" smtClean="0"/>
              <a:t>:</a:t>
            </a:r>
            <a:endParaRPr lang="en-GB" sz="2400" dirty="0"/>
          </a:p>
          <a:p>
            <a:pPr marL="457200" lvl="1" indent="0">
              <a:lnSpc>
                <a:spcPct val="120000"/>
              </a:lnSpc>
              <a:buNone/>
            </a:pPr>
            <a:endParaRPr lang="en-GB" sz="1100" dirty="0"/>
          </a:p>
          <a:p>
            <a:pPr marL="457200" lvl="1" indent="0">
              <a:lnSpc>
                <a:spcPct val="120000"/>
              </a:lnSpc>
              <a:buNone/>
            </a:pPr>
            <a:r>
              <a:rPr lang="en-GB" sz="2300" dirty="0"/>
              <a:t>At sight of the heavy, lined face, so ugly and so intelligent, his heart seemed to turn over. If he could have moved he would have stretched out a hand and laid it on O’Brien’s arm. He had never loved him so deeply as at this moment … It made no difference. In some sense that went deeper than friendship, they were intimates. [p.217]</a:t>
            </a:r>
          </a:p>
          <a:p>
            <a:pPr marL="457200" lvl="1" indent="0">
              <a:lnSpc>
                <a:spcPct val="120000"/>
              </a:lnSpc>
              <a:buNone/>
            </a:pPr>
            <a:endParaRPr lang="en-GB" sz="1100" dirty="0"/>
          </a:p>
          <a:p>
            <a:pPr marL="137160" indent="0">
              <a:lnSpc>
                <a:spcPct val="120000"/>
              </a:lnSpc>
              <a:buNone/>
            </a:pPr>
            <a:r>
              <a:rPr lang="en-GB" sz="2400" dirty="0"/>
              <a:t>O’Brien even invades Winston’s dreams, which had hitherto been primarily about his mother, and </a:t>
            </a:r>
            <a:r>
              <a:rPr lang="en-GB" sz="2400" dirty="0">
                <a:solidFill>
                  <a:srgbClr val="FFCC99"/>
                </a:solidFill>
              </a:rPr>
              <a:t>on this unconscious plane re-enacts the triumphant suppression of the female by the male</a:t>
            </a:r>
            <a:r>
              <a:rPr lang="en-GB" sz="2400" dirty="0"/>
              <a:t>. By the end, Winston has betrayed and forgotten not only his lover, but also his mother—both have been replaced by males.</a:t>
            </a:r>
          </a:p>
        </p:txBody>
      </p:sp>
      <p:sp>
        <p:nvSpPr>
          <p:cNvPr id="4" name="Rectangle 3"/>
          <p:cNvSpPr/>
          <p:nvPr/>
        </p:nvSpPr>
        <p:spPr>
          <a:xfrm>
            <a:off x="4716016" y="6372036"/>
            <a:ext cx="3660361" cy="369332"/>
          </a:xfrm>
          <a:prstGeom prst="rect">
            <a:avLst/>
          </a:prstGeom>
        </p:spPr>
        <p:txBody>
          <a:bodyPr wrap="none">
            <a:spAutoFit/>
          </a:bodyPr>
          <a:lstStyle/>
          <a:p>
            <a:r>
              <a:rPr lang="en-GB" dirty="0"/>
              <a:t>Christopher S. </a:t>
            </a:r>
            <a:r>
              <a:rPr lang="en-GB" dirty="0" smtClean="0"/>
              <a:t>Ferns, </a:t>
            </a:r>
            <a:r>
              <a:rPr lang="en-GB" i="1" dirty="0" smtClean="0"/>
              <a:t>Narrating Utopia</a:t>
            </a:r>
            <a:endParaRPr lang="en-GB" i="1" dirty="0"/>
          </a:p>
        </p:txBody>
      </p:sp>
    </p:spTree>
    <p:extLst>
      <p:ext uri="{BB962C8B-B14F-4D97-AF65-F5344CB8AC3E}">
        <p14:creationId xmlns:p14="http://schemas.microsoft.com/office/powerpoint/2010/main" val="5776250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5212" y="880469"/>
            <a:ext cx="8291264" cy="6453336"/>
          </a:xfrm>
        </p:spPr>
        <p:txBody>
          <a:bodyPr>
            <a:noAutofit/>
          </a:bodyPr>
          <a:lstStyle/>
          <a:p>
            <a:pPr marL="87313" lvl="1" indent="0">
              <a:spcBef>
                <a:spcPts val="0"/>
              </a:spcBef>
              <a:buNone/>
            </a:pPr>
            <a:r>
              <a:rPr lang="en-GB" sz="2100" dirty="0"/>
              <a:t>The Party seeks power entirely for its own sake. </a:t>
            </a:r>
            <a:r>
              <a:rPr lang="en-GB" sz="2100" dirty="0">
                <a:solidFill>
                  <a:srgbClr val="FFCC99"/>
                </a:solidFill>
              </a:rPr>
              <a:t>We are not interested in the good of others; we are interested solely in power. Not wealth or luxury or long life or happiness; only power, pure power</a:t>
            </a:r>
            <a:r>
              <a:rPr lang="en-GB" sz="2100" dirty="0"/>
              <a:t>. What pure power means you will understand presently. We are different from all the oligarchies of the past in that we know what we are doing. All the others, even those who resembled ourselves, were cowards and hypocrites. </a:t>
            </a:r>
            <a:r>
              <a:rPr lang="en-GB" sz="2100" dirty="0">
                <a:solidFill>
                  <a:srgbClr val="FFCC99"/>
                </a:solidFill>
              </a:rPr>
              <a:t>The German Nazis and the Russian Communists came very close to us in their methods, but they never had the courage to recognize their own motives, </a:t>
            </a:r>
          </a:p>
          <a:p>
            <a:pPr marL="137160" indent="0">
              <a:spcBef>
                <a:spcPts val="0"/>
              </a:spcBef>
              <a:buNone/>
            </a:pPr>
            <a:r>
              <a:rPr lang="en-GB" sz="2100" dirty="0" smtClean="0"/>
              <a:t> ….</a:t>
            </a:r>
          </a:p>
          <a:p>
            <a:pPr marL="137160" indent="0">
              <a:spcBef>
                <a:spcPts val="0"/>
              </a:spcBef>
              <a:buNone/>
            </a:pPr>
            <a:r>
              <a:rPr lang="en-GB" sz="2100" dirty="0" smtClean="0"/>
              <a:t>But always- do not forget this, Winston always there will be the intoxication of power, constantly increasing and constantly growing subtler. Always, at every moment, there will be </a:t>
            </a:r>
            <a:r>
              <a:rPr lang="en-GB" sz="2100" dirty="0" smtClean="0">
                <a:solidFill>
                  <a:srgbClr val="FFCC99"/>
                </a:solidFill>
              </a:rPr>
              <a:t>the thrill of victory, </a:t>
            </a:r>
            <a:r>
              <a:rPr lang="en-GB" sz="2100" dirty="0" smtClean="0"/>
              <a:t>the sensation of trampling on an enemy who is helpless. If you want a picture of the future, imagine a boot stamping on a human face forever  </a:t>
            </a:r>
          </a:p>
        </p:txBody>
      </p:sp>
      <p:sp>
        <p:nvSpPr>
          <p:cNvPr id="4" name="Rectangle 3"/>
          <p:cNvSpPr/>
          <p:nvPr/>
        </p:nvSpPr>
        <p:spPr>
          <a:xfrm>
            <a:off x="200172" y="260648"/>
            <a:ext cx="8661345" cy="584775"/>
          </a:xfrm>
          <a:prstGeom prst="rect">
            <a:avLst/>
          </a:prstGeom>
        </p:spPr>
        <p:txBody>
          <a:bodyPr wrap="none">
            <a:spAutoFit/>
          </a:bodyPr>
          <a:lstStyle/>
          <a:p>
            <a:r>
              <a:rPr lang="en-GB" sz="3200" dirty="0">
                <a:ln w="6350">
                  <a:noFill/>
                </a:ln>
                <a:solidFill>
                  <a:srgbClr val="FFCC99"/>
                </a:solidFill>
                <a:latin typeface="Felix Titling" panose="04060505060202020A04" pitchFamily="82" charset="0"/>
                <a:ea typeface="+mj-ea"/>
                <a:cs typeface="+mj-cs"/>
              </a:rPr>
              <a:t>A politics of twisted sexual pleasure</a:t>
            </a:r>
          </a:p>
        </p:txBody>
      </p:sp>
      <p:sp>
        <p:nvSpPr>
          <p:cNvPr id="5" name="Rectangle 4"/>
          <p:cNvSpPr/>
          <p:nvPr/>
        </p:nvSpPr>
        <p:spPr>
          <a:xfrm>
            <a:off x="2123728" y="6093296"/>
            <a:ext cx="6876764" cy="646331"/>
          </a:xfrm>
          <a:prstGeom prst="rect">
            <a:avLst/>
          </a:prstGeom>
        </p:spPr>
        <p:txBody>
          <a:bodyPr wrap="square">
            <a:spAutoFit/>
          </a:bodyPr>
          <a:lstStyle/>
          <a:p>
            <a:pPr marL="137160" indent="0">
              <a:buNone/>
            </a:pPr>
            <a:r>
              <a:rPr lang="en-GB" dirty="0">
                <a:latin typeface="+mn-lt"/>
              </a:rPr>
              <a:t>R. B. Reaves, Orwell's "Second Thoughts on James Burnham" and 1984,’  </a:t>
            </a:r>
            <a:r>
              <a:rPr lang="en-GB" i="1" dirty="0">
                <a:latin typeface="+mn-lt"/>
              </a:rPr>
              <a:t>College Literature</a:t>
            </a:r>
            <a:r>
              <a:rPr lang="en-GB" dirty="0">
                <a:latin typeface="+mn-lt"/>
              </a:rPr>
              <a:t>, Vol. 11, No. 1 (1984): 13-21</a:t>
            </a:r>
          </a:p>
        </p:txBody>
      </p:sp>
    </p:spTree>
    <p:extLst>
      <p:ext uri="{BB962C8B-B14F-4D97-AF65-F5344CB8AC3E}">
        <p14:creationId xmlns:p14="http://schemas.microsoft.com/office/powerpoint/2010/main" val="1644983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F5299-1ACA-455B-B50D-B83206C42D0E}"/>
              </a:ext>
            </a:extLst>
          </p:cNvPr>
          <p:cNvSpPr>
            <a:spLocks noGrp="1"/>
          </p:cNvSpPr>
          <p:nvPr>
            <p:ph type="title"/>
          </p:nvPr>
        </p:nvSpPr>
        <p:spPr/>
        <p:txBody>
          <a:bodyPr/>
          <a:lstStyle/>
          <a:p>
            <a:r>
              <a:rPr lang="en-GB" sz="4000" dirty="0" smtClean="0">
                <a:solidFill>
                  <a:srgbClr val="FFCC99"/>
                </a:solidFill>
                <a:effectLst/>
                <a:latin typeface="Felix Titling" panose="04060505060202020A04" pitchFamily="82" charset="0"/>
              </a:rPr>
              <a:t>The power of hate</a:t>
            </a:r>
            <a:endParaRPr lang="en-GB" dirty="0"/>
          </a:p>
        </p:txBody>
      </p:sp>
      <p:sp>
        <p:nvSpPr>
          <p:cNvPr id="7" name="Content Placeholder 6"/>
          <p:cNvSpPr>
            <a:spLocks noGrp="1"/>
          </p:cNvSpPr>
          <p:nvPr>
            <p:ph idx="1"/>
          </p:nvPr>
        </p:nvSpPr>
        <p:spPr>
          <a:xfrm>
            <a:off x="251520" y="1340768"/>
            <a:ext cx="8517632" cy="5207579"/>
          </a:xfrm>
          <a:prstGeom prst="rect">
            <a:avLst/>
          </a:prstGeom>
        </p:spPr>
        <p:txBody>
          <a:bodyPr wrap="square">
            <a:spAutoFit/>
          </a:bodyPr>
          <a:lstStyle/>
          <a:p>
            <a:pPr marL="137160" indent="0">
              <a:buNone/>
            </a:pPr>
            <a:r>
              <a:rPr lang="en-GB" sz="2200" dirty="0" smtClean="0"/>
              <a:t>Don’t </a:t>
            </a:r>
            <a:r>
              <a:rPr lang="en-GB" sz="2200" dirty="0"/>
              <a:t>you see that the whole aim of Newspeak is to narrow the range of thought? </a:t>
            </a:r>
            <a:r>
              <a:rPr lang="en-GB" sz="2200" dirty="0" smtClean="0"/>
              <a:t>In </a:t>
            </a:r>
            <a:r>
              <a:rPr lang="en-GB" sz="2200" dirty="0"/>
              <a:t>the end we shall make </a:t>
            </a:r>
            <a:r>
              <a:rPr lang="en-GB" sz="2200" dirty="0" err="1"/>
              <a:t>thoughtcrime</a:t>
            </a:r>
            <a:r>
              <a:rPr lang="en-GB" sz="2200" dirty="0"/>
              <a:t> literally impossible, </a:t>
            </a:r>
            <a:r>
              <a:rPr lang="en-GB" sz="2200" dirty="0">
                <a:solidFill>
                  <a:srgbClr val="FFCC99"/>
                </a:solidFill>
              </a:rPr>
              <a:t>because there will be </a:t>
            </a:r>
            <a:r>
              <a:rPr lang="en-GB" sz="2200" dirty="0" smtClean="0">
                <a:solidFill>
                  <a:srgbClr val="FFCC99"/>
                </a:solidFill>
              </a:rPr>
              <a:t>no words </a:t>
            </a:r>
            <a:r>
              <a:rPr lang="en-GB" sz="2200" dirty="0">
                <a:solidFill>
                  <a:srgbClr val="FFCC99"/>
                </a:solidFill>
              </a:rPr>
              <a:t>in which to express it</a:t>
            </a:r>
            <a:r>
              <a:rPr lang="en-GB" sz="2200" dirty="0"/>
              <a:t>. </a:t>
            </a:r>
            <a:r>
              <a:rPr lang="en-GB" sz="2200" dirty="0">
                <a:solidFill>
                  <a:srgbClr val="FFCC99"/>
                </a:solidFill>
              </a:rPr>
              <a:t>Every concept that can ever be needed, will be </a:t>
            </a:r>
            <a:r>
              <a:rPr lang="en-GB" sz="2200" dirty="0" smtClean="0">
                <a:solidFill>
                  <a:srgbClr val="FFCC99"/>
                </a:solidFill>
              </a:rPr>
              <a:t>expressed </a:t>
            </a:r>
            <a:r>
              <a:rPr lang="en-GB" sz="2200" dirty="0">
                <a:solidFill>
                  <a:srgbClr val="FFCC99"/>
                </a:solidFill>
              </a:rPr>
              <a:t>by exactly one word, with its meaning rigidly defined and all its </a:t>
            </a:r>
            <a:r>
              <a:rPr lang="en-GB" sz="2200" dirty="0" smtClean="0">
                <a:solidFill>
                  <a:srgbClr val="FFCC99"/>
                </a:solidFill>
              </a:rPr>
              <a:t>subsidiary </a:t>
            </a:r>
            <a:r>
              <a:rPr lang="en-GB" sz="2200" dirty="0">
                <a:solidFill>
                  <a:srgbClr val="FFCC99"/>
                </a:solidFill>
              </a:rPr>
              <a:t>meanings rubbed out and </a:t>
            </a:r>
            <a:r>
              <a:rPr lang="en-GB" sz="2200" dirty="0" smtClean="0">
                <a:solidFill>
                  <a:srgbClr val="FFCC99"/>
                </a:solidFill>
              </a:rPr>
              <a:t>forgotten</a:t>
            </a:r>
            <a:r>
              <a:rPr lang="en-GB" sz="2200" dirty="0" smtClean="0"/>
              <a:t>.</a:t>
            </a:r>
            <a:r>
              <a:rPr lang="en-GB" sz="1800" dirty="0"/>
              <a:t>	</a:t>
            </a:r>
            <a:r>
              <a:rPr lang="en-GB" sz="1800" dirty="0" smtClean="0"/>
              <a:t> 						</a:t>
            </a:r>
            <a:endParaRPr lang="en-GB" sz="2000" dirty="0" smtClean="0"/>
          </a:p>
          <a:p>
            <a:pPr marL="137160" indent="0">
              <a:buNone/>
            </a:pPr>
            <a:r>
              <a:rPr lang="en-GB" sz="2200" dirty="0" smtClean="0"/>
              <a:t>Do </a:t>
            </a:r>
            <a:r>
              <a:rPr lang="en-GB" sz="2200" dirty="0"/>
              <a:t>you begin to see, then, what kind of world we are creating? It is the exact opposite of the stupid hedonistic Utopias that the old reformers imagined. </a:t>
            </a:r>
            <a:r>
              <a:rPr lang="en-GB" sz="2200" dirty="0">
                <a:solidFill>
                  <a:srgbClr val="FFCC99"/>
                </a:solidFill>
              </a:rPr>
              <a:t>A world of fear and treachery and torment, </a:t>
            </a:r>
            <a:r>
              <a:rPr lang="en-GB" sz="2200" dirty="0"/>
              <a:t>a world of trampling and being trampled upon, a world which will grow not less but more merciless as it refines itself…If you want a picture of the future, image a boot stamping on a human face – for ever.  </a:t>
            </a:r>
          </a:p>
          <a:p>
            <a:pPr marL="137160" indent="0">
              <a:buNone/>
            </a:pPr>
            <a:endParaRPr lang="en-GB" sz="2000" dirty="0"/>
          </a:p>
        </p:txBody>
      </p:sp>
      <p:sp>
        <p:nvSpPr>
          <p:cNvPr id="3" name="Rectangle 2"/>
          <p:cNvSpPr/>
          <p:nvPr/>
        </p:nvSpPr>
        <p:spPr>
          <a:xfrm>
            <a:off x="6516216" y="6219026"/>
            <a:ext cx="1744388" cy="400110"/>
          </a:xfrm>
          <a:prstGeom prst="rect">
            <a:avLst/>
          </a:prstGeom>
        </p:spPr>
        <p:txBody>
          <a:bodyPr wrap="none">
            <a:spAutoFit/>
          </a:bodyPr>
          <a:lstStyle/>
          <a:p>
            <a:r>
              <a:rPr lang="en-GB" sz="2000" dirty="0">
                <a:latin typeface="+mn-lt"/>
              </a:rPr>
              <a:t>Orwell, </a:t>
            </a:r>
            <a:r>
              <a:rPr lang="en-GB" sz="2000" i="1" dirty="0" smtClean="0">
                <a:latin typeface="+mn-lt"/>
              </a:rPr>
              <a:t>1984</a:t>
            </a:r>
            <a:r>
              <a:rPr lang="en-GB" sz="2000" dirty="0" smtClean="0">
                <a:latin typeface="+mn-lt"/>
              </a:rPr>
              <a:t> </a:t>
            </a:r>
            <a:endParaRPr lang="en-GB" sz="2000" dirty="0">
              <a:latin typeface="+mn-lt"/>
            </a:endParaRPr>
          </a:p>
        </p:txBody>
      </p:sp>
    </p:spTree>
    <p:extLst>
      <p:ext uri="{BB962C8B-B14F-4D97-AF65-F5344CB8AC3E}">
        <p14:creationId xmlns:p14="http://schemas.microsoft.com/office/powerpoint/2010/main" val="9722367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1902</TotalTime>
  <Words>2831</Words>
  <Application>Microsoft Office PowerPoint</Application>
  <PresentationFormat>On-screen Show (4:3)</PresentationFormat>
  <Paragraphs>83</Paragraphs>
  <Slides>20</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20</vt:i4>
      </vt:variant>
    </vt:vector>
  </HeadingPairs>
  <TitlesOfParts>
    <vt:vector size="32" baseType="lpstr">
      <vt:lpstr>Arial</vt:lpstr>
      <vt:lpstr>Baskerville Old Face</vt:lpstr>
      <vt:lpstr>Book Antiqua</vt:lpstr>
      <vt:lpstr>Calibri</vt:lpstr>
      <vt:lpstr>Felix Titling</vt:lpstr>
      <vt:lpstr>Garamond</vt:lpstr>
      <vt:lpstr>Lucida Sans</vt:lpstr>
      <vt:lpstr>Times New Roman</vt:lpstr>
      <vt:lpstr>Wingdings</vt:lpstr>
      <vt:lpstr>Wingdings 2</vt:lpstr>
      <vt:lpstr>Wingdings 3</vt:lpstr>
      <vt:lpstr>Apex</vt:lpstr>
      <vt:lpstr>   George Orwell Nineteen eighty-four, 1949</vt:lpstr>
      <vt:lpstr>PowerPoint Presentation</vt:lpstr>
      <vt:lpstr>problems with utopia</vt:lpstr>
      <vt:lpstr>Rethinking utopian models </vt:lpstr>
      <vt:lpstr>A new order controlled by a class of technicians &amp; bureaucrats</vt:lpstr>
      <vt:lpstr>Utopia seen from within </vt:lpstr>
      <vt:lpstr>linguistic degradation &amp;  denial of pleasure</vt:lpstr>
      <vt:lpstr>PowerPoint Presentation</vt:lpstr>
      <vt:lpstr>PowerPoint Presentation</vt:lpstr>
      <vt:lpstr>"The chief lesson of Orwell's life …is that what counts is not what you think but how you think.“ </vt:lpstr>
      <vt:lpstr>Debating reality </vt:lpstr>
      <vt:lpstr>All history was a palimpsest, scraped clean and reinscribed exactly as often as was necessary. </vt:lpstr>
      <vt:lpstr>Orwell, ‘Politics &amp; the English Language’</vt:lpstr>
      <vt:lpstr>The utopia of the ruling class </vt:lpstr>
      <vt:lpstr>Management theory &amp; fascism</vt:lpstr>
      <vt:lpstr>Control &amp; redirection of desire</vt:lpstr>
      <vt:lpstr>PowerPoint Presentation</vt:lpstr>
      <vt:lpstr>Intimate bonds in dystopia  </vt:lpstr>
      <vt:lpstr>PowerPoint Presentation</vt:lpstr>
      <vt:lpstr>The power of hate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Jeni Williams</dc:creator>
  <cp:lastModifiedBy>Jeni Williams</cp:lastModifiedBy>
  <cp:revision>90</cp:revision>
  <cp:lastPrinted>2018-10-26T08:29:03Z</cp:lastPrinted>
  <dcterms:created xsi:type="dcterms:W3CDTF">1601-01-01T00:00:00Z</dcterms:created>
  <dcterms:modified xsi:type="dcterms:W3CDTF">2018-11-27T17:06:25Z</dcterms:modified>
</cp:coreProperties>
</file>