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7"/>
  </p:notesMasterIdLst>
  <p:sldIdLst>
    <p:sldId id="256" r:id="rId5"/>
    <p:sldId id="257" r:id="rId6"/>
    <p:sldId id="258" r:id="rId7"/>
    <p:sldId id="292" r:id="rId8"/>
    <p:sldId id="310" r:id="rId9"/>
    <p:sldId id="322" r:id="rId10"/>
    <p:sldId id="314" r:id="rId11"/>
    <p:sldId id="316" r:id="rId12"/>
    <p:sldId id="315" r:id="rId13"/>
    <p:sldId id="295" r:id="rId14"/>
    <p:sldId id="264" r:id="rId15"/>
    <p:sldId id="317" r:id="rId16"/>
    <p:sldId id="265" r:id="rId17"/>
    <p:sldId id="293" r:id="rId18"/>
    <p:sldId id="278" r:id="rId19"/>
    <p:sldId id="281" r:id="rId20"/>
    <p:sldId id="323" r:id="rId21"/>
    <p:sldId id="318" r:id="rId22"/>
    <p:sldId id="321" r:id="rId23"/>
    <p:sldId id="298" r:id="rId24"/>
    <p:sldId id="311" r:id="rId25"/>
    <p:sldId id="313" r:id="rId26"/>
    <p:sldId id="312" r:id="rId27"/>
    <p:sldId id="301" r:id="rId28"/>
    <p:sldId id="289" r:id="rId29"/>
    <p:sldId id="302" r:id="rId30"/>
    <p:sldId id="268" r:id="rId31"/>
    <p:sldId id="307" r:id="rId32"/>
    <p:sldId id="290" r:id="rId33"/>
    <p:sldId id="324" r:id="rId34"/>
    <p:sldId id="303" r:id="rId35"/>
    <p:sldId id="309" r:id="rId36"/>
    <p:sldId id="283" r:id="rId37"/>
    <p:sldId id="306" r:id="rId38"/>
    <p:sldId id="269" r:id="rId39"/>
    <p:sldId id="288" r:id="rId40"/>
    <p:sldId id="304" r:id="rId41"/>
    <p:sldId id="305" r:id="rId42"/>
    <p:sldId id="325" r:id="rId43"/>
    <p:sldId id="300" r:id="rId44"/>
    <p:sldId id="308" r:id="rId45"/>
    <p:sldId id="276" r:id="rId4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755" autoAdjust="0"/>
    <p:restoredTop sz="90922" autoAdjust="0"/>
  </p:normalViewPr>
  <p:slideViewPr>
    <p:cSldViewPr>
      <p:cViewPr varScale="1">
        <p:scale>
          <a:sx n="81" d="100"/>
          <a:sy n="81" d="100"/>
        </p:scale>
        <p:origin x="951" y="48"/>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01497A89-52A2-450A-8072-A0C5BDDCB832}"/>
    <pc:docChg chg="custSel modSld">
      <pc:chgData name="Alison Murphy" userId="9ba79fcb-d62b-4ed0-b66e-b4415e918fea" providerId="ADAL" clId="{01497A89-52A2-450A-8072-A0C5BDDCB832}" dt="2023-02-21T16:13:03.746" v="197"/>
      <pc:docMkLst>
        <pc:docMk/>
      </pc:docMkLst>
      <pc:sldChg chg="modSp mod">
        <pc:chgData name="Alison Murphy" userId="9ba79fcb-d62b-4ed0-b66e-b4415e918fea" providerId="ADAL" clId="{01497A89-52A2-450A-8072-A0C5BDDCB832}" dt="2023-02-21T15:58:56.964" v="119"/>
        <pc:sldMkLst>
          <pc:docMk/>
          <pc:sldMk cId="1882682999" sldId="264"/>
        </pc:sldMkLst>
        <pc:spChg chg="mod">
          <ac:chgData name="Alison Murphy" userId="9ba79fcb-d62b-4ed0-b66e-b4415e918fea" providerId="ADAL" clId="{01497A89-52A2-450A-8072-A0C5BDDCB832}" dt="2023-02-21T15:58:45.129" v="117" actId="20577"/>
          <ac:spMkLst>
            <pc:docMk/>
            <pc:sldMk cId="1882682999" sldId="264"/>
            <ac:spMk id="4" creationId="{00000000-0000-0000-0000-000000000000}"/>
          </ac:spMkLst>
        </pc:spChg>
        <pc:spChg chg="mod">
          <ac:chgData name="Alison Murphy" userId="9ba79fcb-d62b-4ed0-b66e-b4415e918fea" providerId="ADAL" clId="{01497A89-52A2-450A-8072-A0C5BDDCB832}" dt="2023-02-21T15:58:56.964" v="119"/>
          <ac:spMkLst>
            <pc:docMk/>
            <pc:sldMk cId="1882682999" sldId="264"/>
            <ac:spMk id="5" creationId="{00000000-0000-0000-0000-000000000000}"/>
          </ac:spMkLst>
        </pc:spChg>
      </pc:sldChg>
      <pc:sldChg chg="modSp mod">
        <pc:chgData name="Alison Murphy" userId="9ba79fcb-d62b-4ed0-b66e-b4415e918fea" providerId="ADAL" clId="{01497A89-52A2-450A-8072-A0C5BDDCB832}" dt="2023-02-21T16:13:03.746" v="197"/>
        <pc:sldMkLst>
          <pc:docMk/>
          <pc:sldMk cId="2822935454" sldId="276"/>
        </pc:sldMkLst>
        <pc:spChg chg="mod">
          <ac:chgData name="Alison Murphy" userId="9ba79fcb-d62b-4ed0-b66e-b4415e918fea" providerId="ADAL" clId="{01497A89-52A2-450A-8072-A0C5BDDCB832}" dt="2023-02-21T16:13:03.746" v="197"/>
          <ac:spMkLst>
            <pc:docMk/>
            <pc:sldMk cId="2822935454" sldId="276"/>
            <ac:spMk id="3" creationId="{00000000-0000-0000-0000-000000000000}"/>
          </ac:spMkLst>
        </pc:spChg>
      </pc:sldChg>
      <pc:sldChg chg="modSp mod">
        <pc:chgData name="Alison Murphy" userId="9ba79fcb-d62b-4ed0-b66e-b4415e918fea" providerId="ADAL" clId="{01497A89-52A2-450A-8072-A0C5BDDCB832}" dt="2023-02-21T15:57:28.269" v="111" actId="20577"/>
        <pc:sldMkLst>
          <pc:docMk/>
          <pc:sldMk cId="3012325411" sldId="295"/>
        </pc:sldMkLst>
        <pc:spChg chg="mod">
          <ac:chgData name="Alison Murphy" userId="9ba79fcb-d62b-4ed0-b66e-b4415e918fea" providerId="ADAL" clId="{01497A89-52A2-450A-8072-A0C5BDDCB832}" dt="2023-02-21T15:57:28.269" v="111" actId="20577"/>
          <ac:spMkLst>
            <pc:docMk/>
            <pc:sldMk cId="3012325411" sldId="295"/>
            <ac:spMk id="4" creationId="{56708DBA-27F6-47E2-AA16-789480C02EFD}"/>
          </ac:spMkLst>
        </pc:spChg>
      </pc:sldChg>
      <pc:sldChg chg="delSp modSp mod modClrScheme chgLayout">
        <pc:chgData name="Alison Murphy" userId="9ba79fcb-d62b-4ed0-b66e-b4415e918fea" providerId="ADAL" clId="{01497A89-52A2-450A-8072-A0C5BDDCB832}" dt="2023-02-21T16:04:36.825" v="126" actId="27636"/>
        <pc:sldMkLst>
          <pc:docMk/>
          <pc:sldMk cId="0" sldId="312"/>
        </pc:sldMkLst>
        <pc:spChg chg="mod ord">
          <ac:chgData name="Alison Murphy" userId="9ba79fcb-d62b-4ed0-b66e-b4415e918fea" providerId="ADAL" clId="{01497A89-52A2-450A-8072-A0C5BDDCB832}" dt="2023-02-21T16:04:36.825" v="126" actId="27636"/>
          <ac:spMkLst>
            <pc:docMk/>
            <pc:sldMk cId="0" sldId="312"/>
            <ac:spMk id="2" creationId="{9A8D05AD-2B2F-4F31-915A-51AF18035862}"/>
          </ac:spMkLst>
        </pc:spChg>
        <pc:spChg chg="mod ord">
          <ac:chgData name="Alison Murphy" userId="9ba79fcb-d62b-4ed0-b66e-b4415e918fea" providerId="ADAL" clId="{01497A89-52A2-450A-8072-A0C5BDDCB832}" dt="2023-02-21T16:04:36.751" v="125" actId="700"/>
          <ac:spMkLst>
            <pc:docMk/>
            <pc:sldMk cId="0" sldId="312"/>
            <ac:spMk id="25602" creationId="{F9EB44B4-8EB6-4C15-A74B-B75B4AAB093F}"/>
          </ac:spMkLst>
        </pc:spChg>
        <pc:spChg chg="del mod ord">
          <ac:chgData name="Alison Murphy" userId="9ba79fcb-d62b-4ed0-b66e-b4415e918fea" providerId="ADAL" clId="{01497A89-52A2-450A-8072-A0C5BDDCB832}" dt="2023-02-21T16:04:36.751" v="125" actId="700"/>
          <ac:spMkLst>
            <pc:docMk/>
            <pc:sldMk cId="0" sldId="312"/>
            <ac:spMk id="25603" creationId="{FB5DBAC5-8704-479E-92B3-6A94639D4E9D}"/>
          </ac:spMkLst>
        </pc:spChg>
      </pc:sldChg>
      <pc:sldChg chg="addSp delSp modSp mod modClrScheme chgLayout">
        <pc:chgData name="Alison Murphy" userId="9ba79fcb-d62b-4ed0-b66e-b4415e918fea" providerId="ADAL" clId="{01497A89-52A2-450A-8072-A0C5BDDCB832}" dt="2023-02-21T16:11:12.705" v="185" actId="14100"/>
        <pc:sldMkLst>
          <pc:docMk/>
          <pc:sldMk cId="0" sldId="313"/>
        </pc:sldMkLst>
        <pc:spChg chg="add mod">
          <ac:chgData name="Alison Murphy" userId="9ba79fcb-d62b-4ed0-b66e-b4415e918fea" providerId="ADAL" clId="{01497A89-52A2-450A-8072-A0C5BDDCB832}" dt="2023-02-21T16:11:12.705" v="185" actId="14100"/>
          <ac:spMkLst>
            <pc:docMk/>
            <pc:sldMk cId="0" sldId="313"/>
            <ac:spMk id="3" creationId="{61AFBF6C-4CD7-00CF-12E4-40CF85EE8185}"/>
          </ac:spMkLst>
        </pc:spChg>
        <pc:spChg chg="mod ord">
          <ac:chgData name="Alison Murphy" userId="9ba79fcb-d62b-4ed0-b66e-b4415e918fea" providerId="ADAL" clId="{01497A89-52A2-450A-8072-A0C5BDDCB832}" dt="2023-02-21T16:09:23.240" v="167" actId="20577"/>
          <ac:spMkLst>
            <pc:docMk/>
            <pc:sldMk cId="0" sldId="313"/>
            <ac:spMk id="21506" creationId="{36A10E80-7684-4D3D-8452-0E7EF534960D}"/>
          </ac:spMkLst>
        </pc:spChg>
        <pc:spChg chg="del mod ord">
          <ac:chgData name="Alison Murphy" userId="9ba79fcb-d62b-4ed0-b66e-b4415e918fea" providerId="ADAL" clId="{01497A89-52A2-450A-8072-A0C5BDDCB832}" dt="2023-02-21T16:04:13.387" v="124" actId="700"/>
          <ac:spMkLst>
            <pc:docMk/>
            <pc:sldMk cId="0" sldId="313"/>
            <ac:spMk id="21507" creationId="{C5B82BEB-310D-4F1B-A46F-5AA6278DE0FB}"/>
          </ac:spMkLst>
        </pc:spChg>
        <pc:spChg chg="mod ord">
          <ac:chgData name="Alison Murphy" userId="9ba79fcb-d62b-4ed0-b66e-b4415e918fea" providerId="ADAL" clId="{01497A89-52A2-450A-8072-A0C5BDDCB832}" dt="2023-02-21T16:05:10.658" v="129" actId="700"/>
          <ac:spMkLst>
            <pc:docMk/>
            <pc:sldMk cId="0" sldId="313"/>
            <ac:spMk id="21508" creationId="{58A66E36-12DD-4C46-A3D6-84DA45E4AF01}"/>
          </ac:spMkLst>
        </pc:spChg>
      </pc:sldChg>
      <pc:sldChg chg="modSp mod">
        <pc:chgData name="Alison Murphy" userId="9ba79fcb-d62b-4ed0-b66e-b4415e918fea" providerId="ADAL" clId="{01497A89-52A2-450A-8072-A0C5BDDCB832}" dt="2023-02-21T15:38:55.111" v="35" actId="207"/>
        <pc:sldMkLst>
          <pc:docMk/>
          <pc:sldMk cId="0" sldId="322"/>
        </pc:sldMkLst>
        <pc:spChg chg="mod">
          <ac:chgData name="Alison Murphy" userId="9ba79fcb-d62b-4ed0-b66e-b4415e918fea" providerId="ADAL" clId="{01497A89-52A2-450A-8072-A0C5BDDCB832}" dt="2023-02-21T15:38:55.111" v="35" actId="207"/>
          <ac:spMkLst>
            <pc:docMk/>
            <pc:sldMk cId="0" sldId="322"/>
            <ac:spMk id="22531" creationId="{C7911284-353C-4A31-86D1-3CB50655CA25}"/>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2B4720-8D49-40E4-ABD9-26896CF2F4E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1BFE6B0-0B60-41BF-8014-851E4EC1935C}">
      <dgm:prSet/>
      <dgm:spPr/>
      <dgm:t>
        <a:bodyPr/>
        <a:lstStyle/>
        <a:p>
          <a:pPr>
            <a:lnSpc>
              <a:spcPct val="100000"/>
            </a:lnSpc>
          </a:pPr>
          <a:r>
            <a:rPr lang="en-GB" dirty="0"/>
            <a:t>Focusing on LO1</a:t>
          </a:r>
          <a:endParaRPr lang="en-US" dirty="0"/>
        </a:p>
      </dgm:t>
    </dgm:pt>
    <dgm:pt modelId="{45DC8B6D-D9B7-4658-A1AD-1D0F13390F54}" type="parTrans" cxnId="{AC6B1237-9757-436E-A5B4-DC760B3305B4}">
      <dgm:prSet/>
      <dgm:spPr/>
      <dgm:t>
        <a:bodyPr/>
        <a:lstStyle/>
        <a:p>
          <a:endParaRPr lang="en-US"/>
        </a:p>
      </dgm:t>
    </dgm:pt>
    <dgm:pt modelId="{107B5322-3500-4D01-B3BF-1F6DB5E60956}" type="sibTrans" cxnId="{AC6B1237-9757-436E-A5B4-DC760B3305B4}">
      <dgm:prSet/>
      <dgm:spPr/>
      <dgm:t>
        <a:bodyPr/>
        <a:lstStyle/>
        <a:p>
          <a:endParaRPr lang="en-US"/>
        </a:p>
      </dgm:t>
    </dgm:pt>
    <dgm:pt modelId="{04D7DDD7-024F-4BB1-B65C-1C2F238D1F14}">
      <dgm:prSet/>
      <dgm:spPr/>
      <dgm:t>
        <a:bodyPr/>
        <a:lstStyle/>
        <a:p>
          <a:pPr>
            <a:lnSpc>
              <a:spcPct val="100000"/>
            </a:lnSpc>
          </a:pPr>
          <a:r>
            <a:rPr lang="en-GB" dirty="0"/>
            <a:t>Identify the key term stated in this learning outcome</a:t>
          </a:r>
          <a:endParaRPr lang="en-US" dirty="0"/>
        </a:p>
      </dgm:t>
    </dgm:pt>
    <dgm:pt modelId="{0B4ED640-56B8-4516-94B9-5CE5F7140DAB}" type="parTrans" cxnId="{A5DB0433-E87C-4F69-96E5-C831302F5D16}">
      <dgm:prSet/>
      <dgm:spPr/>
      <dgm:t>
        <a:bodyPr/>
        <a:lstStyle/>
        <a:p>
          <a:endParaRPr lang="en-US"/>
        </a:p>
      </dgm:t>
    </dgm:pt>
    <dgm:pt modelId="{D43C8513-50E1-49C9-941E-5FDEA5F96A3A}" type="sibTrans" cxnId="{A5DB0433-E87C-4F69-96E5-C831302F5D16}">
      <dgm:prSet/>
      <dgm:spPr/>
      <dgm:t>
        <a:bodyPr/>
        <a:lstStyle/>
        <a:p>
          <a:endParaRPr lang="en-US"/>
        </a:p>
      </dgm:t>
    </dgm:pt>
    <dgm:pt modelId="{225BA058-FB31-4DDB-881F-D3ADAA30D2A9}">
      <dgm:prSet/>
      <dgm:spPr/>
      <dgm:t>
        <a:bodyPr/>
        <a:lstStyle/>
        <a:p>
          <a:pPr>
            <a:lnSpc>
              <a:spcPct val="100000"/>
            </a:lnSpc>
          </a:pPr>
          <a:r>
            <a:rPr lang="en-GB" dirty="0"/>
            <a:t>What do you understand by these terms?</a:t>
          </a:r>
          <a:endParaRPr lang="en-US" dirty="0"/>
        </a:p>
      </dgm:t>
    </dgm:pt>
    <dgm:pt modelId="{C2E5B9D1-AD36-4B52-934B-F1EC9B8156B5}" type="parTrans" cxnId="{57F692D3-2E88-4A83-9F4D-1339E8B768BD}">
      <dgm:prSet/>
      <dgm:spPr/>
      <dgm:t>
        <a:bodyPr/>
        <a:lstStyle/>
        <a:p>
          <a:endParaRPr lang="en-US"/>
        </a:p>
      </dgm:t>
    </dgm:pt>
    <dgm:pt modelId="{4D71A0CA-3990-4727-8957-8590C81C7BA0}" type="sibTrans" cxnId="{57F692D3-2E88-4A83-9F4D-1339E8B768BD}">
      <dgm:prSet/>
      <dgm:spPr/>
      <dgm:t>
        <a:bodyPr/>
        <a:lstStyle/>
        <a:p>
          <a:endParaRPr lang="en-US"/>
        </a:p>
      </dgm:t>
    </dgm:pt>
    <dgm:pt modelId="{0625156B-859A-4D1E-B424-F36F46E6783F}" type="pres">
      <dgm:prSet presAssocID="{D32B4720-8D49-40E4-ABD9-26896CF2F4E6}" presName="root" presStyleCnt="0">
        <dgm:presLayoutVars>
          <dgm:dir/>
          <dgm:resizeHandles val="exact"/>
        </dgm:presLayoutVars>
      </dgm:prSet>
      <dgm:spPr/>
    </dgm:pt>
    <dgm:pt modelId="{5CD8E2E9-5CDF-422B-AFCF-4844C441F88A}" type="pres">
      <dgm:prSet presAssocID="{11BFE6B0-0B60-41BF-8014-851E4EC1935C}" presName="compNode" presStyleCnt="0"/>
      <dgm:spPr/>
    </dgm:pt>
    <dgm:pt modelId="{EF8F7C25-95B1-4BEE-A862-E0EB2278ABFC}" type="pres">
      <dgm:prSet presAssocID="{11BFE6B0-0B60-41BF-8014-851E4EC1935C}" presName="bgRect" presStyleLbl="bgShp" presStyleIdx="0" presStyleCnt="3" custLinFactNeighborX="4054" custLinFactNeighborY="1168"/>
      <dgm:spPr/>
    </dgm:pt>
    <dgm:pt modelId="{9022DFE3-1155-4403-8B6E-23624A0E77E9}" type="pres">
      <dgm:prSet presAssocID="{11BFE6B0-0B60-41BF-8014-851E4EC1935C}" presName="iconRect" presStyleLbl="node1" presStyleIdx="0" presStyleCnt="3" custLinFactNeighborX="-2454" custLinFactNeighborY="1160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E50D77EC-F3E2-47DD-9962-5037B0C713C4}" type="pres">
      <dgm:prSet presAssocID="{11BFE6B0-0B60-41BF-8014-851E4EC1935C}" presName="spaceRect" presStyleCnt="0"/>
      <dgm:spPr/>
    </dgm:pt>
    <dgm:pt modelId="{665A959E-A46D-4205-9C7E-51D2B4AA13FA}" type="pres">
      <dgm:prSet presAssocID="{11BFE6B0-0B60-41BF-8014-851E4EC1935C}" presName="parTx" presStyleLbl="revTx" presStyleIdx="0" presStyleCnt="3">
        <dgm:presLayoutVars>
          <dgm:chMax val="0"/>
          <dgm:chPref val="0"/>
        </dgm:presLayoutVars>
      </dgm:prSet>
      <dgm:spPr/>
    </dgm:pt>
    <dgm:pt modelId="{E7587B91-53C5-4415-9D8A-360494661D00}" type="pres">
      <dgm:prSet presAssocID="{107B5322-3500-4D01-B3BF-1F6DB5E60956}" presName="sibTrans" presStyleCnt="0"/>
      <dgm:spPr/>
    </dgm:pt>
    <dgm:pt modelId="{C628CE9A-B8F3-42DC-A5FD-DF74B5B1696D}" type="pres">
      <dgm:prSet presAssocID="{04D7DDD7-024F-4BB1-B65C-1C2F238D1F14}" presName="compNode" presStyleCnt="0"/>
      <dgm:spPr/>
    </dgm:pt>
    <dgm:pt modelId="{9F418721-F620-425B-94C1-E3352FCAA627}" type="pres">
      <dgm:prSet presAssocID="{04D7DDD7-024F-4BB1-B65C-1C2F238D1F14}" presName="bgRect" presStyleLbl="bgShp" presStyleIdx="1" presStyleCnt="3"/>
      <dgm:spPr/>
    </dgm:pt>
    <dgm:pt modelId="{6A6A7D06-6D48-43A7-80C9-0FAFCE5079E6}" type="pres">
      <dgm:prSet presAssocID="{04D7DDD7-024F-4BB1-B65C-1C2F238D1F1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B08761CB-CE14-4C80-A27D-444EB19FCAD2}" type="pres">
      <dgm:prSet presAssocID="{04D7DDD7-024F-4BB1-B65C-1C2F238D1F14}" presName="spaceRect" presStyleCnt="0"/>
      <dgm:spPr/>
    </dgm:pt>
    <dgm:pt modelId="{C628E393-366B-4812-B53A-64D93CB9726D}" type="pres">
      <dgm:prSet presAssocID="{04D7DDD7-024F-4BB1-B65C-1C2F238D1F14}" presName="parTx" presStyleLbl="revTx" presStyleIdx="1" presStyleCnt="3" custScaleX="89098">
        <dgm:presLayoutVars>
          <dgm:chMax val="0"/>
          <dgm:chPref val="0"/>
        </dgm:presLayoutVars>
      </dgm:prSet>
      <dgm:spPr/>
    </dgm:pt>
    <dgm:pt modelId="{F3F43DFC-B8FF-4282-B44C-AE9F01ACE381}" type="pres">
      <dgm:prSet presAssocID="{D43C8513-50E1-49C9-941E-5FDEA5F96A3A}" presName="sibTrans" presStyleCnt="0"/>
      <dgm:spPr/>
    </dgm:pt>
    <dgm:pt modelId="{D251F922-E8D5-4BF1-8EF5-12617778C4B8}" type="pres">
      <dgm:prSet presAssocID="{225BA058-FB31-4DDB-881F-D3ADAA30D2A9}" presName="compNode" presStyleCnt="0"/>
      <dgm:spPr/>
    </dgm:pt>
    <dgm:pt modelId="{CADD60D3-01DE-4EBB-BB22-67474A636B17}" type="pres">
      <dgm:prSet presAssocID="{225BA058-FB31-4DDB-881F-D3ADAA30D2A9}" presName="bgRect" presStyleLbl="bgShp" presStyleIdx="2" presStyleCnt="3"/>
      <dgm:spPr/>
    </dgm:pt>
    <dgm:pt modelId="{FE40E45F-B07F-4551-947F-C4C9CA20911B}" type="pres">
      <dgm:prSet presAssocID="{225BA058-FB31-4DDB-881F-D3ADAA30D2A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pen Book"/>
        </a:ext>
      </dgm:extLst>
    </dgm:pt>
    <dgm:pt modelId="{B0731A90-00A4-489F-A5DC-0119A28CF5B6}" type="pres">
      <dgm:prSet presAssocID="{225BA058-FB31-4DDB-881F-D3ADAA30D2A9}" presName="spaceRect" presStyleCnt="0"/>
      <dgm:spPr/>
    </dgm:pt>
    <dgm:pt modelId="{D1D0BD73-68F6-421C-BCD9-90C48A86C2C3}" type="pres">
      <dgm:prSet presAssocID="{225BA058-FB31-4DDB-881F-D3ADAA30D2A9}" presName="parTx" presStyleLbl="revTx" presStyleIdx="2" presStyleCnt="3">
        <dgm:presLayoutVars>
          <dgm:chMax val="0"/>
          <dgm:chPref val="0"/>
        </dgm:presLayoutVars>
      </dgm:prSet>
      <dgm:spPr/>
    </dgm:pt>
  </dgm:ptLst>
  <dgm:cxnLst>
    <dgm:cxn modelId="{DB991103-B030-474E-AC25-CC76D92126CF}" type="presOf" srcId="{225BA058-FB31-4DDB-881F-D3ADAA30D2A9}" destId="{D1D0BD73-68F6-421C-BCD9-90C48A86C2C3}" srcOrd="0" destOrd="0" presId="urn:microsoft.com/office/officeart/2018/2/layout/IconVerticalSolidList"/>
    <dgm:cxn modelId="{A3472911-9FCC-46F6-8FBE-0BBE1F5024AC}" type="presOf" srcId="{04D7DDD7-024F-4BB1-B65C-1C2F238D1F14}" destId="{C628E393-366B-4812-B53A-64D93CB9726D}" srcOrd="0" destOrd="0" presId="urn:microsoft.com/office/officeart/2018/2/layout/IconVerticalSolidList"/>
    <dgm:cxn modelId="{0456C521-A25B-4E5C-B599-F0ACFC8338CC}" type="presOf" srcId="{11BFE6B0-0B60-41BF-8014-851E4EC1935C}" destId="{665A959E-A46D-4205-9C7E-51D2B4AA13FA}" srcOrd="0" destOrd="0" presId="urn:microsoft.com/office/officeart/2018/2/layout/IconVerticalSolidList"/>
    <dgm:cxn modelId="{A5DB0433-E87C-4F69-96E5-C831302F5D16}" srcId="{D32B4720-8D49-40E4-ABD9-26896CF2F4E6}" destId="{04D7DDD7-024F-4BB1-B65C-1C2F238D1F14}" srcOrd="1" destOrd="0" parTransId="{0B4ED640-56B8-4516-94B9-5CE5F7140DAB}" sibTransId="{D43C8513-50E1-49C9-941E-5FDEA5F96A3A}"/>
    <dgm:cxn modelId="{AC6B1237-9757-436E-A5B4-DC760B3305B4}" srcId="{D32B4720-8D49-40E4-ABD9-26896CF2F4E6}" destId="{11BFE6B0-0B60-41BF-8014-851E4EC1935C}" srcOrd="0" destOrd="0" parTransId="{45DC8B6D-D9B7-4658-A1AD-1D0F13390F54}" sibTransId="{107B5322-3500-4D01-B3BF-1F6DB5E60956}"/>
    <dgm:cxn modelId="{03235979-AD5A-4A7A-A988-28EBECEB1BB3}" type="presOf" srcId="{D32B4720-8D49-40E4-ABD9-26896CF2F4E6}" destId="{0625156B-859A-4D1E-B424-F36F46E6783F}" srcOrd="0" destOrd="0" presId="urn:microsoft.com/office/officeart/2018/2/layout/IconVerticalSolidList"/>
    <dgm:cxn modelId="{57F692D3-2E88-4A83-9F4D-1339E8B768BD}" srcId="{D32B4720-8D49-40E4-ABD9-26896CF2F4E6}" destId="{225BA058-FB31-4DDB-881F-D3ADAA30D2A9}" srcOrd="2" destOrd="0" parTransId="{C2E5B9D1-AD36-4B52-934B-F1EC9B8156B5}" sibTransId="{4D71A0CA-3990-4727-8957-8590C81C7BA0}"/>
    <dgm:cxn modelId="{79FB90B6-2808-4D49-BE33-23D4D77BE387}" type="presParOf" srcId="{0625156B-859A-4D1E-B424-F36F46E6783F}" destId="{5CD8E2E9-5CDF-422B-AFCF-4844C441F88A}" srcOrd="0" destOrd="0" presId="urn:microsoft.com/office/officeart/2018/2/layout/IconVerticalSolidList"/>
    <dgm:cxn modelId="{51D6EFC3-60CB-416C-97F3-B39FF6AAD7F1}" type="presParOf" srcId="{5CD8E2E9-5CDF-422B-AFCF-4844C441F88A}" destId="{EF8F7C25-95B1-4BEE-A862-E0EB2278ABFC}" srcOrd="0" destOrd="0" presId="urn:microsoft.com/office/officeart/2018/2/layout/IconVerticalSolidList"/>
    <dgm:cxn modelId="{52816554-7ED2-4D6E-8DD9-33296A3B72AD}" type="presParOf" srcId="{5CD8E2E9-5CDF-422B-AFCF-4844C441F88A}" destId="{9022DFE3-1155-4403-8B6E-23624A0E77E9}" srcOrd="1" destOrd="0" presId="urn:microsoft.com/office/officeart/2018/2/layout/IconVerticalSolidList"/>
    <dgm:cxn modelId="{B49BB378-7858-483C-8750-2A9BB16698FA}" type="presParOf" srcId="{5CD8E2E9-5CDF-422B-AFCF-4844C441F88A}" destId="{E50D77EC-F3E2-47DD-9962-5037B0C713C4}" srcOrd="2" destOrd="0" presId="urn:microsoft.com/office/officeart/2018/2/layout/IconVerticalSolidList"/>
    <dgm:cxn modelId="{E962EBD5-4E6D-4362-9671-65190FE2F96F}" type="presParOf" srcId="{5CD8E2E9-5CDF-422B-AFCF-4844C441F88A}" destId="{665A959E-A46D-4205-9C7E-51D2B4AA13FA}" srcOrd="3" destOrd="0" presId="urn:microsoft.com/office/officeart/2018/2/layout/IconVerticalSolidList"/>
    <dgm:cxn modelId="{8608DD1A-C952-48C9-BECE-0B1E87A40BB9}" type="presParOf" srcId="{0625156B-859A-4D1E-B424-F36F46E6783F}" destId="{E7587B91-53C5-4415-9D8A-360494661D00}" srcOrd="1" destOrd="0" presId="urn:microsoft.com/office/officeart/2018/2/layout/IconVerticalSolidList"/>
    <dgm:cxn modelId="{126E061F-E246-4466-BD3F-CDD645F40B9E}" type="presParOf" srcId="{0625156B-859A-4D1E-B424-F36F46E6783F}" destId="{C628CE9A-B8F3-42DC-A5FD-DF74B5B1696D}" srcOrd="2" destOrd="0" presId="urn:microsoft.com/office/officeart/2018/2/layout/IconVerticalSolidList"/>
    <dgm:cxn modelId="{70524DB5-1478-4764-B905-755C643CBF74}" type="presParOf" srcId="{C628CE9A-B8F3-42DC-A5FD-DF74B5B1696D}" destId="{9F418721-F620-425B-94C1-E3352FCAA627}" srcOrd="0" destOrd="0" presId="urn:microsoft.com/office/officeart/2018/2/layout/IconVerticalSolidList"/>
    <dgm:cxn modelId="{AD1756CE-2A84-489A-B459-8779EA3C740F}" type="presParOf" srcId="{C628CE9A-B8F3-42DC-A5FD-DF74B5B1696D}" destId="{6A6A7D06-6D48-43A7-80C9-0FAFCE5079E6}" srcOrd="1" destOrd="0" presId="urn:microsoft.com/office/officeart/2018/2/layout/IconVerticalSolidList"/>
    <dgm:cxn modelId="{4B7461EF-6D1D-4016-9DAE-98DFE85E2A68}" type="presParOf" srcId="{C628CE9A-B8F3-42DC-A5FD-DF74B5B1696D}" destId="{B08761CB-CE14-4C80-A27D-444EB19FCAD2}" srcOrd="2" destOrd="0" presId="urn:microsoft.com/office/officeart/2018/2/layout/IconVerticalSolidList"/>
    <dgm:cxn modelId="{ED24BFBE-027A-4E01-8E8F-6D7FAD435043}" type="presParOf" srcId="{C628CE9A-B8F3-42DC-A5FD-DF74B5B1696D}" destId="{C628E393-366B-4812-B53A-64D93CB9726D}" srcOrd="3" destOrd="0" presId="urn:microsoft.com/office/officeart/2018/2/layout/IconVerticalSolidList"/>
    <dgm:cxn modelId="{84C95CA9-8ACB-47AD-990C-A06123F1484C}" type="presParOf" srcId="{0625156B-859A-4D1E-B424-F36F46E6783F}" destId="{F3F43DFC-B8FF-4282-B44C-AE9F01ACE381}" srcOrd="3" destOrd="0" presId="urn:microsoft.com/office/officeart/2018/2/layout/IconVerticalSolidList"/>
    <dgm:cxn modelId="{A168AE03-EB19-47D7-8149-302578A5E2E0}" type="presParOf" srcId="{0625156B-859A-4D1E-B424-F36F46E6783F}" destId="{D251F922-E8D5-4BF1-8EF5-12617778C4B8}" srcOrd="4" destOrd="0" presId="urn:microsoft.com/office/officeart/2018/2/layout/IconVerticalSolidList"/>
    <dgm:cxn modelId="{371FF25D-EF89-43C2-B5B3-9967AB0C5CCE}" type="presParOf" srcId="{D251F922-E8D5-4BF1-8EF5-12617778C4B8}" destId="{CADD60D3-01DE-4EBB-BB22-67474A636B17}" srcOrd="0" destOrd="0" presId="urn:microsoft.com/office/officeart/2018/2/layout/IconVerticalSolidList"/>
    <dgm:cxn modelId="{4BBCD583-FD29-401D-983A-BD393E21800B}" type="presParOf" srcId="{D251F922-E8D5-4BF1-8EF5-12617778C4B8}" destId="{FE40E45F-B07F-4551-947F-C4C9CA20911B}" srcOrd="1" destOrd="0" presId="urn:microsoft.com/office/officeart/2018/2/layout/IconVerticalSolidList"/>
    <dgm:cxn modelId="{D5C8FA6D-CDA2-46B6-9D7B-A43517058500}" type="presParOf" srcId="{D251F922-E8D5-4BF1-8EF5-12617778C4B8}" destId="{B0731A90-00A4-489F-A5DC-0119A28CF5B6}" srcOrd="2" destOrd="0" presId="urn:microsoft.com/office/officeart/2018/2/layout/IconVerticalSolidList"/>
    <dgm:cxn modelId="{1DC06782-F8FA-4DF2-968E-EA9B062E0A8C}" type="presParOf" srcId="{D251F922-E8D5-4BF1-8EF5-12617778C4B8}" destId="{D1D0BD73-68F6-421C-BCD9-90C48A86C2C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A926AF-D499-48A1-9BD1-9CE66F9BF54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52F70A6-8F77-46A0-A6F5-3D0A715FC538}">
      <dgm:prSet/>
      <dgm:spPr/>
      <dgm:t>
        <a:bodyPr/>
        <a:lstStyle/>
        <a:p>
          <a:pPr>
            <a:lnSpc>
              <a:spcPct val="100000"/>
            </a:lnSpc>
          </a:pPr>
          <a:r>
            <a:rPr lang="en-GB"/>
            <a:t>In your groups read the case studies located on Moodle</a:t>
          </a:r>
          <a:endParaRPr lang="en-US"/>
        </a:p>
      </dgm:t>
    </dgm:pt>
    <dgm:pt modelId="{5BE33C72-148B-4E75-9C9A-A53FE84775AE}" type="parTrans" cxnId="{D1B4514A-84A4-4890-9881-35AF286308B4}">
      <dgm:prSet/>
      <dgm:spPr/>
      <dgm:t>
        <a:bodyPr/>
        <a:lstStyle/>
        <a:p>
          <a:endParaRPr lang="en-US"/>
        </a:p>
      </dgm:t>
    </dgm:pt>
    <dgm:pt modelId="{738C8678-B8A6-4F2F-9BC6-0959D77C48CD}" type="sibTrans" cxnId="{D1B4514A-84A4-4890-9881-35AF286308B4}">
      <dgm:prSet/>
      <dgm:spPr/>
      <dgm:t>
        <a:bodyPr/>
        <a:lstStyle/>
        <a:p>
          <a:endParaRPr lang="en-US"/>
        </a:p>
      </dgm:t>
    </dgm:pt>
    <dgm:pt modelId="{C037611B-2EFA-44FD-838E-1B77A77EFDC7}">
      <dgm:prSet/>
      <dgm:spPr/>
      <dgm:t>
        <a:bodyPr/>
        <a:lstStyle/>
        <a:p>
          <a:pPr>
            <a:lnSpc>
              <a:spcPct val="100000"/>
            </a:lnSpc>
          </a:pPr>
          <a:r>
            <a:rPr lang="en-GB"/>
            <a:t>Discuss each case study and feedback (15 mins)</a:t>
          </a:r>
          <a:endParaRPr lang="en-US"/>
        </a:p>
      </dgm:t>
    </dgm:pt>
    <dgm:pt modelId="{FDDCE9F7-973E-4324-8803-0F671BBC0226}" type="parTrans" cxnId="{F1365FCC-0CE2-4B06-BEAA-25C5EBB5C683}">
      <dgm:prSet/>
      <dgm:spPr/>
      <dgm:t>
        <a:bodyPr/>
        <a:lstStyle/>
        <a:p>
          <a:endParaRPr lang="en-US"/>
        </a:p>
      </dgm:t>
    </dgm:pt>
    <dgm:pt modelId="{4AB9B612-2355-457A-967F-01E0819F6B13}" type="sibTrans" cxnId="{F1365FCC-0CE2-4B06-BEAA-25C5EBB5C683}">
      <dgm:prSet/>
      <dgm:spPr/>
      <dgm:t>
        <a:bodyPr/>
        <a:lstStyle/>
        <a:p>
          <a:endParaRPr lang="en-US"/>
        </a:p>
      </dgm:t>
    </dgm:pt>
    <dgm:pt modelId="{60630FE4-BDA3-4F54-968F-DCBFB13D92A1}" type="pres">
      <dgm:prSet presAssocID="{2DA926AF-D499-48A1-9BD1-9CE66F9BF54D}" presName="root" presStyleCnt="0">
        <dgm:presLayoutVars>
          <dgm:dir/>
          <dgm:resizeHandles val="exact"/>
        </dgm:presLayoutVars>
      </dgm:prSet>
      <dgm:spPr/>
    </dgm:pt>
    <dgm:pt modelId="{6A8425C7-246C-4E73-9F49-B3CE65BAFEB9}" type="pres">
      <dgm:prSet presAssocID="{E52F70A6-8F77-46A0-A6F5-3D0A715FC538}" presName="compNode" presStyleCnt="0"/>
      <dgm:spPr/>
    </dgm:pt>
    <dgm:pt modelId="{367911FB-9157-48DA-9D4A-7FCF112EF9C4}" type="pres">
      <dgm:prSet presAssocID="{E52F70A6-8F77-46A0-A6F5-3D0A715FC53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BF71D414-C75F-4B16-B27F-3209D0AC1AC8}" type="pres">
      <dgm:prSet presAssocID="{E52F70A6-8F77-46A0-A6F5-3D0A715FC538}" presName="spaceRect" presStyleCnt="0"/>
      <dgm:spPr/>
    </dgm:pt>
    <dgm:pt modelId="{8B0AAAA2-88FC-48E4-85AD-2D48A7976B07}" type="pres">
      <dgm:prSet presAssocID="{E52F70A6-8F77-46A0-A6F5-3D0A715FC538}" presName="textRect" presStyleLbl="revTx" presStyleIdx="0" presStyleCnt="2">
        <dgm:presLayoutVars>
          <dgm:chMax val="1"/>
          <dgm:chPref val="1"/>
        </dgm:presLayoutVars>
      </dgm:prSet>
      <dgm:spPr/>
    </dgm:pt>
    <dgm:pt modelId="{196F83DD-C238-4C66-A4BB-26C91DE7FF85}" type="pres">
      <dgm:prSet presAssocID="{738C8678-B8A6-4F2F-9BC6-0959D77C48CD}" presName="sibTrans" presStyleCnt="0"/>
      <dgm:spPr/>
    </dgm:pt>
    <dgm:pt modelId="{0FA0875E-46D4-4697-9107-7CAD42970520}" type="pres">
      <dgm:prSet presAssocID="{C037611B-2EFA-44FD-838E-1B77A77EFDC7}" presName="compNode" presStyleCnt="0"/>
      <dgm:spPr/>
    </dgm:pt>
    <dgm:pt modelId="{732FCCF8-5162-446F-9BCF-7FD7A4E0DD34}" type="pres">
      <dgm:prSet presAssocID="{C037611B-2EFA-44FD-838E-1B77A77EFDC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ard Room"/>
        </a:ext>
      </dgm:extLst>
    </dgm:pt>
    <dgm:pt modelId="{9F08C757-C51E-4991-AF78-CF47BF79C83A}" type="pres">
      <dgm:prSet presAssocID="{C037611B-2EFA-44FD-838E-1B77A77EFDC7}" presName="spaceRect" presStyleCnt="0"/>
      <dgm:spPr/>
    </dgm:pt>
    <dgm:pt modelId="{3ACAFC8C-8539-4C37-B090-6BC1CFC34C08}" type="pres">
      <dgm:prSet presAssocID="{C037611B-2EFA-44FD-838E-1B77A77EFDC7}" presName="textRect" presStyleLbl="revTx" presStyleIdx="1" presStyleCnt="2">
        <dgm:presLayoutVars>
          <dgm:chMax val="1"/>
          <dgm:chPref val="1"/>
        </dgm:presLayoutVars>
      </dgm:prSet>
      <dgm:spPr/>
    </dgm:pt>
  </dgm:ptLst>
  <dgm:cxnLst>
    <dgm:cxn modelId="{D9CABA32-C950-4247-83DA-0F5B2236821C}" type="presOf" srcId="{C037611B-2EFA-44FD-838E-1B77A77EFDC7}" destId="{3ACAFC8C-8539-4C37-B090-6BC1CFC34C08}" srcOrd="0" destOrd="0" presId="urn:microsoft.com/office/officeart/2018/2/layout/IconLabelList"/>
    <dgm:cxn modelId="{D1B4514A-84A4-4890-9881-35AF286308B4}" srcId="{2DA926AF-D499-48A1-9BD1-9CE66F9BF54D}" destId="{E52F70A6-8F77-46A0-A6F5-3D0A715FC538}" srcOrd="0" destOrd="0" parTransId="{5BE33C72-148B-4E75-9C9A-A53FE84775AE}" sibTransId="{738C8678-B8A6-4F2F-9BC6-0959D77C48CD}"/>
    <dgm:cxn modelId="{2AD75B4F-D31E-44BD-AF7D-B08FAC58B595}" type="presOf" srcId="{2DA926AF-D499-48A1-9BD1-9CE66F9BF54D}" destId="{60630FE4-BDA3-4F54-968F-DCBFB13D92A1}" srcOrd="0" destOrd="0" presId="urn:microsoft.com/office/officeart/2018/2/layout/IconLabelList"/>
    <dgm:cxn modelId="{F1365FCC-0CE2-4B06-BEAA-25C5EBB5C683}" srcId="{2DA926AF-D499-48A1-9BD1-9CE66F9BF54D}" destId="{C037611B-2EFA-44FD-838E-1B77A77EFDC7}" srcOrd="1" destOrd="0" parTransId="{FDDCE9F7-973E-4324-8803-0F671BBC0226}" sibTransId="{4AB9B612-2355-457A-967F-01E0819F6B13}"/>
    <dgm:cxn modelId="{C46757D4-E0B8-481F-A70B-C990DCC66B4C}" type="presOf" srcId="{E52F70A6-8F77-46A0-A6F5-3D0A715FC538}" destId="{8B0AAAA2-88FC-48E4-85AD-2D48A7976B07}" srcOrd="0" destOrd="0" presId="urn:microsoft.com/office/officeart/2018/2/layout/IconLabelList"/>
    <dgm:cxn modelId="{5CB0D21E-E9D3-4B07-AB35-3300F4B00E21}" type="presParOf" srcId="{60630FE4-BDA3-4F54-968F-DCBFB13D92A1}" destId="{6A8425C7-246C-4E73-9F49-B3CE65BAFEB9}" srcOrd="0" destOrd="0" presId="urn:microsoft.com/office/officeart/2018/2/layout/IconLabelList"/>
    <dgm:cxn modelId="{DB1D72AB-BB85-4DF5-9C7C-2DA41749DD0D}" type="presParOf" srcId="{6A8425C7-246C-4E73-9F49-B3CE65BAFEB9}" destId="{367911FB-9157-48DA-9D4A-7FCF112EF9C4}" srcOrd="0" destOrd="0" presId="urn:microsoft.com/office/officeart/2018/2/layout/IconLabelList"/>
    <dgm:cxn modelId="{864BF7D9-D8BD-43B3-86EF-FD273DB3B79E}" type="presParOf" srcId="{6A8425C7-246C-4E73-9F49-B3CE65BAFEB9}" destId="{BF71D414-C75F-4B16-B27F-3209D0AC1AC8}" srcOrd="1" destOrd="0" presId="urn:microsoft.com/office/officeart/2018/2/layout/IconLabelList"/>
    <dgm:cxn modelId="{364FEF65-F883-46BB-9B5C-742EB0C69694}" type="presParOf" srcId="{6A8425C7-246C-4E73-9F49-B3CE65BAFEB9}" destId="{8B0AAAA2-88FC-48E4-85AD-2D48A7976B07}" srcOrd="2" destOrd="0" presId="urn:microsoft.com/office/officeart/2018/2/layout/IconLabelList"/>
    <dgm:cxn modelId="{8FD2AE47-37C9-4CFB-8C3C-10E0AAF36856}" type="presParOf" srcId="{60630FE4-BDA3-4F54-968F-DCBFB13D92A1}" destId="{196F83DD-C238-4C66-A4BB-26C91DE7FF85}" srcOrd="1" destOrd="0" presId="urn:microsoft.com/office/officeart/2018/2/layout/IconLabelList"/>
    <dgm:cxn modelId="{2DB93E5D-7266-439C-89A0-43FDEBBFCD90}" type="presParOf" srcId="{60630FE4-BDA3-4F54-968F-DCBFB13D92A1}" destId="{0FA0875E-46D4-4697-9107-7CAD42970520}" srcOrd="2" destOrd="0" presId="urn:microsoft.com/office/officeart/2018/2/layout/IconLabelList"/>
    <dgm:cxn modelId="{97139B03-7590-418B-A7AC-9F1BDF593EA2}" type="presParOf" srcId="{0FA0875E-46D4-4697-9107-7CAD42970520}" destId="{732FCCF8-5162-446F-9BCF-7FD7A4E0DD34}" srcOrd="0" destOrd="0" presId="urn:microsoft.com/office/officeart/2018/2/layout/IconLabelList"/>
    <dgm:cxn modelId="{516D85C7-29A8-441C-ACC5-BF87AEDE740F}" type="presParOf" srcId="{0FA0875E-46D4-4697-9107-7CAD42970520}" destId="{9F08C757-C51E-4991-AF78-CF47BF79C83A}" srcOrd="1" destOrd="0" presId="urn:microsoft.com/office/officeart/2018/2/layout/IconLabelList"/>
    <dgm:cxn modelId="{E3A05EA2-4966-433D-A56F-0F5CC995FBDE}" type="presParOf" srcId="{0FA0875E-46D4-4697-9107-7CAD42970520}" destId="{3ACAFC8C-8539-4C37-B090-6BC1CFC34C0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A926AF-D499-48A1-9BD1-9CE66F9BF54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52F70A6-8F77-46A0-A6F5-3D0A715FC538}">
      <dgm:prSet/>
      <dgm:spPr/>
      <dgm:t>
        <a:bodyPr/>
        <a:lstStyle/>
        <a:p>
          <a:pPr>
            <a:lnSpc>
              <a:spcPct val="100000"/>
            </a:lnSpc>
          </a:pPr>
          <a:r>
            <a:rPr lang="cy-GB" noProof="0" dirty="0"/>
            <a:t>Yn eich grwpiau darllenwch yr astudiaethau achos sydd wedi'u lleoli ar </a:t>
          </a:r>
          <a:r>
            <a:rPr lang="cy-GB" noProof="0" dirty="0" err="1"/>
            <a:t>Moodle</a:t>
          </a:r>
          <a:r>
            <a:rPr lang="en-GB" dirty="0"/>
            <a:t>
</a:t>
          </a:r>
          <a:endParaRPr lang="en-US" dirty="0"/>
        </a:p>
      </dgm:t>
    </dgm:pt>
    <dgm:pt modelId="{5BE33C72-148B-4E75-9C9A-A53FE84775AE}" type="parTrans" cxnId="{D1B4514A-84A4-4890-9881-35AF286308B4}">
      <dgm:prSet/>
      <dgm:spPr/>
      <dgm:t>
        <a:bodyPr/>
        <a:lstStyle/>
        <a:p>
          <a:endParaRPr lang="en-US"/>
        </a:p>
      </dgm:t>
    </dgm:pt>
    <dgm:pt modelId="{738C8678-B8A6-4F2F-9BC6-0959D77C48CD}" type="sibTrans" cxnId="{D1B4514A-84A4-4890-9881-35AF286308B4}">
      <dgm:prSet/>
      <dgm:spPr/>
      <dgm:t>
        <a:bodyPr/>
        <a:lstStyle/>
        <a:p>
          <a:endParaRPr lang="en-US"/>
        </a:p>
      </dgm:t>
    </dgm:pt>
    <dgm:pt modelId="{C037611B-2EFA-44FD-838E-1B77A77EFDC7}">
      <dgm:prSet/>
      <dgm:spPr/>
      <dgm:t>
        <a:bodyPr/>
        <a:lstStyle/>
        <a:p>
          <a:pPr>
            <a:lnSpc>
              <a:spcPct val="100000"/>
            </a:lnSpc>
          </a:pPr>
          <a:r>
            <a:rPr lang="cy-GB" noProof="0" dirty="0"/>
            <a:t>Trafodwch bob astudiaeth achos ac adborth (15 munud</a:t>
          </a:r>
          <a:r>
            <a:rPr lang="en-GB" dirty="0"/>
            <a:t>)
</a:t>
          </a:r>
          <a:endParaRPr lang="en-US" dirty="0"/>
        </a:p>
      </dgm:t>
    </dgm:pt>
    <dgm:pt modelId="{FDDCE9F7-973E-4324-8803-0F671BBC0226}" type="parTrans" cxnId="{F1365FCC-0CE2-4B06-BEAA-25C5EBB5C683}">
      <dgm:prSet/>
      <dgm:spPr/>
      <dgm:t>
        <a:bodyPr/>
        <a:lstStyle/>
        <a:p>
          <a:endParaRPr lang="en-US"/>
        </a:p>
      </dgm:t>
    </dgm:pt>
    <dgm:pt modelId="{4AB9B612-2355-457A-967F-01E0819F6B13}" type="sibTrans" cxnId="{F1365FCC-0CE2-4B06-BEAA-25C5EBB5C683}">
      <dgm:prSet/>
      <dgm:spPr/>
      <dgm:t>
        <a:bodyPr/>
        <a:lstStyle/>
        <a:p>
          <a:endParaRPr lang="en-US"/>
        </a:p>
      </dgm:t>
    </dgm:pt>
    <dgm:pt modelId="{60630FE4-BDA3-4F54-968F-DCBFB13D92A1}" type="pres">
      <dgm:prSet presAssocID="{2DA926AF-D499-48A1-9BD1-9CE66F9BF54D}" presName="root" presStyleCnt="0">
        <dgm:presLayoutVars>
          <dgm:dir/>
          <dgm:resizeHandles val="exact"/>
        </dgm:presLayoutVars>
      </dgm:prSet>
      <dgm:spPr/>
    </dgm:pt>
    <dgm:pt modelId="{6A8425C7-246C-4E73-9F49-B3CE65BAFEB9}" type="pres">
      <dgm:prSet presAssocID="{E52F70A6-8F77-46A0-A6F5-3D0A715FC538}" presName="compNode" presStyleCnt="0"/>
      <dgm:spPr/>
    </dgm:pt>
    <dgm:pt modelId="{367911FB-9157-48DA-9D4A-7FCF112EF9C4}" type="pres">
      <dgm:prSet presAssocID="{E52F70A6-8F77-46A0-A6F5-3D0A715FC53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BF71D414-C75F-4B16-B27F-3209D0AC1AC8}" type="pres">
      <dgm:prSet presAssocID="{E52F70A6-8F77-46A0-A6F5-3D0A715FC538}" presName="spaceRect" presStyleCnt="0"/>
      <dgm:spPr/>
    </dgm:pt>
    <dgm:pt modelId="{8B0AAAA2-88FC-48E4-85AD-2D48A7976B07}" type="pres">
      <dgm:prSet presAssocID="{E52F70A6-8F77-46A0-A6F5-3D0A715FC538}" presName="textRect" presStyleLbl="revTx" presStyleIdx="0" presStyleCnt="2">
        <dgm:presLayoutVars>
          <dgm:chMax val="1"/>
          <dgm:chPref val="1"/>
        </dgm:presLayoutVars>
      </dgm:prSet>
      <dgm:spPr/>
    </dgm:pt>
    <dgm:pt modelId="{196F83DD-C238-4C66-A4BB-26C91DE7FF85}" type="pres">
      <dgm:prSet presAssocID="{738C8678-B8A6-4F2F-9BC6-0959D77C48CD}" presName="sibTrans" presStyleCnt="0"/>
      <dgm:spPr/>
    </dgm:pt>
    <dgm:pt modelId="{0FA0875E-46D4-4697-9107-7CAD42970520}" type="pres">
      <dgm:prSet presAssocID="{C037611B-2EFA-44FD-838E-1B77A77EFDC7}" presName="compNode" presStyleCnt="0"/>
      <dgm:spPr/>
    </dgm:pt>
    <dgm:pt modelId="{732FCCF8-5162-446F-9BCF-7FD7A4E0DD34}" type="pres">
      <dgm:prSet presAssocID="{C037611B-2EFA-44FD-838E-1B77A77EFDC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ard Room"/>
        </a:ext>
      </dgm:extLst>
    </dgm:pt>
    <dgm:pt modelId="{9F08C757-C51E-4991-AF78-CF47BF79C83A}" type="pres">
      <dgm:prSet presAssocID="{C037611B-2EFA-44FD-838E-1B77A77EFDC7}" presName="spaceRect" presStyleCnt="0"/>
      <dgm:spPr/>
    </dgm:pt>
    <dgm:pt modelId="{3ACAFC8C-8539-4C37-B090-6BC1CFC34C08}" type="pres">
      <dgm:prSet presAssocID="{C037611B-2EFA-44FD-838E-1B77A77EFDC7}" presName="textRect" presStyleLbl="revTx" presStyleIdx="1" presStyleCnt="2">
        <dgm:presLayoutVars>
          <dgm:chMax val="1"/>
          <dgm:chPref val="1"/>
        </dgm:presLayoutVars>
      </dgm:prSet>
      <dgm:spPr/>
    </dgm:pt>
  </dgm:ptLst>
  <dgm:cxnLst>
    <dgm:cxn modelId="{D9CABA32-C950-4247-83DA-0F5B2236821C}" type="presOf" srcId="{C037611B-2EFA-44FD-838E-1B77A77EFDC7}" destId="{3ACAFC8C-8539-4C37-B090-6BC1CFC34C08}" srcOrd="0" destOrd="0" presId="urn:microsoft.com/office/officeart/2018/2/layout/IconLabelList"/>
    <dgm:cxn modelId="{D1B4514A-84A4-4890-9881-35AF286308B4}" srcId="{2DA926AF-D499-48A1-9BD1-9CE66F9BF54D}" destId="{E52F70A6-8F77-46A0-A6F5-3D0A715FC538}" srcOrd="0" destOrd="0" parTransId="{5BE33C72-148B-4E75-9C9A-A53FE84775AE}" sibTransId="{738C8678-B8A6-4F2F-9BC6-0959D77C48CD}"/>
    <dgm:cxn modelId="{2AD75B4F-D31E-44BD-AF7D-B08FAC58B595}" type="presOf" srcId="{2DA926AF-D499-48A1-9BD1-9CE66F9BF54D}" destId="{60630FE4-BDA3-4F54-968F-DCBFB13D92A1}" srcOrd="0" destOrd="0" presId="urn:microsoft.com/office/officeart/2018/2/layout/IconLabelList"/>
    <dgm:cxn modelId="{F1365FCC-0CE2-4B06-BEAA-25C5EBB5C683}" srcId="{2DA926AF-D499-48A1-9BD1-9CE66F9BF54D}" destId="{C037611B-2EFA-44FD-838E-1B77A77EFDC7}" srcOrd="1" destOrd="0" parTransId="{FDDCE9F7-973E-4324-8803-0F671BBC0226}" sibTransId="{4AB9B612-2355-457A-967F-01E0819F6B13}"/>
    <dgm:cxn modelId="{C46757D4-E0B8-481F-A70B-C990DCC66B4C}" type="presOf" srcId="{E52F70A6-8F77-46A0-A6F5-3D0A715FC538}" destId="{8B0AAAA2-88FC-48E4-85AD-2D48A7976B07}" srcOrd="0" destOrd="0" presId="urn:microsoft.com/office/officeart/2018/2/layout/IconLabelList"/>
    <dgm:cxn modelId="{5CB0D21E-E9D3-4B07-AB35-3300F4B00E21}" type="presParOf" srcId="{60630FE4-BDA3-4F54-968F-DCBFB13D92A1}" destId="{6A8425C7-246C-4E73-9F49-B3CE65BAFEB9}" srcOrd="0" destOrd="0" presId="urn:microsoft.com/office/officeart/2018/2/layout/IconLabelList"/>
    <dgm:cxn modelId="{DB1D72AB-BB85-4DF5-9C7C-2DA41749DD0D}" type="presParOf" srcId="{6A8425C7-246C-4E73-9F49-B3CE65BAFEB9}" destId="{367911FB-9157-48DA-9D4A-7FCF112EF9C4}" srcOrd="0" destOrd="0" presId="urn:microsoft.com/office/officeart/2018/2/layout/IconLabelList"/>
    <dgm:cxn modelId="{864BF7D9-D8BD-43B3-86EF-FD273DB3B79E}" type="presParOf" srcId="{6A8425C7-246C-4E73-9F49-B3CE65BAFEB9}" destId="{BF71D414-C75F-4B16-B27F-3209D0AC1AC8}" srcOrd="1" destOrd="0" presId="urn:microsoft.com/office/officeart/2018/2/layout/IconLabelList"/>
    <dgm:cxn modelId="{364FEF65-F883-46BB-9B5C-742EB0C69694}" type="presParOf" srcId="{6A8425C7-246C-4E73-9F49-B3CE65BAFEB9}" destId="{8B0AAAA2-88FC-48E4-85AD-2D48A7976B07}" srcOrd="2" destOrd="0" presId="urn:microsoft.com/office/officeart/2018/2/layout/IconLabelList"/>
    <dgm:cxn modelId="{8FD2AE47-37C9-4CFB-8C3C-10E0AAF36856}" type="presParOf" srcId="{60630FE4-BDA3-4F54-968F-DCBFB13D92A1}" destId="{196F83DD-C238-4C66-A4BB-26C91DE7FF85}" srcOrd="1" destOrd="0" presId="urn:microsoft.com/office/officeart/2018/2/layout/IconLabelList"/>
    <dgm:cxn modelId="{2DB93E5D-7266-439C-89A0-43FDEBBFCD90}" type="presParOf" srcId="{60630FE4-BDA3-4F54-968F-DCBFB13D92A1}" destId="{0FA0875E-46D4-4697-9107-7CAD42970520}" srcOrd="2" destOrd="0" presId="urn:microsoft.com/office/officeart/2018/2/layout/IconLabelList"/>
    <dgm:cxn modelId="{97139B03-7590-418B-A7AC-9F1BDF593EA2}" type="presParOf" srcId="{0FA0875E-46D4-4697-9107-7CAD42970520}" destId="{732FCCF8-5162-446F-9BCF-7FD7A4E0DD34}" srcOrd="0" destOrd="0" presId="urn:microsoft.com/office/officeart/2018/2/layout/IconLabelList"/>
    <dgm:cxn modelId="{516D85C7-29A8-441C-ACC5-BF87AEDE740F}" type="presParOf" srcId="{0FA0875E-46D4-4697-9107-7CAD42970520}" destId="{9F08C757-C51E-4991-AF78-CF47BF79C83A}" srcOrd="1" destOrd="0" presId="urn:microsoft.com/office/officeart/2018/2/layout/IconLabelList"/>
    <dgm:cxn modelId="{E3A05EA2-4966-433D-A56F-0F5CC995FBDE}" type="presParOf" srcId="{0FA0875E-46D4-4697-9107-7CAD42970520}" destId="{3ACAFC8C-8539-4C37-B090-6BC1CFC34C08}" srcOrd="2" destOrd="0" presId="urn:microsoft.com/office/officeart/2018/2/layout/Icon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F7C25-95B1-4BEE-A862-E0EB2278ABFC}">
      <dsp:nvSpPr>
        <dsp:cNvPr id="0" name=""/>
        <dsp:cNvSpPr/>
      </dsp:nvSpPr>
      <dsp:spPr>
        <a:xfrm>
          <a:off x="0" y="12210"/>
          <a:ext cx="3636980" cy="10084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22DFE3-1155-4403-8B6E-23624A0E77E9}">
      <dsp:nvSpPr>
        <dsp:cNvPr id="0" name=""/>
        <dsp:cNvSpPr/>
      </dsp:nvSpPr>
      <dsp:spPr>
        <a:xfrm>
          <a:off x="291458" y="291723"/>
          <a:ext cx="554673" cy="5546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5A959E-A46D-4205-9C7E-51D2B4AA13FA}">
      <dsp:nvSpPr>
        <dsp:cNvPr id="0" name=""/>
        <dsp:cNvSpPr/>
      </dsp:nvSpPr>
      <dsp:spPr>
        <a:xfrm>
          <a:off x="1164813" y="430"/>
          <a:ext cx="2472166" cy="1008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33" tIns="106733" rIns="106733" bIns="106733" numCol="1" spcCol="1270" anchor="ctr" anchorCtr="0">
          <a:noAutofit/>
        </a:bodyPr>
        <a:lstStyle/>
        <a:p>
          <a:pPr marL="0" lvl="0" indent="0" algn="l" defTabSz="755650">
            <a:lnSpc>
              <a:spcPct val="100000"/>
            </a:lnSpc>
            <a:spcBef>
              <a:spcPct val="0"/>
            </a:spcBef>
            <a:spcAft>
              <a:spcPct val="35000"/>
            </a:spcAft>
            <a:buNone/>
          </a:pPr>
          <a:r>
            <a:rPr lang="en-GB" sz="1700" kern="1200" dirty="0"/>
            <a:t>Focusing on LO1</a:t>
          </a:r>
          <a:endParaRPr lang="en-US" sz="1700" kern="1200" dirty="0"/>
        </a:p>
      </dsp:txBody>
      <dsp:txXfrm>
        <a:off x="1164813" y="430"/>
        <a:ext cx="2472166" cy="1008496"/>
      </dsp:txXfrm>
    </dsp:sp>
    <dsp:sp modelId="{9F418721-F620-425B-94C1-E3352FCAA627}">
      <dsp:nvSpPr>
        <dsp:cNvPr id="0" name=""/>
        <dsp:cNvSpPr/>
      </dsp:nvSpPr>
      <dsp:spPr>
        <a:xfrm>
          <a:off x="0" y="1261051"/>
          <a:ext cx="3636980" cy="10084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6A7D06-6D48-43A7-80C9-0FAFCE5079E6}">
      <dsp:nvSpPr>
        <dsp:cNvPr id="0" name=""/>
        <dsp:cNvSpPr/>
      </dsp:nvSpPr>
      <dsp:spPr>
        <a:xfrm>
          <a:off x="305070" y="1487963"/>
          <a:ext cx="554673" cy="5546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28E393-366B-4812-B53A-64D93CB9726D}">
      <dsp:nvSpPr>
        <dsp:cNvPr id="0" name=""/>
        <dsp:cNvSpPr/>
      </dsp:nvSpPr>
      <dsp:spPr>
        <a:xfrm>
          <a:off x="1299571" y="1261051"/>
          <a:ext cx="2202650" cy="1008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33" tIns="106733" rIns="106733" bIns="106733" numCol="1" spcCol="1270" anchor="ctr" anchorCtr="0">
          <a:noAutofit/>
        </a:bodyPr>
        <a:lstStyle/>
        <a:p>
          <a:pPr marL="0" lvl="0" indent="0" algn="l" defTabSz="755650">
            <a:lnSpc>
              <a:spcPct val="100000"/>
            </a:lnSpc>
            <a:spcBef>
              <a:spcPct val="0"/>
            </a:spcBef>
            <a:spcAft>
              <a:spcPct val="35000"/>
            </a:spcAft>
            <a:buNone/>
          </a:pPr>
          <a:r>
            <a:rPr lang="en-GB" sz="1700" kern="1200" dirty="0"/>
            <a:t>Identify the key term stated in this learning outcome</a:t>
          </a:r>
          <a:endParaRPr lang="en-US" sz="1700" kern="1200" dirty="0"/>
        </a:p>
      </dsp:txBody>
      <dsp:txXfrm>
        <a:off x="1299571" y="1261051"/>
        <a:ext cx="2202650" cy="1008496"/>
      </dsp:txXfrm>
    </dsp:sp>
    <dsp:sp modelId="{CADD60D3-01DE-4EBB-BB22-67474A636B17}">
      <dsp:nvSpPr>
        <dsp:cNvPr id="0" name=""/>
        <dsp:cNvSpPr/>
      </dsp:nvSpPr>
      <dsp:spPr>
        <a:xfrm>
          <a:off x="0" y="2521672"/>
          <a:ext cx="3636980" cy="10084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40E45F-B07F-4551-947F-C4C9CA20911B}">
      <dsp:nvSpPr>
        <dsp:cNvPr id="0" name=""/>
        <dsp:cNvSpPr/>
      </dsp:nvSpPr>
      <dsp:spPr>
        <a:xfrm>
          <a:off x="305070" y="2748584"/>
          <a:ext cx="554673" cy="5546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D0BD73-68F6-421C-BCD9-90C48A86C2C3}">
      <dsp:nvSpPr>
        <dsp:cNvPr id="0" name=""/>
        <dsp:cNvSpPr/>
      </dsp:nvSpPr>
      <dsp:spPr>
        <a:xfrm>
          <a:off x="1164813" y="2521672"/>
          <a:ext cx="2472166" cy="1008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33" tIns="106733" rIns="106733" bIns="106733" numCol="1" spcCol="1270" anchor="ctr" anchorCtr="0">
          <a:noAutofit/>
        </a:bodyPr>
        <a:lstStyle/>
        <a:p>
          <a:pPr marL="0" lvl="0" indent="0" algn="l" defTabSz="755650">
            <a:lnSpc>
              <a:spcPct val="100000"/>
            </a:lnSpc>
            <a:spcBef>
              <a:spcPct val="0"/>
            </a:spcBef>
            <a:spcAft>
              <a:spcPct val="35000"/>
            </a:spcAft>
            <a:buNone/>
          </a:pPr>
          <a:r>
            <a:rPr lang="en-GB" sz="1700" kern="1200" dirty="0"/>
            <a:t>What do you understand by these terms?</a:t>
          </a:r>
          <a:endParaRPr lang="en-US" sz="1700" kern="1200" dirty="0"/>
        </a:p>
      </dsp:txBody>
      <dsp:txXfrm>
        <a:off x="1164813" y="2521672"/>
        <a:ext cx="2472166" cy="10084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7911FB-9157-48DA-9D4A-7FCF112EF9C4}">
      <dsp:nvSpPr>
        <dsp:cNvPr id="0" name=""/>
        <dsp:cNvSpPr/>
      </dsp:nvSpPr>
      <dsp:spPr>
        <a:xfrm>
          <a:off x="460250" y="929368"/>
          <a:ext cx="752255" cy="7522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0AAAA2-88FC-48E4-85AD-2D48A7976B07}">
      <dsp:nvSpPr>
        <dsp:cNvPr id="0" name=""/>
        <dsp:cNvSpPr/>
      </dsp:nvSpPr>
      <dsp:spPr>
        <a:xfrm>
          <a:off x="538" y="1932559"/>
          <a:ext cx="1671679" cy="668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In your groups read the case studies located on Moodle</a:t>
          </a:r>
          <a:endParaRPr lang="en-US" sz="1300" kern="1200"/>
        </a:p>
      </dsp:txBody>
      <dsp:txXfrm>
        <a:off x="538" y="1932559"/>
        <a:ext cx="1671679" cy="668671"/>
      </dsp:txXfrm>
    </dsp:sp>
    <dsp:sp modelId="{732FCCF8-5162-446F-9BCF-7FD7A4E0DD34}">
      <dsp:nvSpPr>
        <dsp:cNvPr id="0" name=""/>
        <dsp:cNvSpPr/>
      </dsp:nvSpPr>
      <dsp:spPr>
        <a:xfrm>
          <a:off x="2424473" y="929368"/>
          <a:ext cx="752255" cy="7522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CAFC8C-8539-4C37-B090-6BC1CFC34C08}">
      <dsp:nvSpPr>
        <dsp:cNvPr id="0" name=""/>
        <dsp:cNvSpPr/>
      </dsp:nvSpPr>
      <dsp:spPr>
        <a:xfrm>
          <a:off x="1964761" y="1932559"/>
          <a:ext cx="1671679" cy="668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Discuss each case study and feedback (15 mins)</a:t>
          </a:r>
          <a:endParaRPr lang="en-US" sz="1300" kern="1200"/>
        </a:p>
      </dsp:txBody>
      <dsp:txXfrm>
        <a:off x="1964761" y="1932559"/>
        <a:ext cx="1671679" cy="6686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7911FB-9157-48DA-9D4A-7FCF112EF9C4}">
      <dsp:nvSpPr>
        <dsp:cNvPr id="0" name=""/>
        <dsp:cNvSpPr/>
      </dsp:nvSpPr>
      <dsp:spPr>
        <a:xfrm>
          <a:off x="460241" y="818787"/>
          <a:ext cx="752255" cy="7522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0AAAA2-88FC-48E4-85AD-2D48A7976B07}">
      <dsp:nvSpPr>
        <dsp:cNvPr id="0" name=""/>
        <dsp:cNvSpPr/>
      </dsp:nvSpPr>
      <dsp:spPr>
        <a:xfrm>
          <a:off x="529" y="1855077"/>
          <a:ext cx="1671679" cy="8567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cy-GB" sz="1100" kern="1200" noProof="0" dirty="0"/>
            <a:t>Yn eich grwpiau darllenwch yr astudiaethau achos sydd wedi'u lleoli ar </a:t>
          </a:r>
          <a:r>
            <a:rPr lang="cy-GB" sz="1100" kern="1200" noProof="0" dirty="0" err="1"/>
            <a:t>Moodle</a:t>
          </a:r>
          <a:r>
            <a:rPr lang="en-GB" sz="1100" kern="1200" dirty="0"/>
            <a:t>
</a:t>
          </a:r>
          <a:endParaRPr lang="en-US" sz="1100" kern="1200" dirty="0"/>
        </a:p>
      </dsp:txBody>
      <dsp:txXfrm>
        <a:off x="529" y="1855077"/>
        <a:ext cx="1671679" cy="856735"/>
      </dsp:txXfrm>
    </dsp:sp>
    <dsp:sp modelId="{732FCCF8-5162-446F-9BCF-7FD7A4E0DD34}">
      <dsp:nvSpPr>
        <dsp:cNvPr id="0" name=""/>
        <dsp:cNvSpPr/>
      </dsp:nvSpPr>
      <dsp:spPr>
        <a:xfrm>
          <a:off x="2424465" y="818787"/>
          <a:ext cx="752255" cy="7522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CAFC8C-8539-4C37-B090-6BC1CFC34C08}">
      <dsp:nvSpPr>
        <dsp:cNvPr id="0" name=""/>
        <dsp:cNvSpPr/>
      </dsp:nvSpPr>
      <dsp:spPr>
        <a:xfrm>
          <a:off x="1964753" y="1855077"/>
          <a:ext cx="1671679" cy="8567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cy-GB" sz="1100" kern="1200" noProof="0" dirty="0"/>
            <a:t>Trafodwch bob astudiaeth achos ac adborth (15 munud</a:t>
          </a:r>
          <a:r>
            <a:rPr lang="en-GB" sz="1100" kern="1200" dirty="0"/>
            <a:t>)
</a:t>
          </a:r>
          <a:endParaRPr lang="en-US" sz="1100" kern="1200" dirty="0"/>
        </a:p>
      </dsp:txBody>
      <dsp:txXfrm>
        <a:off x="1964753" y="1855077"/>
        <a:ext cx="1671679" cy="8567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D2D418B-F2BE-4232-9925-DF8BABD14753}" type="datetimeFigureOut">
              <a:rPr lang="en-GB" smtClean="0"/>
              <a:pPr/>
              <a:t>21/02/2023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D34C8D-7B3A-44E8-96E0-EF5C0B618739}" type="slidenum">
              <a:rPr lang="en-GB" smtClean="0"/>
              <a:pPr/>
              <a:t>‹#›</a:t>
            </a:fld>
            <a:endParaRPr lang="en-GB"/>
          </a:p>
        </p:txBody>
      </p:sp>
    </p:spTree>
    <p:extLst>
      <p:ext uri="{BB962C8B-B14F-4D97-AF65-F5344CB8AC3E}">
        <p14:creationId xmlns:p14="http://schemas.microsoft.com/office/powerpoint/2010/main" val="3747257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38A55F2E-4154-4972-B281-64EE08EC3490}"/>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6942CDF1-0CFA-4EDF-9E85-19AB3D24E2E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23556" name="Slide Number Placeholder 3">
            <a:extLst>
              <a:ext uri="{FF2B5EF4-FFF2-40B4-BE49-F238E27FC236}">
                <a16:creationId xmlns:a16="http://schemas.microsoft.com/office/drawing/2014/main" id="{82F62AF2-A656-42E6-9743-E29D60A9141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0228AA9-A5A0-40DD-A235-36F8BC3A5BBF}" type="slidenum">
              <a:rPr lang="en-GB" altLang="en-US"/>
              <a:pPr/>
              <a:t>6</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11</a:t>
            </a:fld>
            <a:endParaRPr lang="en-GB"/>
          </a:p>
        </p:txBody>
      </p:sp>
    </p:spTree>
    <p:extLst>
      <p:ext uri="{BB962C8B-B14F-4D97-AF65-F5344CB8AC3E}">
        <p14:creationId xmlns:p14="http://schemas.microsoft.com/office/powerpoint/2010/main" val="2763842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take some minutes</a:t>
            </a:r>
            <a:r>
              <a:rPr lang="en-GB" baseline="0" dirty="0"/>
              <a:t> to discuss the first two columns and then feedback as a class. </a:t>
            </a:r>
          </a:p>
          <a:p>
            <a:endParaRPr lang="en-GB" baseline="0" dirty="0"/>
          </a:p>
          <a:p>
            <a:r>
              <a:rPr lang="en-GB" baseline="0" dirty="0"/>
              <a:t>KWL grid. </a:t>
            </a:r>
          </a:p>
          <a:p>
            <a:endParaRPr lang="en-GB" baseline="0" dirty="0"/>
          </a:p>
          <a:p>
            <a:r>
              <a:rPr lang="en-GB" baseline="0" dirty="0"/>
              <a:t>The third column can be returned to at a later date, in preparation for assignments. </a:t>
            </a:r>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13</a:t>
            </a:fld>
            <a:endParaRPr lang="en-GB"/>
          </a:p>
        </p:txBody>
      </p:sp>
    </p:spTree>
    <p:extLst>
      <p:ext uri="{BB962C8B-B14F-4D97-AF65-F5344CB8AC3E}">
        <p14:creationId xmlns:p14="http://schemas.microsoft.com/office/powerpoint/2010/main" val="2035573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D924BF8F-FC13-4B3B-90E9-BD83574ED5FA}"/>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BB362092-EAC6-41FC-9C77-ACA93F752C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cs typeface="Arial" panose="020B0604020202020204" pitchFamily="34" charset="0"/>
            </a:endParaRPr>
          </a:p>
        </p:txBody>
      </p:sp>
      <p:sp>
        <p:nvSpPr>
          <p:cNvPr id="14340" name="Slide Number Placeholder 3">
            <a:extLst>
              <a:ext uri="{FF2B5EF4-FFF2-40B4-BE49-F238E27FC236}">
                <a16:creationId xmlns:a16="http://schemas.microsoft.com/office/drawing/2014/main" id="{B989EC7B-E3BE-49E2-A794-70495BC9FA9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C9E1373-4638-4FB5-A777-133140863E3E}" type="slidenum">
              <a:rPr lang="en-GB" altLang="en-US">
                <a:latin typeface="Calibri" panose="020F0502020204030204" pitchFamily="34" charset="0"/>
              </a:rPr>
              <a:pPr/>
              <a:t>18</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BA1CE4-805E-494F-9649-F267684B608E}" type="slidenum">
              <a:rPr lang="en-GB" smtClean="0"/>
              <a:pPr/>
              <a:t>27</a:t>
            </a:fld>
            <a:endParaRPr lang="en-GB"/>
          </a:p>
        </p:txBody>
      </p:sp>
    </p:spTree>
    <p:extLst>
      <p:ext uri="{BB962C8B-B14F-4D97-AF65-F5344CB8AC3E}">
        <p14:creationId xmlns:p14="http://schemas.microsoft.com/office/powerpoint/2010/main" val="17630548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E7A2D791-CC8F-4DFF-9C61-B100C55EE8C1}" type="datetimeFigureOut">
              <a:rPr lang="en-GB" smtClean="0"/>
              <a:pPr/>
              <a:t>21/02/2023</a:t>
            </a:fld>
            <a:endParaRPr lang="en-GB"/>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endParaRPr lang="en-GB"/>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1935155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A2D791-CC8F-4DFF-9C61-B100C55EE8C1}" type="datetimeFigureOut">
              <a:rPr lang="en-GB" smtClean="0"/>
              <a:pPr/>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924122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A2D791-CC8F-4DFF-9C61-B100C55EE8C1}" type="datetimeFigureOut">
              <a:rPr lang="en-GB" smtClean="0"/>
              <a:pPr/>
              <a:t>21/02/2023</a:t>
            </a:fld>
            <a:endParaRPr lang="en-GB"/>
          </a:p>
        </p:txBody>
      </p:sp>
      <p:sp>
        <p:nvSpPr>
          <p:cNvPr id="5" name="Footer Placeholder 4"/>
          <p:cNvSpPr>
            <a:spLocks noGrp="1"/>
          </p:cNvSpPr>
          <p:nvPr>
            <p:ph type="ftr" sz="quarter" idx="11"/>
          </p:nvPr>
        </p:nvSpPr>
        <p:spPr/>
        <p:txBody>
          <a:bodyPr/>
          <a:lstStyle/>
          <a:p>
            <a:endParaRPr lang="en-GB"/>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1859222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7A2D791-CC8F-4DFF-9C61-B100C55EE8C1}" type="datetimeFigureOut">
              <a:rPr lang="en-GB" smtClean="0"/>
              <a:pPr/>
              <a:t>21/02/2023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3816399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A2D791-CC8F-4DFF-9C61-B100C55EE8C1}" type="datetimeFigureOut">
              <a:rPr lang="en-GB" smtClean="0"/>
              <a:pPr/>
              <a:t>21/02/2023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4289819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A2D791-CC8F-4DFF-9C61-B100C55EE8C1}" type="datetimeFigureOut">
              <a:rPr lang="en-GB" smtClean="0"/>
              <a:pPr/>
              <a:t>21/02/2023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2045954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E7A2D791-CC8F-4DFF-9C61-B100C55EE8C1}" type="datetimeFigureOut">
              <a:rPr lang="en-GB" smtClean="0"/>
              <a:pPr/>
              <a:t>21/02/2023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345266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A2D791-CC8F-4DFF-9C61-B100C55EE8C1}" type="datetimeFigureOut">
              <a:rPr lang="en-GB" smtClean="0"/>
              <a:pPr/>
              <a:t>21/02/2023</a:t>
            </a:fld>
            <a:endParaRPr lang="en-GB"/>
          </a:p>
        </p:txBody>
      </p:sp>
      <p:sp>
        <p:nvSpPr>
          <p:cNvPr id="6" name="Footer Placeholder 5"/>
          <p:cNvSpPr>
            <a:spLocks noGrp="1"/>
          </p:cNvSpPr>
          <p:nvPr>
            <p:ph type="ftr" sz="quarter" idx="11"/>
          </p:nvPr>
        </p:nvSpPr>
        <p:spPr/>
        <p:txBody>
          <a:bodyPr/>
          <a:lstStyle/>
          <a:p>
            <a:endParaRPr lang="en-GB"/>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1104657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A2D791-CC8F-4DFF-9C61-B100C55EE8C1}" type="datetimeFigureOut">
              <a:rPr lang="en-GB" smtClean="0"/>
              <a:pPr/>
              <a:t>21/02/2023</a:t>
            </a:fld>
            <a:endParaRPr lang="en-GB"/>
          </a:p>
        </p:txBody>
      </p:sp>
      <p:sp>
        <p:nvSpPr>
          <p:cNvPr id="6" name="Footer Placeholder 5"/>
          <p:cNvSpPr>
            <a:spLocks noGrp="1"/>
          </p:cNvSpPr>
          <p:nvPr>
            <p:ph type="ftr" sz="quarter" idx="11"/>
          </p:nvPr>
        </p:nvSpPr>
        <p:spPr/>
        <p:txBody>
          <a:bodyPr/>
          <a:lstStyle/>
          <a:p>
            <a:endParaRPr lang="en-GB"/>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1324847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A2D791-CC8F-4DFF-9C61-B100C55EE8C1}" type="datetimeFigureOut">
              <a:rPr lang="en-GB" smtClean="0"/>
              <a:pPr/>
              <a:t>21/02/2023</a:t>
            </a:fld>
            <a:endParaRPr lang="en-GB"/>
          </a:p>
        </p:txBody>
      </p:sp>
      <p:sp>
        <p:nvSpPr>
          <p:cNvPr id="6" name="Footer Placeholder 5"/>
          <p:cNvSpPr>
            <a:spLocks noGrp="1"/>
          </p:cNvSpPr>
          <p:nvPr>
            <p:ph type="ftr" sz="quarter" idx="11"/>
          </p:nvPr>
        </p:nvSpPr>
        <p:spPr/>
        <p:txBody>
          <a:bodyPr/>
          <a:lstStyle/>
          <a:p>
            <a:endParaRPr lang="en-GB"/>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35767647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7A2D791-CC8F-4DFF-9C61-B100C55EE8C1}" type="datetimeFigureOut">
              <a:rPr lang="en-GB" smtClean="0"/>
              <a:pPr/>
              <a:t>21/02/2023</a:t>
            </a:fld>
            <a:endParaRPr lang="en-GB"/>
          </a:p>
        </p:txBody>
      </p:sp>
      <p:sp>
        <p:nvSpPr>
          <p:cNvPr id="5" name="Footer Placeholder 4"/>
          <p:cNvSpPr>
            <a:spLocks noGrp="1"/>
          </p:cNvSpPr>
          <p:nvPr>
            <p:ph type="ftr" sz="quarter" idx="11"/>
          </p:nvPr>
        </p:nvSpPr>
        <p:spPr/>
        <p:txBody>
          <a:bodyPr/>
          <a:lstStyle/>
          <a:p>
            <a:endParaRPr lang="en-GB"/>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42610245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7A2D791-CC8F-4DFF-9C61-B100C55EE8C1}" type="datetimeFigureOut">
              <a:rPr lang="en-GB" smtClean="0"/>
              <a:pPr/>
              <a:t>21/02/2023</a:t>
            </a:fld>
            <a:endParaRPr lang="en-GB"/>
          </a:p>
        </p:txBody>
      </p:sp>
      <p:sp>
        <p:nvSpPr>
          <p:cNvPr id="5" name="Footer Placeholder 4"/>
          <p:cNvSpPr>
            <a:spLocks noGrp="1"/>
          </p:cNvSpPr>
          <p:nvPr>
            <p:ph type="ftr" sz="quarter" idx="11"/>
          </p:nvPr>
        </p:nvSpPr>
        <p:spPr/>
        <p:txBody>
          <a:bodyPr/>
          <a:lstStyle/>
          <a:p>
            <a:endParaRPr lang="en-GB"/>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26783402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A2D791-CC8F-4DFF-9C61-B100C55EE8C1}" type="datetimeFigureOut">
              <a:rPr lang="en-GB" smtClean="0"/>
              <a:pPr/>
              <a:t>21/02/2023</a:t>
            </a:fld>
            <a:endParaRPr lang="en-GB"/>
          </a:p>
        </p:txBody>
      </p:sp>
      <p:sp>
        <p:nvSpPr>
          <p:cNvPr id="5" name="Footer Placeholder 4"/>
          <p:cNvSpPr>
            <a:spLocks noGrp="1"/>
          </p:cNvSpPr>
          <p:nvPr>
            <p:ph type="ftr" sz="quarter" idx="11"/>
          </p:nvPr>
        </p:nvSpPr>
        <p:spPr/>
        <p:txBody>
          <a:bodyPr/>
          <a:lstStyle/>
          <a:p>
            <a:endParaRPr lang="en-GB"/>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31829918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7A2D791-CC8F-4DFF-9C61-B100C55EE8C1}" type="datetimeFigureOut">
              <a:rPr lang="en-GB" smtClean="0"/>
              <a:pPr/>
              <a:t>21/02/2023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37127340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7A2D791-CC8F-4DFF-9C61-B100C55EE8C1}" type="datetimeFigureOut">
              <a:rPr lang="en-GB" smtClean="0"/>
              <a:pPr/>
              <a:t>21/02/2023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18987534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621301" y="6387910"/>
            <a:ext cx="990599" cy="228659"/>
          </a:xfrm>
        </p:spPr>
        <p:txBody>
          <a:bodyPr/>
          <a:lstStyle/>
          <a:p>
            <a:fld id="{E7A2D791-CC8F-4DFF-9C61-B100C55EE8C1}" type="datetimeFigureOut">
              <a:rPr lang="en-GB" smtClean="0"/>
              <a:pPr/>
              <a:t>21/02/2023</a:t>
            </a:fld>
            <a:endParaRPr lang="en-GB"/>
          </a:p>
        </p:txBody>
      </p:sp>
      <p:sp>
        <p:nvSpPr>
          <p:cNvPr id="5" name="Footer Placeholder 4"/>
          <p:cNvSpPr>
            <a:spLocks noGrp="1"/>
          </p:cNvSpPr>
          <p:nvPr>
            <p:ph type="ftr" sz="quarter" idx="11"/>
          </p:nvPr>
        </p:nvSpPr>
        <p:spPr>
          <a:xfrm>
            <a:off x="516133" y="6387910"/>
            <a:ext cx="3859795" cy="228660"/>
          </a:xfrm>
        </p:spPr>
        <p:txBody>
          <a:bodyPr/>
          <a:lstStyle/>
          <a:p>
            <a:endParaRPr lang="en-GB"/>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3561148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A2D791-CC8F-4DFF-9C61-B100C55EE8C1}" type="datetimeFigureOut">
              <a:rPr lang="en-GB" smtClean="0"/>
              <a:pPr/>
              <a:t>21/02/2023</a:t>
            </a:fld>
            <a:endParaRPr lang="en-GB"/>
          </a:p>
        </p:txBody>
      </p:sp>
      <p:sp>
        <p:nvSpPr>
          <p:cNvPr id="5" name="Footer Placeholder 4"/>
          <p:cNvSpPr>
            <a:spLocks noGrp="1"/>
          </p:cNvSpPr>
          <p:nvPr>
            <p:ph type="ftr" sz="quarter" idx="11"/>
          </p:nvPr>
        </p:nvSpPr>
        <p:spPr>
          <a:xfrm>
            <a:off x="538546" y="6365498"/>
            <a:ext cx="3859795" cy="228660"/>
          </a:xfrm>
        </p:spPr>
        <p:txBody>
          <a:bodyPr/>
          <a:lstStyle/>
          <a:p>
            <a:endParaRPr lang="en-GB"/>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29676654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E7A2D791-CC8F-4DFF-9C61-B100C55EE8C1}" type="datetimeFigureOut">
              <a:rPr lang="en-GB" smtClean="0"/>
              <a:pPr/>
              <a:t>21/02/2023</a:t>
            </a:fld>
            <a:endParaRPr lang="en-GB"/>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endParaRPr lang="en-GB"/>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10948162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journals.sagepub.com/doi/full/10.1177/20965311211039858#bibr77-20965311211039858"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VXLtKlmtrvM?feature=oembed"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zdV8OpXhl2g?feature=oembed" TargetMode="External"/></Relationships>
</file>

<file path=ppt/slides/_rels/slide42.xml.rels><?xml version="1.0" encoding="UTF-8" standalone="yes"?>
<Relationships xmlns="http://schemas.openxmlformats.org/package/2006/relationships"><Relationship Id="rId2" Type="http://schemas.openxmlformats.org/officeDocument/2006/relationships/hyperlink" Target="https://unesdoc.unesco.org/ark:/48223/pf000024825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lstStyle/>
          <a:p>
            <a:r>
              <a:rPr lang="en-GB" dirty="0"/>
              <a:t>ECES4011/C</a:t>
            </a:r>
          </a:p>
        </p:txBody>
      </p:sp>
      <p:sp>
        <p:nvSpPr>
          <p:cNvPr id="3" name="Subtitle 2"/>
          <p:cNvSpPr>
            <a:spLocks noGrp="1"/>
          </p:cNvSpPr>
          <p:nvPr>
            <p:ph type="subTitle" idx="1"/>
          </p:nvPr>
        </p:nvSpPr>
        <p:spPr>
          <a:xfrm>
            <a:off x="1259632" y="4581128"/>
            <a:ext cx="7088832" cy="1752600"/>
          </a:xfrm>
        </p:spPr>
        <p:txBody>
          <a:bodyPr>
            <a:normAutofit fontScale="92500" lnSpcReduction="20000"/>
          </a:bodyPr>
          <a:lstStyle/>
          <a:p>
            <a:r>
              <a:rPr lang="cy-GB" sz="2800" b="1" dirty="0">
                <a:solidFill>
                  <a:schemeClr val="bg2"/>
                </a:solidFill>
                <a:latin typeface="Calibri" panose="020F0502020204030204" pitchFamily="34" charset="0"/>
                <a:ea typeface="Times New Roman" panose="02020603050405020304" pitchFamily="18" charset="0"/>
                <a:cs typeface="Calibri" panose="020F0502020204030204" pitchFamily="34" charset="0"/>
              </a:rPr>
              <a:t>Parchu Hawliau a Chefnogi Cynhwysiant</a:t>
            </a:r>
            <a:r>
              <a:rPr lang="en-GB" sz="2800" b="1" dirty="0">
                <a:solidFill>
                  <a:schemeClr val="bg2"/>
                </a:solidFill>
                <a:latin typeface="Calibri" panose="020F0502020204030204" pitchFamily="34" charset="0"/>
                <a:ea typeface="Times New Roman" panose="02020603050405020304" pitchFamily="18" charset="0"/>
                <a:cs typeface="Calibri" panose="020F0502020204030204" pitchFamily="34" charset="0"/>
              </a:rPr>
              <a:t>
Respecting </a:t>
            </a:r>
            <a:r>
              <a:rPr lang="en-GB" sz="2800" b="1" dirty="0">
                <a:solidFill>
                  <a:schemeClr val="bg2"/>
                </a:solidFill>
                <a:effectLst/>
                <a:latin typeface="Calibri" panose="020F0502020204030204" pitchFamily="34" charset="0"/>
                <a:ea typeface="Times New Roman" panose="02020603050405020304" pitchFamily="18" charset="0"/>
                <a:cs typeface="Calibri" panose="020F0502020204030204" pitchFamily="34" charset="0"/>
              </a:rPr>
              <a:t>Rights and Supporting Inclusion</a:t>
            </a:r>
          </a:p>
          <a:p>
            <a:r>
              <a:rPr lang="cy-GB" sz="2800" b="1" i="1" dirty="0">
                <a:solidFill>
                  <a:schemeClr val="bg2"/>
                </a:solidFill>
                <a:latin typeface="Calibri" panose="020F0502020204030204" pitchFamily="34" charset="0"/>
                <a:cs typeface="Calibri" panose="020F0502020204030204" pitchFamily="34" charset="0"/>
              </a:rPr>
              <a:t>Sesiwn</a:t>
            </a:r>
            <a:r>
              <a:rPr lang="en-GB" sz="2800" b="1" i="1" dirty="0">
                <a:solidFill>
                  <a:schemeClr val="bg2"/>
                </a:solidFill>
                <a:latin typeface="Calibri" panose="020F0502020204030204" pitchFamily="34" charset="0"/>
                <a:cs typeface="Calibri" panose="020F0502020204030204" pitchFamily="34" charset="0"/>
              </a:rPr>
              <a:t>/Session 1</a:t>
            </a:r>
            <a:endParaRPr lang="en-GB" sz="2800" i="1" dirty="0">
              <a:solidFill>
                <a:schemeClr val="bg2"/>
              </a:solidFill>
              <a:latin typeface="Calibri" panose="020F0502020204030204" pitchFamily="34" charset="0"/>
              <a:cs typeface="Calibri" panose="020F0502020204030204" pitchFamily="34" charset="0"/>
            </a:endParaRP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2" y="1772816"/>
            <a:ext cx="3956976" cy="253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13962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i="1" dirty="0">
                <a:solidFill>
                  <a:schemeClr val="accent4">
                    <a:lumMod val="75000"/>
                  </a:schemeClr>
                </a:solidFill>
              </a:rPr>
              <a:t>Amcanion</a:t>
            </a:r>
            <a:r>
              <a:rPr lang="en-GB" dirty="0">
                <a:solidFill>
                  <a:schemeClr val="accent4">
                    <a:lumMod val="75000"/>
                  </a:schemeClr>
                </a:solidFill>
              </a:rPr>
              <a:t> </a:t>
            </a:r>
            <a:br>
              <a:rPr lang="en-GB" dirty="0">
                <a:solidFill>
                  <a:schemeClr val="accent4">
                    <a:lumMod val="75000"/>
                  </a:schemeClr>
                </a:solidFill>
              </a:rPr>
            </a:br>
            <a:r>
              <a:rPr lang="en-GB" dirty="0">
                <a:solidFill>
                  <a:schemeClr val="accent5"/>
                </a:solidFill>
              </a:rPr>
              <a:t>Aims</a:t>
            </a:r>
            <a:r>
              <a:rPr lang="en-GB" dirty="0"/>
              <a:t> </a:t>
            </a:r>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70000" lnSpcReduction="20000"/>
          </a:bodyPr>
          <a:lstStyle/>
          <a:p>
            <a:pPr lvl="0" algn="just">
              <a:buFont typeface="Symbol" panose="05050102010706020507" pitchFamily="18" charset="2"/>
              <a:buChar char=""/>
            </a:pPr>
            <a:r>
              <a:rPr lang="cy-GB" sz="2600" dirty="0">
                <a:solidFill>
                  <a:srgbClr val="000000"/>
                </a:solidFill>
                <a:ea typeface="SimSun" panose="02010600030101010101" pitchFamily="2" charset="-122"/>
                <a:cs typeface="Times New Roman" panose="02020603050405020304" pitchFamily="18" charset="0"/>
              </a:rPr>
              <a:t>Galluogi myfyrwyr i ddatblygu dealltwriaeth o ymchwil ac arfer cyfoes ynghylch hawliau dynol ac arfer cynhwysol.</a:t>
            </a:r>
            <a:endParaRPr lang="cy-GB" sz="2600" dirty="0">
              <a:solidFill>
                <a:srgbClr val="000000"/>
              </a:solidFill>
              <a:effectLst/>
              <a:ea typeface="SimSun" panose="02010600030101010101" pitchFamily="2" charset="-122"/>
              <a:cs typeface="Times New Roman" panose="02020603050405020304" pitchFamily="18" charset="0"/>
            </a:endParaRPr>
          </a:p>
          <a:p>
            <a:pPr lvl="0" algn="just">
              <a:lnSpc>
                <a:spcPct val="115000"/>
              </a:lnSpc>
              <a:spcAft>
                <a:spcPts val="1000"/>
              </a:spcAft>
              <a:buFont typeface="Symbol" panose="05050102010706020507" pitchFamily="18" charset="2"/>
              <a:buChar char=""/>
            </a:pPr>
            <a:r>
              <a:rPr lang="cy-GB" sz="2600" dirty="0">
                <a:solidFill>
                  <a:srgbClr val="000000"/>
                </a:solidFill>
                <a:ea typeface="Calibri" panose="020F0502020204030204" pitchFamily="34" charset="0"/>
                <a:cs typeface="Times New Roman" panose="02020603050405020304" pitchFamily="18" charset="0"/>
              </a:rPr>
              <a:t>Ystyried y dulliau a'r strategaethau a ddefnyddir gan ymarferwyr i ddatblygu arfer cynhwysol effeithiol mewn cyd-destunau addysgol.</a:t>
            </a:r>
            <a:r>
              <a:rPr lang="cy-GB" sz="2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cy-GB" sz="26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70000" lnSpcReduction="20000"/>
          </a:bodyPr>
          <a:lstStyle/>
          <a:p>
            <a:pPr marL="342900" lvl="0" indent="-342900" algn="just">
              <a:buFont typeface="Symbol" panose="05050102010706020507" pitchFamily="18" charset="2"/>
              <a:buChar char=""/>
            </a:pPr>
            <a:r>
              <a:rPr lang="en-GB" sz="2600" dirty="0">
                <a:solidFill>
                  <a:srgbClr val="000000"/>
                </a:solidFill>
                <a:effectLst/>
                <a:ea typeface="SimSun" panose="02010600030101010101" pitchFamily="2" charset="-122"/>
                <a:cs typeface="Times New Roman" panose="02020603050405020304" pitchFamily="18" charset="0"/>
              </a:rPr>
              <a:t>To enable students to develop an understanding of contemporary research and practice concerning human rights and inclusive practice.</a:t>
            </a:r>
          </a:p>
          <a:p>
            <a:pPr marL="342900" lvl="0" indent="-342900" algn="just">
              <a:lnSpc>
                <a:spcPct val="115000"/>
              </a:lnSpc>
              <a:spcAft>
                <a:spcPts val="1000"/>
              </a:spcAft>
              <a:buFont typeface="Symbol" panose="05050102010706020507" pitchFamily="18" charset="2"/>
              <a:buChar char=""/>
            </a:pPr>
            <a:r>
              <a:rPr lang="en-US" sz="2600" dirty="0">
                <a:solidFill>
                  <a:srgbClr val="000000"/>
                </a:solidFill>
                <a:effectLst/>
                <a:ea typeface="Calibri" panose="020F0502020204030204" pitchFamily="34" charset="0"/>
                <a:cs typeface="Times New Roman" panose="02020603050405020304" pitchFamily="18" charset="0"/>
              </a:rPr>
              <a:t>To consider the approaches and strategies used by practitioners for developing effective inclusive practice in educational contexts.</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13407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r>
              <a:rPr lang="en-GB" sz="1800" dirty="0">
                <a:effectLst/>
                <a:ea typeface="Times New Roman" panose="02020603050405020304" pitchFamily="18" charset="0"/>
              </a:rPr>
              <a:t>DD1</a:t>
            </a:r>
          </a:p>
          <a:p>
            <a:r>
              <a:rPr lang="cy-GB" dirty="0">
                <a:ea typeface="Times New Roman" panose="02020603050405020304" pitchFamily="18" charset="0"/>
              </a:rPr>
              <a:t>Dangos dealltwriaeth o'r materion a'r damcaniaethau cyfoes ynghylch hawliau dynol ac arfer cynhwysol.</a:t>
            </a:r>
            <a:endParaRPr lang="cy-GB" sz="1800" dirty="0">
              <a:effectLst/>
              <a:ea typeface="Times New Roman" panose="02020603050405020304" pitchFamily="18" charset="0"/>
            </a:endParaRPr>
          </a:p>
          <a:p>
            <a:pPr marL="0" lvl="0" indent="0" fontAlgn="base" hangingPunct="0">
              <a:buNone/>
            </a:pPr>
            <a:endParaRPr lang="en-GB" dirty="0">
              <a:effectLst/>
            </a:endParaRPr>
          </a:p>
        </p:txBody>
      </p:sp>
      <p:sp>
        <p:nvSpPr>
          <p:cNvPr id="5" name="Content Placeholder 4"/>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r>
              <a:rPr lang="en-GB" sz="1900" dirty="0">
                <a:effectLst/>
                <a:ea typeface="Times New Roman" panose="02020603050405020304" pitchFamily="18" charset="0"/>
              </a:rPr>
              <a:t>LO1</a:t>
            </a:r>
          </a:p>
          <a:p>
            <a:r>
              <a:rPr lang="en-GB" sz="1900" dirty="0">
                <a:effectLst/>
                <a:ea typeface="Times New Roman" panose="02020603050405020304" pitchFamily="18" charset="0"/>
              </a:rPr>
              <a:t>Demonstrate an understanding of the contemporary issues and theories relating to human rights and inclusive practice.</a:t>
            </a:r>
          </a:p>
          <a:p>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49400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3FB04-D210-47E5-89DC-D46D7A94F72B}"/>
              </a:ext>
            </a:extLst>
          </p:cNvPr>
          <p:cNvSpPr>
            <a:spLocks noGrp="1"/>
          </p:cNvSpPr>
          <p:nvPr>
            <p:ph type="title"/>
          </p:nvPr>
        </p:nvSpPr>
        <p:spPr/>
        <p:txBody>
          <a:bodyPr/>
          <a:lstStyle/>
          <a:p>
            <a:r>
              <a:rPr lang="cy-GB" dirty="0"/>
              <a:t>Tasg</a:t>
            </a:r>
            <a:r>
              <a:rPr lang="en-GB" dirty="0"/>
              <a:t>                    Task</a:t>
            </a:r>
          </a:p>
        </p:txBody>
      </p:sp>
      <p:graphicFrame>
        <p:nvGraphicFramePr>
          <p:cNvPr id="7" name="Content Placeholder 2">
            <a:extLst>
              <a:ext uri="{FF2B5EF4-FFF2-40B4-BE49-F238E27FC236}">
                <a16:creationId xmlns:a16="http://schemas.microsoft.com/office/drawing/2014/main" id="{1664A983-52C1-430B-BB91-28E6FEBAD077}"/>
              </a:ext>
            </a:extLst>
          </p:cNvPr>
          <p:cNvGraphicFramePr>
            <a:graphicFrameLocks noGrp="1"/>
          </p:cNvGraphicFramePr>
          <p:nvPr>
            <p:ph sz="half" idx="2"/>
            <p:extLst>
              <p:ext uri="{D42A27DB-BD31-4B8C-83A1-F6EECF244321}">
                <p14:modId xmlns:p14="http://schemas.microsoft.com/office/powerpoint/2010/main" val="3674145919"/>
              </p:ext>
            </p:extLst>
          </p:nvPr>
        </p:nvGraphicFramePr>
        <p:xfrm>
          <a:off x="4640581" y="2489203"/>
          <a:ext cx="3636980" cy="3530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Content Placeholder 7">
            <a:extLst>
              <a:ext uri="{FF2B5EF4-FFF2-40B4-BE49-F238E27FC236}">
                <a16:creationId xmlns:a16="http://schemas.microsoft.com/office/drawing/2014/main" id="{4BB575EA-BEDD-433B-A8DF-D2ECD9F92777}"/>
              </a:ext>
            </a:extLst>
          </p:cNvPr>
          <p:cNvSpPr>
            <a:spLocks noGrp="1"/>
          </p:cNvSpPr>
          <p:nvPr>
            <p:ph sz="half" idx="1"/>
          </p:nvPr>
        </p:nvSpPr>
        <p:spPr>
          <a:xfrm>
            <a:off x="866440" y="2489201"/>
            <a:ext cx="3636980" cy="1011808"/>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r>
              <a:rPr lang="cy-GB" dirty="0"/>
              <a:t>Canolbwyntio ar DD1</a:t>
            </a:r>
          </a:p>
        </p:txBody>
      </p:sp>
      <p:sp>
        <p:nvSpPr>
          <p:cNvPr id="9" name="Rectangle: Rounded Corners 8">
            <a:extLst>
              <a:ext uri="{FF2B5EF4-FFF2-40B4-BE49-F238E27FC236}">
                <a16:creationId xmlns:a16="http://schemas.microsoft.com/office/drawing/2014/main" id="{4A9D0DAF-E7BB-4379-99D1-DB441F6F801F}"/>
              </a:ext>
            </a:extLst>
          </p:cNvPr>
          <p:cNvSpPr/>
          <p:nvPr/>
        </p:nvSpPr>
        <p:spPr>
          <a:xfrm>
            <a:off x="866439" y="3645024"/>
            <a:ext cx="3636981" cy="1152128"/>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r>
              <a:rPr lang="cy-GB" dirty="0"/>
              <a:t>Nodi'r term allweddol a nodir yn y canlyniad dysgu hwn</a:t>
            </a:r>
            <a:r>
              <a:rPr lang="en-GB" dirty="0"/>
              <a:t>
</a:t>
            </a:r>
          </a:p>
        </p:txBody>
      </p:sp>
      <p:sp>
        <p:nvSpPr>
          <p:cNvPr id="10" name="Rectangle: Rounded Corners 9">
            <a:extLst>
              <a:ext uri="{FF2B5EF4-FFF2-40B4-BE49-F238E27FC236}">
                <a16:creationId xmlns:a16="http://schemas.microsoft.com/office/drawing/2014/main" id="{9E5BBA36-FC8E-4055-B675-5F29BB186B69}"/>
              </a:ext>
            </a:extLst>
          </p:cNvPr>
          <p:cNvSpPr/>
          <p:nvPr/>
        </p:nvSpPr>
        <p:spPr>
          <a:xfrm>
            <a:off x="866439" y="4941167"/>
            <a:ext cx="3636980" cy="1152128"/>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r>
              <a:rPr lang="cy-GB" dirty="0"/>
              <a:t>Beth ydych chi'n ei ddeall wrth y termau hyn?
</a:t>
            </a:r>
          </a:p>
        </p:txBody>
      </p:sp>
    </p:spTree>
    <p:extLst>
      <p:ext uri="{BB962C8B-B14F-4D97-AF65-F5344CB8AC3E}">
        <p14:creationId xmlns:p14="http://schemas.microsoft.com/office/powerpoint/2010/main" val="2322659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27D5B-8A64-456E-B019-79011D4BA637}"/>
              </a:ext>
            </a:extLst>
          </p:cNvPr>
          <p:cNvSpPr>
            <a:spLocks noGrp="1"/>
          </p:cNvSpPr>
          <p:nvPr>
            <p:ph type="title"/>
          </p:nvPr>
        </p:nvSpPr>
        <p:spPr/>
        <p:txBody>
          <a:bodyPr/>
          <a:lstStyle/>
          <a:p>
            <a:r>
              <a:rPr lang="cy-GB" dirty="0"/>
              <a:t>Hawliau Dynol    </a:t>
            </a:r>
            <a:r>
              <a:rPr lang="en-GB" dirty="0"/>
              <a:t>Human Rights</a:t>
            </a:r>
          </a:p>
        </p:txBody>
      </p:sp>
      <p:sp>
        <p:nvSpPr>
          <p:cNvPr id="3" name="Content Placeholder 2">
            <a:extLst>
              <a:ext uri="{FF2B5EF4-FFF2-40B4-BE49-F238E27FC236}">
                <a16:creationId xmlns:a16="http://schemas.microsoft.com/office/drawing/2014/main" id="{597F8543-B584-45E8-83DE-2E505B6FD121}"/>
              </a:ext>
            </a:extLst>
          </p:cNvPr>
          <p:cNvSpPr>
            <a:spLocks noGrp="1"/>
          </p:cNvSpPr>
          <p:nvPr>
            <p:ph sz="half" idx="1"/>
          </p:nvPr>
        </p:nvSpPr>
        <p:spPr/>
        <p:txBody>
          <a:bodyPr>
            <a:normAutofit fontScale="77500" lnSpcReduction="20000"/>
          </a:bodyPr>
          <a:lstStyle/>
          <a:p>
            <a:r>
              <a:rPr lang="cy-GB" sz="2100" dirty="0">
                <a:ea typeface="DengXian" panose="02010600030101010101" pitchFamily="2" charset="-122"/>
              </a:rPr>
              <a:t>Yn 1945, mabwysiadodd y Cenhedloedd Unedig y Datganiad Cyffredinol o Hawliau Dynol
Y tro cyntaf i set o hawliau dynol sylfaenol gael ei nodi</a:t>
            </a:r>
            <a:r>
              <a:rPr lang="cy-GB" sz="2100" dirty="0">
                <a:effectLst/>
                <a:ea typeface="DengXian" panose="02010600030101010101" pitchFamily="2" charset="-122"/>
              </a:rPr>
              <a:t>. </a:t>
            </a:r>
          </a:p>
          <a:p>
            <a:r>
              <a:rPr lang="cy-GB" sz="2100" dirty="0">
                <a:ea typeface="DengXian" panose="02010600030101010101" pitchFamily="2" charset="-122"/>
              </a:rPr>
              <a:t>Ystyriwyd bod yr hawliau hyn yn berthnasol i bawb (cyffredinol), </a:t>
            </a:r>
            <a:r>
              <a:rPr lang="cy-GB" sz="2100" dirty="0" err="1">
                <a:ea typeface="DengXian" panose="02010600030101010101" pitchFamily="2" charset="-122"/>
              </a:rPr>
              <a:t>rhyng</a:t>
            </a:r>
            <a:r>
              <a:rPr lang="cy-GB" sz="2100" dirty="0">
                <a:ea typeface="DengXian" panose="02010600030101010101" pitchFamily="2" charset="-122"/>
              </a:rPr>
              <a:t>-gysylltiedig, amhriodol, sy'n golygu na ellir eu gwerthu na'u rhoi i ffwrdd,</a:t>
            </a:r>
            <a:endParaRPr lang="cy-GB" sz="2100" dirty="0">
              <a:effectLst/>
              <a:ea typeface="DengXian" panose="02010600030101010101" pitchFamily="2" charset="-122"/>
            </a:endParaRPr>
          </a:p>
          <a:p>
            <a:r>
              <a:rPr lang="cy-GB" sz="2100" dirty="0">
                <a:ea typeface="DengXian" panose="02010600030101010101" pitchFamily="2" charset="-122"/>
              </a:rPr>
              <a:t>Diamod - ddim yn dibynnu ar ymddygiad yr unigolyn</a:t>
            </a:r>
            <a:r>
              <a:rPr lang="cy-GB" sz="2100" dirty="0">
                <a:effectLst/>
                <a:ea typeface="DengXian" panose="02010600030101010101" pitchFamily="2" charset="-122"/>
              </a:rPr>
              <a:t>. </a:t>
            </a:r>
            <a:endParaRPr lang="cy-GB" sz="2100" dirty="0"/>
          </a:p>
          <a:p>
            <a:endParaRPr lang="en-GB" dirty="0"/>
          </a:p>
        </p:txBody>
      </p:sp>
      <p:sp>
        <p:nvSpPr>
          <p:cNvPr id="4" name="Content Placeholder 3">
            <a:extLst>
              <a:ext uri="{FF2B5EF4-FFF2-40B4-BE49-F238E27FC236}">
                <a16:creationId xmlns:a16="http://schemas.microsoft.com/office/drawing/2014/main" id="{A779504B-D06B-440D-999E-5B5611D2B4A1}"/>
              </a:ext>
            </a:extLst>
          </p:cNvPr>
          <p:cNvSpPr>
            <a:spLocks noGrp="1"/>
          </p:cNvSpPr>
          <p:nvPr>
            <p:ph sz="half" idx="2"/>
          </p:nvPr>
        </p:nvSpPr>
        <p:spPr/>
        <p:txBody>
          <a:bodyPr>
            <a:normAutofit fontScale="77500" lnSpcReduction="20000"/>
          </a:bodyPr>
          <a:lstStyle/>
          <a:p>
            <a:r>
              <a:rPr lang="en-GB" sz="2000" dirty="0">
                <a:effectLst/>
                <a:ea typeface="DengXian" panose="02010600030101010101" pitchFamily="2" charset="-122"/>
              </a:rPr>
              <a:t>In 1945, the United Nations adopted the Universal Declaration of Human Rights</a:t>
            </a:r>
          </a:p>
          <a:p>
            <a:r>
              <a:rPr lang="en-GB" sz="2000" dirty="0">
                <a:ea typeface="DengXian" panose="02010600030101010101" pitchFamily="2" charset="-122"/>
              </a:rPr>
              <a:t>F</a:t>
            </a:r>
            <a:r>
              <a:rPr lang="en-GB" sz="2000" dirty="0">
                <a:effectLst/>
                <a:ea typeface="DengXian" panose="02010600030101010101" pitchFamily="2" charset="-122"/>
              </a:rPr>
              <a:t>irst time that a set of fundamental human rights had been set out. </a:t>
            </a:r>
          </a:p>
          <a:p>
            <a:r>
              <a:rPr lang="en-GB" sz="2000" dirty="0">
                <a:effectLst/>
                <a:ea typeface="DengXian" panose="02010600030101010101" pitchFamily="2" charset="-122"/>
              </a:rPr>
              <a:t>These rights were deemed as applicable to everyone (universal), interlinked, inalienable, meaning that they cannot be sold or given away,</a:t>
            </a:r>
          </a:p>
          <a:p>
            <a:r>
              <a:rPr lang="en-GB" sz="2000" dirty="0">
                <a:ea typeface="DengXian" panose="02010600030101010101" pitchFamily="2" charset="-122"/>
              </a:rPr>
              <a:t>U</a:t>
            </a:r>
            <a:r>
              <a:rPr lang="en-GB" sz="2000" dirty="0">
                <a:effectLst/>
                <a:ea typeface="DengXian" panose="02010600030101010101" pitchFamily="2" charset="-122"/>
              </a:rPr>
              <a:t>nconditional -</a:t>
            </a:r>
            <a:r>
              <a:rPr lang="en-GB" sz="2000" dirty="0">
                <a:ea typeface="DengXian" panose="02010600030101010101" pitchFamily="2" charset="-122"/>
              </a:rPr>
              <a:t> </a:t>
            </a:r>
            <a:r>
              <a:rPr lang="en-GB" sz="2000" dirty="0">
                <a:effectLst/>
                <a:ea typeface="DengXian" panose="02010600030101010101" pitchFamily="2" charset="-122"/>
              </a:rPr>
              <a:t>not subject to the behaviour of the individual. </a:t>
            </a:r>
            <a:endParaRPr lang="en-GB" sz="2000" dirty="0"/>
          </a:p>
        </p:txBody>
      </p:sp>
    </p:spTree>
    <p:extLst>
      <p:ext uri="{BB962C8B-B14F-4D97-AF65-F5344CB8AC3E}">
        <p14:creationId xmlns:p14="http://schemas.microsoft.com/office/powerpoint/2010/main" val="1911244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6F4AD535-7081-4612-9C62-072B6D522F6A}"/>
              </a:ext>
            </a:extLst>
          </p:cNvPr>
          <p:cNvSpPr>
            <a:spLocks noGrp="1" noChangeArrowheads="1"/>
          </p:cNvSpPr>
          <p:nvPr>
            <p:ph type="title"/>
          </p:nvPr>
        </p:nvSpPr>
        <p:spPr/>
        <p:txBody>
          <a:bodyPr>
            <a:normAutofit fontScale="90000"/>
          </a:bodyPr>
          <a:lstStyle/>
          <a:p>
            <a:pPr algn="ctr"/>
            <a:r>
              <a:rPr lang="en-GB" altLang="en-US"/>
              <a:t>Ymarfer Cynhwysol</a:t>
            </a:r>
            <a:br>
              <a:rPr lang="en-GB" altLang="en-US"/>
            </a:br>
            <a:r>
              <a:rPr lang="en-GB" altLang="en-US"/>
              <a:t>Inclusive Practice </a:t>
            </a:r>
          </a:p>
        </p:txBody>
      </p:sp>
      <p:sp>
        <p:nvSpPr>
          <p:cNvPr id="22531" name="Content Placeholder 2">
            <a:extLst>
              <a:ext uri="{FF2B5EF4-FFF2-40B4-BE49-F238E27FC236}">
                <a16:creationId xmlns:a16="http://schemas.microsoft.com/office/drawing/2014/main" id="{C7911284-353C-4A31-86D1-3CB50655CA25}"/>
              </a:ext>
            </a:extLst>
          </p:cNvPr>
          <p:cNvSpPr>
            <a:spLocks noGrp="1" noChangeArrowheads="1"/>
          </p:cNvSpPr>
          <p:nvPr>
            <p:ph idx="1"/>
          </p:nvPr>
        </p:nvSpPr>
        <p:spPr/>
        <p:txBody>
          <a:bodyPr>
            <a:normAutofit/>
          </a:bodyPr>
          <a:lstStyle/>
          <a:p>
            <a:r>
              <a:rPr lang="en-GB" sz="2400" b="0" i="0" dirty="0">
                <a:solidFill>
                  <a:srgbClr val="333333"/>
                </a:solidFill>
                <a:effectLst/>
                <a:latin typeface="Open Sans" panose="020B0606030504020204" pitchFamily="34" charset="0"/>
              </a:rPr>
              <a:t>the central message of inclusive practice is simply ‘every learner matters and matters equally’ (</a:t>
            </a:r>
            <a:r>
              <a:rPr lang="en-GB" sz="2400" b="0" i="0" u="sng" dirty="0">
                <a:solidFill>
                  <a:schemeClr val="tx1"/>
                </a:solidFill>
                <a:effectLst/>
                <a:latin typeface="Open Sans" panose="020B0606030504020204" pitchFamily="34" charset="0"/>
                <a:hlinkClick r:id="rId3">
                  <a:extLst>
                    <a:ext uri="{A12FA001-AC4F-418D-AE19-62706E023703}">
                      <ahyp:hlinkClr xmlns:ahyp="http://schemas.microsoft.com/office/drawing/2018/hyperlinkcolor" val="tx"/>
                    </a:ext>
                  </a:extLst>
                </a:hlinkClick>
              </a:rPr>
              <a:t>UNESCO, 2017</a:t>
            </a:r>
            <a:r>
              <a:rPr lang="en-GB" sz="2400" b="0" i="0" dirty="0">
                <a:solidFill>
                  <a:srgbClr val="333333"/>
                </a:solidFill>
                <a:effectLst/>
                <a:latin typeface="Open Sans" panose="020B0606030504020204" pitchFamily="34" charset="0"/>
              </a:rPr>
              <a:t>, p. 12)</a:t>
            </a:r>
            <a:endParaRPr lang="en-GB" alt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102C1-3D39-440B-A07B-91BF175C14C6}"/>
              </a:ext>
            </a:extLst>
          </p:cNvPr>
          <p:cNvSpPr>
            <a:spLocks noGrp="1"/>
          </p:cNvSpPr>
          <p:nvPr>
            <p:ph type="title"/>
          </p:nvPr>
        </p:nvSpPr>
        <p:spPr/>
        <p:txBody>
          <a:bodyPr>
            <a:normAutofit fontScale="90000"/>
          </a:bodyPr>
          <a:lstStyle/>
          <a:p>
            <a:r>
              <a:rPr lang="cy-GB" i="1" dirty="0">
                <a:solidFill>
                  <a:schemeClr val="accent4">
                    <a:lumMod val="75000"/>
                  </a:schemeClr>
                </a:solidFill>
              </a:rPr>
              <a:t>Deilliannau Dysgu </a:t>
            </a:r>
            <a:br>
              <a:rPr lang="en-GB" dirty="0">
                <a:solidFill>
                  <a:schemeClr val="accent4">
                    <a:lumMod val="75000"/>
                  </a:schemeClr>
                </a:solidFill>
              </a:rPr>
            </a:br>
            <a:r>
              <a:rPr lang="en-GB" dirty="0">
                <a:solidFill>
                  <a:schemeClr val="accent5"/>
                </a:solidFill>
              </a:rPr>
              <a:t>Learning Outcomes </a:t>
            </a:r>
            <a:endParaRPr lang="en-GB" dirty="0"/>
          </a:p>
        </p:txBody>
      </p:sp>
      <p:sp>
        <p:nvSpPr>
          <p:cNvPr id="3" name="Content Placeholder 2">
            <a:extLst>
              <a:ext uri="{FF2B5EF4-FFF2-40B4-BE49-F238E27FC236}">
                <a16:creationId xmlns:a16="http://schemas.microsoft.com/office/drawing/2014/main" id="{43C77C5B-8ABF-4684-8B5B-3B3000C23D53}"/>
              </a:ext>
            </a:extLst>
          </p:cNvPr>
          <p:cNvSpPr>
            <a:spLocks noGrp="1"/>
          </p:cNvSpPr>
          <p:nvPr>
            <p:ph sz="half" idx="1"/>
          </p:nvPr>
        </p:nvSpPr>
        <p:spPr/>
        <p:txBody>
          <a:bodyPr>
            <a:normAutofit fontScale="92500"/>
          </a:bodyPr>
          <a:lstStyle/>
          <a:p>
            <a:pPr marL="342900" lvl="0" indent="-342900" algn="just" fontAlgn="auto" hangingPunct="1">
              <a:spcBef>
                <a:spcPts val="1200"/>
              </a:spcBef>
              <a:spcAft>
                <a:spcPts val="0"/>
              </a:spcAft>
              <a:buFont typeface="Symbol" panose="05050102010706020507" pitchFamily="18" charset="2"/>
              <a:buChar char=""/>
            </a:pPr>
            <a:r>
              <a:rPr lang="en-GB" sz="2600" dirty="0">
                <a:effectLst/>
                <a:ea typeface="Times New Roman" panose="02020603050405020304" pitchFamily="18" charset="0"/>
              </a:rPr>
              <a:t>DD2</a:t>
            </a:r>
          </a:p>
          <a:p>
            <a:pPr lvl="0" algn="just">
              <a:spcBef>
                <a:spcPts val="1200"/>
              </a:spcBef>
              <a:buFont typeface="Symbol" panose="05050102010706020507" pitchFamily="18" charset="2"/>
              <a:buChar char=""/>
            </a:pPr>
            <a:r>
              <a:rPr lang="cy-GB" sz="2600" dirty="0">
                <a:ea typeface="Times New Roman" panose="02020603050405020304" pitchFamily="18" charset="0"/>
              </a:rPr>
              <a:t>Archwilio deddfwriaeth, polisi ac ymchwil cyfredol sy'n ymwneud â hawliau dynol ac arferion cynhwysol yng Nghymru a'r DU</a:t>
            </a:r>
            <a:r>
              <a:rPr lang="cy-GB" sz="1800" dirty="0">
                <a:effectLst/>
                <a:ea typeface="Times New Roman" panose="02020603050405020304" pitchFamily="18" charset="0"/>
              </a:rPr>
              <a:t>. </a:t>
            </a:r>
          </a:p>
          <a:p>
            <a:endParaRPr lang="en-GB" dirty="0"/>
          </a:p>
        </p:txBody>
      </p:sp>
      <p:sp>
        <p:nvSpPr>
          <p:cNvPr id="4" name="Content Placeholder 3">
            <a:extLst>
              <a:ext uri="{FF2B5EF4-FFF2-40B4-BE49-F238E27FC236}">
                <a16:creationId xmlns:a16="http://schemas.microsoft.com/office/drawing/2014/main" id="{0690CFFC-4FF9-4BCF-BB56-FE600B09BEE7}"/>
              </a:ext>
            </a:extLst>
          </p:cNvPr>
          <p:cNvSpPr>
            <a:spLocks noGrp="1"/>
          </p:cNvSpPr>
          <p:nvPr>
            <p:ph sz="half" idx="2"/>
          </p:nvPr>
        </p:nvSpPr>
        <p:spPr/>
        <p:txBody>
          <a:bodyPr>
            <a:normAutofit fontScale="92500"/>
          </a:bodyPr>
          <a:lstStyle/>
          <a:p>
            <a:pPr marL="342900" lvl="0" indent="-342900" algn="just" fontAlgn="auto" hangingPunct="1">
              <a:spcBef>
                <a:spcPts val="1200"/>
              </a:spcBef>
              <a:spcAft>
                <a:spcPts val="0"/>
              </a:spcAft>
              <a:buFont typeface="Symbol" panose="05050102010706020507" pitchFamily="18" charset="2"/>
              <a:buChar char=""/>
            </a:pPr>
            <a:r>
              <a:rPr lang="en-GB" sz="2800" dirty="0">
                <a:effectLst/>
                <a:ea typeface="Times New Roman" panose="02020603050405020304" pitchFamily="18" charset="0"/>
              </a:rPr>
              <a:t>LO2</a:t>
            </a:r>
          </a:p>
          <a:p>
            <a:pPr marL="342900" lvl="0" indent="-342900" algn="just" fontAlgn="auto" hangingPunct="1">
              <a:spcBef>
                <a:spcPts val="1200"/>
              </a:spcBef>
              <a:spcAft>
                <a:spcPts val="0"/>
              </a:spcAft>
              <a:buFont typeface="Symbol" panose="05050102010706020507" pitchFamily="18" charset="2"/>
              <a:buChar char=""/>
            </a:pPr>
            <a:r>
              <a:rPr lang="en-GB" sz="2800" dirty="0">
                <a:effectLst/>
                <a:ea typeface="Times New Roman" panose="02020603050405020304" pitchFamily="18" charset="0"/>
              </a:rPr>
              <a:t>Examine current legislation, policy and research relating to human rights and inclusive practice in Wales and the UK. </a:t>
            </a:r>
          </a:p>
          <a:p>
            <a:endParaRPr lang="en-GB" dirty="0"/>
          </a:p>
        </p:txBody>
      </p:sp>
    </p:spTree>
    <p:extLst>
      <p:ext uri="{BB962C8B-B14F-4D97-AF65-F5344CB8AC3E}">
        <p14:creationId xmlns:p14="http://schemas.microsoft.com/office/powerpoint/2010/main" val="2046065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1C283-D360-442B-8B6F-61E061D94E6E}"/>
              </a:ext>
            </a:extLst>
          </p:cNvPr>
          <p:cNvSpPr>
            <a:spLocks noGrp="1"/>
          </p:cNvSpPr>
          <p:nvPr>
            <p:ph type="title"/>
          </p:nvPr>
        </p:nvSpPr>
        <p:spPr/>
        <p:txBody>
          <a:bodyPr/>
          <a:lstStyle/>
          <a:p>
            <a:r>
              <a:rPr lang="cy-GB" dirty="0"/>
              <a:t>Ystyriwch y cwestiynau hyn</a:t>
            </a:r>
            <a:br>
              <a:rPr lang="en-GB" dirty="0"/>
            </a:br>
            <a:r>
              <a:rPr lang="en-GB" dirty="0"/>
              <a:t>Consider these questions</a:t>
            </a:r>
          </a:p>
        </p:txBody>
      </p:sp>
      <p:sp>
        <p:nvSpPr>
          <p:cNvPr id="3" name="Content Placeholder 2">
            <a:extLst>
              <a:ext uri="{FF2B5EF4-FFF2-40B4-BE49-F238E27FC236}">
                <a16:creationId xmlns:a16="http://schemas.microsoft.com/office/drawing/2014/main" id="{A5CC7FAD-2944-4BE4-A616-E509A3E0B00C}"/>
              </a:ext>
            </a:extLst>
          </p:cNvPr>
          <p:cNvSpPr>
            <a:spLocks noGrp="1"/>
          </p:cNvSpPr>
          <p:nvPr>
            <p:ph sz="half" idx="1"/>
          </p:nvPr>
        </p:nvSpPr>
        <p:spPr/>
        <p:txBody>
          <a:bodyPr>
            <a:normAutofit/>
          </a:bodyPr>
          <a:lstStyle/>
          <a:p>
            <a:r>
              <a:rPr lang="cy-GB" dirty="0"/>
              <a:t>Beth yr wyf eisoes yn ei wybod am ddeddfwriaeth, polisi ac ymchwil sy'n ymwneud â hawliau dynol ac arferion cynhwysol yng Nghymru a'r DU?
Beth yr wyf am ei wybod am ddeddfwriaeth, polisi ac ymchwil sy'n ymwneud â hawliau dynol ac arferion cynhwysol yng Nghymru a'r DU?</a:t>
            </a:r>
          </a:p>
        </p:txBody>
      </p:sp>
      <p:sp>
        <p:nvSpPr>
          <p:cNvPr id="4" name="Content Placeholder 3">
            <a:extLst>
              <a:ext uri="{FF2B5EF4-FFF2-40B4-BE49-F238E27FC236}">
                <a16:creationId xmlns:a16="http://schemas.microsoft.com/office/drawing/2014/main" id="{53D5763B-BED1-4A7D-9111-5B601391CB08}"/>
              </a:ext>
            </a:extLst>
          </p:cNvPr>
          <p:cNvSpPr>
            <a:spLocks noGrp="1"/>
          </p:cNvSpPr>
          <p:nvPr>
            <p:ph sz="half" idx="2"/>
          </p:nvPr>
        </p:nvSpPr>
        <p:spPr/>
        <p:txBody>
          <a:bodyPr>
            <a:normAutofit/>
          </a:bodyPr>
          <a:lstStyle/>
          <a:p>
            <a:r>
              <a:rPr lang="en-GB" dirty="0"/>
              <a:t>What do I already know about </a:t>
            </a:r>
            <a:r>
              <a:rPr lang="en-GB" dirty="0">
                <a:effectLst/>
                <a:ea typeface="Times New Roman" panose="02020603050405020304" pitchFamily="18" charset="0"/>
              </a:rPr>
              <a:t>legislation, policy and research relating to human rights and inclusive practice in Wales and the UK?</a:t>
            </a:r>
          </a:p>
          <a:p>
            <a:r>
              <a:rPr lang="en-GB" dirty="0"/>
              <a:t>What do I want to know about </a:t>
            </a:r>
            <a:r>
              <a:rPr lang="en-GB" dirty="0">
                <a:effectLst/>
                <a:ea typeface="Times New Roman" panose="02020603050405020304" pitchFamily="18" charset="0"/>
              </a:rPr>
              <a:t>legislation, policy and research relating to human rights and inclusive practice in Wales and the UK?</a:t>
            </a:r>
            <a:endParaRPr lang="en-GB" dirty="0"/>
          </a:p>
        </p:txBody>
      </p:sp>
    </p:spTree>
    <p:extLst>
      <p:ext uri="{BB962C8B-B14F-4D97-AF65-F5344CB8AC3E}">
        <p14:creationId xmlns:p14="http://schemas.microsoft.com/office/powerpoint/2010/main" val="20575991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D4D60-CC69-4A1C-B44F-90E29405FE41}"/>
              </a:ext>
            </a:extLst>
          </p:cNvPr>
          <p:cNvSpPr>
            <a:spLocks noGrp="1"/>
          </p:cNvSpPr>
          <p:nvPr>
            <p:ph type="title"/>
          </p:nvPr>
        </p:nvSpPr>
        <p:spPr/>
        <p:txBody>
          <a:bodyPr>
            <a:normAutofit fontScale="90000"/>
          </a:bodyPr>
          <a:lstStyle/>
          <a:p>
            <a:r>
              <a:rPr lang="cy-GB" i="1" dirty="0">
                <a:solidFill>
                  <a:schemeClr val="accent4">
                    <a:lumMod val="75000"/>
                  </a:schemeClr>
                </a:solidFill>
              </a:rPr>
              <a:t>Deilliannau 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3" name="Content Placeholder 2">
            <a:extLst>
              <a:ext uri="{FF2B5EF4-FFF2-40B4-BE49-F238E27FC236}">
                <a16:creationId xmlns:a16="http://schemas.microsoft.com/office/drawing/2014/main" id="{64F2FA54-F9FC-47C1-86B1-87EDCC166288}"/>
              </a:ext>
            </a:extLst>
          </p:cNvPr>
          <p:cNvSpPr>
            <a:spLocks noGrp="1"/>
          </p:cNvSpPr>
          <p:nvPr>
            <p:ph sz="half" idx="1"/>
          </p:nvPr>
        </p:nvSpPr>
        <p:spPr/>
        <p:txBody>
          <a:bodyPr>
            <a:normAutofit fontScale="85000" lnSpcReduction="10000"/>
          </a:bodyPr>
          <a:lstStyle/>
          <a:p>
            <a:r>
              <a:rPr lang="en-GB" sz="3000" dirty="0">
                <a:effectLst/>
                <a:ea typeface="Times New Roman" panose="02020603050405020304" pitchFamily="18" charset="0"/>
              </a:rPr>
              <a:t>DD3</a:t>
            </a:r>
          </a:p>
          <a:p>
            <a:r>
              <a:rPr lang="cy-GB" sz="3000" dirty="0">
                <a:ea typeface="Times New Roman" panose="02020603050405020304" pitchFamily="18" charset="0"/>
              </a:rPr>
              <a:t>Gwerthuso ystod o strategaethau a ddefnyddir i oresgyn rhwystrau i addysg i ddysgwyr a chefnogi arferion cynhwysol mewn lleoliadau</a:t>
            </a:r>
            <a:r>
              <a:rPr lang="en-GB" sz="3000" dirty="0">
                <a:ea typeface="Times New Roman" panose="02020603050405020304" pitchFamily="18" charset="0"/>
              </a:rPr>
              <a:t>.</a:t>
            </a:r>
            <a:endParaRPr lang="en-GB" sz="3000" dirty="0">
              <a:effectLst/>
              <a:ea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395791EC-32DF-4E44-9FEF-EEB3AFE91DC4}"/>
              </a:ext>
            </a:extLst>
          </p:cNvPr>
          <p:cNvSpPr>
            <a:spLocks noGrp="1"/>
          </p:cNvSpPr>
          <p:nvPr>
            <p:ph sz="half" idx="2"/>
          </p:nvPr>
        </p:nvSpPr>
        <p:spPr/>
        <p:txBody>
          <a:bodyPr>
            <a:normAutofit fontScale="85000" lnSpcReduction="10000"/>
          </a:bodyPr>
          <a:lstStyle/>
          <a:p>
            <a:r>
              <a:rPr lang="en-GB" sz="2800" dirty="0">
                <a:effectLst/>
                <a:ea typeface="Times New Roman" panose="02020603050405020304" pitchFamily="18" charset="0"/>
              </a:rPr>
              <a:t>LO3</a:t>
            </a:r>
          </a:p>
          <a:p>
            <a:r>
              <a:rPr lang="en-GB" sz="2800" dirty="0">
                <a:effectLst/>
                <a:ea typeface="Times New Roman" panose="02020603050405020304" pitchFamily="18" charset="0"/>
              </a:rPr>
              <a:t>Evaluate a range of strategies used to overcome barriers to education for learners and support inclusive practice in settings.</a:t>
            </a:r>
          </a:p>
          <a:p>
            <a:pPr marL="0" indent="0">
              <a:buNone/>
            </a:pPr>
            <a:endParaRPr lang="en-GB" dirty="0"/>
          </a:p>
        </p:txBody>
      </p:sp>
    </p:spTree>
    <p:extLst>
      <p:ext uri="{BB962C8B-B14F-4D97-AF65-F5344CB8AC3E}">
        <p14:creationId xmlns:p14="http://schemas.microsoft.com/office/powerpoint/2010/main" val="135463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2" name="Rectangle 11">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2" name="Rectangle 21">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6"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11338" y="188119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8" name="Freeform: Shape 27">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706465" y="1335800"/>
            <a:ext cx="6053670" cy="4186400"/>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30"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E7E0C6DE-A23F-44E7-A46D-548DFFC4A5CB}"/>
              </a:ext>
            </a:extLst>
          </p:cNvPr>
          <p:cNvSpPr>
            <a:spLocks noGrp="1"/>
          </p:cNvSpPr>
          <p:nvPr>
            <p:ph type="title"/>
          </p:nvPr>
        </p:nvSpPr>
        <p:spPr>
          <a:xfrm>
            <a:off x="479323" y="629265"/>
            <a:ext cx="3849329" cy="1622322"/>
          </a:xfrm>
        </p:spPr>
        <p:txBody>
          <a:bodyPr vert="horz" lIns="91440" tIns="45720" rIns="91440" bIns="45720" rtlCol="0" anchor="ctr">
            <a:normAutofit/>
          </a:bodyPr>
          <a:lstStyle/>
          <a:p>
            <a:r>
              <a:rPr lang="cy-GB" sz="3600" b="0" i="0" kern="1200" dirty="0">
                <a:solidFill>
                  <a:srgbClr val="EBEBEB"/>
                </a:solidFill>
                <a:latin typeface="+mj-lt"/>
                <a:ea typeface="+mj-ea"/>
                <a:cs typeface="+mj-cs"/>
              </a:rPr>
              <a:t>Adfyfyrio</a:t>
            </a:r>
            <a:br>
              <a:rPr lang="en-US" sz="3600" b="0" i="0" kern="1200" dirty="0">
                <a:solidFill>
                  <a:srgbClr val="EBEBEB"/>
                </a:solidFill>
                <a:latin typeface="+mj-lt"/>
                <a:ea typeface="+mj-ea"/>
                <a:cs typeface="+mj-cs"/>
              </a:rPr>
            </a:br>
            <a:r>
              <a:rPr lang="en-US" sz="3600" b="0" i="0" kern="1200" dirty="0">
                <a:solidFill>
                  <a:srgbClr val="EBEBEB"/>
                </a:solidFill>
                <a:latin typeface="+mj-lt"/>
                <a:ea typeface="+mj-ea"/>
                <a:cs typeface="+mj-cs"/>
              </a:rPr>
              <a:t>Reflection</a:t>
            </a:r>
          </a:p>
        </p:txBody>
      </p:sp>
      <p:pic>
        <p:nvPicPr>
          <p:cNvPr id="6" name="Content Placeholder 5" descr="A picture containing wire&#10;&#10;Description automatically generated">
            <a:extLst>
              <a:ext uri="{FF2B5EF4-FFF2-40B4-BE49-F238E27FC236}">
                <a16:creationId xmlns:a16="http://schemas.microsoft.com/office/drawing/2014/main" id="{4B46AF41-97B1-4FED-8393-CA4964D614E4}"/>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036127" y="1627025"/>
            <a:ext cx="3621530" cy="3621530"/>
          </a:xfrm>
          <a:prstGeom prst="rect">
            <a:avLst/>
          </a:prstGeom>
        </p:spPr>
      </p:pic>
      <p:sp>
        <p:nvSpPr>
          <p:cNvPr id="32" name="Rectangle 31">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Content Placeholder 3">
            <a:extLst>
              <a:ext uri="{FF2B5EF4-FFF2-40B4-BE49-F238E27FC236}">
                <a16:creationId xmlns:a16="http://schemas.microsoft.com/office/drawing/2014/main" id="{56708DBA-27F6-47E2-AA16-789480C02EFD}"/>
              </a:ext>
            </a:extLst>
          </p:cNvPr>
          <p:cNvSpPr>
            <a:spLocks noGrp="1"/>
          </p:cNvSpPr>
          <p:nvPr>
            <p:ph sz="half" idx="1"/>
          </p:nvPr>
        </p:nvSpPr>
        <p:spPr>
          <a:xfrm>
            <a:off x="479323" y="2418735"/>
            <a:ext cx="3849329" cy="3811742"/>
          </a:xfrm>
        </p:spPr>
        <p:txBody>
          <a:bodyPr vert="horz" lIns="91440" tIns="45720" rIns="91440" bIns="45720" rtlCol="0" anchor="ctr">
            <a:normAutofit/>
          </a:bodyPr>
          <a:lstStyle/>
          <a:p>
            <a:r>
              <a:rPr lang="cy-GB" dirty="0">
                <a:solidFill>
                  <a:srgbClr val="FFFFFF"/>
                </a:solidFill>
              </a:rPr>
              <a:t>Pa rwystrau yr ydych wedi dod ar eu traws yn eich daith drwy'r system addysg? </a:t>
            </a:r>
            <a:r>
              <a:rPr lang="en-US" dirty="0">
                <a:solidFill>
                  <a:srgbClr val="FFFFFF"/>
                </a:solidFill>
              </a:rPr>
              <a:t>
What barriers have you come across in your journey through the education system?</a:t>
            </a:r>
          </a:p>
          <a:p>
            <a:endParaRPr lang="en-US" dirty="0">
              <a:solidFill>
                <a:srgbClr val="FFFFFF"/>
              </a:solidFill>
            </a:endParaRPr>
          </a:p>
          <a:p>
            <a:endParaRPr lang="en-US" dirty="0">
              <a:solidFill>
                <a:srgbClr val="FFFFFF"/>
              </a:solidFill>
            </a:endParaRPr>
          </a:p>
        </p:txBody>
      </p:sp>
    </p:spTree>
    <p:extLst>
      <p:ext uri="{BB962C8B-B14F-4D97-AF65-F5344CB8AC3E}">
        <p14:creationId xmlns:p14="http://schemas.microsoft.com/office/powerpoint/2010/main" val="301232541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Asesiad</a:t>
            </a:r>
            <a:br>
              <a:rPr lang="en-GB" dirty="0">
                <a:solidFill>
                  <a:schemeClr val="accent4">
                    <a:lumMod val="75000"/>
                  </a:schemeClr>
                </a:solidFill>
              </a:rPr>
            </a:br>
            <a:r>
              <a:rPr lang="en-GB" dirty="0">
                <a:solidFill>
                  <a:schemeClr val="accent5"/>
                </a:solidFill>
              </a:rPr>
              <a:t>Assessment</a:t>
            </a:r>
            <a:r>
              <a:rPr lang="en-GB" dirty="0"/>
              <a:t> </a:t>
            </a:r>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a:bodyPr>
          <a:lstStyle/>
          <a:p>
            <a:r>
              <a:rPr lang="cy-GB" dirty="0"/>
              <a:t>Asesiad 1</a:t>
            </a:r>
          </a:p>
          <a:p>
            <a:r>
              <a:rPr lang="cy-GB" dirty="0"/>
              <a:t>Pwysiad modwl: 100%</a:t>
            </a:r>
          </a:p>
          <a:p>
            <a:r>
              <a:rPr lang="cy-GB" dirty="0"/>
              <a:t>Math: Traethawd</a:t>
            </a:r>
          </a:p>
          <a:p>
            <a:r>
              <a:rPr lang="cy-GB" dirty="0"/>
              <a:t>Nifer geiriau: 3000</a:t>
            </a:r>
          </a:p>
          <a:p>
            <a:r>
              <a:rPr lang="cy-GB" dirty="0"/>
              <a:t>Pryd?  </a:t>
            </a:r>
            <a:r>
              <a:rPr lang="cy-GB" dirty="0">
                <a:solidFill>
                  <a:srgbClr val="FF0000"/>
                </a:solidFill>
              </a:rPr>
              <a:t>22.5.23</a:t>
            </a:r>
          </a:p>
          <a:p>
            <a:endParaRPr lang="en-GB" dirty="0"/>
          </a:p>
          <a:p>
            <a:pPr marL="0" indent="0">
              <a:buNone/>
            </a:pPr>
            <a:endParaRPr lang="en-GB" dirty="0"/>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a:bodyPr>
          <a:lstStyle/>
          <a:p>
            <a:r>
              <a:rPr lang="en-GB" i="1" dirty="0"/>
              <a:t>Assessment 1</a:t>
            </a:r>
          </a:p>
          <a:p>
            <a:r>
              <a:rPr lang="en-GB" i="1" dirty="0"/>
              <a:t>Module weighting: 100% </a:t>
            </a:r>
          </a:p>
          <a:p>
            <a:r>
              <a:rPr lang="en-GB" i="1" dirty="0"/>
              <a:t>Type: Essay</a:t>
            </a:r>
          </a:p>
          <a:p>
            <a:r>
              <a:rPr lang="en-GB" i="1" dirty="0"/>
              <a:t>Word count: 3000 </a:t>
            </a:r>
          </a:p>
          <a:p>
            <a:r>
              <a:rPr lang="en-GB" i="1" dirty="0"/>
              <a:t>When? </a:t>
            </a:r>
            <a:r>
              <a:rPr lang="cy-GB" dirty="0">
                <a:solidFill>
                  <a:srgbClr val="FF0000"/>
                </a:solidFill>
              </a:rPr>
              <a:t>22.5.23</a:t>
            </a:r>
            <a:endParaRPr lang="en-GB" i="1" dirty="0">
              <a:solidFill>
                <a:srgbClr val="FF0000"/>
              </a:solidFill>
            </a:endParaRPr>
          </a:p>
          <a:p>
            <a:endParaRPr lang="en-GB" dirty="0"/>
          </a:p>
          <a:p>
            <a:endParaRPr lang="en-GB" dirty="0"/>
          </a:p>
          <a:p>
            <a:endParaRPr lang="en-GB" dirty="0"/>
          </a:p>
        </p:txBody>
      </p:sp>
    </p:spTree>
    <p:extLst>
      <p:ext uri="{BB962C8B-B14F-4D97-AF65-F5344CB8AC3E}">
        <p14:creationId xmlns:p14="http://schemas.microsoft.com/office/powerpoint/2010/main" val="1882682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E37C7-B012-4A86-AB18-497E5FD5977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E6FF11-D8A7-43B0-84CB-4940D63465F4}"/>
              </a:ext>
            </a:extLst>
          </p:cNvPr>
          <p:cNvSpPr>
            <a:spLocks noGrp="1"/>
          </p:cNvSpPr>
          <p:nvPr>
            <p:ph sz="half" idx="1"/>
          </p:nvPr>
        </p:nvSpPr>
        <p:spPr/>
        <p:txBody>
          <a:bodyPr>
            <a:normAutofit fontScale="85000" lnSpcReduction="10000"/>
          </a:bodyPr>
          <a:lstStyle/>
          <a:p>
            <a:r>
              <a:rPr lang="cy-GB" dirty="0">
                <a:latin typeface="Arial" panose="020B0604020202020204" pitchFamily="34" charset="0"/>
                <a:ea typeface="Times New Roman" panose="02020603050405020304" pitchFamily="18" charset="0"/>
              </a:rPr>
              <a:t>Yn ôl Llywodraeth Cymru (2016, t.2) 'Mae cynhwysiant yn broses lle mae pob disgybl yn cael mynediad at gyfleoedd cyffredin mewn ffyrdd sy'n berthnasol i'w hanghenion, ac sy'n sicrhau eu bod yn perthyn yn llawn i gymuned yr ysgol.' Trafodwch y rhwystrau a all rwystro neu atal plant rhag dysgu a chymryd rhan lawn mewn amgylcheddau addysgol ac archwilio sut y gellir goresgyn y rhwystrau hyn, o ran deddfwriaeth a pholisi yn ogystal â strategaethau yn yr amgylchedd dysgu.</a:t>
            </a:r>
            <a:endParaRPr lang="cy-GB" dirty="0"/>
          </a:p>
        </p:txBody>
      </p:sp>
      <p:sp>
        <p:nvSpPr>
          <p:cNvPr id="4" name="Content Placeholder 3">
            <a:extLst>
              <a:ext uri="{FF2B5EF4-FFF2-40B4-BE49-F238E27FC236}">
                <a16:creationId xmlns:a16="http://schemas.microsoft.com/office/drawing/2014/main" id="{CF25A59E-707B-4794-949D-E32756D5B148}"/>
              </a:ext>
            </a:extLst>
          </p:cNvPr>
          <p:cNvSpPr>
            <a:spLocks noGrp="1"/>
          </p:cNvSpPr>
          <p:nvPr>
            <p:ph sz="half" idx="2"/>
          </p:nvPr>
        </p:nvSpPr>
        <p:spPr/>
        <p:txBody>
          <a:bodyPr>
            <a:normAutofit fontScale="85000" lnSpcReduction="10000"/>
          </a:bodyPr>
          <a:lstStyle/>
          <a:p>
            <a:r>
              <a:rPr lang="en-GB" sz="1800" dirty="0">
                <a:effectLst/>
                <a:latin typeface="Arial" panose="020B0604020202020204" pitchFamily="34" charset="0"/>
                <a:ea typeface="Times New Roman" panose="02020603050405020304" pitchFamily="18" charset="0"/>
              </a:rPr>
              <a:t>According to the Welsh Government (2016, p.2) ‘Inclusion is a process through which all pupils access common opportunities in ways relevant to their needs, and which ensures that they fully belong to the school community.’ Discuss the barriers that can hinder or prevent children from learning and participating fully in educational environments and examine how these barriers can be overcome, in terms of legislation and policy as well as strategies within the learning environment.</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205515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GB" sz="2800" dirty="0"/>
            </a:br>
            <a:br>
              <a:rPr lang="en-GB" sz="2800" i="1" dirty="0">
                <a:solidFill>
                  <a:schemeClr val="accent5"/>
                </a:solidFill>
              </a:rPr>
            </a:br>
            <a:r>
              <a:rPr lang="en-GB" sz="2800" dirty="0"/>
              <a:t> </a:t>
            </a:r>
            <a:br>
              <a:rPr lang="en-GB" sz="2800" dirty="0">
                <a:solidFill>
                  <a:schemeClr val="accent5"/>
                </a:solidFill>
              </a:rPr>
            </a:br>
            <a:endParaRPr lang="en-GB" sz="2800" dirty="0">
              <a:solidFill>
                <a:schemeClr val="accent5"/>
              </a:solidFill>
            </a:endParaRPr>
          </a:p>
        </p:txBody>
      </p:sp>
      <p:sp>
        <p:nvSpPr>
          <p:cNvPr id="5" name="Content Placeholder 4"/>
          <p:cNvSpPr>
            <a:spLocks noGrp="1"/>
          </p:cNvSpPr>
          <p:nvPr>
            <p:ph idx="1"/>
          </p:nvPr>
        </p:nvSpPr>
        <p:spPr/>
        <p:txBody>
          <a:bodyPr/>
          <a:lstStyle/>
          <a:p>
            <a:endParaRPr lang="en-GB"/>
          </a:p>
        </p:txBody>
      </p:sp>
      <p:graphicFrame>
        <p:nvGraphicFramePr>
          <p:cNvPr id="3" name="Table 2"/>
          <p:cNvGraphicFramePr>
            <a:graphicFrameLocks noGrp="1"/>
          </p:cNvGraphicFramePr>
          <p:nvPr>
            <p:extLst>
              <p:ext uri="{D42A27DB-BD31-4B8C-83A1-F6EECF244321}">
                <p14:modId xmlns:p14="http://schemas.microsoft.com/office/powerpoint/2010/main" val="3765049196"/>
              </p:ext>
            </p:extLst>
          </p:nvPr>
        </p:nvGraphicFramePr>
        <p:xfrm>
          <a:off x="755576" y="2204864"/>
          <a:ext cx="7992888" cy="3921299"/>
        </p:xfrm>
        <a:graphic>
          <a:graphicData uri="http://schemas.openxmlformats.org/drawingml/2006/table">
            <a:tbl>
              <a:tblPr firstRow="1" bandRow="1">
                <a:tableStyleId>{F5AB1C69-6EDB-4FF4-983F-18BD219EF322}</a:tableStyleId>
              </a:tblPr>
              <a:tblGrid>
                <a:gridCol w="2664296">
                  <a:extLst>
                    <a:ext uri="{9D8B030D-6E8A-4147-A177-3AD203B41FA5}">
                      <a16:colId xmlns:a16="http://schemas.microsoft.com/office/drawing/2014/main" val="20000"/>
                    </a:ext>
                  </a:extLst>
                </a:gridCol>
                <a:gridCol w="2664296">
                  <a:extLst>
                    <a:ext uri="{9D8B030D-6E8A-4147-A177-3AD203B41FA5}">
                      <a16:colId xmlns:a16="http://schemas.microsoft.com/office/drawing/2014/main" val="20001"/>
                    </a:ext>
                  </a:extLst>
                </a:gridCol>
                <a:gridCol w="2664296">
                  <a:extLst>
                    <a:ext uri="{9D8B030D-6E8A-4147-A177-3AD203B41FA5}">
                      <a16:colId xmlns:a16="http://schemas.microsoft.com/office/drawing/2014/main" val="20002"/>
                    </a:ext>
                  </a:extLst>
                </a:gridCol>
              </a:tblGrid>
              <a:tr h="1027008">
                <a:tc>
                  <a:txBody>
                    <a:bodyPr/>
                    <a:lstStyle/>
                    <a:p>
                      <a:pPr algn="ctr"/>
                      <a:r>
                        <a:rPr lang="en-GB" sz="2000" dirty="0" err="1"/>
                        <a:t>Yn</a:t>
                      </a:r>
                      <a:r>
                        <a:rPr lang="en-GB" sz="2000" dirty="0"/>
                        <a:t> </a:t>
                      </a:r>
                      <a:r>
                        <a:rPr lang="en-GB" sz="2000" dirty="0" err="1"/>
                        <a:t>gwybod</a:t>
                      </a:r>
                      <a:r>
                        <a:rPr lang="en-GB" sz="2000" dirty="0"/>
                        <a:t>?</a:t>
                      </a:r>
                      <a:r>
                        <a:rPr lang="en-GB" sz="2000" baseline="0" dirty="0"/>
                        <a:t> </a:t>
                      </a:r>
                    </a:p>
                    <a:p>
                      <a:pPr algn="ctr"/>
                      <a:endParaRPr lang="en-GB" sz="2000" baseline="0" dirty="0"/>
                    </a:p>
                    <a:p>
                      <a:pPr algn="ctr"/>
                      <a:r>
                        <a:rPr lang="en-GB" sz="2000" baseline="0" dirty="0"/>
                        <a:t>Know? </a:t>
                      </a:r>
                      <a:endParaRPr lang="en-GB" sz="2000" dirty="0">
                        <a:latin typeface="Bradley Hand ITC" panose="03070402050302030203" pitchFamily="66" charset="0"/>
                      </a:endParaRPr>
                    </a:p>
                  </a:txBody>
                  <a:tcPr/>
                </a:tc>
                <a:tc>
                  <a:txBody>
                    <a:bodyPr/>
                    <a:lstStyle/>
                    <a:p>
                      <a:pPr algn="ctr"/>
                      <a:r>
                        <a:rPr lang="en-GB" sz="2000" dirty="0" err="1"/>
                        <a:t>Eisiau</a:t>
                      </a:r>
                      <a:r>
                        <a:rPr lang="en-GB" sz="2000" baseline="0" dirty="0"/>
                        <a:t> </a:t>
                      </a:r>
                      <a:r>
                        <a:rPr lang="en-GB" sz="2000" baseline="0" dirty="0" err="1"/>
                        <a:t>Gwybod</a:t>
                      </a:r>
                      <a:r>
                        <a:rPr lang="en-GB" sz="2000" baseline="0" dirty="0"/>
                        <a:t>?</a:t>
                      </a:r>
                    </a:p>
                    <a:p>
                      <a:pPr algn="ctr"/>
                      <a:endParaRPr lang="en-GB" sz="2000" baseline="0" dirty="0"/>
                    </a:p>
                    <a:p>
                      <a:pPr algn="ctr"/>
                      <a:r>
                        <a:rPr lang="en-GB" sz="2000" baseline="0" dirty="0"/>
                        <a:t>Want to Know?  </a:t>
                      </a:r>
                      <a:endParaRPr lang="en-GB" sz="2000" dirty="0">
                        <a:latin typeface="Bradley Hand ITC" panose="03070402050302030203" pitchFamily="66" charset="0"/>
                      </a:endParaRPr>
                    </a:p>
                  </a:txBody>
                  <a:tcPr/>
                </a:tc>
                <a:tc>
                  <a:txBody>
                    <a:bodyPr/>
                    <a:lstStyle/>
                    <a:p>
                      <a:pPr algn="ctr"/>
                      <a:r>
                        <a:rPr lang="en-GB" sz="2000" dirty="0"/>
                        <a:t>Wedi </a:t>
                      </a:r>
                      <a:r>
                        <a:rPr lang="en-GB" sz="2000" dirty="0" err="1"/>
                        <a:t>dysgu</a:t>
                      </a:r>
                      <a:r>
                        <a:rPr lang="en-GB" sz="2000" dirty="0"/>
                        <a:t>? </a:t>
                      </a:r>
                    </a:p>
                    <a:p>
                      <a:pPr algn="ctr"/>
                      <a:endParaRPr lang="en-GB" sz="2000" dirty="0"/>
                    </a:p>
                    <a:p>
                      <a:pPr algn="ctr"/>
                      <a:r>
                        <a:rPr lang="en-GB" sz="2000" dirty="0"/>
                        <a:t>Learnt? </a:t>
                      </a:r>
                      <a:endParaRPr lang="en-GB" sz="2000" dirty="0">
                        <a:latin typeface="Bradley Hand ITC" panose="03070402050302030203" pitchFamily="66" charset="0"/>
                      </a:endParaRPr>
                    </a:p>
                  </a:txBody>
                  <a:tcPr/>
                </a:tc>
                <a:extLst>
                  <a:ext uri="{0D108BD9-81ED-4DB2-BD59-A6C34878D82A}">
                    <a16:rowId xmlns:a16="http://schemas.microsoft.com/office/drawing/2014/main" val="10000"/>
                  </a:ext>
                </a:extLst>
              </a:tr>
              <a:tr h="2894291">
                <a:tc>
                  <a:txBody>
                    <a:bodyPr/>
                    <a:lstStyle/>
                    <a:p>
                      <a:endParaRPr lang="en-GB" dirty="0"/>
                    </a:p>
                  </a:txBody>
                  <a:tcPr/>
                </a:tc>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8229354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57BC7-4A89-4CF0-9EB6-FE1CB3DFE2DA}"/>
              </a:ext>
            </a:extLst>
          </p:cNvPr>
          <p:cNvSpPr>
            <a:spLocks noGrp="1"/>
          </p:cNvSpPr>
          <p:nvPr>
            <p:ph type="title"/>
          </p:nvPr>
        </p:nvSpPr>
        <p:spPr/>
        <p:txBody>
          <a:bodyPr>
            <a:normAutofit fontScale="90000"/>
          </a:bodyPr>
          <a:lstStyle/>
          <a:p>
            <a:r>
              <a:rPr lang="cy-GB" dirty="0"/>
              <a:t>Adnoddau defnyddiol </a:t>
            </a:r>
            <a:br>
              <a:rPr lang="en-GB" dirty="0"/>
            </a:br>
            <a:r>
              <a:rPr lang="en-GB" dirty="0"/>
              <a:t>Useful resources</a:t>
            </a:r>
          </a:p>
        </p:txBody>
      </p:sp>
      <p:sp>
        <p:nvSpPr>
          <p:cNvPr id="3" name="Content Placeholder 2">
            <a:extLst>
              <a:ext uri="{FF2B5EF4-FFF2-40B4-BE49-F238E27FC236}">
                <a16:creationId xmlns:a16="http://schemas.microsoft.com/office/drawing/2014/main" id="{21F40C5C-C1FD-413F-A2CB-B0D8C1C6475B}"/>
              </a:ext>
            </a:extLst>
          </p:cNvPr>
          <p:cNvSpPr>
            <a:spLocks noGrp="1"/>
          </p:cNvSpPr>
          <p:nvPr>
            <p:ph sz="half" idx="1"/>
          </p:nvPr>
        </p:nvSpPr>
        <p:spPr/>
        <p:txBody>
          <a:bodyPr>
            <a:normAutofit/>
          </a:bodyPr>
          <a:lstStyle/>
          <a:p>
            <a:pPr>
              <a:tabLst>
                <a:tab pos="457200" algn="l"/>
              </a:tabLst>
            </a:pPr>
            <a:r>
              <a:rPr lang="cy-GB" sz="2000" dirty="0">
                <a:effectLst/>
                <a:ea typeface="DengXian" panose="02010600030101010101" pitchFamily="2" charset="-122"/>
                <a:cs typeface="Times New Roman" panose="02020603050405020304" pitchFamily="18" charset="0"/>
              </a:rPr>
              <a:t>Llawlyfr modwl</a:t>
            </a:r>
            <a:endParaRPr lang="cy-GB" sz="2000" dirty="0">
              <a:effectLst/>
              <a:ea typeface="Times New Roman" panose="02020603050405020304" pitchFamily="18" charset="0"/>
              <a:cs typeface="Times New Roman" panose="02020603050405020304" pitchFamily="18" charset="0"/>
            </a:endParaRPr>
          </a:p>
          <a:p>
            <a:pPr>
              <a:tabLst>
                <a:tab pos="457200" algn="l"/>
              </a:tabLst>
            </a:pPr>
            <a:r>
              <a:rPr lang="cy-GB" sz="2000" dirty="0">
                <a:effectLst/>
                <a:ea typeface="DengXian" panose="02010600030101010101" pitchFamily="2" charset="-122"/>
                <a:cs typeface="Times New Roman" panose="02020603050405020304" pitchFamily="18" charset="0"/>
              </a:rPr>
              <a:t>C</a:t>
            </a:r>
            <a:r>
              <a:rPr lang="cy-GB" sz="2000" dirty="0">
                <a:effectLst/>
                <a:ea typeface="Times New Roman" panose="02020603050405020304" pitchFamily="18" charset="0"/>
                <a:cs typeface="Times New Roman" panose="02020603050405020304" pitchFamily="18" charset="0"/>
              </a:rPr>
              <a:t>ynllun gweithredu’r modwl</a:t>
            </a:r>
          </a:p>
          <a:p>
            <a:pPr>
              <a:tabLst>
                <a:tab pos="457200" algn="l"/>
              </a:tabLst>
            </a:pPr>
            <a:r>
              <a:rPr lang="cy-GB" sz="2000" dirty="0">
                <a:effectLst/>
                <a:ea typeface="DengXian" panose="02010600030101010101" pitchFamily="2" charset="-122"/>
                <a:cs typeface="Times New Roman" panose="02020603050405020304" pitchFamily="18" charset="0"/>
              </a:rPr>
              <a:t>C</a:t>
            </a:r>
            <a:r>
              <a:rPr lang="cy-GB" sz="2000" dirty="0">
                <a:effectLst/>
                <a:ea typeface="Times New Roman" panose="02020603050405020304" pitchFamily="18" charset="0"/>
                <a:cs typeface="Times New Roman" panose="02020603050405020304" pitchFamily="18" charset="0"/>
              </a:rPr>
              <a:t>anllawiau asesu</a:t>
            </a:r>
          </a:p>
          <a:p>
            <a:pPr>
              <a:tabLst>
                <a:tab pos="457200" algn="l"/>
              </a:tabLst>
            </a:pPr>
            <a:r>
              <a:rPr lang="cy-GB" sz="2000" dirty="0">
                <a:effectLst/>
                <a:ea typeface="DengXian" panose="02010600030101010101" pitchFamily="2" charset="-122"/>
                <a:cs typeface="Times New Roman" panose="02020603050405020304" pitchFamily="18" charset="0"/>
              </a:rPr>
              <a:t>M</a:t>
            </a:r>
            <a:r>
              <a:rPr lang="cy-GB" sz="2000" dirty="0">
                <a:effectLst/>
                <a:ea typeface="Times New Roman" panose="02020603050405020304" pitchFamily="18" charset="0"/>
                <a:cs typeface="Times New Roman" panose="02020603050405020304" pitchFamily="18" charset="0"/>
              </a:rPr>
              <a:t>anyleb asesu</a:t>
            </a:r>
          </a:p>
          <a:p>
            <a:r>
              <a:rPr lang="cy-GB" sz="2000" dirty="0">
                <a:effectLst/>
                <a:ea typeface="DengXian" panose="02010600030101010101" pitchFamily="2" charset="-122"/>
              </a:rPr>
              <a:t>Rhestr ddarllen y modwl</a:t>
            </a:r>
            <a:endParaRPr lang="en-GB" sz="2000" dirty="0"/>
          </a:p>
        </p:txBody>
      </p:sp>
      <p:sp>
        <p:nvSpPr>
          <p:cNvPr id="4" name="Content Placeholder 3">
            <a:extLst>
              <a:ext uri="{FF2B5EF4-FFF2-40B4-BE49-F238E27FC236}">
                <a16:creationId xmlns:a16="http://schemas.microsoft.com/office/drawing/2014/main" id="{2AFBD3CA-70DD-4215-97B4-2B8DF822B4AF}"/>
              </a:ext>
            </a:extLst>
          </p:cNvPr>
          <p:cNvSpPr>
            <a:spLocks noGrp="1"/>
          </p:cNvSpPr>
          <p:nvPr>
            <p:ph sz="half" idx="2"/>
          </p:nvPr>
        </p:nvSpPr>
        <p:spPr/>
        <p:txBody>
          <a:bodyPr>
            <a:normAutofit/>
          </a:bodyPr>
          <a:lstStyle/>
          <a:p>
            <a:r>
              <a:rPr lang="en-GB" sz="2000" dirty="0"/>
              <a:t>Module handbook</a:t>
            </a:r>
          </a:p>
          <a:p>
            <a:r>
              <a:rPr lang="en-GB" sz="2000" dirty="0"/>
              <a:t>Module implementation plan</a:t>
            </a:r>
          </a:p>
          <a:p>
            <a:r>
              <a:rPr lang="en-GB" sz="2000" dirty="0"/>
              <a:t>Assessment guidance</a:t>
            </a:r>
          </a:p>
          <a:p>
            <a:r>
              <a:rPr lang="en-GB" sz="2000" dirty="0"/>
              <a:t>Assessment specification</a:t>
            </a:r>
          </a:p>
          <a:p>
            <a:r>
              <a:rPr lang="en-GB" sz="2000" dirty="0"/>
              <a:t>Module reading list</a:t>
            </a:r>
          </a:p>
        </p:txBody>
      </p:sp>
    </p:spTree>
    <p:extLst>
      <p:ext uri="{BB962C8B-B14F-4D97-AF65-F5344CB8AC3E}">
        <p14:creationId xmlns:p14="http://schemas.microsoft.com/office/powerpoint/2010/main" val="19569561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Perthyn</a:t>
            </a:r>
            <a:br>
              <a:rPr lang="en-GB" dirty="0"/>
            </a:br>
            <a:r>
              <a:rPr lang="en-GB" i="1" dirty="0"/>
              <a:t>Belonging </a:t>
            </a:r>
          </a:p>
        </p:txBody>
      </p:sp>
      <p:sp>
        <p:nvSpPr>
          <p:cNvPr id="3" name="Content Placeholder 2"/>
          <p:cNvSpPr>
            <a:spLocks noGrp="1"/>
          </p:cNvSpPr>
          <p:nvPr>
            <p:ph sz="half" idx="1"/>
          </p:nvPr>
        </p:nvSpPr>
        <p:spPr/>
        <p:txBody>
          <a:bodyPr/>
          <a:lstStyle/>
          <a:p>
            <a:r>
              <a:rPr lang="cy-GB" i="1" dirty="0"/>
              <a:t>Beth yw ystyr ‘perthyn’ i gymdeithas? </a:t>
            </a:r>
          </a:p>
          <a:p>
            <a:r>
              <a:rPr lang="cy-GB" i="1" dirty="0"/>
              <a:t>Sut mae:</a:t>
            </a:r>
          </a:p>
          <a:p>
            <a:pPr lvl="1"/>
            <a:r>
              <a:rPr lang="cy-GB" i="1" dirty="0"/>
              <a:t>Yn teimlo i berthyn?</a:t>
            </a:r>
          </a:p>
          <a:p>
            <a:pPr lvl="1"/>
            <a:r>
              <a:rPr lang="cy-GB" i="1" dirty="0"/>
              <a:t>Yn edrych i berthyn? </a:t>
            </a:r>
          </a:p>
          <a:p>
            <a:r>
              <a:rPr lang="cy-GB" i="1" dirty="0"/>
              <a:t>Beth all ddigwydd pan nad yw person yn teimlo ei f/bod nhw’n ‘perthyn’? </a:t>
            </a:r>
          </a:p>
        </p:txBody>
      </p:sp>
      <p:sp>
        <p:nvSpPr>
          <p:cNvPr id="4" name="Content Placeholder 3"/>
          <p:cNvSpPr>
            <a:spLocks noGrp="1"/>
          </p:cNvSpPr>
          <p:nvPr>
            <p:ph sz="half" idx="2"/>
          </p:nvPr>
        </p:nvSpPr>
        <p:spPr/>
        <p:txBody>
          <a:bodyPr/>
          <a:lstStyle/>
          <a:p>
            <a:r>
              <a:rPr lang="en-GB" i="1" dirty="0"/>
              <a:t>What does it mean to ‘belong’ to society? </a:t>
            </a:r>
          </a:p>
          <a:p>
            <a:r>
              <a:rPr lang="en-GB" i="1" dirty="0"/>
              <a:t>What does it:</a:t>
            </a:r>
          </a:p>
          <a:p>
            <a:pPr lvl="1"/>
            <a:r>
              <a:rPr lang="en-GB" i="1" dirty="0"/>
              <a:t>Feel like to belong?</a:t>
            </a:r>
          </a:p>
          <a:p>
            <a:pPr lvl="1"/>
            <a:r>
              <a:rPr lang="en-GB" i="1" dirty="0"/>
              <a:t>Look like in practice?</a:t>
            </a:r>
          </a:p>
          <a:p>
            <a:r>
              <a:rPr lang="en-GB" i="1" dirty="0"/>
              <a:t>What can happen if someone feels like they don’t ‘belong’ in society? </a:t>
            </a:r>
          </a:p>
        </p:txBody>
      </p:sp>
    </p:spTree>
    <p:extLst>
      <p:ext uri="{BB962C8B-B14F-4D97-AF65-F5344CB8AC3E}">
        <p14:creationId xmlns:p14="http://schemas.microsoft.com/office/powerpoint/2010/main" val="31156298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Tasg                          </a:t>
            </a:r>
            <a:r>
              <a:rPr lang="en-GB" i="1" dirty="0"/>
              <a:t>Task</a:t>
            </a:r>
            <a:r>
              <a:rPr lang="en-GB" dirty="0"/>
              <a:t> </a:t>
            </a:r>
          </a:p>
        </p:txBody>
      </p:sp>
      <p:sp>
        <p:nvSpPr>
          <p:cNvPr id="3" name="Content Placeholder 2"/>
          <p:cNvSpPr>
            <a:spLocks noGrp="1"/>
          </p:cNvSpPr>
          <p:nvPr>
            <p:ph sz="half" idx="1"/>
          </p:nvPr>
        </p:nvSpPr>
        <p:spPr/>
        <p:txBody>
          <a:bodyPr>
            <a:normAutofit/>
          </a:bodyPr>
          <a:lstStyle/>
          <a:p>
            <a:r>
              <a:rPr lang="cy-GB" i="1" dirty="0"/>
              <a:t>Adfyfyriwch ar y diffiniadau o hawliau dynol ac addysg gynhwysol. </a:t>
            </a:r>
          </a:p>
          <a:p>
            <a:r>
              <a:rPr lang="cy-GB" i="1" dirty="0"/>
              <a:t>Ysgrifennwch restr o enghreifftiau o sut y gallai addysg gynhwysol edrych yn ymarferol. Ystyriwch:</a:t>
            </a:r>
          </a:p>
          <a:p>
            <a:pPr lvl="1"/>
            <a:r>
              <a:rPr lang="cy-GB" i="1" dirty="0"/>
              <a:t>Ar bwy y gallai’r gwaharddiad effeithio? </a:t>
            </a:r>
          </a:p>
          <a:p>
            <a:pPr lvl="1"/>
            <a:r>
              <a:rPr lang="cy-GB" i="1" dirty="0"/>
              <a:t>Pam yr effeithir arnynt?</a:t>
            </a:r>
          </a:p>
          <a:p>
            <a:pPr lvl="1"/>
            <a:r>
              <a:rPr lang="cy-GB" i="1" dirty="0"/>
              <a:t>Sut yr effeithir arnynt? </a:t>
            </a:r>
          </a:p>
          <a:p>
            <a:endParaRPr lang="en-GB" dirty="0"/>
          </a:p>
        </p:txBody>
      </p:sp>
      <p:sp>
        <p:nvSpPr>
          <p:cNvPr id="4" name="Content Placeholder 3"/>
          <p:cNvSpPr>
            <a:spLocks noGrp="1"/>
          </p:cNvSpPr>
          <p:nvPr>
            <p:ph sz="half" idx="2"/>
          </p:nvPr>
        </p:nvSpPr>
        <p:spPr/>
        <p:txBody>
          <a:bodyPr>
            <a:normAutofit/>
          </a:bodyPr>
          <a:lstStyle/>
          <a:p>
            <a:r>
              <a:rPr lang="en-GB" i="1" dirty="0"/>
              <a:t>Reflect on the definitions of human rights and inclusive education. </a:t>
            </a:r>
          </a:p>
          <a:p>
            <a:r>
              <a:rPr lang="en-GB" i="1" dirty="0"/>
              <a:t>Write a list of examples of what inclusive education might look like in practice. Consider:</a:t>
            </a:r>
          </a:p>
          <a:p>
            <a:pPr lvl="1"/>
            <a:r>
              <a:rPr lang="en-GB" i="1" dirty="0"/>
              <a:t>Who might be affected by exclusion? </a:t>
            </a:r>
          </a:p>
          <a:p>
            <a:pPr lvl="1"/>
            <a:r>
              <a:rPr lang="en-GB" i="1" dirty="0"/>
              <a:t>Why are they affected?</a:t>
            </a:r>
          </a:p>
          <a:p>
            <a:pPr lvl="1"/>
            <a:r>
              <a:rPr lang="en-GB" i="1" dirty="0"/>
              <a:t>How are they affected? </a:t>
            </a:r>
          </a:p>
        </p:txBody>
      </p:sp>
    </p:spTree>
    <p:extLst>
      <p:ext uri="{BB962C8B-B14F-4D97-AF65-F5344CB8AC3E}">
        <p14:creationId xmlns:p14="http://schemas.microsoft.com/office/powerpoint/2010/main" val="36338320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97EEE690-DF4A-4CEE-9B24-2A420A4723E9}"/>
              </a:ext>
            </a:extLst>
          </p:cNvPr>
          <p:cNvSpPr>
            <a:spLocks noGrp="1" noChangeArrowheads="1"/>
          </p:cNvSpPr>
          <p:nvPr>
            <p:ph type="title"/>
          </p:nvPr>
        </p:nvSpPr>
        <p:spPr>
          <a:xfrm>
            <a:off x="866440" y="927099"/>
            <a:ext cx="7954032" cy="709865"/>
          </a:xfrm>
        </p:spPr>
        <p:txBody>
          <a:bodyPr>
            <a:normAutofit fontScale="90000"/>
          </a:bodyPr>
          <a:lstStyle/>
          <a:p>
            <a:pPr eaLnBrk="1" hangingPunct="1"/>
            <a:r>
              <a:rPr lang="cy-GB" altLang="en-US" dirty="0"/>
              <a:t>Plentyndod Anhafal</a:t>
            </a:r>
            <a:r>
              <a:rPr lang="en-GB" altLang="en-US" dirty="0"/>
              <a:t>    Unequal Childhood</a:t>
            </a:r>
          </a:p>
        </p:txBody>
      </p:sp>
      <p:sp>
        <p:nvSpPr>
          <p:cNvPr id="12291" name="Rectangle 3">
            <a:extLst>
              <a:ext uri="{FF2B5EF4-FFF2-40B4-BE49-F238E27FC236}">
                <a16:creationId xmlns:a16="http://schemas.microsoft.com/office/drawing/2014/main" id="{7DDEF266-F192-440B-9BA9-E03BB4FAB379}"/>
              </a:ext>
            </a:extLst>
          </p:cNvPr>
          <p:cNvSpPr>
            <a:spLocks noGrp="1" noChangeArrowheads="1"/>
          </p:cNvSpPr>
          <p:nvPr>
            <p:ph sz="half" idx="1"/>
          </p:nvPr>
        </p:nvSpPr>
        <p:spPr/>
        <p:txBody>
          <a:bodyPr>
            <a:normAutofit/>
          </a:bodyPr>
          <a:lstStyle/>
          <a:p>
            <a:pPr>
              <a:defRPr/>
            </a:pPr>
            <a:r>
              <a:rPr lang="cy-GB" dirty="0"/>
              <a:t>Tlodi / Cyfoeth</a:t>
            </a:r>
          </a:p>
          <a:p>
            <a:pPr>
              <a:defRPr/>
            </a:pPr>
            <a:r>
              <a:rPr lang="cy-GB" dirty="0"/>
              <a:t>Daearyddiaeth</a:t>
            </a:r>
          </a:p>
          <a:p>
            <a:pPr>
              <a:defRPr/>
            </a:pPr>
            <a:r>
              <a:rPr lang="cy-GB" dirty="0"/>
              <a:t>Dosbarth Cymdeithasol</a:t>
            </a:r>
          </a:p>
          <a:p>
            <a:pPr>
              <a:defRPr/>
            </a:pPr>
            <a:r>
              <a:rPr lang="cy-GB" dirty="0"/>
              <a:t>‘Hil’</a:t>
            </a:r>
          </a:p>
          <a:p>
            <a:pPr>
              <a:defRPr/>
            </a:pPr>
            <a:r>
              <a:rPr lang="cy-GB" dirty="0"/>
              <a:t>Rhywedd</a:t>
            </a:r>
          </a:p>
          <a:p>
            <a:pPr>
              <a:defRPr/>
            </a:pPr>
            <a:r>
              <a:rPr lang="cy-GB" dirty="0"/>
              <a:t>Anabledd</a:t>
            </a:r>
          </a:p>
          <a:p>
            <a:pPr marL="0" indent="0">
              <a:buFontTx/>
              <a:buNone/>
              <a:defRPr/>
            </a:pPr>
            <a:r>
              <a:rPr lang="cy-GB" dirty="0"/>
              <a:t>Mae pob un yn cael effaith </a:t>
            </a:r>
            <a:r>
              <a:rPr lang="cy-GB" b="1" i="1" dirty="0"/>
              <a:t>ar </a:t>
            </a:r>
            <a:r>
              <a:rPr lang="cy-GB" dirty="0"/>
              <a:t> blentyndod</a:t>
            </a:r>
          </a:p>
          <a:p>
            <a:pPr>
              <a:defRPr/>
            </a:pPr>
            <a:endParaRPr lang="en-GB" dirty="0"/>
          </a:p>
        </p:txBody>
      </p:sp>
      <p:sp>
        <p:nvSpPr>
          <p:cNvPr id="2" name="Content Placeholder 1">
            <a:extLst>
              <a:ext uri="{FF2B5EF4-FFF2-40B4-BE49-F238E27FC236}">
                <a16:creationId xmlns:a16="http://schemas.microsoft.com/office/drawing/2014/main" id="{297B4AC8-773D-4A52-A931-6E988089930F}"/>
              </a:ext>
            </a:extLst>
          </p:cNvPr>
          <p:cNvSpPr>
            <a:spLocks noGrp="1"/>
          </p:cNvSpPr>
          <p:nvPr>
            <p:ph sz="half" idx="2"/>
          </p:nvPr>
        </p:nvSpPr>
        <p:spPr/>
        <p:txBody>
          <a:bodyPr>
            <a:normAutofit/>
          </a:bodyPr>
          <a:lstStyle/>
          <a:p>
            <a:pPr eaLnBrk="1" hangingPunct="1">
              <a:lnSpc>
                <a:spcPct val="90000"/>
              </a:lnSpc>
            </a:pPr>
            <a:r>
              <a:rPr lang="en-GB" altLang="en-US" dirty="0"/>
              <a:t>Poverty/Wealth</a:t>
            </a:r>
          </a:p>
          <a:p>
            <a:pPr eaLnBrk="1" hangingPunct="1">
              <a:lnSpc>
                <a:spcPct val="90000"/>
              </a:lnSpc>
            </a:pPr>
            <a:r>
              <a:rPr lang="en-GB" altLang="en-US" dirty="0"/>
              <a:t>Geography</a:t>
            </a:r>
          </a:p>
          <a:p>
            <a:pPr eaLnBrk="1" hangingPunct="1">
              <a:lnSpc>
                <a:spcPct val="90000"/>
              </a:lnSpc>
            </a:pPr>
            <a:r>
              <a:rPr lang="en-GB" altLang="en-US" dirty="0"/>
              <a:t>Social class</a:t>
            </a:r>
          </a:p>
          <a:p>
            <a:pPr eaLnBrk="1" hangingPunct="1">
              <a:lnSpc>
                <a:spcPct val="90000"/>
              </a:lnSpc>
            </a:pPr>
            <a:r>
              <a:rPr lang="en-GB" altLang="en-US" dirty="0"/>
              <a:t>‘Race’</a:t>
            </a:r>
          </a:p>
          <a:p>
            <a:pPr eaLnBrk="1" hangingPunct="1">
              <a:lnSpc>
                <a:spcPct val="90000"/>
              </a:lnSpc>
            </a:pPr>
            <a:r>
              <a:rPr lang="en-GB" altLang="en-US" dirty="0"/>
              <a:t>Gender</a:t>
            </a:r>
          </a:p>
          <a:p>
            <a:pPr eaLnBrk="1" hangingPunct="1">
              <a:lnSpc>
                <a:spcPct val="90000"/>
              </a:lnSpc>
            </a:pPr>
            <a:r>
              <a:rPr lang="en-GB" altLang="en-US" dirty="0"/>
              <a:t>Disability</a:t>
            </a:r>
          </a:p>
          <a:p>
            <a:pPr eaLnBrk="1" hangingPunct="1">
              <a:lnSpc>
                <a:spcPct val="90000"/>
              </a:lnSpc>
              <a:buFontTx/>
              <a:buNone/>
            </a:pPr>
            <a:endParaRPr lang="en-GB" altLang="en-US" dirty="0"/>
          </a:p>
          <a:p>
            <a:pPr eaLnBrk="1" hangingPunct="1">
              <a:lnSpc>
                <a:spcPct val="90000"/>
              </a:lnSpc>
              <a:buFontTx/>
              <a:buNone/>
            </a:pPr>
            <a:r>
              <a:rPr lang="en-GB" altLang="en-US" dirty="0"/>
              <a:t>All impact </a:t>
            </a:r>
            <a:r>
              <a:rPr lang="en-GB" altLang="en-US" b="1" i="1" dirty="0"/>
              <a:t>on</a:t>
            </a:r>
            <a:r>
              <a:rPr lang="en-GB" altLang="en-US" dirty="0"/>
              <a:t> childhood</a:t>
            </a:r>
          </a:p>
          <a:p>
            <a:pPr eaLnBrk="1" hangingPunct="1">
              <a:lnSpc>
                <a:spcPct val="90000"/>
              </a:lnSpc>
              <a:buFontTx/>
              <a:buNone/>
            </a:pPr>
            <a:endParaRPr lang="en-GB" altLang="en-US" dirty="0"/>
          </a:p>
          <a:p>
            <a:pPr>
              <a:defRPr/>
            </a:pP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1B400-09E8-4D04-8D9F-A39EE3B34BAB}"/>
              </a:ext>
            </a:extLst>
          </p:cNvPr>
          <p:cNvSpPr>
            <a:spLocks noGrp="1"/>
          </p:cNvSpPr>
          <p:nvPr>
            <p:ph type="title"/>
          </p:nvPr>
        </p:nvSpPr>
        <p:spPr>
          <a:xfrm>
            <a:off x="611560" y="927099"/>
            <a:ext cx="8424936" cy="709865"/>
          </a:xfrm>
        </p:spPr>
        <p:txBody>
          <a:bodyPr>
            <a:normAutofit fontScale="90000"/>
          </a:bodyPr>
          <a:lstStyle/>
          <a:p>
            <a:r>
              <a:rPr lang="cy-GB" altLang="en-US" dirty="0"/>
              <a:t>Plentyndod Anghyfartal</a:t>
            </a:r>
            <a:r>
              <a:rPr lang="en-GB" altLang="en-US" dirty="0"/>
              <a:t>  Unequal Childhoods</a:t>
            </a:r>
            <a:endParaRPr lang="en-GB" dirty="0"/>
          </a:p>
        </p:txBody>
      </p:sp>
      <p:sp>
        <p:nvSpPr>
          <p:cNvPr id="23555" name="Rectangle 3">
            <a:extLst>
              <a:ext uri="{FF2B5EF4-FFF2-40B4-BE49-F238E27FC236}">
                <a16:creationId xmlns:a16="http://schemas.microsoft.com/office/drawing/2014/main" id="{A52CE9D3-7EA3-4232-92E1-D8093B56E92C}"/>
              </a:ext>
            </a:extLst>
          </p:cNvPr>
          <p:cNvSpPr>
            <a:spLocks noGrp="1" noChangeArrowheads="1"/>
          </p:cNvSpPr>
          <p:nvPr>
            <p:ph sz="half" idx="1"/>
          </p:nvPr>
        </p:nvSpPr>
        <p:spPr>
          <a:xfrm>
            <a:off x="866440" y="2348880"/>
            <a:ext cx="3636980" cy="4032448"/>
          </a:xfrm>
        </p:spPr>
        <p:txBody>
          <a:bodyPr rtlCol="0">
            <a:noAutofit/>
          </a:bodyPr>
          <a:lstStyle/>
          <a:p>
            <a:pPr marL="0" indent="0">
              <a:spcBef>
                <a:spcPct val="0"/>
              </a:spcBef>
              <a:buFontTx/>
              <a:buNone/>
              <a:defRPr/>
            </a:pPr>
            <a:r>
              <a:rPr lang="cy-GB" altLang="en-US" sz="1600" dirty="0">
                <a:solidFill>
                  <a:srgbClr val="222222"/>
                </a:solidFill>
                <a:cs typeface="Arial" panose="020B0604020202020204" pitchFamily="34" charset="0"/>
              </a:rPr>
              <a:t>Gall plant hefyd gael eu hymyleiddio oherwydd eu bod:</a:t>
            </a:r>
          </a:p>
          <a:p>
            <a:pPr>
              <a:spcBef>
                <a:spcPct val="0"/>
              </a:spcBef>
              <a:defRPr/>
            </a:pPr>
            <a:r>
              <a:rPr lang="cy-GB" altLang="en-US" sz="1600" dirty="0">
                <a:solidFill>
                  <a:srgbClr val="222222"/>
                </a:solidFill>
                <a:cs typeface="Arial" panose="020B0604020202020204" pitchFamily="34" charset="0"/>
              </a:rPr>
              <a:t>Bechgyn neu ferched</a:t>
            </a:r>
          </a:p>
          <a:p>
            <a:pPr>
              <a:spcBef>
                <a:spcPct val="0"/>
              </a:spcBef>
              <a:defRPr/>
            </a:pPr>
            <a:r>
              <a:rPr lang="cy-GB" altLang="en-US" sz="1600" dirty="0">
                <a:solidFill>
                  <a:srgbClr val="222222"/>
                </a:solidFill>
                <a:cs typeface="Arial" panose="020B0604020202020204" pitchFamily="34" charset="0"/>
              </a:rPr>
              <a:t>Grwpiau lleiafrifol ethnig, ffydd, Teithwyr, ‘ceiswyr lloches’ a ffoaduriaid </a:t>
            </a:r>
          </a:p>
          <a:p>
            <a:pPr>
              <a:spcBef>
                <a:spcPct val="0"/>
              </a:spcBef>
              <a:defRPr/>
            </a:pPr>
            <a:r>
              <a:rPr lang="cy-GB" altLang="en-US" sz="1600" dirty="0">
                <a:solidFill>
                  <a:srgbClr val="222222"/>
                </a:solidFill>
                <a:cs typeface="Arial" panose="020B0604020202020204" pitchFamily="34" charset="0"/>
              </a:rPr>
              <a:t>Disgyblion y mae angen dysgu Saesneg yn iaith ychwanegol</a:t>
            </a:r>
            <a:r>
              <a:rPr lang="en-GB" altLang="en-US" sz="1600" dirty="0">
                <a:cs typeface="Arial" panose="020B0604020202020204" pitchFamily="34" charset="0"/>
              </a:rPr>
              <a:t> </a:t>
            </a:r>
          </a:p>
          <a:p>
            <a:pPr>
              <a:spcBef>
                <a:spcPct val="0"/>
              </a:spcBef>
              <a:defRPr/>
            </a:pPr>
            <a:r>
              <a:rPr lang="cy-GB" altLang="en-US" sz="1600" dirty="0">
                <a:solidFill>
                  <a:srgbClr val="222222"/>
                </a:solidFill>
                <a:cs typeface="Arial" panose="020B0604020202020204" pitchFamily="34" charset="0"/>
              </a:rPr>
              <a:t>Disgyblion dawnus a thalentog </a:t>
            </a:r>
          </a:p>
          <a:p>
            <a:pPr>
              <a:spcBef>
                <a:spcPct val="0"/>
              </a:spcBef>
              <a:defRPr/>
            </a:pPr>
            <a:r>
              <a:rPr lang="cy-GB" altLang="en-US" sz="1600" dirty="0">
                <a:solidFill>
                  <a:srgbClr val="222222"/>
                </a:solidFill>
                <a:cs typeface="Arial" panose="020B0604020202020204" pitchFamily="34" charset="0"/>
              </a:rPr>
              <a:t>Plant yn ‘derbyn gofal’ gan yr awdurdod lleol </a:t>
            </a:r>
          </a:p>
          <a:p>
            <a:pPr>
              <a:spcBef>
                <a:spcPct val="0"/>
              </a:spcBef>
              <a:defRPr/>
            </a:pPr>
            <a:r>
              <a:rPr lang="cy-GB" altLang="en-US" sz="1600" dirty="0">
                <a:solidFill>
                  <a:srgbClr val="222222"/>
                </a:solidFill>
                <a:cs typeface="Arial" panose="020B0604020202020204" pitchFamily="34" charset="0"/>
              </a:rPr>
              <a:t>Plant eraill, megis plant sâl, gofalwyr ifanc, plant o deuluoedd dan straen, merched ysgol beichiog a mamau yn eu harddegau</a:t>
            </a:r>
            <a:r>
              <a:rPr lang="en-GB" altLang="en-US" sz="1600" dirty="0">
                <a:cs typeface="Arial" panose="020B0604020202020204" pitchFamily="34" charset="0"/>
              </a:rPr>
              <a:t> </a:t>
            </a:r>
          </a:p>
          <a:p>
            <a:pPr marL="0" indent="0" eaLnBrk="1" fontAlgn="auto" hangingPunct="1">
              <a:lnSpc>
                <a:spcPct val="80000"/>
              </a:lnSpc>
              <a:spcAft>
                <a:spcPts val="0"/>
              </a:spcAft>
              <a:buFontTx/>
              <a:buNone/>
              <a:defRPr/>
            </a:pPr>
            <a:endParaRPr lang="en-GB" altLang="en-US" sz="2200" dirty="0"/>
          </a:p>
        </p:txBody>
      </p:sp>
      <p:sp>
        <p:nvSpPr>
          <p:cNvPr id="8" name="Content Placeholder 7">
            <a:extLst>
              <a:ext uri="{FF2B5EF4-FFF2-40B4-BE49-F238E27FC236}">
                <a16:creationId xmlns:a16="http://schemas.microsoft.com/office/drawing/2014/main" id="{E6D306DA-86AC-497A-9DF9-E8FA21E95F03}"/>
              </a:ext>
            </a:extLst>
          </p:cNvPr>
          <p:cNvSpPr>
            <a:spLocks noGrp="1"/>
          </p:cNvSpPr>
          <p:nvPr>
            <p:ph sz="half" idx="2"/>
          </p:nvPr>
        </p:nvSpPr>
        <p:spPr/>
        <p:txBody>
          <a:bodyPr>
            <a:normAutofit fontScale="70000" lnSpcReduction="20000"/>
          </a:bodyPr>
          <a:lstStyle/>
          <a:p>
            <a:pPr marL="0" indent="0" eaLnBrk="1" fontAlgn="auto" hangingPunct="1">
              <a:lnSpc>
                <a:spcPct val="80000"/>
              </a:lnSpc>
              <a:spcAft>
                <a:spcPts val="0"/>
              </a:spcAft>
              <a:buFontTx/>
              <a:buNone/>
              <a:defRPr/>
            </a:pPr>
            <a:r>
              <a:rPr lang="en-GB" altLang="en-US" sz="2400" dirty="0"/>
              <a:t>Children may also be marginalised because they are:</a:t>
            </a:r>
          </a:p>
          <a:p>
            <a:pPr eaLnBrk="1" fontAlgn="auto" hangingPunct="1">
              <a:lnSpc>
                <a:spcPct val="80000"/>
              </a:lnSpc>
              <a:spcAft>
                <a:spcPts val="0"/>
              </a:spcAft>
              <a:defRPr/>
            </a:pPr>
            <a:r>
              <a:rPr lang="en-GB" altLang="en-US" sz="2400" dirty="0"/>
              <a:t>Girls and boys</a:t>
            </a:r>
          </a:p>
          <a:p>
            <a:pPr eaLnBrk="1" fontAlgn="auto" hangingPunct="1">
              <a:lnSpc>
                <a:spcPct val="80000"/>
              </a:lnSpc>
              <a:spcAft>
                <a:spcPts val="0"/>
              </a:spcAft>
              <a:defRPr/>
            </a:pPr>
            <a:r>
              <a:rPr lang="en-GB" altLang="en-US" sz="2400" dirty="0"/>
              <a:t>Minority ethnic and faith groups, Travellers, ‘asylum seekers’ and refugees</a:t>
            </a:r>
          </a:p>
          <a:p>
            <a:pPr eaLnBrk="1" fontAlgn="auto" hangingPunct="1">
              <a:lnSpc>
                <a:spcPct val="80000"/>
              </a:lnSpc>
              <a:spcAft>
                <a:spcPts val="0"/>
              </a:spcAft>
              <a:defRPr/>
            </a:pPr>
            <a:r>
              <a:rPr lang="en-GB" altLang="en-US" sz="2400" dirty="0"/>
              <a:t>Pupils who need to learn English as an additional language (EAL)</a:t>
            </a:r>
          </a:p>
          <a:p>
            <a:pPr eaLnBrk="1" fontAlgn="auto" hangingPunct="1">
              <a:lnSpc>
                <a:spcPct val="80000"/>
              </a:lnSpc>
              <a:spcAft>
                <a:spcPts val="0"/>
              </a:spcAft>
              <a:defRPr/>
            </a:pPr>
            <a:r>
              <a:rPr lang="en-GB" altLang="en-US" sz="2400" dirty="0"/>
              <a:t>Gifted and talented pupils</a:t>
            </a:r>
          </a:p>
          <a:p>
            <a:pPr eaLnBrk="1" fontAlgn="auto" hangingPunct="1">
              <a:lnSpc>
                <a:spcPct val="80000"/>
              </a:lnSpc>
              <a:spcAft>
                <a:spcPts val="0"/>
              </a:spcAft>
              <a:defRPr/>
            </a:pPr>
            <a:r>
              <a:rPr lang="en-GB" altLang="en-US" sz="2400" dirty="0"/>
              <a:t>Children ‘looked after’ by the local authority</a:t>
            </a:r>
          </a:p>
          <a:p>
            <a:pPr eaLnBrk="1" fontAlgn="auto" hangingPunct="1">
              <a:lnSpc>
                <a:spcPct val="80000"/>
              </a:lnSpc>
              <a:spcAft>
                <a:spcPts val="0"/>
              </a:spcAft>
              <a:defRPr/>
            </a:pPr>
            <a:r>
              <a:rPr lang="en-GB" altLang="en-US" sz="2400" dirty="0"/>
              <a:t>Other children, such as sick children, young carers, children from families under stress, pregnant schoolgirls and teenage mothers</a:t>
            </a:r>
          </a:p>
          <a:p>
            <a:pPr>
              <a:defRPr/>
            </a:pPr>
            <a:endParaRPr lang="en-GB" sz="2200" dirty="0"/>
          </a:p>
        </p:txBody>
      </p:sp>
      <p:sp>
        <p:nvSpPr>
          <p:cNvPr id="13315" name="Rectangle 6">
            <a:extLst>
              <a:ext uri="{FF2B5EF4-FFF2-40B4-BE49-F238E27FC236}">
                <a16:creationId xmlns:a16="http://schemas.microsoft.com/office/drawing/2014/main" id="{917A5001-513B-4571-A186-4FED216326ED}"/>
              </a:ext>
            </a:extLst>
          </p:cNvPr>
          <p:cNvSpPr>
            <a:spLocks noChangeArrowheads="1"/>
          </p:cNvSpPr>
          <p:nvPr/>
        </p:nvSpPr>
        <p:spPr bwMode="auto">
          <a:xfrm>
            <a:off x="0" y="98425"/>
            <a:ext cx="0" cy="260350"/>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7935" rIns="0" bIns="-7935"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1800"/>
          </a:p>
        </p:txBody>
      </p:sp>
      <p:sp>
        <p:nvSpPr>
          <p:cNvPr id="13317" name="Rectangle 7">
            <a:extLst>
              <a:ext uri="{FF2B5EF4-FFF2-40B4-BE49-F238E27FC236}">
                <a16:creationId xmlns:a16="http://schemas.microsoft.com/office/drawing/2014/main" id="{FEB03E72-D5D5-471B-B645-180E1F837F0A}"/>
              </a:ext>
            </a:extLst>
          </p:cNvPr>
          <p:cNvSpPr>
            <a:spLocks noChangeArrowheads="1"/>
          </p:cNvSpPr>
          <p:nvPr/>
        </p:nvSpPr>
        <p:spPr bwMode="auto">
          <a:xfrm>
            <a:off x="0" y="98425"/>
            <a:ext cx="0" cy="260350"/>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7935" rIns="0" bIns="-7935"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18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9173804-7ECB-4FAC-91BE-5FF97B4523E5}"/>
              </a:ext>
            </a:extLst>
          </p:cNvPr>
          <p:cNvSpPr>
            <a:spLocks noGrp="1" noChangeArrowheads="1"/>
          </p:cNvSpPr>
          <p:nvPr>
            <p:ph type="title"/>
          </p:nvPr>
        </p:nvSpPr>
        <p:spPr/>
        <p:txBody>
          <a:bodyPr/>
          <a:lstStyle/>
          <a:p>
            <a:r>
              <a:rPr lang="en-GB" altLang="en-US"/>
              <a:t>UNICEF (2020)</a:t>
            </a:r>
          </a:p>
        </p:txBody>
      </p:sp>
      <p:sp>
        <p:nvSpPr>
          <p:cNvPr id="17411" name="Content Placeholder 2">
            <a:extLst>
              <a:ext uri="{FF2B5EF4-FFF2-40B4-BE49-F238E27FC236}">
                <a16:creationId xmlns:a16="http://schemas.microsoft.com/office/drawing/2014/main" id="{61541B9E-106C-489F-A047-2F9BBA08BDC9}"/>
              </a:ext>
            </a:extLst>
          </p:cNvPr>
          <p:cNvSpPr>
            <a:spLocks noGrp="1" noChangeArrowheads="1"/>
          </p:cNvSpPr>
          <p:nvPr>
            <p:ph sz="half" idx="1"/>
          </p:nvPr>
        </p:nvSpPr>
        <p:spPr>
          <a:xfrm>
            <a:off x="611560" y="2489203"/>
            <a:ext cx="3636980" cy="3530603"/>
          </a:xfrm>
        </p:spPr>
        <p:txBody>
          <a:bodyPr>
            <a:normAutofit fontScale="92500" lnSpcReduction="20000"/>
          </a:bodyPr>
          <a:lstStyle/>
          <a:p>
            <a:r>
              <a:rPr lang="cy-GB" altLang="en-US" sz="1900" b="1" dirty="0">
                <a:solidFill>
                  <a:srgbClr val="222222"/>
                </a:solidFill>
                <a:cs typeface="Arial" panose="020B0604020202020204" pitchFamily="34" charset="0"/>
              </a:rPr>
              <a:t>Mae gan bob plentyn yr hawl i ddysgu ac addysgu o safon </a:t>
            </a:r>
          </a:p>
          <a:p>
            <a:r>
              <a:rPr lang="cy-GB" altLang="en-US" sz="1900" dirty="0">
                <a:solidFill>
                  <a:srgbClr val="222222"/>
                </a:solidFill>
                <a:cs typeface="Arial" panose="020B0604020202020204" pitchFamily="34" charset="0"/>
              </a:rPr>
              <a:t>Anabledd yw'r rhwystr mwyaf difrifol i addysg ledled y byd.</a:t>
            </a:r>
          </a:p>
          <a:p>
            <a:r>
              <a:rPr lang="cy-GB" altLang="en-US" sz="1900" dirty="0">
                <a:solidFill>
                  <a:srgbClr val="222222"/>
                </a:solidFill>
                <a:cs typeface="Arial" panose="020B0604020202020204" pitchFamily="34" charset="0"/>
              </a:rPr>
              <a:t>Ar draws y byd, nid yw bron 50 y cant o blant ag anableddau yn yr ysgol, o'i gymharu â dim ond 13 y cant o'u cyfoedion heb anableddau</a:t>
            </a:r>
            <a:r>
              <a:rPr lang="en-GB" altLang="en-US" sz="1900" dirty="0">
                <a:cs typeface="Arial" panose="020B0604020202020204" pitchFamily="34" charset="0"/>
              </a:rPr>
              <a:t> </a:t>
            </a:r>
            <a:endParaRPr lang="cy-GB" altLang="en-US" sz="1900" dirty="0">
              <a:solidFill>
                <a:srgbClr val="222222"/>
              </a:solidFill>
              <a:cs typeface="Arial" panose="020B0604020202020204" pitchFamily="34" charset="0"/>
            </a:endParaRPr>
          </a:p>
          <a:p>
            <a:endParaRPr lang="en-GB" altLang="en-US" sz="2200" dirty="0"/>
          </a:p>
        </p:txBody>
      </p:sp>
      <p:sp>
        <p:nvSpPr>
          <p:cNvPr id="17412" name="Content Placeholder 2">
            <a:extLst>
              <a:ext uri="{FF2B5EF4-FFF2-40B4-BE49-F238E27FC236}">
                <a16:creationId xmlns:a16="http://schemas.microsoft.com/office/drawing/2014/main" id="{2B35D07B-3852-4884-84CA-DFCE1770E931}"/>
              </a:ext>
            </a:extLst>
          </p:cNvPr>
          <p:cNvSpPr>
            <a:spLocks noGrp="1" noChangeArrowheads="1"/>
          </p:cNvSpPr>
          <p:nvPr>
            <p:ph sz="half" idx="2"/>
          </p:nvPr>
        </p:nvSpPr>
        <p:spPr/>
        <p:txBody>
          <a:bodyPr>
            <a:normAutofit fontScale="92500" lnSpcReduction="20000"/>
          </a:bodyPr>
          <a:lstStyle/>
          <a:p>
            <a:r>
              <a:rPr lang="en-GB" altLang="en-US" sz="2200" b="1" dirty="0"/>
              <a:t>Every child has the right to quality education and learning</a:t>
            </a:r>
          </a:p>
          <a:p>
            <a:r>
              <a:rPr lang="en-GB" altLang="en-US" sz="2200" dirty="0"/>
              <a:t>Disability is the single most serious barrier to education across the globe.</a:t>
            </a:r>
          </a:p>
          <a:p>
            <a:r>
              <a:rPr lang="en-GB" altLang="en-US" sz="2200" dirty="0"/>
              <a:t>Across the world, nearly 50 per cent of children with disabilities are not in school, compared to only 13 per cent of their peers without disabilities.</a:t>
            </a:r>
          </a:p>
          <a:p>
            <a:pPr marL="0" indent="0">
              <a:buNone/>
            </a:pPr>
            <a:endParaRPr lang="en-GB" altLang="en-US" sz="2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0F76A4A7-1EAF-4080-BCBE-0E57FDE2A84A}"/>
              </a:ext>
            </a:extLst>
          </p:cNvPr>
          <p:cNvSpPr>
            <a:spLocks noGrp="1" noChangeArrowheads="1"/>
          </p:cNvSpPr>
          <p:nvPr>
            <p:ph type="title"/>
          </p:nvPr>
        </p:nvSpPr>
        <p:spPr/>
        <p:txBody>
          <a:bodyPr/>
          <a:lstStyle/>
          <a:p>
            <a:pPr eaLnBrk="1" hangingPunct="1"/>
            <a:r>
              <a:rPr lang="cy-GB" altLang="en-US" dirty="0"/>
              <a:t>Cynhwysiant:        </a:t>
            </a:r>
            <a:r>
              <a:rPr lang="en-GB" altLang="en-US" dirty="0"/>
              <a:t>Inclusion is:</a:t>
            </a:r>
          </a:p>
        </p:txBody>
      </p:sp>
      <p:sp>
        <p:nvSpPr>
          <p:cNvPr id="15363" name="Rectangle 3">
            <a:extLst>
              <a:ext uri="{FF2B5EF4-FFF2-40B4-BE49-F238E27FC236}">
                <a16:creationId xmlns:a16="http://schemas.microsoft.com/office/drawing/2014/main" id="{913DB42D-C7E0-4FEE-B8A6-009E75AF4DDF}"/>
              </a:ext>
            </a:extLst>
          </p:cNvPr>
          <p:cNvSpPr>
            <a:spLocks noGrp="1" noChangeArrowheads="1"/>
          </p:cNvSpPr>
          <p:nvPr>
            <p:ph sz="half" idx="1"/>
          </p:nvPr>
        </p:nvSpPr>
        <p:spPr/>
        <p:txBody>
          <a:bodyPr/>
          <a:lstStyle/>
          <a:p>
            <a:r>
              <a:rPr lang="cy-GB" altLang="en-US" dirty="0"/>
              <a:t>Trin y system i weddu i'r plentyn
Newid polisïau, arferion a diwylliannau lleoliad i fod yn gynhwysol</a:t>
            </a:r>
          </a:p>
          <a:p>
            <a:r>
              <a:rPr lang="cy-GB" altLang="en-US" dirty="0"/>
              <a:t>Y teimlad sy'n deillio o gael eich cynnwys</a:t>
            </a:r>
          </a:p>
        </p:txBody>
      </p:sp>
      <p:sp>
        <p:nvSpPr>
          <p:cNvPr id="2" name="Content Placeholder 1">
            <a:extLst>
              <a:ext uri="{FF2B5EF4-FFF2-40B4-BE49-F238E27FC236}">
                <a16:creationId xmlns:a16="http://schemas.microsoft.com/office/drawing/2014/main" id="{E230E427-F30E-4FE6-A6D2-74510D008410}"/>
              </a:ext>
            </a:extLst>
          </p:cNvPr>
          <p:cNvSpPr>
            <a:spLocks noGrp="1"/>
          </p:cNvSpPr>
          <p:nvPr>
            <p:ph sz="half" idx="2"/>
          </p:nvPr>
        </p:nvSpPr>
        <p:spPr/>
        <p:txBody>
          <a:bodyPr/>
          <a:lstStyle/>
          <a:p>
            <a:pPr eaLnBrk="1" hangingPunct="1"/>
            <a:r>
              <a:rPr lang="en-GB" altLang="en-US" dirty="0"/>
              <a:t>The manipulation of the system to fit the child</a:t>
            </a:r>
          </a:p>
          <a:p>
            <a:pPr eaLnBrk="1" hangingPunct="1"/>
            <a:r>
              <a:rPr lang="en-GB" altLang="en-US" dirty="0"/>
              <a:t>Changing the policies, practices and cultures of a setting to be inclusive</a:t>
            </a:r>
          </a:p>
          <a:p>
            <a:pPr eaLnBrk="1" hangingPunct="1"/>
            <a:r>
              <a:rPr lang="en-GB" altLang="en-US" dirty="0"/>
              <a:t>The feeling derived from being included</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A983F-DA09-4D83-95D8-F9C6F2F2B3A7}"/>
              </a:ext>
            </a:extLst>
          </p:cNvPr>
          <p:cNvSpPr>
            <a:spLocks noGrp="1"/>
          </p:cNvSpPr>
          <p:nvPr>
            <p:ph type="title"/>
          </p:nvPr>
        </p:nvSpPr>
        <p:spPr>
          <a:xfrm>
            <a:off x="866440" y="927099"/>
            <a:ext cx="7666000" cy="709865"/>
          </a:xfrm>
        </p:spPr>
        <p:txBody>
          <a:bodyPr>
            <a:normAutofit fontScale="90000"/>
          </a:bodyPr>
          <a:lstStyle/>
          <a:p>
            <a:r>
              <a:rPr lang="cy-GB" altLang="en-US" dirty="0"/>
              <a:t>Addysg Gynhwysol </a:t>
            </a:r>
            <a:r>
              <a:rPr lang="en-GB" altLang="en-US" dirty="0"/>
              <a:t>  </a:t>
            </a:r>
            <a:r>
              <a:rPr lang="en-GB" dirty="0"/>
              <a:t>Inclusive Education</a:t>
            </a:r>
          </a:p>
        </p:txBody>
      </p:sp>
      <p:sp>
        <p:nvSpPr>
          <p:cNvPr id="3" name="Content Placeholder 2">
            <a:extLst>
              <a:ext uri="{FF2B5EF4-FFF2-40B4-BE49-F238E27FC236}">
                <a16:creationId xmlns:a16="http://schemas.microsoft.com/office/drawing/2014/main" id="{673615D4-E3E9-4346-9AB4-947A2799D0C1}"/>
              </a:ext>
            </a:extLst>
          </p:cNvPr>
          <p:cNvSpPr>
            <a:spLocks noGrp="1"/>
          </p:cNvSpPr>
          <p:nvPr>
            <p:ph sz="half" idx="1"/>
          </p:nvPr>
        </p:nvSpPr>
        <p:spPr/>
        <p:txBody>
          <a:bodyPr>
            <a:normAutofit/>
          </a:bodyPr>
          <a:lstStyle/>
          <a:p>
            <a:r>
              <a:rPr lang="cy-GB" dirty="0"/>
              <a:t>‘Mae cynhwysiant yn broses y mae ysgolion, awdurdodau lleol ac eraill yn ei defnyddio i ddatblygu eu diwylliannau, eu polisïau a’u harferion i gynnwys pob plentyn a pherson ifanc.’ (Llywodraeth Cymru 2016, t.2)</a:t>
            </a:r>
          </a:p>
        </p:txBody>
      </p:sp>
      <p:sp>
        <p:nvSpPr>
          <p:cNvPr id="4" name="Content Placeholder 3">
            <a:extLst>
              <a:ext uri="{FF2B5EF4-FFF2-40B4-BE49-F238E27FC236}">
                <a16:creationId xmlns:a16="http://schemas.microsoft.com/office/drawing/2014/main" id="{362E2143-8193-464E-935C-912E18270F82}"/>
              </a:ext>
            </a:extLst>
          </p:cNvPr>
          <p:cNvSpPr>
            <a:spLocks noGrp="1"/>
          </p:cNvSpPr>
          <p:nvPr>
            <p:ph sz="half" idx="2"/>
          </p:nvPr>
        </p:nvSpPr>
        <p:spPr/>
        <p:txBody>
          <a:bodyPr>
            <a:normAutofit/>
          </a:bodyPr>
          <a:lstStyle/>
          <a:p>
            <a:r>
              <a:rPr lang="en-GB" dirty="0"/>
              <a:t>‘Inclusion is a process by which schools, local authorities and others develop their cultures, policies and practices to include all children and young people. (Welsh Government 2016, p. 2)</a:t>
            </a:r>
          </a:p>
        </p:txBody>
      </p:sp>
    </p:spTree>
    <p:extLst>
      <p:ext uri="{BB962C8B-B14F-4D97-AF65-F5344CB8AC3E}">
        <p14:creationId xmlns:p14="http://schemas.microsoft.com/office/powerpoint/2010/main" val="41824837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36A10E80-7684-4D3D-8452-0E7EF534960D}"/>
              </a:ext>
            </a:extLst>
          </p:cNvPr>
          <p:cNvSpPr>
            <a:spLocks noGrp="1" noChangeArrowheads="1"/>
          </p:cNvSpPr>
          <p:nvPr>
            <p:ph type="title"/>
          </p:nvPr>
        </p:nvSpPr>
        <p:spPr/>
        <p:txBody>
          <a:bodyPr>
            <a:normAutofit fontScale="90000"/>
          </a:bodyPr>
          <a:lstStyle/>
          <a:p>
            <a:pPr algn="ctr"/>
            <a:r>
              <a:rPr lang="cy-GB" altLang="en-US" dirty="0"/>
              <a:t>Addysg Gynhwysol</a:t>
            </a:r>
            <a:br>
              <a:rPr lang="en-GB" altLang="en-US" dirty="0"/>
            </a:br>
            <a:r>
              <a:rPr lang="en-GB" altLang="en-US" dirty="0"/>
              <a:t>Inclusive Education (</a:t>
            </a:r>
            <a:r>
              <a:rPr lang="en-GB" dirty="0" err="1"/>
              <a:t>Schuelka</a:t>
            </a:r>
            <a:r>
              <a:rPr lang="en-GB" dirty="0"/>
              <a:t>, 2018)</a:t>
            </a:r>
            <a:endParaRPr lang="en-GB" altLang="en-US" dirty="0"/>
          </a:p>
        </p:txBody>
      </p:sp>
      <p:sp>
        <p:nvSpPr>
          <p:cNvPr id="21508" name="Content Placeholder 1">
            <a:extLst>
              <a:ext uri="{FF2B5EF4-FFF2-40B4-BE49-F238E27FC236}">
                <a16:creationId xmlns:a16="http://schemas.microsoft.com/office/drawing/2014/main" id="{58A66E36-12DD-4C46-A3D6-84DA45E4AF01}"/>
              </a:ext>
            </a:extLst>
          </p:cNvPr>
          <p:cNvSpPr>
            <a:spLocks noGrp="1"/>
          </p:cNvSpPr>
          <p:nvPr>
            <p:ph idx="1"/>
          </p:nvPr>
        </p:nvSpPr>
        <p:spPr/>
        <p:txBody>
          <a:bodyPr>
            <a:normAutofit/>
          </a:bodyPr>
          <a:lstStyle/>
          <a:p>
            <a:endParaRPr lang="en-GB" altLang="en-US" sz="2400" dirty="0"/>
          </a:p>
          <a:p>
            <a:endParaRPr lang="en-GB" altLang="en-US" dirty="0"/>
          </a:p>
        </p:txBody>
      </p:sp>
      <p:sp>
        <p:nvSpPr>
          <p:cNvPr id="3" name="TextBox 2">
            <a:extLst>
              <a:ext uri="{FF2B5EF4-FFF2-40B4-BE49-F238E27FC236}">
                <a16:creationId xmlns:a16="http://schemas.microsoft.com/office/drawing/2014/main" id="{61AFBF6C-4CD7-00CF-12E4-40CF85EE8185}"/>
              </a:ext>
            </a:extLst>
          </p:cNvPr>
          <p:cNvSpPr txBox="1"/>
          <p:nvPr/>
        </p:nvSpPr>
        <p:spPr>
          <a:xfrm>
            <a:off x="539552" y="2276872"/>
            <a:ext cx="8136904" cy="3970318"/>
          </a:xfrm>
          <a:prstGeom prst="rect">
            <a:avLst/>
          </a:prstGeom>
          <a:noFill/>
        </p:spPr>
        <p:txBody>
          <a:bodyPr wrap="square">
            <a:spAutoFit/>
          </a:bodyPr>
          <a:lstStyle/>
          <a:p>
            <a:r>
              <a:rPr lang="en-GB" dirty="0"/>
              <a:t>‘becomes synonymous with education for children with disabilities’ p.3</a:t>
            </a:r>
          </a:p>
          <a:p>
            <a:endParaRPr lang="en-GB" dirty="0"/>
          </a:p>
          <a:p>
            <a:r>
              <a:rPr lang="en-GB" dirty="0"/>
              <a:t>‘successful for all children with many different attributes such as ethnicity, language, gender, and socio-economic status. ‘p.3</a:t>
            </a:r>
          </a:p>
          <a:p>
            <a:endParaRPr lang="en-GB" dirty="0"/>
          </a:p>
          <a:p>
            <a:r>
              <a:rPr lang="en-GB" dirty="0"/>
              <a:t>‘requires school transformation and systems change’ p.3</a:t>
            </a:r>
          </a:p>
          <a:p>
            <a:endParaRPr lang="en-GB" dirty="0"/>
          </a:p>
          <a:p>
            <a:r>
              <a:rPr lang="en-GB" dirty="0"/>
              <a:t>Key factors in inclusive education implementation include: </a:t>
            </a:r>
          </a:p>
          <a:p>
            <a:pPr marL="285750" indent="-285750">
              <a:buFont typeface="Arial" panose="020B0604020202020204" pitchFamily="34" charset="0"/>
              <a:buChar char="•"/>
            </a:pPr>
            <a:r>
              <a:rPr lang="en-GB" dirty="0"/>
              <a:t>school and classroom level implementation such as school reviews and plans; </a:t>
            </a:r>
          </a:p>
          <a:p>
            <a:pPr marL="285750" indent="-285750">
              <a:buFont typeface="Arial" panose="020B0604020202020204" pitchFamily="34" charset="0"/>
              <a:buChar char="•"/>
            </a:pPr>
            <a:r>
              <a:rPr lang="en-GB" dirty="0"/>
              <a:t>training and supporting all teachers in inclusive practices</a:t>
            </a:r>
          </a:p>
          <a:p>
            <a:pPr marL="285750" indent="-285750">
              <a:buFont typeface="Arial" panose="020B0604020202020204" pitchFamily="34" charset="0"/>
              <a:buChar char="•"/>
            </a:pPr>
            <a:r>
              <a:rPr lang="en-GB" dirty="0"/>
              <a:t>supporting school leadership to enact an inclusive vision for their schools.</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F9EB44B4-8EB6-4C15-A74B-B75B4AAB093F}"/>
              </a:ext>
            </a:extLst>
          </p:cNvPr>
          <p:cNvSpPr>
            <a:spLocks noGrp="1" noChangeArrowheads="1"/>
          </p:cNvSpPr>
          <p:nvPr>
            <p:ph type="title"/>
          </p:nvPr>
        </p:nvSpPr>
        <p:spPr/>
        <p:txBody>
          <a:bodyPr>
            <a:normAutofit fontScale="90000"/>
          </a:bodyPr>
          <a:lstStyle/>
          <a:p>
            <a:r>
              <a:rPr lang="cy-GB" altLang="en-US" dirty="0"/>
              <a:t>Addysgeg gynhwysol</a:t>
            </a:r>
            <a:br>
              <a:rPr lang="en-GB" altLang="en-US" dirty="0"/>
            </a:br>
            <a:r>
              <a:rPr lang="en-GB" altLang="en-US" dirty="0"/>
              <a:t>Inclusive  pedagogy</a:t>
            </a:r>
          </a:p>
        </p:txBody>
      </p:sp>
      <p:sp>
        <p:nvSpPr>
          <p:cNvPr id="2" name="Content Placeholder 1">
            <a:extLst>
              <a:ext uri="{FF2B5EF4-FFF2-40B4-BE49-F238E27FC236}">
                <a16:creationId xmlns:a16="http://schemas.microsoft.com/office/drawing/2014/main" id="{9A8D05AD-2B2F-4F31-915A-51AF18035862}"/>
              </a:ext>
            </a:extLst>
          </p:cNvPr>
          <p:cNvSpPr>
            <a:spLocks noGrp="1"/>
          </p:cNvSpPr>
          <p:nvPr>
            <p:ph idx="1"/>
          </p:nvPr>
        </p:nvSpPr>
        <p:spPr/>
        <p:txBody>
          <a:bodyPr>
            <a:normAutofit/>
          </a:bodyPr>
          <a:lstStyle/>
          <a:p>
            <a:r>
              <a:rPr lang="en-GB" altLang="en-US" sz="1800" dirty="0"/>
              <a:t>‘inclusive pedagogy is an acknowledgement of the contested nature of inclusive education.’</a:t>
            </a:r>
          </a:p>
          <a:p>
            <a:r>
              <a:rPr lang="en-GB" altLang="en-US" sz="1800" dirty="0"/>
              <a:t>‘Inclusive pedagogy focuses on improving the quality of mainstream education and the role that schools can play in reducing inequality in attainment outcomes by reducing variability in practice.’</a:t>
            </a:r>
          </a:p>
          <a:p>
            <a:pPr marL="0" indent="0">
              <a:buNone/>
            </a:pPr>
            <a:r>
              <a:rPr lang="en-GB" altLang="en-US" sz="1800" dirty="0"/>
              <a:t>(Florian, 2015: 6-7)</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C8AE3-3CFF-4F9F-9947-FFEDCA492DF3}"/>
              </a:ext>
            </a:extLst>
          </p:cNvPr>
          <p:cNvSpPr>
            <a:spLocks noGrp="1"/>
          </p:cNvSpPr>
          <p:nvPr>
            <p:ph type="title"/>
          </p:nvPr>
        </p:nvSpPr>
        <p:spPr>
          <a:xfrm>
            <a:off x="865970" y="865073"/>
            <a:ext cx="6343672" cy="709865"/>
          </a:xfrm>
        </p:spPr>
        <p:txBody>
          <a:bodyPr/>
          <a:lstStyle/>
          <a:p>
            <a:r>
              <a:rPr lang="cy-GB" dirty="0"/>
              <a:t>Deddfwriaeth</a:t>
            </a:r>
            <a:r>
              <a:rPr lang="en-GB" dirty="0"/>
              <a:t>      Legislation</a:t>
            </a:r>
          </a:p>
        </p:txBody>
      </p:sp>
      <p:sp>
        <p:nvSpPr>
          <p:cNvPr id="3" name="Content Placeholder 2">
            <a:extLst>
              <a:ext uri="{FF2B5EF4-FFF2-40B4-BE49-F238E27FC236}">
                <a16:creationId xmlns:a16="http://schemas.microsoft.com/office/drawing/2014/main" id="{8415529D-CA3C-4248-8982-2D5694093B1D}"/>
              </a:ext>
            </a:extLst>
          </p:cNvPr>
          <p:cNvSpPr>
            <a:spLocks noGrp="1"/>
          </p:cNvSpPr>
          <p:nvPr>
            <p:ph idx="1"/>
          </p:nvPr>
        </p:nvSpPr>
        <p:spPr/>
        <p:txBody>
          <a:bodyPr/>
          <a:lstStyle/>
          <a:p>
            <a:r>
              <a:rPr lang="cy-GB" i="1" dirty="0"/>
              <a:t>Deddf Cydraddoldeb (2010)</a:t>
            </a:r>
          </a:p>
          <a:p>
            <a:r>
              <a:rPr lang="cy-GB" i="1" dirty="0"/>
              <a:t>Mesur Hawliau Plant a Phobl Ifanc (Cymru) (2011)</a:t>
            </a:r>
          </a:p>
          <a:p>
            <a:r>
              <a:rPr lang="cy-GB" i="1" dirty="0"/>
              <a:t>Deddf Llesiant Cenedlaethau'r Dyfodol (Cymru) (2015)</a:t>
            </a:r>
          </a:p>
          <a:p>
            <a:r>
              <a:rPr lang="en-GB" i="1" dirty="0"/>
              <a:t>Equality Act (2010)</a:t>
            </a:r>
          </a:p>
          <a:p>
            <a:r>
              <a:rPr lang="en-GB" i="1" dirty="0"/>
              <a:t>Rights of Children and Young Persons (Wales) Measure (2011)</a:t>
            </a:r>
          </a:p>
          <a:p>
            <a:r>
              <a:rPr lang="en-GB" i="1" dirty="0"/>
              <a:t>Well- being of Future Generations </a:t>
            </a:r>
            <a:br>
              <a:rPr lang="en-GB" i="1" dirty="0"/>
            </a:br>
            <a:r>
              <a:rPr lang="en-GB" i="1" dirty="0"/>
              <a:t>(Wales) Act (2015)</a:t>
            </a:r>
          </a:p>
          <a:p>
            <a:endParaRPr lang="en-GB" i="1" dirty="0"/>
          </a:p>
          <a:p>
            <a:endParaRPr lang="en-GB" dirty="0"/>
          </a:p>
          <a:p>
            <a:endParaRPr lang="en-GB" dirty="0"/>
          </a:p>
        </p:txBody>
      </p:sp>
    </p:spTree>
    <p:extLst>
      <p:ext uri="{BB962C8B-B14F-4D97-AF65-F5344CB8AC3E}">
        <p14:creationId xmlns:p14="http://schemas.microsoft.com/office/powerpoint/2010/main" val="13986690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r>
              <a:rPr lang="cy-GB" dirty="0"/>
              <a:t>Deddf Cydraddoldeb </a:t>
            </a:r>
            <a:r>
              <a:rPr lang="en-GB" dirty="0"/>
              <a:t>2010</a:t>
            </a:r>
            <a:br>
              <a:rPr lang="en-GB" dirty="0"/>
            </a:br>
            <a:r>
              <a:rPr lang="en-GB" i="1" dirty="0"/>
              <a:t>Equality Act 2010</a:t>
            </a:r>
            <a:endParaRPr lang="en-GB" dirty="0"/>
          </a:p>
        </p:txBody>
      </p:sp>
      <p:sp>
        <p:nvSpPr>
          <p:cNvPr id="20483" name="Content Placeholder 2"/>
          <p:cNvSpPr>
            <a:spLocks noGrp="1"/>
          </p:cNvSpPr>
          <p:nvPr>
            <p:ph sz="half" idx="1"/>
          </p:nvPr>
        </p:nvSpPr>
        <p:spPr/>
        <p:txBody>
          <a:bodyPr>
            <a:normAutofit fontScale="92500" lnSpcReduction="20000"/>
          </a:bodyPr>
          <a:lstStyle/>
          <a:p>
            <a:r>
              <a:rPr lang="cy-GB" dirty="0"/>
              <a:t>Symleiddiodd Deddf Cydraddoldeb 2010 y cyfreithiau blaenorol a'u rhoi at ei gilydd mewn un darn o ddeddfwriaeth. Hefyd, gwnaeth y gyfraith yn gryfach mewn rhai meysydd. </a:t>
            </a:r>
          </a:p>
          <a:p>
            <a:r>
              <a:rPr lang="cy-GB" dirty="0"/>
              <a:t>Dechreuwyd gweithredu’r rhan fwyaf o'r Ddeddf Cydraddoldeb o fis Hydref 2010 ymlaen 
Beth oedd rhai o'r cyfreithiau blaenorol a ddisodlwyd gan y gyfraith gyffredinol hon?</a:t>
            </a:r>
          </a:p>
        </p:txBody>
      </p:sp>
      <p:sp>
        <p:nvSpPr>
          <p:cNvPr id="2" name="Content Placeholder 1">
            <a:extLst>
              <a:ext uri="{FF2B5EF4-FFF2-40B4-BE49-F238E27FC236}">
                <a16:creationId xmlns:a16="http://schemas.microsoft.com/office/drawing/2014/main" id="{10FDE27B-5D6B-497F-A3F7-EE57F2A8398C}"/>
              </a:ext>
            </a:extLst>
          </p:cNvPr>
          <p:cNvSpPr>
            <a:spLocks noGrp="1"/>
          </p:cNvSpPr>
          <p:nvPr>
            <p:ph sz="half" idx="2"/>
          </p:nvPr>
        </p:nvSpPr>
        <p:spPr/>
        <p:txBody>
          <a:bodyPr>
            <a:normAutofit fontScale="92500" lnSpcReduction="20000"/>
          </a:bodyPr>
          <a:lstStyle/>
          <a:p>
            <a:pPr eaLnBrk="1" hangingPunct="1"/>
            <a:r>
              <a:rPr lang="en-GB" dirty="0"/>
              <a:t>The Equality Act 2010 simplified the previous laws and put them all together in one piece of legislation. Also, it made the law stronger in some areas. </a:t>
            </a:r>
          </a:p>
          <a:p>
            <a:pPr eaLnBrk="1" hangingPunct="1"/>
            <a:r>
              <a:rPr lang="en-GB" dirty="0"/>
              <a:t>Most of the Equality Act started to be applied from October 2010 </a:t>
            </a:r>
          </a:p>
          <a:p>
            <a:pPr eaLnBrk="1" hangingPunct="1"/>
            <a:r>
              <a:rPr lang="en-GB" dirty="0"/>
              <a:t>What were some of the previous laws that this overarching law replaced?</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cy-GB" sz="2200" dirty="0"/>
              <a:t>Y naw prif ddarn o ddeddfwriaeth sydd wedi uno yw:</a:t>
            </a:r>
            <a:br>
              <a:rPr lang="cy-GB" sz="2200" dirty="0"/>
            </a:br>
            <a:r>
              <a:rPr lang="en-GB" sz="2200" dirty="0"/>
              <a:t>The nine main pieces of legislation that have merged are:</a:t>
            </a:r>
            <a:br>
              <a:rPr lang="en-GB" sz="2200" dirty="0"/>
            </a:br>
            <a:endParaRPr lang="en-GB" sz="2200" dirty="0"/>
          </a:p>
        </p:txBody>
      </p:sp>
      <p:sp>
        <p:nvSpPr>
          <p:cNvPr id="3" name="Content Placeholder 2"/>
          <p:cNvSpPr>
            <a:spLocks noGrp="1"/>
          </p:cNvSpPr>
          <p:nvPr>
            <p:ph sz="half" idx="1"/>
          </p:nvPr>
        </p:nvSpPr>
        <p:spPr/>
        <p:txBody>
          <a:bodyPr>
            <a:normAutofit fontScale="40000" lnSpcReduction="20000"/>
          </a:bodyPr>
          <a:lstStyle/>
          <a:p>
            <a:r>
              <a:rPr lang="cy-GB" sz="2700" dirty="0"/>
              <a:t>Deddf Cyflog Cyfartal 1970
Deddf Gwahaniaethu ar sail Rhyw 1975</a:t>
            </a:r>
          </a:p>
          <a:p>
            <a:r>
              <a:rPr lang="cy-GB" sz="2700" dirty="0"/>
              <a:t>Deddf Cysylltiadau Hiliol 1976
Deddf Gwahaniaethu ar sail Anabledd 1995</a:t>
            </a:r>
          </a:p>
          <a:p>
            <a:r>
              <a:rPr lang="cy-GB" sz="2700" dirty="0"/>
              <a:t>Rheoliadau Cydraddoldeb Cyflogaeth (Crefydd neu Gred) 2003
Rheoliadau Cydraddoldeb Cyflogaeth (Cyfeiriadedd Rhywiol) 2003
Rheoliadau Cydraddoldeb Cyflogaeth (Oedran) 2006</a:t>
            </a:r>
          </a:p>
          <a:p>
            <a:r>
              <a:rPr lang="cy-GB" sz="2700" dirty="0"/>
              <a:t>Deddf Cydraddoldeb 2006, Rhan 2
Rheoliadau Deddf Cydraddoldeb (Cyfeiriadedd Rhywiol) 2007</a:t>
            </a:r>
            <a:endParaRPr lang="cy-GB" sz="2000" dirty="0"/>
          </a:p>
        </p:txBody>
      </p:sp>
      <p:sp>
        <p:nvSpPr>
          <p:cNvPr id="4" name="Content Placeholder 3">
            <a:extLst>
              <a:ext uri="{FF2B5EF4-FFF2-40B4-BE49-F238E27FC236}">
                <a16:creationId xmlns:a16="http://schemas.microsoft.com/office/drawing/2014/main" id="{FB16550A-893D-44E0-AD9F-FA496A2B8ABD}"/>
              </a:ext>
            </a:extLst>
          </p:cNvPr>
          <p:cNvSpPr>
            <a:spLocks noGrp="1"/>
          </p:cNvSpPr>
          <p:nvPr>
            <p:ph sz="half" idx="2"/>
          </p:nvPr>
        </p:nvSpPr>
        <p:spPr/>
        <p:txBody>
          <a:bodyPr>
            <a:normAutofit fontScale="40000" lnSpcReduction="20000"/>
          </a:bodyPr>
          <a:lstStyle/>
          <a:p>
            <a:r>
              <a:rPr lang="en-GB" sz="2800" dirty="0"/>
              <a:t>the Equal Pay Act 1970</a:t>
            </a:r>
          </a:p>
          <a:p>
            <a:r>
              <a:rPr lang="en-GB" sz="2800" dirty="0"/>
              <a:t>the Sex Discrimination Act 1975</a:t>
            </a:r>
          </a:p>
          <a:p>
            <a:r>
              <a:rPr lang="en-GB" sz="2800" dirty="0"/>
              <a:t>the Race Relations Act 1976</a:t>
            </a:r>
          </a:p>
          <a:p>
            <a:r>
              <a:rPr lang="en-GB" sz="2800" dirty="0"/>
              <a:t>the Disability Discrimination Act 1995</a:t>
            </a:r>
          </a:p>
          <a:p>
            <a:r>
              <a:rPr lang="en-GB" sz="2800" dirty="0"/>
              <a:t>the Employment Equality (Religion or Belief) Regulations 2003</a:t>
            </a:r>
          </a:p>
          <a:p>
            <a:r>
              <a:rPr lang="en-GB" sz="2800" dirty="0"/>
              <a:t>the Employment Equality (Sexual Orientation) Regulations 2003</a:t>
            </a:r>
          </a:p>
          <a:p>
            <a:r>
              <a:rPr lang="en-GB" sz="2800" dirty="0"/>
              <a:t>the Employment Equality (Age) Regulations 2006</a:t>
            </a:r>
          </a:p>
          <a:p>
            <a:r>
              <a:rPr lang="en-GB" sz="2800" dirty="0"/>
              <a:t>the Equality Act 2006, Part 2</a:t>
            </a:r>
          </a:p>
          <a:p>
            <a:r>
              <a:rPr lang="en-GB" sz="2800" dirty="0"/>
              <a:t>the Equality Act (Sexual Orientation) Regulations 2007</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cy-GB" dirty="0"/>
              <a:t>Deddf Cydraddoldeb 2010</a:t>
            </a:r>
            <a:br>
              <a:rPr lang="en-GB" dirty="0"/>
            </a:br>
            <a:r>
              <a:rPr lang="en-GB" i="1" dirty="0"/>
              <a:t>Equality Act 2010</a:t>
            </a:r>
          </a:p>
        </p:txBody>
      </p:sp>
      <p:sp>
        <p:nvSpPr>
          <p:cNvPr id="4" name="Content Placeholder 3"/>
          <p:cNvSpPr>
            <a:spLocks noGrp="1"/>
          </p:cNvSpPr>
          <p:nvPr>
            <p:ph sz="half" idx="1"/>
          </p:nvPr>
        </p:nvSpPr>
        <p:spPr/>
        <p:txBody>
          <a:bodyPr>
            <a:normAutofit fontScale="70000" lnSpcReduction="20000"/>
          </a:bodyPr>
          <a:lstStyle/>
          <a:p>
            <a:r>
              <a:rPr lang="cy-GB" dirty="0"/>
              <a:t>Mae’r ddeddf yn disodli nifer o deddfau blaenorol</a:t>
            </a:r>
          </a:p>
          <a:p>
            <a:r>
              <a:rPr lang="cy-GB" dirty="0"/>
              <a:t>Yn gyffredinol mae’r Ddeddf yn cynnwys unrhyw un sydd ag un neu ragor o’r ‘nodweddion gwarchodedig’ canlynol: </a:t>
            </a:r>
          </a:p>
          <a:p>
            <a:pPr lvl="1"/>
            <a:r>
              <a:rPr lang="cy-GB" dirty="0"/>
              <a:t>oedran; </a:t>
            </a:r>
          </a:p>
          <a:p>
            <a:pPr lvl="1"/>
            <a:r>
              <a:rPr lang="cy-GB" dirty="0"/>
              <a:t>anabledd; </a:t>
            </a:r>
          </a:p>
          <a:p>
            <a:pPr lvl="1"/>
            <a:r>
              <a:rPr lang="cy-GB" dirty="0"/>
              <a:t>ailbennu rhywedd; </a:t>
            </a:r>
          </a:p>
          <a:p>
            <a:pPr lvl="1"/>
            <a:r>
              <a:rPr lang="cy-GB" dirty="0"/>
              <a:t>priodas a phartneriaeth sifil,</a:t>
            </a:r>
          </a:p>
          <a:p>
            <a:pPr lvl="1"/>
            <a:r>
              <a:rPr lang="cy-GB" dirty="0"/>
              <a:t>beichiogrwydd a mamolaeth; </a:t>
            </a:r>
          </a:p>
          <a:p>
            <a:pPr lvl="1"/>
            <a:r>
              <a:rPr lang="cy-GB" dirty="0"/>
              <a:t>hil – yn cynnwys tarddiad ethnig neu genedlaethol, lliw neu genedligrwydd;</a:t>
            </a:r>
          </a:p>
          <a:p>
            <a:pPr lvl="1"/>
            <a:r>
              <a:rPr lang="cy-GB" dirty="0"/>
              <a:t>crefydd neu gred – yn cynnwys diffyg cred; </a:t>
            </a:r>
          </a:p>
          <a:p>
            <a:pPr lvl="1"/>
            <a:r>
              <a:rPr lang="cy-GB" dirty="0"/>
              <a:t>rhyw a chyfeiriadedd rhywiol. </a:t>
            </a:r>
          </a:p>
        </p:txBody>
      </p:sp>
      <p:sp>
        <p:nvSpPr>
          <p:cNvPr id="5" name="Content Placeholder 4"/>
          <p:cNvSpPr>
            <a:spLocks noGrp="1"/>
          </p:cNvSpPr>
          <p:nvPr>
            <p:ph sz="half" idx="2"/>
          </p:nvPr>
        </p:nvSpPr>
        <p:spPr>
          <a:xfrm>
            <a:off x="4629150" y="2204864"/>
            <a:ext cx="3886200" cy="4104456"/>
          </a:xfrm>
        </p:spPr>
        <p:txBody>
          <a:bodyPr>
            <a:noAutofit/>
          </a:bodyPr>
          <a:lstStyle/>
          <a:p>
            <a:r>
              <a:rPr lang="en-GB" sz="1200" dirty="0"/>
              <a:t>Replaces previous anti-discrimination laws with a single act</a:t>
            </a:r>
          </a:p>
          <a:p>
            <a:r>
              <a:rPr lang="en-GB" sz="1200" dirty="0"/>
              <a:t>The Act generally covers anyone who has one or more of the following ‘protected characteristics’: </a:t>
            </a:r>
          </a:p>
          <a:p>
            <a:pPr lvl="1"/>
            <a:r>
              <a:rPr lang="en-GB" sz="1200" dirty="0"/>
              <a:t>age;  </a:t>
            </a:r>
          </a:p>
          <a:p>
            <a:pPr lvl="1"/>
            <a:r>
              <a:rPr lang="en-GB" sz="1200" dirty="0"/>
              <a:t>disability; </a:t>
            </a:r>
          </a:p>
          <a:p>
            <a:pPr lvl="1"/>
            <a:r>
              <a:rPr lang="en-GB" sz="1200" dirty="0"/>
              <a:t>gender reassignment;</a:t>
            </a:r>
          </a:p>
          <a:p>
            <a:pPr lvl="1"/>
            <a:r>
              <a:rPr lang="en-GB" sz="1200" dirty="0"/>
              <a:t> marriage and civil partnership;</a:t>
            </a:r>
          </a:p>
          <a:p>
            <a:pPr lvl="1"/>
            <a:r>
              <a:rPr lang="en-GB" sz="1200" dirty="0"/>
              <a:t>pregnancy and maternity;</a:t>
            </a:r>
          </a:p>
          <a:p>
            <a:pPr lvl="1"/>
            <a:r>
              <a:rPr lang="en-GB" sz="1200" dirty="0"/>
              <a:t>race – including ethnic or national origin, colour or nationality; </a:t>
            </a:r>
          </a:p>
          <a:p>
            <a:pPr lvl="1"/>
            <a:r>
              <a:rPr lang="en-GB" sz="1200" dirty="0"/>
              <a:t>religion or belief – including lack of belief; </a:t>
            </a:r>
          </a:p>
          <a:p>
            <a:pPr lvl="1"/>
            <a:r>
              <a:rPr lang="en-GB" sz="1200" dirty="0"/>
              <a:t> sex, and sexual orientation. </a:t>
            </a:r>
          </a:p>
        </p:txBody>
      </p:sp>
    </p:spTree>
    <p:extLst>
      <p:ext uri="{BB962C8B-B14F-4D97-AF65-F5344CB8AC3E}">
        <p14:creationId xmlns:p14="http://schemas.microsoft.com/office/powerpoint/2010/main" val="32569709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E7D3C-DBB7-4F17-A460-192E4E75AE7B}"/>
              </a:ext>
            </a:extLst>
          </p:cNvPr>
          <p:cNvSpPr>
            <a:spLocks noGrp="1"/>
          </p:cNvSpPr>
          <p:nvPr>
            <p:ph type="title"/>
          </p:nvPr>
        </p:nvSpPr>
        <p:spPr/>
        <p:txBody>
          <a:bodyPr/>
          <a:lstStyle/>
          <a:p>
            <a:r>
              <a:rPr lang="cy-GB" dirty="0"/>
              <a:t>Deddf Cydraddoldeb 2010</a:t>
            </a:r>
            <a:br>
              <a:rPr lang="en-GB" dirty="0"/>
            </a:br>
            <a:r>
              <a:rPr lang="en-GB" dirty="0"/>
              <a:t>The Equality Act 2010</a:t>
            </a:r>
          </a:p>
        </p:txBody>
      </p:sp>
      <p:pic>
        <p:nvPicPr>
          <p:cNvPr id="4" name="Online Media 3" title="Protected characteristics">
            <a:hlinkClick r:id="" action="ppaction://media"/>
            <a:extLst>
              <a:ext uri="{FF2B5EF4-FFF2-40B4-BE49-F238E27FC236}">
                <a16:creationId xmlns:a16="http://schemas.microsoft.com/office/drawing/2014/main" id="{09097512-A5A5-4882-92B2-47B26B60B985}"/>
              </a:ext>
            </a:extLst>
          </p:cNvPr>
          <p:cNvPicPr>
            <a:picLocks noGrp="1" noRot="1" noChangeAspect="1"/>
          </p:cNvPicPr>
          <p:nvPr>
            <p:ph idx="1"/>
            <a:videoFile r:link="rId1"/>
          </p:nvPr>
        </p:nvPicPr>
        <p:blipFill>
          <a:blip r:embed="rId3"/>
          <a:stretch>
            <a:fillRect/>
          </a:stretch>
        </p:blipFill>
        <p:spPr>
          <a:xfrm>
            <a:off x="2483768" y="2852936"/>
            <a:ext cx="4464496" cy="3045629"/>
          </a:xfrm>
          <a:prstGeom prst="rect">
            <a:avLst/>
          </a:prstGeom>
        </p:spPr>
      </p:pic>
    </p:spTree>
    <p:extLst>
      <p:ext uri="{BB962C8B-B14F-4D97-AF65-F5344CB8AC3E}">
        <p14:creationId xmlns:p14="http://schemas.microsoft.com/office/powerpoint/2010/main" val="3856953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rmAutofit fontScale="90000"/>
          </a:bodyPr>
          <a:lstStyle/>
          <a:p>
            <a:r>
              <a:rPr lang="cy-GB" dirty="0"/>
              <a:t>Deddf Cydraddoldeb 2010</a:t>
            </a:r>
            <a:br>
              <a:rPr lang="en-GB"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73944439"/>
              </p:ext>
            </p:extLst>
          </p:nvPr>
        </p:nvGraphicFramePr>
        <p:xfrm>
          <a:off x="107504" y="2590800"/>
          <a:ext cx="8807896" cy="3997960"/>
        </p:xfrm>
        <a:graphic>
          <a:graphicData uri="http://schemas.openxmlformats.org/drawingml/2006/table">
            <a:tbl>
              <a:tblPr firstRow="1" bandRow="1">
                <a:tableStyleId>{5C22544A-7EE6-4342-B048-85BDC9FD1C3A}</a:tableStyleId>
              </a:tblPr>
              <a:tblGrid>
                <a:gridCol w="3312368">
                  <a:extLst>
                    <a:ext uri="{9D8B030D-6E8A-4147-A177-3AD203B41FA5}">
                      <a16:colId xmlns:a16="http://schemas.microsoft.com/office/drawing/2014/main" val="20000"/>
                    </a:ext>
                  </a:extLst>
                </a:gridCol>
                <a:gridCol w="5495528">
                  <a:extLst>
                    <a:ext uri="{9D8B030D-6E8A-4147-A177-3AD203B41FA5}">
                      <a16:colId xmlns:a16="http://schemas.microsoft.com/office/drawing/2014/main" val="20001"/>
                    </a:ext>
                  </a:extLst>
                </a:gridCol>
              </a:tblGrid>
              <a:tr h="370840">
                <a:tc>
                  <a:txBody>
                    <a:bodyPr/>
                    <a:lstStyle/>
                    <a:p>
                      <a:r>
                        <a:rPr lang="cy-GB" sz="1600" noProof="0" dirty="0"/>
                        <a:t>Meysydd dan sylw</a:t>
                      </a:r>
                    </a:p>
                  </a:txBody>
                  <a:tcPr/>
                </a:tc>
                <a:tc>
                  <a:txBody>
                    <a:bodyPr/>
                    <a:lstStyle/>
                    <a:p>
                      <a:r>
                        <a:rPr lang="cy-GB" sz="1600" noProof="0" dirty="0"/>
                        <a:t>Newidiadau</a:t>
                      </a:r>
                    </a:p>
                  </a:txBody>
                  <a:tcPr/>
                </a:tc>
                <a:extLst>
                  <a:ext uri="{0D108BD9-81ED-4DB2-BD59-A6C34878D82A}">
                    <a16:rowId xmlns:a16="http://schemas.microsoft.com/office/drawing/2014/main" val="10000"/>
                  </a:ext>
                </a:extLst>
              </a:tr>
              <a:tr h="370840">
                <a:tc>
                  <a:txBody>
                    <a:bodyPr/>
                    <a:lstStyle/>
                    <a:p>
                      <a:pPr lvl="1"/>
                      <a:r>
                        <a:rPr lang="cy-GB" sz="2000" noProof="0" dirty="0"/>
                        <a:t>Oed
Anabledd
Ailbennu rhywedd
Beichiogrwydd a mamolaeth
Hil
Crefydd a chred
Rhyw
Cyfeiriadedd rhywiol</a:t>
                      </a:r>
                      <a:r>
                        <a:rPr lang="en-GB" sz="2000" dirty="0"/>
                        <a:t>
</a:t>
                      </a:r>
                      <a:endParaRPr lang="en-GB" sz="1600" dirty="0"/>
                    </a:p>
                  </a:txBody>
                  <a:tcPr/>
                </a:tc>
                <a:tc>
                  <a:txBody>
                    <a:bodyPr/>
                    <a:lstStyle/>
                    <a:p>
                      <a:pPr>
                        <a:buFont typeface="Arial" pitchFamily="34" charset="0"/>
                        <a:buChar char="•"/>
                      </a:pPr>
                      <a:r>
                        <a:rPr lang="cy-GB" sz="1800" noProof="0" dirty="0"/>
                        <a:t>Cryfhau diogelwch pobl anabl rhag gwahaniaethu
Amddiffyn pobl rhag gwahaniaethu drwy gysylltiad a chanfyddiad</a:t>
                      </a:r>
                    </a:p>
                    <a:p>
                      <a:pPr>
                        <a:buFont typeface="Arial" pitchFamily="34" charset="0"/>
                        <a:buChar char="•"/>
                      </a:pPr>
                      <a:r>
                        <a:rPr lang="cy-GB" sz="1800" noProof="0" dirty="0"/>
                        <a:t>Gweithredu Cadarnhaol wrth recriwtio a hyrwyddo sy'n rhoi mwy o gyfle i fynd i'r afael â diffygion yn y gweithlu
Cryfhau pwerau tribiwnlysoedd cyflogaeth</a:t>
                      </a:r>
                    </a:p>
                    <a:p>
                      <a:pPr>
                        <a:buFont typeface="Arial" pitchFamily="34" charset="0"/>
                        <a:buChar char="•"/>
                      </a:pPr>
                      <a:r>
                        <a:rPr lang="cy-GB" sz="1800" noProof="0" dirty="0"/>
                        <a:t>Cryfhau'r amddiffyniad i fenywod beichiog a mamau sy'n bwydo ar y fron
Gwahardd gwahaniaethu mewn clybiau aelodau preifat</a:t>
                      </a:r>
                    </a:p>
                    <a:p>
                      <a:endParaRPr lang="en-GB" sz="1600" dirty="0"/>
                    </a:p>
                  </a:txBody>
                  <a:tcPr/>
                </a:tc>
                <a:extLst>
                  <a:ext uri="{0D108BD9-81ED-4DB2-BD59-A6C34878D82A}">
                    <a16:rowId xmlns:a16="http://schemas.microsoft.com/office/drawing/2014/main" val="10001"/>
                  </a:ext>
                </a:extLst>
              </a:tr>
            </a:tbl>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rmAutofit/>
          </a:bodyPr>
          <a:lstStyle/>
          <a:p>
            <a:r>
              <a:rPr lang="en-GB" i="1" dirty="0"/>
              <a:t>Equality Act 2010</a:t>
            </a:r>
            <a:endParaRPr lang="en-GB" dirty="0"/>
          </a:p>
        </p:txBody>
      </p:sp>
      <p:graphicFrame>
        <p:nvGraphicFramePr>
          <p:cNvPr id="4" name="Content Placeholder 3"/>
          <p:cNvGraphicFramePr>
            <a:graphicFrameLocks noGrp="1"/>
          </p:cNvGraphicFramePr>
          <p:nvPr>
            <p:ph idx="1"/>
          </p:nvPr>
        </p:nvGraphicFramePr>
        <p:xfrm>
          <a:off x="152400" y="2590800"/>
          <a:ext cx="8763000" cy="4272280"/>
        </p:xfrm>
        <a:graphic>
          <a:graphicData uri="http://schemas.openxmlformats.org/drawingml/2006/table">
            <a:tbl>
              <a:tblPr firstRow="1" bandRow="1">
                <a:tableStyleId>{5C22544A-7EE6-4342-B048-85BDC9FD1C3A}</a:tableStyleId>
              </a:tblPr>
              <a:tblGrid>
                <a:gridCol w="3267472">
                  <a:extLst>
                    <a:ext uri="{9D8B030D-6E8A-4147-A177-3AD203B41FA5}">
                      <a16:colId xmlns:a16="http://schemas.microsoft.com/office/drawing/2014/main" val="20000"/>
                    </a:ext>
                  </a:extLst>
                </a:gridCol>
                <a:gridCol w="5495528">
                  <a:extLst>
                    <a:ext uri="{9D8B030D-6E8A-4147-A177-3AD203B41FA5}">
                      <a16:colId xmlns:a16="http://schemas.microsoft.com/office/drawing/2014/main" val="20001"/>
                    </a:ext>
                  </a:extLst>
                </a:gridCol>
              </a:tblGrid>
              <a:tr h="370840">
                <a:tc>
                  <a:txBody>
                    <a:bodyPr/>
                    <a:lstStyle/>
                    <a:p>
                      <a:r>
                        <a:rPr lang="en-GB" sz="1600" dirty="0"/>
                        <a:t>Areas</a:t>
                      </a:r>
                      <a:r>
                        <a:rPr lang="en-GB" sz="1600" baseline="0" dirty="0"/>
                        <a:t> Covered</a:t>
                      </a:r>
                      <a:endParaRPr lang="en-GB" sz="1600" dirty="0"/>
                    </a:p>
                  </a:txBody>
                  <a:tcPr/>
                </a:tc>
                <a:tc>
                  <a:txBody>
                    <a:bodyPr/>
                    <a:lstStyle/>
                    <a:p>
                      <a:r>
                        <a:rPr lang="en-GB" sz="1600" dirty="0"/>
                        <a:t>Changes</a:t>
                      </a:r>
                    </a:p>
                  </a:txBody>
                  <a:tcPr/>
                </a:tc>
                <a:extLst>
                  <a:ext uri="{0D108BD9-81ED-4DB2-BD59-A6C34878D82A}">
                    <a16:rowId xmlns:a16="http://schemas.microsoft.com/office/drawing/2014/main" val="10000"/>
                  </a:ext>
                </a:extLst>
              </a:tr>
              <a:tr h="370840">
                <a:tc>
                  <a:txBody>
                    <a:bodyPr/>
                    <a:lstStyle/>
                    <a:p>
                      <a:pPr lvl="1"/>
                      <a:r>
                        <a:rPr lang="en-GB" sz="2000" dirty="0"/>
                        <a:t>Age</a:t>
                      </a:r>
                    </a:p>
                    <a:p>
                      <a:pPr lvl="1"/>
                      <a:r>
                        <a:rPr lang="en-GB" sz="2000" dirty="0"/>
                        <a:t>Disability</a:t>
                      </a:r>
                    </a:p>
                    <a:p>
                      <a:pPr lvl="1"/>
                      <a:r>
                        <a:rPr lang="en-GB" sz="2000" dirty="0"/>
                        <a:t>Gender reassignment</a:t>
                      </a:r>
                    </a:p>
                    <a:p>
                      <a:pPr lvl="1"/>
                      <a:r>
                        <a:rPr lang="en-GB" sz="2000" dirty="0"/>
                        <a:t>Pregnancy and maternity</a:t>
                      </a:r>
                    </a:p>
                    <a:p>
                      <a:pPr lvl="1"/>
                      <a:r>
                        <a:rPr lang="en-GB" sz="2000" dirty="0"/>
                        <a:t>Race</a:t>
                      </a:r>
                    </a:p>
                    <a:p>
                      <a:pPr lvl="1"/>
                      <a:r>
                        <a:rPr lang="en-GB" sz="2000" dirty="0"/>
                        <a:t>Religion and belief</a:t>
                      </a:r>
                    </a:p>
                    <a:p>
                      <a:pPr lvl="1"/>
                      <a:r>
                        <a:rPr lang="en-GB" sz="2000" dirty="0"/>
                        <a:t>Sex</a:t>
                      </a:r>
                    </a:p>
                    <a:p>
                      <a:pPr lvl="1"/>
                      <a:r>
                        <a:rPr lang="en-GB" sz="2000" dirty="0"/>
                        <a:t>Sexual orientation</a:t>
                      </a:r>
                    </a:p>
                    <a:p>
                      <a:endParaRPr lang="en-GB" sz="1600" dirty="0"/>
                    </a:p>
                  </a:txBody>
                  <a:tcPr/>
                </a:tc>
                <a:tc>
                  <a:txBody>
                    <a:bodyPr/>
                    <a:lstStyle/>
                    <a:p>
                      <a:pPr>
                        <a:buFont typeface="Arial" pitchFamily="34" charset="0"/>
                        <a:buChar char="•"/>
                      </a:pPr>
                      <a:r>
                        <a:rPr lang="en-GB" sz="1800" dirty="0"/>
                        <a:t>Strengthening disabled people’s protection from discrimination</a:t>
                      </a:r>
                    </a:p>
                    <a:p>
                      <a:pPr>
                        <a:buFont typeface="Arial" pitchFamily="34" charset="0"/>
                        <a:buChar char="•"/>
                      </a:pPr>
                      <a:r>
                        <a:rPr lang="en-GB" sz="1800" dirty="0"/>
                        <a:t>Protecting people from discrimination by association and perception</a:t>
                      </a:r>
                    </a:p>
                    <a:p>
                      <a:pPr>
                        <a:buFont typeface="Arial" pitchFamily="34" charset="0"/>
                        <a:buChar char="•"/>
                      </a:pPr>
                      <a:r>
                        <a:rPr lang="en-GB" sz="1800" dirty="0"/>
                        <a:t>Positive Action in recruitment and promotion which gives greater scope to address deficits in the workforce</a:t>
                      </a:r>
                    </a:p>
                    <a:p>
                      <a:pPr>
                        <a:buFont typeface="Arial" pitchFamily="34" charset="0"/>
                        <a:buChar char="•"/>
                      </a:pPr>
                      <a:r>
                        <a:rPr lang="en-GB" sz="1800" dirty="0"/>
                        <a:t>Strengthening the powers of employment tribunals</a:t>
                      </a:r>
                    </a:p>
                    <a:p>
                      <a:pPr>
                        <a:buFont typeface="Arial" pitchFamily="34" charset="0"/>
                        <a:buChar char="•"/>
                      </a:pPr>
                      <a:r>
                        <a:rPr lang="en-GB" sz="1800" dirty="0"/>
                        <a:t>Strengthening the protection for pregnant women and breastfeeding mothers</a:t>
                      </a:r>
                    </a:p>
                    <a:p>
                      <a:pPr>
                        <a:buFont typeface="Arial" pitchFamily="34" charset="0"/>
                        <a:buChar char="•"/>
                      </a:pPr>
                      <a:r>
                        <a:rPr lang="en-GB" sz="1800" dirty="0"/>
                        <a:t>Banning discrimination in private members’ clubs</a:t>
                      </a:r>
                    </a:p>
                    <a:p>
                      <a:endParaRPr lang="en-GB" sz="160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6479604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F9D71-F01F-4717-8F3D-D59CE749D33D}"/>
              </a:ext>
            </a:extLst>
          </p:cNvPr>
          <p:cNvSpPr>
            <a:spLocks noGrp="1"/>
          </p:cNvSpPr>
          <p:nvPr>
            <p:ph type="title"/>
          </p:nvPr>
        </p:nvSpPr>
        <p:spPr/>
        <p:txBody>
          <a:bodyPr>
            <a:normAutofit fontScale="90000"/>
          </a:bodyPr>
          <a:lstStyle/>
          <a:p>
            <a:r>
              <a:rPr lang="cy-GB" dirty="0"/>
              <a:t>Deddf Cydraddoldeb 2010</a:t>
            </a:r>
            <a:br>
              <a:rPr lang="en-GB" dirty="0"/>
            </a:br>
            <a:r>
              <a:rPr lang="en-GB" i="1" dirty="0"/>
              <a:t>Equality Act 2010</a:t>
            </a:r>
            <a:endParaRPr lang="en-GB" dirty="0"/>
          </a:p>
        </p:txBody>
      </p:sp>
      <p:sp>
        <p:nvSpPr>
          <p:cNvPr id="3" name="Content Placeholder 2">
            <a:extLst>
              <a:ext uri="{FF2B5EF4-FFF2-40B4-BE49-F238E27FC236}">
                <a16:creationId xmlns:a16="http://schemas.microsoft.com/office/drawing/2014/main" id="{260C7AF6-15F2-4A20-AA61-EEB67A978EDC}"/>
              </a:ext>
            </a:extLst>
          </p:cNvPr>
          <p:cNvSpPr>
            <a:spLocks noGrp="1"/>
          </p:cNvSpPr>
          <p:nvPr>
            <p:ph sz="half" idx="1"/>
          </p:nvPr>
        </p:nvSpPr>
        <p:spPr>
          <a:xfrm>
            <a:off x="866440" y="2291911"/>
            <a:ext cx="3636980" cy="3530603"/>
          </a:xfrm>
        </p:spPr>
        <p:txBody>
          <a:bodyPr>
            <a:normAutofit fontScale="47500" lnSpcReduction="20000"/>
          </a:bodyPr>
          <a:lstStyle/>
          <a:p>
            <a:r>
              <a:rPr lang="cy-GB" b="1" dirty="0"/>
              <a:t>Gwahaniaethu uniongyrchol </a:t>
            </a:r>
            <a:r>
              <a:rPr lang="cy-GB" dirty="0"/>
              <a:t>– mae'r ddeddf yn ymdrin â gwahaniaethu ar sail canfyddiad a chysylltiad.</a:t>
            </a:r>
          </a:p>
          <a:p>
            <a:r>
              <a:rPr lang="cy-GB" b="1" dirty="0"/>
              <a:t>Gwahaniaethu anuniongyrchol- </a:t>
            </a:r>
            <a:r>
              <a:rPr lang="cy-GB" dirty="0"/>
              <a:t>mae'r ddeddf yn ymdrin ag amgylchiadau lle mae rhywun yn cael ei roi o dan anfantais ond hefyd lle y byddent o dan anfantais.  Bwriedir i hyn gynnwys sefyllfaoedd lle caiff rhywun ei annog i beidio â gweithredu/neu ei atal rhag gwneud ac y bydd yn fwyaf tebygol o fod yn berthnasol i recriwtio.</a:t>
            </a:r>
          </a:p>
          <a:p>
            <a:r>
              <a:rPr lang="cy-GB" b="1" dirty="0"/>
              <a:t>Aflonyddu –</a:t>
            </a:r>
            <a:r>
              <a:rPr lang="cy-GB" dirty="0"/>
              <a:t> mae'r Ddeddf yn ymdrin â thriniaeth sy'n seiliedig ar ganfyddiad a chysylltiad.  Bydd cyflogwyr hefyd yn atebol am aflonyddu gan drydydd partïon yn y gweithle os byddant yn methu â chymryd camau rhesymol ymarferol i atal y trydydd parti rhag aflonyddu ar unigolyn mewn amgylchiadau lle aflonyddwyd arnynt ar ddau achlysur blaenorol.  </a:t>
            </a:r>
          </a:p>
          <a:p>
            <a:r>
              <a:rPr lang="cy-GB" b="1" dirty="0"/>
              <a:t>Gwahaniaethu sy'n deillio o anabledd - </a:t>
            </a:r>
            <a:r>
              <a:rPr lang="cy-GB" dirty="0"/>
              <a:t>Agwedd hollol newydd ar wahaniaethu ar sail anabledd.  Bydd hyn yn digwydd os bydd A yn trin B yn anffafriol oherwydd rhywbeth sy'n codi o ganlyniad i anabledd B.  Er enghraifft, os caiff B ei ddiswyddo oherwydd absenoldebau sy'n deillio o anabledd bydd A wedi gwahaniaethu yn erbyn B.  Gall A osgoi atebolrwydd os gellir cyfiawnhau'r diswyddiad yn wrthrychol.</a:t>
            </a:r>
          </a:p>
        </p:txBody>
      </p:sp>
      <p:sp>
        <p:nvSpPr>
          <p:cNvPr id="4" name="Content Placeholder 3">
            <a:extLst>
              <a:ext uri="{FF2B5EF4-FFF2-40B4-BE49-F238E27FC236}">
                <a16:creationId xmlns:a16="http://schemas.microsoft.com/office/drawing/2014/main" id="{A14F04D8-5F29-4F6E-B6A7-E085EE4922FD}"/>
              </a:ext>
            </a:extLst>
          </p:cNvPr>
          <p:cNvSpPr>
            <a:spLocks noGrp="1"/>
          </p:cNvSpPr>
          <p:nvPr>
            <p:ph sz="half" idx="2"/>
          </p:nvPr>
        </p:nvSpPr>
        <p:spPr>
          <a:xfrm>
            <a:off x="4640581" y="2276872"/>
            <a:ext cx="3636980" cy="4320479"/>
          </a:xfrm>
        </p:spPr>
        <p:txBody>
          <a:bodyPr>
            <a:normAutofit fontScale="47500" lnSpcReduction="20000"/>
          </a:bodyPr>
          <a:lstStyle/>
          <a:p>
            <a:r>
              <a:rPr lang="en-GB" b="1" dirty="0"/>
              <a:t>Direct discrimination </a:t>
            </a:r>
            <a:r>
              <a:rPr lang="en-GB" dirty="0"/>
              <a:t>– the act covers discrimination based on perception and association.</a:t>
            </a:r>
          </a:p>
          <a:p>
            <a:r>
              <a:rPr lang="en-GB" b="1" dirty="0"/>
              <a:t>Indirect discrimination</a:t>
            </a:r>
            <a:r>
              <a:rPr lang="en-GB" dirty="0"/>
              <a:t>- the act covers circumstances where someone is put at a disadvantage but also where they would be put at a disadvantage.  This is intended to cover situations where someone is put off/or deterred and will most likely apply to recruitment.</a:t>
            </a:r>
          </a:p>
          <a:p>
            <a:r>
              <a:rPr lang="en-GB" b="1" dirty="0"/>
              <a:t>Harassment</a:t>
            </a:r>
            <a:r>
              <a:rPr lang="en-GB" dirty="0"/>
              <a:t> – the Act covers treatment based on perception and association.  Employers will also be liable for harassment by third parties in the workplace if they fail to take reasonably practicable steps to prevent the third party from harassing an individual in circumstances where they have been harassed on two previous occasions.  </a:t>
            </a:r>
          </a:p>
          <a:p>
            <a:r>
              <a:rPr lang="en-GB" b="1" dirty="0"/>
              <a:t>Discrimination arising from disability</a:t>
            </a:r>
            <a:r>
              <a:rPr lang="en-GB" dirty="0"/>
              <a:t> - An entirely new aspect of disability discrimination.  This will occur if A treats B unfavourably because of something arising in consequence of B's disability.  For example, if B is dismissed because of absences arising from a disability A will have discriminated against B.  A can avoid liability if they can objectively justify the dismissal.</a:t>
            </a:r>
          </a:p>
          <a:p>
            <a:endParaRPr lang="en-GB" dirty="0"/>
          </a:p>
        </p:txBody>
      </p:sp>
    </p:spTree>
    <p:extLst>
      <p:ext uri="{BB962C8B-B14F-4D97-AF65-F5344CB8AC3E}">
        <p14:creationId xmlns:p14="http://schemas.microsoft.com/office/powerpoint/2010/main" val="26724626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CEC45-09F2-495C-80C3-F55A08C2354F}"/>
              </a:ext>
            </a:extLst>
          </p:cNvPr>
          <p:cNvSpPr>
            <a:spLocks noGrp="1"/>
          </p:cNvSpPr>
          <p:nvPr>
            <p:ph type="title"/>
          </p:nvPr>
        </p:nvSpPr>
        <p:spPr/>
        <p:txBody>
          <a:bodyPr/>
          <a:lstStyle/>
          <a:p>
            <a:r>
              <a:rPr lang="cy-GB" dirty="0"/>
              <a:t>Tasg - Astudiaethau Achos</a:t>
            </a:r>
            <a:br>
              <a:rPr lang="en-GB" dirty="0"/>
            </a:br>
            <a:r>
              <a:rPr lang="en-GB" dirty="0"/>
              <a:t>Task - Case Studies</a:t>
            </a:r>
          </a:p>
        </p:txBody>
      </p:sp>
      <p:graphicFrame>
        <p:nvGraphicFramePr>
          <p:cNvPr id="6" name="Content Placeholder 3">
            <a:extLst>
              <a:ext uri="{FF2B5EF4-FFF2-40B4-BE49-F238E27FC236}">
                <a16:creationId xmlns:a16="http://schemas.microsoft.com/office/drawing/2014/main" id="{09E4FD0C-47AD-49FB-B98F-980088FCB5FB}"/>
              </a:ext>
            </a:extLst>
          </p:cNvPr>
          <p:cNvGraphicFramePr>
            <a:graphicFrameLocks noGrp="1"/>
          </p:cNvGraphicFramePr>
          <p:nvPr>
            <p:ph sz="half" idx="2"/>
          </p:nvPr>
        </p:nvGraphicFramePr>
        <p:xfrm>
          <a:off x="4640581" y="2489203"/>
          <a:ext cx="3636980" cy="3530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3">
            <a:extLst>
              <a:ext uri="{FF2B5EF4-FFF2-40B4-BE49-F238E27FC236}">
                <a16:creationId xmlns:a16="http://schemas.microsoft.com/office/drawing/2014/main" id="{8264F1E4-59E4-4C02-AA77-99C891342316}"/>
              </a:ext>
            </a:extLst>
          </p:cNvPr>
          <p:cNvGraphicFramePr>
            <a:graphicFrameLocks noGrp="1"/>
          </p:cNvGraphicFramePr>
          <p:nvPr>
            <p:ph sz="half" idx="1"/>
            <p:extLst>
              <p:ext uri="{D42A27DB-BD31-4B8C-83A1-F6EECF244321}">
                <p14:modId xmlns:p14="http://schemas.microsoft.com/office/powerpoint/2010/main" val="3249427674"/>
              </p:ext>
            </p:extLst>
          </p:nvPr>
        </p:nvGraphicFramePr>
        <p:xfrm>
          <a:off x="866775" y="2489200"/>
          <a:ext cx="3636963" cy="35306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264941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866440" y="927099"/>
            <a:ext cx="6345260" cy="917725"/>
          </a:xfrm>
        </p:spPr>
        <p:txBody>
          <a:bodyPr>
            <a:normAutofit fontScale="90000"/>
          </a:bodyPr>
          <a:lstStyle/>
          <a:p>
            <a:r>
              <a:rPr lang="cy-GB" sz="2200" dirty="0"/>
              <a:t>Confensiwn y Cenhedloedd Unedig ar Hawliau'r Plentyn (1989</a:t>
            </a:r>
            <a:r>
              <a:rPr lang="en-GB" sz="2200" dirty="0"/>
              <a:t>)</a:t>
            </a:r>
            <a:br>
              <a:rPr lang="en-GB" sz="2200" dirty="0"/>
            </a:br>
            <a:r>
              <a:rPr lang="en-GB" sz="2200" dirty="0"/>
              <a:t>The UN Convention on the Rights of the Child (1989)</a:t>
            </a:r>
            <a:br>
              <a:rPr lang="en-GB" sz="3200" dirty="0"/>
            </a:br>
            <a:endParaRPr lang="en-GB" sz="3200" dirty="0"/>
          </a:p>
        </p:txBody>
      </p:sp>
      <p:sp>
        <p:nvSpPr>
          <p:cNvPr id="25603" name="Rectangle 3"/>
          <p:cNvSpPr>
            <a:spLocks noGrp="1" noChangeArrowheads="1"/>
          </p:cNvSpPr>
          <p:nvPr>
            <p:ph sz="half" idx="1"/>
          </p:nvPr>
        </p:nvSpPr>
        <p:spPr>
          <a:xfrm>
            <a:off x="866440" y="2204864"/>
            <a:ext cx="3636980" cy="3814939"/>
          </a:xfrm>
        </p:spPr>
        <p:txBody>
          <a:bodyPr>
            <a:normAutofit fontScale="40000" lnSpcReduction="20000"/>
          </a:bodyPr>
          <a:lstStyle/>
          <a:p>
            <a:pPr eaLnBrk="1" hangingPunct="1">
              <a:lnSpc>
                <a:spcPct val="90000"/>
              </a:lnSpc>
            </a:pPr>
            <a:endParaRPr lang="en-GB" sz="2800" dirty="0"/>
          </a:p>
          <a:p>
            <a:pPr eaLnBrk="1" hangingPunct="1">
              <a:lnSpc>
                <a:spcPct val="90000"/>
              </a:lnSpc>
              <a:buFontTx/>
              <a:buNone/>
            </a:pPr>
            <a:r>
              <a:rPr lang="cy-GB" sz="2800" dirty="0"/>
              <a:t>Materion allweddol</a:t>
            </a:r>
          </a:p>
          <a:p>
            <a:pPr>
              <a:lnSpc>
                <a:spcPct val="90000"/>
              </a:lnSpc>
            </a:pPr>
            <a:r>
              <a:rPr lang="cy-GB" sz="2800" dirty="0"/>
              <a:t>Dim hierarchaeth o hawliau dynol
Mae'r ffocws ar y plentyn cyfan</a:t>
            </a:r>
          </a:p>
          <a:p>
            <a:pPr>
              <a:lnSpc>
                <a:spcPct val="90000"/>
              </a:lnSpc>
            </a:pPr>
            <a:r>
              <a:rPr lang="cy-GB" sz="2800" dirty="0"/>
              <a:t>Amlygu rôl y teulu
Ceisio llais plant yn rhan o'r broses o wneud penderfyniadau</a:t>
            </a:r>
          </a:p>
          <a:p>
            <a:pPr>
              <a:lnSpc>
                <a:spcPct val="90000"/>
              </a:lnSpc>
            </a:pPr>
            <a:r>
              <a:rPr lang="cy-GB" sz="2800" dirty="0"/>
              <a:t>Anwahaniaethol
Gosodir rhwymedigaethau ar lywodraethau</a:t>
            </a:r>
          </a:p>
          <a:p>
            <a:pPr marL="0" indent="0" eaLnBrk="1" hangingPunct="1">
              <a:lnSpc>
                <a:spcPct val="90000"/>
              </a:lnSpc>
              <a:buNone/>
            </a:pPr>
            <a:endParaRPr lang="cy-GB" sz="2800" dirty="0"/>
          </a:p>
          <a:p>
            <a:pPr marL="0" indent="0">
              <a:buNone/>
            </a:pPr>
            <a:r>
              <a:rPr lang="cy-GB" sz="2800" dirty="0"/>
              <a:t>Mae hawliau plant wedi dod yn bwysig dros y 30 mlynedd diwethaf ers sefydlu Confensiwn y Cenhedloedd Unedig ar Hawliau'r Plentyn (1989).</a:t>
            </a:r>
          </a:p>
          <a:p>
            <a:pPr>
              <a:buFont typeface="Wingdings" panose="05000000000000000000" pitchFamily="2" charset="2"/>
              <a:buChar char="§"/>
            </a:pPr>
            <a:r>
              <a:rPr lang="cy-GB" sz="2800" dirty="0"/>
              <a:t>Yng Nghymru, mae gwleidyddion wedi blaenoriaethu hawliau plant ers datganoli yn 1998.</a:t>
            </a:r>
          </a:p>
          <a:p>
            <a:pPr>
              <a:buFont typeface="Wingdings" panose="05000000000000000000" pitchFamily="2" charset="2"/>
              <a:buChar char="§"/>
            </a:pPr>
            <a:r>
              <a:rPr lang="cy-GB" sz="2800" dirty="0"/>
              <a:t>dull 'plant yn gyntaf'</a:t>
            </a:r>
          </a:p>
        </p:txBody>
      </p:sp>
      <p:sp>
        <p:nvSpPr>
          <p:cNvPr id="2" name="Content Placeholder 1">
            <a:extLst>
              <a:ext uri="{FF2B5EF4-FFF2-40B4-BE49-F238E27FC236}">
                <a16:creationId xmlns:a16="http://schemas.microsoft.com/office/drawing/2014/main" id="{CBF5B767-A9DA-46AF-BEF8-4D7B49E17013}"/>
              </a:ext>
            </a:extLst>
          </p:cNvPr>
          <p:cNvSpPr>
            <a:spLocks noGrp="1"/>
          </p:cNvSpPr>
          <p:nvPr>
            <p:ph sz="half" idx="2"/>
          </p:nvPr>
        </p:nvSpPr>
        <p:spPr>
          <a:xfrm>
            <a:off x="4640581" y="2276872"/>
            <a:ext cx="3636980" cy="4104456"/>
          </a:xfrm>
        </p:spPr>
        <p:txBody>
          <a:bodyPr>
            <a:normAutofit fontScale="40000" lnSpcReduction="20000"/>
          </a:bodyPr>
          <a:lstStyle/>
          <a:p>
            <a:pPr eaLnBrk="1" hangingPunct="1">
              <a:lnSpc>
                <a:spcPct val="90000"/>
              </a:lnSpc>
              <a:buFontTx/>
              <a:buNone/>
            </a:pPr>
            <a:r>
              <a:rPr lang="en-GB" sz="2800" dirty="0"/>
              <a:t>Key Issues</a:t>
            </a:r>
          </a:p>
          <a:p>
            <a:pPr eaLnBrk="1" hangingPunct="1">
              <a:lnSpc>
                <a:spcPct val="90000"/>
              </a:lnSpc>
            </a:pPr>
            <a:r>
              <a:rPr lang="en-GB" sz="2800" dirty="0"/>
              <a:t>No hierarchy of human rights</a:t>
            </a:r>
          </a:p>
          <a:p>
            <a:pPr eaLnBrk="1" hangingPunct="1">
              <a:lnSpc>
                <a:spcPct val="90000"/>
              </a:lnSpc>
            </a:pPr>
            <a:r>
              <a:rPr lang="en-GB" sz="2800" dirty="0"/>
              <a:t>The focus on the whole child</a:t>
            </a:r>
          </a:p>
          <a:p>
            <a:pPr eaLnBrk="1" hangingPunct="1">
              <a:lnSpc>
                <a:spcPct val="90000"/>
              </a:lnSpc>
            </a:pPr>
            <a:r>
              <a:rPr lang="en-GB" sz="2800" dirty="0"/>
              <a:t>Highlights the role of the family</a:t>
            </a:r>
          </a:p>
          <a:p>
            <a:pPr eaLnBrk="1" hangingPunct="1">
              <a:lnSpc>
                <a:spcPct val="90000"/>
              </a:lnSpc>
            </a:pPr>
            <a:r>
              <a:rPr lang="en-GB" sz="2800" dirty="0"/>
              <a:t>Seeks children’s voice as a part of decision making</a:t>
            </a:r>
          </a:p>
          <a:p>
            <a:pPr eaLnBrk="1" hangingPunct="1">
              <a:lnSpc>
                <a:spcPct val="90000"/>
              </a:lnSpc>
            </a:pPr>
            <a:r>
              <a:rPr lang="en-GB" sz="2800" dirty="0"/>
              <a:t>Non-discriminatory</a:t>
            </a:r>
          </a:p>
          <a:p>
            <a:pPr eaLnBrk="1" hangingPunct="1">
              <a:lnSpc>
                <a:spcPct val="90000"/>
              </a:lnSpc>
            </a:pPr>
            <a:r>
              <a:rPr lang="en-GB" sz="2800" dirty="0"/>
              <a:t>Obligations are placed on governments</a:t>
            </a:r>
          </a:p>
          <a:p>
            <a:pPr marL="0" indent="0" eaLnBrk="1" hangingPunct="1">
              <a:lnSpc>
                <a:spcPct val="90000"/>
              </a:lnSpc>
              <a:buNone/>
            </a:pPr>
            <a:endParaRPr lang="en-GB" sz="2800" dirty="0"/>
          </a:p>
          <a:p>
            <a:pPr marL="0" indent="0">
              <a:buNone/>
            </a:pPr>
            <a:r>
              <a:rPr lang="en-GB" sz="2800" dirty="0"/>
              <a:t>Children’s rights have become important over the last 30 years since the inception of the United Nations Convention on the Rights of the Child (1989).</a:t>
            </a:r>
          </a:p>
          <a:p>
            <a:pPr>
              <a:buFont typeface="Wingdings" panose="05000000000000000000" pitchFamily="2" charset="2"/>
              <a:buChar char="§"/>
            </a:pPr>
            <a:r>
              <a:rPr lang="en-GB" sz="2800" dirty="0"/>
              <a:t>In Wales, politicians have prioritised children’s rights since devolution in 1998.</a:t>
            </a:r>
          </a:p>
          <a:p>
            <a:pPr>
              <a:buFont typeface="Wingdings" panose="05000000000000000000" pitchFamily="2" charset="2"/>
              <a:buChar char="§"/>
            </a:pPr>
            <a:r>
              <a:rPr lang="en-GB" sz="2800" dirty="0"/>
              <a:t>a ‘children first’ approach</a:t>
            </a:r>
          </a:p>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80F71-8CAA-40E1-A7F4-C097FCAD0738}"/>
              </a:ext>
            </a:extLst>
          </p:cNvPr>
          <p:cNvSpPr>
            <a:spLocks noGrp="1"/>
          </p:cNvSpPr>
          <p:nvPr>
            <p:ph type="title"/>
          </p:nvPr>
        </p:nvSpPr>
        <p:spPr>
          <a:xfrm>
            <a:off x="611560" y="260648"/>
            <a:ext cx="8532441" cy="1899623"/>
          </a:xfrm>
        </p:spPr>
        <p:txBody>
          <a:bodyPr>
            <a:normAutofit/>
          </a:bodyPr>
          <a:lstStyle/>
          <a:p>
            <a:r>
              <a:rPr lang="en-GB" dirty="0" err="1">
                <a:solidFill>
                  <a:schemeClr val="bg2"/>
                </a:solidFill>
              </a:rPr>
              <a:t>Cyd-destun</a:t>
            </a:r>
            <a:r>
              <a:rPr lang="en-GB" dirty="0">
                <a:solidFill>
                  <a:schemeClr val="bg2"/>
                </a:solidFill>
              </a:rPr>
              <a:t> </a:t>
            </a:r>
            <a:r>
              <a:rPr lang="en-GB" dirty="0" err="1">
                <a:solidFill>
                  <a:schemeClr val="bg2"/>
                </a:solidFill>
              </a:rPr>
              <a:t>deddfwriaethol</a:t>
            </a:r>
            <a:r>
              <a:rPr lang="en-GB" dirty="0">
                <a:solidFill>
                  <a:schemeClr val="bg2"/>
                </a:solidFill>
              </a:rPr>
              <a:t> </a:t>
            </a:r>
            <a:r>
              <a:rPr lang="en-GB" dirty="0" err="1">
                <a:solidFill>
                  <a:schemeClr val="bg2"/>
                </a:solidFill>
              </a:rPr>
              <a:t>Cymru</a:t>
            </a:r>
            <a:br>
              <a:rPr lang="en-GB" dirty="0">
                <a:solidFill>
                  <a:schemeClr val="bg2"/>
                </a:solidFill>
              </a:rPr>
            </a:br>
            <a:r>
              <a:rPr lang="en-GB" dirty="0">
                <a:solidFill>
                  <a:schemeClr val="bg2"/>
                </a:solidFill>
              </a:rPr>
              <a:t>Legislative context in Wales</a:t>
            </a:r>
          </a:p>
        </p:txBody>
      </p:sp>
      <p:sp>
        <p:nvSpPr>
          <p:cNvPr id="3" name="Content Placeholder 2">
            <a:extLst>
              <a:ext uri="{FF2B5EF4-FFF2-40B4-BE49-F238E27FC236}">
                <a16:creationId xmlns:a16="http://schemas.microsoft.com/office/drawing/2014/main" id="{F8D99877-9213-4826-9A54-6D9F086FB47A}"/>
              </a:ext>
            </a:extLst>
          </p:cNvPr>
          <p:cNvSpPr>
            <a:spLocks noGrp="1"/>
          </p:cNvSpPr>
          <p:nvPr>
            <p:ph sz="half" idx="1"/>
          </p:nvPr>
        </p:nvSpPr>
        <p:spPr>
          <a:xfrm>
            <a:off x="683568" y="2241551"/>
            <a:ext cx="3842712" cy="3289753"/>
          </a:xfrm>
        </p:spPr>
        <p:txBody>
          <a:bodyPr anchor="ctr">
            <a:normAutofit fontScale="40000" lnSpcReduction="20000"/>
          </a:bodyPr>
          <a:lstStyle/>
          <a:p>
            <a:r>
              <a:rPr lang="cy-GB" sz="3300" dirty="0"/>
              <a:t>Gweinidogion, unigolion a chyrff sydd â swyddogaethau gwasanaethau cymdeithasol a lles i roi sylw dyledus i'r</a:t>
            </a:r>
            <a:endParaRPr lang="en-GB" sz="3300" dirty="0"/>
          </a:p>
          <a:p>
            <a:r>
              <a:rPr lang="cy-GB" sz="3300" dirty="0"/>
              <a:t>“Rydym yn falch iawn yng Nghymru i roi cymaint o bwys ar hawliau ein plant a'n pobl ifanc. Mae'r ymrwymiad i brif ffrydio ystyriaeth o hawliau plant er mwyn sicrhau canlyniadau cadarnhaol i bob plentyn a pherson ifanc ledled Cymru yn absoliwt. Cadarnhawyd hyn yn hanesyddol gyda Chymru yn arwain y ffordd yn y DU trwy sefydlu Comisiynydd Plant Cymru a Mesur arloesol Hawliau Plant a Phobl Ifanc (Cymru) 2011 ”.</a:t>
            </a:r>
            <a:endParaRPr lang="en-GB" sz="3300" dirty="0"/>
          </a:p>
          <a:p>
            <a:endParaRPr lang="en-GB" sz="1650" dirty="0"/>
          </a:p>
        </p:txBody>
      </p:sp>
      <p:sp>
        <p:nvSpPr>
          <p:cNvPr id="4" name="Content Placeholder 3"/>
          <p:cNvSpPr>
            <a:spLocks noGrp="1"/>
          </p:cNvSpPr>
          <p:nvPr>
            <p:ph sz="half" idx="2"/>
          </p:nvPr>
        </p:nvSpPr>
        <p:spPr>
          <a:xfrm>
            <a:off x="4648200" y="2241551"/>
            <a:ext cx="4038600" cy="3884612"/>
          </a:xfrm>
        </p:spPr>
        <p:txBody>
          <a:bodyPr>
            <a:normAutofit fontScale="40000" lnSpcReduction="20000"/>
          </a:bodyPr>
          <a:lstStyle/>
          <a:p>
            <a:r>
              <a:rPr lang="cy-GB" sz="2800" dirty="0"/>
              <a:t>Jeff Cuthbert Gweinidog Cymunedau a Mynd i'r Afael â Thlodi</a:t>
            </a:r>
            <a:endParaRPr lang="en-GB" sz="2800" dirty="0"/>
          </a:p>
          <a:p>
            <a:r>
              <a:rPr lang="en-GB" sz="2800" dirty="0"/>
              <a:t>Ministers, persons and bodies having social services and well-being functions to have due regard for the</a:t>
            </a:r>
          </a:p>
          <a:p>
            <a:pPr fontAlgn="base"/>
            <a:r>
              <a:rPr lang="en-GB" sz="2800" i="1" dirty="0"/>
              <a:t>“We are very proud in Wales to place such importance on the rights of our children and young people. The commitment to mainstreaming consideration of children’s rights in order to achieve positive outcomes for all children and young people across Wales is absolute. This has been borne out historically with Wales leading the way in the UK by establishing the Children’s Commissioner for Wales and the ground-breaking Rights of Children and Young Persons (Wales) Measure 2011”.</a:t>
            </a:r>
            <a:r>
              <a:rPr lang="en-GB" sz="2800" dirty="0"/>
              <a:t>  </a:t>
            </a:r>
          </a:p>
          <a:p>
            <a:pPr fontAlgn="base"/>
            <a:r>
              <a:rPr lang="en-GB" sz="2800" dirty="0"/>
              <a:t>Jeff Cuthbert Minister for Communities and Tackling Poverty </a:t>
            </a:r>
          </a:p>
          <a:p>
            <a:endParaRPr lang="en-GB" dirty="0"/>
          </a:p>
        </p:txBody>
      </p:sp>
    </p:spTree>
    <p:extLst>
      <p:ext uri="{BB962C8B-B14F-4D97-AF65-F5344CB8AC3E}">
        <p14:creationId xmlns:p14="http://schemas.microsoft.com/office/powerpoint/2010/main" val="40554261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dirty="0"/>
            </a:br>
            <a:r>
              <a:rPr lang="en-GB" dirty="0"/>
              <a:t>Saith Nod </a:t>
            </a:r>
            <a:r>
              <a:rPr lang="cy-GB" dirty="0"/>
              <a:t>Craidd</a:t>
            </a:r>
            <a:br>
              <a:rPr lang="en-GB" dirty="0"/>
            </a:br>
            <a:r>
              <a:rPr lang="en-GB" dirty="0"/>
              <a:t>Seven Core Aims</a:t>
            </a:r>
            <a:br>
              <a:rPr lang="en-GB" dirty="0"/>
            </a:br>
            <a:endParaRPr lang="en-GB" dirty="0"/>
          </a:p>
        </p:txBody>
      </p:sp>
      <p:sp>
        <p:nvSpPr>
          <p:cNvPr id="3" name="Content Placeholder 2"/>
          <p:cNvSpPr>
            <a:spLocks noGrp="1"/>
          </p:cNvSpPr>
          <p:nvPr>
            <p:ph sz="half" idx="1"/>
          </p:nvPr>
        </p:nvSpPr>
        <p:spPr>
          <a:xfrm>
            <a:off x="361950" y="2233612"/>
            <a:ext cx="3886200" cy="3263504"/>
          </a:xfrm>
        </p:spPr>
        <p:style>
          <a:lnRef idx="2">
            <a:schemeClr val="accent1"/>
          </a:lnRef>
          <a:fillRef idx="1">
            <a:schemeClr val="lt1"/>
          </a:fillRef>
          <a:effectRef idx="0">
            <a:schemeClr val="accent1"/>
          </a:effectRef>
          <a:fontRef idx="minor">
            <a:schemeClr val="dk1"/>
          </a:fontRef>
        </p:style>
        <p:txBody>
          <a:bodyPr>
            <a:normAutofit fontScale="62500" lnSpcReduction="20000"/>
          </a:bodyPr>
          <a:lstStyle/>
          <a:p>
            <a:r>
              <a:rPr lang="cy-GB" dirty="0"/>
              <a:t>Y saith nod craidd yw: </a:t>
            </a:r>
          </a:p>
          <a:p>
            <a:pPr lvl="1"/>
            <a:r>
              <a:rPr lang="cy-GB" dirty="0"/>
              <a:t>bod pob plentyn a pherson ifanc yn cael dechrau teg mewn bywyd </a:t>
            </a:r>
          </a:p>
          <a:p>
            <a:pPr lvl="1"/>
            <a:r>
              <a:rPr lang="cy-GB" dirty="0"/>
              <a:t>yn cael amrywiaeth gynhwysfawr o gyfleoedd addysg a dysgu </a:t>
            </a:r>
          </a:p>
          <a:p>
            <a:pPr lvl="1"/>
            <a:r>
              <a:rPr lang="cy-GB" dirty="0"/>
              <a:t>yn mwynhau’r iechyd gorau posibl ac nad ydynt yn cael eu cam-drin, eu fictimeiddio na’u hecsbloetio </a:t>
            </a:r>
          </a:p>
          <a:p>
            <a:pPr lvl="1"/>
            <a:r>
              <a:rPr lang="cy-GB" dirty="0"/>
              <a:t>yn cael mynediad i weithgareddau chwarae, hamdden, chwaraeon a diwylliannol</a:t>
            </a:r>
          </a:p>
          <a:p>
            <a:pPr lvl="1"/>
            <a:r>
              <a:rPr lang="cy-GB" dirty="0"/>
              <a:t> yn cael eu clywed, eu trin â pharch, a bod eu hil a’u hunaniaeth diwylliannol yn cael eu cydnabod </a:t>
            </a:r>
          </a:p>
          <a:p>
            <a:pPr lvl="1"/>
            <a:r>
              <a:rPr lang="cy-GB" dirty="0"/>
              <a:t>yn cael cartref diogel a chymuned sy’n cefnogi lles corfforol ac emosiynol </a:t>
            </a:r>
          </a:p>
          <a:p>
            <a:pPr lvl="1"/>
            <a:r>
              <a:rPr lang="cy-GB" dirty="0"/>
              <a:t>heb eu rhoi dan anfantais oherwydd tlodi</a:t>
            </a:r>
          </a:p>
        </p:txBody>
      </p:sp>
      <p:sp>
        <p:nvSpPr>
          <p:cNvPr id="4" name="Content Placeholder 3"/>
          <p:cNvSpPr>
            <a:spLocks noGrp="1"/>
          </p:cNvSpPr>
          <p:nvPr>
            <p:ph sz="half" idx="2"/>
          </p:nvPr>
        </p:nvSpPr>
        <p:spPr>
          <a:xfrm>
            <a:off x="4924425" y="2233612"/>
            <a:ext cx="3886200" cy="3263504"/>
          </a:xfrm>
        </p:spPr>
        <p:style>
          <a:lnRef idx="2">
            <a:schemeClr val="accent2"/>
          </a:lnRef>
          <a:fillRef idx="1">
            <a:schemeClr val="lt1"/>
          </a:fillRef>
          <a:effectRef idx="0">
            <a:schemeClr val="accent2"/>
          </a:effectRef>
          <a:fontRef idx="minor">
            <a:schemeClr val="dk1"/>
          </a:fontRef>
        </p:style>
        <p:txBody>
          <a:bodyPr>
            <a:normAutofit fontScale="62500" lnSpcReduction="20000"/>
          </a:bodyPr>
          <a:lstStyle/>
          <a:p>
            <a:r>
              <a:rPr lang="en-GB" i="1" dirty="0"/>
              <a:t>The seven core aims are, </a:t>
            </a:r>
          </a:p>
          <a:p>
            <a:pPr lvl="1"/>
            <a:r>
              <a:rPr lang="en-GB" i="1" dirty="0"/>
              <a:t>that all children and young people: have a flying start in life </a:t>
            </a:r>
          </a:p>
          <a:p>
            <a:pPr lvl="1"/>
            <a:r>
              <a:rPr lang="en-GB" i="1" dirty="0"/>
              <a:t>have a comprehensive range of education and learning opportunities </a:t>
            </a:r>
          </a:p>
          <a:p>
            <a:pPr lvl="1"/>
            <a:r>
              <a:rPr lang="en-GB" i="1" dirty="0"/>
              <a:t>enjoy the best possible health and are free from abuse, victimisation and exploitation </a:t>
            </a:r>
          </a:p>
          <a:p>
            <a:pPr lvl="1"/>
            <a:r>
              <a:rPr lang="en-GB" i="1" dirty="0"/>
              <a:t>have access to play, leisure, sporting and cultural activities </a:t>
            </a:r>
          </a:p>
          <a:p>
            <a:pPr lvl="1"/>
            <a:r>
              <a:rPr lang="en-GB" i="1" dirty="0"/>
              <a:t>are listened to, treated with respect, and have their race and cultural identity recognised </a:t>
            </a:r>
          </a:p>
          <a:p>
            <a:pPr lvl="1"/>
            <a:r>
              <a:rPr lang="en-GB" i="1" dirty="0"/>
              <a:t>have a safe home and a community which supports physical and emotional wellbeing </a:t>
            </a:r>
          </a:p>
          <a:p>
            <a:pPr lvl="1"/>
            <a:r>
              <a:rPr lang="en-GB" i="1" dirty="0"/>
              <a:t>are not disadvantaged by poverty. </a:t>
            </a:r>
          </a:p>
        </p:txBody>
      </p:sp>
    </p:spTree>
    <p:extLst>
      <p:ext uri="{BB962C8B-B14F-4D97-AF65-F5344CB8AC3E}">
        <p14:creationId xmlns:p14="http://schemas.microsoft.com/office/powerpoint/2010/main" val="24479370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sz="half" idx="1"/>
          </p:nvPr>
        </p:nvSpPr>
        <p:spPr>
          <a:prstGeom prst="cloud">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None/>
            </a:pPr>
            <a:r>
              <a:rPr lang="cy-GB" sz="1800" b="1" dirty="0">
                <a:solidFill>
                  <a:schemeClr val="tx1"/>
                </a:solidFill>
              </a:rPr>
              <a:t>Sut gall eithrio cymdeithasol effeithio ar hawl y plentyn i’r saith nod craidd? </a:t>
            </a:r>
          </a:p>
        </p:txBody>
      </p:sp>
      <p:sp>
        <p:nvSpPr>
          <p:cNvPr id="6" name="Content Placeholder 5"/>
          <p:cNvSpPr>
            <a:spLocks noGrp="1"/>
          </p:cNvSpPr>
          <p:nvPr>
            <p:ph sz="half" idx="2"/>
          </p:nvPr>
        </p:nvSpPr>
        <p:spPr>
          <a:prstGeom prst="cloud">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None/>
            </a:pPr>
            <a:r>
              <a:rPr lang="en-GB" sz="1800" b="1" dirty="0">
                <a:solidFill>
                  <a:schemeClr val="tx1"/>
                </a:solidFill>
              </a:rPr>
              <a:t>How can exclusion affect a child’s right to the seven core aims? </a:t>
            </a:r>
          </a:p>
        </p:txBody>
      </p:sp>
    </p:spTree>
    <p:extLst>
      <p:ext uri="{BB962C8B-B14F-4D97-AF65-F5344CB8AC3E}">
        <p14:creationId xmlns:p14="http://schemas.microsoft.com/office/powerpoint/2010/main" val="39053313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552" y="568975"/>
            <a:ext cx="7543800" cy="1347857"/>
          </a:xfrm>
        </p:spPr>
        <p:txBody>
          <a:bodyPr>
            <a:noAutofit/>
          </a:bodyPr>
          <a:lstStyle/>
          <a:p>
            <a:r>
              <a:rPr lang="cy-GB" sz="2400" dirty="0"/>
              <a:t>Deddf Llesiant Cenedlaethau'r Dyfodol (Cymru) 2015: Nodau</a:t>
            </a:r>
            <a:br>
              <a:rPr lang="en-GB" sz="2400" dirty="0"/>
            </a:br>
            <a:r>
              <a:rPr lang="en-GB" sz="2400" dirty="0"/>
              <a:t>Well- being of Future Generations </a:t>
            </a:r>
            <a:br>
              <a:rPr lang="en-GB" sz="2400" dirty="0"/>
            </a:br>
            <a:r>
              <a:rPr lang="en-GB" sz="2400" dirty="0"/>
              <a:t>(Wales) Act 2015: Goals</a:t>
            </a:r>
            <a:endParaRPr lang="cy-GB" sz="2400" dirty="0"/>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43608" y="1513922"/>
            <a:ext cx="6768752" cy="5301208"/>
          </a:xfrm>
        </p:spPr>
      </p:pic>
      <p:sp>
        <p:nvSpPr>
          <p:cNvPr id="7" name="TextBox 6"/>
          <p:cNvSpPr txBox="1"/>
          <p:nvPr/>
        </p:nvSpPr>
        <p:spPr>
          <a:xfrm>
            <a:off x="4644008" y="6309320"/>
            <a:ext cx="3312368" cy="369332"/>
          </a:xfrm>
          <a:prstGeom prst="rect">
            <a:avLst/>
          </a:prstGeom>
          <a:noFill/>
        </p:spPr>
        <p:txBody>
          <a:bodyPr wrap="square" rtlCol="0">
            <a:spAutoFit/>
          </a:bodyPr>
          <a:lstStyle/>
          <a:p>
            <a:r>
              <a:rPr lang="en-GB" dirty="0"/>
              <a:t>www.thewaleswewant.co.uk</a:t>
            </a:r>
            <a:endParaRPr lang="cy-GB" dirty="0"/>
          </a:p>
        </p:txBody>
      </p:sp>
    </p:spTree>
    <p:extLst>
      <p:ext uri="{BB962C8B-B14F-4D97-AF65-F5344CB8AC3E}">
        <p14:creationId xmlns:p14="http://schemas.microsoft.com/office/powerpoint/2010/main" val="10017014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1F831-237F-41C5-958C-2E30343EE588}"/>
              </a:ext>
            </a:extLst>
          </p:cNvPr>
          <p:cNvSpPr>
            <a:spLocks noGrp="1"/>
          </p:cNvSpPr>
          <p:nvPr>
            <p:ph type="title"/>
          </p:nvPr>
        </p:nvSpPr>
        <p:spPr/>
        <p:txBody>
          <a:bodyPr>
            <a:normAutofit fontScale="90000"/>
          </a:bodyPr>
          <a:lstStyle/>
          <a:p>
            <a:r>
              <a:rPr lang="cy-GB" dirty="0"/>
              <a:t>Deddf Llesiant Cenedlaethau'r Dyfodol (Cymru) </a:t>
            </a:r>
            <a:r>
              <a:rPr lang="en-GB" dirty="0"/>
              <a:t>2015</a:t>
            </a:r>
          </a:p>
        </p:txBody>
      </p:sp>
      <p:sp>
        <p:nvSpPr>
          <p:cNvPr id="3" name="Content Placeholder 2">
            <a:extLst>
              <a:ext uri="{FF2B5EF4-FFF2-40B4-BE49-F238E27FC236}">
                <a16:creationId xmlns:a16="http://schemas.microsoft.com/office/drawing/2014/main" id="{C1EBB71A-7E9F-4AD4-AEAE-DE96ED16179A}"/>
              </a:ext>
            </a:extLst>
          </p:cNvPr>
          <p:cNvSpPr>
            <a:spLocks noGrp="1"/>
          </p:cNvSpPr>
          <p:nvPr>
            <p:ph idx="1"/>
          </p:nvPr>
        </p:nvSpPr>
        <p:spPr/>
        <p:txBody>
          <a:bodyPr>
            <a:normAutofit/>
          </a:bodyPr>
          <a:lstStyle/>
          <a:p>
            <a:pPr lvl="1">
              <a:buFont typeface="Wingdings" panose="05000000000000000000" pitchFamily="2" charset="2"/>
              <a:buChar char="§"/>
            </a:pPr>
            <a:r>
              <a:rPr lang="cy-GB" dirty="0"/>
              <a:t>Ym mis Ebrill 2015 daeth Deddf Llesiant Cenedlaethau'r Dyfodol (Cymru) yn gyfraith. </a:t>
            </a:r>
          </a:p>
          <a:p>
            <a:pPr lvl="1">
              <a:buFont typeface="Wingdings" panose="05000000000000000000" pitchFamily="2" charset="2"/>
              <a:buChar char="§"/>
            </a:pPr>
            <a:r>
              <a:rPr lang="cy-GB" dirty="0"/>
              <a:t>Mae'r Ddeddf yn ymwneud â gwella llesiant cymdeithasol, economaidd, amgylcheddol a diwylliannol Cymru, yn awr ac yn y dyfodol. </a:t>
            </a:r>
          </a:p>
          <a:p>
            <a:pPr lvl="1">
              <a:buFont typeface="Wingdings" panose="05000000000000000000" pitchFamily="2" charset="2"/>
              <a:buChar char="§"/>
            </a:pPr>
            <a:r>
              <a:rPr lang="cy-GB" dirty="0"/>
              <a:t>Gosododd y Ddeddf ofynion newydd ar Lywodraeth Cymru ynghyd â 43 o gyrff cyhoeddus penodedig eraill ledled Cymru i feddwl yn fwy am y tymor hir, gweithio'n well gyda phobl a chymunedau a gyda'i gilydd, ceisio atal problemau a mabwysiadu dull mwy cydlynol</a:t>
            </a:r>
            <a:r>
              <a:rPr lang="en-GB" dirty="0"/>
              <a:t>. </a:t>
            </a:r>
            <a:endParaRPr lang="en-GB" i="1" dirty="0"/>
          </a:p>
        </p:txBody>
      </p:sp>
    </p:spTree>
    <p:extLst>
      <p:ext uri="{BB962C8B-B14F-4D97-AF65-F5344CB8AC3E}">
        <p14:creationId xmlns:p14="http://schemas.microsoft.com/office/powerpoint/2010/main" val="3552725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1F831-237F-41C5-958C-2E30343EE588}"/>
              </a:ext>
            </a:extLst>
          </p:cNvPr>
          <p:cNvSpPr>
            <a:spLocks noGrp="1"/>
          </p:cNvSpPr>
          <p:nvPr>
            <p:ph type="title"/>
          </p:nvPr>
        </p:nvSpPr>
        <p:spPr/>
        <p:txBody>
          <a:bodyPr>
            <a:normAutofit fontScale="90000"/>
          </a:bodyPr>
          <a:lstStyle/>
          <a:p>
            <a:r>
              <a:rPr lang="en-GB" dirty="0"/>
              <a:t>Well- being of Future Generations </a:t>
            </a:r>
            <a:br>
              <a:rPr lang="en-GB" dirty="0"/>
            </a:br>
            <a:r>
              <a:rPr lang="en-GB" dirty="0"/>
              <a:t>(Wales) Act 2015</a:t>
            </a:r>
          </a:p>
        </p:txBody>
      </p:sp>
      <p:sp>
        <p:nvSpPr>
          <p:cNvPr id="3" name="Content Placeholder 2">
            <a:extLst>
              <a:ext uri="{FF2B5EF4-FFF2-40B4-BE49-F238E27FC236}">
                <a16:creationId xmlns:a16="http://schemas.microsoft.com/office/drawing/2014/main" id="{C1EBB71A-7E9F-4AD4-AEAE-DE96ED16179A}"/>
              </a:ext>
            </a:extLst>
          </p:cNvPr>
          <p:cNvSpPr>
            <a:spLocks noGrp="1"/>
          </p:cNvSpPr>
          <p:nvPr>
            <p:ph idx="1"/>
          </p:nvPr>
        </p:nvSpPr>
        <p:spPr/>
        <p:txBody>
          <a:bodyPr>
            <a:normAutofit/>
          </a:bodyPr>
          <a:lstStyle/>
          <a:p>
            <a:pPr lvl="1">
              <a:buFont typeface="Wingdings" panose="05000000000000000000" pitchFamily="2" charset="2"/>
              <a:buChar char="§"/>
            </a:pPr>
            <a:r>
              <a:rPr lang="en-GB" dirty="0"/>
              <a:t>In April 2015 the Well-Being of Future Generations (Wales) Act became law. </a:t>
            </a:r>
          </a:p>
          <a:p>
            <a:pPr lvl="1">
              <a:buFont typeface="Wingdings" panose="05000000000000000000" pitchFamily="2" charset="2"/>
              <a:buChar char="§"/>
            </a:pPr>
            <a:r>
              <a:rPr lang="en-GB" dirty="0"/>
              <a:t>The Act is about improving the social, economic, environmental and cultural well-being of Wales, now and in the future. </a:t>
            </a:r>
          </a:p>
          <a:p>
            <a:pPr lvl="1">
              <a:buFont typeface="Wingdings" panose="05000000000000000000" pitchFamily="2" charset="2"/>
              <a:buChar char="§"/>
            </a:pPr>
            <a:r>
              <a:rPr lang="en-GB" dirty="0"/>
              <a:t>The Act placed new requirements on the Welsh Government along with 43 other specified public bodies across Wales to think more about the long term, work better with people and communities and each other, look to prevent problems and take a more joined-up approach. </a:t>
            </a:r>
            <a:endParaRPr lang="en-GB" i="1" dirty="0"/>
          </a:p>
        </p:txBody>
      </p:sp>
    </p:spTree>
    <p:extLst>
      <p:ext uri="{BB962C8B-B14F-4D97-AF65-F5344CB8AC3E}">
        <p14:creationId xmlns:p14="http://schemas.microsoft.com/office/powerpoint/2010/main" val="13849384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CFC35-A780-4725-88F6-F2A387BE8C77}"/>
              </a:ext>
            </a:extLst>
          </p:cNvPr>
          <p:cNvSpPr>
            <a:spLocks noGrp="1"/>
          </p:cNvSpPr>
          <p:nvPr>
            <p:ph type="title"/>
          </p:nvPr>
        </p:nvSpPr>
        <p:spPr/>
        <p:txBody>
          <a:bodyPr/>
          <a:lstStyle/>
          <a:p>
            <a:r>
              <a:rPr lang="cy-GB" dirty="0"/>
              <a:t>Tasg </a:t>
            </a:r>
            <a:r>
              <a:rPr lang="en-GB" dirty="0"/>
              <a:t>                Task</a:t>
            </a:r>
          </a:p>
        </p:txBody>
      </p:sp>
      <p:sp>
        <p:nvSpPr>
          <p:cNvPr id="3" name="Content Placeholder 2">
            <a:extLst>
              <a:ext uri="{FF2B5EF4-FFF2-40B4-BE49-F238E27FC236}">
                <a16:creationId xmlns:a16="http://schemas.microsoft.com/office/drawing/2014/main" id="{E5565871-55CF-41DD-9AF3-11F74D25C15A}"/>
              </a:ext>
            </a:extLst>
          </p:cNvPr>
          <p:cNvSpPr>
            <a:spLocks noGrp="1"/>
          </p:cNvSpPr>
          <p:nvPr>
            <p:ph sz="half" idx="1"/>
          </p:nvPr>
        </p:nvSpPr>
        <p:spPr/>
        <p:txBody>
          <a:bodyPr/>
          <a:lstStyle/>
          <a:p>
            <a:r>
              <a:rPr lang="cy-GB" dirty="0"/>
              <a:t>Gwyliwch y fideo (13 mun)</a:t>
            </a:r>
          </a:p>
          <a:p>
            <a:r>
              <a:rPr lang="cy-GB" dirty="0"/>
              <a:t>Gwnewch nodiadau
Trafodwch y pwyntiau allweddol a godwyd yn eich grwpiau</a:t>
            </a:r>
          </a:p>
          <a:p>
            <a:r>
              <a:rPr lang="cy-GB" dirty="0"/>
              <a:t>Dewiswch un person i adrodd yn ôl wrth y prif grŵp ar eich canfyddiadau (10 munud)</a:t>
            </a:r>
          </a:p>
        </p:txBody>
      </p:sp>
      <p:sp>
        <p:nvSpPr>
          <p:cNvPr id="4" name="Content Placeholder 3">
            <a:extLst>
              <a:ext uri="{FF2B5EF4-FFF2-40B4-BE49-F238E27FC236}">
                <a16:creationId xmlns:a16="http://schemas.microsoft.com/office/drawing/2014/main" id="{5B7C4702-CE3E-42FC-84FE-5142D8AC66F5}"/>
              </a:ext>
            </a:extLst>
          </p:cNvPr>
          <p:cNvSpPr>
            <a:spLocks noGrp="1"/>
          </p:cNvSpPr>
          <p:nvPr>
            <p:ph sz="half" idx="2"/>
          </p:nvPr>
        </p:nvSpPr>
        <p:spPr/>
        <p:txBody>
          <a:bodyPr/>
          <a:lstStyle/>
          <a:p>
            <a:r>
              <a:rPr lang="en-GB" dirty="0"/>
              <a:t>Watch the video (13 mins)</a:t>
            </a:r>
          </a:p>
          <a:p>
            <a:r>
              <a:rPr lang="en-GB" dirty="0"/>
              <a:t>Make notes</a:t>
            </a:r>
          </a:p>
          <a:p>
            <a:r>
              <a:rPr lang="en-GB" dirty="0"/>
              <a:t>Discuss the key points raised in your groups</a:t>
            </a:r>
          </a:p>
          <a:p>
            <a:r>
              <a:rPr lang="en-GB" dirty="0"/>
              <a:t>Select one person to report back to the main group on your findings (10 mins)</a:t>
            </a:r>
          </a:p>
          <a:p>
            <a:endParaRPr lang="en-GB" dirty="0"/>
          </a:p>
        </p:txBody>
      </p:sp>
    </p:spTree>
    <p:extLst>
      <p:ext uri="{BB962C8B-B14F-4D97-AF65-F5344CB8AC3E}">
        <p14:creationId xmlns:p14="http://schemas.microsoft.com/office/powerpoint/2010/main" val="10881703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5F092-EEDE-443C-9811-A1A151A1487E}"/>
              </a:ext>
            </a:extLst>
          </p:cNvPr>
          <p:cNvSpPr>
            <a:spLocks noGrp="1"/>
          </p:cNvSpPr>
          <p:nvPr>
            <p:ph type="title"/>
          </p:nvPr>
        </p:nvSpPr>
        <p:spPr/>
        <p:txBody>
          <a:bodyPr/>
          <a:lstStyle/>
          <a:p>
            <a:endParaRPr lang="en-GB" dirty="0"/>
          </a:p>
        </p:txBody>
      </p:sp>
      <p:pic>
        <p:nvPicPr>
          <p:cNvPr id="4" name="Online Media 3" title="Inclusion, Exclusion, Illusion and Collusion : Helen Turnbull at TEDxDelrayBeach">
            <a:hlinkClick r:id="" action="ppaction://media"/>
            <a:extLst>
              <a:ext uri="{FF2B5EF4-FFF2-40B4-BE49-F238E27FC236}">
                <a16:creationId xmlns:a16="http://schemas.microsoft.com/office/drawing/2014/main" id="{FC107E78-8846-46D8-8370-16AB5FE6C55D}"/>
              </a:ext>
            </a:extLst>
          </p:cNvPr>
          <p:cNvPicPr>
            <a:picLocks noGrp="1" noRot="1" noChangeAspect="1"/>
          </p:cNvPicPr>
          <p:nvPr>
            <p:ph idx="1"/>
            <a:videoFile r:link="rId1"/>
          </p:nvPr>
        </p:nvPicPr>
        <p:blipFill>
          <a:blip r:embed="rId3"/>
          <a:stretch>
            <a:fillRect/>
          </a:stretch>
        </p:blipFill>
        <p:spPr>
          <a:xfrm>
            <a:off x="2699792" y="3068960"/>
            <a:ext cx="3531517" cy="1995309"/>
          </a:xfrm>
          <a:prstGeom prst="rect">
            <a:avLst/>
          </a:prstGeom>
        </p:spPr>
      </p:pic>
    </p:spTree>
    <p:extLst>
      <p:ext uri="{BB962C8B-B14F-4D97-AF65-F5344CB8AC3E}">
        <p14:creationId xmlns:p14="http://schemas.microsoft.com/office/powerpoint/2010/main" val="886718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a:t>Rhestr gyfeiriadau       </a:t>
            </a:r>
            <a:br>
              <a:rPr lang="en-GB" dirty="0"/>
            </a:br>
            <a:r>
              <a:rPr lang="en-GB" dirty="0"/>
              <a:t>Reference list</a:t>
            </a:r>
          </a:p>
        </p:txBody>
      </p:sp>
      <p:sp>
        <p:nvSpPr>
          <p:cNvPr id="3" name="Content Placeholder 2"/>
          <p:cNvSpPr>
            <a:spLocks noGrp="1"/>
          </p:cNvSpPr>
          <p:nvPr>
            <p:ph idx="1"/>
          </p:nvPr>
        </p:nvSpPr>
        <p:spPr/>
        <p:txBody>
          <a:bodyPr>
            <a:normAutofit fontScale="47500" lnSpcReduction="20000"/>
          </a:bodyPr>
          <a:lstStyle/>
          <a:p>
            <a:r>
              <a:rPr lang="en-GB" altLang="en-US" sz="3200" dirty="0">
                <a:solidFill>
                  <a:srgbClr val="000000"/>
                </a:solidFill>
              </a:rPr>
              <a:t>Florian, L. (2015) Inclusive Pedagogy: A transformative approach to individual differences but can it help reduce educational inequalities? </a:t>
            </a:r>
            <a:r>
              <a:rPr lang="en-GB" altLang="en-US" sz="3200" i="1" dirty="0">
                <a:solidFill>
                  <a:srgbClr val="000000"/>
                </a:solidFill>
              </a:rPr>
              <a:t>Scottish Educational Review </a:t>
            </a:r>
            <a:r>
              <a:rPr lang="en-GB" altLang="en-US" sz="3200" dirty="0">
                <a:solidFill>
                  <a:srgbClr val="000000"/>
                </a:solidFill>
              </a:rPr>
              <a:t>47(1), 5-14. </a:t>
            </a:r>
          </a:p>
          <a:p>
            <a:r>
              <a:rPr lang="en-GB" sz="3200" dirty="0" err="1"/>
              <a:t>Schuelka</a:t>
            </a:r>
            <a:r>
              <a:rPr lang="en-GB" sz="3200" dirty="0"/>
              <a:t>, M.J. (2018). Implementing inclusive education. K4D Helpdesk Report. </a:t>
            </a:r>
            <a:r>
              <a:rPr lang="en-GB" sz="3200"/>
              <a:t>Brighton, UK: Institute of Development Studies.</a:t>
            </a:r>
            <a:endParaRPr lang="en-GB" altLang="en-US" sz="3200" dirty="0">
              <a:solidFill>
                <a:srgbClr val="000000"/>
              </a:solidFill>
            </a:endParaRPr>
          </a:p>
          <a:p>
            <a:r>
              <a:rPr lang="en-GB" altLang="en-US" sz="3200" dirty="0">
                <a:solidFill>
                  <a:srgbClr val="000000"/>
                </a:solidFill>
              </a:rPr>
              <a:t>UNESCO (2017) </a:t>
            </a:r>
            <a:r>
              <a:rPr lang="en-GB" sz="3200" i="0" dirty="0">
                <a:solidFill>
                  <a:srgbClr val="333333"/>
                </a:solidFill>
                <a:effectLst/>
              </a:rPr>
              <a:t>A Guide for ensuring inclusion and equity in education. Available at: </a:t>
            </a:r>
            <a:r>
              <a:rPr lang="en-GB" sz="3200" dirty="0">
                <a:hlinkClick r:id="rId2"/>
              </a:rPr>
              <a:t>A Guide for ensuring inclusion and equity in education - UNESCO Digital Library</a:t>
            </a:r>
            <a:r>
              <a:rPr lang="en-GB" sz="3200" dirty="0"/>
              <a:t> (Accessed 21 February 2023)</a:t>
            </a:r>
            <a:endParaRPr lang="en-GB" altLang="en-US" sz="3200" dirty="0">
              <a:solidFill>
                <a:srgbClr val="000000"/>
              </a:solidFill>
            </a:endParaRPr>
          </a:p>
          <a:p>
            <a:r>
              <a:rPr lang="en-GB" sz="3200" dirty="0">
                <a:solidFill>
                  <a:srgbClr val="000000"/>
                </a:solidFill>
                <a:effectLst/>
                <a:ea typeface="Times New Roman" panose="02020603050405020304" pitchFamily="18" charset="0"/>
              </a:rPr>
              <a:t>Welsh Government (2016) </a:t>
            </a:r>
            <a:r>
              <a:rPr lang="en-GB" sz="3200" i="1" dirty="0">
                <a:solidFill>
                  <a:srgbClr val="000000"/>
                </a:solidFill>
                <a:effectLst/>
                <a:ea typeface="Times New Roman" panose="02020603050405020304" pitchFamily="18" charset="0"/>
              </a:rPr>
              <a:t>Inclusion and Pupil Support</a:t>
            </a:r>
            <a:r>
              <a:rPr lang="en-GB" sz="3200" dirty="0">
                <a:solidFill>
                  <a:srgbClr val="000000"/>
                </a:solidFill>
                <a:effectLst/>
                <a:ea typeface="Times New Roman" panose="02020603050405020304" pitchFamily="18" charset="0"/>
              </a:rPr>
              <a:t>. Available at : https://gov.wales/sites/default/files/publications/2018-05/guidance-inclusion-and-pupil-support_0.pdf. (Accessed: 17 February 2022)</a:t>
            </a:r>
            <a:endParaRPr lang="en-GB" sz="3200" dirty="0">
              <a:effectLst/>
              <a:ea typeface="Times New Roman" panose="02020603050405020304" pitchFamily="18" charset="0"/>
            </a:endParaRPr>
          </a:p>
          <a:p>
            <a:pPr marL="565150" indent="-457200"/>
            <a:endParaRPr lang="en-GB" altLang="en-US" sz="3200" dirty="0">
              <a:solidFill>
                <a:srgbClr val="000000"/>
              </a:solidFill>
            </a:endParaRPr>
          </a:p>
          <a:p>
            <a:pPr marL="450850"/>
            <a:endParaRPr lang="en-GB" altLang="en-US" dirty="0">
              <a:ea typeface="ＭＳ Ｐゴシック" pitchFamily="34" charset="-128"/>
            </a:endParaRPr>
          </a:p>
          <a:p>
            <a:pPr marL="109537" indent="0">
              <a:lnSpc>
                <a:spcPct val="80000"/>
              </a:lnSpc>
              <a:buNone/>
              <a:defRPr/>
            </a:pPr>
            <a:endParaRPr lang="en-GB" dirty="0"/>
          </a:p>
          <a:p>
            <a:endParaRPr lang="en-GB" dirty="0"/>
          </a:p>
        </p:txBody>
      </p:sp>
    </p:spTree>
    <p:extLst>
      <p:ext uri="{BB962C8B-B14F-4D97-AF65-F5344CB8AC3E}">
        <p14:creationId xmlns:p14="http://schemas.microsoft.com/office/powerpoint/2010/main" val="28229354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ecc340f5c58a6f1ce9451955456970a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ece09fc101d81398e5073abfb0c63ec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68264B9-3FE0-4D81-8E6F-F80A61E1CB37}">
  <ds:schemaRefs>
    <ds:schemaRef ds:uri="http://schemas.microsoft.com/sharepoint/v3/contenttype/forms"/>
  </ds:schemaRefs>
</ds:datastoreItem>
</file>

<file path=customXml/itemProps2.xml><?xml version="1.0" encoding="utf-8"?>
<ds:datastoreItem xmlns:ds="http://schemas.openxmlformats.org/officeDocument/2006/customXml" ds:itemID="{D2FE92AF-EB28-4EFE-A5EF-480C02ED01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57CB04B-B9EB-4E67-A70B-232A91A1F90E}">
  <ds:schemaRef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1f9d1f62-2b66-4e13-be38-f795d411800a"/>
    <ds:schemaRef ds:uri="http://www.w3.org/XML/1998/namespace"/>
    <ds:schemaRef ds:uri="http://schemas.microsoft.com/office/2006/metadata/properties"/>
    <ds:schemaRef ds:uri="5e4866c9-5473-4b36-a248-8ce6a7a4bde8"/>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Ion Boardroom</Template>
  <TotalTime>1216</TotalTime>
  <Words>3787</Words>
  <Application>Microsoft Office PowerPoint</Application>
  <PresentationFormat>On-screen Show (4:3)</PresentationFormat>
  <Paragraphs>343</Paragraphs>
  <Slides>42</Slides>
  <Notes>5</Notes>
  <HiddenSlides>0</HiddenSlides>
  <MMClips>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42</vt:i4>
      </vt:variant>
    </vt:vector>
  </HeadingPairs>
  <TitlesOfParts>
    <vt:vector size="52" baseType="lpstr">
      <vt:lpstr>Arial</vt:lpstr>
      <vt:lpstr>Bradley Hand ITC</vt:lpstr>
      <vt:lpstr>Calibri</vt:lpstr>
      <vt:lpstr>Century Gothic</vt:lpstr>
      <vt:lpstr>Open Sans</vt:lpstr>
      <vt:lpstr>Symbol</vt:lpstr>
      <vt:lpstr>Times New Roman</vt:lpstr>
      <vt:lpstr>Wingdings</vt:lpstr>
      <vt:lpstr>Wingdings 3</vt:lpstr>
      <vt:lpstr>Ion Boardroom</vt:lpstr>
      <vt:lpstr>ECES4011/C</vt:lpstr>
      <vt:lpstr>Amcanion  Aims </vt:lpstr>
      <vt:lpstr>Deilliannau Dysgu  Learning Outcomes </vt:lpstr>
      <vt:lpstr>Tasg                    Task</vt:lpstr>
      <vt:lpstr>Hawliau Dynol    Human Rights</vt:lpstr>
      <vt:lpstr>Ymarfer Cynhwysol Inclusive Practice </vt:lpstr>
      <vt:lpstr>Deilliannau Dysgu  Learning Outcomes </vt:lpstr>
      <vt:lpstr>Ystyriwch y cwestiynau hyn Consider these questions</vt:lpstr>
      <vt:lpstr>Deilliannau Dysgu  Learning Outcomes </vt:lpstr>
      <vt:lpstr>Adfyfyrio Reflection</vt:lpstr>
      <vt:lpstr>Asesiad Assessment </vt:lpstr>
      <vt:lpstr>PowerPoint Presentation</vt:lpstr>
      <vt:lpstr>    </vt:lpstr>
      <vt:lpstr>Adnoddau defnyddiol  Useful resources</vt:lpstr>
      <vt:lpstr>Perthyn Belonging </vt:lpstr>
      <vt:lpstr>Tasg                          Task </vt:lpstr>
      <vt:lpstr>Plentyndod Anhafal    Unequal Childhood</vt:lpstr>
      <vt:lpstr>Plentyndod Anghyfartal  Unequal Childhoods</vt:lpstr>
      <vt:lpstr>UNICEF (2020)</vt:lpstr>
      <vt:lpstr>Cynhwysiant:        Inclusion is:</vt:lpstr>
      <vt:lpstr>Addysg Gynhwysol   Inclusive Education</vt:lpstr>
      <vt:lpstr>Addysg Gynhwysol Inclusive Education (Schuelka, 2018)</vt:lpstr>
      <vt:lpstr>Addysgeg gynhwysol Inclusive  pedagogy</vt:lpstr>
      <vt:lpstr>Deddfwriaeth      Legislation</vt:lpstr>
      <vt:lpstr>Deddf Cydraddoldeb 2010 Equality Act 2010</vt:lpstr>
      <vt:lpstr> Y naw prif ddarn o ddeddfwriaeth sydd wedi uno yw: The nine main pieces of legislation that have merged are: </vt:lpstr>
      <vt:lpstr>Deddf Cydraddoldeb 2010 Equality Act 2010</vt:lpstr>
      <vt:lpstr>Deddf Cydraddoldeb 2010 The Equality Act 2010</vt:lpstr>
      <vt:lpstr>Deddf Cydraddoldeb 2010 </vt:lpstr>
      <vt:lpstr>Equality Act 2010</vt:lpstr>
      <vt:lpstr>Deddf Cydraddoldeb 2010 Equality Act 2010</vt:lpstr>
      <vt:lpstr>Tasg - Astudiaethau Achos Task - Case Studies</vt:lpstr>
      <vt:lpstr>Confensiwn y Cenhedloedd Unedig ar Hawliau'r Plentyn (1989) The UN Convention on the Rights of the Child (1989) </vt:lpstr>
      <vt:lpstr>Cyd-destun deddfwriaethol Cymru Legislative context in Wales</vt:lpstr>
      <vt:lpstr> Saith Nod Craidd Seven Core Aims </vt:lpstr>
      <vt:lpstr>PowerPoint Presentation</vt:lpstr>
      <vt:lpstr>Deddf Llesiant Cenedlaethau'r Dyfodol (Cymru) 2015: Nodau Well- being of Future Generations  (Wales) Act 2015: Goals</vt:lpstr>
      <vt:lpstr>Deddf Llesiant Cenedlaethau'r Dyfodol (Cymru) 2015</vt:lpstr>
      <vt:lpstr>Well- being of Future Generations  (Wales) Act 2015</vt:lpstr>
      <vt:lpstr>Tasg                 Task</vt:lpstr>
      <vt:lpstr>PowerPoint Presentation</vt:lpstr>
      <vt:lpstr>Rhestr gyfeiriadau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SJPE4004/C</dc:title>
  <dc:creator>Sarah Stewart</dc:creator>
  <cp:lastModifiedBy>Alison Murphy</cp:lastModifiedBy>
  <cp:revision>39</cp:revision>
  <dcterms:created xsi:type="dcterms:W3CDTF">2017-01-19T14:09:26Z</dcterms:created>
  <dcterms:modified xsi:type="dcterms:W3CDTF">2023-02-21T16:13:11Z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