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9" r:id="rId3"/>
    <p:sldId id="257" r:id="rId4"/>
    <p:sldId id="258" r:id="rId5"/>
    <p:sldId id="268" r:id="rId6"/>
    <p:sldId id="259" r:id="rId7"/>
    <p:sldId id="260" r:id="rId8"/>
    <p:sldId id="261" r:id="rId9"/>
    <p:sldId id="262" r:id="rId10"/>
    <p:sldId id="263" r:id="rId11"/>
    <p:sldId id="264" r:id="rId12"/>
    <p:sldId id="265" r:id="rId13"/>
    <p:sldId id="267"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89553" autoAdjust="0"/>
  </p:normalViewPr>
  <p:slideViewPr>
    <p:cSldViewPr snapToGrid="0">
      <p:cViewPr varScale="1">
        <p:scale>
          <a:sx n="56" d="100"/>
          <a:sy n="56" d="100"/>
        </p:scale>
        <p:origin x="106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ata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24EC79-C2AB-4EDF-B1FF-FFCB6420D593}"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GB"/>
        </a:p>
      </dgm:t>
    </dgm:pt>
    <dgm:pt modelId="{20F5D4C4-7695-4E2C-AC4A-B3A0A5AA9EE2}">
      <dgm:prSet/>
      <dgm:spPr/>
      <dgm:t>
        <a:bodyPr/>
        <a:lstStyle/>
        <a:p>
          <a:r>
            <a:rPr lang="en-IN" dirty="0"/>
            <a:t>At the same time, approximately 237 million medication errors take place every year in England alone; roughly 66 million of which are regarded as potentially clinically significant (CQC, 2022). </a:t>
          </a:r>
          <a:endParaRPr lang="en-GB" dirty="0">
            <a:solidFill>
              <a:schemeClr val="tx1"/>
            </a:solidFill>
          </a:endParaRPr>
        </a:p>
      </dgm:t>
    </dgm:pt>
    <dgm:pt modelId="{07879A10-828D-4C67-A341-823C63666A8F}" type="parTrans" cxnId="{D328CE02-AD49-4033-A51E-1048C3C4E9B3}">
      <dgm:prSet/>
      <dgm:spPr/>
      <dgm:t>
        <a:bodyPr/>
        <a:lstStyle/>
        <a:p>
          <a:endParaRPr lang="en-GB">
            <a:solidFill>
              <a:schemeClr val="tx1"/>
            </a:solidFill>
          </a:endParaRPr>
        </a:p>
      </dgm:t>
    </dgm:pt>
    <dgm:pt modelId="{0CC04457-A3CE-45ED-8855-E1D1E9B2F96A}" type="sibTrans" cxnId="{D328CE02-AD49-4033-A51E-1048C3C4E9B3}">
      <dgm:prSet/>
      <dgm:spPr/>
      <dgm:t>
        <a:bodyPr/>
        <a:lstStyle/>
        <a:p>
          <a:endParaRPr lang="en-GB">
            <a:solidFill>
              <a:schemeClr val="tx1"/>
            </a:solidFill>
          </a:endParaRPr>
        </a:p>
      </dgm:t>
    </dgm:pt>
    <dgm:pt modelId="{BFF2BCED-7D6E-432B-A9BD-8ADF5CDFCA47}">
      <dgm:prSet/>
      <dgm:spPr/>
      <dgm:t>
        <a:bodyPr/>
        <a:lstStyle/>
        <a:p>
          <a:r>
            <a:rPr lang="en-IN" dirty="0"/>
            <a:t>These medication errors cause more than 1,700 preventable deaths per year, incurring costs amounting to £98 million for the NHS (Elliott et al., 2021). </a:t>
          </a:r>
          <a:endParaRPr lang="en-GB" dirty="0">
            <a:solidFill>
              <a:schemeClr val="tx1"/>
            </a:solidFill>
          </a:endParaRPr>
        </a:p>
      </dgm:t>
    </dgm:pt>
    <dgm:pt modelId="{4F4AE9B8-CA0F-4621-ACF6-7143EFE940DC}" type="parTrans" cxnId="{B360F431-7197-4F85-973F-62A8B818F988}">
      <dgm:prSet/>
      <dgm:spPr/>
      <dgm:t>
        <a:bodyPr/>
        <a:lstStyle/>
        <a:p>
          <a:endParaRPr lang="en-GB">
            <a:solidFill>
              <a:schemeClr val="tx1"/>
            </a:solidFill>
          </a:endParaRPr>
        </a:p>
      </dgm:t>
    </dgm:pt>
    <dgm:pt modelId="{FE25C52B-EBF7-4D64-8906-B2F087DC2239}" type="sibTrans" cxnId="{B360F431-7197-4F85-973F-62A8B818F988}">
      <dgm:prSet/>
      <dgm:spPr/>
      <dgm:t>
        <a:bodyPr/>
        <a:lstStyle/>
        <a:p>
          <a:endParaRPr lang="en-GB">
            <a:solidFill>
              <a:schemeClr val="tx1"/>
            </a:solidFill>
          </a:endParaRPr>
        </a:p>
      </dgm:t>
    </dgm:pt>
    <dgm:pt modelId="{A679FF0C-5773-44CA-BF5C-4D3648D9202C}" type="pres">
      <dgm:prSet presAssocID="{7724EC79-C2AB-4EDF-B1FF-FFCB6420D593}" presName="linear" presStyleCnt="0">
        <dgm:presLayoutVars>
          <dgm:animLvl val="lvl"/>
          <dgm:resizeHandles val="exact"/>
        </dgm:presLayoutVars>
      </dgm:prSet>
      <dgm:spPr/>
    </dgm:pt>
    <dgm:pt modelId="{6D281023-FFD2-40CC-824F-D96FEC2E4A51}" type="pres">
      <dgm:prSet presAssocID="{20F5D4C4-7695-4E2C-AC4A-B3A0A5AA9EE2}" presName="parentText" presStyleLbl="node1" presStyleIdx="0" presStyleCnt="2">
        <dgm:presLayoutVars>
          <dgm:chMax val="0"/>
          <dgm:bulletEnabled val="1"/>
        </dgm:presLayoutVars>
      </dgm:prSet>
      <dgm:spPr/>
    </dgm:pt>
    <dgm:pt modelId="{C3649BAE-72CC-45C3-81FB-BF1FA34A63A3}" type="pres">
      <dgm:prSet presAssocID="{0CC04457-A3CE-45ED-8855-E1D1E9B2F96A}" presName="spacer" presStyleCnt="0"/>
      <dgm:spPr/>
    </dgm:pt>
    <dgm:pt modelId="{5165A89F-9D7B-4273-B59D-2ED26C474BFE}" type="pres">
      <dgm:prSet presAssocID="{BFF2BCED-7D6E-432B-A9BD-8ADF5CDFCA47}" presName="parentText" presStyleLbl="node1" presStyleIdx="1" presStyleCnt="2">
        <dgm:presLayoutVars>
          <dgm:chMax val="0"/>
          <dgm:bulletEnabled val="1"/>
        </dgm:presLayoutVars>
      </dgm:prSet>
      <dgm:spPr/>
    </dgm:pt>
  </dgm:ptLst>
  <dgm:cxnLst>
    <dgm:cxn modelId="{D328CE02-AD49-4033-A51E-1048C3C4E9B3}" srcId="{7724EC79-C2AB-4EDF-B1FF-FFCB6420D593}" destId="{20F5D4C4-7695-4E2C-AC4A-B3A0A5AA9EE2}" srcOrd="0" destOrd="0" parTransId="{07879A10-828D-4C67-A341-823C63666A8F}" sibTransId="{0CC04457-A3CE-45ED-8855-E1D1E9B2F96A}"/>
    <dgm:cxn modelId="{EF74AD1C-BED9-4419-8ACA-1FEAB6B69F0C}" type="presOf" srcId="{20F5D4C4-7695-4E2C-AC4A-B3A0A5AA9EE2}" destId="{6D281023-FFD2-40CC-824F-D96FEC2E4A51}" srcOrd="0" destOrd="0" presId="urn:microsoft.com/office/officeart/2005/8/layout/vList2"/>
    <dgm:cxn modelId="{B360F431-7197-4F85-973F-62A8B818F988}" srcId="{7724EC79-C2AB-4EDF-B1FF-FFCB6420D593}" destId="{BFF2BCED-7D6E-432B-A9BD-8ADF5CDFCA47}" srcOrd="1" destOrd="0" parTransId="{4F4AE9B8-CA0F-4621-ACF6-7143EFE940DC}" sibTransId="{FE25C52B-EBF7-4D64-8906-B2F087DC2239}"/>
    <dgm:cxn modelId="{64F66988-EDDA-4B74-B836-1F3FB4310902}" type="presOf" srcId="{BFF2BCED-7D6E-432B-A9BD-8ADF5CDFCA47}" destId="{5165A89F-9D7B-4273-B59D-2ED26C474BFE}" srcOrd="0" destOrd="0" presId="urn:microsoft.com/office/officeart/2005/8/layout/vList2"/>
    <dgm:cxn modelId="{2687F9C5-E748-47DD-8E4B-E621516C4021}" type="presOf" srcId="{7724EC79-C2AB-4EDF-B1FF-FFCB6420D593}" destId="{A679FF0C-5773-44CA-BF5C-4D3648D9202C}" srcOrd="0" destOrd="0" presId="urn:microsoft.com/office/officeart/2005/8/layout/vList2"/>
    <dgm:cxn modelId="{C9B2F7BC-9C24-4454-8315-50A7837EC269}" type="presParOf" srcId="{A679FF0C-5773-44CA-BF5C-4D3648D9202C}" destId="{6D281023-FFD2-40CC-824F-D96FEC2E4A51}" srcOrd="0" destOrd="0" presId="urn:microsoft.com/office/officeart/2005/8/layout/vList2"/>
    <dgm:cxn modelId="{C0087DCF-A341-4771-8F9C-E5FAC73BAC5F}" type="presParOf" srcId="{A679FF0C-5773-44CA-BF5C-4D3648D9202C}" destId="{C3649BAE-72CC-45C3-81FB-BF1FA34A63A3}" srcOrd="1" destOrd="0" presId="urn:microsoft.com/office/officeart/2005/8/layout/vList2"/>
    <dgm:cxn modelId="{B7B45579-F8DC-4DAA-8E2B-9F294E1B01D0}" type="presParOf" srcId="{A679FF0C-5773-44CA-BF5C-4D3648D9202C}" destId="{5165A89F-9D7B-4273-B59D-2ED26C474BF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D27AE2-2BBA-4549-9597-B367D7775583}" type="doc">
      <dgm:prSet loTypeId="urn:microsoft.com/office/officeart/2005/8/layout/hProcess9" loCatId="process" qsTypeId="urn:microsoft.com/office/officeart/2005/8/quickstyle/simple1" qsCatId="simple" csTypeId="urn:microsoft.com/office/officeart/2005/8/colors/accent1_1" csCatId="accent1" phldr="1"/>
      <dgm:spPr/>
      <dgm:t>
        <a:bodyPr/>
        <a:lstStyle/>
        <a:p>
          <a:endParaRPr lang="en-GB"/>
        </a:p>
      </dgm:t>
    </dgm:pt>
    <dgm:pt modelId="{1F38139D-DF10-4AD5-BA6C-9155997CFA83}">
      <dgm:prSet custT="1"/>
      <dgm:spPr/>
      <dgm:t>
        <a:bodyPr/>
        <a:lstStyle/>
        <a:p>
          <a:r>
            <a:rPr lang="en-IN" sz="1050"/>
            <a:t>According to the World Health Organization, errors in medication thereby considering related harm have led to billions of avoidable costs in global healthcare in an annual manner (</a:t>
          </a:r>
          <a:r>
            <a:rPr lang="en-GB" sz="1050"/>
            <a:t>World Health Organization, 2023</a:t>
          </a:r>
          <a:r>
            <a:rPr lang="en-IN" sz="1050"/>
            <a:t>)</a:t>
          </a:r>
          <a:endParaRPr lang="en-GB" sz="1050" dirty="0">
            <a:latin typeface="Arial" panose="020B0604020202020204" pitchFamily="34" charset="0"/>
            <a:cs typeface="Arial" panose="020B0604020202020204" pitchFamily="34" charset="0"/>
          </a:endParaRPr>
        </a:p>
      </dgm:t>
    </dgm:pt>
    <dgm:pt modelId="{5297FB3A-CE1B-465A-98E7-4FD994CB94C0}" type="parTrans" cxnId="{3CC041C0-AD88-41CC-83E1-0B2037345687}">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8925917E-AF94-4D5B-88E1-DCB9D8589392}" type="sibTrans" cxnId="{3CC041C0-AD88-41CC-83E1-0B2037345687}">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4518BCD0-04CC-41CF-808A-3C8F57F41D01}">
      <dgm:prSet custT="1"/>
      <dgm:spPr/>
      <dgm:t>
        <a:bodyPr/>
        <a:lstStyle/>
        <a:p>
          <a:r>
            <a:rPr lang="en-IN" sz="1050"/>
            <a:t>Emphasising that the safety in medication stands as a vital issue of international public health importance (WHO, 2022).</a:t>
          </a:r>
          <a:endParaRPr lang="en-GB" sz="1050" dirty="0">
            <a:latin typeface="Arial" panose="020B0604020202020204" pitchFamily="34" charset="0"/>
            <a:cs typeface="Arial" panose="020B0604020202020204" pitchFamily="34" charset="0"/>
          </a:endParaRPr>
        </a:p>
      </dgm:t>
    </dgm:pt>
    <dgm:pt modelId="{724A92F6-5FAC-4DA8-AA9C-BE1EBA2E66EF}" type="parTrans" cxnId="{692CD3EC-A1EF-4ADB-BB8C-07075BCCC412}">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6989152B-6907-41FC-BFA4-C1236E5D977C}" type="sibTrans" cxnId="{692CD3EC-A1EF-4ADB-BB8C-07075BCCC412}">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AF60B002-E7ED-46D7-B10A-A3398819B871}">
      <dgm:prSet custT="1"/>
      <dgm:spPr/>
      <dgm:t>
        <a:bodyPr/>
        <a:lstStyle/>
        <a:p>
          <a:r>
            <a:rPr lang="en-GB" sz="1050" dirty="0"/>
            <a:t>Drug incidents account for about 10% of all incidents reported in the NHS (NHS England, 2024), and they represent one of the most common patient safety incidents</a:t>
          </a:r>
          <a:endParaRPr lang="en-GB" sz="1050" dirty="0">
            <a:latin typeface="Arial" panose="020B0604020202020204" pitchFamily="34" charset="0"/>
            <a:cs typeface="Arial" panose="020B0604020202020204" pitchFamily="34" charset="0"/>
          </a:endParaRPr>
        </a:p>
      </dgm:t>
    </dgm:pt>
    <dgm:pt modelId="{581A8691-9348-4ABA-AADB-06857F1757C6}" type="parTrans" cxnId="{79B1150A-CB0D-40B8-8EDE-EF73C945C2B8}">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7076C0DC-8714-4911-98E8-C39113FEC26C}" type="sibTrans" cxnId="{79B1150A-CB0D-40B8-8EDE-EF73C945C2B8}">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FD447257-4708-48E3-8A1C-68F408143626}">
      <dgm:prSet phldrT="[Text]" custT="1"/>
      <dgm:spPr/>
      <dgm:t>
        <a:bodyPr/>
        <a:lstStyle/>
        <a:p>
          <a:r>
            <a:rPr lang="en-GB" sz="1200" dirty="0"/>
            <a:t>Drug-related harm is considered a major global health issue, and medication errors represent a leading factor contributing to patients being harmed preventively (Camacho et al., 2024)</a:t>
          </a:r>
          <a:endParaRPr lang="en-IN" sz="1200" dirty="0"/>
        </a:p>
      </dgm:t>
    </dgm:pt>
    <dgm:pt modelId="{4C4DB66B-1E91-4AAE-A7D6-31CF283D833E}" type="parTrans" cxnId="{FA8B5D90-4029-4093-92DA-9F35F2392B7B}">
      <dgm:prSet/>
      <dgm:spPr/>
      <dgm:t>
        <a:bodyPr/>
        <a:lstStyle/>
        <a:p>
          <a:endParaRPr lang="en-IN"/>
        </a:p>
      </dgm:t>
    </dgm:pt>
    <dgm:pt modelId="{52422D0C-AA51-4D6A-A9D8-9599BFE70DDC}" type="sibTrans" cxnId="{FA8B5D90-4029-4093-92DA-9F35F2392B7B}">
      <dgm:prSet/>
      <dgm:spPr/>
      <dgm:t>
        <a:bodyPr/>
        <a:lstStyle/>
        <a:p>
          <a:endParaRPr lang="en-IN"/>
        </a:p>
      </dgm:t>
    </dgm:pt>
    <dgm:pt modelId="{1D29647B-C6F9-4255-96FE-3A99EA083F5B}" type="pres">
      <dgm:prSet presAssocID="{75D27AE2-2BBA-4549-9597-B367D7775583}" presName="CompostProcess" presStyleCnt="0">
        <dgm:presLayoutVars>
          <dgm:dir/>
          <dgm:resizeHandles val="exact"/>
        </dgm:presLayoutVars>
      </dgm:prSet>
      <dgm:spPr/>
    </dgm:pt>
    <dgm:pt modelId="{56954EDA-69CF-4D85-986C-7D2B79DBF0A1}" type="pres">
      <dgm:prSet presAssocID="{75D27AE2-2BBA-4549-9597-B367D7775583}" presName="arrow" presStyleLbl="bgShp" presStyleIdx="0" presStyleCnt="1"/>
      <dgm:spPr/>
    </dgm:pt>
    <dgm:pt modelId="{681101DF-B2A9-4E0A-9FBE-A112E62B1C58}" type="pres">
      <dgm:prSet presAssocID="{75D27AE2-2BBA-4549-9597-B367D7775583}" presName="linearProcess" presStyleCnt="0"/>
      <dgm:spPr/>
    </dgm:pt>
    <dgm:pt modelId="{DA965FA8-7BFC-4803-A6D8-9D8912161C75}" type="pres">
      <dgm:prSet presAssocID="{1F38139D-DF10-4AD5-BA6C-9155997CFA83}" presName="textNode" presStyleLbl="node1" presStyleIdx="0" presStyleCnt="4">
        <dgm:presLayoutVars>
          <dgm:bulletEnabled val="1"/>
        </dgm:presLayoutVars>
      </dgm:prSet>
      <dgm:spPr/>
    </dgm:pt>
    <dgm:pt modelId="{0DCF08A2-77B9-402F-A288-DE1A1D50B445}" type="pres">
      <dgm:prSet presAssocID="{8925917E-AF94-4D5B-88E1-DCB9D8589392}" presName="sibTrans" presStyleCnt="0"/>
      <dgm:spPr/>
    </dgm:pt>
    <dgm:pt modelId="{3D07A6DE-96EB-4EC0-9DD9-FE909B40EB6B}" type="pres">
      <dgm:prSet presAssocID="{4518BCD0-04CC-41CF-808A-3C8F57F41D01}" presName="textNode" presStyleLbl="node1" presStyleIdx="1" presStyleCnt="4">
        <dgm:presLayoutVars>
          <dgm:bulletEnabled val="1"/>
        </dgm:presLayoutVars>
      </dgm:prSet>
      <dgm:spPr/>
    </dgm:pt>
    <dgm:pt modelId="{C9BA31AC-D3E2-4004-8F80-32CDBAC25615}" type="pres">
      <dgm:prSet presAssocID="{6989152B-6907-41FC-BFA4-C1236E5D977C}" presName="sibTrans" presStyleCnt="0"/>
      <dgm:spPr/>
    </dgm:pt>
    <dgm:pt modelId="{5C94D756-108E-4A69-8978-19ACF637D226}" type="pres">
      <dgm:prSet presAssocID="{AF60B002-E7ED-46D7-B10A-A3398819B871}" presName="textNode" presStyleLbl="node1" presStyleIdx="2" presStyleCnt="4">
        <dgm:presLayoutVars>
          <dgm:bulletEnabled val="1"/>
        </dgm:presLayoutVars>
      </dgm:prSet>
      <dgm:spPr/>
    </dgm:pt>
    <dgm:pt modelId="{773AAF82-1931-4805-8CE9-6208705E9EAF}" type="pres">
      <dgm:prSet presAssocID="{7076C0DC-8714-4911-98E8-C39113FEC26C}" presName="sibTrans" presStyleCnt="0"/>
      <dgm:spPr/>
    </dgm:pt>
    <dgm:pt modelId="{D6DECE5D-089F-4F21-A456-D0150C911F51}" type="pres">
      <dgm:prSet presAssocID="{FD447257-4708-48E3-8A1C-68F408143626}" presName="textNode" presStyleLbl="node1" presStyleIdx="3" presStyleCnt="4">
        <dgm:presLayoutVars>
          <dgm:bulletEnabled val="1"/>
        </dgm:presLayoutVars>
      </dgm:prSet>
      <dgm:spPr/>
    </dgm:pt>
  </dgm:ptLst>
  <dgm:cxnLst>
    <dgm:cxn modelId="{79B1150A-CB0D-40B8-8EDE-EF73C945C2B8}" srcId="{75D27AE2-2BBA-4549-9597-B367D7775583}" destId="{AF60B002-E7ED-46D7-B10A-A3398819B871}" srcOrd="2" destOrd="0" parTransId="{581A8691-9348-4ABA-AADB-06857F1757C6}" sibTransId="{7076C0DC-8714-4911-98E8-C39113FEC26C}"/>
    <dgm:cxn modelId="{65BA545F-050F-4F0E-9B6B-4EA97256CBBA}" type="presOf" srcId="{1F38139D-DF10-4AD5-BA6C-9155997CFA83}" destId="{DA965FA8-7BFC-4803-A6D8-9D8912161C75}" srcOrd="0" destOrd="0" presId="urn:microsoft.com/office/officeart/2005/8/layout/hProcess9"/>
    <dgm:cxn modelId="{EF384964-1D4D-4AD2-BB12-51B473FD84D9}" type="presOf" srcId="{AF60B002-E7ED-46D7-B10A-A3398819B871}" destId="{5C94D756-108E-4A69-8978-19ACF637D226}" srcOrd="0" destOrd="0" presId="urn:microsoft.com/office/officeart/2005/8/layout/hProcess9"/>
    <dgm:cxn modelId="{A36D0167-3CF4-4D94-8C04-FC92FE52DBB5}" type="presOf" srcId="{75D27AE2-2BBA-4549-9597-B367D7775583}" destId="{1D29647B-C6F9-4255-96FE-3A99EA083F5B}" srcOrd="0" destOrd="0" presId="urn:microsoft.com/office/officeart/2005/8/layout/hProcess9"/>
    <dgm:cxn modelId="{FA8B5D90-4029-4093-92DA-9F35F2392B7B}" srcId="{75D27AE2-2BBA-4549-9597-B367D7775583}" destId="{FD447257-4708-48E3-8A1C-68F408143626}" srcOrd="3" destOrd="0" parTransId="{4C4DB66B-1E91-4AAE-A7D6-31CF283D833E}" sibTransId="{52422D0C-AA51-4D6A-A9D8-9599BFE70DDC}"/>
    <dgm:cxn modelId="{E002ED93-E0E6-43B0-BF82-32E30CBB8B37}" type="presOf" srcId="{4518BCD0-04CC-41CF-808A-3C8F57F41D01}" destId="{3D07A6DE-96EB-4EC0-9DD9-FE909B40EB6B}" srcOrd="0" destOrd="0" presId="urn:microsoft.com/office/officeart/2005/8/layout/hProcess9"/>
    <dgm:cxn modelId="{3CC041C0-AD88-41CC-83E1-0B2037345687}" srcId="{75D27AE2-2BBA-4549-9597-B367D7775583}" destId="{1F38139D-DF10-4AD5-BA6C-9155997CFA83}" srcOrd="0" destOrd="0" parTransId="{5297FB3A-CE1B-465A-98E7-4FD994CB94C0}" sibTransId="{8925917E-AF94-4D5B-88E1-DCB9D8589392}"/>
    <dgm:cxn modelId="{692CD3EC-A1EF-4ADB-BB8C-07075BCCC412}" srcId="{75D27AE2-2BBA-4549-9597-B367D7775583}" destId="{4518BCD0-04CC-41CF-808A-3C8F57F41D01}" srcOrd="1" destOrd="0" parTransId="{724A92F6-5FAC-4DA8-AA9C-BE1EBA2E66EF}" sibTransId="{6989152B-6907-41FC-BFA4-C1236E5D977C}"/>
    <dgm:cxn modelId="{438A26FC-6B7A-4022-A524-D9F0A7F119BF}" type="presOf" srcId="{FD447257-4708-48E3-8A1C-68F408143626}" destId="{D6DECE5D-089F-4F21-A456-D0150C911F51}" srcOrd="0" destOrd="0" presId="urn:microsoft.com/office/officeart/2005/8/layout/hProcess9"/>
    <dgm:cxn modelId="{5ABD9AEE-E0FF-4A29-8C51-74E1E115530C}" type="presParOf" srcId="{1D29647B-C6F9-4255-96FE-3A99EA083F5B}" destId="{56954EDA-69CF-4D85-986C-7D2B79DBF0A1}" srcOrd="0" destOrd="0" presId="urn:microsoft.com/office/officeart/2005/8/layout/hProcess9"/>
    <dgm:cxn modelId="{D916EB0C-EC86-4198-9CE0-3099BDA1A548}" type="presParOf" srcId="{1D29647B-C6F9-4255-96FE-3A99EA083F5B}" destId="{681101DF-B2A9-4E0A-9FBE-A112E62B1C58}" srcOrd="1" destOrd="0" presId="urn:microsoft.com/office/officeart/2005/8/layout/hProcess9"/>
    <dgm:cxn modelId="{1E45EFCE-ABE9-43AB-AFB7-F3A29CC04F9C}" type="presParOf" srcId="{681101DF-B2A9-4E0A-9FBE-A112E62B1C58}" destId="{DA965FA8-7BFC-4803-A6D8-9D8912161C75}" srcOrd="0" destOrd="0" presId="urn:microsoft.com/office/officeart/2005/8/layout/hProcess9"/>
    <dgm:cxn modelId="{DABE8293-765A-43D3-B23A-4074BD9A5EB6}" type="presParOf" srcId="{681101DF-B2A9-4E0A-9FBE-A112E62B1C58}" destId="{0DCF08A2-77B9-402F-A288-DE1A1D50B445}" srcOrd="1" destOrd="0" presId="urn:microsoft.com/office/officeart/2005/8/layout/hProcess9"/>
    <dgm:cxn modelId="{3C7C3223-5368-4CF8-BCFF-E63D133AFE28}" type="presParOf" srcId="{681101DF-B2A9-4E0A-9FBE-A112E62B1C58}" destId="{3D07A6DE-96EB-4EC0-9DD9-FE909B40EB6B}" srcOrd="2" destOrd="0" presId="urn:microsoft.com/office/officeart/2005/8/layout/hProcess9"/>
    <dgm:cxn modelId="{A7CC319F-3A28-4A67-80B0-8A9565A32A8C}" type="presParOf" srcId="{681101DF-B2A9-4E0A-9FBE-A112E62B1C58}" destId="{C9BA31AC-D3E2-4004-8F80-32CDBAC25615}" srcOrd="3" destOrd="0" presId="urn:microsoft.com/office/officeart/2005/8/layout/hProcess9"/>
    <dgm:cxn modelId="{A0DB6881-2222-4CB5-9126-85B5CD9A21D0}" type="presParOf" srcId="{681101DF-B2A9-4E0A-9FBE-A112E62B1C58}" destId="{5C94D756-108E-4A69-8978-19ACF637D226}" srcOrd="4" destOrd="0" presId="urn:microsoft.com/office/officeart/2005/8/layout/hProcess9"/>
    <dgm:cxn modelId="{41F744DB-3F7E-49B1-98D1-2B365F2DC662}" type="presParOf" srcId="{681101DF-B2A9-4E0A-9FBE-A112E62B1C58}" destId="{773AAF82-1931-4805-8CE9-6208705E9EAF}" srcOrd="5" destOrd="0" presId="urn:microsoft.com/office/officeart/2005/8/layout/hProcess9"/>
    <dgm:cxn modelId="{7F779032-8BFB-454D-875B-5D66B3D450DD}" type="presParOf" srcId="{681101DF-B2A9-4E0A-9FBE-A112E62B1C58}" destId="{D6DECE5D-089F-4F21-A456-D0150C911F51}"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704FEE3-7DF2-4F77-8FA3-8B0F7349A101}" type="doc">
      <dgm:prSet loTypeId="urn:microsoft.com/office/officeart/2005/8/layout/vProcess5" loCatId="process" qsTypeId="urn:microsoft.com/office/officeart/2005/8/quickstyle/simple3" qsCatId="simple" csTypeId="urn:microsoft.com/office/officeart/2005/8/colors/colorful5" csCatId="colorful" phldr="1"/>
      <dgm:spPr/>
      <dgm:t>
        <a:bodyPr/>
        <a:lstStyle/>
        <a:p>
          <a:endParaRPr lang="en-US"/>
        </a:p>
      </dgm:t>
    </dgm:pt>
    <dgm:pt modelId="{7D1C6CE7-0032-422F-8D85-1901A336F200}">
      <dgm:prSet/>
      <dgm:spPr/>
      <dgm:t>
        <a:bodyPr/>
        <a:lstStyle/>
        <a:p>
          <a:pPr algn="just"/>
          <a:r>
            <a:rPr lang="en-IN" dirty="0"/>
            <a:t>Although patient safety initiatives are currently active in UK hospitals, medication errors still happen in a considerably frequent manner (</a:t>
          </a:r>
          <a:r>
            <a:rPr lang="en-IN" dirty="0" err="1"/>
            <a:t>Guntschnig</a:t>
          </a:r>
          <a:r>
            <a:rPr lang="en-IN" dirty="0"/>
            <a:t> et al., 2025). </a:t>
          </a:r>
          <a:endParaRPr lang="en-US" dirty="0">
            <a:latin typeface="Arial" panose="020B0604020202020204" pitchFamily="34" charset="0"/>
            <a:cs typeface="Arial" panose="020B0604020202020204" pitchFamily="34" charset="0"/>
          </a:endParaRPr>
        </a:p>
      </dgm:t>
    </dgm:pt>
    <dgm:pt modelId="{87E4B753-BDA1-47E0-B27E-64BC278E55ED}" type="parTrans" cxnId="{3F1FAEEB-1AA1-4821-959C-EE092698F8FD}">
      <dgm:prSet/>
      <dgm:spPr/>
      <dgm:t>
        <a:bodyPr/>
        <a:lstStyle/>
        <a:p>
          <a:endParaRPr lang="en-US">
            <a:latin typeface="Arial" panose="020B0604020202020204" pitchFamily="34" charset="0"/>
            <a:cs typeface="Arial" panose="020B0604020202020204" pitchFamily="34" charset="0"/>
          </a:endParaRPr>
        </a:p>
      </dgm:t>
    </dgm:pt>
    <dgm:pt modelId="{BAADB7AB-7104-484C-8F47-66D101396BD3}" type="sibTrans" cxnId="{3F1FAEEB-1AA1-4821-959C-EE092698F8FD}">
      <dgm:prSet/>
      <dgm:spPr/>
      <dgm:t>
        <a:bodyPr/>
        <a:lstStyle/>
        <a:p>
          <a:endParaRPr lang="en-US" dirty="0">
            <a:latin typeface="Arial" panose="020B0604020202020204" pitchFamily="34" charset="0"/>
            <a:cs typeface="Arial" panose="020B0604020202020204" pitchFamily="34" charset="0"/>
          </a:endParaRPr>
        </a:p>
      </dgm:t>
    </dgm:pt>
    <dgm:pt modelId="{D1C92206-2A87-4E14-B125-D59A8CFCFE87}">
      <dgm:prSet/>
      <dgm:spPr/>
      <dgm:t>
        <a:bodyPr/>
        <a:lstStyle/>
        <a:p>
          <a:pPr algn="just"/>
          <a:r>
            <a:rPr lang="en-IN" dirty="0"/>
            <a:t>In addition to research concentrating on nurses and clinicians, there is currently limited investigation on the topic of medication safety conducted by healthcare managers</a:t>
          </a:r>
          <a:endParaRPr lang="en-US" dirty="0">
            <a:latin typeface="Arial" panose="020B0604020202020204" pitchFamily="34" charset="0"/>
            <a:cs typeface="Arial" panose="020B0604020202020204" pitchFamily="34" charset="0"/>
          </a:endParaRPr>
        </a:p>
      </dgm:t>
    </dgm:pt>
    <dgm:pt modelId="{62D97708-7D35-4991-A916-40F84CACEE15}" type="parTrans" cxnId="{5BA6CA89-77F4-444F-8E8F-BD3A19B1C082}">
      <dgm:prSet/>
      <dgm:spPr/>
      <dgm:t>
        <a:bodyPr/>
        <a:lstStyle/>
        <a:p>
          <a:endParaRPr lang="en-US">
            <a:latin typeface="Arial" panose="020B0604020202020204" pitchFamily="34" charset="0"/>
            <a:cs typeface="Arial" panose="020B0604020202020204" pitchFamily="34" charset="0"/>
          </a:endParaRPr>
        </a:p>
      </dgm:t>
    </dgm:pt>
    <dgm:pt modelId="{1EAC33DF-3F8D-4FB1-999C-2C62CE527F1C}" type="sibTrans" cxnId="{5BA6CA89-77F4-444F-8E8F-BD3A19B1C082}">
      <dgm:prSet/>
      <dgm:spPr/>
      <dgm:t>
        <a:bodyPr/>
        <a:lstStyle/>
        <a:p>
          <a:endParaRPr lang="en-US" dirty="0">
            <a:latin typeface="Arial" panose="020B0604020202020204" pitchFamily="34" charset="0"/>
            <a:cs typeface="Arial" panose="020B0604020202020204" pitchFamily="34" charset="0"/>
          </a:endParaRPr>
        </a:p>
      </dgm:t>
    </dgm:pt>
    <dgm:pt modelId="{F8CAFE32-EE8A-48C7-82B8-C71EB51D32CE}">
      <dgm:prSet/>
      <dgm:spPr/>
      <dgm:t>
        <a:bodyPr/>
        <a:lstStyle/>
        <a:p>
          <a:pPr algn="just"/>
          <a:r>
            <a:rPr lang="en-IN" dirty="0"/>
            <a:t>This research project attempts to fill that gap by reviewing available literature regarding the issue at hand. </a:t>
          </a:r>
          <a:endParaRPr lang="en-US" dirty="0">
            <a:latin typeface="Arial" panose="020B0604020202020204" pitchFamily="34" charset="0"/>
            <a:cs typeface="Arial" panose="020B0604020202020204" pitchFamily="34" charset="0"/>
          </a:endParaRPr>
        </a:p>
      </dgm:t>
    </dgm:pt>
    <dgm:pt modelId="{26CB6925-6254-40EA-8DBE-83365A38483F}" type="parTrans" cxnId="{761A12A1-E208-454D-99F4-8D7EB57AA5ED}">
      <dgm:prSet/>
      <dgm:spPr/>
      <dgm:t>
        <a:bodyPr/>
        <a:lstStyle/>
        <a:p>
          <a:endParaRPr lang="en-US">
            <a:latin typeface="Arial" panose="020B0604020202020204" pitchFamily="34" charset="0"/>
            <a:cs typeface="Arial" panose="020B0604020202020204" pitchFamily="34" charset="0"/>
          </a:endParaRPr>
        </a:p>
      </dgm:t>
    </dgm:pt>
    <dgm:pt modelId="{234E5236-3D4A-44C4-90D2-C5510C39A0B7}" type="sibTrans" cxnId="{761A12A1-E208-454D-99F4-8D7EB57AA5ED}">
      <dgm:prSet/>
      <dgm:spPr/>
      <dgm:t>
        <a:bodyPr/>
        <a:lstStyle/>
        <a:p>
          <a:endParaRPr lang="en-US" dirty="0">
            <a:latin typeface="Arial" panose="020B0604020202020204" pitchFamily="34" charset="0"/>
            <a:cs typeface="Arial" panose="020B0604020202020204" pitchFamily="34" charset="0"/>
          </a:endParaRPr>
        </a:p>
      </dgm:t>
    </dgm:pt>
    <dgm:pt modelId="{AD2CD3D1-6D44-40E4-BC49-37093A286D2B}" type="pres">
      <dgm:prSet presAssocID="{D704FEE3-7DF2-4F77-8FA3-8B0F7349A101}" presName="outerComposite" presStyleCnt="0">
        <dgm:presLayoutVars>
          <dgm:chMax val="5"/>
          <dgm:dir/>
          <dgm:resizeHandles val="exact"/>
        </dgm:presLayoutVars>
      </dgm:prSet>
      <dgm:spPr/>
    </dgm:pt>
    <dgm:pt modelId="{C181DBAE-164E-4A86-943D-01C04FA1D25E}" type="pres">
      <dgm:prSet presAssocID="{D704FEE3-7DF2-4F77-8FA3-8B0F7349A101}" presName="dummyMaxCanvas" presStyleCnt="0">
        <dgm:presLayoutVars/>
      </dgm:prSet>
      <dgm:spPr/>
    </dgm:pt>
    <dgm:pt modelId="{3638762B-0B71-4666-A254-909A8CA4A0CA}" type="pres">
      <dgm:prSet presAssocID="{D704FEE3-7DF2-4F77-8FA3-8B0F7349A101}" presName="ThreeNodes_1" presStyleLbl="node1" presStyleIdx="0" presStyleCnt="3">
        <dgm:presLayoutVars>
          <dgm:bulletEnabled val="1"/>
        </dgm:presLayoutVars>
      </dgm:prSet>
      <dgm:spPr/>
    </dgm:pt>
    <dgm:pt modelId="{A5B2BD43-EA15-48F3-A5D9-8B8060D261F0}" type="pres">
      <dgm:prSet presAssocID="{D704FEE3-7DF2-4F77-8FA3-8B0F7349A101}" presName="ThreeNodes_2" presStyleLbl="node1" presStyleIdx="1" presStyleCnt="3">
        <dgm:presLayoutVars>
          <dgm:bulletEnabled val="1"/>
        </dgm:presLayoutVars>
      </dgm:prSet>
      <dgm:spPr/>
    </dgm:pt>
    <dgm:pt modelId="{0351A818-CCC5-4512-8CAE-B793FA2A5AF2}" type="pres">
      <dgm:prSet presAssocID="{D704FEE3-7DF2-4F77-8FA3-8B0F7349A101}" presName="ThreeNodes_3" presStyleLbl="node1" presStyleIdx="2" presStyleCnt="3">
        <dgm:presLayoutVars>
          <dgm:bulletEnabled val="1"/>
        </dgm:presLayoutVars>
      </dgm:prSet>
      <dgm:spPr/>
    </dgm:pt>
    <dgm:pt modelId="{E04A8867-1DB6-4167-B6AD-70FF2FF6A8C4}" type="pres">
      <dgm:prSet presAssocID="{D704FEE3-7DF2-4F77-8FA3-8B0F7349A101}" presName="ThreeConn_1-2" presStyleLbl="fgAccFollowNode1" presStyleIdx="0" presStyleCnt="2">
        <dgm:presLayoutVars>
          <dgm:bulletEnabled val="1"/>
        </dgm:presLayoutVars>
      </dgm:prSet>
      <dgm:spPr/>
    </dgm:pt>
    <dgm:pt modelId="{D68DC2EC-6F59-4BE9-B713-EE2DCC6C48A5}" type="pres">
      <dgm:prSet presAssocID="{D704FEE3-7DF2-4F77-8FA3-8B0F7349A101}" presName="ThreeConn_2-3" presStyleLbl="fgAccFollowNode1" presStyleIdx="1" presStyleCnt="2">
        <dgm:presLayoutVars>
          <dgm:bulletEnabled val="1"/>
        </dgm:presLayoutVars>
      </dgm:prSet>
      <dgm:spPr/>
    </dgm:pt>
    <dgm:pt modelId="{C181AE55-DFD9-4664-9234-98940DDD9AB3}" type="pres">
      <dgm:prSet presAssocID="{D704FEE3-7DF2-4F77-8FA3-8B0F7349A101}" presName="ThreeNodes_1_text" presStyleLbl="node1" presStyleIdx="2" presStyleCnt="3">
        <dgm:presLayoutVars>
          <dgm:bulletEnabled val="1"/>
        </dgm:presLayoutVars>
      </dgm:prSet>
      <dgm:spPr/>
    </dgm:pt>
    <dgm:pt modelId="{6F66FA08-BD02-49D9-B89D-C8DB5DCF59F8}" type="pres">
      <dgm:prSet presAssocID="{D704FEE3-7DF2-4F77-8FA3-8B0F7349A101}" presName="ThreeNodes_2_text" presStyleLbl="node1" presStyleIdx="2" presStyleCnt="3">
        <dgm:presLayoutVars>
          <dgm:bulletEnabled val="1"/>
        </dgm:presLayoutVars>
      </dgm:prSet>
      <dgm:spPr/>
    </dgm:pt>
    <dgm:pt modelId="{306B62D7-1612-49E2-B1DB-2CE1A8DBA7FE}" type="pres">
      <dgm:prSet presAssocID="{D704FEE3-7DF2-4F77-8FA3-8B0F7349A101}" presName="ThreeNodes_3_text" presStyleLbl="node1" presStyleIdx="2" presStyleCnt="3">
        <dgm:presLayoutVars>
          <dgm:bulletEnabled val="1"/>
        </dgm:presLayoutVars>
      </dgm:prSet>
      <dgm:spPr/>
    </dgm:pt>
  </dgm:ptLst>
  <dgm:cxnLst>
    <dgm:cxn modelId="{4FE76710-7B09-4B6C-AB45-8E5D5C1CBB89}" type="presOf" srcId="{7D1C6CE7-0032-422F-8D85-1901A336F200}" destId="{3638762B-0B71-4666-A254-909A8CA4A0CA}" srcOrd="0" destOrd="0" presId="urn:microsoft.com/office/officeart/2005/8/layout/vProcess5"/>
    <dgm:cxn modelId="{884F031F-5DE2-4D9B-A74E-89938CAF1764}" type="presOf" srcId="{1EAC33DF-3F8D-4FB1-999C-2C62CE527F1C}" destId="{D68DC2EC-6F59-4BE9-B713-EE2DCC6C48A5}" srcOrd="0" destOrd="0" presId="urn:microsoft.com/office/officeart/2005/8/layout/vProcess5"/>
    <dgm:cxn modelId="{375CFF35-2564-492A-9C2F-D521577672C9}" type="presOf" srcId="{D704FEE3-7DF2-4F77-8FA3-8B0F7349A101}" destId="{AD2CD3D1-6D44-40E4-BC49-37093A286D2B}" srcOrd="0" destOrd="0" presId="urn:microsoft.com/office/officeart/2005/8/layout/vProcess5"/>
    <dgm:cxn modelId="{3DB2B75F-6ECD-4501-9CC7-ADF98922E90D}" type="presOf" srcId="{BAADB7AB-7104-484C-8F47-66D101396BD3}" destId="{E04A8867-1DB6-4167-B6AD-70FF2FF6A8C4}" srcOrd="0" destOrd="0" presId="urn:microsoft.com/office/officeart/2005/8/layout/vProcess5"/>
    <dgm:cxn modelId="{52092147-2EB5-4C11-BB6F-5DE53BD9CC81}" type="presOf" srcId="{F8CAFE32-EE8A-48C7-82B8-C71EB51D32CE}" destId="{0351A818-CCC5-4512-8CAE-B793FA2A5AF2}" srcOrd="0" destOrd="0" presId="urn:microsoft.com/office/officeart/2005/8/layout/vProcess5"/>
    <dgm:cxn modelId="{5BA6CA89-77F4-444F-8E8F-BD3A19B1C082}" srcId="{D704FEE3-7DF2-4F77-8FA3-8B0F7349A101}" destId="{D1C92206-2A87-4E14-B125-D59A8CFCFE87}" srcOrd="1" destOrd="0" parTransId="{62D97708-7D35-4991-A916-40F84CACEE15}" sibTransId="{1EAC33DF-3F8D-4FB1-999C-2C62CE527F1C}"/>
    <dgm:cxn modelId="{FBE48695-DD99-4DC4-A0FF-ACF3172DE763}" type="presOf" srcId="{D1C92206-2A87-4E14-B125-D59A8CFCFE87}" destId="{6F66FA08-BD02-49D9-B89D-C8DB5DCF59F8}" srcOrd="1" destOrd="0" presId="urn:microsoft.com/office/officeart/2005/8/layout/vProcess5"/>
    <dgm:cxn modelId="{761A12A1-E208-454D-99F4-8D7EB57AA5ED}" srcId="{D704FEE3-7DF2-4F77-8FA3-8B0F7349A101}" destId="{F8CAFE32-EE8A-48C7-82B8-C71EB51D32CE}" srcOrd="2" destOrd="0" parTransId="{26CB6925-6254-40EA-8DBE-83365A38483F}" sibTransId="{234E5236-3D4A-44C4-90D2-C5510C39A0B7}"/>
    <dgm:cxn modelId="{44179EB0-DDF9-4CA9-B62E-C91FD7F349B7}" type="presOf" srcId="{D1C92206-2A87-4E14-B125-D59A8CFCFE87}" destId="{A5B2BD43-EA15-48F3-A5D9-8B8060D261F0}" srcOrd="0" destOrd="0" presId="urn:microsoft.com/office/officeart/2005/8/layout/vProcess5"/>
    <dgm:cxn modelId="{21C6DCB5-8F20-4D2A-A346-84358408BD7F}" type="presOf" srcId="{7D1C6CE7-0032-422F-8D85-1901A336F200}" destId="{C181AE55-DFD9-4664-9234-98940DDD9AB3}" srcOrd="1" destOrd="0" presId="urn:microsoft.com/office/officeart/2005/8/layout/vProcess5"/>
    <dgm:cxn modelId="{C2A0E9DB-9B48-4902-8AF5-4E3F6E171270}" type="presOf" srcId="{F8CAFE32-EE8A-48C7-82B8-C71EB51D32CE}" destId="{306B62D7-1612-49E2-B1DB-2CE1A8DBA7FE}" srcOrd="1" destOrd="0" presId="urn:microsoft.com/office/officeart/2005/8/layout/vProcess5"/>
    <dgm:cxn modelId="{3F1FAEEB-1AA1-4821-959C-EE092698F8FD}" srcId="{D704FEE3-7DF2-4F77-8FA3-8B0F7349A101}" destId="{7D1C6CE7-0032-422F-8D85-1901A336F200}" srcOrd="0" destOrd="0" parTransId="{87E4B753-BDA1-47E0-B27E-64BC278E55ED}" sibTransId="{BAADB7AB-7104-484C-8F47-66D101396BD3}"/>
    <dgm:cxn modelId="{6CDDDF5D-CFEB-4A55-AF41-48E45791E5F8}" type="presParOf" srcId="{AD2CD3D1-6D44-40E4-BC49-37093A286D2B}" destId="{C181DBAE-164E-4A86-943D-01C04FA1D25E}" srcOrd="0" destOrd="0" presId="urn:microsoft.com/office/officeart/2005/8/layout/vProcess5"/>
    <dgm:cxn modelId="{B4A54D98-DE5D-497A-AF73-EC4B191F9F7D}" type="presParOf" srcId="{AD2CD3D1-6D44-40E4-BC49-37093A286D2B}" destId="{3638762B-0B71-4666-A254-909A8CA4A0CA}" srcOrd="1" destOrd="0" presId="urn:microsoft.com/office/officeart/2005/8/layout/vProcess5"/>
    <dgm:cxn modelId="{14AAB261-5AE9-49BD-9E8A-51250EF474D8}" type="presParOf" srcId="{AD2CD3D1-6D44-40E4-BC49-37093A286D2B}" destId="{A5B2BD43-EA15-48F3-A5D9-8B8060D261F0}" srcOrd="2" destOrd="0" presId="urn:microsoft.com/office/officeart/2005/8/layout/vProcess5"/>
    <dgm:cxn modelId="{843F8F04-7A88-422E-B613-CA48F5846A3F}" type="presParOf" srcId="{AD2CD3D1-6D44-40E4-BC49-37093A286D2B}" destId="{0351A818-CCC5-4512-8CAE-B793FA2A5AF2}" srcOrd="3" destOrd="0" presId="urn:microsoft.com/office/officeart/2005/8/layout/vProcess5"/>
    <dgm:cxn modelId="{9D64A4C4-1167-46D6-854B-32E65FC22F71}" type="presParOf" srcId="{AD2CD3D1-6D44-40E4-BC49-37093A286D2B}" destId="{E04A8867-1DB6-4167-B6AD-70FF2FF6A8C4}" srcOrd="4" destOrd="0" presId="urn:microsoft.com/office/officeart/2005/8/layout/vProcess5"/>
    <dgm:cxn modelId="{4908F5C7-F63E-494F-BB9A-014FD3DC95B8}" type="presParOf" srcId="{AD2CD3D1-6D44-40E4-BC49-37093A286D2B}" destId="{D68DC2EC-6F59-4BE9-B713-EE2DCC6C48A5}" srcOrd="5" destOrd="0" presId="urn:microsoft.com/office/officeart/2005/8/layout/vProcess5"/>
    <dgm:cxn modelId="{2E35C407-F6BB-410E-84F3-A5577462E753}" type="presParOf" srcId="{AD2CD3D1-6D44-40E4-BC49-37093A286D2B}" destId="{C181AE55-DFD9-4664-9234-98940DDD9AB3}" srcOrd="6" destOrd="0" presId="urn:microsoft.com/office/officeart/2005/8/layout/vProcess5"/>
    <dgm:cxn modelId="{135CC163-4246-41E6-AC40-7669A5F07F8B}" type="presParOf" srcId="{AD2CD3D1-6D44-40E4-BC49-37093A286D2B}" destId="{6F66FA08-BD02-49D9-B89D-C8DB5DCF59F8}" srcOrd="7" destOrd="0" presId="urn:microsoft.com/office/officeart/2005/8/layout/vProcess5"/>
    <dgm:cxn modelId="{2AEC27A9-C374-428F-BB0B-FE5FAF8F7E57}" type="presParOf" srcId="{AD2CD3D1-6D44-40E4-BC49-37093A286D2B}" destId="{306B62D7-1612-49E2-B1DB-2CE1A8DBA7F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BFDDAD-4361-4737-A4CE-F7AAE7E86703}" type="doc">
      <dgm:prSet loTypeId="urn:microsoft.com/office/officeart/2005/8/layout/process1" loCatId="process" qsTypeId="urn:microsoft.com/office/officeart/2005/8/quickstyle/simple2" qsCatId="simple" csTypeId="urn:microsoft.com/office/officeart/2005/8/colors/accent1_3" csCatId="accent1"/>
      <dgm:spPr/>
      <dgm:t>
        <a:bodyPr/>
        <a:lstStyle/>
        <a:p>
          <a:endParaRPr lang="en-US"/>
        </a:p>
      </dgm:t>
    </dgm:pt>
    <dgm:pt modelId="{C6B7C90A-3D9A-4AA7-9289-11731AB65AC1}">
      <dgm:prSet/>
      <dgm:spPr/>
      <dgm:t>
        <a:bodyPr/>
        <a:lstStyle/>
        <a:p>
          <a:pPr>
            <a:lnSpc>
              <a:spcPct val="100000"/>
            </a:lnSpc>
          </a:pPr>
          <a:r>
            <a:rPr lang="en-IN"/>
            <a:t>As identified by researchers such as Hoxha et al., (2024), healthcare managers have a considerably essential impact on aspects such as organisational culture, staff training, reporting, as well as  safety governance; however, the link between the practices of health managers and the prevention of medication errors is understood in a limited manner which is also fragmented across the literature. </a:t>
          </a:r>
          <a:endParaRPr lang="en-US"/>
        </a:p>
      </dgm:t>
    </dgm:pt>
    <dgm:pt modelId="{416B11F7-F203-4141-A12B-6E05FC21E850}" type="parTrans" cxnId="{C656D841-A78C-4B71-B6D0-818EBC41635F}">
      <dgm:prSet/>
      <dgm:spPr/>
      <dgm:t>
        <a:bodyPr/>
        <a:lstStyle/>
        <a:p>
          <a:endParaRPr lang="en-US" sz="900"/>
        </a:p>
      </dgm:t>
    </dgm:pt>
    <dgm:pt modelId="{23C09D8F-F34F-4399-85F8-D06D5E8CC2C3}" type="sibTrans" cxnId="{C656D841-A78C-4B71-B6D0-818EBC41635F}">
      <dgm:prSet/>
      <dgm:spPr/>
      <dgm:t>
        <a:bodyPr/>
        <a:lstStyle/>
        <a:p>
          <a:pPr>
            <a:lnSpc>
              <a:spcPct val="100000"/>
            </a:lnSpc>
          </a:pPr>
          <a:endParaRPr lang="en-US"/>
        </a:p>
      </dgm:t>
    </dgm:pt>
    <dgm:pt modelId="{F9EFA758-9468-4EBA-BC9F-432DD695D275}">
      <dgm:prSet custT="1"/>
      <dgm:spPr/>
      <dgm:t>
        <a:bodyPr/>
        <a:lstStyle/>
        <a:p>
          <a:pPr>
            <a:lnSpc>
              <a:spcPct val="100000"/>
            </a:lnSpc>
          </a:pPr>
          <a:r>
            <a:rPr lang="en-IN" sz="1400" dirty="0"/>
            <a:t>The systematic analysis and synthesis of qualitative studies for this research can also help better understand how health managers can act in an effective manner, which will lead to recommendations for improving the practice and including safety initiatives.</a:t>
          </a:r>
          <a:endParaRPr lang="en-US" sz="1400" dirty="0"/>
        </a:p>
      </dgm:t>
    </dgm:pt>
    <dgm:pt modelId="{F867C673-3A14-4BF2-A274-0BDCCE01ECDF}" type="parTrans" cxnId="{C571F024-6408-482D-86A3-E3C7D5EC0A17}">
      <dgm:prSet/>
      <dgm:spPr/>
      <dgm:t>
        <a:bodyPr/>
        <a:lstStyle/>
        <a:p>
          <a:endParaRPr lang="en-US" sz="900"/>
        </a:p>
      </dgm:t>
    </dgm:pt>
    <dgm:pt modelId="{44E735FF-00D0-43F9-8073-B58D511216B9}" type="sibTrans" cxnId="{C571F024-6408-482D-86A3-E3C7D5EC0A17}">
      <dgm:prSet/>
      <dgm:spPr/>
      <dgm:t>
        <a:bodyPr/>
        <a:lstStyle/>
        <a:p>
          <a:endParaRPr lang="en-US"/>
        </a:p>
      </dgm:t>
    </dgm:pt>
    <dgm:pt modelId="{97395119-F0F5-425B-ADDA-9E1D33988BFE}" type="pres">
      <dgm:prSet presAssocID="{EDBFDDAD-4361-4737-A4CE-F7AAE7E86703}" presName="Name0" presStyleCnt="0">
        <dgm:presLayoutVars>
          <dgm:dir/>
          <dgm:resizeHandles val="exact"/>
        </dgm:presLayoutVars>
      </dgm:prSet>
      <dgm:spPr/>
    </dgm:pt>
    <dgm:pt modelId="{A6DACBBD-D58E-4910-B4A6-7C7DE0C9DB5D}" type="pres">
      <dgm:prSet presAssocID="{C6B7C90A-3D9A-4AA7-9289-11731AB65AC1}" presName="node" presStyleLbl="node1" presStyleIdx="0" presStyleCnt="2">
        <dgm:presLayoutVars>
          <dgm:bulletEnabled val="1"/>
        </dgm:presLayoutVars>
      </dgm:prSet>
      <dgm:spPr/>
    </dgm:pt>
    <dgm:pt modelId="{CA0E5679-6BFB-4F2A-B789-295D84D9E2BB}" type="pres">
      <dgm:prSet presAssocID="{23C09D8F-F34F-4399-85F8-D06D5E8CC2C3}" presName="sibTrans" presStyleLbl="sibTrans2D1" presStyleIdx="0" presStyleCnt="1"/>
      <dgm:spPr/>
    </dgm:pt>
    <dgm:pt modelId="{2762151C-133A-4CF4-8E40-FA189F394C0B}" type="pres">
      <dgm:prSet presAssocID="{23C09D8F-F34F-4399-85F8-D06D5E8CC2C3}" presName="connectorText" presStyleLbl="sibTrans2D1" presStyleIdx="0" presStyleCnt="1"/>
      <dgm:spPr/>
    </dgm:pt>
    <dgm:pt modelId="{F57C37D8-C5CF-4A3D-B827-59A39E7F83EE}" type="pres">
      <dgm:prSet presAssocID="{F9EFA758-9468-4EBA-BC9F-432DD695D275}" presName="node" presStyleLbl="node1" presStyleIdx="1" presStyleCnt="2">
        <dgm:presLayoutVars>
          <dgm:bulletEnabled val="1"/>
        </dgm:presLayoutVars>
      </dgm:prSet>
      <dgm:spPr/>
    </dgm:pt>
  </dgm:ptLst>
  <dgm:cxnLst>
    <dgm:cxn modelId="{B382850B-58B0-49EF-8061-B5524256B6E1}" type="presOf" srcId="{23C09D8F-F34F-4399-85F8-D06D5E8CC2C3}" destId="{CA0E5679-6BFB-4F2A-B789-295D84D9E2BB}" srcOrd="0" destOrd="0" presId="urn:microsoft.com/office/officeart/2005/8/layout/process1"/>
    <dgm:cxn modelId="{C571F024-6408-482D-86A3-E3C7D5EC0A17}" srcId="{EDBFDDAD-4361-4737-A4CE-F7AAE7E86703}" destId="{F9EFA758-9468-4EBA-BC9F-432DD695D275}" srcOrd="1" destOrd="0" parTransId="{F867C673-3A14-4BF2-A274-0BDCCE01ECDF}" sibTransId="{44E735FF-00D0-43F9-8073-B58D511216B9}"/>
    <dgm:cxn modelId="{17FE5F27-54B3-4575-A562-CFE6E3ADBF31}" type="presOf" srcId="{EDBFDDAD-4361-4737-A4CE-F7AAE7E86703}" destId="{97395119-F0F5-425B-ADDA-9E1D33988BFE}" srcOrd="0" destOrd="0" presId="urn:microsoft.com/office/officeart/2005/8/layout/process1"/>
    <dgm:cxn modelId="{C656D841-A78C-4B71-B6D0-818EBC41635F}" srcId="{EDBFDDAD-4361-4737-A4CE-F7AAE7E86703}" destId="{C6B7C90A-3D9A-4AA7-9289-11731AB65AC1}" srcOrd="0" destOrd="0" parTransId="{416B11F7-F203-4141-A12B-6E05FC21E850}" sibTransId="{23C09D8F-F34F-4399-85F8-D06D5E8CC2C3}"/>
    <dgm:cxn modelId="{5F5B9CA1-21D2-4D6D-890E-AC91C2FBF138}" type="presOf" srcId="{C6B7C90A-3D9A-4AA7-9289-11731AB65AC1}" destId="{A6DACBBD-D58E-4910-B4A6-7C7DE0C9DB5D}" srcOrd="0" destOrd="0" presId="urn:microsoft.com/office/officeart/2005/8/layout/process1"/>
    <dgm:cxn modelId="{4730D5B9-B52B-49CD-8ECC-5E30600A93B0}" type="presOf" srcId="{23C09D8F-F34F-4399-85F8-D06D5E8CC2C3}" destId="{2762151C-133A-4CF4-8E40-FA189F394C0B}" srcOrd="1" destOrd="0" presId="urn:microsoft.com/office/officeart/2005/8/layout/process1"/>
    <dgm:cxn modelId="{A0692DC8-2FC6-4AAA-A577-CD11A2B4AA42}" type="presOf" srcId="{F9EFA758-9468-4EBA-BC9F-432DD695D275}" destId="{F57C37D8-C5CF-4A3D-B827-59A39E7F83EE}" srcOrd="0" destOrd="0" presId="urn:microsoft.com/office/officeart/2005/8/layout/process1"/>
    <dgm:cxn modelId="{6CB1EAD6-CE4D-450C-B662-5AC9DC9081F0}" type="presParOf" srcId="{97395119-F0F5-425B-ADDA-9E1D33988BFE}" destId="{A6DACBBD-D58E-4910-B4A6-7C7DE0C9DB5D}" srcOrd="0" destOrd="0" presId="urn:microsoft.com/office/officeart/2005/8/layout/process1"/>
    <dgm:cxn modelId="{C9DA5BF2-5F60-411C-AE22-A27A7458A9C6}" type="presParOf" srcId="{97395119-F0F5-425B-ADDA-9E1D33988BFE}" destId="{CA0E5679-6BFB-4F2A-B789-295D84D9E2BB}" srcOrd="1" destOrd="0" presId="urn:microsoft.com/office/officeart/2005/8/layout/process1"/>
    <dgm:cxn modelId="{39037F54-85C1-41BF-AC53-37CB0F05EDCB}" type="presParOf" srcId="{CA0E5679-6BFB-4F2A-B789-295D84D9E2BB}" destId="{2762151C-133A-4CF4-8E40-FA189F394C0B}" srcOrd="0" destOrd="0" presId="urn:microsoft.com/office/officeart/2005/8/layout/process1"/>
    <dgm:cxn modelId="{F1D23286-1DF8-4173-8DD6-7AA5AEEFCF4B}" type="presParOf" srcId="{97395119-F0F5-425B-ADDA-9E1D33988BFE}" destId="{F57C37D8-C5CF-4A3D-B827-59A39E7F83EE}"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F47BB20-9378-4428-81AD-901063D3BC99}" type="doc">
      <dgm:prSet loTypeId="urn:microsoft.com/office/officeart/2016/7/layout/LinearBlockProcessNumbered" loCatId="process" qsTypeId="urn:microsoft.com/office/officeart/2005/8/quickstyle/simple2" qsCatId="simple" csTypeId="urn:microsoft.com/office/officeart/2005/8/colors/colorful2" csCatId="colorful" phldr="1"/>
      <dgm:spPr/>
      <dgm:t>
        <a:bodyPr/>
        <a:lstStyle/>
        <a:p>
          <a:endParaRPr lang="en-US"/>
        </a:p>
      </dgm:t>
    </dgm:pt>
    <dgm:pt modelId="{BE6BDF3F-8804-4555-8749-04E67F3D325D}">
      <dgm:prSet/>
      <dgm:spPr/>
      <dgm:t>
        <a:bodyPr/>
        <a:lstStyle/>
        <a:p>
          <a:r>
            <a:rPr lang="en-IN" dirty="0"/>
            <a:t>What is the role of healthcare managers in reducing medication errors in UK hospitals?</a:t>
          </a:r>
          <a:endParaRPr lang="en-US" dirty="0"/>
        </a:p>
      </dgm:t>
    </dgm:pt>
    <dgm:pt modelId="{9321BC0D-B818-4F38-A2DA-E71876A1AD35}" type="parTrans" cxnId="{4EEBE67F-92B4-4086-8DF1-FA340AE1A90D}">
      <dgm:prSet/>
      <dgm:spPr/>
      <dgm:t>
        <a:bodyPr/>
        <a:lstStyle/>
        <a:p>
          <a:endParaRPr lang="en-US"/>
        </a:p>
      </dgm:t>
    </dgm:pt>
    <dgm:pt modelId="{E4DA9CAD-976A-43AD-853A-FA1D53E457C0}" type="sibTrans" cxnId="{4EEBE67F-92B4-4086-8DF1-FA340AE1A90D}">
      <dgm:prSet phldrT="01"/>
      <dgm:spPr/>
      <dgm:t>
        <a:bodyPr/>
        <a:lstStyle/>
        <a:p>
          <a:r>
            <a:rPr lang="en-US"/>
            <a:t>01</a:t>
          </a:r>
        </a:p>
      </dgm:t>
    </dgm:pt>
    <dgm:pt modelId="{07D64443-3DF0-49EE-A5E2-353DA75C4D8C}">
      <dgm:prSet/>
      <dgm:spPr/>
      <dgm:t>
        <a:bodyPr/>
        <a:lstStyle/>
        <a:p>
          <a:r>
            <a:rPr lang="en-GB" dirty="0"/>
            <a:t>What management strategies, leadership approaches, and organisational practices reported in the literature that support medication safety and error reduction in UK hospitals? </a:t>
          </a:r>
          <a:endParaRPr lang="en-US" dirty="0"/>
        </a:p>
      </dgm:t>
    </dgm:pt>
    <dgm:pt modelId="{79F59F1F-5086-4235-BC5D-9F452095125F}" type="parTrans" cxnId="{5CFC8CB1-2EEC-4B26-BE83-C47574D0D6C0}">
      <dgm:prSet/>
      <dgm:spPr/>
      <dgm:t>
        <a:bodyPr/>
        <a:lstStyle/>
        <a:p>
          <a:endParaRPr lang="en-US"/>
        </a:p>
      </dgm:t>
    </dgm:pt>
    <dgm:pt modelId="{206AEC38-675B-4AF2-9C44-EFA600F7E4CC}" type="sibTrans" cxnId="{5CFC8CB1-2EEC-4B26-BE83-C47574D0D6C0}">
      <dgm:prSet phldrT="02"/>
      <dgm:spPr/>
      <dgm:t>
        <a:bodyPr/>
        <a:lstStyle/>
        <a:p>
          <a:r>
            <a:rPr lang="en-US"/>
            <a:t>02</a:t>
          </a:r>
        </a:p>
      </dgm:t>
    </dgm:pt>
    <dgm:pt modelId="{008FEE7C-9DD1-43FA-BE37-3B79461227C1}">
      <dgm:prSet/>
      <dgm:spPr/>
      <dgm:t>
        <a:bodyPr/>
        <a:lstStyle/>
        <a:p>
          <a:r>
            <a:rPr lang="en-GB" dirty="0"/>
            <a:t>What impact of interventions by healthcare managers on medication safety outcomes and develop recommendations for healthcare management practice and policy? </a:t>
          </a:r>
          <a:endParaRPr lang="en-US" dirty="0"/>
        </a:p>
      </dgm:t>
    </dgm:pt>
    <dgm:pt modelId="{01304EB9-A5F3-44DD-AA71-29102D61CF43}" type="parTrans" cxnId="{2F9CC836-0CE1-406B-8C05-AAF8F9CD1488}">
      <dgm:prSet/>
      <dgm:spPr/>
      <dgm:t>
        <a:bodyPr/>
        <a:lstStyle/>
        <a:p>
          <a:endParaRPr lang="en-US"/>
        </a:p>
      </dgm:t>
    </dgm:pt>
    <dgm:pt modelId="{BC7525A1-CE68-4B62-BC1D-A59A8030328B}" type="sibTrans" cxnId="{2F9CC836-0CE1-406B-8C05-AAF8F9CD1488}">
      <dgm:prSet phldrT="03"/>
      <dgm:spPr/>
      <dgm:t>
        <a:bodyPr/>
        <a:lstStyle/>
        <a:p>
          <a:r>
            <a:rPr lang="en-US"/>
            <a:t>03</a:t>
          </a:r>
        </a:p>
      </dgm:t>
    </dgm:pt>
    <dgm:pt modelId="{208377CA-48A7-4215-867F-AC6AF3D5B3F3}" type="pres">
      <dgm:prSet presAssocID="{DF47BB20-9378-4428-81AD-901063D3BC99}" presName="Name0" presStyleCnt="0">
        <dgm:presLayoutVars>
          <dgm:animLvl val="lvl"/>
          <dgm:resizeHandles val="exact"/>
        </dgm:presLayoutVars>
      </dgm:prSet>
      <dgm:spPr/>
    </dgm:pt>
    <dgm:pt modelId="{E87A9B72-A357-47D9-A728-A793F553B675}" type="pres">
      <dgm:prSet presAssocID="{BE6BDF3F-8804-4555-8749-04E67F3D325D}" presName="compositeNode" presStyleCnt="0">
        <dgm:presLayoutVars>
          <dgm:bulletEnabled val="1"/>
        </dgm:presLayoutVars>
      </dgm:prSet>
      <dgm:spPr/>
    </dgm:pt>
    <dgm:pt modelId="{384960F8-FCE6-4EEC-B5A8-1456208C5B2B}" type="pres">
      <dgm:prSet presAssocID="{BE6BDF3F-8804-4555-8749-04E67F3D325D}" presName="bgRect" presStyleLbl="alignNode1" presStyleIdx="0" presStyleCnt="3"/>
      <dgm:spPr/>
    </dgm:pt>
    <dgm:pt modelId="{73D75402-C837-4C7F-A617-66B5561DA0B6}" type="pres">
      <dgm:prSet presAssocID="{E4DA9CAD-976A-43AD-853A-FA1D53E457C0}" presName="sibTransNodeRect" presStyleLbl="alignNode1" presStyleIdx="0" presStyleCnt="3">
        <dgm:presLayoutVars>
          <dgm:chMax val="0"/>
          <dgm:bulletEnabled val="1"/>
        </dgm:presLayoutVars>
      </dgm:prSet>
      <dgm:spPr/>
    </dgm:pt>
    <dgm:pt modelId="{C0542E2A-5B01-4FAB-A466-D94A9D809DED}" type="pres">
      <dgm:prSet presAssocID="{BE6BDF3F-8804-4555-8749-04E67F3D325D}" presName="nodeRect" presStyleLbl="alignNode1" presStyleIdx="0" presStyleCnt="3">
        <dgm:presLayoutVars>
          <dgm:bulletEnabled val="1"/>
        </dgm:presLayoutVars>
      </dgm:prSet>
      <dgm:spPr/>
    </dgm:pt>
    <dgm:pt modelId="{C4B91F58-64C8-4E40-8546-6E418E4DB6CE}" type="pres">
      <dgm:prSet presAssocID="{E4DA9CAD-976A-43AD-853A-FA1D53E457C0}" presName="sibTrans" presStyleCnt="0"/>
      <dgm:spPr/>
    </dgm:pt>
    <dgm:pt modelId="{A60FCBA5-19E4-49E1-9DFD-62B8E4AF65E5}" type="pres">
      <dgm:prSet presAssocID="{07D64443-3DF0-49EE-A5E2-353DA75C4D8C}" presName="compositeNode" presStyleCnt="0">
        <dgm:presLayoutVars>
          <dgm:bulletEnabled val="1"/>
        </dgm:presLayoutVars>
      </dgm:prSet>
      <dgm:spPr/>
    </dgm:pt>
    <dgm:pt modelId="{4A58CD75-D98A-48B4-81C3-4C337646EB77}" type="pres">
      <dgm:prSet presAssocID="{07D64443-3DF0-49EE-A5E2-353DA75C4D8C}" presName="bgRect" presStyleLbl="alignNode1" presStyleIdx="1" presStyleCnt="3"/>
      <dgm:spPr/>
    </dgm:pt>
    <dgm:pt modelId="{E285F963-1571-4FC5-ACE5-B12B7ACB6E2D}" type="pres">
      <dgm:prSet presAssocID="{206AEC38-675B-4AF2-9C44-EFA600F7E4CC}" presName="sibTransNodeRect" presStyleLbl="alignNode1" presStyleIdx="1" presStyleCnt="3">
        <dgm:presLayoutVars>
          <dgm:chMax val="0"/>
          <dgm:bulletEnabled val="1"/>
        </dgm:presLayoutVars>
      </dgm:prSet>
      <dgm:spPr/>
    </dgm:pt>
    <dgm:pt modelId="{A3C53367-3062-42D7-939E-0BC15772419D}" type="pres">
      <dgm:prSet presAssocID="{07D64443-3DF0-49EE-A5E2-353DA75C4D8C}" presName="nodeRect" presStyleLbl="alignNode1" presStyleIdx="1" presStyleCnt="3">
        <dgm:presLayoutVars>
          <dgm:bulletEnabled val="1"/>
        </dgm:presLayoutVars>
      </dgm:prSet>
      <dgm:spPr/>
    </dgm:pt>
    <dgm:pt modelId="{9A69FD31-A7C2-4664-B6A9-D177A7B10687}" type="pres">
      <dgm:prSet presAssocID="{206AEC38-675B-4AF2-9C44-EFA600F7E4CC}" presName="sibTrans" presStyleCnt="0"/>
      <dgm:spPr/>
    </dgm:pt>
    <dgm:pt modelId="{6F9B29D2-B093-479E-A70F-95356916C6F4}" type="pres">
      <dgm:prSet presAssocID="{008FEE7C-9DD1-43FA-BE37-3B79461227C1}" presName="compositeNode" presStyleCnt="0">
        <dgm:presLayoutVars>
          <dgm:bulletEnabled val="1"/>
        </dgm:presLayoutVars>
      </dgm:prSet>
      <dgm:spPr/>
    </dgm:pt>
    <dgm:pt modelId="{81265ED0-B719-4797-B822-F20D3173AE84}" type="pres">
      <dgm:prSet presAssocID="{008FEE7C-9DD1-43FA-BE37-3B79461227C1}" presName="bgRect" presStyleLbl="alignNode1" presStyleIdx="2" presStyleCnt="3"/>
      <dgm:spPr/>
    </dgm:pt>
    <dgm:pt modelId="{B8E54199-F95C-470F-B0E2-C41A74046789}" type="pres">
      <dgm:prSet presAssocID="{BC7525A1-CE68-4B62-BC1D-A59A8030328B}" presName="sibTransNodeRect" presStyleLbl="alignNode1" presStyleIdx="2" presStyleCnt="3">
        <dgm:presLayoutVars>
          <dgm:chMax val="0"/>
          <dgm:bulletEnabled val="1"/>
        </dgm:presLayoutVars>
      </dgm:prSet>
      <dgm:spPr/>
    </dgm:pt>
    <dgm:pt modelId="{765FF8B2-70D5-422F-BEA3-E58666434409}" type="pres">
      <dgm:prSet presAssocID="{008FEE7C-9DD1-43FA-BE37-3B79461227C1}" presName="nodeRect" presStyleLbl="alignNode1" presStyleIdx="2" presStyleCnt="3">
        <dgm:presLayoutVars>
          <dgm:bulletEnabled val="1"/>
        </dgm:presLayoutVars>
      </dgm:prSet>
      <dgm:spPr/>
    </dgm:pt>
  </dgm:ptLst>
  <dgm:cxnLst>
    <dgm:cxn modelId="{86D10F26-C598-45E6-B862-5956ECA4A93F}" type="presOf" srcId="{008FEE7C-9DD1-43FA-BE37-3B79461227C1}" destId="{81265ED0-B719-4797-B822-F20D3173AE84}" srcOrd="0" destOrd="0" presId="urn:microsoft.com/office/officeart/2016/7/layout/LinearBlockProcessNumbered"/>
    <dgm:cxn modelId="{60C19526-AE35-44EE-9612-CEE66748EEEE}" type="presOf" srcId="{07D64443-3DF0-49EE-A5E2-353DA75C4D8C}" destId="{A3C53367-3062-42D7-939E-0BC15772419D}" srcOrd="1" destOrd="0" presId="urn:microsoft.com/office/officeart/2016/7/layout/LinearBlockProcessNumbered"/>
    <dgm:cxn modelId="{DAF41B2D-823D-4DEC-9168-F32CF6DE2164}" type="presOf" srcId="{008FEE7C-9DD1-43FA-BE37-3B79461227C1}" destId="{765FF8B2-70D5-422F-BEA3-E58666434409}" srcOrd="1" destOrd="0" presId="urn:microsoft.com/office/officeart/2016/7/layout/LinearBlockProcessNumbered"/>
    <dgm:cxn modelId="{2F9CC836-0CE1-406B-8C05-AAF8F9CD1488}" srcId="{DF47BB20-9378-4428-81AD-901063D3BC99}" destId="{008FEE7C-9DD1-43FA-BE37-3B79461227C1}" srcOrd="2" destOrd="0" parTransId="{01304EB9-A5F3-44DD-AA71-29102D61CF43}" sibTransId="{BC7525A1-CE68-4B62-BC1D-A59A8030328B}"/>
    <dgm:cxn modelId="{C49F104B-AB61-4D49-B3CF-3E2B1CB18471}" type="presOf" srcId="{BE6BDF3F-8804-4555-8749-04E67F3D325D}" destId="{384960F8-FCE6-4EEC-B5A8-1456208C5B2B}" srcOrd="0" destOrd="0" presId="urn:microsoft.com/office/officeart/2016/7/layout/LinearBlockProcessNumbered"/>
    <dgm:cxn modelId="{EF540C52-8E3E-4102-96F5-11B642A31BEE}" type="presOf" srcId="{E4DA9CAD-976A-43AD-853A-FA1D53E457C0}" destId="{73D75402-C837-4C7F-A617-66B5561DA0B6}" srcOrd="0" destOrd="0" presId="urn:microsoft.com/office/officeart/2016/7/layout/LinearBlockProcessNumbered"/>
    <dgm:cxn modelId="{51864052-163F-4A88-A952-7527946E2D03}" type="presOf" srcId="{BC7525A1-CE68-4B62-BC1D-A59A8030328B}" destId="{B8E54199-F95C-470F-B0E2-C41A74046789}" srcOrd="0" destOrd="0" presId="urn:microsoft.com/office/officeart/2016/7/layout/LinearBlockProcessNumbered"/>
    <dgm:cxn modelId="{826FFC75-F022-40D9-88E4-ADE44C877A2D}" type="presOf" srcId="{206AEC38-675B-4AF2-9C44-EFA600F7E4CC}" destId="{E285F963-1571-4FC5-ACE5-B12B7ACB6E2D}" srcOrd="0" destOrd="0" presId="urn:microsoft.com/office/officeart/2016/7/layout/LinearBlockProcessNumbered"/>
    <dgm:cxn modelId="{E9DC027C-E5E8-4930-99EC-1F52FD9E288B}" type="presOf" srcId="{DF47BB20-9378-4428-81AD-901063D3BC99}" destId="{208377CA-48A7-4215-867F-AC6AF3D5B3F3}" srcOrd="0" destOrd="0" presId="urn:microsoft.com/office/officeart/2016/7/layout/LinearBlockProcessNumbered"/>
    <dgm:cxn modelId="{4EEBE67F-92B4-4086-8DF1-FA340AE1A90D}" srcId="{DF47BB20-9378-4428-81AD-901063D3BC99}" destId="{BE6BDF3F-8804-4555-8749-04E67F3D325D}" srcOrd="0" destOrd="0" parTransId="{9321BC0D-B818-4F38-A2DA-E71876A1AD35}" sibTransId="{E4DA9CAD-976A-43AD-853A-FA1D53E457C0}"/>
    <dgm:cxn modelId="{5CFC8CB1-2EEC-4B26-BE83-C47574D0D6C0}" srcId="{DF47BB20-9378-4428-81AD-901063D3BC99}" destId="{07D64443-3DF0-49EE-A5E2-353DA75C4D8C}" srcOrd="1" destOrd="0" parTransId="{79F59F1F-5086-4235-BC5D-9F452095125F}" sibTransId="{206AEC38-675B-4AF2-9C44-EFA600F7E4CC}"/>
    <dgm:cxn modelId="{81A2AEDE-B454-4DD6-8808-1B86177C49B4}" type="presOf" srcId="{BE6BDF3F-8804-4555-8749-04E67F3D325D}" destId="{C0542E2A-5B01-4FAB-A466-D94A9D809DED}" srcOrd="1" destOrd="0" presId="urn:microsoft.com/office/officeart/2016/7/layout/LinearBlockProcessNumbered"/>
    <dgm:cxn modelId="{807C38FE-0B6F-4C8B-83D6-04E54D6FBBD1}" type="presOf" srcId="{07D64443-3DF0-49EE-A5E2-353DA75C4D8C}" destId="{4A58CD75-D98A-48B4-81C3-4C337646EB77}" srcOrd="0" destOrd="0" presId="urn:microsoft.com/office/officeart/2016/7/layout/LinearBlockProcessNumbered"/>
    <dgm:cxn modelId="{ABE8F652-6DEF-4EBE-9EFF-F2372588C5EE}" type="presParOf" srcId="{208377CA-48A7-4215-867F-AC6AF3D5B3F3}" destId="{E87A9B72-A357-47D9-A728-A793F553B675}" srcOrd="0" destOrd="0" presId="urn:microsoft.com/office/officeart/2016/7/layout/LinearBlockProcessNumbered"/>
    <dgm:cxn modelId="{2266D458-741E-423A-8C26-F2C69B17CBD2}" type="presParOf" srcId="{E87A9B72-A357-47D9-A728-A793F553B675}" destId="{384960F8-FCE6-4EEC-B5A8-1456208C5B2B}" srcOrd="0" destOrd="0" presId="urn:microsoft.com/office/officeart/2016/7/layout/LinearBlockProcessNumbered"/>
    <dgm:cxn modelId="{17C4B5C8-F323-462A-9FB2-FED71CE2BE83}" type="presParOf" srcId="{E87A9B72-A357-47D9-A728-A793F553B675}" destId="{73D75402-C837-4C7F-A617-66B5561DA0B6}" srcOrd="1" destOrd="0" presId="urn:microsoft.com/office/officeart/2016/7/layout/LinearBlockProcessNumbered"/>
    <dgm:cxn modelId="{38525664-6864-44C4-9055-7A6EE138D328}" type="presParOf" srcId="{E87A9B72-A357-47D9-A728-A793F553B675}" destId="{C0542E2A-5B01-4FAB-A466-D94A9D809DED}" srcOrd="2" destOrd="0" presId="urn:microsoft.com/office/officeart/2016/7/layout/LinearBlockProcessNumbered"/>
    <dgm:cxn modelId="{5C7F7DE6-341B-46D5-992B-5998B8C0778A}" type="presParOf" srcId="{208377CA-48A7-4215-867F-AC6AF3D5B3F3}" destId="{C4B91F58-64C8-4E40-8546-6E418E4DB6CE}" srcOrd="1" destOrd="0" presId="urn:microsoft.com/office/officeart/2016/7/layout/LinearBlockProcessNumbered"/>
    <dgm:cxn modelId="{9F171144-A9A6-449A-8482-29C58845D907}" type="presParOf" srcId="{208377CA-48A7-4215-867F-AC6AF3D5B3F3}" destId="{A60FCBA5-19E4-49E1-9DFD-62B8E4AF65E5}" srcOrd="2" destOrd="0" presId="urn:microsoft.com/office/officeart/2016/7/layout/LinearBlockProcessNumbered"/>
    <dgm:cxn modelId="{8DC01853-8411-4624-BE8F-054A63E45286}" type="presParOf" srcId="{A60FCBA5-19E4-49E1-9DFD-62B8E4AF65E5}" destId="{4A58CD75-D98A-48B4-81C3-4C337646EB77}" srcOrd="0" destOrd="0" presId="urn:microsoft.com/office/officeart/2016/7/layout/LinearBlockProcessNumbered"/>
    <dgm:cxn modelId="{80EEFC8F-5E38-4AF8-9906-A023020D5274}" type="presParOf" srcId="{A60FCBA5-19E4-49E1-9DFD-62B8E4AF65E5}" destId="{E285F963-1571-4FC5-ACE5-B12B7ACB6E2D}" srcOrd="1" destOrd="0" presId="urn:microsoft.com/office/officeart/2016/7/layout/LinearBlockProcessNumbered"/>
    <dgm:cxn modelId="{B4EB63F9-BBAA-4EEB-8597-0511A799C79C}" type="presParOf" srcId="{A60FCBA5-19E4-49E1-9DFD-62B8E4AF65E5}" destId="{A3C53367-3062-42D7-939E-0BC15772419D}" srcOrd="2" destOrd="0" presId="urn:microsoft.com/office/officeart/2016/7/layout/LinearBlockProcessNumbered"/>
    <dgm:cxn modelId="{39EB6AF6-5019-45C2-85B4-6C2AF4D538A1}" type="presParOf" srcId="{208377CA-48A7-4215-867F-AC6AF3D5B3F3}" destId="{9A69FD31-A7C2-4664-B6A9-D177A7B10687}" srcOrd="3" destOrd="0" presId="urn:microsoft.com/office/officeart/2016/7/layout/LinearBlockProcessNumbered"/>
    <dgm:cxn modelId="{92C8AFB0-AA74-4AE6-A51C-FBE3775E0B56}" type="presParOf" srcId="{208377CA-48A7-4215-867F-AC6AF3D5B3F3}" destId="{6F9B29D2-B093-479E-A70F-95356916C6F4}" srcOrd="4" destOrd="0" presId="urn:microsoft.com/office/officeart/2016/7/layout/LinearBlockProcessNumbered"/>
    <dgm:cxn modelId="{C825CE42-B579-47D8-9FF3-C0D6C0B40690}" type="presParOf" srcId="{6F9B29D2-B093-479E-A70F-95356916C6F4}" destId="{81265ED0-B719-4797-B822-F20D3173AE84}" srcOrd="0" destOrd="0" presId="urn:microsoft.com/office/officeart/2016/7/layout/LinearBlockProcessNumbered"/>
    <dgm:cxn modelId="{FFEC074B-4A5E-4869-89D8-D55C8A5361FE}" type="presParOf" srcId="{6F9B29D2-B093-479E-A70F-95356916C6F4}" destId="{B8E54199-F95C-470F-B0E2-C41A74046789}" srcOrd="1" destOrd="0" presId="urn:microsoft.com/office/officeart/2016/7/layout/LinearBlockProcessNumbered"/>
    <dgm:cxn modelId="{AFED6034-2A6F-4858-8C1F-1484506BEFD7}" type="presParOf" srcId="{6F9B29D2-B093-479E-A70F-95356916C6F4}" destId="{765FF8B2-70D5-422F-BEA3-E58666434409}"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ABAABA0-E16C-481A-B448-4A4A350D0D30}" type="doc">
      <dgm:prSet loTypeId="urn:microsoft.com/office/officeart/2005/8/layout/vList2" loCatId="list" qsTypeId="urn:microsoft.com/office/officeart/2005/8/quickstyle/simple3" qsCatId="simple" csTypeId="urn:microsoft.com/office/officeart/2005/8/colors/colorful4" csCatId="colorful" phldr="1"/>
      <dgm:spPr/>
      <dgm:t>
        <a:bodyPr/>
        <a:lstStyle/>
        <a:p>
          <a:endParaRPr lang="en-US"/>
        </a:p>
      </dgm:t>
    </dgm:pt>
    <dgm:pt modelId="{499EBF3D-A945-4FC9-AE37-EB96F1E1975B}">
      <dgm:prSet/>
      <dgm:spPr/>
      <dgm:t>
        <a:bodyPr/>
        <a:lstStyle/>
        <a:p>
          <a:r>
            <a:rPr lang="en-IN"/>
            <a:t>To systematically review and critically synthesise qualitative evidence on how healthcare managers reduce medication errors and improve patient safety in UK hospitals. </a:t>
          </a:r>
          <a:endParaRPr lang="en-US" dirty="0">
            <a:latin typeface="Arial" panose="020B0604020202020204" pitchFamily="34" charset="0"/>
            <a:cs typeface="Arial" panose="020B0604020202020204" pitchFamily="34" charset="0"/>
          </a:endParaRPr>
        </a:p>
      </dgm:t>
    </dgm:pt>
    <dgm:pt modelId="{8B1398DB-8950-4D3E-846E-0ECA5971C78E}" type="parTrans" cxnId="{FA6C196F-620D-464D-8FEC-13DF4DE65368}">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284FD920-B833-4372-9046-6A79626389E5}" type="sibTrans" cxnId="{FA6C196F-620D-464D-8FEC-13DF4DE65368}">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2F167BA3-F5CE-46DB-BA04-306457E165B3}">
      <dgm:prSet/>
      <dgm:spPr/>
      <dgm:t>
        <a:bodyPr/>
        <a:lstStyle/>
        <a:p>
          <a:r>
            <a:rPr lang="en-US">
              <a:latin typeface="Arial" panose="020B0604020202020204" pitchFamily="34" charset="0"/>
              <a:cs typeface="Arial" panose="020B0604020202020204" pitchFamily="34" charset="0"/>
            </a:rPr>
            <a:t>Also it aims to</a:t>
          </a:r>
          <a:r>
            <a:rPr lang="en-IN"/>
            <a:t> identify and critically examine the roles and responsibilities of healthcare managers in preventing and reducing medication errors within UK hospital settings.</a:t>
          </a:r>
          <a:endParaRPr lang="en-US" dirty="0">
            <a:latin typeface="Arial" panose="020B0604020202020204" pitchFamily="34" charset="0"/>
            <a:cs typeface="Arial" panose="020B0604020202020204" pitchFamily="34" charset="0"/>
          </a:endParaRPr>
        </a:p>
      </dgm:t>
    </dgm:pt>
    <dgm:pt modelId="{669355DC-8944-42BA-93BD-9D4EC7E5F8E0}" type="parTrans" cxnId="{1EF08F97-D366-4745-90E5-1DCB301E1BD5}">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D8F8C9D5-2F7E-4C41-AA33-9D0C18D968D3}" type="sibTrans" cxnId="{1EF08F97-D366-4745-90E5-1DCB301E1BD5}">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1B93A0DA-B8DF-4612-BD71-433FB5077326}" type="pres">
      <dgm:prSet presAssocID="{2ABAABA0-E16C-481A-B448-4A4A350D0D30}" presName="linear" presStyleCnt="0">
        <dgm:presLayoutVars>
          <dgm:animLvl val="lvl"/>
          <dgm:resizeHandles val="exact"/>
        </dgm:presLayoutVars>
      </dgm:prSet>
      <dgm:spPr/>
    </dgm:pt>
    <dgm:pt modelId="{AE3363F3-A307-47D9-AD55-F41C189A1F00}" type="pres">
      <dgm:prSet presAssocID="{499EBF3D-A945-4FC9-AE37-EB96F1E1975B}" presName="parentText" presStyleLbl="node1" presStyleIdx="0" presStyleCnt="2">
        <dgm:presLayoutVars>
          <dgm:chMax val="0"/>
          <dgm:bulletEnabled val="1"/>
        </dgm:presLayoutVars>
      </dgm:prSet>
      <dgm:spPr/>
    </dgm:pt>
    <dgm:pt modelId="{5E8F4374-4415-48DC-A8C4-9D99E7140B3E}" type="pres">
      <dgm:prSet presAssocID="{284FD920-B833-4372-9046-6A79626389E5}" presName="spacer" presStyleCnt="0"/>
      <dgm:spPr/>
    </dgm:pt>
    <dgm:pt modelId="{953E669D-3EB4-4E91-AFEB-767983EB1CE4}" type="pres">
      <dgm:prSet presAssocID="{2F167BA3-F5CE-46DB-BA04-306457E165B3}" presName="parentText" presStyleLbl="node1" presStyleIdx="1" presStyleCnt="2">
        <dgm:presLayoutVars>
          <dgm:chMax val="0"/>
          <dgm:bulletEnabled val="1"/>
        </dgm:presLayoutVars>
      </dgm:prSet>
      <dgm:spPr/>
    </dgm:pt>
  </dgm:ptLst>
  <dgm:cxnLst>
    <dgm:cxn modelId="{602ECA30-BF7E-430F-9D38-2DA30FE9F2BC}" type="presOf" srcId="{499EBF3D-A945-4FC9-AE37-EB96F1E1975B}" destId="{AE3363F3-A307-47D9-AD55-F41C189A1F00}" srcOrd="0" destOrd="0" presId="urn:microsoft.com/office/officeart/2005/8/layout/vList2"/>
    <dgm:cxn modelId="{FA6C196F-620D-464D-8FEC-13DF4DE65368}" srcId="{2ABAABA0-E16C-481A-B448-4A4A350D0D30}" destId="{499EBF3D-A945-4FC9-AE37-EB96F1E1975B}" srcOrd="0" destOrd="0" parTransId="{8B1398DB-8950-4D3E-846E-0ECA5971C78E}" sibTransId="{284FD920-B833-4372-9046-6A79626389E5}"/>
    <dgm:cxn modelId="{1EF08F97-D366-4745-90E5-1DCB301E1BD5}" srcId="{2ABAABA0-E16C-481A-B448-4A4A350D0D30}" destId="{2F167BA3-F5CE-46DB-BA04-306457E165B3}" srcOrd="1" destOrd="0" parTransId="{669355DC-8944-42BA-93BD-9D4EC7E5F8E0}" sibTransId="{D8F8C9D5-2F7E-4C41-AA33-9D0C18D968D3}"/>
    <dgm:cxn modelId="{B81AB7D4-5A46-41B9-B5B9-E0342132E210}" type="presOf" srcId="{2ABAABA0-E16C-481A-B448-4A4A350D0D30}" destId="{1B93A0DA-B8DF-4612-BD71-433FB5077326}" srcOrd="0" destOrd="0" presId="urn:microsoft.com/office/officeart/2005/8/layout/vList2"/>
    <dgm:cxn modelId="{A99775E9-71D6-4EF7-B7A3-D2BEC4B6CD3E}" type="presOf" srcId="{2F167BA3-F5CE-46DB-BA04-306457E165B3}" destId="{953E669D-3EB4-4E91-AFEB-767983EB1CE4}" srcOrd="0" destOrd="0" presId="urn:microsoft.com/office/officeart/2005/8/layout/vList2"/>
    <dgm:cxn modelId="{90945445-A8DE-45B2-8986-C4D62B2DA5AA}" type="presParOf" srcId="{1B93A0DA-B8DF-4612-BD71-433FB5077326}" destId="{AE3363F3-A307-47D9-AD55-F41C189A1F00}" srcOrd="0" destOrd="0" presId="urn:microsoft.com/office/officeart/2005/8/layout/vList2"/>
    <dgm:cxn modelId="{1E5E2743-CBCF-418A-B2DE-3342D1F1E0ED}" type="presParOf" srcId="{1B93A0DA-B8DF-4612-BD71-433FB5077326}" destId="{5E8F4374-4415-48DC-A8C4-9D99E7140B3E}" srcOrd="1" destOrd="0" presId="urn:microsoft.com/office/officeart/2005/8/layout/vList2"/>
    <dgm:cxn modelId="{2E6E320B-CA9C-489D-A232-F5F3747B88D8}" type="presParOf" srcId="{1B93A0DA-B8DF-4612-BD71-433FB5077326}" destId="{953E669D-3EB4-4E91-AFEB-767983EB1CE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2BA7D5E-C18B-4D78-BF05-65781433D80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16331ED1-7C5B-4106-951C-F5F6CB880C06}">
      <dgm:prSet/>
      <dgm:spPr/>
      <dgm:t>
        <a:bodyPr/>
        <a:lstStyle/>
        <a:p>
          <a:r>
            <a:rPr lang="en-IN" dirty="0"/>
            <a:t>To identify and critically examine the roles and responsibilities of healthcare managers in preventing and reducing medication errors within UK hospital settings.</a:t>
          </a:r>
          <a:endParaRPr lang="en-GB" dirty="0"/>
        </a:p>
      </dgm:t>
    </dgm:pt>
    <dgm:pt modelId="{DF0A4B0D-6218-4DC6-8C8F-DE36FD9E4E78}" type="parTrans" cxnId="{971E9B44-F722-4395-862F-F5CC7FD61479}">
      <dgm:prSet/>
      <dgm:spPr/>
      <dgm:t>
        <a:bodyPr/>
        <a:lstStyle/>
        <a:p>
          <a:endParaRPr lang="en-GB"/>
        </a:p>
      </dgm:t>
    </dgm:pt>
    <dgm:pt modelId="{4ACC0AAA-A39F-433C-9FBD-72CF7838D73D}" type="sibTrans" cxnId="{971E9B44-F722-4395-862F-F5CC7FD61479}">
      <dgm:prSet/>
      <dgm:spPr/>
      <dgm:t>
        <a:bodyPr/>
        <a:lstStyle/>
        <a:p>
          <a:endParaRPr lang="en-GB"/>
        </a:p>
      </dgm:t>
    </dgm:pt>
    <dgm:pt modelId="{A38E8FF7-277B-41D3-979E-063EA6AF88FF}">
      <dgm:prSet/>
      <dgm:spPr/>
      <dgm:t>
        <a:bodyPr/>
        <a:lstStyle/>
        <a:p>
          <a:r>
            <a:rPr lang="en-IN" dirty="0"/>
            <a:t>To explore management strategies, leadership approaches, and organisational practices reported in the literature that support medication safety and error reduction in UK hospitals.</a:t>
          </a:r>
          <a:endParaRPr lang="en-GB" dirty="0"/>
        </a:p>
      </dgm:t>
    </dgm:pt>
    <dgm:pt modelId="{93E9CC46-CA23-4344-BF6F-53D79C92AB9A}" type="parTrans" cxnId="{31057A02-541F-4583-8D3B-7F8B88724CD7}">
      <dgm:prSet/>
      <dgm:spPr/>
      <dgm:t>
        <a:bodyPr/>
        <a:lstStyle/>
        <a:p>
          <a:endParaRPr lang="en-GB"/>
        </a:p>
      </dgm:t>
    </dgm:pt>
    <dgm:pt modelId="{7CB950E8-A56A-4349-A910-7EFB1D845DC1}" type="sibTrans" cxnId="{31057A02-541F-4583-8D3B-7F8B88724CD7}">
      <dgm:prSet/>
      <dgm:spPr/>
      <dgm:t>
        <a:bodyPr/>
        <a:lstStyle/>
        <a:p>
          <a:endParaRPr lang="en-GB"/>
        </a:p>
      </dgm:t>
    </dgm:pt>
    <dgm:pt modelId="{22C029B4-3473-45B6-9E24-479B9A36F8AE}">
      <dgm:prSet/>
      <dgm:spPr/>
      <dgm:t>
        <a:bodyPr/>
        <a:lstStyle/>
        <a:p>
          <a:r>
            <a:rPr lang="en-IN" dirty="0"/>
            <a:t>To evaluate the impact of interventions by healthcare managers on medication safety outcomes and develop recommendations for healthcare management practice and policy.</a:t>
          </a:r>
          <a:endParaRPr lang="en-GB" dirty="0"/>
        </a:p>
      </dgm:t>
    </dgm:pt>
    <dgm:pt modelId="{EC84E0FB-C31D-45BB-B6A4-3E37B3425939}" type="parTrans" cxnId="{C1A04254-C692-4D9B-B185-AD2D2FB73F33}">
      <dgm:prSet/>
      <dgm:spPr/>
      <dgm:t>
        <a:bodyPr/>
        <a:lstStyle/>
        <a:p>
          <a:endParaRPr lang="en-GB"/>
        </a:p>
      </dgm:t>
    </dgm:pt>
    <dgm:pt modelId="{D22B0155-4215-423D-8192-36FE3FB173A7}" type="sibTrans" cxnId="{C1A04254-C692-4D9B-B185-AD2D2FB73F33}">
      <dgm:prSet/>
      <dgm:spPr/>
      <dgm:t>
        <a:bodyPr/>
        <a:lstStyle/>
        <a:p>
          <a:endParaRPr lang="en-GB"/>
        </a:p>
      </dgm:t>
    </dgm:pt>
    <dgm:pt modelId="{706C246D-7CA1-4B91-A8FC-36BD561AA04A}" type="pres">
      <dgm:prSet presAssocID="{F2BA7D5E-C18B-4D78-BF05-65781433D80B}" presName="hierChild1" presStyleCnt="0">
        <dgm:presLayoutVars>
          <dgm:chPref val="1"/>
          <dgm:dir/>
          <dgm:animOne val="branch"/>
          <dgm:animLvl val="lvl"/>
          <dgm:resizeHandles/>
        </dgm:presLayoutVars>
      </dgm:prSet>
      <dgm:spPr/>
    </dgm:pt>
    <dgm:pt modelId="{D7D99542-5EFA-463F-8AD8-44EF5B67B48E}" type="pres">
      <dgm:prSet presAssocID="{16331ED1-7C5B-4106-951C-F5F6CB880C06}" presName="hierRoot1" presStyleCnt="0"/>
      <dgm:spPr/>
    </dgm:pt>
    <dgm:pt modelId="{4ACA4AAA-DE2C-4E09-A23E-7751199D6E29}" type="pres">
      <dgm:prSet presAssocID="{16331ED1-7C5B-4106-951C-F5F6CB880C06}" presName="composite" presStyleCnt="0"/>
      <dgm:spPr/>
    </dgm:pt>
    <dgm:pt modelId="{1E2F98C3-44C5-416E-A58B-C8300FA4556C}" type="pres">
      <dgm:prSet presAssocID="{16331ED1-7C5B-4106-951C-F5F6CB880C06}" presName="background" presStyleLbl="node0" presStyleIdx="0" presStyleCnt="3"/>
      <dgm:spPr/>
    </dgm:pt>
    <dgm:pt modelId="{B4FF33AB-2316-487A-BABE-F89911834567}" type="pres">
      <dgm:prSet presAssocID="{16331ED1-7C5B-4106-951C-F5F6CB880C06}" presName="text" presStyleLbl="fgAcc0" presStyleIdx="0" presStyleCnt="3">
        <dgm:presLayoutVars>
          <dgm:chPref val="3"/>
        </dgm:presLayoutVars>
      </dgm:prSet>
      <dgm:spPr/>
    </dgm:pt>
    <dgm:pt modelId="{38A7D4B5-4AA7-4572-9551-7CB0FACFDBF2}" type="pres">
      <dgm:prSet presAssocID="{16331ED1-7C5B-4106-951C-F5F6CB880C06}" presName="hierChild2" presStyleCnt="0"/>
      <dgm:spPr/>
    </dgm:pt>
    <dgm:pt modelId="{A015EC4A-491A-4C97-BBC7-2170389A8CC5}" type="pres">
      <dgm:prSet presAssocID="{A38E8FF7-277B-41D3-979E-063EA6AF88FF}" presName="hierRoot1" presStyleCnt="0"/>
      <dgm:spPr/>
    </dgm:pt>
    <dgm:pt modelId="{7A3F9E9C-AB80-4A66-BF80-59F9C0F49F4D}" type="pres">
      <dgm:prSet presAssocID="{A38E8FF7-277B-41D3-979E-063EA6AF88FF}" presName="composite" presStyleCnt="0"/>
      <dgm:spPr/>
    </dgm:pt>
    <dgm:pt modelId="{475995E0-FBC1-48F3-8CC1-F7F20AF886C8}" type="pres">
      <dgm:prSet presAssocID="{A38E8FF7-277B-41D3-979E-063EA6AF88FF}" presName="background" presStyleLbl="node0" presStyleIdx="1" presStyleCnt="3"/>
      <dgm:spPr/>
    </dgm:pt>
    <dgm:pt modelId="{E7F0F33A-44AA-4811-8D50-71DB8BB700E0}" type="pres">
      <dgm:prSet presAssocID="{A38E8FF7-277B-41D3-979E-063EA6AF88FF}" presName="text" presStyleLbl="fgAcc0" presStyleIdx="1" presStyleCnt="3">
        <dgm:presLayoutVars>
          <dgm:chPref val="3"/>
        </dgm:presLayoutVars>
      </dgm:prSet>
      <dgm:spPr/>
    </dgm:pt>
    <dgm:pt modelId="{8705EE7C-9D44-4EF3-8E3B-03333776D414}" type="pres">
      <dgm:prSet presAssocID="{A38E8FF7-277B-41D3-979E-063EA6AF88FF}" presName="hierChild2" presStyleCnt="0"/>
      <dgm:spPr/>
    </dgm:pt>
    <dgm:pt modelId="{3287C0CD-8294-48EE-9EBF-1BEA12082F0D}" type="pres">
      <dgm:prSet presAssocID="{22C029B4-3473-45B6-9E24-479B9A36F8AE}" presName="hierRoot1" presStyleCnt="0"/>
      <dgm:spPr/>
    </dgm:pt>
    <dgm:pt modelId="{B585FCAC-CD66-4768-82B0-4F24F754BC29}" type="pres">
      <dgm:prSet presAssocID="{22C029B4-3473-45B6-9E24-479B9A36F8AE}" presName="composite" presStyleCnt="0"/>
      <dgm:spPr/>
    </dgm:pt>
    <dgm:pt modelId="{5142097F-F5BA-4DCA-B7E3-F20AD19E529A}" type="pres">
      <dgm:prSet presAssocID="{22C029B4-3473-45B6-9E24-479B9A36F8AE}" presName="background" presStyleLbl="node0" presStyleIdx="2" presStyleCnt="3"/>
      <dgm:spPr/>
    </dgm:pt>
    <dgm:pt modelId="{32FB7D3E-7FB9-4050-966F-25FCF826A978}" type="pres">
      <dgm:prSet presAssocID="{22C029B4-3473-45B6-9E24-479B9A36F8AE}" presName="text" presStyleLbl="fgAcc0" presStyleIdx="2" presStyleCnt="3">
        <dgm:presLayoutVars>
          <dgm:chPref val="3"/>
        </dgm:presLayoutVars>
      </dgm:prSet>
      <dgm:spPr/>
    </dgm:pt>
    <dgm:pt modelId="{C24B6F1D-B22C-45F7-98D5-CF3D96B8736B}" type="pres">
      <dgm:prSet presAssocID="{22C029B4-3473-45B6-9E24-479B9A36F8AE}" presName="hierChild2" presStyleCnt="0"/>
      <dgm:spPr/>
    </dgm:pt>
  </dgm:ptLst>
  <dgm:cxnLst>
    <dgm:cxn modelId="{FE2C8900-7ED8-4D33-89D7-7F4D7BAF19D8}" type="presOf" srcId="{F2BA7D5E-C18B-4D78-BF05-65781433D80B}" destId="{706C246D-7CA1-4B91-A8FC-36BD561AA04A}" srcOrd="0" destOrd="0" presId="urn:microsoft.com/office/officeart/2005/8/layout/hierarchy1"/>
    <dgm:cxn modelId="{31057A02-541F-4583-8D3B-7F8B88724CD7}" srcId="{F2BA7D5E-C18B-4D78-BF05-65781433D80B}" destId="{A38E8FF7-277B-41D3-979E-063EA6AF88FF}" srcOrd="1" destOrd="0" parTransId="{93E9CC46-CA23-4344-BF6F-53D79C92AB9A}" sibTransId="{7CB950E8-A56A-4349-A910-7EFB1D845DC1}"/>
    <dgm:cxn modelId="{971E9B44-F722-4395-862F-F5CC7FD61479}" srcId="{F2BA7D5E-C18B-4D78-BF05-65781433D80B}" destId="{16331ED1-7C5B-4106-951C-F5F6CB880C06}" srcOrd="0" destOrd="0" parTransId="{DF0A4B0D-6218-4DC6-8C8F-DE36FD9E4E78}" sibTransId="{4ACC0AAA-A39F-433C-9FBD-72CF7838D73D}"/>
    <dgm:cxn modelId="{BE521754-8617-435F-9F9E-67D683F77AA6}" type="presOf" srcId="{A38E8FF7-277B-41D3-979E-063EA6AF88FF}" destId="{E7F0F33A-44AA-4811-8D50-71DB8BB700E0}" srcOrd="0" destOrd="0" presId="urn:microsoft.com/office/officeart/2005/8/layout/hierarchy1"/>
    <dgm:cxn modelId="{C1A04254-C692-4D9B-B185-AD2D2FB73F33}" srcId="{F2BA7D5E-C18B-4D78-BF05-65781433D80B}" destId="{22C029B4-3473-45B6-9E24-479B9A36F8AE}" srcOrd="2" destOrd="0" parTransId="{EC84E0FB-C31D-45BB-B6A4-3E37B3425939}" sibTransId="{D22B0155-4215-423D-8192-36FE3FB173A7}"/>
    <dgm:cxn modelId="{568D3CC5-DFD1-4492-B012-178B47709F17}" type="presOf" srcId="{22C029B4-3473-45B6-9E24-479B9A36F8AE}" destId="{32FB7D3E-7FB9-4050-966F-25FCF826A978}" srcOrd="0" destOrd="0" presId="urn:microsoft.com/office/officeart/2005/8/layout/hierarchy1"/>
    <dgm:cxn modelId="{EE94CAED-B2C8-4F15-80B7-33C3025BE3C3}" type="presOf" srcId="{16331ED1-7C5B-4106-951C-F5F6CB880C06}" destId="{B4FF33AB-2316-487A-BABE-F89911834567}" srcOrd="0" destOrd="0" presId="urn:microsoft.com/office/officeart/2005/8/layout/hierarchy1"/>
    <dgm:cxn modelId="{BCAADE3F-8D97-4701-8E63-00F99B4C0DE9}" type="presParOf" srcId="{706C246D-7CA1-4B91-A8FC-36BD561AA04A}" destId="{D7D99542-5EFA-463F-8AD8-44EF5B67B48E}" srcOrd="0" destOrd="0" presId="urn:microsoft.com/office/officeart/2005/8/layout/hierarchy1"/>
    <dgm:cxn modelId="{63F4EAC2-42A5-41F8-9CC9-072DB291F231}" type="presParOf" srcId="{D7D99542-5EFA-463F-8AD8-44EF5B67B48E}" destId="{4ACA4AAA-DE2C-4E09-A23E-7751199D6E29}" srcOrd="0" destOrd="0" presId="urn:microsoft.com/office/officeart/2005/8/layout/hierarchy1"/>
    <dgm:cxn modelId="{DF133367-9D4A-48AC-AFAB-1798402F7B77}" type="presParOf" srcId="{4ACA4AAA-DE2C-4E09-A23E-7751199D6E29}" destId="{1E2F98C3-44C5-416E-A58B-C8300FA4556C}" srcOrd="0" destOrd="0" presId="urn:microsoft.com/office/officeart/2005/8/layout/hierarchy1"/>
    <dgm:cxn modelId="{1CAB01F2-EDE5-4C91-9403-2A4AE08AF45E}" type="presParOf" srcId="{4ACA4AAA-DE2C-4E09-A23E-7751199D6E29}" destId="{B4FF33AB-2316-487A-BABE-F89911834567}" srcOrd="1" destOrd="0" presId="urn:microsoft.com/office/officeart/2005/8/layout/hierarchy1"/>
    <dgm:cxn modelId="{AF1F55E1-6C9C-4C96-92A0-ACA7F18D4188}" type="presParOf" srcId="{D7D99542-5EFA-463F-8AD8-44EF5B67B48E}" destId="{38A7D4B5-4AA7-4572-9551-7CB0FACFDBF2}" srcOrd="1" destOrd="0" presId="urn:microsoft.com/office/officeart/2005/8/layout/hierarchy1"/>
    <dgm:cxn modelId="{F6BF6D1A-632A-4DFB-BE9D-DF923346D454}" type="presParOf" srcId="{706C246D-7CA1-4B91-A8FC-36BD561AA04A}" destId="{A015EC4A-491A-4C97-BBC7-2170389A8CC5}" srcOrd="1" destOrd="0" presId="urn:microsoft.com/office/officeart/2005/8/layout/hierarchy1"/>
    <dgm:cxn modelId="{367B9B9A-5420-4975-A00F-E6AB72C81B01}" type="presParOf" srcId="{A015EC4A-491A-4C97-BBC7-2170389A8CC5}" destId="{7A3F9E9C-AB80-4A66-BF80-59F9C0F49F4D}" srcOrd="0" destOrd="0" presId="urn:microsoft.com/office/officeart/2005/8/layout/hierarchy1"/>
    <dgm:cxn modelId="{9A271CFE-53DD-444F-8C10-52F1EE5210FB}" type="presParOf" srcId="{7A3F9E9C-AB80-4A66-BF80-59F9C0F49F4D}" destId="{475995E0-FBC1-48F3-8CC1-F7F20AF886C8}" srcOrd="0" destOrd="0" presId="urn:microsoft.com/office/officeart/2005/8/layout/hierarchy1"/>
    <dgm:cxn modelId="{5DA21F2D-FD10-404E-98D1-E6AB06221912}" type="presParOf" srcId="{7A3F9E9C-AB80-4A66-BF80-59F9C0F49F4D}" destId="{E7F0F33A-44AA-4811-8D50-71DB8BB700E0}" srcOrd="1" destOrd="0" presId="urn:microsoft.com/office/officeart/2005/8/layout/hierarchy1"/>
    <dgm:cxn modelId="{52EDB7C0-0C9E-4CBA-964D-05C0719CE81D}" type="presParOf" srcId="{A015EC4A-491A-4C97-BBC7-2170389A8CC5}" destId="{8705EE7C-9D44-4EF3-8E3B-03333776D414}" srcOrd="1" destOrd="0" presId="urn:microsoft.com/office/officeart/2005/8/layout/hierarchy1"/>
    <dgm:cxn modelId="{16031FC5-B416-4C04-B2D2-B8F2AD841A49}" type="presParOf" srcId="{706C246D-7CA1-4B91-A8FC-36BD561AA04A}" destId="{3287C0CD-8294-48EE-9EBF-1BEA12082F0D}" srcOrd="2" destOrd="0" presId="urn:microsoft.com/office/officeart/2005/8/layout/hierarchy1"/>
    <dgm:cxn modelId="{E25993FD-CAD2-47D9-9F9B-F9F669D60F4C}" type="presParOf" srcId="{3287C0CD-8294-48EE-9EBF-1BEA12082F0D}" destId="{B585FCAC-CD66-4768-82B0-4F24F754BC29}" srcOrd="0" destOrd="0" presId="urn:microsoft.com/office/officeart/2005/8/layout/hierarchy1"/>
    <dgm:cxn modelId="{AF6038B2-AE92-48FA-B129-ABDF1C4A39A8}" type="presParOf" srcId="{B585FCAC-CD66-4768-82B0-4F24F754BC29}" destId="{5142097F-F5BA-4DCA-B7E3-F20AD19E529A}" srcOrd="0" destOrd="0" presId="urn:microsoft.com/office/officeart/2005/8/layout/hierarchy1"/>
    <dgm:cxn modelId="{94811A26-01AA-4A83-9962-EA6D8258CF79}" type="presParOf" srcId="{B585FCAC-CD66-4768-82B0-4F24F754BC29}" destId="{32FB7D3E-7FB9-4050-966F-25FCF826A978}" srcOrd="1" destOrd="0" presId="urn:microsoft.com/office/officeart/2005/8/layout/hierarchy1"/>
    <dgm:cxn modelId="{E7B3A217-35BF-47AD-BC79-145A1AA731DC}" type="presParOf" srcId="{3287C0CD-8294-48EE-9EBF-1BEA12082F0D}" destId="{C24B6F1D-B22C-45F7-98D5-CF3D96B8736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72891EF-A5B5-47E8-94B3-0190B382928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AAFD991-FD66-4A51-A4C4-12DF75866CD6}">
      <dgm:prSet/>
      <dgm:spPr/>
      <dgm:t>
        <a:bodyPr/>
        <a:lstStyle/>
        <a:p>
          <a:r>
            <a:rPr lang="en-IN" dirty="0"/>
            <a:t>The systematic literature review (SLR) that will be carried out is qualitative and will help to examine how the role of healthcare managers can lead to reduction of medication error cases in UK hospitals. </a:t>
          </a:r>
          <a:endParaRPr lang="en-US" dirty="0"/>
        </a:p>
      </dgm:t>
    </dgm:pt>
    <dgm:pt modelId="{7D3E26B9-3FA2-4706-A08A-E95D5A63B610}" type="parTrans" cxnId="{3EBD6C58-168D-4871-886D-366ADE050208}">
      <dgm:prSet/>
      <dgm:spPr/>
      <dgm:t>
        <a:bodyPr/>
        <a:lstStyle/>
        <a:p>
          <a:endParaRPr lang="en-US"/>
        </a:p>
      </dgm:t>
    </dgm:pt>
    <dgm:pt modelId="{ADF08053-4C93-417D-BA8F-1C448BD4F0D3}" type="sibTrans" cxnId="{3EBD6C58-168D-4871-886D-366ADE050208}">
      <dgm:prSet/>
      <dgm:spPr/>
      <dgm:t>
        <a:bodyPr/>
        <a:lstStyle/>
        <a:p>
          <a:endParaRPr lang="en-US"/>
        </a:p>
      </dgm:t>
    </dgm:pt>
    <dgm:pt modelId="{6A9EFFCA-AA4C-4CA1-A854-9A3BD4BAFD9F}">
      <dgm:prSet/>
      <dgm:spPr/>
      <dgm:t>
        <a:bodyPr/>
        <a:lstStyle/>
        <a:p>
          <a:r>
            <a:rPr lang="en-IN" dirty="0"/>
            <a:t>The relevant articles will be collected from database search strategies and analysed according to the set inclusion and exclusion criteria. There will be 50 peer-reviewed studies will be used in this SLR. </a:t>
          </a:r>
          <a:endParaRPr lang="en-US" dirty="0"/>
        </a:p>
      </dgm:t>
    </dgm:pt>
    <dgm:pt modelId="{868F9EB3-2804-4425-8BA6-F33667071F8A}" type="parTrans" cxnId="{6D7D58F3-ABD4-47E5-9333-F7B38DBB9AA0}">
      <dgm:prSet/>
      <dgm:spPr/>
      <dgm:t>
        <a:bodyPr/>
        <a:lstStyle/>
        <a:p>
          <a:endParaRPr lang="en-US"/>
        </a:p>
      </dgm:t>
    </dgm:pt>
    <dgm:pt modelId="{ABB3EA32-1DFF-4516-A696-40B78C48FE9B}" type="sibTrans" cxnId="{6D7D58F3-ABD4-47E5-9333-F7B38DBB9AA0}">
      <dgm:prSet/>
      <dgm:spPr/>
      <dgm:t>
        <a:bodyPr/>
        <a:lstStyle/>
        <a:p>
          <a:endParaRPr lang="en-US"/>
        </a:p>
      </dgm:t>
    </dgm:pt>
    <dgm:pt modelId="{CDDA07FA-3E66-422A-B039-D5F17DD2B521}">
      <dgm:prSet/>
      <dgm:spPr/>
      <dgm:t>
        <a:bodyPr/>
        <a:lstStyle/>
        <a:p>
          <a:r>
            <a:rPr lang="en-IN" dirty="0"/>
            <a:t>For the completion of this research, there will be an established, transparent approach for SLR which will be adopted for identification, screening, eligibility criteria, and study selection in order to maintain rigorous methodology and reduce selection bias (Azarian et al., 2023).</a:t>
          </a:r>
          <a:endParaRPr lang="en-US" dirty="0"/>
        </a:p>
      </dgm:t>
    </dgm:pt>
    <dgm:pt modelId="{6C8A1BB8-A972-4518-8AD0-911ECC458E91}" type="parTrans" cxnId="{F918EC55-C496-43A2-951F-4FB083C85A7C}">
      <dgm:prSet/>
      <dgm:spPr/>
      <dgm:t>
        <a:bodyPr/>
        <a:lstStyle/>
        <a:p>
          <a:endParaRPr lang="en-US"/>
        </a:p>
      </dgm:t>
    </dgm:pt>
    <dgm:pt modelId="{FE720CAE-2BA0-48C1-8692-65340D999383}" type="sibTrans" cxnId="{F918EC55-C496-43A2-951F-4FB083C85A7C}">
      <dgm:prSet/>
      <dgm:spPr/>
      <dgm:t>
        <a:bodyPr/>
        <a:lstStyle/>
        <a:p>
          <a:endParaRPr lang="en-US"/>
        </a:p>
      </dgm:t>
    </dgm:pt>
    <dgm:pt modelId="{46DBC8DB-E349-475F-B6FF-59A1B7404C58}">
      <dgm:prSet/>
      <dgm:spPr/>
      <dgm:t>
        <a:bodyPr/>
        <a:lstStyle/>
        <a:p>
          <a:r>
            <a:rPr lang="en-IN" dirty="0"/>
            <a:t>At the same time, data from the selected studies will be evaluated and analysed in a careful manner to detect any recurring themes following the six-step thematic approach by Braun and Clarke (2022)</a:t>
          </a:r>
          <a:endParaRPr lang="en-US" dirty="0"/>
        </a:p>
      </dgm:t>
    </dgm:pt>
    <dgm:pt modelId="{D0D00779-C585-47A8-A57D-2F25AEC41623}" type="parTrans" cxnId="{A1567DED-9686-47B2-9ECD-41BCFFD00BA6}">
      <dgm:prSet/>
      <dgm:spPr/>
      <dgm:t>
        <a:bodyPr/>
        <a:lstStyle/>
        <a:p>
          <a:endParaRPr lang="en-US"/>
        </a:p>
      </dgm:t>
    </dgm:pt>
    <dgm:pt modelId="{D4013858-F088-4A12-A943-6970AC15E9A1}" type="sibTrans" cxnId="{A1567DED-9686-47B2-9ECD-41BCFFD00BA6}">
      <dgm:prSet/>
      <dgm:spPr/>
      <dgm:t>
        <a:bodyPr/>
        <a:lstStyle/>
        <a:p>
          <a:endParaRPr lang="en-US"/>
        </a:p>
      </dgm:t>
    </dgm:pt>
    <dgm:pt modelId="{7441AEC9-C70A-4864-95F6-CADF162D67AB}" type="pres">
      <dgm:prSet presAssocID="{F72891EF-A5B5-47E8-94B3-0190B382928D}" presName="root" presStyleCnt="0">
        <dgm:presLayoutVars>
          <dgm:dir/>
          <dgm:resizeHandles val="exact"/>
        </dgm:presLayoutVars>
      </dgm:prSet>
      <dgm:spPr/>
    </dgm:pt>
    <dgm:pt modelId="{3EAC79EA-7458-4B9A-9486-CBAD2EB62913}" type="pres">
      <dgm:prSet presAssocID="{AAAFD991-FD66-4A51-A4C4-12DF75866CD6}" presName="compNode" presStyleCnt="0"/>
      <dgm:spPr/>
    </dgm:pt>
    <dgm:pt modelId="{A30F016F-783F-4979-A626-7B66F2E920B7}" type="pres">
      <dgm:prSet presAssocID="{AAAFD991-FD66-4A51-A4C4-12DF75866CD6}" presName="bgRect" presStyleLbl="bgShp" presStyleIdx="0" presStyleCnt="4"/>
      <dgm:spPr/>
    </dgm:pt>
    <dgm:pt modelId="{90AABA72-C0A1-44F1-823B-09AC8B14D686}" type="pres">
      <dgm:prSet presAssocID="{AAAFD991-FD66-4A51-A4C4-12DF75866CD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spital"/>
        </a:ext>
      </dgm:extLst>
    </dgm:pt>
    <dgm:pt modelId="{278B29E4-25B3-4353-83A9-DD6936592B6C}" type="pres">
      <dgm:prSet presAssocID="{AAAFD991-FD66-4A51-A4C4-12DF75866CD6}" presName="spaceRect" presStyleCnt="0"/>
      <dgm:spPr/>
    </dgm:pt>
    <dgm:pt modelId="{59073359-D591-4F5D-B98C-701B7D62E693}" type="pres">
      <dgm:prSet presAssocID="{AAAFD991-FD66-4A51-A4C4-12DF75866CD6}" presName="parTx" presStyleLbl="revTx" presStyleIdx="0" presStyleCnt="4">
        <dgm:presLayoutVars>
          <dgm:chMax val="0"/>
          <dgm:chPref val="0"/>
        </dgm:presLayoutVars>
      </dgm:prSet>
      <dgm:spPr/>
    </dgm:pt>
    <dgm:pt modelId="{499356B7-3917-419C-A512-739DCBC67358}" type="pres">
      <dgm:prSet presAssocID="{ADF08053-4C93-417D-BA8F-1C448BD4F0D3}" presName="sibTrans" presStyleCnt="0"/>
      <dgm:spPr/>
    </dgm:pt>
    <dgm:pt modelId="{462162F7-22D6-469A-AED0-0AF7546EA523}" type="pres">
      <dgm:prSet presAssocID="{6A9EFFCA-AA4C-4CA1-A854-9A3BD4BAFD9F}" presName="compNode" presStyleCnt="0"/>
      <dgm:spPr/>
    </dgm:pt>
    <dgm:pt modelId="{259372A2-80F2-4346-9414-35D8D9DC662B}" type="pres">
      <dgm:prSet presAssocID="{6A9EFFCA-AA4C-4CA1-A854-9A3BD4BAFD9F}" presName="bgRect" presStyleLbl="bgShp" presStyleIdx="1" presStyleCnt="4"/>
      <dgm:spPr/>
    </dgm:pt>
    <dgm:pt modelId="{C87D764C-B9B9-4023-8729-14E775973A81}" type="pres">
      <dgm:prSet presAssocID="{6A9EFFCA-AA4C-4CA1-A854-9A3BD4BAFD9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22D06B9F-A5DD-4588-BFE3-A7783517A674}" type="pres">
      <dgm:prSet presAssocID="{6A9EFFCA-AA4C-4CA1-A854-9A3BD4BAFD9F}" presName="spaceRect" presStyleCnt="0"/>
      <dgm:spPr/>
    </dgm:pt>
    <dgm:pt modelId="{1EEE9C8F-9113-4810-88A2-A22758CEF70B}" type="pres">
      <dgm:prSet presAssocID="{6A9EFFCA-AA4C-4CA1-A854-9A3BD4BAFD9F}" presName="parTx" presStyleLbl="revTx" presStyleIdx="1" presStyleCnt="4">
        <dgm:presLayoutVars>
          <dgm:chMax val="0"/>
          <dgm:chPref val="0"/>
        </dgm:presLayoutVars>
      </dgm:prSet>
      <dgm:spPr/>
    </dgm:pt>
    <dgm:pt modelId="{1714CDBF-5C5E-4786-ADC2-B83AB2D93697}" type="pres">
      <dgm:prSet presAssocID="{ABB3EA32-1DFF-4516-A696-40B78C48FE9B}" presName="sibTrans" presStyleCnt="0"/>
      <dgm:spPr/>
    </dgm:pt>
    <dgm:pt modelId="{79EE66B3-B529-4F9D-89DB-7478DE193D92}" type="pres">
      <dgm:prSet presAssocID="{CDDA07FA-3E66-422A-B039-D5F17DD2B521}" presName="compNode" presStyleCnt="0"/>
      <dgm:spPr/>
    </dgm:pt>
    <dgm:pt modelId="{A03B1946-B9C5-4BC4-A8BF-D8E62238C1E5}" type="pres">
      <dgm:prSet presAssocID="{CDDA07FA-3E66-422A-B039-D5F17DD2B521}" presName="bgRect" presStyleLbl="bgShp" presStyleIdx="2" presStyleCnt="4"/>
      <dgm:spPr/>
    </dgm:pt>
    <dgm:pt modelId="{51EC9ECD-2AC1-45E9-8841-7C94C821D2AB}" type="pres">
      <dgm:prSet presAssocID="{CDDA07FA-3E66-422A-B039-D5F17DD2B52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ecturer"/>
        </a:ext>
      </dgm:extLst>
    </dgm:pt>
    <dgm:pt modelId="{6E743621-F384-4A05-B553-C0106F62E9C1}" type="pres">
      <dgm:prSet presAssocID="{CDDA07FA-3E66-422A-B039-D5F17DD2B521}" presName="spaceRect" presStyleCnt="0"/>
      <dgm:spPr/>
    </dgm:pt>
    <dgm:pt modelId="{8F728B17-4628-4693-B9E0-9D9ED5955F5A}" type="pres">
      <dgm:prSet presAssocID="{CDDA07FA-3E66-422A-B039-D5F17DD2B521}" presName="parTx" presStyleLbl="revTx" presStyleIdx="2" presStyleCnt="4">
        <dgm:presLayoutVars>
          <dgm:chMax val="0"/>
          <dgm:chPref val="0"/>
        </dgm:presLayoutVars>
      </dgm:prSet>
      <dgm:spPr/>
    </dgm:pt>
    <dgm:pt modelId="{03A3504B-6778-47C2-A5AA-7CA66181BF46}" type="pres">
      <dgm:prSet presAssocID="{FE720CAE-2BA0-48C1-8692-65340D999383}" presName="sibTrans" presStyleCnt="0"/>
      <dgm:spPr/>
    </dgm:pt>
    <dgm:pt modelId="{FACEF014-98FC-4F97-8391-4C317F08E16A}" type="pres">
      <dgm:prSet presAssocID="{46DBC8DB-E349-475F-B6FF-59A1B7404C58}" presName="compNode" presStyleCnt="0"/>
      <dgm:spPr/>
    </dgm:pt>
    <dgm:pt modelId="{64D45483-1369-476C-98B2-9C38924D6911}" type="pres">
      <dgm:prSet presAssocID="{46DBC8DB-E349-475F-B6FF-59A1B7404C58}" presName="bgRect" presStyleLbl="bgShp" presStyleIdx="3" presStyleCnt="4"/>
      <dgm:spPr/>
    </dgm:pt>
    <dgm:pt modelId="{F29C7107-9983-427F-9464-F679B9C4A3D0}" type="pres">
      <dgm:prSet presAssocID="{46DBC8DB-E349-475F-B6FF-59A1B7404C5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search"/>
        </a:ext>
      </dgm:extLst>
    </dgm:pt>
    <dgm:pt modelId="{77090823-3CA2-4F56-B991-0ADEB8F890D6}" type="pres">
      <dgm:prSet presAssocID="{46DBC8DB-E349-475F-B6FF-59A1B7404C58}" presName="spaceRect" presStyleCnt="0"/>
      <dgm:spPr/>
    </dgm:pt>
    <dgm:pt modelId="{A994EBFE-68FA-4858-89FD-7FBFDECDF355}" type="pres">
      <dgm:prSet presAssocID="{46DBC8DB-E349-475F-B6FF-59A1B7404C58}" presName="parTx" presStyleLbl="revTx" presStyleIdx="3" presStyleCnt="4">
        <dgm:presLayoutVars>
          <dgm:chMax val="0"/>
          <dgm:chPref val="0"/>
        </dgm:presLayoutVars>
      </dgm:prSet>
      <dgm:spPr/>
    </dgm:pt>
  </dgm:ptLst>
  <dgm:cxnLst>
    <dgm:cxn modelId="{6514872B-20F7-4A7F-944E-F8C6A82FAB26}" type="presOf" srcId="{F72891EF-A5B5-47E8-94B3-0190B382928D}" destId="{7441AEC9-C70A-4864-95F6-CADF162D67AB}" srcOrd="0" destOrd="0" presId="urn:microsoft.com/office/officeart/2018/2/layout/IconVerticalSolidList"/>
    <dgm:cxn modelId="{572A7A6A-3E6F-483E-90D9-5CA946D24F1B}" type="presOf" srcId="{46DBC8DB-E349-475F-B6FF-59A1B7404C58}" destId="{A994EBFE-68FA-4858-89FD-7FBFDECDF355}" srcOrd="0" destOrd="0" presId="urn:microsoft.com/office/officeart/2018/2/layout/IconVerticalSolidList"/>
    <dgm:cxn modelId="{F918EC55-C496-43A2-951F-4FB083C85A7C}" srcId="{F72891EF-A5B5-47E8-94B3-0190B382928D}" destId="{CDDA07FA-3E66-422A-B039-D5F17DD2B521}" srcOrd="2" destOrd="0" parTransId="{6C8A1BB8-A972-4518-8AD0-911ECC458E91}" sibTransId="{FE720CAE-2BA0-48C1-8692-65340D999383}"/>
    <dgm:cxn modelId="{3EBD6C58-168D-4871-886D-366ADE050208}" srcId="{F72891EF-A5B5-47E8-94B3-0190B382928D}" destId="{AAAFD991-FD66-4A51-A4C4-12DF75866CD6}" srcOrd="0" destOrd="0" parTransId="{7D3E26B9-3FA2-4706-A08A-E95D5A63B610}" sibTransId="{ADF08053-4C93-417D-BA8F-1C448BD4F0D3}"/>
    <dgm:cxn modelId="{086C388F-E1D7-41F8-902F-70D57DB7786C}" type="presOf" srcId="{6A9EFFCA-AA4C-4CA1-A854-9A3BD4BAFD9F}" destId="{1EEE9C8F-9113-4810-88A2-A22758CEF70B}" srcOrd="0" destOrd="0" presId="urn:microsoft.com/office/officeart/2018/2/layout/IconVerticalSolidList"/>
    <dgm:cxn modelId="{3EEE1A9F-4590-44CD-8397-A04736E91E8D}" type="presOf" srcId="{CDDA07FA-3E66-422A-B039-D5F17DD2B521}" destId="{8F728B17-4628-4693-B9E0-9D9ED5955F5A}" srcOrd="0" destOrd="0" presId="urn:microsoft.com/office/officeart/2018/2/layout/IconVerticalSolidList"/>
    <dgm:cxn modelId="{1472F3BF-31EB-49B8-96B1-1C2159F3ECFB}" type="presOf" srcId="{AAAFD991-FD66-4A51-A4C4-12DF75866CD6}" destId="{59073359-D591-4F5D-B98C-701B7D62E693}" srcOrd="0" destOrd="0" presId="urn:microsoft.com/office/officeart/2018/2/layout/IconVerticalSolidList"/>
    <dgm:cxn modelId="{A1567DED-9686-47B2-9ECD-41BCFFD00BA6}" srcId="{F72891EF-A5B5-47E8-94B3-0190B382928D}" destId="{46DBC8DB-E349-475F-B6FF-59A1B7404C58}" srcOrd="3" destOrd="0" parTransId="{D0D00779-C585-47A8-A57D-2F25AEC41623}" sibTransId="{D4013858-F088-4A12-A943-6970AC15E9A1}"/>
    <dgm:cxn modelId="{6D7D58F3-ABD4-47E5-9333-F7B38DBB9AA0}" srcId="{F72891EF-A5B5-47E8-94B3-0190B382928D}" destId="{6A9EFFCA-AA4C-4CA1-A854-9A3BD4BAFD9F}" srcOrd="1" destOrd="0" parTransId="{868F9EB3-2804-4425-8BA6-F33667071F8A}" sibTransId="{ABB3EA32-1DFF-4516-A696-40B78C48FE9B}"/>
    <dgm:cxn modelId="{94205482-7D54-42ED-B9BA-8A4F5EDC7FBE}" type="presParOf" srcId="{7441AEC9-C70A-4864-95F6-CADF162D67AB}" destId="{3EAC79EA-7458-4B9A-9486-CBAD2EB62913}" srcOrd="0" destOrd="0" presId="urn:microsoft.com/office/officeart/2018/2/layout/IconVerticalSolidList"/>
    <dgm:cxn modelId="{E4CA9354-5797-47D4-9D59-3AC5E2FB8899}" type="presParOf" srcId="{3EAC79EA-7458-4B9A-9486-CBAD2EB62913}" destId="{A30F016F-783F-4979-A626-7B66F2E920B7}" srcOrd="0" destOrd="0" presId="urn:microsoft.com/office/officeart/2018/2/layout/IconVerticalSolidList"/>
    <dgm:cxn modelId="{10317623-7C9A-436D-A048-74C812B5A6D8}" type="presParOf" srcId="{3EAC79EA-7458-4B9A-9486-CBAD2EB62913}" destId="{90AABA72-C0A1-44F1-823B-09AC8B14D686}" srcOrd="1" destOrd="0" presId="urn:microsoft.com/office/officeart/2018/2/layout/IconVerticalSolidList"/>
    <dgm:cxn modelId="{59D33727-E753-42B6-9895-781FF69C3EFB}" type="presParOf" srcId="{3EAC79EA-7458-4B9A-9486-CBAD2EB62913}" destId="{278B29E4-25B3-4353-83A9-DD6936592B6C}" srcOrd="2" destOrd="0" presId="urn:microsoft.com/office/officeart/2018/2/layout/IconVerticalSolidList"/>
    <dgm:cxn modelId="{02C7ED73-BF7B-433D-BA6D-C601BDE5C9D8}" type="presParOf" srcId="{3EAC79EA-7458-4B9A-9486-CBAD2EB62913}" destId="{59073359-D591-4F5D-B98C-701B7D62E693}" srcOrd="3" destOrd="0" presId="urn:microsoft.com/office/officeart/2018/2/layout/IconVerticalSolidList"/>
    <dgm:cxn modelId="{6FCCA54B-55CE-4286-B0DC-5F1F5F2560B4}" type="presParOf" srcId="{7441AEC9-C70A-4864-95F6-CADF162D67AB}" destId="{499356B7-3917-419C-A512-739DCBC67358}" srcOrd="1" destOrd="0" presId="urn:microsoft.com/office/officeart/2018/2/layout/IconVerticalSolidList"/>
    <dgm:cxn modelId="{5243F157-82ED-4B94-8751-3ECBFB1A1658}" type="presParOf" srcId="{7441AEC9-C70A-4864-95F6-CADF162D67AB}" destId="{462162F7-22D6-469A-AED0-0AF7546EA523}" srcOrd="2" destOrd="0" presId="urn:microsoft.com/office/officeart/2018/2/layout/IconVerticalSolidList"/>
    <dgm:cxn modelId="{4C424554-C420-401B-9AE1-91EA0FE76EF2}" type="presParOf" srcId="{462162F7-22D6-469A-AED0-0AF7546EA523}" destId="{259372A2-80F2-4346-9414-35D8D9DC662B}" srcOrd="0" destOrd="0" presId="urn:microsoft.com/office/officeart/2018/2/layout/IconVerticalSolidList"/>
    <dgm:cxn modelId="{98F24FFA-C87E-4F83-9B6E-8150C73A66CF}" type="presParOf" srcId="{462162F7-22D6-469A-AED0-0AF7546EA523}" destId="{C87D764C-B9B9-4023-8729-14E775973A81}" srcOrd="1" destOrd="0" presId="urn:microsoft.com/office/officeart/2018/2/layout/IconVerticalSolidList"/>
    <dgm:cxn modelId="{0E74D35B-EC6E-4AA5-BA2D-EDF7C89114D1}" type="presParOf" srcId="{462162F7-22D6-469A-AED0-0AF7546EA523}" destId="{22D06B9F-A5DD-4588-BFE3-A7783517A674}" srcOrd="2" destOrd="0" presId="urn:microsoft.com/office/officeart/2018/2/layout/IconVerticalSolidList"/>
    <dgm:cxn modelId="{2DC7205F-4E1A-4F5A-9E02-F4AA31620C65}" type="presParOf" srcId="{462162F7-22D6-469A-AED0-0AF7546EA523}" destId="{1EEE9C8F-9113-4810-88A2-A22758CEF70B}" srcOrd="3" destOrd="0" presId="urn:microsoft.com/office/officeart/2018/2/layout/IconVerticalSolidList"/>
    <dgm:cxn modelId="{1AE01B31-7265-4EA4-B5C2-F5E190C897AF}" type="presParOf" srcId="{7441AEC9-C70A-4864-95F6-CADF162D67AB}" destId="{1714CDBF-5C5E-4786-ADC2-B83AB2D93697}" srcOrd="3" destOrd="0" presId="urn:microsoft.com/office/officeart/2018/2/layout/IconVerticalSolidList"/>
    <dgm:cxn modelId="{B60C0CC8-6E11-4B9A-AC2F-9D5456FDAD9E}" type="presParOf" srcId="{7441AEC9-C70A-4864-95F6-CADF162D67AB}" destId="{79EE66B3-B529-4F9D-89DB-7478DE193D92}" srcOrd="4" destOrd="0" presId="urn:microsoft.com/office/officeart/2018/2/layout/IconVerticalSolidList"/>
    <dgm:cxn modelId="{E2C12CEC-2EC0-4A85-A495-BEE36B2AFABE}" type="presParOf" srcId="{79EE66B3-B529-4F9D-89DB-7478DE193D92}" destId="{A03B1946-B9C5-4BC4-A8BF-D8E62238C1E5}" srcOrd="0" destOrd="0" presId="urn:microsoft.com/office/officeart/2018/2/layout/IconVerticalSolidList"/>
    <dgm:cxn modelId="{0570A847-6E08-4B62-A745-F2E583441F8E}" type="presParOf" srcId="{79EE66B3-B529-4F9D-89DB-7478DE193D92}" destId="{51EC9ECD-2AC1-45E9-8841-7C94C821D2AB}" srcOrd="1" destOrd="0" presId="urn:microsoft.com/office/officeart/2018/2/layout/IconVerticalSolidList"/>
    <dgm:cxn modelId="{B2879C56-A6B6-4F65-8F2C-6FD1412890FD}" type="presParOf" srcId="{79EE66B3-B529-4F9D-89DB-7478DE193D92}" destId="{6E743621-F384-4A05-B553-C0106F62E9C1}" srcOrd="2" destOrd="0" presId="urn:microsoft.com/office/officeart/2018/2/layout/IconVerticalSolidList"/>
    <dgm:cxn modelId="{C921BEE9-856B-4635-8B22-F7238FCE898F}" type="presParOf" srcId="{79EE66B3-B529-4F9D-89DB-7478DE193D92}" destId="{8F728B17-4628-4693-B9E0-9D9ED5955F5A}" srcOrd="3" destOrd="0" presId="urn:microsoft.com/office/officeart/2018/2/layout/IconVerticalSolidList"/>
    <dgm:cxn modelId="{87766AF6-B517-4C2D-82DC-00E024357C02}" type="presParOf" srcId="{7441AEC9-C70A-4864-95F6-CADF162D67AB}" destId="{03A3504B-6778-47C2-A5AA-7CA66181BF46}" srcOrd="5" destOrd="0" presId="urn:microsoft.com/office/officeart/2018/2/layout/IconVerticalSolidList"/>
    <dgm:cxn modelId="{E5BA05BF-00D4-4B80-B89B-4F61849E1F21}" type="presParOf" srcId="{7441AEC9-C70A-4864-95F6-CADF162D67AB}" destId="{FACEF014-98FC-4F97-8391-4C317F08E16A}" srcOrd="6" destOrd="0" presId="urn:microsoft.com/office/officeart/2018/2/layout/IconVerticalSolidList"/>
    <dgm:cxn modelId="{FAB1286B-5445-4A6B-A209-E7A1C83D2A83}" type="presParOf" srcId="{FACEF014-98FC-4F97-8391-4C317F08E16A}" destId="{64D45483-1369-476C-98B2-9C38924D6911}" srcOrd="0" destOrd="0" presId="urn:microsoft.com/office/officeart/2018/2/layout/IconVerticalSolidList"/>
    <dgm:cxn modelId="{D27FCAC8-89AF-48D5-8BDB-D9B330756C8D}" type="presParOf" srcId="{FACEF014-98FC-4F97-8391-4C317F08E16A}" destId="{F29C7107-9983-427F-9464-F679B9C4A3D0}" srcOrd="1" destOrd="0" presId="urn:microsoft.com/office/officeart/2018/2/layout/IconVerticalSolidList"/>
    <dgm:cxn modelId="{E56C296A-63B9-4DA5-A94F-AF4D9D924C5A}" type="presParOf" srcId="{FACEF014-98FC-4F97-8391-4C317F08E16A}" destId="{77090823-3CA2-4F56-B991-0ADEB8F890D6}" srcOrd="2" destOrd="0" presId="urn:microsoft.com/office/officeart/2018/2/layout/IconVerticalSolidList"/>
    <dgm:cxn modelId="{1410761C-03CF-4ACB-A508-1437B6B62C1F}" type="presParOf" srcId="{FACEF014-98FC-4F97-8391-4C317F08E16A}" destId="{A994EBFE-68FA-4858-89FD-7FBFDECDF35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E4BB907-7C00-48EB-9056-E2E2572DE80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GB"/>
        </a:p>
      </dgm:t>
    </dgm:pt>
    <dgm:pt modelId="{E4B96AC2-5FE1-428E-B5F8-76AC334305AF}">
      <dgm:prSet/>
      <dgm:spPr/>
      <dgm:t>
        <a:bodyPr/>
        <a:lstStyle/>
        <a:p>
          <a:pPr>
            <a:lnSpc>
              <a:spcPct val="100000"/>
            </a:lnSpc>
          </a:pPr>
          <a:r>
            <a:rPr lang="en-IN" dirty="0"/>
            <a:t>It can be noted that the findings from this research project are likely to prove helpful when it comes to improving patient safety by reducing medication errors (Azarian et al., 2023). The results of this study may also be useful for both NHS leadership policymakers, and hospital managers who seek to ensure safe medication practices within their establishments, ultimately helping to improve healthcare quality and patient outcomes across UK hospitals (</a:t>
          </a:r>
          <a:r>
            <a:rPr lang="en-IN" dirty="0" err="1"/>
            <a:t>Guntschnig</a:t>
          </a:r>
          <a:r>
            <a:rPr lang="en-IN" dirty="0"/>
            <a:t> et al., 2025).</a:t>
          </a:r>
          <a:endParaRPr lang="en-GB" dirty="0">
            <a:latin typeface="Arial" panose="020B0604020202020204" pitchFamily="34" charset="0"/>
            <a:cs typeface="Arial" panose="020B0604020202020204" pitchFamily="34" charset="0"/>
          </a:endParaRPr>
        </a:p>
      </dgm:t>
    </dgm:pt>
    <dgm:pt modelId="{B54B3602-04DF-43AF-A580-B9C430912363}" type="parTrans" cxnId="{05615F1B-7612-4F2C-9691-57B550C13568}">
      <dgm:prSet/>
      <dgm:spPr/>
      <dgm:t>
        <a:bodyPr/>
        <a:lstStyle/>
        <a:p>
          <a:endParaRPr lang="en-GB">
            <a:latin typeface="Arial" panose="020B0604020202020204" pitchFamily="34" charset="0"/>
            <a:cs typeface="Arial" panose="020B0604020202020204" pitchFamily="34" charset="0"/>
          </a:endParaRPr>
        </a:p>
      </dgm:t>
    </dgm:pt>
    <dgm:pt modelId="{2353FC99-CE53-4994-B276-BA1AB919C3AA}" type="sibTrans" cxnId="{05615F1B-7612-4F2C-9691-57B550C13568}">
      <dgm:prSet/>
      <dgm:spPr/>
      <dgm:t>
        <a:bodyPr/>
        <a:lstStyle/>
        <a:p>
          <a:pPr>
            <a:lnSpc>
              <a:spcPct val="100000"/>
            </a:lnSpc>
          </a:pPr>
          <a:endParaRPr lang="en-GB">
            <a:latin typeface="Arial" panose="020B0604020202020204" pitchFamily="34" charset="0"/>
            <a:cs typeface="Arial" panose="020B0604020202020204" pitchFamily="34" charset="0"/>
          </a:endParaRPr>
        </a:p>
      </dgm:t>
    </dgm:pt>
    <dgm:pt modelId="{DF49E27F-16A7-46D2-BA5E-B4C54EBA8612}">
      <dgm:prSet/>
      <dgm:spPr/>
      <dgm:t>
        <a:bodyPr/>
        <a:lstStyle/>
        <a:p>
          <a:pPr>
            <a:lnSpc>
              <a:spcPct val="100000"/>
            </a:lnSpc>
          </a:pPr>
          <a:r>
            <a:rPr lang="en-IN" dirty="0"/>
            <a:t>The results from the systematic review can be used to develop policies which are not only evidence-based but also focuses on key subject matter aspects such as leadership models, and staff training programs that enhance the efficiency of medication safety programs and cultivate an environment that fosters continuous quality improvement in UK hospitals (WHO, 2022). </a:t>
          </a:r>
          <a:endParaRPr lang="en-GB" dirty="0">
            <a:latin typeface="Arial" panose="020B0604020202020204" pitchFamily="34" charset="0"/>
            <a:cs typeface="Arial" panose="020B0604020202020204" pitchFamily="34" charset="0"/>
          </a:endParaRPr>
        </a:p>
      </dgm:t>
    </dgm:pt>
    <dgm:pt modelId="{205D4A31-4AD6-4491-B111-7C8DF6C64B35}" type="parTrans" cxnId="{D4E5B453-36FA-40BF-9B63-C4BC7BB71F40}">
      <dgm:prSet/>
      <dgm:spPr/>
      <dgm:t>
        <a:bodyPr/>
        <a:lstStyle/>
        <a:p>
          <a:endParaRPr lang="en-GB">
            <a:latin typeface="Arial" panose="020B0604020202020204" pitchFamily="34" charset="0"/>
            <a:cs typeface="Arial" panose="020B0604020202020204" pitchFamily="34" charset="0"/>
          </a:endParaRPr>
        </a:p>
      </dgm:t>
    </dgm:pt>
    <dgm:pt modelId="{47D2C721-265D-4392-8812-24459230D314}" type="sibTrans" cxnId="{D4E5B453-36FA-40BF-9B63-C4BC7BB71F40}">
      <dgm:prSet/>
      <dgm:spPr/>
      <dgm:t>
        <a:bodyPr/>
        <a:lstStyle/>
        <a:p>
          <a:pPr>
            <a:lnSpc>
              <a:spcPct val="100000"/>
            </a:lnSpc>
          </a:pPr>
          <a:endParaRPr lang="en-GB">
            <a:latin typeface="Arial" panose="020B0604020202020204" pitchFamily="34" charset="0"/>
            <a:cs typeface="Arial" panose="020B0604020202020204" pitchFamily="34" charset="0"/>
          </a:endParaRPr>
        </a:p>
      </dgm:t>
    </dgm:pt>
    <dgm:pt modelId="{5B95A804-F88E-4DC3-B886-02EEA4CBC10B}">
      <dgm:prSet/>
      <dgm:spPr/>
      <dgm:t>
        <a:bodyPr/>
        <a:lstStyle/>
        <a:p>
          <a:pPr>
            <a:lnSpc>
              <a:spcPct val="100000"/>
            </a:lnSpc>
          </a:pPr>
          <a:r>
            <a:rPr lang="en-IN" dirty="0"/>
            <a:t>The recommendations which can be developed from the considered research can thereby help healthcare administrators to develop effective management of risks and reporting strategies that will eventually lead to fewer preventable complications, better performance within organisational landscapes, and resource optimisation especially at UK hospital facilities (NHS England, 2024).</a:t>
          </a:r>
          <a:endParaRPr lang="en-GB" dirty="0">
            <a:latin typeface="Arial" panose="020B0604020202020204" pitchFamily="34" charset="0"/>
            <a:cs typeface="Arial" panose="020B0604020202020204" pitchFamily="34" charset="0"/>
          </a:endParaRPr>
        </a:p>
      </dgm:t>
    </dgm:pt>
    <dgm:pt modelId="{9A6E1098-DB59-4F21-91DF-5BD1649D587F}" type="parTrans" cxnId="{ABCD3261-EF28-40E0-B5FF-82770C6903C9}">
      <dgm:prSet/>
      <dgm:spPr/>
      <dgm:t>
        <a:bodyPr/>
        <a:lstStyle/>
        <a:p>
          <a:endParaRPr lang="en-GB">
            <a:latin typeface="Arial" panose="020B0604020202020204" pitchFamily="34" charset="0"/>
            <a:cs typeface="Arial" panose="020B0604020202020204" pitchFamily="34" charset="0"/>
          </a:endParaRPr>
        </a:p>
      </dgm:t>
    </dgm:pt>
    <dgm:pt modelId="{228C8F94-3E6B-42E3-B150-440C100C2F46}" type="sibTrans" cxnId="{ABCD3261-EF28-40E0-B5FF-82770C6903C9}">
      <dgm:prSet/>
      <dgm:spPr/>
      <dgm:t>
        <a:bodyPr/>
        <a:lstStyle/>
        <a:p>
          <a:endParaRPr lang="en-GB">
            <a:latin typeface="Arial" panose="020B0604020202020204" pitchFamily="34" charset="0"/>
            <a:cs typeface="Arial" panose="020B0604020202020204" pitchFamily="34" charset="0"/>
          </a:endParaRPr>
        </a:p>
      </dgm:t>
    </dgm:pt>
    <dgm:pt modelId="{CE342611-0997-47AF-9EFF-7E896F24C03A}" type="pres">
      <dgm:prSet presAssocID="{DE4BB907-7C00-48EB-9056-E2E2572DE802}" presName="root" presStyleCnt="0">
        <dgm:presLayoutVars>
          <dgm:dir/>
          <dgm:resizeHandles val="exact"/>
        </dgm:presLayoutVars>
      </dgm:prSet>
      <dgm:spPr/>
    </dgm:pt>
    <dgm:pt modelId="{47D7FDED-B683-416A-A1DF-0AD3D03B04F7}" type="pres">
      <dgm:prSet presAssocID="{DE4BB907-7C00-48EB-9056-E2E2572DE802}" presName="container" presStyleCnt="0">
        <dgm:presLayoutVars>
          <dgm:dir/>
          <dgm:resizeHandles val="exact"/>
        </dgm:presLayoutVars>
      </dgm:prSet>
      <dgm:spPr/>
    </dgm:pt>
    <dgm:pt modelId="{67AE7F66-5D78-48F0-B77A-3569B55F7A3E}" type="pres">
      <dgm:prSet presAssocID="{E4B96AC2-5FE1-428E-B5F8-76AC334305AF}" presName="compNode" presStyleCnt="0"/>
      <dgm:spPr/>
    </dgm:pt>
    <dgm:pt modelId="{BFE82E8B-051E-46B3-BA19-FD9FB19A4E01}" type="pres">
      <dgm:prSet presAssocID="{E4B96AC2-5FE1-428E-B5F8-76AC334305AF}" presName="iconBgRect" presStyleLbl="bgShp" presStyleIdx="0" presStyleCnt="3"/>
      <dgm:spPr/>
    </dgm:pt>
    <dgm:pt modelId="{B9C23D2F-42E8-42F4-8349-8129AE2131FB}" type="pres">
      <dgm:prSet presAssocID="{E4B96AC2-5FE1-428E-B5F8-76AC334305A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dicine"/>
        </a:ext>
      </dgm:extLst>
    </dgm:pt>
    <dgm:pt modelId="{D7650846-C88D-448B-80EA-BB2EE77FA6B7}" type="pres">
      <dgm:prSet presAssocID="{E4B96AC2-5FE1-428E-B5F8-76AC334305AF}" presName="spaceRect" presStyleCnt="0"/>
      <dgm:spPr/>
    </dgm:pt>
    <dgm:pt modelId="{17B5774D-F2DA-4558-A7D1-270EE0EB2632}" type="pres">
      <dgm:prSet presAssocID="{E4B96AC2-5FE1-428E-B5F8-76AC334305AF}" presName="textRect" presStyleLbl="revTx" presStyleIdx="0" presStyleCnt="3">
        <dgm:presLayoutVars>
          <dgm:chMax val="1"/>
          <dgm:chPref val="1"/>
        </dgm:presLayoutVars>
      </dgm:prSet>
      <dgm:spPr/>
    </dgm:pt>
    <dgm:pt modelId="{0FEAE0DC-558A-4145-A9E5-B1E9A5534346}" type="pres">
      <dgm:prSet presAssocID="{2353FC99-CE53-4994-B276-BA1AB919C3AA}" presName="sibTrans" presStyleLbl="sibTrans2D1" presStyleIdx="0" presStyleCnt="0"/>
      <dgm:spPr/>
    </dgm:pt>
    <dgm:pt modelId="{C0D30F17-E086-4081-B320-122F3445D6C4}" type="pres">
      <dgm:prSet presAssocID="{DF49E27F-16A7-46D2-BA5E-B4C54EBA8612}" presName="compNode" presStyleCnt="0"/>
      <dgm:spPr/>
    </dgm:pt>
    <dgm:pt modelId="{BCA1792E-515E-4BF2-B6EE-81A2EBF749AE}" type="pres">
      <dgm:prSet presAssocID="{DF49E27F-16A7-46D2-BA5E-B4C54EBA8612}" presName="iconBgRect" presStyleLbl="bgShp" presStyleIdx="1" presStyleCnt="3"/>
      <dgm:spPr/>
    </dgm:pt>
    <dgm:pt modelId="{9B7CE381-B47E-48A6-8BF4-5D0C64FBEBED}" type="pres">
      <dgm:prSet presAssocID="{DF49E27F-16A7-46D2-BA5E-B4C54EBA8612}"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3E8A5964-8C10-4D36-B519-4EB0692E91F3}" type="pres">
      <dgm:prSet presAssocID="{DF49E27F-16A7-46D2-BA5E-B4C54EBA8612}" presName="spaceRect" presStyleCnt="0"/>
      <dgm:spPr/>
    </dgm:pt>
    <dgm:pt modelId="{7676C229-AC20-451B-9D7A-DD3D5689EA72}" type="pres">
      <dgm:prSet presAssocID="{DF49E27F-16A7-46D2-BA5E-B4C54EBA8612}" presName="textRect" presStyleLbl="revTx" presStyleIdx="1" presStyleCnt="3">
        <dgm:presLayoutVars>
          <dgm:chMax val="1"/>
          <dgm:chPref val="1"/>
        </dgm:presLayoutVars>
      </dgm:prSet>
      <dgm:spPr/>
    </dgm:pt>
    <dgm:pt modelId="{C2004AAA-EFA8-4FDC-ACD5-3B2EC564D3EF}" type="pres">
      <dgm:prSet presAssocID="{47D2C721-265D-4392-8812-24459230D314}" presName="sibTrans" presStyleLbl="sibTrans2D1" presStyleIdx="0" presStyleCnt="0"/>
      <dgm:spPr/>
    </dgm:pt>
    <dgm:pt modelId="{56B95729-9551-4921-8111-78586ED83015}" type="pres">
      <dgm:prSet presAssocID="{5B95A804-F88E-4DC3-B886-02EEA4CBC10B}" presName="compNode" presStyleCnt="0"/>
      <dgm:spPr/>
    </dgm:pt>
    <dgm:pt modelId="{5B8F95EC-3997-421F-A7B2-143EFFB2C394}" type="pres">
      <dgm:prSet presAssocID="{5B95A804-F88E-4DC3-B886-02EEA4CBC10B}" presName="iconBgRect" presStyleLbl="bgShp" presStyleIdx="2" presStyleCnt="3"/>
      <dgm:spPr/>
    </dgm:pt>
    <dgm:pt modelId="{2B44B144-9F85-487D-B7E8-9A820FDB24C2}" type="pres">
      <dgm:prSet presAssocID="{5B95A804-F88E-4DC3-B886-02EEA4CBC10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9FA19421-1931-4FA5-BCAD-A8FE2043B7A5}" type="pres">
      <dgm:prSet presAssocID="{5B95A804-F88E-4DC3-B886-02EEA4CBC10B}" presName="spaceRect" presStyleCnt="0"/>
      <dgm:spPr/>
    </dgm:pt>
    <dgm:pt modelId="{61CE846D-2987-4D33-BBD4-2626C140E2F1}" type="pres">
      <dgm:prSet presAssocID="{5B95A804-F88E-4DC3-B886-02EEA4CBC10B}" presName="textRect" presStyleLbl="revTx" presStyleIdx="2" presStyleCnt="3">
        <dgm:presLayoutVars>
          <dgm:chMax val="1"/>
          <dgm:chPref val="1"/>
        </dgm:presLayoutVars>
      </dgm:prSet>
      <dgm:spPr/>
    </dgm:pt>
  </dgm:ptLst>
  <dgm:cxnLst>
    <dgm:cxn modelId="{2488B801-0CB2-4FC6-869E-38515C3803DB}" type="presOf" srcId="{DE4BB907-7C00-48EB-9056-E2E2572DE802}" destId="{CE342611-0997-47AF-9EFF-7E896F24C03A}" srcOrd="0" destOrd="0" presId="urn:microsoft.com/office/officeart/2018/2/layout/IconCircleList"/>
    <dgm:cxn modelId="{05615F1B-7612-4F2C-9691-57B550C13568}" srcId="{DE4BB907-7C00-48EB-9056-E2E2572DE802}" destId="{E4B96AC2-5FE1-428E-B5F8-76AC334305AF}" srcOrd="0" destOrd="0" parTransId="{B54B3602-04DF-43AF-A580-B9C430912363}" sibTransId="{2353FC99-CE53-4994-B276-BA1AB919C3AA}"/>
    <dgm:cxn modelId="{9F2F1F5D-4519-4174-99EE-79BC3C51CDF1}" type="presOf" srcId="{47D2C721-265D-4392-8812-24459230D314}" destId="{C2004AAA-EFA8-4FDC-ACD5-3B2EC564D3EF}" srcOrd="0" destOrd="0" presId="urn:microsoft.com/office/officeart/2018/2/layout/IconCircleList"/>
    <dgm:cxn modelId="{ABCD3261-EF28-40E0-B5FF-82770C6903C9}" srcId="{DE4BB907-7C00-48EB-9056-E2E2572DE802}" destId="{5B95A804-F88E-4DC3-B886-02EEA4CBC10B}" srcOrd="2" destOrd="0" parTransId="{9A6E1098-DB59-4F21-91DF-5BD1649D587F}" sibTransId="{228C8F94-3E6B-42E3-B150-440C100C2F46}"/>
    <dgm:cxn modelId="{ADB76B42-97A1-4949-B524-02A9F57B9128}" type="presOf" srcId="{5B95A804-F88E-4DC3-B886-02EEA4CBC10B}" destId="{61CE846D-2987-4D33-BBD4-2626C140E2F1}" srcOrd="0" destOrd="0" presId="urn:microsoft.com/office/officeart/2018/2/layout/IconCircleList"/>
    <dgm:cxn modelId="{D4E5B453-36FA-40BF-9B63-C4BC7BB71F40}" srcId="{DE4BB907-7C00-48EB-9056-E2E2572DE802}" destId="{DF49E27F-16A7-46D2-BA5E-B4C54EBA8612}" srcOrd="1" destOrd="0" parTransId="{205D4A31-4AD6-4491-B111-7C8DF6C64B35}" sibTransId="{47D2C721-265D-4392-8812-24459230D314}"/>
    <dgm:cxn modelId="{B6F5C77D-BF28-4C94-B488-7B10C73D1DB7}" type="presOf" srcId="{2353FC99-CE53-4994-B276-BA1AB919C3AA}" destId="{0FEAE0DC-558A-4145-A9E5-B1E9A5534346}" srcOrd="0" destOrd="0" presId="urn:microsoft.com/office/officeart/2018/2/layout/IconCircleList"/>
    <dgm:cxn modelId="{D8852FB4-F63D-49B3-8819-C67CB06FF68F}" type="presOf" srcId="{E4B96AC2-5FE1-428E-B5F8-76AC334305AF}" destId="{17B5774D-F2DA-4558-A7D1-270EE0EB2632}" srcOrd="0" destOrd="0" presId="urn:microsoft.com/office/officeart/2018/2/layout/IconCircleList"/>
    <dgm:cxn modelId="{4D4F25CE-DA95-4AC9-AF58-4A0071628532}" type="presOf" srcId="{DF49E27F-16A7-46D2-BA5E-B4C54EBA8612}" destId="{7676C229-AC20-451B-9D7A-DD3D5689EA72}" srcOrd="0" destOrd="0" presId="urn:microsoft.com/office/officeart/2018/2/layout/IconCircleList"/>
    <dgm:cxn modelId="{9E08F633-65C6-4C24-99AC-12EFF22D6D2B}" type="presParOf" srcId="{CE342611-0997-47AF-9EFF-7E896F24C03A}" destId="{47D7FDED-B683-416A-A1DF-0AD3D03B04F7}" srcOrd="0" destOrd="0" presId="urn:microsoft.com/office/officeart/2018/2/layout/IconCircleList"/>
    <dgm:cxn modelId="{2428F8F9-8DBB-4B72-B81D-B803E58BD916}" type="presParOf" srcId="{47D7FDED-B683-416A-A1DF-0AD3D03B04F7}" destId="{67AE7F66-5D78-48F0-B77A-3569B55F7A3E}" srcOrd="0" destOrd="0" presId="urn:microsoft.com/office/officeart/2018/2/layout/IconCircleList"/>
    <dgm:cxn modelId="{63DEB120-D4F1-4044-8FF4-EB05EEA8664C}" type="presParOf" srcId="{67AE7F66-5D78-48F0-B77A-3569B55F7A3E}" destId="{BFE82E8B-051E-46B3-BA19-FD9FB19A4E01}" srcOrd="0" destOrd="0" presId="urn:microsoft.com/office/officeart/2018/2/layout/IconCircleList"/>
    <dgm:cxn modelId="{7C25DBE0-525D-4601-8078-0AB91237C51A}" type="presParOf" srcId="{67AE7F66-5D78-48F0-B77A-3569B55F7A3E}" destId="{B9C23D2F-42E8-42F4-8349-8129AE2131FB}" srcOrd="1" destOrd="0" presId="urn:microsoft.com/office/officeart/2018/2/layout/IconCircleList"/>
    <dgm:cxn modelId="{D915176A-A12D-4732-9E5E-3FECB6C3E91D}" type="presParOf" srcId="{67AE7F66-5D78-48F0-B77A-3569B55F7A3E}" destId="{D7650846-C88D-448B-80EA-BB2EE77FA6B7}" srcOrd="2" destOrd="0" presId="urn:microsoft.com/office/officeart/2018/2/layout/IconCircleList"/>
    <dgm:cxn modelId="{7A6C4BA9-2AD8-49C3-A3FE-D58A78669DF2}" type="presParOf" srcId="{67AE7F66-5D78-48F0-B77A-3569B55F7A3E}" destId="{17B5774D-F2DA-4558-A7D1-270EE0EB2632}" srcOrd="3" destOrd="0" presId="urn:microsoft.com/office/officeart/2018/2/layout/IconCircleList"/>
    <dgm:cxn modelId="{BE6C52A6-9E31-4761-9A68-04337851243F}" type="presParOf" srcId="{47D7FDED-B683-416A-A1DF-0AD3D03B04F7}" destId="{0FEAE0DC-558A-4145-A9E5-B1E9A5534346}" srcOrd="1" destOrd="0" presId="urn:microsoft.com/office/officeart/2018/2/layout/IconCircleList"/>
    <dgm:cxn modelId="{FE6C24DC-6446-4F35-A355-9A13983F6E4C}" type="presParOf" srcId="{47D7FDED-B683-416A-A1DF-0AD3D03B04F7}" destId="{C0D30F17-E086-4081-B320-122F3445D6C4}" srcOrd="2" destOrd="0" presId="urn:microsoft.com/office/officeart/2018/2/layout/IconCircleList"/>
    <dgm:cxn modelId="{90A08FDD-95A9-446A-92B4-47906A8F75A5}" type="presParOf" srcId="{C0D30F17-E086-4081-B320-122F3445D6C4}" destId="{BCA1792E-515E-4BF2-B6EE-81A2EBF749AE}" srcOrd="0" destOrd="0" presId="urn:microsoft.com/office/officeart/2018/2/layout/IconCircleList"/>
    <dgm:cxn modelId="{9C440FE9-68A2-4CC8-9201-C4F66B7A18DE}" type="presParOf" srcId="{C0D30F17-E086-4081-B320-122F3445D6C4}" destId="{9B7CE381-B47E-48A6-8BF4-5D0C64FBEBED}" srcOrd="1" destOrd="0" presId="urn:microsoft.com/office/officeart/2018/2/layout/IconCircleList"/>
    <dgm:cxn modelId="{7321AA99-074D-43F8-8C06-9B76665F9AE1}" type="presParOf" srcId="{C0D30F17-E086-4081-B320-122F3445D6C4}" destId="{3E8A5964-8C10-4D36-B519-4EB0692E91F3}" srcOrd="2" destOrd="0" presId="urn:microsoft.com/office/officeart/2018/2/layout/IconCircleList"/>
    <dgm:cxn modelId="{BE8A2341-24B5-4470-9A6E-E7E1252DFD98}" type="presParOf" srcId="{C0D30F17-E086-4081-B320-122F3445D6C4}" destId="{7676C229-AC20-451B-9D7A-DD3D5689EA72}" srcOrd="3" destOrd="0" presId="urn:microsoft.com/office/officeart/2018/2/layout/IconCircleList"/>
    <dgm:cxn modelId="{60DA0172-397D-41DF-8A25-9707701939B2}" type="presParOf" srcId="{47D7FDED-B683-416A-A1DF-0AD3D03B04F7}" destId="{C2004AAA-EFA8-4FDC-ACD5-3B2EC564D3EF}" srcOrd="3" destOrd="0" presId="urn:microsoft.com/office/officeart/2018/2/layout/IconCircleList"/>
    <dgm:cxn modelId="{F7FF0FD1-C2EE-4D6E-A795-59E67495206B}" type="presParOf" srcId="{47D7FDED-B683-416A-A1DF-0AD3D03B04F7}" destId="{56B95729-9551-4921-8111-78586ED83015}" srcOrd="4" destOrd="0" presId="urn:microsoft.com/office/officeart/2018/2/layout/IconCircleList"/>
    <dgm:cxn modelId="{E0306ED8-A982-4BC8-B092-9C3EAAF4853F}" type="presParOf" srcId="{56B95729-9551-4921-8111-78586ED83015}" destId="{5B8F95EC-3997-421F-A7B2-143EFFB2C394}" srcOrd="0" destOrd="0" presId="urn:microsoft.com/office/officeart/2018/2/layout/IconCircleList"/>
    <dgm:cxn modelId="{2075F3F4-DCB6-45FD-93A4-4FA2ADDB5A56}" type="presParOf" srcId="{56B95729-9551-4921-8111-78586ED83015}" destId="{2B44B144-9F85-487D-B7E8-9A820FDB24C2}" srcOrd="1" destOrd="0" presId="urn:microsoft.com/office/officeart/2018/2/layout/IconCircleList"/>
    <dgm:cxn modelId="{BF20BA11-1857-4BEC-9539-DFBF9C89BD84}" type="presParOf" srcId="{56B95729-9551-4921-8111-78586ED83015}" destId="{9FA19421-1931-4FA5-BCAD-A8FE2043B7A5}" srcOrd="2" destOrd="0" presId="urn:microsoft.com/office/officeart/2018/2/layout/IconCircleList"/>
    <dgm:cxn modelId="{FA383DE0-DBB6-47DB-9739-2DDD603E2C2A}" type="presParOf" srcId="{56B95729-9551-4921-8111-78586ED83015}" destId="{61CE846D-2987-4D33-BBD4-2626C140E2F1}" srcOrd="3" destOrd="0" presId="urn:microsoft.com/office/officeart/2018/2/layout/IconCircleList"/>
  </dgm:cxnLst>
  <dgm:bg>
    <a:solidFill>
      <a:schemeClr val="bg1">
        <a:lumMod val="95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81023-FFD2-40CC-824F-D96FEC2E4A51}">
      <dsp:nvSpPr>
        <dsp:cNvPr id="0" name=""/>
        <dsp:cNvSpPr/>
      </dsp:nvSpPr>
      <dsp:spPr>
        <a:xfrm>
          <a:off x="0" y="246723"/>
          <a:ext cx="5738219" cy="207791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t>At the same time, approximately 237 million medication errors take place every year in England alone; roughly 66 million of which are regarded as potentially clinically significant (CQC, 2022). </a:t>
          </a:r>
          <a:endParaRPr lang="en-GB" sz="2400" kern="1200" dirty="0">
            <a:solidFill>
              <a:schemeClr val="tx1"/>
            </a:solidFill>
          </a:endParaRPr>
        </a:p>
      </dsp:txBody>
      <dsp:txXfrm>
        <a:off x="101436" y="348159"/>
        <a:ext cx="5535347" cy="1875047"/>
      </dsp:txXfrm>
    </dsp:sp>
    <dsp:sp modelId="{5165A89F-9D7B-4273-B59D-2ED26C474BFE}">
      <dsp:nvSpPr>
        <dsp:cNvPr id="0" name=""/>
        <dsp:cNvSpPr/>
      </dsp:nvSpPr>
      <dsp:spPr>
        <a:xfrm>
          <a:off x="0" y="2393762"/>
          <a:ext cx="5738219" cy="2077919"/>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t>These medication errors cause more than 1,700 preventable deaths per year, incurring costs amounting to £98 million for the NHS (Elliott et al., 2021). </a:t>
          </a:r>
          <a:endParaRPr lang="en-GB" sz="2400" kern="1200" dirty="0">
            <a:solidFill>
              <a:schemeClr val="tx1"/>
            </a:solidFill>
          </a:endParaRPr>
        </a:p>
      </dsp:txBody>
      <dsp:txXfrm>
        <a:off x="101436" y="2495198"/>
        <a:ext cx="5535347" cy="18750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54EDA-69CF-4D85-986C-7D2B79DBF0A1}">
      <dsp:nvSpPr>
        <dsp:cNvPr id="0" name=""/>
        <dsp:cNvSpPr/>
      </dsp:nvSpPr>
      <dsp:spPr>
        <a:xfrm>
          <a:off x="793892" y="0"/>
          <a:ext cx="8997452" cy="443700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965FA8-7BFC-4803-A6D8-9D8912161C75}">
      <dsp:nvSpPr>
        <dsp:cNvPr id="0" name=""/>
        <dsp:cNvSpPr/>
      </dsp:nvSpPr>
      <dsp:spPr>
        <a:xfrm>
          <a:off x="3618" y="1331102"/>
          <a:ext cx="2350667" cy="177480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IN" sz="1050" kern="1200"/>
            <a:t>According to the World Health Organization, errors in medication thereby considering related harm have led to billions of avoidable costs in global healthcare in an annual manner (</a:t>
          </a:r>
          <a:r>
            <a:rPr lang="en-GB" sz="1050" kern="1200"/>
            <a:t>World Health Organization, 2023</a:t>
          </a:r>
          <a:r>
            <a:rPr lang="en-IN" sz="1050" kern="1200"/>
            <a:t>)</a:t>
          </a:r>
          <a:endParaRPr lang="en-GB" sz="1050" kern="1200" dirty="0">
            <a:latin typeface="Arial" panose="020B0604020202020204" pitchFamily="34" charset="0"/>
            <a:cs typeface="Arial" panose="020B0604020202020204" pitchFamily="34" charset="0"/>
          </a:endParaRPr>
        </a:p>
      </dsp:txBody>
      <dsp:txXfrm>
        <a:off x="90257" y="1417741"/>
        <a:ext cx="2177389" cy="1601525"/>
      </dsp:txXfrm>
    </dsp:sp>
    <dsp:sp modelId="{3D07A6DE-96EB-4EC0-9DD9-FE909B40EB6B}">
      <dsp:nvSpPr>
        <dsp:cNvPr id="0" name=""/>
        <dsp:cNvSpPr/>
      </dsp:nvSpPr>
      <dsp:spPr>
        <a:xfrm>
          <a:off x="2746062" y="1331102"/>
          <a:ext cx="2350667" cy="177480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IN" sz="1050" kern="1200"/>
            <a:t>Emphasising that the safety in medication stands as a vital issue of international public health importance (WHO, 2022).</a:t>
          </a:r>
          <a:endParaRPr lang="en-GB" sz="1050" kern="1200" dirty="0">
            <a:latin typeface="Arial" panose="020B0604020202020204" pitchFamily="34" charset="0"/>
            <a:cs typeface="Arial" panose="020B0604020202020204" pitchFamily="34" charset="0"/>
          </a:endParaRPr>
        </a:p>
      </dsp:txBody>
      <dsp:txXfrm>
        <a:off x="2832701" y="1417741"/>
        <a:ext cx="2177389" cy="1601525"/>
      </dsp:txXfrm>
    </dsp:sp>
    <dsp:sp modelId="{5C94D756-108E-4A69-8978-19ACF637D226}">
      <dsp:nvSpPr>
        <dsp:cNvPr id="0" name=""/>
        <dsp:cNvSpPr/>
      </dsp:nvSpPr>
      <dsp:spPr>
        <a:xfrm>
          <a:off x="5488507" y="1331102"/>
          <a:ext cx="2350667" cy="177480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dirty="0"/>
            <a:t>Drug incidents account for about 10% of all incidents reported in the NHS (NHS England, 2024), and they represent one of the most common patient safety incidents</a:t>
          </a:r>
          <a:endParaRPr lang="en-GB" sz="1050" kern="1200" dirty="0">
            <a:latin typeface="Arial" panose="020B0604020202020204" pitchFamily="34" charset="0"/>
            <a:cs typeface="Arial" panose="020B0604020202020204" pitchFamily="34" charset="0"/>
          </a:endParaRPr>
        </a:p>
      </dsp:txBody>
      <dsp:txXfrm>
        <a:off x="5575146" y="1417741"/>
        <a:ext cx="2177389" cy="1601525"/>
      </dsp:txXfrm>
    </dsp:sp>
    <dsp:sp modelId="{D6DECE5D-089F-4F21-A456-D0150C911F51}">
      <dsp:nvSpPr>
        <dsp:cNvPr id="0" name=""/>
        <dsp:cNvSpPr/>
      </dsp:nvSpPr>
      <dsp:spPr>
        <a:xfrm>
          <a:off x="8230952" y="1331102"/>
          <a:ext cx="2350667" cy="177480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Drug-related harm is considered a major global health issue, and medication errors represent a leading factor contributing to patients being harmed preventively (Camacho et al., 2024)</a:t>
          </a:r>
          <a:endParaRPr lang="en-IN" sz="1200" kern="1200" dirty="0"/>
        </a:p>
      </dsp:txBody>
      <dsp:txXfrm>
        <a:off x="8317591" y="1417741"/>
        <a:ext cx="2177389" cy="16015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8762B-0B71-4666-A254-909A8CA4A0CA}">
      <dsp:nvSpPr>
        <dsp:cNvPr id="0" name=""/>
        <dsp:cNvSpPr/>
      </dsp:nvSpPr>
      <dsp:spPr>
        <a:xfrm>
          <a:off x="0" y="0"/>
          <a:ext cx="4207107" cy="1487458"/>
        </a:xfrm>
        <a:prstGeom prst="roundRect">
          <a:avLst>
            <a:gd name="adj" fmla="val 10000"/>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IN" sz="1500" kern="1200" dirty="0"/>
            <a:t>Although patient safety initiatives are currently active in UK hospitals, medication errors still happen in a considerably frequent manner (</a:t>
          </a:r>
          <a:r>
            <a:rPr lang="en-IN" sz="1500" kern="1200" dirty="0" err="1"/>
            <a:t>Guntschnig</a:t>
          </a:r>
          <a:r>
            <a:rPr lang="en-IN" sz="1500" kern="1200" dirty="0"/>
            <a:t> et al., 2025). </a:t>
          </a:r>
          <a:endParaRPr lang="en-US" sz="1500" kern="1200" dirty="0">
            <a:latin typeface="Arial" panose="020B0604020202020204" pitchFamily="34" charset="0"/>
            <a:cs typeface="Arial" panose="020B0604020202020204" pitchFamily="34" charset="0"/>
          </a:endParaRPr>
        </a:p>
      </dsp:txBody>
      <dsp:txXfrm>
        <a:off x="43566" y="43566"/>
        <a:ext cx="2602023" cy="1400326"/>
      </dsp:txXfrm>
    </dsp:sp>
    <dsp:sp modelId="{A5B2BD43-EA15-48F3-A5D9-8B8060D261F0}">
      <dsp:nvSpPr>
        <dsp:cNvPr id="0" name=""/>
        <dsp:cNvSpPr/>
      </dsp:nvSpPr>
      <dsp:spPr>
        <a:xfrm>
          <a:off x="371215" y="1735368"/>
          <a:ext cx="4207107" cy="1487458"/>
        </a:xfrm>
        <a:prstGeom prst="roundRect">
          <a:avLst>
            <a:gd name="adj" fmla="val 10000"/>
          </a:avLst>
        </a:prstGeom>
        <a:gradFill rotWithShape="0">
          <a:gsLst>
            <a:gs pos="0">
              <a:schemeClr val="accent5">
                <a:hueOff val="-3379271"/>
                <a:satOff val="-8710"/>
                <a:lumOff val="-5883"/>
                <a:alphaOff val="0"/>
                <a:lumMod val="110000"/>
                <a:satMod val="105000"/>
                <a:tint val="67000"/>
              </a:schemeClr>
            </a:gs>
            <a:gs pos="50000">
              <a:schemeClr val="accent5">
                <a:hueOff val="-3379271"/>
                <a:satOff val="-8710"/>
                <a:lumOff val="-5883"/>
                <a:alphaOff val="0"/>
                <a:lumMod val="105000"/>
                <a:satMod val="103000"/>
                <a:tint val="73000"/>
              </a:schemeClr>
            </a:gs>
            <a:gs pos="100000">
              <a:schemeClr val="accent5">
                <a:hueOff val="-3379271"/>
                <a:satOff val="-8710"/>
                <a:lumOff val="-588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IN" sz="1500" kern="1200" dirty="0"/>
            <a:t>In addition to research concentrating on nurses and clinicians, there is currently limited investigation on the topic of medication safety conducted by healthcare managers</a:t>
          </a:r>
          <a:endParaRPr lang="en-US" sz="1500" kern="1200" dirty="0">
            <a:latin typeface="Arial" panose="020B0604020202020204" pitchFamily="34" charset="0"/>
            <a:cs typeface="Arial" panose="020B0604020202020204" pitchFamily="34" charset="0"/>
          </a:endParaRPr>
        </a:p>
      </dsp:txBody>
      <dsp:txXfrm>
        <a:off x="414781" y="1778934"/>
        <a:ext cx="2781911" cy="1400326"/>
      </dsp:txXfrm>
    </dsp:sp>
    <dsp:sp modelId="{0351A818-CCC5-4512-8CAE-B793FA2A5AF2}">
      <dsp:nvSpPr>
        <dsp:cNvPr id="0" name=""/>
        <dsp:cNvSpPr/>
      </dsp:nvSpPr>
      <dsp:spPr>
        <a:xfrm>
          <a:off x="742430" y="3470736"/>
          <a:ext cx="4207107" cy="1487458"/>
        </a:xfrm>
        <a:prstGeom prst="roundRect">
          <a:avLst>
            <a:gd name="adj" fmla="val 10000"/>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IN" sz="1500" kern="1200" dirty="0"/>
            <a:t>This research project attempts to fill that gap by reviewing available literature regarding the issue at hand. </a:t>
          </a:r>
          <a:endParaRPr lang="en-US" sz="1500" kern="1200" dirty="0">
            <a:latin typeface="Arial" panose="020B0604020202020204" pitchFamily="34" charset="0"/>
            <a:cs typeface="Arial" panose="020B0604020202020204" pitchFamily="34" charset="0"/>
          </a:endParaRPr>
        </a:p>
      </dsp:txBody>
      <dsp:txXfrm>
        <a:off x="785996" y="3514302"/>
        <a:ext cx="2781911" cy="1400326"/>
      </dsp:txXfrm>
    </dsp:sp>
    <dsp:sp modelId="{E04A8867-1DB6-4167-B6AD-70FF2FF6A8C4}">
      <dsp:nvSpPr>
        <dsp:cNvPr id="0" name=""/>
        <dsp:cNvSpPr/>
      </dsp:nvSpPr>
      <dsp:spPr>
        <a:xfrm>
          <a:off x="3240259" y="1127989"/>
          <a:ext cx="966848" cy="966848"/>
        </a:xfrm>
        <a:prstGeom prst="downArrow">
          <a:avLst>
            <a:gd name="adj1" fmla="val 55000"/>
            <a:gd name="adj2" fmla="val 45000"/>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latin typeface="Arial" panose="020B0604020202020204" pitchFamily="34" charset="0"/>
            <a:cs typeface="Arial" panose="020B0604020202020204" pitchFamily="34" charset="0"/>
          </a:endParaRPr>
        </a:p>
      </dsp:txBody>
      <dsp:txXfrm>
        <a:off x="3457800" y="1127989"/>
        <a:ext cx="531766" cy="727553"/>
      </dsp:txXfrm>
    </dsp:sp>
    <dsp:sp modelId="{D68DC2EC-6F59-4BE9-B713-EE2DCC6C48A5}">
      <dsp:nvSpPr>
        <dsp:cNvPr id="0" name=""/>
        <dsp:cNvSpPr/>
      </dsp:nvSpPr>
      <dsp:spPr>
        <a:xfrm>
          <a:off x="3611474" y="2853441"/>
          <a:ext cx="966848" cy="966848"/>
        </a:xfrm>
        <a:prstGeom prst="downArrow">
          <a:avLst>
            <a:gd name="adj1" fmla="val 55000"/>
            <a:gd name="adj2" fmla="val 45000"/>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latin typeface="Arial" panose="020B0604020202020204" pitchFamily="34" charset="0"/>
            <a:cs typeface="Arial" panose="020B0604020202020204" pitchFamily="34" charset="0"/>
          </a:endParaRPr>
        </a:p>
      </dsp:txBody>
      <dsp:txXfrm>
        <a:off x="3829015" y="2853441"/>
        <a:ext cx="531766" cy="7275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DACBBD-D58E-4910-B4A6-7C7DE0C9DB5D}">
      <dsp:nvSpPr>
        <dsp:cNvPr id="0" name=""/>
        <dsp:cNvSpPr/>
      </dsp:nvSpPr>
      <dsp:spPr>
        <a:xfrm>
          <a:off x="1039" y="452450"/>
          <a:ext cx="2217664" cy="3014637"/>
        </a:xfrm>
        <a:prstGeom prst="roundRect">
          <a:avLst>
            <a:gd name="adj" fmla="val 10000"/>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00000"/>
            </a:lnSpc>
            <a:spcBef>
              <a:spcPct val="0"/>
            </a:spcBef>
            <a:spcAft>
              <a:spcPct val="35000"/>
            </a:spcAft>
            <a:buNone/>
          </a:pPr>
          <a:r>
            <a:rPr lang="en-IN" sz="1200" kern="1200"/>
            <a:t>As identified by researchers such as Hoxha et al., (2024), healthcare managers have a considerably essential impact on aspects such as organisational culture, staff training, reporting, as well as  safety governance; however, the link between the practices of health managers and the prevention of medication errors is understood in a limited manner which is also fragmented across the literature. </a:t>
          </a:r>
          <a:endParaRPr lang="en-US" sz="1200" kern="1200"/>
        </a:p>
      </dsp:txBody>
      <dsp:txXfrm>
        <a:off x="65992" y="517403"/>
        <a:ext cx="2087758" cy="2884731"/>
      </dsp:txXfrm>
    </dsp:sp>
    <dsp:sp modelId="{CA0E5679-6BFB-4F2A-B789-295D84D9E2BB}">
      <dsp:nvSpPr>
        <dsp:cNvPr id="0" name=""/>
        <dsp:cNvSpPr/>
      </dsp:nvSpPr>
      <dsp:spPr>
        <a:xfrm>
          <a:off x="2440471" y="1684778"/>
          <a:ext cx="470144" cy="549980"/>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100000"/>
            </a:lnSpc>
            <a:spcBef>
              <a:spcPct val="0"/>
            </a:spcBef>
            <a:spcAft>
              <a:spcPct val="35000"/>
            </a:spcAft>
            <a:buNone/>
          </a:pPr>
          <a:endParaRPr lang="en-US" sz="1000" kern="1200"/>
        </a:p>
      </dsp:txBody>
      <dsp:txXfrm>
        <a:off x="2440471" y="1794774"/>
        <a:ext cx="329101" cy="329988"/>
      </dsp:txXfrm>
    </dsp:sp>
    <dsp:sp modelId="{F57C37D8-C5CF-4A3D-B827-59A39E7F83EE}">
      <dsp:nvSpPr>
        <dsp:cNvPr id="0" name=""/>
        <dsp:cNvSpPr/>
      </dsp:nvSpPr>
      <dsp:spPr>
        <a:xfrm>
          <a:off x="3105770" y="452450"/>
          <a:ext cx="2217664" cy="3014637"/>
        </a:xfrm>
        <a:prstGeom prst="roundRect">
          <a:avLst>
            <a:gd name="adj" fmla="val 10000"/>
          </a:avLst>
        </a:prstGeom>
        <a:solidFill>
          <a:schemeClr val="accent1">
            <a:shade val="80000"/>
            <a:hueOff val="349283"/>
            <a:satOff val="-6256"/>
            <a:lumOff val="2658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IN" sz="1400" kern="1200" dirty="0"/>
            <a:t>The systematic analysis and synthesis of qualitative studies for this research can also help better understand how health managers can act in an effective manner, which will lead to recommendations for improving the practice and including safety initiatives.</a:t>
          </a:r>
          <a:endParaRPr lang="en-US" sz="1400" kern="1200" dirty="0"/>
        </a:p>
      </dsp:txBody>
      <dsp:txXfrm>
        <a:off x="3170723" y="517403"/>
        <a:ext cx="2087758" cy="28847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4960F8-FCE6-4EEC-B5A8-1456208C5B2B}">
      <dsp:nvSpPr>
        <dsp:cNvPr id="0" name=""/>
        <dsp:cNvSpPr/>
      </dsp:nvSpPr>
      <dsp:spPr>
        <a:xfrm>
          <a:off x="821" y="179348"/>
          <a:ext cx="3327201" cy="39926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00100">
            <a:lnSpc>
              <a:spcPct val="90000"/>
            </a:lnSpc>
            <a:spcBef>
              <a:spcPct val="0"/>
            </a:spcBef>
            <a:spcAft>
              <a:spcPct val="35000"/>
            </a:spcAft>
            <a:buNone/>
          </a:pPr>
          <a:r>
            <a:rPr lang="en-IN" sz="1800" kern="1200" dirty="0"/>
            <a:t>What is the role of healthcare managers in reducing medication errors in UK hospitals?</a:t>
          </a:r>
          <a:endParaRPr lang="en-US" sz="1800" kern="1200" dirty="0"/>
        </a:p>
      </dsp:txBody>
      <dsp:txXfrm>
        <a:off x="821" y="1776404"/>
        <a:ext cx="3327201" cy="2395585"/>
      </dsp:txXfrm>
    </dsp:sp>
    <dsp:sp modelId="{73D75402-C837-4C7F-A617-66B5561DA0B6}">
      <dsp:nvSpPr>
        <dsp:cNvPr id="0" name=""/>
        <dsp:cNvSpPr/>
      </dsp:nvSpPr>
      <dsp:spPr>
        <a:xfrm>
          <a:off x="821"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179348"/>
        <a:ext cx="3327201" cy="1597056"/>
      </dsp:txXfrm>
    </dsp:sp>
    <dsp:sp modelId="{4A58CD75-D98A-48B4-81C3-4C337646EB77}">
      <dsp:nvSpPr>
        <dsp:cNvPr id="0" name=""/>
        <dsp:cNvSpPr/>
      </dsp:nvSpPr>
      <dsp:spPr>
        <a:xfrm>
          <a:off x="3594199" y="179348"/>
          <a:ext cx="3327201" cy="3992641"/>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00100">
            <a:lnSpc>
              <a:spcPct val="90000"/>
            </a:lnSpc>
            <a:spcBef>
              <a:spcPct val="0"/>
            </a:spcBef>
            <a:spcAft>
              <a:spcPct val="35000"/>
            </a:spcAft>
            <a:buNone/>
          </a:pPr>
          <a:r>
            <a:rPr lang="en-GB" sz="1800" kern="1200" dirty="0"/>
            <a:t>What management strategies, leadership approaches, and organisational practices reported in the literature that support medication safety and error reduction in UK hospitals? </a:t>
          </a:r>
          <a:endParaRPr lang="en-US" sz="1800" kern="1200" dirty="0"/>
        </a:p>
      </dsp:txBody>
      <dsp:txXfrm>
        <a:off x="3594199" y="1776404"/>
        <a:ext cx="3327201" cy="2395585"/>
      </dsp:txXfrm>
    </dsp:sp>
    <dsp:sp modelId="{E285F963-1571-4FC5-ACE5-B12B7ACB6E2D}">
      <dsp:nvSpPr>
        <dsp:cNvPr id="0" name=""/>
        <dsp:cNvSpPr/>
      </dsp:nvSpPr>
      <dsp:spPr>
        <a:xfrm>
          <a:off x="3594199"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179348"/>
        <a:ext cx="3327201" cy="1597056"/>
      </dsp:txXfrm>
    </dsp:sp>
    <dsp:sp modelId="{81265ED0-B719-4797-B822-F20D3173AE84}">
      <dsp:nvSpPr>
        <dsp:cNvPr id="0" name=""/>
        <dsp:cNvSpPr/>
      </dsp:nvSpPr>
      <dsp:spPr>
        <a:xfrm>
          <a:off x="7187576" y="179348"/>
          <a:ext cx="3327201" cy="3992641"/>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00100">
            <a:lnSpc>
              <a:spcPct val="90000"/>
            </a:lnSpc>
            <a:spcBef>
              <a:spcPct val="0"/>
            </a:spcBef>
            <a:spcAft>
              <a:spcPct val="35000"/>
            </a:spcAft>
            <a:buNone/>
          </a:pPr>
          <a:r>
            <a:rPr lang="en-GB" sz="1800" kern="1200" dirty="0"/>
            <a:t>What impact of interventions by healthcare managers on medication safety outcomes and develop recommendations for healthcare management practice and policy? </a:t>
          </a:r>
          <a:endParaRPr lang="en-US" sz="1800" kern="1200" dirty="0"/>
        </a:p>
      </dsp:txBody>
      <dsp:txXfrm>
        <a:off x="7187576" y="1776404"/>
        <a:ext cx="3327201" cy="2395585"/>
      </dsp:txXfrm>
    </dsp:sp>
    <dsp:sp modelId="{B8E54199-F95C-470F-B0E2-C41A74046789}">
      <dsp:nvSpPr>
        <dsp:cNvPr id="0" name=""/>
        <dsp:cNvSpPr/>
      </dsp:nvSpPr>
      <dsp:spPr>
        <a:xfrm>
          <a:off x="7187576"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179348"/>
        <a:ext cx="3327201" cy="15970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363F3-A307-47D9-AD55-F41C189A1F00}">
      <dsp:nvSpPr>
        <dsp:cNvPr id="0" name=""/>
        <dsp:cNvSpPr/>
      </dsp:nvSpPr>
      <dsp:spPr>
        <a:xfrm>
          <a:off x="0" y="182596"/>
          <a:ext cx="6078681" cy="2424240"/>
        </a:xfrm>
        <a:prstGeom prst="round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IN" sz="2800" kern="1200"/>
            <a:t>To systematically review and critically synthesise qualitative evidence on how healthcare managers reduce medication errors and improve patient safety in UK hospitals. </a:t>
          </a:r>
          <a:endParaRPr lang="en-US" sz="2800" kern="1200" dirty="0">
            <a:latin typeface="Arial" panose="020B0604020202020204" pitchFamily="34" charset="0"/>
            <a:cs typeface="Arial" panose="020B0604020202020204" pitchFamily="34" charset="0"/>
          </a:endParaRPr>
        </a:p>
      </dsp:txBody>
      <dsp:txXfrm>
        <a:off x="118342" y="300938"/>
        <a:ext cx="5841997" cy="2187556"/>
      </dsp:txXfrm>
    </dsp:sp>
    <dsp:sp modelId="{953E669D-3EB4-4E91-AFEB-767983EB1CE4}">
      <dsp:nvSpPr>
        <dsp:cNvPr id="0" name=""/>
        <dsp:cNvSpPr/>
      </dsp:nvSpPr>
      <dsp:spPr>
        <a:xfrm>
          <a:off x="0" y="2687477"/>
          <a:ext cx="6078681" cy="2424240"/>
        </a:xfrm>
        <a:prstGeom prst="roundRect">
          <a:avLst/>
        </a:prstGeom>
        <a:gradFill rotWithShape="0">
          <a:gsLst>
            <a:gs pos="0">
              <a:schemeClr val="accent4">
                <a:hueOff val="9800891"/>
                <a:satOff val="-40777"/>
                <a:lumOff val="9608"/>
                <a:alphaOff val="0"/>
                <a:lumMod val="110000"/>
                <a:satMod val="105000"/>
                <a:tint val="67000"/>
              </a:schemeClr>
            </a:gs>
            <a:gs pos="50000">
              <a:schemeClr val="accent4">
                <a:hueOff val="9800891"/>
                <a:satOff val="-40777"/>
                <a:lumOff val="9608"/>
                <a:alphaOff val="0"/>
                <a:lumMod val="105000"/>
                <a:satMod val="103000"/>
                <a:tint val="73000"/>
              </a:schemeClr>
            </a:gs>
            <a:gs pos="100000">
              <a:schemeClr val="accent4">
                <a:hueOff val="9800891"/>
                <a:satOff val="-40777"/>
                <a:lumOff val="960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latin typeface="Arial" panose="020B0604020202020204" pitchFamily="34" charset="0"/>
              <a:cs typeface="Arial" panose="020B0604020202020204" pitchFamily="34" charset="0"/>
            </a:rPr>
            <a:t>Also it aims to</a:t>
          </a:r>
          <a:r>
            <a:rPr lang="en-IN" sz="2800" kern="1200"/>
            <a:t> identify and critically examine the roles and responsibilities of healthcare managers in preventing and reducing medication errors within UK hospital settings.</a:t>
          </a:r>
          <a:endParaRPr lang="en-US" sz="2800" kern="1200" dirty="0">
            <a:latin typeface="Arial" panose="020B0604020202020204" pitchFamily="34" charset="0"/>
            <a:cs typeface="Arial" panose="020B0604020202020204" pitchFamily="34" charset="0"/>
          </a:endParaRPr>
        </a:p>
      </dsp:txBody>
      <dsp:txXfrm>
        <a:off x="118342" y="2805819"/>
        <a:ext cx="5841997" cy="21875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2F98C3-44C5-416E-A58B-C8300FA4556C}">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FF33AB-2316-487A-BABE-F89911834567}">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t>To identify and critically examine the roles and responsibilities of healthcare managers in preventing and reducing medication errors within UK hospital settings.</a:t>
          </a:r>
          <a:endParaRPr lang="en-GB" sz="1700" kern="1200" dirty="0"/>
        </a:p>
      </dsp:txBody>
      <dsp:txXfrm>
        <a:off x="394737" y="1117886"/>
        <a:ext cx="2930037" cy="1819255"/>
      </dsp:txXfrm>
    </dsp:sp>
    <dsp:sp modelId="{475995E0-FBC1-48F3-8CC1-F7F20AF886C8}">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F0F33A-44AA-4811-8D50-71DB8BB700E0}">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t>To explore management strategies, leadership approaches, and organisational practices reported in the literature that support medication safety and error reduction in UK hospitals.</a:t>
          </a:r>
          <a:endParaRPr lang="en-GB" sz="1700" kern="1200" dirty="0"/>
        </a:p>
      </dsp:txBody>
      <dsp:txXfrm>
        <a:off x="4114250" y="1117886"/>
        <a:ext cx="2930037" cy="1819255"/>
      </dsp:txXfrm>
    </dsp:sp>
    <dsp:sp modelId="{5142097F-F5BA-4DCA-B7E3-F20AD19E529A}">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B7D3E-7FB9-4050-966F-25FCF826A978}">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t>To evaluate the impact of interventions by healthcare managers on medication safety outcomes and develop recommendations for healthcare management practice and policy.</a:t>
          </a:r>
          <a:endParaRPr lang="en-GB" sz="1700" kern="1200" dirty="0"/>
        </a:p>
      </dsp:txBody>
      <dsp:txXfrm>
        <a:off x="7833762" y="1117886"/>
        <a:ext cx="2930037" cy="18192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0F016F-783F-4979-A626-7B66F2E920B7}">
      <dsp:nvSpPr>
        <dsp:cNvPr id="0" name=""/>
        <dsp:cNvSpPr/>
      </dsp:nvSpPr>
      <dsp:spPr>
        <a:xfrm>
          <a:off x="0" y="5308"/>
          <a:ext cx="6301601" cy="11979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AABA72-C0A1-44F1-823B-09AC8B14D686}">
      <dsp:nvSpPr>
        <dsp:cNvPr id="0" name=""/>
        <dsp:cNvSpPr/>
      </dsp:nvSpPr>
      <dsp:spPr>
        <a:xfrm>
          <a:off x="362386" y="274851"/>
          <a:ext cx="659528" cy="6588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073359-D591-4F5D-B98C-701B7D62E693}">
      <dsp:nvSpPr>
        <dsp:cNvPr id="0" name=""/>
        <dsp:cNvSpPr/>
      </dsp:nvSpPr>
      <dsp:spPr>
        <a:xfrm>
          <a:off x="1384302" y="5308"/>
          <a:ext cx="4895980" cy="1235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747" tIns="130747" rIns="130747" bIns="130747" numCol="1" spcCol="1270" anchor="ctr" anchorCtr="0">
          <a:noAutofit/>
        </a:bodyPr>
        <a:lstStyle/>
        <a:p>
          <a:pPr marL="0" lvl="0" indent="0" algn="l" defTabSz="622300">
            <a:lnSpc>
              <a:spcPct val="90000"/>
            </a:lnSpc>
            <a:spcBef>
              <a:spcPct val="0"/>
            </a:spcBef>
            <a:spcAft>
              <a:spcPct val="35000"/>
            </a:spcAft>
            <a:buNone/>
          </a:pPr>
          <a:r>
            <a:rPr lang="en-IN" sz="1400" kern="1200" dirty="0"/>
            <a:t>The systematic literature review (SLR) that will be carried out is qualitative and will help to examine how the role of healthcare managers can lead to reduction of medication error cases in UK hospitals. </a:t>
          </a:r>
          <a:endParaRPr lang="en-US" sz="1400" kern="1200" dirty="0"/>
        </a:p>
      </dsp:txBody>
      <dsp:txXfrm>
        <a:off x="1384302" y="5308"/>
        <a:ext cx="4895980" cy="1235409"/>
      </dsp:txXfrm>
    </dsp:sp>
    <dsp:sp modelId="{259372A2-80F2-4346-9414-35D8D9DC662B}">
      <dsp:nvSpPr>
        <dsp:cNvPr id="0" name=""/>
        <dsp:cNvSpPr/>
      </dsp:nvSpPr>
      <dsp:spPr>
        <a:xfrm>
          <a:off x="0" y="1549569"/>
          <a:ext cx="6301601" cy="11979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7D764C-B9B9-4023-8729-14E775973A81}">
      <dsp:nvSpPr>
        <dsp:cNvPr id="0" name=""/>
        <dsp:cNvSpPr/>
      </dsp:nvSpPr>
      <dsp:spPr>
        <a:xfrm>
          <a:off x="362386" y="1819113"/>
          <a:ext cx="659528" cy="6588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EE9C8F-9113-4810-88A2-A22758CEF70B}">
      <dsp:nvSpPr>
        <dsp:cNvPr id="0" name=""/>
        <dsp:cNvSpPr/>
      </dsp:nvSpPr>
      <dsp:spPr>
        <a:xfrm>
          <a:off x="1384302" y="1549569"/>
          <a:ext cx="4895980" cy="1235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747" tIns="130747" rIns="130747" bIns="130747" numCol="1" spcCol="1270" anchor="ctr" anchorCtr="0">
          <a:noAutofit/>
        </a:bodyPr>
        <a:lstStyle/>
        <a:p>
          <a:pPr marL="0" lvl="0" indent="0" algn="l" defTabSz="622300">
            <a:lnSpc>
              <a:spcPct val="90000"/>
            </a:lnSpc>
            <a:spcBef>
              <a:spcPct val="0"/>
            </a:spcBef>
            <a:spcAft>
              <a:spcPct val="35000"/>
            </a:spcAft>
            <a:buNone/>
          </a:pPr>
          <a:r>
            <a:rPr lang="en-IN" sz="1400" kern="1200" dirty="0"/>
            <a:t>The relevant articles will be collected from database search strategies and analysed according to the set inclusion and exclusion criteria. There will be 50 peer-reviewed studies will be used in this SLR. </a:t>
          </a:r>
          <a:endParaRPr lang="en-US" sz="1400" kern="1200" dirty="0"/>
        </a:p>
      </dsp:txBody>
      <dsp:txXfrm>
        <a:off x="1384302" y="1549569"/>
        <a:ext cx="4895980" cy="1235409"/>
      </dsp:txXfrm>
    </dsp:sp>
    <dsp:sp modelId="{A03B1946-B9C5-4BC4-A8BF-D8E62238C1E5}">
      <dsp:nvSpPr>
        <dsp:cNvPr id="0" name=""/>
        <dsp:cNvSpPr/>
      </dsp:nvSpPr>
      <dsp:spPr>
        <a:xfrm>
          <a:off x="0" y="3093830"/>
          <a:ext cx="6301601" cy="11979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EC9ECD-2AC1-45E9-8841-7C94C821D2AB}">
      <dsp:nvSpPr>
        <dsp:cNvPr id="0" name=""/>
        <dsp:cNvSpPr/>
      </dsp:nvSpPr>
      <dsp:spPr>
        <a:xfrm>
          <a:off x="362386" y="3363374"/>
          <a:ext cx="659528" cy="6588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728B17-4628-4693-B9E0-9D9ED5955F5A}">
      <dsp:nvSpPr>
        <dsp:cNvPr id="0" name=""/>
        <dsp:cNvSpPr/>
      </dsp:nvSpPr>
      <dsp:spPr>
        <a:xfrm>
          <a:off x="1384302" y="3093830"/>
          <a:ext cx="4895980" cy="1235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747" tIns="130747" rIns="130747" bIns="130747" numCol="1" spcCol="1270" anchor="ctr" anchorCtr="0">
          <a:noAutofit/>
        </a:bodyPr>
        <a:lstStyle/>
        <a:p>
          <a:pPr marL="0" lvl="0" indent="0" algn="l" defTabSz="622300">
            <a:lnSpc>
              <a:spcPct val="90000"/>
            </a:lnSpc>
            <a:spcBef>
              <a:spcPct val="0"/>
            </a:spcBef>
            <a:spcAft>
              <a:spcPct val="35000"/>
            </a:spcAft>
            <a:buNone/>
          </a:pPr>
          <a:r>
            <a:rPr lang="en-IN" sz="1400" kern="1200" dirty="0"/>
            <a:t>For the completion of this research, there will be an established, transparent approach for SLR which will be adopted for identification, screening, eligibility criteria, and study selection in order to maintain rigorous methodology and reduce selection bias (Azarian et al., 2023).</a:t>
          </a:r>
          <a:endParaRPr lang="en-US" sz="1400" kern="1200" dirty="0"/>
        </a:p>
      </dsp:txBody>
      <dsp:txXfrm>
        <a:off x="1384302" y="3093830"/>
        <a:ext cx="4895980" cy="1235409"/>
      </dsp:txXfrm>
    </dsp:sp>
    <dsp:sp modelId="{64D45483-1369-476C-98B2-9C38924D6911}">
      <dsp:nvSpPr>
        <dsp:cNvPr id="0" name=""/>
        <dsp:cNvSpPr/>
      </dsp:nvSpPr>
      <dsp:spPr>
        <a:xfrm>
          <a:off x="0" y="4638091"/>
          <a:ext cx="6301601" cy="11979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9C7107-9983-427F-9464-F679B9C4A3D0}">
      <dsp:nvSpPr>
        <dsp:cNvPr id="0" name=""/>
        <dsp:cNvSpPr/>
      </dsp:nvSpPr>
      <dsp:spPr>
        <a:xfrm>
          <a:off x="362386" y="4907635"/>
          <a:ext cx="659528" cy="6588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94EBFE-68FA-4858-89FD-7FBFDECDF355}">
      <dsp:nvSpPr>
        <dsp:cNvPr id="0" name=""/>
        <dsp:cNvSpPr/>
      </dsp:nvSpPr>
      <dsp:spPr>
        <a:xfrm>
          <a:off x="1384302" y="4638091"/>
          <a:ext cx="4895980" cy="1235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747" tIns="130747" rIns="130747" bIns="130747" numCol="1" spcCol="1270" anchor="ctr" anchorCtr="0">
          <a:noAutofit/>
        </a:bodyPr>
        <a:lstStyle/>
        <a:p>
          <a:pPr marL="0" lvl="0" indent="0" algn="l" defTabSz="622300">
            <a:lnSpc>
              <a:spcPct val="90000"/>
            </a:lnSpc>
            <a:spcBef>
              <a:spcPct val="0"/>
            </a:spcBef>
            <a:spcAft>
              <a:spcPct val="35000"/>
            </a:spcAft>
            <a:buNone/>
          </a:pPr>
          <a:r>
            <a:rPr lang="en-IN" sz="1400" kern="1200" dirty="0"/>
            <a:t>At the same time, data from the selected studies will be evaluated and analysed in a careful manner to detect any recurring themes following the six-step thematic approach by Braun and Clarke (2022)</a:t>
          </a:r>
          <a:endParaRPr lang="en-US" sz="1400" kern="1200" dirty="0"/>
        </a:p>
      </dsp:txBody>
      <dsp:txXfrm>
        <a:off x="1384302" y="4638091"/>
        <a:ext cx="4895980" cy="123540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E82E8B-051E-46B3-BA19-FD9FB19A4E01}">
      <dsp:nvSpPr>
        <dsp:cNvPr id="0" name=""/>
        <dsp:cNvSpPr/>
      </dsp:nvSpPr>
      <dsp:spPr>
        <a:xfrm>
          <a:off x="82613" y="173013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C23D2F-42E8-42F4-8349-8129AE2131FB}">
      <dsp:nvSpPr>
        <dsp:cNvPr id="0" name=""/>
        <dsp:cNvSpPr/>
      </dsp:nvSpPr>
      <dsp:spPr>
        <a:xfrm>
          <a:off x="271034" y="1918560"/>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B5774D-F2DA-4558-A7D1-270EE0EB2632}">
      <dsp:nvSpPr>
        <dsp:cNvPr id="0" name=""/>
        <dsp:cNvSpPr/>
      </dsp:nvSpPr>
      <dsp:spPr>
        <a:xfrm>
          <a:off x="1172126"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IN" sz="1100" kern="1200" dirty="0"/>
            <a:t>It can be noted that the findings from this research project are likely to prove helpful when it comes to improving patient safety by reducing medication errors (Azarian et al., 2023). The results of this study may also be useful for both NHS leadership policymakers, and hospital managers who seek to ensure safe medication practices within their establishments, ultimately helping to improve healthcare quality and patient outcomes across UK hospitals (</a:t>
          </a:r>
          <a:r>
            <a:rPr lang="en-IN" sz="1100" kern="1200" dirty="0" err="1"/>
            <a:t>Guntschnig</a:t>
          </a:r>
          <a:r>
            <a:rPr lang="en-IN" sz="1100" kern="1200" dirty="0"/>
            <a:t> et al., 2025).</a:t>
          </a:r>
          <a:endParaRPr lang="en-GB" sz="1100" kern="1200" dirty="0">
            <a:latin typeface="Arial" panose="020B0604020202020204" pitchFamily="34" charset="0"/>
            <a:cs typeface="Arial" panose="020B0604020202020204" pitchFamily="34" charset="0"/>
          </a:endParaRPr>
        </a:p>
      </dsp:txBody>
      <dsp:txXfrm>
        <a:off x="1172126" y="1730139"/>
        <a:ext cx="2114937" cy="897246"/>
      </dsp:txXfrm>
    </dsp:sp>
    <dsp:sp modelId="{BCA1792E-515E-4BF2-B6EE-81A2EBF749AE}">
      <dsp:nvSpPr>
        <dsp:cNvPr id="0" name=""/>
        <dsp:cNvSpPr/>
      </dsp:nvSpPr>
      <dsp:spPr>
        <a:xfrm>
          <a:off x="3655575" y="173013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7CE381-B47E-48A6-8BF4-5D0C64FBEBED}">
      <dsp:nvSpPr>
        <dsp:cNvPr id="0" name=""/>
        <dsp:cNvSpPr/>
      </dsp:nvSpPr>
      <dsp:spPr>
        <a:xfrm>
          <a:off x="3843996" y="1918560"/>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76C229-AC20-451B-9D7A-DD3D5689EA72}">
      <dsp:nvSpPr>
        <dsp:cNvPr id="0" name=""/>
        <dsp:cNvSpPr/>
      </dsp:nvSpPr>
      <dsp:spPr>
        <a:xfrm>
          <a:off x="4745088"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IN" sz="1100" kern="1200" dirty="0"/>
            <a:t>The results from the systematic review can be used to develop policies which are not only evidence-based but also focuses on key subject matter aspects such as leadership models, and staff training programs that enhance the efficiency of medication safety programs and cultivate an environment that fosters continuous quality improvement in UK hospitals (WHO, 2022). </a:t>
          </a:r>
          <a:endParaRPr lang="en-GB" sz="1100" kern="1200" dirty="0">
            <a:latin typeface="Arial" panose="020B0604020202020204" pitchFamily="34" charset="0"/>
            <a:cs typeface="Arial" panose="020B0604020202020204" pitchFamily="34" charset="0"/>
          </a:endParaRPr>
        </a:p>
      </dsp:txBody>
      <dsp:txXfrm>
        <a:off x="4745088" y="1730139"/>
        <a:ext cx="2114937" cy="897246"/>
      </dsp:txXfrm>
    </dsp:sp>
    <dsp:sp modelId="{5B8F95EC-3997-421F-A7B2-143EFFB2C394}">
      <dsp:nvSpPr>
        <dsp:cNvPr id="0" name=""/>
        <dsp:cNvSpPr/>
      </dsp:nvSpPr>
      <dsp:spPr>
        <a:xfrm>
          <a:off x="7228536" y="173013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44B144-9F85-487D-B7E8-9A820FDB24C2}">
      <dsp:nvSpPr>
        <dsp:cNvPr id="0" name=""/>
        <dsp:cNvSpPr/>
      </dsp:nvSpPr>
      <dsp:spPr>
        <a:xfrm>
          <a:off x="7416958" y="1918560"/>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CE846D-2987-4D33-BBD4-2626C140E2F1}">
      <dsp:nvSpPr>
        <dsp:cNvPr id="0" name=""/>
        <dsp:cNvSpPr/>
      </dsp:nvSpPr>
      <dsp:spPr>
        <a:xfrm>
          <a:off x="8318049"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IN" sz="1100" kern="1200" dirty="0"/>
            <a:t>The recommendations which can be developed from the considered research can thereby help healthcare administrators to develop effective management of risks and reporting strategies that will eventually lead to fewer preventable complications, better performance within organisational landscapes, and resource optimisation especially at UK hospital facilities (NHS England, 2024).</a:t>
          </a:r>
          <a:endParaRPr lang="en-GB" sz="1100" kern="1200" dirty="0">
            <a:latin typeface="Arial" panose="020B0604020202020204" pitchFamily="34" charset="0"/>
            <a:cs typeface="Arial" panose="020B0604020202020204" pitchFamily="34" charset="0"/>
          </a:endParaRPr>
        </a:p>
      </dsp:txBody>
      <dsp:txXfrm>
        <a:off x="8318049" y="1730139"/>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9E932D-23A3-4536-A370-031BAE4E9D7E}" type="datetimeFigureOut">
              <a:rPr lang="en-US" smtClean="0"/>
              <a:t>6/15/2026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6FC401-69AD-4B8E-A100-448998674138}" type="slidenum">
              <a:rPr lang="en-US" smtClean="0"/>
              <a:t>‹#›</a:t>
            </a:fld>
            <a:endParaRPr lang="en-US" dirty="0"/>
          </a:p>
        </p:txBody>
      </p:sp>
    </p:spTree>
    <p:extLst>
      <p:ext uri="{BB962C8B-B14F-4D97-AF65-F5344CB8AC3E}">
        <p14:creationId xmlns:p14="http://schemas.microsoft.com/office/powerpoint/2010/main" val="451235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76FC401-69AD-4B8E-A100-448998674138}" type="slidenum">
              <a:rPr lang="en-US" smtClean="0"/>
              <a:t>1</a:t>
            </a:fld>
            <a:endParaRPr lang="en-US" dirty="0"/>
          </a:p>
        </p:txBody>
      </p:sp>
    </p:spTree>
    <p:extLst>
      <p:ext uri="{BB962C8B-B14F-4D97-AF65-F5344CB8AC3E}">
        <p14:creationId xmlns:p14="http://schemas.microsoft.com/office/powerpoint/2010/main" val="3091713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lvl="0" algn="just"/>
            <a:r>
              <a:rPr lang="en-IN" dirty="0"/>
              <a:t>It can be stated that medication errors still constitute a considerable threat to patient safety in the UK. </a:t>
            </a:r>
            <a:endParaRPr lang="en-GB" dirty="0">
              <a:solidFill>
                <a:schemeClr val="tx1"/>
              </a:solidFill>
            </a:endParaRPr>
          </a:p>
        </p:txBody>
      </p:sp>
      <p:sp>
        <p:nvSpPr>
          <p:cNvPr id="4" name="Slide Number Placeholder 3"/>
          <p:cNvSpPr>
            <a:spLocks noGrp="1"/>
          </p:cNvSpPr>
          <p:nvPr>
            <p:ph type="sldNum" sz="quarter" idx="5"/>
          </p:nvPr>
        </p:nvSpPr>
        <p:spPr/>
        <p:txBody>
          <a:bodyPr/>
          <a:lstStyle/>
          <a:p>
            <a:fld id="{C76FC401-69AD-4B8E-A100-448998674138}" type="slidenum">
              <a:rPr lang="en-US" smtClean="0"/>
              <a:t>3</a:t>
            </a:fld>
            <a:endParaRPr lang="en-US" dirty="0"/>
          </a:p>
        </p:txBody>
      </p:sp>
    </p:spTree>
    <p:extLst>
      <p:ext uri="{BB962C8B-B14F-4D97-AF65-F5344CB8AC3E}">
        <p14:creationId xmlns:p14="http://schemas.microsoft.com/office/powerpoint/2010/main" val="218849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It is important to emphasise that medical errors stand and remain one of the biggest issues faced by health care organizations and present great threats to the safety of patients. The problem of medication errors might arise during such processes as prescribing, distributing, and administering. </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6FC401-69AD-4B8E-A100-448998674138}" type="slidenum">
              <a:rPr lang="en-US" smtClean="0"/>
              <a:t>4</a:t>
            </a:fld>
            <a:endParaRPr lang="en-US" dirty="0"/>
          </a:p>
        </p:txBody>
      </p:sp>
    </p:spTree>
    <p:extLst>
      <p:ext uri="{BB962C8B-B14F-4D97-AF65-F5344CB8AC3E}">
        <p14:creationId xmlns:p14="http://schemas.microsoft.com/office/powerpoint/2010/main" val="706495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addition, another article that was published in 2024 has shown that there are about 237 million medication errors in England each year, and nearly 66 million are clinically significant.</a:t>
            </a:r>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C76FC401-69AD-4B8E-A100-448998674138}" type="slidenum">
              <a:rPr lang="en-US" smtClean="0"/>
              <a:t>5</a:t>
            </a:fld>
            <a:endParaRPr lang="en-US" dirty="0"/>
          </a:p>
        </p:txBody>
      </p:sp>
    </p:spTree>
    <p:extLst>
      <p:ext uri="{BB962C8B-B14F-4D97-AF65-F5344CB8AC3E}">
        <p14:creationId xmlns:p14="http://schemas.microsoft.com/office/powerpoint/2010/main" val="617799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The selection of this topic has largely been affected by the continuous problems experienced in relation to medication errors in the UK even when different kinds of safety measures have been put into place in the hospitals</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6FC401-69AD-4B8E-A100-448998674138}" type="slidenum">
              <a:rPr lang="en-US" smtClean="0"/>
              <a:t>6</a:t>
            </a:fld>
            <a:endParaRPr lang="en-US" dirty="0"/>
          </a:p>
        </p:txBody>
      </p:sp>
    </p:spTree>
    <p:extLst>
      <p:ext uri="{BB962C8B-B14F-4D97-AF65-F5344CB8AC3E}">
        <p14:creationId xmlns:p14="http://schemas.microsoft.com/office/powerpoint/2010/main" val="2736443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While there has been much research carried out about the role of nurses and clinicians in providing safety for the patients in hospitals, there have been considerably limited studies undertaken on the roles played by healthcare managers in ensuring patient safety. </a:t>
            </a:r>
          </a:p>
        </p:txBody>
      </p:sp>
      <p:sp>
        <p:nvSpPr>
          <p:cNvPr id="4" name="Slide Number Placeholder 3"/>
          <p:cNvSpPr>
            <a:spLocks noGrp="1"/>
          </p:cNvSpPr>
          <p:nvPr>
            <p:ph type="sldNum" sz="quarter" idx="5"/>
          </p:nvPr>
        </p:nvSpPr>
        <p:spPr/>
        <p:txBody>
          <a:bodyPr/>
          <a:lstStyle/>
          <a:p>
            <a:fld id="{C76FC401-69AD-4B8E-A100-448998674138}" type="slidenum">
              <a:rPr lang="en-US" smtClean="0"/>
              <a:t>7</a:t>
            </a:fld>
            <a:endParaRPr lang="en-US" dirty="0"/>
          </a:p>
        </p:txBody>
      </p:sp>
    </p:spTree>
    <p:extLst>
      <p:ext uri="{BB962C8B-B14F-4D97-AF65-F5344CB8AC3E}">
        <p14:creationId xmlns:p14="http://schemas.microsoft.com/office/powerpoint/2010/main" val="38922060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A systematic review and critically synthesise qualitative evidence on how healthcare managers reduce medication errors and improve patient safety in UK hospitals is discussed as a key RQ in the above slide. </a:t>
            </a:r>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C76FC401-69AD-4B8E-A100-448998674138}" type="slidenum">
              <a:rPr lang="en-US" smtClean="0"/>
              <a:t>8</a:t>
            </a:fld>
            <a:endParaRPr lang="en-US" dirty="0"/>
          </a:p>
        </p:txBody>
      </p:sp>
    </p:spTree>
    <p:extLst>
      <p:ext uri="{BB962C8B-B14F-4D97-AF65-F5344CB8AC3E}">
        <p14:creationId xmlns:p14="http://schemas.microsoft.com/office/powerpoint/2010/main" val="31163125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lvl="0"/>
            <a:r>
              <a:rPr lang="en-IN" dirty="0"/>
              <a:t>The current research aims to critically develop a qualitative evidence-based analysis on identifying how healthcare managers reduce medication errors and improve patient safety in UK hospitals. </a:t>
            </a:r>
          </a:p>
        </p:txBody>
      </p:sp>
      <p:sp>
        <p:nvSpPr>
          <p:cNvPr id="4" name="Slide Number Placeholder 3"/>
          <p:cNvSpPr>
            <a:spLocks noGrp="1"/>
          </p:cNvSpPr>
          <p:nvPr>
            <p:ph type="sldNum" sz="quarter" idx="5"/>
          </p:nvPr>
        </p:nvSpPr>
        <p:spPr/>
        <p:txBody>
          <a:bodyPr/>
          <a:lstStyle/>
          <a:p>
            <a:fld id="{C76FC401-69AD-4B8E-A100-448998674138}" type="slidenum">
              <a:rPr lang="en-US" smtClean="0"/>
              <a:t>9</a:t>
            </a:fld>
            <a:endParaRPr lang="en-US" dirty="0"/>
          </a:p>
        </p:txBody>
      </p:sp>
    </p:spTree>
    <p:extLst>
      <p:ext uri="{BB962C8B-B14F-4D97-AF65-F5344CB8AC3E}">
        <p14:creationId xmlns:p14="http://schemas.microsoft.com/office/powerpoint/2010/main" val="3784438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IN" sz="1200" kern="1200" dirty="0">
                <a:solidFill>
                  <a:schemeClr val="tx1"/>
                </a:solidFill>
                <a:effectLst/>
                <a:latin typeface="Arial" panose="020B0604020202020204" pitchFamily="34" charset="0"/>
                <a:ea typeface="+mn-ea"/>
                <a:cs typeface="Arial" panose="020B0604020202020204" pitchFamily="34" charset="0"/>
              </a:rPr>
              <a:t>The above slide talks about the research objectives of this systematic review </a:t>
            </a:r>
            <a:endParaRPr lang="en-US" dirty="0"/>
          </a:p>
        </p:txBody>
      </p:sp>
      <p:sp>
        <p:nvSpPr>
          <p:cNvPr id="4" name="Slide Number Placeholder 3"/>
          <p:cNvSpPr>
            <a:spLocks noGrp="1"/>
          </p:cNvSpPr>
          <p:nvPr>
            <p:ph type="sldNum" sz="quarter" idx="5"/>
          </p:nvPr>
        </p:nvSpPr>
        <p:spPr/>
        <p:txBody>
          <a:bodyPr/>
          <a:lstStyle/>
          <a:p>
            <a:fld id="{C76FC401-69AD-4B8E-A100-448998674138}" type="slidenum">
              <a:rPr lang="en-US" smtClean="0"/>
              <a:t>10</a:t>
            </a:fld>
            <a:endParaRPr lang="en-US" dirty="0"/>
          </a:p>
        </p:txBody>
      </p:sp>
    </p:spTree>
    <p:extLst>
      <p:ext uri="{BB962C8B-B14F-4D97-AF65-F5344CB8AC3E}">
        <p14:creationId xmlns:p14="http://schemas.microsoft.com/office/powerpoint/2010/main" val="1047373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Arial" panose="020B0604020202020204" pitchFamily="34" charset="0"/>
                <a:ea typeface="+mn-ea"/>
                <a:cs typeface="Arial" panose="020B0604020202020204" pitchFamily="34" charset="0"/>
              </a:rPr>
              <a:t>This slide enhances the study area or methodological choices which raises ideas by </a:t>
            </a:r>
            <a:r>
              <a:rPr lang="en-IN" sz="1200" kern="1200" dirty="0">
                <a:solidFill>
                  <a:schemeClr val="tx1"/>
                </a:solidFill>
                <a:effectLst/>
                <a:latin typeface="+mn-lt"/>
                <a:ea typeface="+mn-ea"/>
                <a:cs typeface="+mn-cs"/>
              </a:rPr>
              <a:t>focusing on areas such as management strategies, and organisational aspects involved in reducing medication errors among UK hospitals</a:t>
            </a:r>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C76FC401-69AD-4B8E-A100-448998674138}" type="slidenum">
              <a:rPr lang="en-US" smtClean="0"/>
              <a:t>11</a:t>
            </a:fld>
            <a:endParaRPr lang="en-US" dirty="0"/>
          </a:p>
        </p:txBody>
      </p:sp>
    </p:spTree>
    <p:extLst>
      <p:ext uri="{BB962C8B-B14F-4D97-AF65-F5344CB8AC3E}">
        <p14:creationId xmlns:p14="http://schemas.microsoft.com/office/powerpoint/2010/main" val="1381767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can be stated that the systematic review can aid health care organisations in gaining insight into how management techniques can impact medication safety. These results will also enable researchers to come up with sound leadership techniques, policies, and employee support structures that will contribute to the reduction of medication errors. Additionally, the recommendations that will be offered in this paper may be used by policy makers and healthcare professionals to improve patient safety programs. </a:t>
            </a:r>
          </a:p>
        </p:txBody>
      </p:sp>
      <p:sp>
        <p:nvSpPr>
          <p:cNvPr id="4" name="Slide Number Placeholder 3"/>
          <p:cNvSpPr>
            <a:spLocks noGrp="1"/>
          </p:cNvSpPr>
          <p:nvPr>
            <p:ph type="sldNum" sz="quarter" idx="5"/>
          </p:nvPr>
        </p:nvSpPr>
        <p:spPr/>
        <p:txBody>
          <a:bodyPr/>
          <a:lstStyle/>
          <a:p>
            <a:fld id="{C76FC401-69AD-4B8E-A100-448998674138}" type="slidenum">
              <a:rPr lang="en-US" smtClean="0"/>
              <a:t>12</a:t>
            </a:fld>
            <a:endParaRPr lang="en-US" dirty="0"/>
          </a:p>
        </p:txBody>
      </p:sp>
    </p:spTree>
    <p:extLst>
      <p:ext uri="{BB962C8B-B14F-4D97-AF65-F5344CB8AC3E}">
        <p14:creationId xmlns:p14="http://schemas.microsoft.com/office/powerpoint/2010/main" val="3552505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EE51B5-69CA-462A-AFA7-C9C94F8BB28F}" type="datetimeFigureOut">
              <a:rPr lang="en-US" smtClean="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3839396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E51B5-69CA-462A-AFA7-C9C94F8BB28F}" type="datetimeFigureOut">
              <a:rPr lang="en-US" smtClean="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52974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EE51B5-69CA-462A-AFA7-C9C94F8BB28F}" type="datetimeFigureOut">
              <a:rPr lang="en-US" smtClean="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1908662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EE51B5-69CA-462A-AFA7-C9C94F8BB28F}" type="datetimeFigureOut">
              <a:rPr lang="en-US" smtClean="0"/>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3056428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EE51B5-69CA-462A-AFA7-C9C94F8BB28F}" type="datetimeFigureOut">
              <a:rPr lang="en-US" smtClean="0"/>
              <a:t>6/15/2026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2048003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EE51B5-69CA-462A-AFA7-C9C94F8BB28F}" type="datetimeFigureOut">
              <a:rPr lang="en-US" smtClean="0"/>
              <a:t>6/15/2026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3865421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EE51B5-69CA-462A-AFA7-C9C94F8BB28F}" type="datetimeFigureOut">
              <a:rPr lang="en-US" smtClean="0"/>
              <a:t>6/15/2026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3829982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EE51B5-69CA-462A-AFA7-C9C94F8BB28F}" type="datetimeFigureOut">
              <a:rPr lang="en-US" smtClean="0"/>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4017104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EE51B5-69CA-462A-AFA7-C9C94F8BB28F}" type="datetimeFigureOut">
              <a:rPr lang="en-US" smtClean="0"/>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4012291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E51B5-69CA-462A-AFA7-C9C94F8BB28F}" type="datetimeFigureOut">
              <a:rPr lang="en-US" smtClean="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582485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E51B5-69CA-462A-AFA7-C9C94F8BB28F}" type="datetimeFigureOut">
              <a:rPr lang="en-US" smtClean="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3270811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EE51B5-69CA-462A-AFA7-C9C94F8BB28F}" type="datetimeFigureOut">
              <a:rPr lang="en-US" smtClean="0"/>
              <a:t>6/15/2026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BCCA1B-201E-463F-A9BC-AF2F2D5D67FC}" type="slidenum">
              <a:rPr lang="en-US" smtClean="0"/>
              <a:t>‹#›</a:t>
            </a:fld>
            <a:endParaRPr lang="en-US" dirty="0"/>
          </a:p>
        </p:txBody>
      </p:sp>
    </p:spTree>
    <p:extLst>
      <p:ext uri="{BB962C8B-B14F-4D97-AF65-F5344CB8AC3E}">
        <p14:creationId xmlns:p14="http://schemas.microsoft.com/office/powerpoint/2010/main" val="14949164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7.jpe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hyperlink" Target="https://uwe-repository.worktribe.com/index.php/preview/7165036/Conceptual%20and%20design%20thinking%20for%20thematic%20analysis.pdf" TargetMode="External"/><Relationship Id="rId7" Type="http://schemas.openxmlformats.org/officeDocument/2006/relationships/hyperlink" Target="https://ejhp.bmj.com/content/early/2025/04/30/ejhpharm-2025-004533?versioned=true" TargetMode="External"/><Relationship Id="rId2" Type="http://schemas.openxmlformats.org/officeDocument/2006/relationships/hyperlink" Target="https://www.mdpi.com/2305-6290/7/4/89" TargetMode="External"/><Relationship Id="rId1" Type="http://schemas.openxmlformats.org/officeDocument/2006/relationships/slideLayout" Target="../slideLayouts/slideLayout2.xml"/><Relationship Id="rId6" Type="http://schemas.openxmlformats.org/officeDocument/2006/relationships/hyperlink" Target="https://qualitysafety.bmj.com/content/qhc/30/2/96.full.pdf" TargetMode="External"/><Relationship Id="rId5" Type="http://schemas.openxmlformats.org/officeDocument/2006/relationships/hyperlink" Target="https://www.cqc.org.uk/publications/major-reports/cqc-insight-14-medicines-safety-nhs-trusts" TargetMode="External"/><Relationship Id="rId4" Type="http://schemas.openxmlformats.org/officeDocument/2006/relationships/hyperlink" Target="https://qualitysafety.bmj.com/content/qhc/33/11/726.full.pdf"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who.int/news-room/fact-sheets/detail/patient-safet" TargetMode="External"/><Relationship Id="rId3" Type="http://schemas.openxmlformats.org/officeDocument/2006/relationships/hyperlink" Target="https://www.england.nhs.uk/patient-safety/patient-safety-insight/patient-safety-alerts/enduring-standards/standards-that-remain-valid/medication-safety/" TargetMode="External"/><Relationship Id="rId7" Type="http://schemas.openxmlformats.org/officeDocument/2006/relationships/hyperlink" Target="https://www.who.int/initiatives/medication-without-harm" TargetMode="External"/><Relationship Id="rId2" Type="http://schemas.openxmlformats.org/officeDocument/2006/relationships/hyperlink" Target="https://www.mdpi.com/2071-1050/16/9/3603" TargetMode="External"/><Relationship Id="rId1" Type="http://schemas.openxmlformats.org/officeDocument/2006/relationships/slideLayout" Target="../slideLayouts/slideLayout2.xml"/><Relationship Id="rId6" Type="http://schemas.openxmlformats.org/officeDocument/2006/relationships/hyperlink" Target="https://www.v-comply.com/blog/healthcare-compliance-uk-cqc-regulations/" TargetMode="External"/><Relationship Id="rId5" Type="http://schemas.openxmlformats.org/officeDocument/2006/relationships/hyperlink" Target="https://www.pslhub.org/learn/organisations-linked-to-patient-safety-uk-and-beyond/international-patient-safety/who/the-third-who-global-patient-safety-challenge-medication-without-harm-r7406/" TargetMode="External"/><Relationship Id="rId4" Type="http://schemas.openxmlformats.org/officeDocument/2006/relationships/hyperlink" Target="https://www.patientsafetycommissioner.org.uk/resources/initiativ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scover University of Wales Trinity Saint David">
            <a:extLst>
              <a:ext uri="{FF2B5EF4-FFF2-40B4-BE49-F238E27FC236}">
                <a16:creationId xmlns:a16="http://schemas.microsoft.com/office/drawing/2014/main" id="{D7AA670B-B9C9-97AE-C691-E7434F270E65}"/>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9570287" y="113512"/>
            <a:ext cx="2418946" cy="805541"/>
          </a:xfrm>
          <a:prstGeom prst="rect">
            <a:avLst/>
          </a:prstGeom>
          <a:noFill/>
          <a:ln>
            <a:noFill/>
          </a:ln>
        </p:spPr>
      </p:pic>
      <p:sp>
        <p:nvSpPr>
          <p:cNvPr id="6" name="TextBox 5">
            <a:extLst>
              <a:ext uri="{FF2B5EF4-FFF2-40B4-BE49-F238E27FC236}">
                <a16:creationId xmlns:a16="http://schemas.microsoft.com/office/drawing/2014/main" id="{0D553E65-A66C-F134-C7CD-708DCCC5D628}"/>
              </a:ext>
            </a:extLst>
          </p:cNvPr>
          <p:cNvSpPr txBox="1"/>
          <p:nvPr/>
        </p:nvSpPr>
        <p:spPr>
          <a:xfrm>
            <a:off x="182879" y="1100896"/>
            <a:ext cx="12009121" cy="496996"/>
          </a:xfrm>
          <a:prstGeom prst="rect">
            <a:avLst/>
          </a:prstGeom>
          <a:noFill/>
        </p:spPr>
        <p:txBody>
          <a:bodyPr wrap="square">
            <a:spAutoFit/>
          </a:bodyPr>
          <a:lstStyle/>
          <a:p>
            <a:pPr marL="0" marR="0" algn="ctr">
              <a:lnSpc>
                <a:spcPct val="150000"/>
              </a:lnSpc>
              <a:spcBef>
                <a:spcPts val="1200"/>
              </a:spcBef>
              <a:spcAft>
                <a:spcPts val="1200"/>
              </a:spcAft>
              <a:buNone/>
            </a:pPr>
            <a:r>
              <a:rPr lang="en-US" sz="2000" b="1" kern="100" dirty="0">
                <a:effectLst/>
                <a:latin typeface="Arial" panose="020B0604020202020204" pitchFamily="34" charset="0"/>
                <a:ea typeface="Aptos" panose="020B0004020202020204" pitchFamily="34" charset="0"/>
                <a:cs typeface="Arial" panose="020B0604020202020204" pitchFamily="34" charset="0"/>
              </a:rPr>
              <a:t>Improving Community Health Outcomes Applying Preventive Care</a:t>
            </a:r>
            <a:endParaRPr lang="en-US" sz="1100" kern="10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5C5B0E4C-DD2E-EAC9-60DB-D7CECFD9DDDA}"/>
              </a:ext>
            </a:extLst>
          </p:cNvPr>
          <p:cNvSpPr txBox="1"/>
          <p:nvPr/>
        </p:nvSpPr>
        <p:spPr>
          <a:xfrm>
            <a:off x="1503679" y="1997839"/>
            <a:ext cx="9367520" cy="2862322"/>
          </a:xfrm>
          <a:prstGeom prst="rect">
            <a:avLst/>
          </a:prstGeom>
          <a:noFill/>
        </p:spPr>
        <p:txBody>
          <a:bodyPr wrap="square">
            <a:spAutoFit/>
          </a:bodyPr>
          <a:lstStyle/>
          <a:p>
            <a:pPr marL="0" marR="0" algn="ctr">
              <a:spcBef>
                <a:spcPts val="1200"/>
              </a:spcBef>
              <a:spcAft>
                <a:spcPts val="1200"/>
              </a:spcAft>
              <a:buNone/>
            </a:pPr>
            <a:r>
              <a:rPr lang="en-US" b="1" kern="100" dirty="0">
                <a:effectLst/>
                <a:latin typeface="Arial" panose="020B0604020202020204" pitchFamily="34" charset="0"/>
                <a:ea typeface="Aptos" panose="020B0004020202020204" pitchFamily="34" charset="0"/>
                <a:cs typeface="Arial" panose="020B0604020202020204" pitchFamily="34" charset="0"/>
              </a:rPr>
              <a:t>Topic: The Role of Healthcare Managers in Reducing Medication Errors in UK Hospitals: A Qualitative Systematic Review</a:t>
            </a:r>
          </a:p>
          <a:p>
            <a:pPr marL="0" marR="0" algn="ctr">
              <a:spcBef>
                <a:spcPts val="1200"/>
              </a:spcBef>
              <a:spcAft>
                <a:spcPts val="1200"/>
              </a:spcAft>
              <a:buNone/>
            </a:pPr>
            <a:r>
              <a:rPr lang="en-US" sz="1600" b="1" kern="100" dirty="0">
                <a:effectLst/>
                <a:latin typeface="Arial" panose="020B0604020202020204" pitchFamily="34" charset="0"/>
                <a:ea typeface="Aptos" panose="020B0004020202020204" pitchFamily="34" charset="0"/>
                <a:cs typeface="Times New Roman" panose="02020603050405020304" pitchFamily="18" charset="0"/>
              </a:rPr>
              <a:t>Programme: MSc Public Health and Social Care in Practice</a:t>
            </a:r>
          </a:p>
          <a:p>
            <a:pPr marL="0" marR="0" algn="ctr">
              <a:spcBef>
                <a:spcPts val="1200"/>
              </a:spcBef>
              <a:spcAft>
                <a:spcPts val="1200"/>
              </a:spcAft>
              <a:buNone/>
            </a:pPr>
            <a:r>
              <a:rPr lang="en-US" sz="1600" b="1" kern="100" dirty="0">
                <a:effectLst/>
                <a:latin typeface="Arial" panose="020B0604020202020204" pitchFamily="34" charset="0"/>
                <a:ea typeface="Aptos" panose="020B0004020202020204" pitchFamily="34" charset="0"/>
                <a:cs typeface="Times New Roman" panose="02020603050405020304" pitchFamily="18" charset="0"/>
              </a:rPr>
              <a:t>Module: Practice-Based Research</a:t>
            </a:r>
          </a:p>
          <a:p>
            <a:pPr marL="0" marR="0" algn="ctr">
              <a:spcBef>
                <a:spcPts val="1200"/>
              </a:spcBef>
              <a:spcAft>
                <a:spcPts val="1200"/>
              </a:spcAft>
              <a:buNone/>
            </a:pPr>
            <a:r>
              <a:rPr lang="en-US" sz="1600" b="1" kern="100" dirty="0">
                <a:effectLst/>
                <a:latin typeface="Arial" panose="020B0604020202020204" pitchFamily="34" charset="0"/>
                <a:ea typeface="Aptos" panose="020B0004020202020204" pitchFamily="34" charset="0"/>
                <a:cs typeface="Times New Roman" panose="02020603050405020304" pitchFamily="18" charset="0"/>
              </a:rPr>
              <a:t>Assignment Title: Component 1 - Poster Presentation</a:t>
            </a:r>
          </a:p>
          <a:p>
            <a:pPr marL="0" marR="0" algn="ctr">
              <a:spcBef>
                <a:spcPts val="1200"/>
              </a:spcBef>
              <a:spcAft>
                <a:spcPts val="1200"/>
              </a:spcAft>
              <a:buNone/>
            </a:pPr>
            <a:r>
              <a:rPr lang="en-US" sz="1600" b="1" kern="100" dirty="0">
                <a:effectLst/>
                <a:latin typeface="Arial" panose="020B0604020202020204" pitchFamily="34" charset="0"/>
                <a:ea typeface="Aptos" panose="020B0004020202020204" pitchFamily="34" charset="0"/>
                <a:cs typeface="Arial" panose="020B0604020202020204" pitchFamily="34" charset="0"/>
              </a:rPr>
              <a:t>Subject Code: LCHS7008</a:t>
            </a:r>
            <a:endParaRPr lang="en-US" sz="1400" kern="10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309E56A4-DF85-463B-0EE9-7E3FB844123C}"/>
              </a:ext>
            </a:extLst>
          </p:cNvPr>
          <p:cNvSpPr txBox="1"/>
          <p:nvPr/>
        </p:nvSpPr>
        <p:spPr>
          <a:xfrm>
            <a:off x="4033520" y="5260108"/>
            <a:ext cx="4124960" cy="1261884"/>
          </a:xfrm>
          <a:prstGeom prst="rect">
            <a:avLst/>
          </a:prstGeom>
          <a:noFill/>
        </p:spPr>
        <p:txBody>
          <a:bodyPr wrap="square">
            <a:spAutoFit/>
          </a:bodyPr>
          <a:lstStyle/>
          <a:p>
            <a:pPr marL="0" marR="0" algn="ctr">
              <a:spcBef>
                <a:spcPts val="1200"/>
              </a:spcBef>
              <a:spcAft>
                <a:spcPts val="1200"/>
              </a:spcAft>
              <a:buNone/>
            </a:pPr>
            <a:r>
              <a:rPr lang="en-US" sz="1200" b="1" kern="100" dirty="0">
                <a:effectLst/>
                <a:latin typeface="Arial" panose="020B0604020202020204" pitchFamily="34" charset="0"/>
                <a:ea typeface="Aptos" panose="020B0004020202020204" pitchFamily="34" charset="0"/>
                <a:cs typeface="Arial" panose="020B0604020202020204" pitchFamily="34" charset="0"/>
              </a:rPr>
              <a:t>Student ID:2528386</a:t>
            </a:r>
            <a:endParaRPr lang="en-US" sz="1100" kern="100" dirty="0">
              <a:effectLst/>
              <a:latin typeface="Arial" panose="020B0604020202020204" pitchFamily="34" charset="0"/>
              <a:ea typeface="Aptos" panose="020B0004020202020204" pitchFamily="34" charset="0"/>
              <a:cs typeface="Times New Roman" panose="02020603050405020304" pitchFamily="18" charset="0"/>
            </a:endParaRPr>
          </a:p>
          <a:p>
            <a:pPr marL="0" marR="0" algn="ctr">
              <a:spcBef>
                <a:spcPts val="1200"/>
              </a:spcBef>
              <a:spcAft>
                <a:spcPts val="1200"/>
              </a:spcAft>
              <a:buNone/>
            </a:pPr>
            <a:r>
              <a:rPr lang="en-US" sz="1200" b="1" kern="100" dirty="0">
                <a:effectLst/>
                <a:latin typeface="Arial" panose="020B0604020202020204" pitchFamily="34" charset="0"/>
                <a:ea typeface="Aptos" panose="020B0004020202020204" pitchFamily="34" charset="0"/>
                <a:cs typeface="Arial" panose="020B0604020202020204" pitchFamily="34" charset="0"/>
              </a:rPr>
              <a:t>Name: Disha Nasit</a:t>
            </a:r>
            <a:endParaRPr lang="en-US" sz="1100" kern="100" dirty="0">
              <a:effectLst/>
              <a:latin typeface="Arial" panose="020B0604020202020204" pitchFamily="34" charset="0"/>
              <a:ea typeface="Aptos" panose="020B0004020202020204" pitchFamily="34" charset="0"/>
              <a:cs typeface="Times New Roman" panose="02020603050405020304" pitchFamily="18" charset="0"/>
            </a:endParaRPr>
          </a:p>
          <a:p>
            <a:pPr marL="0" marR="0" algn="ctr">
              <a:spcBef>
                <a:spcPts val="1200"/>
              </a:spcBef>
              <a:spcAft>
                <a:spcPts val="1200"/>
              </a:spcAft>
              <a:buNone/>
            </a:pPr>
            <a:r>
              <a:rPr lang="en-US" sz="1200" b="1" kern="100" dirty="0">
                <a:effectLst/>
                <a:latin typeface="Arial" panose="020B0604020202020204" pitchFamily="34" charset="0"/>
                <a:ea typeface="Aptos" panose="020B0004020202020204" pitchFamily="34" charset="0"/>
                <a:cs typeface="Arial" panose="020B0604020202020204" pitchFamily="34" charset="0"/>
              </a:rPr>
              <a:t>Lecturer Name: Dr. Zeno </a:t>
            </a:r>
            <a:r>
              <a:rPr lang="en-US" sz="1200" b="1" kern="100" dirty="0" err="1">
                <a:effectLst/>
                <a:latin typeface="Arial" panose="020B0604020202020204" pitchFamily="34" charset="0"/>
                <a:ea typeface="Aptos" panose="020B0004020202020204" pitchFamily="34" charset="0"/>
                <a:cs typeface="Arial" panose="020B0604020202020204" pitchFamily="34" charset="0"/>
              </a:rPr>
              <a:t>leung</a:t>
            </a:r>
            <a:endParaRPr lang="en-US" sz="1100" kern="100" dirty="0">
              <a:effectLst/>
              <a:latin typeface="Arial" panose="020B06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74013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ABED3-0FEA-EF86-0619-FD85ABE1336E}"/>
              </a:ext>
            </a:extLst>
          </p:cNvPr>
          <p:cNvSpPr>
            <a:spLocks noGrp="1"/>
          </p:cNvSpPr>
          <p:nvPr>
            <p:ph type="title"/>
          </p:nvPr>
        </p:nvSpPr>
        <p:spPr>
          <a:xfrm>
            <a:off x="5868557" y="1138036"/>
            <a:ext cx="5444382" cy="1402470"/>
          </a:xfrm>
        </p:spPr>
        <p:txBody>
          <a:bodyPr anchor="t">
            <a:normAutofit/>
          </a:bodyPr>
          <a:lstStyle/>
          <a:p>
            <a:r>
              <a:rPr lang="en-US" sz="3200" b="1">
                <a:latin typeface="Arial" panose="020B0604020202020204" pitchFamily="34" charset="0"/>
                <a:cs typeface="Arial" panose="020B0604020202020204" pitchFamily="34" charset="0"/>
              </a:rPr>
              <a:t>Contents</a:t>
            </a:r>
            <a:endParaRPr lang="en-GB" sz="3200" b="1">
              <a:latin typeface="Arial" panose="020B0604020202020204" pitchFamily="34" charset="0"/>
              <a:cs typeface="Arial" panose="020B0604020202020204" pitchFamily="34" charset="0"/>
            </a:endParaRPr>
          </a:p>
        </p:txBody>
      </p:sp>
      <p:pic>
        <p:nvPicPr>
          <p:cNvPr id="20" name="Picture 19" descr="Person using microscope">
            <a:extLst>
              <a:ext uri="{FF2B5EF4-FFF2-40B4-BE49-F238E27FC236}">
                <a16:creationId xmlns:a16="http://schemas.microsoft.com/office/drawing/2014/main" id="{C7A47BA4-B043-0380-7D51-2398E6F1AFCD}"/>
              </a:ext>
            </a:extLst>
          </p:cNvPr>
          <p:cNvPicPr>
            <a:picLocks noChangeAspect="1"/>
          </p:cNvPicPr>
          <p:nvPr/>
        </p:nvPicPr>
        <p:blipFill>
          <a:blip r:embed="rId2"/>
          <a:srcRect l="23072" r="40124" b="1"/>
          <a:stretch>
            <a:fillRect/>
          </a:stretch>
        </p:blipFill>
        <p:spPr>
          <a:xfrm>
            <a:off x="-1" y="10"/>
            <a:ext cx="5151179" cy="6857990"/>
          </a:xfrm>
          <a:prstGeom prst="rect">
            <a:avLst/>
          </a:prstGeom>
        </p:spPr>
      </p:pic>
      <p:cxnSp>
        <p:nvCxnSpPr>
          <p:cNvPr id="24" name="Straight Connector 2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27453D-1F91-EE9C-6D1D-0663D5E93940}"/>
              </a:ext>
            </a:extLst>
          </p:cNvPr>
          <p:cNvSpPr>
            <a:spLocks noGrp="1"/>
          </p:cNvSpPr>
          <p:nvPr>
            <p:ph idx="1"/>
          </p:nvPr>
        </p:nvSpPr>
        <p:spPr>
          <a:xfrm>
            <a:off x="5971697" y="1990067"/>
            <a:ext cx="5444382" cy="3591207"/>
          </a:xfrm>
        </p:spPr>
        <p:txBody>
          <a:bodyPr>
            <a:normAutofit/>
          </a:bodyPr>
          <a:lstStyle/>
          <a:p>
            <a:r>
              <a:rPr lang="en-US" sz="1700" b="1" dirty="0">
                <a:latin typeface="Arial" panose="020B0604020202020204" pitchFamily="34" charset="0"/>
                <a:cs typeface="Arial" panose="020B0604020202020204" pitchFamily="34" charset="0"/>
              </a:rPr>
              <a:t>Slide 1: Prevalence</a:t>
            </a:r>
          </a:p>
          <a:p>
            <a:r>
              <a:rPr lang="en-US" sz="1700" b="1" dirty="0">
                <a:latin typeface="Arial" panose="020B0604020202020204" pitchFamily="34" charset="0"/>
                <a:cs typeface="Arial" panose="020B0604020202020204" pitchFamily="34" charset="0"/>
              </a:rPr>
              <a:t>Slide 2-3: Prevalence (Continuation)</a:t>
            </a:r>
          </a:p>
          <a:p>
            <a:r>
              <a:rPr lang="en-GB" sz="1700" b="1" dirty="0">
                <a:latin typeface="Arial" panose="020B0604020202020204" pitchFamily="34" charset="0"/>
                <a:cs typeface="Arial" panose="020B0604020202020204" pitchFamily="34" charset="0"/>
              </a:rPr>
              <a:t>Slide 4: Research Rationale</a:t>
            </a:r>
          </a:p>
          <a:p>
            <a:r>
              <a:rPr lang="en-GB" sz="1700" b="1" dirty="0">
                <a:latin typeface="Arial" panose="020B0604020202020204" pitchFamily="34" charset="0"/>
                <a:cs typeface="Arial" panose="020B0604020202020204" pitchFamily="34" charset="0"/>
              </a:rPr>
              <a:t>Slide 5: Research Rationale (</a:t>
            </a:r>
            <a:r>
              <a:rPr lang="en-US" sz="1700" b="1" dirty="0">
                <a:latin typeface="Arial" panose="020B0604020202020204" pitchFamily="34" charset="0"/>
                <a:cs typeface="Arial" panose="020B0604020202020204" pitchFamily="34" charset="0"/>
              </a:rPr>
              <a:t>Continuation)</a:t>
            </a:r>
          </a:p>
          <a:p>
            <a:r>
              <a:rPr lang="en-US" sz="1700" b="1" dirty="0">
                <a:latin typeface="Arial" panose="020B0604020202020204" pitchFamily="34" charset="0"/>
                <a:cs typeface="Arial" panose="020B0604020202020204" pitchFamily="34" charset="0"/>
              </a:rPr>
              <a:t>Slide 6: </a:t>
            </a:r>
            <a:r>
              <a:rPr lang="en-GB" sz="1700" b="1" dirty="0">
                <a:latin typeface="Arial" panose="020B0604020202020204" pitchFamily="34" charset="0"/>
                <a:cs typeface="Arial" panose="020B0604020202020204" pitchFamily="34" charset="0"/>
              </a:rPr>
              <a:t>Research Questions</a:t>
            </a:r>
          </a:p>
          <a:p>
            <a:r>
              <a:rPr lang="en-GB" sz="1700" b="1" dirty="0">
                <a:latin typeface="Arial" panose="020B0604020202020204" pitchFamily="34" charset="0"/>
                <a:cs typeface="Arial" panose="020B0604020202020204" pitchFamily="34" charset="0"/>
              </a:rPr>
              <a:t>Slide 7: Research Aims</a:t>
            </a:r>
          </a:p>
          <a:p>
            <a:r>
              <a:rPr lang="en-GB" sz="1700" b="1" dirty="0">
                <a:latin typeface="Arial" panose="020B0604020202020204" pitchFamily="34" charset="0"/>
                <a:cs typeface="Arial" panose="020B0604020202020204" pitchFamily="34" charset="0"/>
              </a:rPr>
              <a:t>Slide 8: Research Objectives</a:t>
            </a:r>
          </a:p>
          <a:p>
            <a:r>
              <a:rPr lang="en-GB" sz="1700" b="1" dirty="0">
                <a:latin typeface="Arial" panose="020B0604020202020204" pitchFamily="34" charset="0"/>
                <a:cs typeface="Arial" panose="020B0604020202020204" pitchFamily="34" charset="0"/>
              </a:rPr>
              <a:t>Slide 9: Research Impact</a:t>
            </a:r>
          </a:p>
          <a:p>
            <a:r>
              <a:rPr lang="en-GB" sz="1700" b="1" dirty="0">
                <a:latin typeface="Arial" panose="020B0604020202020204" pitchFamily="34" charset="0"/>
                <a:cs typeface="Arial" panose="020B0604020202020204" pitchFamily="34" charset="0"/>
              </a:rPr>
              <a:t>Slide 10: Research Impact (</a:t>
            </a:r>
            <a:r>
              <a:rPr lang="en-US" sz="1700" b="1" dirty="0">
                <a:latin typeface="Arial" panose="020B0604020202020204" pitchFamily="34" charset="0"/>
                <a:cs typeface="Arial" panose="020B0604020202020204" pitchFamily="34" charset="0"/>
              </a:rPr>
              <a:t>Continuation)</a:t>
            </a:r>
          </a:p>
          <a:p>
            <a:r>
              <a:rPr lang="en-US" sz="1700" b="1" dirty="0">
                <a:latin typeface="Arial" panose="020B0604020202020204" pitchFamily="34" charset="0"/>
                <a:cs typeface="Arial" panose="020B0604020202020204" pitchFamily="34" charset="0"/>
              </a:rPr>
              <a:t>Slide 11-12: Reference List</a:t>
            </a:r>
            <a:endParaRPr lang="en-GB" sz="17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0814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7" name="Rectangle 106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069" name="Arc 106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DDDC8196-7354-C559-70C5-C292B11DE2F7}"/>
              </a:ext>
            </a:extLst>
          </p:cNvPr>
          <p:cNvSpPr txBox="1"/>
          <p:nvPr/>
        </p:nvSpPr>
        <p:spPr>
          <a:xfrm>
            <a:off x="5894962" y="479493"/>
            <a:ext cx="5458838"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kern="1200" dirty="0">
                <a:solidFill>
                  <a:schemeClr val="tx1"/>
                </a:solidFill>
                <a:effectLst/>
                <a:latin typeface="Arial" panose="020B0604020202020204" pitchFamily="34" charset="0"/>
                <a:ea typeface="+mj-ea"/>
                <a:cs typeface="Arial" panose="020B0604020202020204" pitchFamily="34" charset="0"/>
              </a:rPr>
              <a:t>Prevalence </a:t>
            </a:r>
            <a:endParaRPr lang="en-US" sz="4400" b="1" kern="1200" dirty="0">
              <a:solidFill>
                <a:schemeClr val="tx1"/>
              </a:solidFill>
              <a:latin typeface="Arial" panose="020B0604020202020204" pitchFamily="34" charset="0"/>
              <a:ea typeface="+mj-ea"/>
              <a:cs typeface="Arial" panose="020B0604020202020204" pitchFamily="34" charset="0"/>
            </a:endParaRPr>
          </a:p>
        </p:txBody>
      </p:sp>
      <p:sp>
        <p:nvSpPr>
          <p:cNvPr id="1071" name="Freeform: Shape 107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aphicFrame>
        <p:nvGraphicFramePr>
          <p:cNvPr id="2" name="Diagram 1">
            <a:extLst>
              <a:ext uri="{FF2B5EF4-FFF2-40B4-BE49-F238E27FC236}">
                <a16:creationId xmlns:a16="http://schemas.microsoft.com/office/drawing/2014/main" id="{A5D16853-5F7C-2C74-3B76-20607181011C}"/>
              </a:ext>
            </a:extLst>
          </p:cNvPr>
          <p:cNvGraphicFramePr/>
          <p:nvPr>
            <p:extLst>
              <p:ext uri="{D42A27DB-BD31-4B8C-83A1-F6EECF244321}">
                <p14:modId xmlns:p14="http://schemas.microsoft.com/office/powerpoint/2010/main" val="3931221328"/>
              </p:ext>
            </p:extLst>
          </p:nvPr>
        </p:nvGraphicFramePr>
        <p:xfrm>
          <a:off x="6029979" y="1660101"/>
          <a:ext cx="5738219" cy="47184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Medication Without Harm">
            <a:extLst>
              <a:ext uri="{FF2B5EF4-FFF2-40B4-BE49-F238E27FC236}">
                <a16:creationId xmlns:a16="http://schemas.microsoft.com/office/drawing/2014/main" id="{0B216B49-6996-5D1F-1BB9-6EB6F1AAC5DC}"/>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693808" y="934455"/>
            <a:ext cx="4642364" cy="4551945"/>
          </a:xfrm>
          <a:prstGeom prst="rect">
            <a:avLst/>
          </a:prstGeom>
          <a:noFill/>
          <a:ln>
            <a:noFill/>
          </a:ln>
        </p:spPr>
      </p:pic>
      <p:sp>
        <p:nvSpPr>
          <p:cNvPr id="5" name="TextBox 4">
            <a:extLst>
              <a:ext uri="{FF2B5EF4-FFF2-40B4-BE49-F238E27FC236}">
                <a16:creationId xmlns:a16="http://schemas.microsoft.com/office/drawing/2014/main" id="{9B0AB865-D11A-1352-F763-468A8FC187F7}"/>
              </a:ext>
            </a:extLst>
          </p:cNvPr>
          <p:cNvSpPr txBox="1"/>
          <p:nvPr/>
        </p:nvSpPr>
        <p:spPr>
          <a:xfrm>
            <a:off x="2226924" y="5486400"/>
            <a:ext cx="2022957" cy="382092"/>
          </a:xfrm>
          <a:prstGeom prst="rect">
            <a:avLst/>
          </a:prstGeom>
          <a:noFill/>
        </p:spPr>
        <p:txBody>
          <a:bodyPr wrap="square">
            <a:spAutoFit/>
          </a:bodyPr>
          <a:lstStyle/>
          <a:p>
            <a:pPr algn="ctr">
              <a:lnSpc>
                <a:spcPct val="150000"/>
              </a:lnSpc>
              <a:spcBef>
                <a:spcPts val="1200"/>
              </a:spcBef>
              <a:spcAft>
                <a:spcPts val="1200"/>
              </a:spcAft>
              <a:buNone/>
            </a:pPr>
            <a:r>
              <a:rPr lang="en-IN" sz="1400" kern="100" dirty="0">
                <a:effectLst/>
                <a:ea typeface="Aptos" panose="020B0004020202020204" pitchFamily="34" charset="0"/>
                <a:cs typeface="Times New Roman" panose="02020603050405020304" pitchFamily="18" charset="0"/>
              </a:rPr>
              <a:t>(WHO, 2022)</a:t>
            </a:r>
          </a:p>
        </p:txBody>
      </p:sp>
    </p:spTree>
    <p:extLst>
      <p:ext uri="{BB962C8B-B14F-4D97-AF65-F5344CB8AC3E}">
        <p14:creationId xmlns:p14="http://schemas.microsoft.com/office/powerpoint/2010/main" val="4260797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 name="Rectangle 10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BD1F754-F01E-7D38-9DE8-B33FB778597E}"/>
              </a:ext>
            </a:extLst>
          </p:cNvPr>
          <p:cNvSpPr txBox="1"/>
          <p:nvPr/>
        </p:nvSpPr>
        <p:spPr>
          <a:xfrm>
            <a:off x="640080" y="325369"/>
            <a:ext cx="4368602" cy="1956841"/>
          </a:xfrm>
          <a:prstGeom prst="rect">
            <a:avLst/>
          </a:prstGeom>
        </p:spPr>
        <p:txBody>
          <a:bodyPr vert="horz" lIns="91440" tIns="45720" rIns="91440" bIns="45720" rtlCol="0" anchor="b">
            <a:normAutofit/>
          </a:bodyPr>
          <a:lstStyle/>
          <a:p>
            <a:pPr marL="0" marR="0" defTabSz="914400">
              <a:lnSpc>
                <a:spcPct val="90000"/>
              </a:lnSpc>
              <a:spcBef>
                <a:spcPct val="0"/>
              </a:spcBef>
              <a:spcAft>
                <a:spcPts val="1200"/>
              </a:spcAft>
            </a:pPr>
            <a:r>
              <a:rPr lang="en-US" sz="5400" b="1">
                <a:effectLst/>
                <a:latin typeface="+mj-lt"/>
                <a:ea typeface="+mj-ea"/>
                <a:cs typeface="+mj-cs"/>
              </a:rPr>
              <a:t>Prevalence (Continuation) </a:t>
            </a:r>
          </a:p>
        </p:txBody>
      </p:sp>
      <p:sp>
        <p:nvSpPr>
          <p:cNvPr id="10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TextBox 112">
            <a:extLst>
              <a:ext uri="{FF2B5EF4-FFF2-40B4-BE49-F238E27FC236}">
                <a16:creationId xmlns:a16="http://schemas.microsoft.com/office/drawing/2014/main" id="{8B6FF480-4ABE-A476-FFA8-917AE1E47DBA}"/>
              </a:ext>
            </a:extLst>
          </p:cNvPr>
          <p:cNvSpPr txBox="1"/>
          <p:nvPr/>
        </p:nvSpPr>
        <p:spPr>
          <a:xfrm>
            <a:off x="640080" y="2872899"/>
            <a:ext cx="4243589" cy="3320668"/>
          </a:xfrm>
          <a:prstGeom prst="rect">
            <a:avLst/>
          </a:prstGeom>
        </p:spPr>
        <p:txBody>
          <a:bodyPr vert="horz" lIns="91440" tIns="45720" rIns="91440" bIns="45720" rtlCol="0">
            <a:normAutofit/>
          </a:bodyPr>
          <a:lstStyle/>
          <a:p>
            <a:pPr marL="342900" lvl="0" indent="-228600" defTabSz="914400">
              <a:lnSpc>
                <a:spcPct val="90000"/>
              </a:lnSpc>
              <a:spcBef>
                <a:spcPts val="1200"/>
              </a:spcBef>
              <a:spcAft>
                <a:spcPts val="1200"/>
              </a:spcAft>
              <a:buFont typeface="Arial" panose="020B0604020202020204" pitchFamily="34" charset="0"/>
              <a:buChar char="•"/>
            </a:pPr>
            <a:r>
              <a:rPr lang="en-US" sz="1400" dirty="0">
                <a:effectLst/>
              </a:rPr>
              <a:t>As per Care Quality Commission (CQC) there were several safety risks linked to medicines in the NHS trusts and identified poor leadership and management of medicine (Care Quality Commission, 2022). </a:t>
            </a:r>
          </a:p>
          <a:p>
            <a:pPr marL="342900" lvl="0" indent="-228600" defTabSz="914400">
              <a:lnSpc>
                <a:spcPct val="90000"/>
              </a:lnSpc>
              <a:spcBef>
                <a:spcPts val="1200"/>
              </a:spcBef>
              <a:spcAft>
                <a:spcPts val="1200"/>
              </a:spcAft>
              <a:buFont typeface="Arial" panose="020B0604020202020204" pitchFamily="34" charset="0"/>
              <a:buChar char="•"/>
            </a:pPr>
            <a:r>
              <a:rPr lang="en-US" sz="1400" dirty="0">
                <a:effectLst/>
              </a:rPr>
              <a:t>It can further be noted that errors in medication considerably make up a significant number of incidents which leads to involving safety of patients in NHS hospitals (Elliott et al., 2021). </a:t>
            </a:r>
          </a:p>
          <a:p>
            <a:pPr marL="342900" lvl="0" indent="-228600" defTabSz="914400">
              <a:lnSpc>
                <a:spcPct val="90000"/>
              </a:lnSpc>
              <a:spcBef>
                <a:spcPts val="1200"/>
              </a:spcBef>
              <a:spcAft>
                <a:spcPts val="1200"/>
              </a:spcAft>
              <a:buFont typeface="Arial" panose="020B0604020202020204" pitchFamily="34" charset="0"/>
              <a:buChar char="•"/>
            </a:pPr>
            <a:r>
              <a:rPr lang="en-US" sz="1400" dirty="0">
                <a:effectLst/>
              </a:rPr>
              <a:t>In the UK with the consideration of areas such as prescription, dispensing, as well as stages of administration of medications being the most common points of error (NHS England, 2024).</a:t>
            </a:r>
          </a:p>
        </p:txBody>
      </p:sp>
      <p:pic>
        <p:nvPicPr>
          <p:cNvPr id="6" name="Picture 5">
            <a:extLst>
              <a:ext uri="{FF2B5EF4-FFF2-40B4-BE49-F238E27FC236}">
                <a16:creationId xmlns:a16="http://schemas.microsoft.com/office/drawing/2014/main" id="{C2B9EBD0-463C-3452-2A58-BB2020727FE7}"/>
              </a:ext>
            </a:extLst>
          </p:cNvPr>
          <p:cNvPicPr>
            <a:picLocks noChangeAspect="1"/>
          </p:cNvPicPr>
          <p:nvPr/>
        </p:nvPicPr>
        <p:blipFill>
          <a:blip r:embed="rId3"/>
          <a:stretch>
            <a:fillRect/>
          </a:stretch>
        </p:blipFill>
        <p:spPr>
          <a:xfrm>
            <a:off x="5352872" y="816183"/>
            <a:ext cx="6491889" cy="4519052"/>
          </a:xfrm>
          <a:prstGeom prst="rect">
            <a:avLst/>
          </a:prstGeom>
        </p:spPr>
      </p:pic>
      <p:sp>
        <p:nvSpPr>
          <p:cNvPr id="8" name="TextBox 7">
            <a:extLst>
              <a:ext uri="{FF2B5EF4-FFF2-40B4-BE49-F238E27FC236}">
                <a16:creationId xmlns:a16="http://schemas.microsoft.com/office/drawing/2014/main" id="{6C8AD56A-44D5-89D7-F0FA-4373B2AD2B02}"/>
              </a:ext>
            </a:extLst>
          </p:cNvPr>
          <p:cNvSpPr txBox="1"/>
          <p:nvPr/>
        </p:nvSpPr>
        <p:spPr>
          <a:xfrm>
            <a:off x="6435497" y="5672485"/>
            <a:ext cx="6094268" cy="369332"/>
          </a:xfrm>
          <a:prstGeom prst="rect">
            <a:avLst/>
          </a:prstGeom>
          <a:noFill/>
        </p:spPr>
        <p:txBody>
          <a:bodyPr wrap="square">
            <a:spAutoFit/>
          </a:bodyPr>
          <a:lstStyle/>
          <a:p>
            <a:pPr algn="ctr"/>
            <a:r>
              <a:rPr lang="en-IN" sz="1800" dirty="0">
                <a:effectLst/>
                <a:latin typeface="Times New Roman" panose="02020603050405020304" pitchFamily="18" charset="0"/>
                <a:ea typeface="Aptos" panose="020B0004020202020204" pitchFamily="34" charset="0"/>
              </a:rPr>
              <a:t>(Source: v-comply, 2024)</a:t>
            </a:r>
            <a:endParaRPr lang="en-IN" dirty="0"/>
          </a:p>
        </p:txBody>
      </p:sp>
    </p:spTree>
    <p:extLst>
      <p:ext uri="{BB962C8B-B14F-4D97-AF65-F5344CB8AC3E}">
        <p14:creationId xmlns:p14="http://schemas.microsoft.com/office/powerpoint/2010/main" val="744895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5" name="Rectangle 206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70985BFC-10AE-3EBA-927A-AB54B131118C}"/>
              </a:ext>
            </a:extLst>
          </p:cNvPr>
          <p:cNvSpPr txBox="1"/>
          <p:nvPr/>
        </p:nvSpPr>
        <p:spPr>
          <a:xfrm>
            <a:off x="228600" y="405156"/>
            <a:ext cx="11700164" cy="800189"/>
          </a:xfrm>
          <a:prstGeom prst="rect">
            <a:avLst/>
          </a:prstGeom>
          <a:solidFill>
            <a:schemeClr val="accent1">
              <a:lumMod val="40000"/>
              <a:lumOff val="60000"/>
            </a:schemeClr>
          </a:solidFill>
        </p:spPr>
        <p:txBody>
          <a:bodyPr vert="horz" lIns="91440" tIns="45720" rIns="91440" bIns="45720" rtlCol="0" anchor="ctr">
            <a:normAutofit/>
          </a:bodyPr>
          <a:lstStyle/>
          <a:p>
            <a:pPr marL="0" marR="0" algn="ctr" defTabSz="914400">
              <a:lnSpc>
                <a:spcPct val="90000"/>
              </a:lnSpc>
              <a:spcBef>
                <a:spcPct val="0"/>
              </a:spcBef>
              <a:spcAft>
                <a:spcPts val="1200"/>
              </a:spcAft>
            </a:pPr>
            <a:r>
              <a:rPr lang="en-US" sz="4000" b="1" dirty="0">
                <a:effectLst/>
                <a:latin typeface="Arial" panose="020B0604020202020204" pitchFamily="34" charset="0"/>
                <a:ea typeface="+mj-ea"/>
                <a:cs typeface="Arial" panose="020B0604020202020204" pitchFamily="34" charset="0"/>
              </a:rPr>
              <a:t>Prevalence (Contd..) </a:t>
            </a:r>
          </a:p>
        </p:txBody>
      </p:sp>
      <p:graphicFrame>
        <p:nvGraphicFramePr>
          <p:cNvPr id="6" name="Diagram 5">
            <a:extLst>
              <a:ext uri="{FF2B5EF4-FFF2-40B4-BE49-F238E27FC236}">
                <a16:creationId xmlns:a16="http://schemas.microsoft.com/office/drawing/2014/main" id="{AB67934D-DE75-CD1C-D181-5C5E3B833398}"/>
              </a:ext>
            </a:extLst>
          </p:cNvPr>
          <p:cNvGraphicFramePr/>
          <p:nvPr>
            <p:extLst>
              <p:ext uri="{D42A27DB-BD31-4B8C-83A1-F6EECF244321}">
                <p14:modId xmlns:p14="http://schemas.microsoft.com/office/powerpoint/2010/main" val="3949945108"/>
              </p:ext>
            </p:extLst>
          </p:nvPr>
        </p:nvGraphicFramePr>
        <p:xfrm>
          <a:off x="1021407" y="1610501"/>
          <a:ext cx="10585238" cy="4437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6500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92F67534-628D-9364-B420-E1C94FD42C0A}"/>
              </a:ext>
            </a:extLst>
          </p:cNvPr>
          <p:cNvSpPr txBox="1"/>
          <p:nvPr/>
        </p:nvSpPr>
        <p:spPr>
          <a:xfrm>
            <a:off x="755073" y="-156010"/>
            <a:ext cx="10515600" cy="1325563"/>
          </a:xfrm>
          <a:prstGeom prst="rect">
            <a:avLst/>
          </a:prstGeom>
        </p:spPr>
        <p:txBody>
          <a:bodyPr vert="horz" lIns="91440" tIns="45720" rIns="91440" bIns="45720" rtlCol="0" anchor="ctr">
            <a:normAutofit/>
          </a:bodyPr>
          <a:lstStyle/>
          <a:p>
            <a:pPr marL="0" marR="0" algn="ctr" defTabSz="914400">
              <a:lnSpc>
                <a:spcPct val="90000"/>
              </a:lnSpc>
              <a:spcBef>
                <a:spcPct val="0"/>
              </a:spcBef>
              <a:spcAft>
                <a:spcPts val="1200"/>
              </a:spcAft>
            </a:pPr>
            <a:r>
              <a:rPr lang="en-US" sz="4400" b="1" dirty="0">
                <a:effectLst/>
                <a:latin typeface="Arial" panose="020B0604020202020204" pitchFamily="34" charset="0"/>
                <a:ea typeface="+mj-ea"/>
                <a:cs typeface="Arial" panose="020B0604020202020204" pitchFamily="34" charset="0"/>
              </a:rPr>
              <a:t>Research Rationale </a:t>
            </a:r>
          </a:p>
        </p:txBody>
      </p:sp>
      <p:graphicFrame>
        <p:nvGraphicFramePr>
          <p:cNvPr id="9" name="TextBox 6">
            <a:extLst>
              <a:ext uri="{FF2B5EF4-FFF2-40B4-BE49-F238E27FC236}">
                <a16:creationId xmlns:a16="http://schemas.microsoft.com/office/drawing/2014/main" id="{9A37B9E4-662E-DCBF-DCFC-4F91C3505C25}"/>
              </a:ext>
            </a:extLst>
          </p:cNvPr>
          <p:cNvGraphicFramePr/>
          <p:nvPr>
            <p:extLst>
              <p:ext uri="{D42A27DB-BD31-4B8C-83A1-F6EECF244321}">
                <p14:modId xmlns:p14="http://schemas.microsoft.com/office/powerpoint/2010/main" val="3574779198"/>
              </p:ext>
            </p:extLst>
          </p:nvPr>
        </p:nvGraphicFramePr>
        <p:xfrm>
          <a:off x="741219" y="1458191"/>
          <a:ext cx="4949538" cy="49581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813C11B-B074-2885-E09D-7D5085D5B1C4}"/>
              </a:ext>
            </a:extLst>
          </p:cNvPr>
          <p:cNvSpPr txBox="1"/>
          <p:nvPr/>
        </p:nvSpPr>
        <p:spPr>
          <a:xfrm>
            <a:off x="6466610" y="5770055"/>
            <a:ext cx="4949537" cy="307777"/>
          </a:xfrm>
          <a:prstGeom prst="rect">
            <a:avLst/>
          </a:prstGeom>
          <a:noFill/>
        </p:spPr>
        <p:txBody>
          <a:bodyPr wrap="square">
            <a:spAutoFit/>
          </a:bodyPr>
          <a:lstStyle/>
          <a:p>
            <a:pPr algn="ctr"/>
            <a:r>
              <a:rPr lang="en-GB" sz="1400" b="0" i="0" u="none" strike="noStrike" dirty="0">
                <a:solidFill>
                  <a:srgbClr val="000000"/>
                </a:solidFill>
                <a:effectLst/>
                <a:latin typeface="Arial" panose="020B0604020202020204" pitchFamily="34" charset="0"/>
              </a:rPr>
              <a:t>(Source: patientsafetycommissioner.org.uk</a:t>
            </a:r>
            <a:r>
              <a:rPr lang="en-GB" sz="1400" dirty="0">
                <a:solidFill>
                  <a:srgbClr val="000000"/>
                </a:solidFill>
                <a:latin typeface="Arial" panose="020B0604020202020204" pitchFamily="34" charset="0"/>
              </a:rPr>
              <a:t>, </a:t>
            </a:r>
            <a:r>
              <a:rPr lang="en-GB" sz="1400" b="0" i="0" u="none" strike="noStrike" dirty="0">
                <a:solidFill>
                  <a:srgbClr val="000000"/>
                </a:solidFill>
                <a:effectLst/>
                <a:latin typeface="Arial" panose="020B0604020202020204" pitchFamily="34" charset="0"/>
              </a:rPr>
              <a:t>2026)</a:t>
            </a:r>
            <a:endParaRPr lang="en-GB" sz="1400" dirty="0"/>
          </a:p>
        </p:txBody>
      </p:sp>
      <p:pic>
        <p:nvPicPr>
          <p:cNvPr id="4" name="Picture 3">
            <a:extLst>
              <a:ext uri="{FF2B5EF4-FFF2-40B4-BE49-F238E27FC236}">
                <a16:creationId xmlns:a16="http://schemas.microsoft.com/office/drawing/2014/main" id="{23971081-7B37-DA4B-FA6C-E07EFF0078B5}"/>
              </a:ext>
            </a:extLst>
          </p:cNvPr>
          <p:cNvPicPr>
            <a:picLocks noChangeAspect="1"/>
          </p:cNvPicPr>
          <p:nvPr/>
        </p:nvPicPr>
        <p:blipFill>
          <a:blip r:embed="rId8"/>
          <a:stretch>
            <a:fillRect/>
          </a:stretch>
        </p:blipFill>
        <p:spPr>
          <a:xfrm>
            <a:off x="5857008" y="1657698"/>
            <a:ext cx="6165273" cy="3943002"/>
          </a:xfrm>
          <a:prstGeom prst="rect">
            <a:avLst/>
          </a:prstGeom>
        </p:spPr>
      </p:pic>
    </p:spTree>
    <p:extLst>
      <p:ext uri="{BB962C8B-B14F-4D97-AF65-F5344CB8AC3E}">
        <p14:creationId xmlns:p14="http://schemas.microsoft.com/office/powerpoint/2010/main" val="3362112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5D4706F-32F3-78FC-0795-488CCC793381}"/>
              </a:ext>
            </a:extLst>
          </p:cNvPr>
          <p:cNvSpPr txBox="1"/>
          <p:nvPr/>
        </p:nvSpPr>
        <p:spPr>
          <a:xfrm>
            <a:off x="522575" y="789710"/>
            <a:ext cx="6418553" cy="805584"/>
          </a:xfrm>
          <a:prstGeom prst="rect">
            <a:avLst/>
          </a:prstGeom>
        </p:spPr>
        <p:txBody>
          <a:bodyPr vert="horz" lIns="91440" tIns="45720" rIns="91440" bIns="45720" rtlCol="0" anchor="b">
            <a:normAutofit/>
          </a:bodyPr>
          <a:lstStyle/>
          <a:p>
            <a:pPr marL="0" marR="0" defTabSz="914400">
              <a:lnSpc>
                <a:spcPct val="90000"/>
              </a:lnSpc>
              <a:spcBef>
                <a:spcPct val="0"/>
              </a:spcBef>
              <a:spcAft>
                <a:spcPts val="1200"/>
              </a:spcAft>
            </a:pPr>
            <a:r>
              <a:rPr lang="en-US" sz="4000" b="1" dirty="0">
                <a:effectLst/>
                <a:latin typeface="+mj-lt"/>
                <a:ea typeface="+mj-ea"/>
                <a:cs typeface="+mj-cs"/>
              </a:rPr>
              <a:t>Research Rationale (</a:t>
            </a:r>
            <a:r>
              <a:rPr lang="en-US" sz="4000" b="1" dirty="0" err="1">
                <a:effectLst/>
                <a:latin typeface="+mj-lt"/>
                <a:ea typeface="+mj-ea"/>
                <a:cs typeface="+mj-cs"/>
              </a:rPr>
              <a:t>Contd</a:t>
            </a:r>
            <a:r>
              <a:rPr lang="en-US" sz="4000" b="1" dirty="0">
                <a:effectLst/>
                <a:latin typeface="+mj-lt"/>
                <a:ea typeface="+mj-ea"/>
                <a:cs typeface="+mj-cs"/>
              </a:rPr>
              <a:t>…) </a:t>
            </a:r>
          </a:p>
        </p:txBody>
      </p:sp>
      <p:graphicFrame>
        <p:nvGraphicFramePr>
          <p:cNvPr id="34" name="TextBox 3">
            <a:extLst>
              <a:ext uri="{FF2B5EF4-FFF2-40B4-BE49-F238E27FC236}">
                <a16:creationId xmlns:a16="http://schemas.microsoft.com/office/drawing/2014/main" id="{FBAD4C4F-4040-5E0E-1414-F3A2AF9C522A}"/>
              </a:ext>
            </a:extLst>
          </p:cNvPr>
          <p:cNvGraphicFramePr/>
          <p:nvPr>
            <p:extLst>
              <p:ext uri="{D42A27DB-BD31-4B8C-83A1-F6EECF244321}">
                <p14:modId xmlns:p14="http://schemas.microsoft.com/office/powerpoint/2010/main" val="1884991526"/>
              </p:ext>
            </p:extLst>
          </p:nvPr>
        </p:nvGraphicFramePr>
        <p:xfrm>
          <a:off x="806308" y="2148752"/>
          <a:ext cx="5324475" cy="3919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2">
            <a:extLst>
              <a:ext uri="{FF2B5EF4-FFF2-40B4-BE49-F238E27FC236}">
                <a16:creationId xmlns:a16="http://schemas.microsoft.com/office/drawing/2014/main" id="{A44F3466-99CA-3ECC-517D-2D90949EA56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41128" y="270247"/>
            <a:ext cx="4222300" cy="595947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E48E4AD-D761-1A70-C269-D82C154F8071}"/>
              </a:ext>
            </a:extLst>
          </p:cNvPr>
          <p:cNvSpPr txBox="1"/>
          <p:nvPr/>
        </p:nvSpPr>
        <p:spPr>
          <a:xfrm>
            <a:off x="7899688" y="6240112"/>
            <a:ext cx="6094268" cy="369332"/>
          </a:xfrm>
          <a:prstGeom prst="rect">
            <a:avLst/>
          </a:prstGeom>
          <a:noFill/>
        </p:spPr>
        <p:txBody>
          <a:bodyPr wrap="square">
            <a:spAutoFit/>
          </a:bodyPr>
          <a:lstStyle/>
          <a:p>
            <a:r>
              <a:rPr lang="en-IN" sz="1800" dirty="0">
                <a:effectLst/>
                <a:latin typeface="Times New Roman" panose="02020603050405020304" pitchFamily="18" charset="0"/>
                <a:ea typeface="Aptos" panose="020B0004020202020204" pitchFamily="34" charset="0"/>
              </a:rPr>
              <a:t>(Source: pslhub.org, 2022). </a:t>
            </a:r>
            <a:endParaRPr lang="en-IN" dirty="0"/>
          </a:p>
        </p:txBody>
      </p:sp>
    </p:spTree>
    <p:extLst>
      <p:ext uri="{BB962C8B-B14F-4D97-AF65-F5344CB8AC3E}">
        <p14:creationId xmlns:p14="http://schemas.microsoft.com/office/powerpoint/2010/main" val="4079281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5903718B-1AE2-6FC7-D2C0-BBB660F14DC6}"/>
              </a:ext>
            </a:extLst>
          </p:cNvPr>
          <p:cNvPicPr>
            <a:picLocks noChangeAspect="1"/>
          </p:cNvPicPr>
          <p:nvPr/>
        </p:nvPicPr>
        <p:blipFill>
          <a:blip r:embed="rId3">
            <a:duotone>
              <a:schemeClr val="bg2">
                <a:shade val="45000"/>
                <a:satMod val="135000"/>
              </a:schemeClr>
              <a:prstClr val="white"/>
            </a:duotone>
          </a:blip>
          <a:srcRect t="12256" b="3157"/>
          <a:stretch>
            <a:fillRect/>
          </a:stretch>
        </p:blipFill>
        <p:spPr>
          <a:xfrm>
            <a:off x="20" y="10"/>
            <a:ext cx="12191980" cy="6857990"/>
          </a:xfrm>
          <a:prstGeom prst="rect">
            <a:avLst/>
          </a:prstGeom>
        </p:spPr>
      </p:pic>
      <p:sp>
        <p:nvSpPr>
          <p:cNvPr id="38" name="Rectangle 3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D587D60-DD75-BC98-F368-D4147745DF2B}"/>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marL="0" marR="0" algn="ctr" defTabSz="914400">
              <a:lnSpc>
                <a:spcPct val="90000"/>
              </a:lnSpc>
              <a:spcBef>
                <a:spcPct val="0"/>
              </a:spcBef>
              <a:spcAft>
                <a:spcPts val="1200"/>
              </a:spcAft>
            </a:pPr>
            <a:r>
              <a:rPr lang="en-US" sz="4400" b="1" dirty="0">
                <a:effectLst/>
                <a:latin typeface="+mj-lt"/>
                <a:ea typeface="+mj-ea"/>
                <a:cs typeface="+mj-cs"/>
              </a:rPr>
              <a:t>Research Questions </a:t>
            </a:r>
          </a:p>
        </p:txBody>
      </p:sp>
      <p:graphicFrame>
        <p:nvGraphicFramePr>
          <p:cNvPr id="32" name="TextBox 17">
            <a:extLst>
              <a:ext uri="{FF2B5EF4-FFF2-40B4-BE49-F238E27FC236}">
                <a16:creationId xmlns:a16="http://schemas.microsoft.com/office/drawing/2014/main" id="{25053863-0BAA-3C7C-849F-55D92876AB98}"/>
              </a:ext>
            </a:extLst>
          </p:cNvPr>
          <p:cNvGraphicFramePr/>
          <p:nvPr>
            <p:extLst>
              <p:ext uri="{D42A27DB-BD31-4B8C-83A1-F6EECF244321}">
                <p14:modId xmlns:p14="http://schemas.microsoft.com/office/powerpoint/2010/main" val="119720240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6909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5" name="TextBox 4">
            <a:extLst>
              <a:ext uri="{FF2B5EF4-FFF2-40B4-BE49-F238E27FC236}">
                <a16:creationId xmlns:a16="http://schemas.microsoft.com/office/drawing/2014/main" id="{3206EEF5-E46A-3025-02F2-82DB1720FF6D}"/>
              </a:ext>
            </a:extLst>
          </p:cNvPr>
          <p:cNvSpPr txBox="1"/>
          <p:nvPr/>
        </p:nvSpPr>
        <p:spPr>
          <a:xfrm>
            <a:off x="0" y="353827"/>
            <a:ext cx="4488873" cy="5583126"/>
          </a:xfrm>
          <a:prstGeom prst="rect">
            <a:avLst/>
          </a:prstGeom>
        </p:spPr>
        <p:txBody>
          <a:bodyPr vert="horz" lIns="91440" tIns="45720" rIns="91440" bIns="45720" rtlCol="0" anchor="ctr">
            <a:normAutofit/>
          </a:bodyPr>
          <a:lstStyle/>
          <a:p>
            <a:pPr marL="0" marR="0" algn="r" defTabSz="914400">
              <a:lnSpc>
                <a:spcPct val="90000"/>
              </a:lnSpc>
              <a:spcBef>
                <a:spcPct val="0"/>
              </a:spcBef>
              <a:spcAft>
                <a:spcPts val="1200"/>
              </a:spcAft>
            </a:pPr>
            <a:r>
              <a:rPr lang="en-US" sz="4800" b="1" kern="1200" dirty="0">
                <a:solidFill>
                  <a:schemeClr val="tx1"/>
                </a:solidFill>
                <a:effectLst/>
                <a:latin typeface="Arial" panose="020B0604020202020204" pitchFamily="34" charset="0"/>
                <a:ea typeface="+mj-ea"/>
                <a:cs typeface="Arial" panose="020B0604020202020204" pitchFamily="34" charset="0"/>
              </a:rPr>
              <a:t>Research Aims </a:t>
            </a:r>
          </a:p>
        </p:txBody>
      </p:sp>
      <p:cxnSp>
        <p:nvCxnSpPr>
          <p:cNvPr id="39" name="Straight Connector 38">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33" name="TextBox 11">
            <a:extLst>
              <a:ext uri="{FF2B5EF4-FFF2-40B4-BE49-F238E27FC236}">
                <a16:creationId xmlns:a16="http://schemas.microsoft.com/office/drawing/2014/main" id="{5DD8FE3C-CE44-4194-49FB-77C7C54A9118}"/>
              </a:ext>
            </a:extLst>
          </p:cNvPr>
          <p:cNvGraphicFramePr/>
          <p:nvPr>
            <p:extLst>
              <p:ext uri="{D42A27DB-BD31-4B8C-83A1-F6EECF244321}">
                <p14:modId xmlns:p14="http://schemas.microsoft.com/office/powerpoint/2010/main" val="879022409"/>
              </p:ext>
            </p:extLst>
          </p:nvPr>
        </p:nvGraphicFramePr>
        <p:xfrm>
          <a:off x="5465618" y="931452"/>
          <a:ext cx="6078681" cy="5294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1138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9" name="Group 28">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30" name="Rectangle 29">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3" name="Freeform: Shape 32">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5" name="Rectangle 3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9CC58B6F-2A7F-8F11-208D-2C6DDE1F1678}"/>
              </a:ext>
            </a:extLst>
          </p:cNvPr>
          <p:cNvSpPr txBox="1"/>
          <p:nvPr/>
        </p:nvSpPr>
        <p:spPr>
          <a:xfrm>
            <a:off x="1143000" y="990599"/>
            <a:ext cx="9906000" cy="685800"/>
          </a:xfrm>
          <a:prstGeom prst="rect">
            <a:avLst/>
          </a:prstGeom>
        </p:spPr>
        <p:txBody>
          <a:bodyPr vert="horz" lIns="91440" tIns="45720" rIns="91440" bIns="45720" rtlCol="0" anchor="t">
            <a:normAutofit/>
          </a:bodyPr>
          <a:lstStyle/>
          <a:p>
            <a:pPr marL="0" marR="0" algn="ctr" defTabSz="914400">
              <a:lnSpc>
                <a:spcPct val="90000"/>
              </a:lnSpc>
              <a:spcBef>
                <a:spcPct val="0"/>
              </a:spcBef>
              <a:spcAft>
                <a:spcPts val="1200"/>
              </a:spcAft>
            </a:pPr>
            <a:r>
              <a:rPr lang="en-US" sz="4000" b="1" kern="1200">
                <a:solidFill>
                  <a:schemeClr val="tx1"/>
                </a:solidFill>
                <a:effectLst/>
                <a:latin typeface="+mj-lt"/>
                <a:ea typeface="+mj-ea"/>
                <a:cs typeface="+mj-cs"/>
              </a:rPr>
              <a:t>Research Objectives </a:t>
            </a:r>
          </a:p>
        </p:txBody>
      </p:sp>
      <p:graphicFrame>
        <p:nvGraphicFramePr>
          <p:cNvPr id="2" name="Diagram 1">
            <a:extLst>
              <a:ext uri="{FF2B5EF4-FFF2-40B4-BE49-F238E27FC236}">
                <a16:creationId xmlns:a16="http://schemas.microsoft.com/office/drawing/2014/main" id="{91327712-0955-341C-378E-CF19442C2B58}"/>
              </a:ext>
            </a:extLst>
          </p:cNvPr>
          <p:cNvGraphicFramePr/>
          <p:nvPr>
            <p:extLst>
              <p:ext uri="{D42A27DB-BD31-4B8C-83A1-F6EECF244321}">
                <p14:modId xmlns:p14="http://schemas.microsoft.com/office/powerpoint/2010/main" val="1051283102"/>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51423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FC6976D0-55DF-F151-4EC6-0AE86B38747C}"/>
              </a:ext>
            </a:extLst>
          </p:cNvPr>
          <p:cNvSpPr txBox="1"/>
          <p:nvPr/>
        </p:nvSpPr>
        <p:spPr>
          <a:xfrm>
            <a:off x="2224222" y="191592"/>
            <a:ext cx="3200400" cy="1402030"/>
          </a:xfrm>
          <a:prstGeom prst="rect">
            <a:avLst/>
          </a:prstGeom>
        </p:spPr>
        <p:txBody>
          <a:bodyPr vert="horz" lIns="91440" tIns="45720" rIns="91440" bIns="45720" rtlCol="0" anchor="ctr">
            <a:normAutofit fontScale="85000" lnSpcReduction="20000"/>
          </a:bodyPr>
          <a:lstStyle/>
          <a:p>
            <a:pPr marL="0" marR="0" defTabSz="914400">
              <a:lnSpc>
                <a:spcPct val="90000"/>
              </a:lnSpc>
              <a:spcBef>
                <a:spcPct val="0"/>
              </a:spcBef>
              <a:spcAft>
                <a:spcPts val="1200"/>
              </a:spcAft>
            </a:pPr>
            <a:r>
              <a:rPr lang="en-US" sz="4400" b="1" kern="1200" dirty="0">
                <a:solidFill>
                  <a:schemeClr val="bg1"/>
                </a:solidFill>
                <a:effectLst/>
                <a:latin typeface="+mj-lt"/>
                <a:ea typeface="+mj-ea"/>
                <a:cs typeface="+mj-cs"/>
              </a:rPr>
              <a:t>Research Impact and Method</a:t>
            </a:r>
          </a:p>
        </p:txBody>
      </p:sp>
      <p:grpSp>
        <p:nvGrpSpPr>
          <p:cNvPr id="46"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47" name="Freeform: Shape 46">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50" name="Oval 49">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2" name="Oval 51">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4"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55" name="Freeform: Shape 54">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38" name="TextBox 3">
            <a:extLst>
              <a:ext uri="{FF2B5EF4-FFF2-40B4-BE49-F238E27FC236}">
                <a16:creationId xmlns:a16="http://schemas.microsoft.com/office/drawing/2014/main" id="{19C46917-3AF9-E3D7-0822-1E8F29942985}"/>
              </a:ext>
            </a:extLst>
          </p:cNvPr>
          <p:cNvGraphicFramePr/>
          <p:nvPr>
            <p:extLst>
              <p:ext uri="{D42A27DB-BD31-4B8C-83A1-F6EECF244321}">
                <p14:modId xmlns:p14="http://schemas.microsoft.com/office/powerpoint/2010/main" val="208355157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D9F0FAAB-7CD3-DB35-3BF0-3C3AA8278A8A}"/>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22870" y="1739274"/>
            <a:ext cx="4419049" cy="4086860"/>
          </a:xfrm>
          <a:prstGeom prst="rect">
            <a:avLst/>
          </a:prstGeom>
          <a:noFill/>
        </p:spPr>
      </p:pic>
    </p:spTree>
    <p:extLst>
      <p:ext uri="{BB962C8B-B14F-4D97-AF65-F5344CB8AC3E}">
        <p14:creationId xmlns:p14="http://schemas.microsoft.com/office/powerpoint/2010/main" val="480093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F88F09B-55AE-C4FE-8020-C3C4A91740AC}"/>
              </a:ext>
            </a:extLst>
          </p:cNvPr>
          <p:cNvSpPr txBox="1"/>
          <p:nvPr/>
        </p:nvSpPr>
        <p:spPr>
          <a:xfrm>
            <a:off x="838200" y="266423"/>
            <a:ext cx="10506456" cy="1014984"/>
          </a:xfrm>
          <a:prstGeom prst="rect">
            <a:avLst/>
          </a:prstGeom>
        </p:spPr>
        <p:txBody>
          <a:bodyPr vert="horz" lIns="91440" tIns="45720" rIns="91440" bIns="45720" rtlCol="0" anchor="b">
            <a:normAutofit/>
          </a:bodyPr>
          <a:lstStyle/>
          <a:p>
            <a:pPr marL="0" marR="0" algn="ctr" defTabSz="914400">
              <a:lnSpc>
                <a:spcPct val="90000"/>
              </a:lnSpc>
              <a:spcBef>
                <a:spcPct val="0"/>
              </a:spcBef>
              <a:spcAft>
                <a:spcPts val="1200"/>
              </a:spcAft>
            </a:pPr>
            <a:r>
              <a:rPr lang="en-US" sz="4400" b="1" kern="1200" dirty="0">
                <a:solidFill>
                  <a:schemeClr val="tx1"/>
                </a:solidFill>
                <a:effectLst/>
                <a:latin typeface="+mj-lt"/>
                <a:ea typeface="+mj-ea"/>
                <a:cs typeface="+mj-cs"/>
              </a:rPr>
              <a:t>Research Impact (Continuation)</a:t>
            </a:r>
          </a:p>
        </p:txBody>
      </p:sp>
      <p:sp>
        <p:nvSpPr>
          <p:cNvPr id="56" name="Rectangle 55">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4" name="Rectangle 5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 name="Diagram 1">
            <a:extLst>
              <a:ext uri="{FF2B5EF4-FFF2-40B4-BE49-F238E27FC236}">
                <a16:creationId xmlns:a16="http://schemas.microsoft.com/office/drawing/2014/main" id="{25A702D7-C049-9BF1-24E8-70996EB8A23F}"/>
              </a:ext>
            </a:extLst>
          </p:cNvPr>
          <p:cNvGraphicFramePr/>
          <p:nvPr>
            <p:extLst>
              <p:ext uri="{D42A27DB-BD31-4B8C-83A1-F6EECF244321}">
                <p14:modId xmlns:p14="http://schemas.microsoft.com/office/powerpoint/2010/main" val="333954016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9884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6" name="Freeform: Shape 15">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32683373-0037-4B22-7C21-3B37ED54D768}"/>
              </a:ext>
            </a:extLst>
          </p:cNvPr>
          <p:cNvSpPr txBox="1"/>
          <p:nvPr/>
        </p:nvSpPr>
        <p:spPr>
          <a:xfrm>
            <a:off x="1966912" y="673957"/>
            <a:ext cx="8258176" cy="631825"/>
          </a:xfrm>
          <a:prstGeom prst="rect">
            <a:avLst/>
          </a:prstGeom>
        </p:spPr>
        <p:txBody>
          <a:bodyPr vert="horz" lIns="91440" tIns="45720" rIns="91440" bIns="45720" rtlCol="0" anchor="ctr">
            <a:normAutofit/>
          </a:bodyPr>
          <a:lstStyle/>
          <a:p>
            <a:pPr marR="0" algn="ctr" defTabSz="914400">
              <a:lnSpc>
                <a:spcPct val="90000"/>
              </a:lnSpc>
              <a:spcBef>
                <a:spcPts val="1000"/>
              </a:spcBef>
              <a:spcAft>
                <a:spcPts val="1200"/>
              </a:spcAft>
            </a:pPr>
            <a:r>
              <a:rPr lang="en-US" sz="2800" b="1" kern="1200" dirty="0">
                <a:solidFill>
                  <a:schemeClr val="tx1"/>
                </a:solidFill>
                <a:effectLst/>
                <a:latin typeface="Arial" panose="020B0604020202020204" pitchFamily="34" charset="0"/>
                <a:cs typeface="Arial" panose="020B0604020202020204" pitchFamily="34" charset="0"/>
              </a:rPr>
              <a:t>Reference List</a:t>
            </a:r>
          </a:p>
        </p:txBody>
      </p:sp>
      <p:sp>
        <p:nvSpPr>
          <p:cNvPr id="20" name="Rectangle 19">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9DD2C2CC-2AD5-28D1-E700-4EA337BD0F9B}"/>
              </a:ext>
            </a:extLst>
          </p:cNvPr>
          <p:cNvSpPr txBox="1"/>
          <p:nvPr/>
        </p:nvSpPr>
        <p:spPr>
          <a:xfrm>
            <a:off x="957984" y="1786522"/>
            <a:ext cx="10119591" cy="4478149"/>
          </a:xfrm>
          <a:prstGeom prst="rect">
            <a:avLst/>
          </a:prstGeom>
          <a:noFill/>
        </p:spPr>
        <p:txBody>
          <a:bodyPr wrap="square">
            <a:spAutoFit/>
          </a:bodyPr>
          <a:lstStyle/>
          <a:p>
            <a:pPr algn="just">
              <a:spcBef>
                <a:spcPts val="1200"/>
              </a:spcBef>
              <a:spcAft>
                <a:spcPts val="1200"/>
              </a:spcAft>
              <a:buNone/>
            </a:pPr>
            <a:r>
              <a:rPr lang="en-IN" sz="1100" kern="100" dirty="0">
                <a:effectLst/>
                <a:latin typeface="Arial" panose="020B0604020202020204" pitchFamily="34" charset="0"/>
                <a:ea typeface="Aptos" panose="020B0004020202020204" pitchFamily="34" charset="0"/>
                <a:cs typeface="Arial" panose="020B0604020202020204" pitchFamily="34" charset="0"/>
              </a:rPr>
              <a:t>Azarian, M., Yu, H., Shiferaw, A.T. and Stevik, T.K., (2023). Do we perform systematic literature review right? A scientific mapping and methodological assessment. </a:t>
            </a:r>
            <a:r>
              <a:rPr lang="en-IN" sz="1100" i="1" kern="100" dirty="0">
                <a:effectLst/>
                <a:latin typeface="Arial" panose="020B0604020202020204" pitchFamily="34" charset="0"/>
                <a:ea typeface="Aptos" panose="020B0004020202020204" pitchFamily="34" charset="0"/>
                <a:cs typeface="Arial" panose="020B0604020202020204" pitchFamily="34" charset="0"/>
              </a:rPr>
              <a:t>Logistics</a:t>
            </a:r>
            <a:r>
              <a:rPr lang="en-IN" sz="1100" kern="100" dirty="0">
                <a:effectLst/>
                <a:latin typeface="Arial" panose="020B0604020202020204" pitchFamily="34" charset="0"/>
                <a:ea typeface="Aptos" panose="020B0004020202020204" pitchFamily="34" charset="0"/>
                <a:cs typeface="Arial" panose="020B0604020202020204" pitchFamily="34" charset="0"/>
              </a:rPr>
              <a:t>, </a:t>
            </a:r>
            <a:r>
              <a:rPr lang="en-IN" sz="1100" i="1" kern="100" dirty="0">
                <a:effectLst/>
                <a:latin typeface="Arial" panose="020B0604020202020204" pitchFamily="34" charset="0"/>
                <a:ea typeface="Aptos" panose="020B0004020202020204" pitchFamily="34" charset="0"/>
                <a:cs typeface="Arial" panose="020B0604020202020204" pitchFamily="34" charset="0"/>
              </a:rPr>
              <a:t>7</a:t>
            </a:r>
            <a:r>
              <a:rPr lang="en-IN" sz="1100" kern="100" dirty="0">
                <a:effectLst/>
                <a:latin typeface="Arial" panose="020B0604020202020204" pitchFamily="34" charset="0"/>
                <a:ea typeface="Aptos" panose="020B0004020202020204" pitchFamily="34" charset="0"/>
                <a:cs typeface="Arial" panose="020B0604020202020204" pitchFamily="34" charset="0"/>
              </a:rPr>
              <a:t>(4), p.89. </a:t>
            </a:r>
            <a:r>
              <a:rPr lang="en-IN"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https://www.mdpi.com/2305-6290/7/4/89</a:t>
            </a:r>
            <a:r>
              <a:rPr lang="en-IN" sz="1100" kern="100" dirty="0">
                <a:effectLst/>
                <a:latin typeface="Arial" panose="020B0604020202020204" pitchFamily="34" charset="0"/>
                <a:ea typeface="Aptos" panose="020B0004020202020204" pitchFamily="34" charset="0"/>
                <a:cs typeface="Arial" panose="020B0604020202020204" pitchFamily="34" charset="0"/>
              </a:rPr>
              <a:t> </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p>
            <a:pPr algn="just">
              <a:spcBef>
                <a:spcPts val="1200"/>
              </a:spcBef>
              <a:spcAft>
                <a:spcPts val="1200"/>
              </a:spcAft>
              <a:buNone/>
            </a:pPr>
            <a:r>
              <a:rPr lang="en-IN" sz="1100" kern="100" dirty="0">
                <a:effectLst/>
                <a:latin typeface="Arial" panose="020B0604020202020204" pitchFamily="34" charset="0"/>
                <a:ea typeface="Aptos" panose="020B0004020202020204" pitchFamily="34" charset="0"/>
                <a:cs typeface="Arial" panose="020B0604020202020204" pitchFamily="34" charset="0"/>
              </a:rPr>
              <a:t>Braun, V. and Clarke, V., (2022). Conceptual and design thinking for thematic analysis. </a:t>
            </a:r>
            <a:r>
              <a:rPr lang="en-IN" sz="1100" i="1" kern="100" dirty="0">
                <a:effectLst/>
                <a:latin typeface="Arial" panose="020B0604020202020204" pitchFamily="34" charset="0"/>
                <a:ea typeface="Aptos" panose="020B0004020202020204" pitchFamily="34" charset="0"/>
                <a:cs typeface="Arial" panose="020B0604020202020204" pitchFamily="34" charset="0"/>
              </a:rPr>
              <a:t>Qualitative psychology</a:t>
            </a:r>
            <a:r>
              <a:rPr lang="en-IN" sz="1100" kern="100" dirty="0">
                <a:effectLst/>
                <a:latin typeface="Arial" panose="020B0604020202020204" pitchFamily="34" charset="0"/>
                <a:ea typeface="Aptos" panose="020B0004020202020204" pitchFamily="34" charset="0"/>
                <a:cs typeface="Arial" panose="020B0604020202020204" pitchFamily="34" charset="0"/>
              </a:rPr>
              <a:t>, </a:t>
            </a:r>
            <a:r>
              <a:rPr lang="en-IN" sz="1100" i="1" kern="100" dirty="0">
                <a:effectLst/>
                <a:latin typeface="Arial" panose="020B0604020202020204" pitchFamily="34" charset="0"/>
                <a:ea typeface="Aptos" panose="020B0004020202020204" pitchFamily="34" charset="0"/>
                <a:cs typeface="Arial" panose="020B0604020202020204" pitchFamily="34" charset="0"/>
              </a:rPr>
              <a:t>9</a:t>
            </a:r>
            <a:r>
              <a:rPr lang="en-IN" sz="1100" kern="100" dirty="0">
                <a:effectLst/>
                <a:latin typeface="Arial" panose="020B0604020202020204" pitchFamily="34" charset="0"/>
                <a:ea typeface="Aptos" panose="020B0004020202020204" pitchFamily="34" charset="0"/>
                <a:cs typeface="Arial" panose="020B0604020202020204" pitchFamily="34" charset="0"/>
              </a:rPr>
              <a:t>(1), p.3. </a:t>
            </a:r>
            <a:r>
              <a:rPr lang="en-IN"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https://uwe-repository.worktribe.com/index.php/preview/7165036/Conceptual%20and%20design%20thinking%20for%20thematic%20analysis.pdf</a:t>
            </a:r>
            <a:r>
              <a:rPr lang="en-IN" sz="1100" kern="100" dirty="0">
                <a:effectLst/>
                <a:latin typeface="Arial" panose="020B0604020202020204" pitchFamily="34" charset="0"/>
                <a:ea typeface="Aptos" panose="020B0004020202020204" pitchFamily="34" charset="0"/>
                <a:cs typeface="Arial" panose="020B0604020202020204" pitchFamily="34" charset="0"/>
              </a:rPr>
              <a:t> </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p>
            <a:pPr algn="just">
              <a:spcBef>
                <a:spcPts val="1200"/>
              </a:spcBef>
              <a:spcAft>
                <a:spcPts val="1200"/>
              </a:spcAft>
              <a:buNone/>
            </a:pPr>
            <a:r>
              <a:rPr lang="en-IN" sz="1100" kern="100" dirty="0">
                <a:effectLst/>
                <a:latin typeface="Arial" panose="020B0604020202020204" pitchFamily="34" charset="0"/>
                <a:ea typeface="Aptos" panose="020B0004020202020204" pitchFamily="34" charset="0"/>
                <a:cs typeface="Arial" panose="020B0604020202020204" pitchFamily="34" charset="0"/>
              </a:rPr>
              <a:t>Camacho, E.M., Gavan, S., Keers, R.N., Chuter, A. and Elliott, R.A., (2024). Estimating the impact on patient safety of enabling the digital transfer of patients’ prescription information in the English NHS. </a:t>
            </a:r>
            <a:r>
              <a:rPr lang="en-IN" sz="1100" i="1" kern="100" dirty="0">
                <a:effectLst/>
                <a:latin typeface="Arial" panose="020B0604020202020204" pitchFamily="34" charset="0"/>
                <a:ea typeface="Aptos" panose="020B0004020202020204" pitchFamily="34" charset="0"/>
                <a:cs typeface="Arial" panose="020B0604020202020204" pitchFamily="34" charset="0"/>
              </a:rPr>
              <a:t>BMJ quality &amp; safety</a:t>
            </a:r>
            <a:r>
              <a:rPr lang="en-IN" sz="1100" kern="100" dirty="0">
                <a:effectLst/>
                <a:latin typeface="Arial" panose="020B0604020202020204" pitchFamily="34" charset="0"/>
                <a:ea typeface="Aptos" panose="020B0004020202020204" pitchFamily="34" charset="0"/>
                <a:cs typeface="Arial" panose="020B0604020202020204" pitchFamily="34" charset="0"/>
              </a:rPr>
              <a:t>, </a:t>
            </a:r>
            <a:r>
              <a:rPr lang="en-IN" sz="1100" i="1" kern="100" dirty="0">
                <a:effectLst/>
                <a:latin typeface="Arial" panose="020B0604020202020204" pitchFamily="34" charset="0"/>
                <a:ea typeface="Aptos" panose="020B0004020202020204" pitchFamily="34" charset="0"/>
                <a:cs typeface="Arial" panose="020B0604020202020204" pitchFamily="34" charset="0"/>
              </a:rPr>
              <a:t>33</a:t>
            </a:r>
            <a:r>
              <a:rPr lang="en-IN" sz="1100" kern="100" dirty="0">
                <a:effectLst/>
                <a:latin typeface="Arial" panose="020B0604020202020204" pitchFamily="34" charset="0"/>
                <a:ea typeface="Aptos" panose="020B0004020202020204" pitchFamily="34" charset="0"/>
                <a:cs typeface="Arial" panose="020B0604020202020204" pitchFamily="34" charset="0"/>
              </a:rPr>
              <a:t>(11), pp.726-737. </a:t>
            </a:r>
            <a:r>
              <a:rPr lang="en-IN"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https://qualitysafety.bmj.com/content/qhc/33/11/726.full.pdf</a:t>
            </a:r>
            <a:r>
              <a:rPr lang="en-IN" sz="1100" kern="100" dirty="0">
                <a:effectLst/>
                <a:latin typeface="Arial" panose="020B0604020202020204" pitchFamily="34" charset="0"/>
                <a:ea typeface="Aptos" panose="020B0004020202020204" pitchFamily="34" charset="0"/>
                <a:cs typeface="Arial" panose="020B0604020202020204" pitchFamily="34" charset="0"/>
              </a:rPr>
              <a:t> </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p>
            <a:pPr algn="just">
              <a:spcBef>
                <a:spcPts val="1200"/>
              </a:spcBef>
              <a:spcAft>
                <a:spcPts val="1200"/>
              </a:spcAft>
              <a:buNone/>
            </a:pPr>
            <a:r>
              <a:rPr lang="en-IN" sz="1100" kern="100" dirty="0">
                <a:effectLst/>
                <a:latin typeface="Arial" panose="020B0604020202020204" pitchFamily="34" charset="0"/>
                <a:ea typeface="Aptos" panose="020B0004020202020204" pitchFamily="34" charset="0"/>
                <a:cs typeface="Arial" panose="020B0604020202020204" pitchFamily="34" charset="0"/>
              </a:rPr>
              <a:t>Care Quality Commission (2022). </a:t>
            </a:r>
            <a:r>
              <a:rPr lang="en-IN" sz="1100" i="1" kern="100" dirty="0">
                <a:effectLst/>
                <a:latin typeface="Arial" panose="020B0604020202020204" pitchFamily="34" charset="0"/>
                <a:ea typeface="Aptos" panose="020B0004020202020204" pitchFamily="34" charset="0"/>
                <a:cs typeface="Arial" panose="020B0604020202020204" pitchFamily="34" charset="0"/>
              </a:rPr>
              <a:t>CQC Insight 14: Medicines Safety in NHS Trusts</a:t>
            </a:r>
            <a:r>
              <a:rPr lang="en-IN" sz="1100" kern="100" dirty="0">
                <a:effectLst/>
                <a:latin typeface="Arial" panose="020B0604020202020204" pitchFamily="34" charset="0"/>
                <a:ea typeface="Aptos" panose="020B0004020202020204" pitchFamily="34" charset="0"/>
                <a:cs typeface="Arial" panose="020B0604020202020204" pitchFamily="34" charset="0"/>
              </a:rPr>
              <a:t>. [online] www.cqc.org.uk. Available at: </a:t>
            </a:r>
            <a:r>
              <a:rPr lang="en-IN"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https://www.cqc.org.uk/publications/major-reports/cqc-insight-14-medicines-safety-nhs-trusts</a:t>
            </a:r>
            <a:r>
              <a:rPr lang="en-IN" sz="1100" kern="100" dirty="0">
                <a:effectLst/>
                <a:latin typeface="Arial" panose="020B0604020202020204" pitchFamily="34" charset="0"/>
                <a:ea typeface="Aptos" panose="020B0004020202020204" pitchFamily="34" charset="0"/>
                <a:cs typeface="Arial" panose="020B0604020202020204" pitchFamily="34" charset="0"/>
              </a:rPr>
              <a:t> (Accessed 13 June 2026). </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p>
            <a:pPr algn="just">
              <a:spcBef>
                <a:spcPts val="1200"/>
              </a:spcBef>
              <a:spcAft>
                <a:spcPts val="1200"/>
              </a:spcAft>
              <a:buNone/>
            </a:pPr>
            <a:r>
              <a:rPr lang="en-IN" sz="1100" kern="100" dirty="0">
                <a:effectLst/>
                <a:latin typeface="Arial" panose="020B0604020202020204" pitchFamily="34" charset="0"/>
                <a:ea typeface="Aptos" panose="020B0004020202020204" pitchFamily="34" charset="0"/>
                <a:cs typeface="Arial" panose="020B0604020202020204" pitchFamily="34" charset="0"/>
              </a:rPr>
              <a:t>CQC (2022). </a:t>
            </a:r>
            <a:r>
              <a:rPr lang="en-IN" sz="1100" i="1" kern="100" dirty="0">
                <a:effectLst/>
                <a:latin typeface="Arial" panose="020B0604020202020204" pitchFamily="34" charset="0"/>
                <a:ea typeface="Aptos" panose="020B0004020202020204" pitchFamily="34" charset="0"/>
                <a:cs typeface="Arial" panose="020B0604020202020204" pitchFamily="34" charset="0"/>
              </a:rPr>
              <a:t>Medicines Safety in NHS Trusts</a:t>
            </a:r>
            <a:r>
              <a:rPr lang="en-IN" sz="1100" kern="100" dirty="0">
                <a:effectLst/>
                <a:latin typeface="Arial" panose="020B0604020202020204" pitchFamily="34" charset="0"/>
                <a:ea typeface="Aptos" panose="020B0004020202020204" pitchFamily="34" charset="0"/>
                <a:cs typeface="Arial" panose="020B0604020202020204" pitchFamily="34" charset="0"/>
              </a:rPr>
              <a:t>. Care Quality Commission. Available at: </a:t>
            </a:r>
            <a:r>
              <a:rPr lang="en-IN"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https://www.cqc.org.uk/publications/major-reports/cqc-insight-14-medicines-safety-nhs-trusts</a:t>
            </a:r>
            <a:r>
              <a:rPr lang="en-IN" sz="1100" kern="100" dirty="0">
                <a:effectLst/>
                <a:latin typeface="Arial" panose="020B0604020202020204" pitchFamily="34" charset="0"/>
                <a:ea typeface="Aptos" panose="020B0004020202020204" pitchFamily="34" charset="0"/>
                <a:cs typeface="Arial" panose="020B0604020202020204" pitchFamily="34" charset="0"/>
              </a:rPr>
              <a:t> (Accessed: 10 June 2026). </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p>
            <a:pPr algn="just">
              <a:spcBef>
                <a:spcPts val="1200"/>
              </a:spcBef>
              <a:spcAft>
                <a:spcPts val="1200"/>
              </a:spcAft>
              <a:buNone/>
            </a:pPr>
            <a:r>
              <a:rPr lang="en-IN" sz="1100" kern="100" dirty="0">
                <a:effectLst/>
                <a:latin typeface="Arial" panose="020B0604020202020204" pitchFamily="34" charset="0"/>
                <a:ea typeface="Aptos" panose="020B0004020202020204" pitchFamily="34" charset="0"/>
                <a:cs typeface="Arial" panose="020B0604020202020204" pitchFamily="34" charset="0"/>
              </a:rPr>
              <a:t>Elliott, R.A., Camacho, E., Jankovic, D., </a:t>
            </a:r>
            <a:r>
              <a:rPr lang="en-IN" sz="1100" kern="100" dirty="0" err="1">
                <a:effectLst/>
                <a:latin typeface="Arial" panose="020B0604020202020204" pitchFamily="34" charset="0"/>
                <a:ea typeface="Aptos" panose="020B0004020202020204" pitchFamily="34" charset="0"/>
                <a:cs typeface="Arial" panose="020B0604020202020204" pitchFamily="34" charset="0"/>
              </a:rPr>
              <a:t>Sculpher</a:t>
            </a:r>
            <a:r>
              <a:rPr lang="en-IN" sz="1100" kern="100" dirty="0">
                <a:effectLst/>
                <a:latin typeface="Arial" panose="020B0604020202020204" pitchFamily="34" charset="0"/>
                <a:ea typeface="Aptos" panose="020B0004020202020204" pitchFamily="34" charset="0"/>
                <a:cs typeface="Arial" panose="020B0604020202020204" pitchFamily="34" charset="0"/>
              </a:rPr>
              <a:t>, M.J. and Faria, R., (2021). Economic analysis of the prevalence and clinical and economic burden of medication error in England. </a:t>
            </a:r>
            <a:r>
              <a:rPr lang="en-IN" sz="1100" i="1" kern="100" dirty="0">
                <a:effectLst/>
                <a:latin typeface="Arial" panose="020B0604020202020204" pitchFamily="34" charset="0"/>
                <a:ea typeface="Aptos" panose="020B0004020202020204" pitchFamily="34" charset="0"/>
                <a:cs typeface="Arial" panose="020B0604020202020204" pitchFamily="34" charset="0"/>
              </a:rPr>
              <a:t>BMJ Quality &amp; Safety</a:t>
            </a:r>
            <a:r>
              <a:rPr lang="en-IN" sz="1100" kern="100" dirty="0">
                <a:effectLst/>
                <a:latin typeface="Arial" panose="020B0604020202020204" pitchFamily="34" charset="0"/>
                <a:ea typeface="Aptos" panose="020B0004020202020204" pitchFamily="34" charset="0"/>
                <a:cs typeface="Arial" panose="020B0604020202020204" pitchFamily="34" charset="0"/>
              </a:rPr>
              <a:t>, </a:t>
            </a:r>
            <a:r>
              <a:rPr lang="en-IN" sz="1100" i="1" kern="100" dirty="0">
                <a:effectLst/>
                <a:latin typeface="Arial" panose="020B0604020202020204" pitchFamily="34" charset="0"/>
                <a:ea typeface="Aptos" panose="020B0004020202020204" pitchFamily="34" charset="0"/>
                <a:cs typeface="Arial" panose="020B0604020202020204" pitchFamily="34" charset="0"/>
              </a:rPr>
              <a:t>30</a:t>
            </a:r>
            <a:r>
              <a:rPr lang="en-IN" sz="1100" kern="100" dirty="0">
                <a:effectLst/>
                <a:latin typeface="Arial" panose="020B0604020202020204" pitchFamily="34" charset="0"/>
                <a:ea typeface="Aptos" panose="020B0004020202020204" pitchFamily="34" charset="0"/>
                <a:cs typeface="Arial" panose="020B0604020202020204" pitchFamily="34" charset="0"/>
              </a:rPr>
              <a:t>(2), pp.96-105. </a:t>
            </a:r>
            <a:r>
              <a:rPr lang="en-IN"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https://qualitysafety.bmj.com/content/qhc/30/2/96.full.pdf</a:t>
            </a:r>
            <a:r>
              <a:rPr lang="en-IN" sz="1100" kern="100" dirty="0">
                <a:effectLst/>
                <a:latin typeface="Arial" panose="020B0604020202020204" pitchFamily="34" charset="0"/>
                <a:ea typeface="Aptos" panose="020B0004020202020204" pitchFamily="34" charset="0"/>
                <a:cs typeface="Arial" panose="020B0604020202020204" pitchFamily="34" charset="0"/>
              </a:rPr>
              <a:t> </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p>
            <a:pPr algn="just">
              <a:spcBef>
                <a:spcPts val="1200"/>
              </a:spcBef>
              <a:spcAft>
                <a:spcPts val="1200"/>
              </a:spcAft>
              <a:buNone/>
            </a:pPr>
            <a:r>
              <a:rPr lang="en-IN" sz="1100" kern="100" dirty="0" err="1">
                <a:effectLst/>
                <a:latin typeface="Arial" panose="020B0604020202020204" pitchFamily="34" charset="0"/>
                <a:ea typeface="Aptos" panose="020B0004020202020204" pitchFamily="34" charset="0"/>
                <a:cs typeface="Arial" panose="020B0604020202020204" pitchFamily="34" charset="0"/>
              </a:rPr>
              <a:t>Guntschnig</a:t>
            </a:r>
            <a:r>
              <a:rPr lang="en-IN" sz="1100" kern="100" dirty="0">
                <a:effectLst/>
                <a:latin typeface="Arial" panose="020B0604020202020204" pitchFamily="34" charset="0"/>
                <a:ea typeface="Aptos" panose="020B0004020202020204" pitchFamily="34" charset="0"/>
                <a:cs typeface="Arial" panose="020B0604020202020204" pitchFamily="34" charset="0"/>
              </a:rPr>
              <a:t>, S., Barbosa, R., </a:t>
            </a:r>
            <a:r>
              <a:rPr lang="en-IN" sz="1100" kern="100" dirty="0" err="1">
                <a:effectLst/>
                <a:latin typeface="Arial" panose="020B0604020202020204" pitchFamily="34" charset="0"/>
                <a:ea typeface="Aptos" panose="020B0004020202020204" pitchFamily="34" charset="0"/>
                <a:cs typeface="Arial" panose="020B0604020202020204" pitchFamily="34" charset="0"/>
              </a:rPr>
              <a:t>Jenzer</a:t>
            </a:r>
            <a:r>
              <a:rPr lang="en-IN" sz="1100" kern="100" dirty="0">
                <a:effectLst/>
                <a:latin typeface="Arial" panose="020B0604020202020204" pitchFamily="34" charset="0"/>
                <a:ea typeface="Aptos" panose="020B0004020202020204" pitchFamily="34" charset="0"/>
                <a:cs typeface="Arial" panose="020B0604020202020204" pitchFamily="34" charset="0"/>
              </a:rPr>
              <a:t>, H., Greening, M., Hayde, J., Heery, H., Serrano, M.C.I., </a:t>
            </a:r>
            <a:r>
              <a:rPr lang="en-IN" sz="1100" kern="100" dirty="0" err="1">
                <a:effectLst/>
                <a:latin typeface="Arial" panose="020B0604020202020204" pitchFamily="34" charset="0"/>
                <a:ea typeface="Aptos" panose="020B0004020202020204" pitchFamily="34" charset="0"/>
                <a:cs typeface="Arial" panose="020B0604020202020204" pitchFamily="34" charset="0"/>
              </a:rPr>
              <a:t>Lajtmanová</a:t>
            </a:r>
            <a:r>
              <a:rPr lang="en-IN" sz="1100" kern="100" dirty="0">
                <a:effectLst/>
                <a:latin typeface="Arial" panose="020B0604020202020204" pitchFamily="34" charset="0"/>
                <a:ea typeface="Aptos" panose="020B0004020202020204" pitchFamily="34" charset="0"/>
                <a:cs typeface="Arial" panose="020B0604020202020204" pitchFamily="34" charset="0"/>
              </a:rPr>
              <a:t>, K., Rossin, E., </a:t>
            </a:r>
            <a:r>
              <a:rPr lang="en-IN" sz="1100" kern="100" dirty="0" err="1">
                <a:effectLst/>
                <a:latin typeface="Arial" panose="020B0604020202020204" pitchFamily="34" charset="0"/>
                <a:ea typeface="Aptos" panose="020B0004020202020204" pitchFamily="34" charset="0"/>
                <a:cs typeface="Arial" panose="020B0604020202020204" pitchFamily="34" charset="0"/>
              </a:rPr>
              <a:t>Tentova-Peceva</a:t>
            </a:r>
            <a:r>
              <a:rPr lang="en-IN" sz="1100" kern="100" dirty="0">
                <a:effectLst/>
                <a:latin typeface="Arial" panose="020B0604020202020204" pitchFamily="34" charset="0"/>
                <a:ea typeface="Aptos" panose="020B0004020202020204" pitchFamily="34" charset="0"/>
                <a:cs typeface="Arial" panose="020B0604020202020204" pitchFamily="34" charset="0"/>
              </a:rPr>
              <a:t>, S. and Kohl, S., (2025). Tackling medication errors: how a systems approach improves patient safety. </a:t>
            </a:r>
            <a:r>
              <a:rPr lang="en-IN" sz="1100" i="1" kern="100" dirty="0">
                <a:effectLst/>
                <a:latin typeface="Arial" panose="020B0604020202020204" pitchFamily="34" charset="0"/>
                <a:ea typeface="Aptos" panose="020B0004020202020204" pitchFamily="34" charset="0"/>
                <a:cs typeface="Arial" panose="020B0604020202020204" pitchFamily="34" charset="0"/>
              </a:rPr>
              <a:t>European Journal of Hospital Pharmacy</a:t>
            </a:r>
            <a:r>
              <a:rPr lang="en-IN" sz="1100" kern="100" dirty="0">
                <a:effectLst/>
                <a:latin typeface="Arial" panose="020B0604020202020204" pitchFamily="34" charset="0"/>
                <a:ea typeface="Aptos" panose="020B0004020202020204" pitchFamily="34" charset="0"/>
                <a:cs typeface="Arial" panose="020B0604020202020204" pitchFamily="34" charset="0"/>
              </a:rPr>
              <a:t>. </a:t>
            </a:r>
            <a:r>
              <a:rPr lang="en-IN"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7"/>
              </a:rPr>
              <a:t>https://ejhp.bmj.com/content/early/2025/04/30/ejhpharm-2025-004533?versioned=true</a:t>
            </a:r>
            <a:r>
              <a:rPr lang="en-IN" sz="1100" kern="100" dirty="0">
                <a:effectLst/>
                <a:latin typeface="Arial" panose="020B0604020202020204" pitchFamily="34" charset="0"/>
                <a:ea typeface="Aptos" panose="020B0004020202020204" pitchFamily="34" charset="0"/>
                <a:cs typeface="Arial" panose="020B0604020202020204" pitchFamily="34" charset="0"/>
              </a:rPr>
              <a:t> </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19856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9AD25-18DC-572F-0DEC-5DCB3EFFECF0}"/>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Reference List</a:t>
            </a:r>
            <a:br>
              <a:rPr lang="en-US" b="1" dirty="0">
                <a:latin typeface="Arial" panose="020B0604020202020204" pitchFamily="34"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1A11DFA0-0B74-66FF-AD76-AF5E8061196B}"/>
              </a:ext>
            </a:extLst>
          </p:cNvPr>
          <p:cNvSpPr>
            <a:spLocks noGrp="1"/>
          </p:cNvSpPr>
          <p:nvPr>
            <p:ph idx="1"/>
          </p:nvPr>
        </p:nvSpPr>
        <p:spPr>
          <a:xfrm>
            <a:off x="921328" y="1493115"/>
            <a:ext cx="10515600" cy="4351338"/>
          </a:xfrm>
        </p:spPr>
        <p:txBody>
          <a:bodyPr>
            <a:normAutofit fontScale="85000" lnSpcReduction="20000"/>
          </a:bodyPr>
          <a:lstStyle/>
          <a:p>
            <a:r>
              <a:rPr lang="en-US" sz="2000" dirty="0"/>
              <a:t>Hoxha, G., </a:t>
            </a:r>
            <a:r>
              <a:rPr lang="en-US" sz="2000" dirty="0" err="1"/>
              <a:t>Simeli</a:t>
            </a:r>
            <a:r>
              <a:rPr lang="en-US" sz="2000" dirty="0"/>
              <a:t>, I., Theocharis, D., Vasileiou, A. and </a:t>
            </a:r>
            <a:r>
              <a:rPr lang="en-US" sz="2000" dirty="0" err="1"/>
              <a:t>Tsekouropoulos</a:t>
            </a:r>
            <a:r>
              <a:rPr lang="en-US" sz="2000" dirty="0"/>
              <a:t>, G., (2024). Sustainable healthcare quality and job satisfaction through organizational culture: Approaches and outcomes. Sustainability, 16(9), p.3603. </a:t>
            </a:r>
            <a:r>
              <a:rPr lang="en-US" sz="2000" dirty="0">
                <a:hlinkClick r:id="rId2"/>
              </a:rPr>
              <a:t>https://www.mdpi.com/2071-1050/16/9/3603</a:t>
            </a:r>
            <a:r>
              <a:rPr lang="en-US" sz="2000" dirty="0"/>
              <a:t>  </a:t>
            </a:r>
          </a:p>
          <a:p>
            <a:r>
              <a:rPr lang="en-US" sz="2000" dirty="0"/>
              <a:t>NHS England (2024). NHS England» Medication Safety. [online] www.england.nhs.uk. Available at: </a:t>
            </a:r>
            <a:r>
              <a:rPr lang="en-US" sz="2000" dirty="0">
                <a:hlinkClick r:id="rId3"/>
              </a:rPr>
              <a:t>https://www.england.nhs.uk/patient-safety/patient-safety-insight/patient-safety-alerts/enduring-standards/standards-that-remain-valid/medication-safety/</a:t>
            </a:r>
            <a:r>
              <a:rPr lang="en-US" sz="2000" dirty="0"/>
              <a:t> (Accessed: 13 June 2026). </a:t>
            </a:r>
          </a:p>
          <a:p>
            <a:r>
              <a:rPr lang="en-US" sz="2000" dirty="0"/>
              <a:t>patientsafetycommissioner.org.uk (2026). Initiatives. Available at: </a:t>
            </a:r>
            <a:r>
              <a:rPr lang="en-US" sz="2000" dirty="0">
                <a:hlinkClick r:id="rId4"/>
              </a:rPr>
              <a:t>https://www.patientsafetycommissioner.org.uk/resources/initiatives/</a:t>
            </a:r>
            <a:r>
              <a:rPr lang="en-US" sz="2000" dirty="0"/>
              <a:t> (Accessed: 15 June 2026).</a:t>
            </a:r>
          </a:p>
          <a:p>
            <a:r>
              <a:rPr lang="en-US" sz="2000" dirty="0"/>
              <a:t>pslhub.org (2022). The Third WHO Global Patient Safety Challenge: Medication without harm. Available at: </a:t>
            </a:r>
            <a:r>
              <a:rPr lang="en-US" sz="2000" dirty="0">
                <a:hlinkClick r:id="rId5"/>
              </a:rPr>
              <a:t>https://www.pslhub.org/learn/organisations-linked-to-patient-safety-uk-and-beyond/international-patient-safety/who/the-third-who-global-patient-safety-challenge-medication-without-harm-r7406/</a:t>
            </a:r>
            <a:r>
              <a:rPr lang="en-US" sz="2000" dirty="0"/>
              <a:t> (Accessed: 15 June 2026).</a:t>
            </a:r>
          </a:p>
          <a:p>
            <a:r>
              <a:rPr lang="en-US" sz="2000" dirty="0"/>
              <a:t>v-comply (2024). Healthcare Compliance in the UK, CQC Regulations and Information Governance. Available at: </a:t>
            </a:r>
            <a:r>
              <a:rPr lang="en-US" sz="2000" dirty="0">
                <a:hlinkClick r:id="rId6"/>
              </a:rPr>
              <a:t>https://www.v-comply.com/blog/healthcare-compliance-uk-cqc-regulations/</a:t>
            </a:r>
            <a:r>
              <a:rPr lang="en-US" sz="2000" dirty="0"/>
              <a:t> (Accessed: 15 June 2026).</a:t>
            </a:r>
          </a:p>
          <a:p>
            <a:r>
              <a:rPr lang="en-US" sz="2000" dirty="0"/>
              <a:t>WHO (2022). Medication without Harm. [online] World Health Organization. Available at: </a:t>
            </a:r>
            <a:r>
              <a:rPr lang="en-US" sz="2000" dirty="0">
                <a:hlinkClick r:id="rId7"/>
              </a:rPr>
              <a:t>https://www.who.int/initiatives/medication-without-harm</a:t>
            </a:r>
            <a:r>
              <a:rPr lang="en-US" sz="2000" dirty="0"/>
              <a:t> (Accessed: 13 June 2026).</a:t>
            </a:r>
          </a:p>
          <a:p>
            <a:r>
              <a:rPr lang="en-US" sz="2000" dirty="0"/>
              <a:t>World Health Organization (2023). Patient safety. [online] World Health Organization. Available at: </a:t>
            </a:r>
            <a:r>
              <a:rPr lang="en-US" sz="2000" dirty="0">
                <a:hlinkClick r:id="rId8"/>
              </a:rPr>
              <a:t>https://www.who.int/news-room/fact-sheets/detail/patient-safet</a:t>
            </a:r>
            <a:r>
              <a:rPr lang="en-US" sz="2000" dirty="0"/>
              <a:t> (Accessed: 13 June 2026).</a:t>
            </a:r>
          </a:p>
          <a:p>
            <a:endParaRPr lang="en-IN" sz="2000" dirty="0"/>
          </a:p>
        </p:txBody>
      </p:sp>
    </p:spTree>
    <p:extLst>
      <p:ext uri="{BB962C8B-B14F-4D97-AF65-F5344CB8AC3E}">
        <p14:creationId xmlns:p14="http://schemas.microsoft.com/office/powerpoint/2010/main" val="223891888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862</TotalTime>
  <Words>2317</Words>
  <Application>Microsoft Office PowerPoint</Application>
  <PresentationFormat>Widescreen</PresentationFormat>
  <Paragraphs>103</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Calibri</vt:lpstr>
      <vt:lpstr>Calibri Light</vt:lpstr>
      <vt:lpstr>Times New Roman</vt:lpstr>
      <vt:lpstr>Office 2013 - 2022 Theme</vt:lpstr>
      <vt:lpstr>PowerPoint Presentation</vt:lpstr>
      <vt:lpstr>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Rajveer Rana</cp:lastModifiedBy>
  <cp:revision>4</cp:revision>
  <dcterms:created xsi:type="dcterms:W3CDTF">2025-10-09T08:33:44Z</dcterms:created>
  <dcterms:modified xsi:type="dcterms:W3CDTF">2026-06-15T09:24:06Z</dcterms:modified>
</cp:coreProperties>
</file>