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eb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3" r:id="rId1"/>
  </p:sldMasterIdLst>
  <p:sldIdLst>
    <p:sldId id="256" r:id="rId2"/>
    <p:sldId id="257" r:id="rId3"/>
    <p:sldId id="285" r:id="rId4"/>
    <p:sldId id="286" r:id="rId5"/>
    <p:sldId id="287" r:id="rId6"/>
    <p:sldId id="288" r:id="rId7"/>
    <p:sldId id="289" r:id="rId8"/>
    <p:sldId id="258" r:id="rId9"/>
    <p:sldId id="260" r:id="rId10"/>
    <p:sldId id="259" r:id="rId11"/>
    <p:sldId id="262" r:id="rId12"/>
    <p:sldId id="263" r:id="rId13"/>
    <p:sldId id="265" r:id="rId14"/>
    <p:sldId id="266" r:id="rId15"/>
    <p:sldId id="267" r:id="rId16"/>
    <p:sldId id="268" r:id="rId17"/>
    <p:sldId id="271" r:id="rId18"/>
    <p:sldId id="291" r:id="rId19"/>
    <p:sldId id="270" r:id="rId20"/>
    <p:sldId id="272" r:id="rId21"/>
    <p:sldId id="273" r:id="rId22"/>
    <p:sldId id="274" r:id="rId23"/>
    <p:sldId id="300" r:id="rId24"/>
    <p:sldId id="301" r:id="rId25"/>
    <p:sldId id="302" r:id="rId26"/>
    <p:sldId id="303" r:id="rId27"/>
    <p:sldId id="304" r:id="rId28"/>
    <p:sldId id="305" r:id="rId29"/>
    <p:sldId id="306" r:id="rId30"/>
    <p:sldId id="308" r:id="rId31"/>
    <p:sldId id="309" r:id="rId32"/>
    <p:sldId id="310" r:id="rId33"/>
    <p:sldId id="307" r:id="rId34"/>
    <p:sldId id="311" r:id="rId35"/>
    <p:sldId id="275" r:id="rId36"/>
    <p:sldId id="276" r:id="rId37"/>
    <p:sldId id="277" r:id="rId38"/>
    <p:sldId id="278" r:id="rId39"/>
    <p:sldId id="279" r:id="rId40"/>
    <p:sldId id="280" r:id="rId41"/>
    <p:sldId id="281" r:id="rId42"/>
    <p:sldId id="282" r:id="rId43"/>
    <p:sldId id="284" r:id="rId44"/>
    <p:sldId id="283" r:id="rId45"/>
    <p:sldId id="292" r:id="rId46"/>
    <p:sldId id="293" r:id="rId47"/>
    <p:sldId id="294" r:id="rId48"/>
    <p:sldId id="295" r:id="rId49"/>
    <p:sldId id="296" r:id="rId50"/>
    <p:sldId id="297" r:id="rId51"/>
    <p:sldId id="299" r:id="rId52"/>
    <p:sldId id="298" r:id="rId5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ntro" id="{3E968007-B45A-4EB0-9BEF-9F3E0C976D43}">
          <p14:sldIdLst>
            <p14:sldId id="256"/>
            <p14:sldId id="257"/>
          </p14:sldIdLst>
        </p14:section>
        <p14:section name="Origin" id="{01F2256A-6893-4970-89BF-E8C4E0E1D3DD}">
          <p14:sldIdLst>
            <p14:sldId id="285"/>
            <p14:sldId id="286"/>
            <p14:sldId id="287"/>
            <p14:sldId id="288"/>
            <p14:sldId id="289"/>
            <p14:sldId id="258"/>
          </p14:sldIdLst>
        </p14:section>
        <p14:section name="Current ideas" id="{70705566-7355-49CE-8E98-1C47B8273636}">
          <p14:sldIdLst>
            <p14:sldId id="260"/>
            <p14:sldId id="259"/>
            <p14:sldId id="262"/>
            <p14:sldId id="263"/>
            <p14:sldId id="265"/>
            <p14:sldId id="266"/>
            <p14:sldId id="267"/>
            <p14:sldId id="268"/>
          </p14:sldIdLst>
        </p14:section>
        <p14:section name="Methodology" id="{42C51CFF-8D56-4FD2-BABB-B5B5A8AA19B2}">
          <p14:sldIdLst>
            <p14:sldId id="271"/>
            <p14:sldId id="291"/>
            <p14:sldId id="270"/>
            <p14:sldId id="272"/>
            <p14:sldId id="273"/>
            <p14:sldId id="274"/>
          </p14:sldIdLst>
        </p14:section>
        <p14:section name="Task info" id="{655A6C6A-C0C6-4362-A6FC-31E4CD991124}">
          <p14:sldIdLst>
            <p14:sldId id="300"/>
            <p14:sldId id="301"/>
            <p14:sldId id="302"/>
            <p14:sldId id="303"/>
            <p14:sldId id="304"/>
          </p14:sldIdLst>
        </p14:section>
        <p14:section name="Task #1" id="{0FBCAA5B-F674-43DF-9BC5-759AD24AE897}">
          <p14:sldIdLst>
            <p14:sldId id="305"/>
            <p14:sldId id="306"/>
            <p14:sldId id="308"/>
            <p14:sldId id="309"/>
          </p14:sldIdLst>
        </p14:section>
        <p14:section name="Task #2" id="{2A913641-2E26-429C-B282-EDB1496FFC51}">
          <p14:sldIdLst>
            <p14:sldId id="310"/>
            <p14:sldId id="307"/>
            <p14:sldId id="311"/>
          </p14:sldIdLst>
        </p14:section>
        <p14:section name="Boundaries and Limitations" id="{952C9806-ABC6-4252-9BD2-86FD2C1243B8}">
          <p14:sldIdLst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4"/>
          </p14:sldIdLst>
        </p14:section>
        <p14:section name="Ethics" id="{2FE3FAD8-9D98-4213-A1B9-1BD28154223E}">
          <p14:sldIdLst>
            <p14:sldId id="283"/>
            <p14:sldId id="292"/>
            <p14:sldId id="293"/>
            <p14:sldId id="294"/>
          </p14:sldIdLst>
        </p14:section>
        <p14:section name="Ethics 2" id="{A384CA42-B026-439C-A854-24F3F53B1C5C}">
          <p14:sldIdLst>
            <p14:sldId id="295"/>
            <p14:sldId id="296"/>
            <p14:sldId id="297"/>
          </p14:sldIdLst>
        </p14:section>
        <p14:section name="References/End" id="{C64CF13C-1FC3-4043-B5BB-22113C6F1C7A}">
          <p14:sldIdLst>
            <p14:sldId id="299"/>
            <p14:sldId id="29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63544"/>
    <a:srgbClr val="688E19"/>
    <a:srgbClr val="000000"/>
    <a:srgbClr val="2C3C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58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095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299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253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589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92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644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249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688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69548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967332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42588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7625013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06274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74004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813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104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  <p:sldLayoutId id="2147483825" r:id="rId2"/>
    <p:sldLayoutId id="2147483826" r:id="rId3"/>
    <p:sldLayoutId id="2147483827" r:id="rId4"/>
    <p:sldLayoutId id="2147483828" r:id="rId5"/>
    <p:sldLayoutId id="2147483829" r:id="rId6"/>
    <p:sldLayoutId id="2147483830" r:id="rId7"/>
    <p:sldLayoutId id="2147483831" r:id="rId8"/>
    <p:sldLayoutId id="2147483832" r:id="rId9"/>
    <p:sldLayoutId id="2147483833" r:id="rId10"/>
    <p:sldLayoutId id="2147483834" r:id="rId11"/>
    <p:sldLayoutId id="2147483835" r:id="rId12"/>
    <p:sldLayoutId id="2147483836" r:id="rId13"/>
    <p:sldLayoutId id="2147483837" r:id="rId14"/>
    <p:sldLayoutId id="2147483838" r:id="rId15"/>
    <p:sldLayoutId id="2147483839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eb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eb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eb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eb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eb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eb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teacher-network/2018/mar/14/sound-how-listening-music-hinders-learning-lessons-research" TargetMode="External"/><Relationship Id="rId2" Type="http://schemas.openxmlformats.org/officeDocument/2006/relationships/hyperlink" Target="https://doi-org.ezproxy.uwtsd.ac.uk/10.1016/j.compedu.2011.09.00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nicef.org.uk/what-we-do/un-convention-child-rights/" TargetMode="Externa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A00A2-C1EF-44BF-A029-8F35ECD80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7040" y="310719"/>
            <a:ext cx="4456591" cy="4332972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>Ambient music in the classroom setting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B28230-10AA-432F-9528-9E37DF6962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7040" y="4643691"/>
            <a:ext cx="3511233" cy="1147054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/>
              <a:t>Will Le Bas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2A1BE1-394C-4F91-BC1C-09386D8D41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599" r="10035" b="-1"/>
          <a:stretch/>
        </p:blipFill>
        <p:spPr>
          <a:xfrm>
            <a:off x="3060" y="10"/>
            <a:ext cx="753768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786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4">
            <a:extLst>
              <a:ext uri="{FF2B5EF4-FFF2-40B4-BE49-F238E27FC236}">
                <a16:creationId xmlns:a16="http://schemas.microsoft.com/office/drawing/2014/main" id="{ADA22FA9-361F-49AF-B1D2-F399147B61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3324" b="17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225880-D3E1-4F34-A6BD-8800EAE93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870" y="702156"/>
            <a:ext cx="10144260" cy="101380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Overview: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DF7B7-D684-42C8-9FB1-B3E30D75B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2180496"/>
            <a:ext cx="10261602" cy="3678303"/>
          </a:xfrm>
        </p:spPr>
        <p:txBody>
          <a:bodyPr>
            <a:normAutofit/>
          </a:bodyPr>
          <a:lstStyle/>
          <a:p>
            <a:r>
              <a:rPr lang="en-GB" sz="2400" dirty="0"/>
              <a:t>Origin of the research question,</a:t>
            </a:r>
          </a:p>
          <a:p>
            <a:r>
              <a:rPr lang="en-GB" sz="2400" dirty="0"/>
              <a:t>Current perspectives on music within the classroom environment,</a:t>
            </a:r>
          </a:p>
          <a:p>
            <a:r>
              <a:rPr lang="en-GB" sz="2400" dirty="0"/>
              <a:t>Methodology of the study,</a:t>
            </a:r>
          </a:p>
          <a:p>
            <a:r>
              <a:rPr lang="en-GB" sz="2400" dirty="0"/>
              <a:t>Boundaries and limitations of the study,</a:t>
            </a:r>
          </a:p>
          <a:p>
            <a:r>
              <a:rPr lang="en-GB" sz="2400" dirty="0"/>
              <a:t>Ethics of the study.</a:t>
            </a:r>
          </a:p>
        </p:txBody>
      </p:sp>
    </p:spTree>
    <p:extLst>
      <p:ext uri="{BB962C8B-B14F-4D97-AF65-F5344CB8AC3E}">
        <p14:creationId xmlns:p14="http://schemas.microsoft.com/office/powerpoint/2010/main" val="3022995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CD19B-544F-4559-B8EC-E0C0C3E91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00" y="4558892"/>
            <a:ext cx="3353432" cy="1607013"/>
          </a:xfrm>
        </p:spPr>
        <p:txBody>
          <a:bodyPr anchor="ctr"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Origins of the research question: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16A0F-8E8F-48F5-92AE-1364AF2C3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5764" y="4681603"/>
            <a:ext cx="7240909" cy="160701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“Can we listen to music?”</a:t>
            </a:r>
          </a:p>
          <a:p>
            <a:r>
              <a:rPr lang="en-GB" dirty="0">
                <a:solidFill>
                  <a:srgbClr val="FFFFFF"/>
                </a:solidFill>
              </a:rPr>
              <a:t>Popular opinion and scientific basis can be conflicting.</a:t>
            </a:r>
          </a:p>
          <a:p>
            <a:r>
              <a:rPr lang="en-GB" dirty="0">
                <a:solidFill>
                  <a:srgbClr val="FFFFFF"/>
                </a:solidFill>
              </a:rPr>
              <a:t>Common consensus versus personal experience?</a:t>
            </a:r>
          </a:p>
          <a:p>
            <a:r>
              <a:rPr lang="en-GB" dirty="0">
                <a:solidFill>
                  <a:srgbClr val="FFFFFF"/>
                </a:solidFill>
              </a:rPr>
              <a:t>Classical versus modern teaching.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F6E29C-67EC-447A-B219-F303676DA4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77" y="97654"/>
            <a:ext cx="7307309" cy="41103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9F27A7-87F0-4056-8CEA-33E3BDF60710}"/>
              </a:ext>
            </a:extLst>
          </p:cNvPr>
          <p:cNvSpPr txBox="1"/>
          <p:nvPr/>
        </p:nvSpPr>
        <p:spPr>
          <a:xfrm>
            <a:off x="7396086" y="1674674"/>
            <a:ext cx="26268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25,700 viewers,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4.29m subscribers,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Constant stream since august 2018.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76D7B6-4B50-4960-BE3F-3B2EA01E69BD}"/>
              </a:ext>
            </a:extLst>
          </p:cNvPr>
          <p:cNvSpPr/>
          <p:nvPr/>
        </p:nvSpPr>
        <p:spPr>
          <a:xfrm>
            <a:off x="88777" y="0"/>
            <a:ext cx="7307310" cy="420801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3DC902F-F4ED-4D27-A000-67F4F3D36384}"/>
              </a:ext>
            </a:extLst>
          </p:cNvPr>
          <p:cNvSpPr/>
          <p:nvPr/>
        </p:nvSpPr>
        <p:spPr>
          <a:xfrm>
            <a:off x="7472516" y="1544990"/>
            <a:ext cx="2271252" cy="1477328"/>
          </a:xfrm>
          <a:prstGeom prst="rect">
            <a:avLst/>
          </a:prstGeom>
          <a:solidFill>
            <a:srgbClr val="0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F3DA6BA-0F67-454F-9616-0F7641F609D0}"/>
              </a:ext>
            </a:extLst>
          </p:cNvPr>
          <p:cNvSpPr/>
          <p:nvPr/>
        </p:nvSpPr>
        <p:spPr>
          <a:xfrm>
            <a:off x="3525764" y="4681602"/>
            <a:ext cx="5681509" cy="1607013"/>
          </a:xfrm>
          <a:prstGeom prst="rect">
            <a:avLst/>
          </a:prstGeom>
          <a:solidFill>
            <a:srgbClr val="0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80ED2F-C922-4A65-AA85-CAE89609C2DD}"/>
              </a:ext>
            </a:extLst>
          </p:cNvPr>
          <p:cNvSpPr/>
          <p:nvPr/>
        </p:nvSpPr>
        <p:spPr>
          <a:xfrm>
            <a:off x="8808924" y="4943822"/>
            <a:ext cx="792276" cy="479008"/>
          </a:xfrm>
          <a:prstGeom prst="rect">
            <a:avLst/>
          </a:prstGeom>
          <a:solidFill>
            <a:srgbClr val="0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9142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CD19B-544F-4559-B8EC-E0C0C3E91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00" y="4558892"/>
            <a:ext cx="3353432" cy="1607013"/>
          </a:xfrm>
        </p:spPr>
        <p:txBody>
          <a:bodyPr anchor="ctr"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Origins of the research question: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16A0F-8E8F-48F5-92AE-1364AF2C3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5764" y="4681603"/>
            <a:ext cx="7240909" cy="160701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“Can we listen to music?”</a:t>
            </a:r>
          </a:p>
          <a:p>
            <a:r>
              <a:rPr lang="en-GB" dirty="0">
                <a:solidFill>
                  <a:srgbClr val="FFFFFF"/>
                </a:solidFill>
              </a:rPr>
              <a:t>Popular opinion and scientific basis can be conflicting.</a:t>
            </a:r>
          </a:p>
          <a:p>
            <a:r>
              <a:rPr lang="en-GB" dirty="0">
                <a:solidFill>
                  <a:srgbClr val="FFFFFF"/>
                </a:solidFill>
              </a:rPr>
              <a:t>Common consensus versus personal experience?</a:t>
            </a:r>
          </a:p>
          <a:p>
            <a:r>
              <a:rPr lang="en-GB" dirty="0">
                <a:solidFill>
                  <a:srgbClr val="FFFFFF"/>
                </a:solidFill>
              </a:rPr>
              <a:t>Classical versus modern teaching.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F6E29C-67EC-447A-B219-F303676DA4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77" y="97654"/>
            <a:ext cx="7307309" cy="41103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9F27A7-87F0-4056-8CEA-33E3BDF60710}"/>
              </a:ext>
            </a:extLst>
          </p:cNvPr>
          <p:cNvSpPr txBox="1"/>
          <p:nvPr/>
        </p:nvSpPr>
        <p:spPr>
          <a:xfrm>
            <a:off x="7396086" y="1674674"/>
            <a:ext cx="26268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25,700 viewers,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4.29m subscribers,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Constant stream since august 2018.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76D7B6-4B50-4960-BE3F-3B2EA01E69BD}"/>
              </a:ext>
            </a:extLst>
          </p:cNvPr>
          <p:cNvSpPr/>
          <p:nvPr/>
        </p:nvSpPr>
        <p:spPr>
          <a:xfrm>
            <a:off x="88777" y="0"/>
            <a:ext cx="7307310" cy="420801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3DC902F-F4ED-4D27-A000-67F4F3D36384}"/>
              </a:ext>
            </a:extLst>
          </p:cNvPr>
          <p:cNvSpPr/>
          <p:nvPr/>
        </p:nvSpPr>
        <p:spPr>
          <a:xfrm>
            <a:off x="7472516" y="1544990"/>
            <a:ext cx="2271252" cy="1477328"/>
          </a:xfrm>
          <a:prstGeom prst="rect">
            <a:avLst/>
          </a:prstGeom>
          <a:solidFill>
            <a:srgbClr val="0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F3DA6BA-0F67-454F-9616-0F7641F609D0}"/>
              </a:ext>
            </a:extLst>
          </p:cNvPr>
          <p:cNvSpPr/>
          <p:nvPr/>
        </p:nvSpPr>
        <p:spPr>
          <a:xfrm>
            <a:off x="3525764" y="5076825"/>
            <a:ext cx="5681509" cy="1211790"/>
          </a:xfrm>
          <a:prstGeom prst="rect">
            <a:avLst/>
          </a:prstGeom>
          <a:solidFill>
            <a:srgbClr val="0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80ED2F-C922-4A65-AA85-CAE89609C2DD}"/>
              </a:ext>
            </a:extLst>
          </p:cNvPr>
          <p:cNvSpPr/>
          <p:nvPr/>
        </p:nvSpPr>
        <p:spPr>
          <a:xfrm>
            <a:off x="8808924" y="4943822"/>
            <a:ext cx="792276" cy="479008"/>
          </a:xfrm>
          <a:prstGeom prst="rect">
            <a:avLst/>
          </a:prstGeom>
          <a:solidFill>
            <a:srgbClr val="0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640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CD19B-544F-4559-B8EC-E0C0C3E91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00" y="4558892"/>
            <a:ext cx="3353432" cy="1607013"/>
          </a:xfrm>
        </p:spPr>
        <p:txBody>
          <a:bodyPr anchor="ctr"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Origins of the research question: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16A0F-8E8F-48F5-92AE-1364AF2C3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5764" y="4681603"/>
            <a:ext cx="7240909" cy="160701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“Can we listen to music?”</a:t>
            </a:r>
          </a:p>
          <a:p>
            <a:r>
              <a:rPr lang="en-GB" dirty="0">
                <a:solidFill>
                  <a:srgbClr val="FFFFFF"/>
                </a:solidFill>
              </a:rPr>
              <a:t>Popular opinion and scientific basis can be conflicting.</a:t>
            </a:r>
          </a:p>
          <a:p>
            <a:r>
              <a:rPr lang="en-GB" dirty="0">
                <a:solidFill>
                  <a:srgbClr val="FFFFFF"/>
                </a:solidFill>
              </a:rPr>
              <a:t>Common consensus versus personal experience?</a:t>
            </a:r>
          </a:p>
          <a:p>
            <a:r>
              <a:rPr lang="en-GB" dirty="0">
                <a:solidFill>
                  <a:srgbClr val="FFFFFF"/>
                </a:solidFill>
              </a:rPr>
              <a:t>Classical versus modern teaching.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F6E29C-67EC-447A-B219-F303676DA4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77" y="97654"/>
            <a:ext cx="7307309" cy="41103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9F27A7-87F0-4056-8CEA-33E3BDF60710}"/>
              </a:ext>
            </a:extLst>
          </p:cNvPr>
          <p:cNvSpPr txBox="1"/>
          <p:nvPr/>
        </p:nvSpPr>
        <p:spPr>
          <a:xfrm>
            <a:off x="7396086" y="1674674"/>
            <a:ext cx="26268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25,700 viewers,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4.29m subscribers,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Constant stream since august 2018.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76D7B6-4B50-4960-BE3F-3B2EA01E69BD}"/>
              </a:ext>
            </a:extLst>
          </p:cNvPr>
          <p:cNvSpPr/>
          <p:nvPr/>
        </p:nvSpPr>
        <p:spPr>
          <a:xfrm>
            <a:off x="88777" y="0"/>
            <a:ext cx="7307310" cy="420801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3DC902F-F4ED-4D27-A000-67F4F3D36384}"/>
              </a:ext>
            </a:extLst>
          </p:cNvPr>
          <p:cNvSpPr/>
          <p:nvPr/>
        </p:nvSpPr>
        <p:spPr>
          <a:xfrm>
            <a:off x="7472516" y="1544990"/>
            <a:ext cx="2271252" cy="1477328"/>
          </a:xfrm>
          <a:prstGeom prst="rect">
            <a:avLst/>
          </a:prstGeom>
          <a:solidFill>
            <a:srgbClr val="0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F3DA6BA-0F67-454F-9616-0F7641F609D0}"/>
              </a:ext>
            </a:extLst>
          </p:cNvPr>
          <p:cNvSpPr/>
          <p:nvPr/>
        </p:nvSpPr>
        <p:spPr>
          <a:xfrm>
            <a:off x="3525764" y="5514975"/>
            <a:ext cx="5681509" cy="773640"/>
          </a:xfrm>
          <a:prstGeom prst="rect">
            <a:avLst/>
          </a:prstGeom>
          <a:solidFill>
            <a:srgbClr val="0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F4DD38F-111E-4C23-89A5-26A12857F8DD}"/>
              </a:ext>
            </a:extLst>
          </p:cNvPr>
          <p:cNvGrpSpPr/>
          <p:nvPr/>
        </p:nvGrpSpPr>
        <p:grpSpPr>
          <a:xfrm>
            <a:off x="3525763" y="4681603"/>
            <a:ext cx="5465837" cy="359784"/>
            <a:chOff x="3525763" y="4681603"/>
            <a:chExt cx="5987854" cy="1607012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4A1F78D-278B-4F1A-BAD7-F70D2F621B26}"/>
                </a:ext>
              </a:extLst>
            </p:cNvPr>
            <p:cNvSpPr/>
            <p:nvPr/>
          </p:nvSpPr>
          <p:spPr>
            <a:xfrm>
              <a:off x="3525763" y="4681603"/>
              <a:ext cx="5480585" cy="1607012"/>
            </a:xfrm>
            <a:prstGeom prst="rect">
              <a:avLst/>
            </a:prstGeom>
            <a:solidFill>
              <a:srgbClr val="0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96599E2-1526-4186-B0A6-1A7465DB4F6F}"/>
                </a:ext>
              </a:extLst>
            </p:cNvPr>
            <p:cNvSpPr/>
            <p:nvPr/>
          </p:nvSpPr>
          <p:spPr>
            <a:xfrm>
              <a:off x="9006348" y="5024284"/>
              <a:ext cx="507269" cy="403122"/>
            </a:xfrm>
            <a:prstGeom prst="rect">
              <a:avLst/>
            </a:prstGeom>
            <a:solidFill>
              <a:srgbClr val="0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7796289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CD19B-544F-4559-B8EC-E0C0C3E91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00" y="4558892"/>
            <a:ext cx="3353432" cy="1607013"/>
          </a:xfrm>
        </p:spPr>
        <p:txBody>
          <a:bodyPr anchor="ctr"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Origins of the research question: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16A0F-8E8F-48F5-92AE-1364AF2C3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5764" y="4681603"/>
            <a:ext cx="7240909" cy="160701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“Can we listen to music?”</a:t>
            </a:r>
          </a:p>
          <a:p>
            <a:r>
              <a:rPr lang="en-GB" dirty="0">
                <a:solidFill>
                  <a:srgbClr val="FFFFFF"/>
                </a:solidFill>
              </a:rPr>
              <a:t>Popular opinion and scientific basis can be conflicting.</a:t>
            </a:r>
          </a:p>
          <a:p>
            <a:r>
              <a:rPr lang="en-GB" dirty="0">
                <a:solidFill>
                  <a:srgbClr val="FFFFFF"/>
                </a:solidFill>
              </a:rPr>
              <a:t>Common consensus versus personal experience?</a:t>
            </a:r>
          </a:p>
          <a:p>
            <a:r>
              <a:rPr lang="en-GB" dirty="0">
                <a:solidFill>
                  <a:srgbClr val="FFFFFF"/>
                </a:solidFill>
              </a:rPr>
              <a:t>Classical versus modern teaching.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F6E29C-67EC-447A-B219-F303676DA4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77" y="97654"/>
            <a:ext cx="7307309" cy="41103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9F27A7-87F0-4056-8CEA-33E3BDF60710}"/>
              </a:ext>
            </a:extLst>
          </p:cNvPr>
          <p:cNvSpPr txBox="1"/>
          <p:nvPr/>
        </p:nvSpPr>
        <p:spPr>
          <a:xfrm>
            <a:off x="7396086" y="1674674"/>
            <a:ext cx="26268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25,700 viewers,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4.29m subscribers,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Constant stream since august 2018.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76D7B6-4B50-4960-BE3F-3B2EA01E69BD}"/>
              </a:ext>
            </a:extLst>
          </p:cNvPr>
          <p:cNvSpPr/>
          <p:nvPr/>
        </p:nvSpPr>
        <p:spPr>
          <a:xfrm>
            <a:off x="88777" y="0"/>
            <a:ext cx="7307310" cy="420801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3DC902F-F4ED-4D27-A000-67F4F3D36384}"/>
              </a:ext>
            </a:extLst>
          </p:cNvPr>
          <p:cNvSpPr/>
          <p:nvPr/>
        </p:nvSpPr>
        <p:spPr>
          <a:xfrm>
            <a:off x="7472516" y="1544990"/>
            <a:ext cx="2271252" cy="1477328"/>
          </a:xfrm>
          <a:prstGeom prst="rect">
            <a:avLst/>
          </a:prstGeom>
          <a:solidFill>
            <a:srgbClr val="0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F3DA6BA-0F67-454F-9616-0F7641F609D0}"/>
              </a:ext>
            </a:extLst>
          </p:cNvPr>
          <p:cNvSpPr/>
          <p:nvPr/>
        </p:nvSpPr>
        <p:spPr>
          <a:xfrm>
            <a:off x="3525764" y="5882689"/>
            <a:ext cx="5681509" cy="405926"/>
          </a:xfrm>
          <a:prstGeom prst="rect">
            <a:avLst/>
          </a:prstGeom>
          <a:solidFill>
            <a:srgbClr val="0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A1F78D-278B-4F1A-BAD7-F70D2F621B26}"/>
              </a:ext>
            </a:extLst>
          </p:cNvPr>
          <p:cNvSpPr/>
          <p:nvPr/>
        </p:nvSpPr>
        <p:spPr>
          <a:xfrm>
            <a:off x="3525763" y="4681603"/>
            <a:ext cx="6075115" cy="795272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5793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CD19B-544F-4559-B8EC-E0C0C3E91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00" y="4558892"/>
            <a:ext cx="3353432" cy="1607013"/>
          </a:xfrm>
        </p:spPr>
        <p:txBody>
          <a:bodyPr anchor="ctr"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Origins of the research question: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16A0F-8E8F-48F5-92AE-1364AF2C3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5764" y="4681603"/>
            <a:ext cx="7240909" cy="160701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“Can we listen to music?”</a:t>
            </a:r>
          </a:p>
          <a:p>
            <a:r>
              <a:rPr lang="en-GB" dirty="0">
                <a:solidFill>
                  <a:srgbClr val="FFFFFF"/>
                </a:solidFill>
              </a:rPr>
              <a:t>Popular opinion and scientific basis can be conflicting.</a:t>
            </a:r>
          </a:p>
          <a:p>
            <a:r>
              <a:rPr lang="en-GB" dirty="0">
                <a:solidFill>
                  <a:srgbClr val="FFFFFF"/>
                </a:solidFill>
              </a:rPr>
              <a:t>Common consensus versus personal experience?</a:t>
            </a:r>
          </a:p>
          <a:p>
            <a:r>
              <a:rPr lang="en-GB" dirty="0">
                <a:solidFill>
                  <a:srgbClr val="FFFFFF"/>
                </a:solidFill>
              </a:rPr>
              <a:t>Classical versus modern teaching.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F6E29C-67EC-447A-B219-F303676DA4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77" y="97654"/>
            <a:ext cx="7307309" cy="41103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9F27A7-87F0-4056-8CEA-33E3BDF60710}"/>
              </a:ext>
            </a:extLst>
          </p:cNvPr>
          <p:cNvSpPr txBox="1"/>
          <p:nvPr/>
        </p:nvSpPr>
        <p:spPr>
          <a:xfrm>
            <a:off x="7396086" y="1674674"/>
            <a:ext cx="26268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25,700 viewers,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4.29m subscribers,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Constant stream since august 2018.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76D7B6-4B50-4960-BE3F-3B2EA01E69BD}"/>
              </a:ext>
            </a:extLst>
          </p:cNvPr>
          <p:cNvSpPr/>
          <p:nvPr/>
        </p:nvSpPr>
        <p:spPr>
          <a:xfrm>
            <a:off x="88777" y="0"/>
            <a:ext cx="7307310" cy="420801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3DC902F-F4ED-4D27-A000-67F4F3D36384}"/>
              </a:ext>
            </a:extLst>
          </p:cNvPr>
          <p:cNvSpPr/>
          <p:nvPr/>
        </p:nvSpPr>
        <p:spPr>
          <a:xfrm>
            <a:off x="7472516" y="1544990"/>
            <a:ext cx="2271252" cy="1477328"/>
          </a:xfrm>
          <a:prstGeom prst="rect">
            <a:avLst/>
          </a:prstGeom>
          <a:solidFill>
            <a:srgbClr val="0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A1F78D-278B-4F1A-BAD7-F70D2F621B26}"/>
              </a:ext>
            </a:extLst>
          </p:cNvPr>
          <p:cNvSpPr/>
          <p:nvPr/>
        </p:nvSpPr>
        <p:spPr>
          <a:xfrm>
            <a:off x="3525763" y="4681603"/>
            <a:ext cx="6075115" cy="1201086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206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CD19B-544F-4559-B8EC-E0C0C3E91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00" y="4558892"/>
            <a:ext cx="3353432" cy="1607013"/>
          </a:xfrm>
        </p:spPr>
        <p:txBody>
          <a:bodyPr anchor="ctr"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Origins of the research question: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16A0F-8E8F-48F5-92AE-1364AF2C3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5764" y="4681603"/>
            <a:ext cx="7240909" cy="160701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“Can we listen to music?”</a:t>
            </a:r>
          </a:p>
          <a:p>
            <a:r>
              <a:rPr lang="en-GB" dirty="0">
                <a:solidFill>
                  <a:srgbClr val="FFFFFF"/>
                </a:solidFill>
              </a:rPr>
              <a:t>Popular opinion and scientific basis can be conflicting.</a:t>
            </a:r>
          </a:p>
          <a:p>
            <a:r>
              <a:rPr lang="en-GB" dirty="0">
                <a:solidFill>
                  <a:srgbClr val="FFFFFF"/>
                </a:solidFill>
              </a:rPr>
              <a:t>Common consensus versus personal experience?</a:t>
            </a:r>
          </a:p>
          <a:p>
            <a:r>
              <a:rPr lang="en-GB" dirty="0">
                <a:solidFill>
                  <a:srgbClr val="FFFFFF"/>
                </a:solidFill>
              </a:rPr>
              <a:t>Classical versus modern teaching.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F6E29C-67EC-447A-B219-F303676DA4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77" y="97654"/>
            <a:ext cx="7307309" cy="41103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9F27A7-87F0-4056-8CEA-33E3BDF60710}"/>
              </a:ext>
            </a:extLst>
          </p:cNvPr>
          <p:cNvSpPr txBox="1"/>
          <p:nvPr/>
        </p:nvSpPr>
        <p:spPr>
          <a:xfrm>
            <a:off x="7396086" y="1674674"/>
            <a:ext cx="26268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25,700 viewers,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4.29m subscribers,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Constant stream since august 2018.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B358792-B15E-4C38-9287-FC584701661C}"/>
              </a:ext>
            </a:extLst>
          </p:cNvPr>
          <p:cNvGrpSpPr/>
          <p:nvPr/>
        </p:nvGrpSpPr>
        <p:grpSpPr>
          <a:xfrm>
            <a:off x="3525763" y="4681603"/>
            <a:ext cx="5987854" cy="1607012"/>
            <a:chOff x="3525763" y="4681603"/>
            <a:chExt cx="5987854" cy="160701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8265478-FABD-4FF4-8562-D90FF67AC1E8}"/>
                </a:ext>
              </a:extLst>
            </p:cNvPr>
            <p:cNvSpPr/>
            <p:nvPr/>
          </p:nvSpPr>
          <p:spPr>
            <a:xfrm>
              <a:off x="3525763" y="4681603"/>
              <a:ext cx="5480585" cy="1607012"/>
            </a:xfrm>
            <a:prstGeom prst="rect">
              <a:avLst/>
            </a:prstGeom>
            <a:solidFill>
              <a:srgbClr val="0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A786400-F722-45DB-B71D-E6758BFA82AC}"/>
                </a:ext>
              </a:extLst>
            </p:cNvPr>
            <p:cNvSpPr/>
            <p:nvPr/>
          </p:nvSpPr>
          <p:spPr>
            <a:xfrm>
              <a:off x="9006348" y="5024284"/>
              <a:ext cx="507269" cy="403122"/>
            </a:xfrm>
            <a:prstGeom prst="rect">
              <a:avLst/>
            </a:prstGeom>
            <a:solidFill>
              <a:srgbClr val="000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5522329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1FCD76-36ED-4774-85F2-C7CB384C1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88" y="3784"/>
            <a:ext cx="5576518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solidFill>
                  <a:schemeClr val="bg1"/>
                </a:solidFill>
              </a:rPr>
              <a:t>How does music affect learning: current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BDA24-096C-4D39-8CE9-B7545B3F0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1" y="1300566"/>
            <a:ext cx="6160169" cy="5370822"/>
          </a:xfrm>
        </p:spPr>
        <p:txBody>
          <a:bodyPr numCol="1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‘Vivaldi Effect’: 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</a:t>
            </a:r>
            <a:r>
              <a:rPr lang="en-GB" sz="1600" dirty="0" err="1">
                <a:solidFill>
                  <a:schemeClr val="bg1"/>
                </a:solidFill>
              </a:rPr>
              <a:t>Mammarella</a:t>
            </a:r>
            <a:r>
              <a:rPr lang="en-GB" sz="1600" dirty="0">
                <a:solidFill>
                  <a:schemeClr val="bg1"/>
                </a:solidFill>
              </a:rPr>
              <a:t> et Al, 2007)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24 participants, aged 73-86.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Looked at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through a pair of tests.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1)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Effect of Background Music on Memory: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(Fassbender et al., 2012)	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48 undergraduate students,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aged 18-43 years old.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on fact retention.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2)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‘Drowned in Sound’: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(Busch, B, 2018)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Guardian article written by a psychologist,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Speaks of Cardiff Met research showing 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that test scores decrease if music is listened to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whilst studying.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3B5CB3-39CD-4036-BAE4-6E251E89B3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87" t="23871" r="62202" b="57483"/>
          <a:stretch/>
        </p:blipFill>
        <p:spPr>
          <a:xfrm>
            <a:off x="7045609" y="85052"/>
            <a:ext cx="3817653" cy="2732864"/>
          </a:xfrm>
          <a:prstGeom prst="rect">
            <a:avLst/>
          </a:prstGeom>
        </p:spPr>
      </p:pic>
      <p:sp>
        <p:nvSpPr>
          <p:cNvPr id="7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4D9D63-F67F-4EB4-A1FC-031ADE68AD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46" t="28472" r="48339" b="18195"/>
          <a:stretch/>
        </p:blipFill>
        <p:spPr>
          <a:xfrm>
            <a:off x="7514909" y="2817916"/>
            <a:ext cx="2879054" cy="36576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7ED72BC-241F-4C44-99D5-62242CBE1090}"/>
              </a:ext>
            </a:extLst>
          </p:cNvPr>
          <p:cNvSpPr txBox="1"/>
          <p:nvPr/>
        </p:nvSpPr>
        <p:spPr>
          <a:xfrm>
            <a:off x="8669937" y="2496524"/>
            <a:ext cx="9371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Fig. 1.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CD4E582-C329-463A-AF7E-54DEC4E941CE}"/>
              </a:ext>
            </a:extLst>
          </p:cNvPr>
          <p:cNvSpPr txBox="1"/>
          <p:nvPr/>
        </p:nvSpPr>
        <p:spPr>
          <a:xfrm>
            <a:off x="8669937" y="6475516"/>
            <a:ext cx="938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Fig. 2.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1E29BAC-A8C0-46A6-B8B1-B20EED1E4090}"/>
              </a:ext>
            </a:extLst>
          </p:cNvPr>
          <p:cNvSpPr/>
          <p:nvPr/>
        </p:nvSpPr>
        <p:spPr>
          <a:xfrm>
            <a:off x="7695" y="1209369"/>
            <a:ext cx="4640002" cy="5644848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FB820C-684D-4E8F-8C1A-2DBC9AE45A1F}"/>
              </a:ext>
            </a:extLst>
          </p:cNvPr>
          <p:cNvSpPr/>
          <p:nvPr/>
        </p:nvSpPr>
        <p:spPr>
          <a:xfrm>
            <a:off x="6496287" y="13616"/>
            <a:ext cx="4944682" cy="685043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344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1FCD76-36ED-4774-85F2-C7CB384C1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88" y="3784"/>
            <a:ext cx="5576518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solidFill>
                  <a:schemeClr val="bg1"/>
                </a:solidFill>
              </a:rPr>
              <a:t>How does music affect learning: current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BDA24-096C-4D39-8CE9-B7545B3F0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1" y="1300566"/>
            <a:ext cx="6160169" cy="5370822"/>
          </a:xfrm>
        </p:spPr>
        <p:txBody>
          <a:bodyPr numCol="1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‘Vivaldi Effect’: 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</a:t>
            </a:r>
            <a:r>
              <a:rPr lang="en-GB" sz="1600" dirty="0" err="1">
                <a:solidFill>
                  <a:schemeClr val="bg1"/>
                </a:solidFill>
              </a:rPr>
              <a:t>Mammarella</a:t>
            </a:r>
            <a:r>
              <a:rPr lang="en-GB" sz="1600" dirty="0">
                <a:solidFill>
                  <a:schemeClr val="bg1"/>
                </a:solidFill>
              </a:rPr>
              <a:t> et al., 2007)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24 participants, aged 73-86.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through a pair of cognitive tests.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1)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Effect of Background Music on Memory: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(Fassbender et al., 2012)	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48 undergraduate students,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aged 18-43 years old.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on fact retention.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2)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‘Drowned in Sound’: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(Busch, B, 2018)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Guardian article written by a psychologist,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Speaks of Cardiff Met research showing 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that test scores decrease if music is listened to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whilst studying.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3B5CB3-39CD-4036-BAE4-6E251E89B3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87" t="23871" r="62202" b="57483"/>
          <a:stretch/>
        </p:blipFill>
        <p:spPr>
          <a:xfrm>
            <a:off x="7045609" y="85052"/>
            <a:ext cx="3817653" cy="2732864"/>
          </a:xfrm>
          <a:prstGeom prst="rect">
            <a:avLst/>
          </a:prstGeom>
        </p:spPr>
      </p:pic>
      <p:sp>
        <p:nvSpPr>
          <p:cNvPr id="7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4D9D63-F67F-4EB4-A1FC-031ADE68AD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46" t="28472" r="48339" b="18195"/>
          <a:stretch/>
        </p:blipFill>
        <p:spPr>
          <a:xfrm>
            <a:off x="7514909" y="2817916"/>
            <a:ext cx="2879054" cy="36576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7ED72BC-241F-4C44-99D5-62242CBE1090}"/>
              </a:ext>
            </a:extLst>
          </p:cNvPr>
          <p:cNvSpPr txBox="1"/>
          <p:nvPr/>
        </p:nvSpPr>
        <p:spPr>
          <a:xfrm>
            <a:off x="8669937" y="2496524"/>
            <a:ext cx="9371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Fig. 1.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CD4E582-C329-463A-AF7E-54DEC4E941CE}"/>
              </a:ext>
            </a:extLst>
          </p:cNvPr>
          <p:cNvSpPr txBox="1"/>
          <p:nvPr/>
        </p:nvSpPr>
        <p:spPr>
          <a:xfrm>
            <a:off x="8669937" y="6475516"/>
            <a:ext cx="938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Fig. 2.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9F48CEF-FDB9-491C-98D2-F1AC2AED3698}"/>
              </a:ext>
            </a:extLst>
          </p:cNvPr>
          <p:cNvSpPr/>
          <p:nvPr/>
        </p:nvSpPr>
        <p:spPr>
          <a:xfrm>
            <a:off x="7695" y="3018503"/>
            <a:ext cx="4640002" cy="3835714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40F113B-ECF3-42F0-9FA6-A5A2310609C7}"/>
              </a:ext>
            </a:extLst>
          </p:cNvPr>
          <p:cNvSpPr/>
          <p:nvPr/>
        </p:nvSpPr>
        <p:spPr>
          <a:xfrm>
            <a:off x="6496287" y="2817916"/>
            <a:ext cx="4944682" cy="403630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4145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1FCD76-36ED-4774-85F2-C7CB384C1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88" y="3784"/>
            <a:ext cx="5576518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solidFill>
                  <a:schemeClr val="bg1"/>
                </a:solidFill>
              </a:rPr>
              <a:t>How does music affect learning: current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BDA24-096C-4D39-8CE9-B7545B3F0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1" y="1300566"/>
            <a:ext cx="6160169" cy="5370822"/>
          </a:xfrm>
        </p:spPr>
        <p:txBody>
          <a:bodyPr numCol="1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‘Vivaldi Effect’: 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</a:t>
            </a:r>
            <a:r>
              <a:rPr lang="en-GB" sz="1600" dirty="0" err="1">
                <a:solidFill>
                  <a:schemeClr val="bg1"/>
                </a:solidFill>
              </a:rPr>
              <a:t>Mammarella</a:t>
            </a:r>
            <a:r>
              <a:rPr lang="en-GB" sz="1600" dirty="0">
                <a:solidFill>
                  <a:schemeClr val="bg1"/>
                </a:solidFill>
              </a:rPr>
              <a:t> et al., 2007)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24 participants, aged 73-86.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through a pair of cognitive tests.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1)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Effect of Background Music on Memory: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(Fassbender et al., 2012)	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48 undergraduate students,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aged 18-43 years old.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on fact retention.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2)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‘Drowned in Sound’: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(Busch, B, 2018)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Guardian article written by a psychologist,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Speaks of Cardiff Met research showing 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that test scores decrease if music is listened to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whilst studying.</a:t>
            </a:r>
          </a:p>
        </p:txBody>
      </p:sp>
      <p:sp>
        <p:nvSpPr>
          <p:cNvPr id="7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4D9D63-F67F-4EB4-A1FC-031ADE68AD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046" t="28472" r="48339" b="18195"/>
          <a:stretch/>
        </p:blipFill>
        <p:spPr>
          <a:xfrm>
            <a:off x="7514909" y="2817916"/>
            <a:ext cx="2879054" cy="36576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6CD4E582-C329-463A-AF7E-54DEC4E941CE}"/>
              </a:ext>
            </a:extLst>
          </p:cNvPr>
          <p:cNvSpPr txBox="1"/>
          <p:nvPr/>
        </p:nvSpPr>
        <p:spPr>
          <a:xfrm>
            <a:off x="8669937" y="6475516"/>
            <a:ext cx="938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Fig. 2.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9F48CEF-FDB9-491C-98D2-F1AC2AED3698}"/>
              </a:ext>
            </a:extLst>
          </p:cNvPr>
          <p:cNvSpPr/>
          <p:nvPr/>
        </p:nvSpPr>
        <p:spPr>
          <a:xfrm>
            <a:off x="7695" y="3018503"/>
            <a:ext cx="4640002" cy="3835714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40F113B-ECF3-42F0-9FA6-A5A2310609C7}"/>
              </a:ext>
            </a:extLst>
          </p:cNvPr>
          <p:cNvSpPr/>
          <p:nvPr/>
        </p:nvSpPr>
        <p:spPr>
          <a:xfrm>
            <a:off x="6496287" y="2817916"/>
            <a:ext cx="4944682" cy="403630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D6304D7-B551-4E2D-B8AF-FCF79A29B1B5}"/>
              </a:ext>
            </a:extLst>
          </p:cNvPr>
          <p:cNvGrpSpPr/>
          <p:nvPr/>
        </p:nvGrpSpPr>
        <p:grpSpPr>
          <a:xfrm>
            <a:off x="6213829" y="1410846"/>
            <a:ext cx="5118006" cy="4036302"/>
            <a:chOff x="6213829" y="1410846"/>
            <a:chExt cx="5118006" cy="403630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4A3B5CB3-39CD-4036-BAE4-6E251E89B36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0887" t="23871" r="62202" b="57483"/>
            <a:stretch/>
          </p:blipFill>
          <p:spPr>
            <a:xfrm>
              <a:off x="6213829" y="1410846"/>
              <a:ext cx="5118006" cy="4036302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D5B43F5-D25B-4E5F-A2F8-5CFF7733DDA5}"/>
                </a:ext>
              </a:extLst>
            </p:cNvPr>
            <p:cNvSpPr/>
            <p:nvPr/>
          </p:nvSpPr>
          <p:spPr>
            <a:xfrm>
              <a:off x="7665751" y="3142199"/>
              <a:ext cx="487790" cy="1745627"/>
            </a:xfrm>
            <a:prstGeom prst="rect">
              <a:avLst/>
            </a:prstGeom>
            <a:solidFill>
              <a:schemeClr val="accent1">
                <a:alpha val="22000"/>
              </a:schemeClr>
            </a:solidFill>
            <a:ln>
              <a:solidFill>
                <a:schemeClr val="accent1">
                  <a:shade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905ECD68-3F4F-4CFF-BD63-DAF641A98EB0}"/>
                </a:ext>
              </a:extLst>
            </p:cNvPr>
            <p:cNvSpPr/>
            <p:nvPr/>
          </p:nvSpPr>
          <p:spPr>
            <a:xfrm>
              <a:off x="8909487" y="3142199"/>
              <a:ext cx="487790" cy="1745627"/>
            </a:xfrm>
            <a:prstGeom prst="rect">
              <a:avLst/>
            </a:prstGeom>
            <a:solidFill>
              <a:schemeClr val="accent1">
                <a:alpha val="22000"/>
              </a:schemeClr>
            </a:solidFill>
            <a:ln>
              <a:solidFill>
                <a:schemeClr val="accent1">
                  <a:shade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530E001-13B4-4A2B-8369-A6E8554E3C88}"/>
                </a:ext>
              </a:extLst>
            </p:cNvPr>
            <p:cNvSpPr/>
            <p:nvPr/>
          </p:nvSpPr>
          <p:spPr>
            <a:xfrm>
              <a:off x="10144465" y="3142199"/>
              <a:ext cx="487790" cy="1745627"/>
            </a:xfrm>
            <a:prstGeom prst="rect">
              <a:avLst/>
            </a:prstGeom>
            <a:solidFill>
              <a:schemeClr val="accent1">
                <a:alpha val="22000"/>
              </a:schemeClr>
            </a:solidFill>
            <a:ln>
              <a:solidFill>
                <a:schemeClr val="accent1">
                  <a:shade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87ED72BC-241F-4C44-99D5-62242CBE1090}"/>
                </a:ext>
              </a:extLst>
            </p:cNvPr>
            <p:cNvSpPr txBox="1"/>
            <p:nvPr/>
          </p:nvSpPr>
          <p:spPr>
            <a:xfrm>
              <a:off x="8669937" y="5024303"/>
              <a:ext cx="937180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i="1" dirty="0"/>
                <a:t>Fig. 1.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261232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1FCD76-36ED-4774-85F2-C7CB384C1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88" y="3784"/>
            <a:ext cx="5576518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solidFill>
                  <a:schemeClr val="bg1"/>
                </a:solidFill>
              </a:rPr>
              <a:t>How does music affect learning: current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BDA24-096C-4D39-8CE9-B7545B3F0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1" y="1300566"/>
            <a:ext cx="6160169" cy="5370822"/>
          </a:xfrm>
        </p:spPr>
        <p:txBody>
          <a:bodyPr numCol="1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‘Vivaldi Effect’: 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</a:t>
            </a:r>
            <a:r>
              <a:rPr lang="en-GB" sz="1600" dirty="0" err="1">
                <a:solidFill>
                  <a:schemeClr val="bg1"/>
                </a:solidFill>
              </a:rPr>
              <a:t>Mammarella</a:t>
            </a:r>
            <a:r>
              <a:rPr lang="en-GB" sz="1600" dirty="0">
                <a:solidFill>
                  <a:schemeClr val="bg1"/>
                </a:solidFill>
              </a:rPr>
              <a:t> et al., 2007)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24 participants, aged 73-86.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through a pair of cognitive tests.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1)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Effect of Background Music on Memory: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(Fassbender et al., 2012)	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48 undergraduate students,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aged 18-43 years old.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on fact retention.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2)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‘Drowned in Sound’: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(Busch, B, 2018)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Guardian article written by a psychologist,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Speaks of Cardiff Met research showing 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that test scores decrease if music is listened to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whilst studying.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3B5CB3-39CD-4036-BAE4-6E251E89B3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87" t="23871" r="62202" b="57483"/>
          <a:stretch/>
        </p:blipFill>
        <p:spPr>
          <a:xfrm>
            <a:off x="7045609" y="85052"/>
            <a:ext cx="3817653" cy="2732864"/>
          </a:xfrm>
          <a:prstGeom prst="rect">
            <a:avLst/>
          </a:prstGeom>
        </p:spPr>
      </p:pic>
      <p:sp>
        <p:nvSpPr>
          <p:cNvPr id="7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4D9D63-F67F-4EB4-A1FC-031ADE68AD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46" t="28472" r="48339" b="18195"/>
          <a:stretch/>
        </p:blipFill>
        <p:spPr>
          <a:xfrm>
            <a:off x="7514909" y="2817916"/>
            <a:ext cx="2879054" cy="36576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7ED72BC-241F-4C44-99D5-62242CBE1090}"/>
              </a:ext>
            </a:extLst>
          </p:cNvPr>
          <p:cNvSpPr txBox="1"/>
          <p:nvPr/>
        </p:nvSpPr>
        <p:spPr>
          <a:xfrm>
            <a:off x="8669937" y="2496524"/>
            <a:ext cx="9371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Fig. 1.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CD4E582-C329-463A-AF7E-54DEC4E941CE}"/>
              </a:ext>
            </a:extLst>
          </p:cNvPr>
          <p:cNvSpPr txBox="1"/>
          <p:nvPr/>
        </p:nvSpPr>
        <p:spPr>
          <a:xfrm>
            <a:off x="8669937" y="6475516"/>
            <a:ext cx="938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Fig. 2.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5C77A06-AC20-4EF7-8AC9-84C984807A18}"/>
              </a:ext>
            </a:extLst>
          </p:cNvPr>
          <p:cNvSpPr/>
          <p:nvPr/>
        </p:nvSpPr>
        <p:spPr>
          <a:xfrm>
            <a:off x="7695" y="4916129"/>
            <a:ext cx="4640002" cy="1938088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C8A31BF-3A26-4459-A685-1916AB6C2946}"/>
              </a:ext>
            </a:extLst>
          </p:cNvPr>
          <p:cNvSpPr/>
          <p:nvPr/>
        </p:nvSpPr>
        <p:spPr>
          <a:xfrm>
            <a:off x="104786" y="1219200"/>
            <a:ext cx="3867446" cy="1740310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8DB92E6-29E3-4529-A07A-95F114266CE7}"/>
              </a:ext>
            </a:extLst>
          </p:cNvPr>
          <p:cNvSpPr/>
          <p:nvPr/>
        </p:nvSpPr>
        <p:spPr>
          <a:xfrm>
            <a:off x="6482095" y="1"/>
            <a:ext cx="4944682" cy="2758134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7628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1FCD76-36ED-4774-85F2-C7CB384C1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88" y="3784"/>
            <a:ext cx="5576518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solidFill>
                  <a:schemeClr val="bg1"/>
                </a:solidFill>
              </a:rPr>
              <a:t>How does music affect learning: current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BDA24-096C-4D39-8CE9-B7545B3F0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1" y="1300566"/>
            <a:ext cx="6160169" cy="5370822"/>
          </a:xfrm>
        </p:spPr>
        <p:txBody>
          <a:bodyPr numCol="1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‘Vivaldi Effect’: 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</a:t>
            </a:r>
            <a:r>
              <a:rPr lang="en-GB" sz="1600" dirty="0" err="1">
                <a:solidFill>
                  <a:schemeClr val="bg1"/>
                </a:solidFill>
              </a:rPr>
              <a:t>Mammarella</a:t>
            </a:r>
            <a:r>
              <a:rPr lang="en-GB" sz="1600" dirty="0">
                <a:solidFill>
                  <a:schemeClr val="bg1"/>
                </a:solidFill>
              </a:rPr>
              <a:t> et al., 2007)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24 participants, aged 73-86.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through a pair of cognitive tests.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1)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Effect of Background Music on Memory: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(Fassbender et al., 2012)	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48 undergraduate students,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aged 18-43 years old.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on fact retention.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2)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‘Drowned in Sound’: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(Busch, B, 2018)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Guardian article written by a psychologist,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Speaks of Cardiff Met research showing 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that test scores decrease if music is listened to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whilst studying.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3B5CB3-39CD-4036-BAE4-6E251E89B3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87" t="23871" r="62202" b="57483"/>
          <a:stretch/>
        </p:blipFill>
        <p:spPr>
          <a:xfrm>
            <a:off x="7045609" y="85052"/>
            <a:ext cx="3817653" cy="2732864"/>
          </a:xfrm>
          <a:prstGeom prst="rect">
            <a:avLst/>
          </a:prstGeom>
        </p:spPr>
      </p:pic>
      <p:sp>
        <p:nvSpPr>
          <p:cNvPr id="7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7ED72BC-241F-4C44-99D5-62242CBE1090}"/>
              </a:ext>
            </a:extLst>
          </p:cNvPr>
          <p:cNvSpPr txBox="1"/>
          <p:nvPr/>
        </p:nvSpPr>
        <p:spPr>
          <a:xfrm>
            <a:off x="8669937" y="2496524"/>
            <a:ext cx="9371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Fig. 1.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5C77A06-AC20-4EF7-8AC9-84C984807A18}"/>
              </a:ext>
            </a:extLst>
          </p:cNvPr>
          <p:cNvSpPr/>
          <p:nvPr/>
        </p:nvSpPr>
        <p:spPr>
          <a:xfrm>
            <a:off x="7695" y="4916129"/>
            <a:ext cx="4640002" cy="1938088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C8A31BF-3A26-4459-A685-1916AB6C2946}"/>
              </a:ext>
            </a:extLst>
          </p:cNvPr>
          <p:cNvSpPr/>
          <p:nvPr/>
        </p:nvSpPr>
        <p:spPr>
          <a:xfrm>
            <a:off x="104786" y="1219200"/>
            <a:ext cx="3867446" cy="1740310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8DB92E6-29E3-4529-A07A-95F114266CE7}"/>
              </a:ext>
            </a:extLst>
          </p:cNvPr>
          <p:cNvSpPr/>
          <p:nvPr/>
        </p:nvSpPr>
        <p:spPr>
          <a:xfrm>
            <a:off x="6482095" y="1"/>
            <a:ext cx="4944682" cy="275813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C94301C-C968-471D-82CC-21CEA07BD837}"/>
              </a:ext>
            </a:extLst>
          </p:cNvPr>
          <p:cNvGrpSpPr/>
          <p:nvPr/>
        </p:nvGrpSpPr>
        <p:grpSpPr>
          <a:xfrm>
            <a:off x="6930993" y="854201"/>
            <a:ext cx="3817653" cy="5149592"/>
            <a:chOff x="6930993" y="854201"/>
            <a:chExt cx="3817653" cy="5149592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F74A6C46-10D7-445C-8F64-8BB5D86216F9}"/>
                </a:ext>
              </a:extLst>
            </p:cNvPr>
            <p:cNvGrpSpPr/>
            <p:nvPr/>
          </p:nvGrpSpPr>
          <p:grpSpPr>
            <a:xfrm>
              <a:off x="6930993" y="854201"/>
              <a:ext cx="3817653" cy="5149592"/>
              <a:chOff x="7514909" y="2817916"/>
              <a:chExt cx="2879054" cy="3919210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E24D9D63-F67F-4EB4-A1FC-031ADE68AD8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28046" t="28472" r="48339" b="18195"/>
              <a:stretch/>
            </p:blipFill>
            <p:spPr>
              <a:xfrm>
                <a:off x="7514909" y="2817916"/>
                <a:ext cx="2879054" cy="3657600"/>
              </a:xfrm>
              <a:prstGeom prst="rect">
                <a:avLst/>
              </a:prstGeom>
            </p:spPr>
          </p:pic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6CD4E582-C329-463A-AF7E-54DEC4E941CE}"/>
                  </a:ext>
                </a:extLst>
              </p:cNvPr>
              <p:cNvSpPr txBox="1"/>
              <p:nvPr/>
            </p:nvSpPr>
            <p:spPr>
              <a:xfrm>
                <a:off x="8669937" y="6475516"/>
                <a:ext cx="938600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100" i="1" dirty="0"/>
                  <a:t>Fig. 2.</a:t>
                </a:r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89CBDF9-BF4E-45E0-9500-C08B962F15EC}"/>
                </a:ext>
              </a:extLst>
            </p:cNvPr>
            <p:cNvSpPr/>
            <p:nvPr/>
          </p:nvSpPr>
          <p:spPr>
            <a:xfrm>
              <a:off x="9707164" y="1300566"/>
              <a:ext cx="448898" cy="716194"/>
            </a:xfrm>
            <a:prstGeom prst="rect">
              <a:avLst/>
            </a:prstGeom>
            <a:solidFill>
              <a:schemeClr val="accent1">
                <a:alpha val="22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204284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1FCD76-36ED-4774-85F2-C7CB384C1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88" y="3784"/>
            <a:ext cx="5576518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solidFill>
                  <a:schemeClr val="bg1"/>
                </a:solidFill>
              </a:rPr>
              <a:t>How does music affect learning: current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BDA24-096C-4D39-8CE9-B7545B3F0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1" y="1300566"/>
            <a:ext cx="6160169" cy="5370822"/>
          </a:xfrm>
        </p:spPr>
        <p:txBody>
          <a:bodyPr numCol="1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‘Vivaldi Effect’: 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</a:t>
            </a:r>
            <a:r>
              <a:rPr lang="en-GB" sz="1600" dirty="0" err="1">
                <a:solidFill>
                  <a:schemeClr val="bg1"/>
                </a:solidFill>
              </a:rPr>
              <a:t>Mammarella</a:t>
            </a:r>
            <a:r>
              <a:rPr lang="en-GB" sz="1600" dirty="0">
                <a:solidFill>
                  <a:schemeClr val="bg1"/>
                </a:solidFill>
              </a:rPr>
              <a:t> et al., 2007)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24 participants, aged 73-86.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through a pair of cognitive tests.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1)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Effect of Background Music on Memory: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(Fassbender et al., 2012)	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48 undergraduate students,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aged 18-43 years old.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on fact retention.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2)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‘Drowned in Sound’: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(Busch, B, 2018)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Guardian article written by a psychologist,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Speaks of Cardiff Met research showing 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that test scores decrease if music is listened to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whilst studying.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3B5CB3-39CD-4036-BAE4-6E251E89B3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87" t="23871" r="62202" b="57483"/>
          <a:stretch/>
        </p:blipFill>
        <p:spPr>
          <a:xfrm>
            <a:off x="7045609" y="85052"/>
            <a:ext cx="3817653" cy="2732864"/>
          </a:xfrm>
          <a:prstGeom prst="rect">
            <a:avLst/>
          </a:prstGeom>
        </p:spPr>
      </p:pic>
      <p:sp>
        <p:nvSpPr>
          <p:cNvPr id="7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7ED72BC-241F-4C44-99D5-62242CBE1090}"/>
              </a:ext>
            </a:extLst>
          </p:cNvPr>
          <p:cNvSpPr txBox="1"/>
          <p:nvPr/>
        </p:nvSpPr>
        <p:spPr>
          <a:xfrm>
            <a:off x="8669937" y="2496524"/>
            <a:ext cx="9371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Fig. 1.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5C77A06-AC20-4EF7-8AC9-84C984807A18}"/>
              </a:ext>
            </a:extLst>
          </p:cNvPr>
          <p:cNvSpPr/>
          <p:nvPr/>
        </p:nvSpPr>
        <p:spPr>
          <a:xfrm>
            <a:off x="7695" y="4916129"/>
            <a:ext cx="4640002" cy="1938088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C8A31BF-3A26-4459-A685-1916AB6C2946}"/>
              </a:ext>
            </a:extLst>
          </p:cNvPr>
          <p:cNvSpPr/>
          <p:nvPr/>
        </p:nvSpPr>
        <p:spPr>
          <a:xfrm>
            <a:off x="104786" y="1219200"/>
            <a:ext cx="3867446" cy="1740310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8DB92E6-29E3-4529-A07A-95F114266CE7}"/>
              </a:ext>
            </a:extLst>
          </p:cNvPr>
          <p:cNvSpPr/>
          <p:nvPr/>
        </p:nvSpPr>
        <p:spPr>
          <a:xfrm>
            <a:off x="6482095" y="1"/>
            <a:ext cx="4944682" cy="275813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B8B3283-7E48-446E-B300-CDC783CD2C76}"/>
              </a:ext>
            </a:extLst>
          </p:cNvPr>
          <p:cNvGrpSpPr/>
          <p:nvPr/>
        </p:nvGrpSpPr>
        <p:grpSpPr>
          <a:xfrm>
            <a:off x="6930993" y="854201"/>
            <a:ext cx="3817653" cy="5149592"/>
            <a:chOff x="6930993" y="854201"/>
            <a:chExt cx="3817653" cy="5149592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F74A6C46-10D7-445C-8F64-8BB5D86216F9}"/>
                </a:ext>
              </a:extLst>
            </p:cNvPr>
            <p:cNvGrpSpPr/>
            <p:nvPr/>
          </p:nvGrpSpPr>
          <p:grpSpPr>
            <a:xfrm>
              <a:off x="6930993" y="854201"/>
              <a:ext cx="3817653" cy="5149592"/>
              <a:chOff x="7514909" y="2817916"/>
              <a:chExt cx="2879054" cy="3919210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E24D9D63-F67F-4EB4-A1FC-031ADE68AD8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28046" t="28472" r="48339" b="18195"/>
              <a:stretch/>
            </p:blipFill>
            <p:spPr>
              <a:xfrm>
                <a:off x="7514909" y="2817916"/>
                <a:ext cx="2879054" cy="3657600"/>
              </a:xfrm>
              <a:prstGeom prst="rect">
                <a:avLst/>
              </a:prstGeom>
            </p:spPr>
          </p:pic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6CD4E582-C329-463A-AF7E-54DEC4E941CE}"/>
                  </a:ext>
                </a:extLst>
              </p:cNvPr>
              <p:cNvSpPr txBox="1"/>
              <p:nvPr/>
            </p:nvSpPr>
            <p:spPr>
              <a:xfrm>
                <a:off x="8669937" y="6475516"/>
                <a:ext cx="938600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100" i="1" dirty="0"/>
                  <a:t>Fig. 2.</a:t>
                </a:r>
              </a:p>
            </p:txBody>
          </p:sp>
        </p:grp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E67BD85-3D4A-4225-83A2-C3BF1DED87A2}"/>
                </a:ext>
              </a:extLst>
            </p:cNvPr>
            <p:cNvSpPr/>
            <p:nvPr/>
          </p:nvSpPr>
          <p:spPr>
            <a:xfrm>
              <a:off x="9709029" y="3463010"/>
              <a:ext cx="448898" cy="716194"/>
            </a:xfrm>
            <a:prstGeom prst="rect">
              <a:avLst/>
            </a:prstGeom>
            <a:solidFill>
              <a:schemeClr val="accent1">
                <a:alpha val="22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441756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1FCD76-36ED-4774-85F2-C7CB384C1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88" y="3784"/>
            <a:ext cx="5576518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solidFill>
                  <a:schemeClr val="bg1"/>
                </a:solidFill>
              </a:rPr>
              <a:t>How does music affect learning: current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BDA24-096C-4D39-8CE9-B7545B3F0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1" y="1300566"/>
            <a:ext cx="6160169" cy="5370822"/>
          </a:xfrm>
        </p:spPr>
        <p:txBody>
          <a:bodyPr numCol="1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‘Vivaldi Effect’: 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</a:t>
            </a:r>
            <a:r>
              <a:rPr lang="en-GB" sz="1600" dirty="0" err="1">
                <a:solidFill>
                  <a:schemeClr val="bg1"/>
                </a:solidFill>
              </a:rPr>
              <a:t>Mammarella</a:t>
            </a:r>
            <a:r>
              <a:rPr lang="en-GB" sz="1600" dirty="0">
                <a:solidFill>
                  <a:schemeClr val="bg1"/>
                </a:solidFill>
              </a:rPr>
              <a:t> et al., 2007)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24 participants, aged 73-86.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through a pair of cognitive tests.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1)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Effect of Background Music on Memory: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(Fassbender et al., 2012)	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48 undergraduate students,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aged 18-43 years old.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on fact retention.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2)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‘Drowned in Sound’: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(Busch, B, 2018)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Guardian article written by a psychologist,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Speaks of Cardiff Met research showing 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that test scores decrease if music is listened to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whilst studying.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3B5CB3-39CD-4036-BAE4-6E251E89B3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87" t="23871" r="62202" b="57483"/>
          <a:stretch/>
        </p:blipFill>
        <p:spPr>
          <a:xfrm>
            <a:off x="7045609" y="85052"/>
            <a:ext cx="3817653" cy="2732864"/>
          </a:xfrm>
          <a:prstGeom prst="rect">
            <a:avLst/>
          </a:prstGeom>
        </p:spPr>
      </p:pic>
      <p:sp>
        <p:nvSpPr>
          <p:cNvPr id="7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7ED72BC-241F-4C44-99D5-62242CBE1090}"/>
              </a:ext>
            </a:extLst>
          </p:cNvPr>
          <p:cNvSpPr txBox="1"/>
          <p:nvPr/>
        </p:nvSpPr>
        <p:spPr>
          <a:xfrm>
            <a:off x="8669937" y="2496524"/>
            <a:ext cx="9371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Fig. 1.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5C77A06-AC20-4EF7-8AC9-84C984807A18}"/>
              </a:ext>
            </a:extLst>
          </p:cNvPr>
          <p:cNvSpPr/>
          <p:nvPr/>
        </p:nvSpPr>
        <p:spPr>
          <a:xfrm>
            <a:off x="7695" y="4916129"/>
            <a:ext cx="4640002" cy="1938088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C8A31BF-3A26-4459-A685-1916AB6C2946}"/>
              </a:ext>
            </a:extLst>
          </p:cNvPr>
          <p:cNvSpPr/>
          <p:nvPr/>
        </p:nvSpPr>
        <p:spPr>
          <a:xfrm>
            <a:off x="104786" y="1219200"/>
            <a:ext cx="3867446" cy="1740310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8DB92E6-29E3-4529-A07A-95F114266CE7}"/>
              </a:ext>
            </a:extLst>
          </p:cNvPr>
          <p:cNvSpPr/>
          <p:nvPr/>
        </p:nvSpPr>
        <p:spPr>
          <a:xfrm>
            <a:off x="6482095" y="1"/>
            <a:ext cx="4944682" cy="275813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619890D-749E-4C1E-872C-1A432BB25ECB}"/>
              </a:ext>
            </a:extLst>
          </p:cNvPr>
          <p:cNvGrpSpPr/>
          <p:nvPr/>
        </p:nvGrpSpPr>
        <p:grpSpPr>
          <a:xfrm>
            <a:off x="6930993" y="854201"/>
            <a:ext cx="3817653" cy="5149592"/>
            <a:chOff x="6930993" y="854201"/>
            <a:chExt cx="3817653" cy="5149592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F74A6C46-10D7-445C-8F64-8BB5D86216F9}"/>
                </a:ext>
              </a:extLst>
            </p:cNvPr>
            <p:cNvGrpSpPr/>
            <p:nvPr/>
          </p:nvGrpSpPr>
          <p:grpSpPr>
            <a:xfrm>
              <a:off x="6930993" y="854201"/>
              <a:ext cx="3817653" cy="5149592"/>
              <a:chOff x="7514909" y="2817916"/>
              <a:chExt cx="2879054" cy="3919210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E24D9D63-F67F-4EB4-A1FC-031ADE68AD8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28046" t="28472" r="48339" b="18195"/>
              <a:stretch/>
            </p:blipFill>
            <p:spPr>
              <a:xfrm>
                <a:off x="7514909" y="2817916"/>
                <a:ext cx="2879054" cy="3657600"/>
              </a:xfrm>
              <a:prstGeom prst="rect">
                <a:avLst/>
              </a:prstGeom>
            </p:spPr>
          </p:pic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6CD4E582-C329-463A-AF7E-54DEC4E941CE}"/>
                  </a:ext>
                </a:extLst>
              </p:cNvPr>
              <p:cNvSpPr txBox="1"/>
              <p:nvPr/>
            </p:nvSpPr>
            <p:spPr>
              <a:xfrm>
                <a:off x="8669937" y="6475516"/>
                <a:ext cx="938600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100" i="1" dirty="0"/>
                  <a:t>Fig. 2.</a:t>
                </a:r>
              </a:p>
            </p:txBody>
          </p:sp>
        </p:grp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E67BD85-3D4A-4225-83A2-C3BF1DED87A2}"/>
                </a:ext>
              </a:extLst>
            </p:cNvPr>
            <p:cNvSpPr/>
            <p:nvPr/>
          </p:nvSpPr>
          <p:spPr>
            <a:xfrm>
              <a:off x="9707164" y="4166697"/>
              <a:ext cx="448898" cy="346990"/>
            </a:xfrm>
            <a:prstGeom prst="rect">
              <a:avLst/>
            </a:prstGeom>
            <a:solidFill>
              <a:schemeClr val="accent1">
                <a:alpha val="22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2A661ABF-2628-467F-831D-CE59F03009D4}"/>
                </a:ext>
              </a:extLst>
            </p:cNvPr>
            <p:cNvSpPr/>
            <p:nvPr/>
          </p:nvSpPr>
          <p:spPr>
            <a:xfrm>
              <a:off x="9707164" y="4916129"/>
              <a:ext cx="448898" cy="346990"/>
            </a:xfrm>
            <a:prstGeom prst="rect">
              <a:avLst/>
            </a:prstGeom>
            <a:solidFill>
              <a:schemeClr val="accent1">
                <a:alpha val="22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C6E3278-7668-44DF-8CDD-A58A26E170D2}"/>
                </a:ext>
              </a:extLst>
            </p:cNvPr>
            <p:cNvSpPr/>
            <p:nvPr/>
          </p:nvSpPr>
          <p:spPr>
            <a:xfrm>
              <a:off x="9707164" y="4542542"/>
              <a:ext cx="448898" cy="346990"/>
            </a:xfrm>
            <a:prstGeom prst="rect">
              <a:avLst/>
            </a:prstGeom>
            <a:solidFill>
              <a:schemeClr val="accent4">
                <a:alpha val="22000"/>
              </a:schemeClr>
            </a:solidFill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3249FB2E-DEA8-4F79-8425-9698B1B009D3}"/>
                </a:ext>
              </a:extLst>
            </p:cNvPr>
            <p:cNvSpPr/>
            <p:nvPr/>
          </p:nvSpPr>
          <p:spPr>
            <a:xfrm>
              <a:off x="9707164" y="5286467"/>
              <a:ext cx="448898" cy="346990"/>
            </a:xfrm>
            <a:prstGeom prst="rect">
              <a:avLst/>
            </a:prstGeom>
            <a:solidFill>
              <a:schemeClr val="accent4">
                <a:alpha val="22000"/>
              </a:schemeClr>
            </a:solidFill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116367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1FCD76-36ED-4774-85F2-C7CB384C1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88" y="3784"/>
            <a:ext cx="5576518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solidFill>
                  <a:schemeClr val="bg1"/>
                </a:solidFill>
              </a:rPr>
              <a:t>How does music affect learning: current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BDA24-096C-4D39-8CE9-B7545B3F0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1" y="1300566"/>
            <a:ext cx="6160169" cy="5370822"/>
          </a:xfrm>
        </p:spPr>
        <p:txBody>
          <a:bodyPr numCol="1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‘Vivaldi Effect’: 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</a:t>
            </a:r>
            <a:r>
              <a:rPr lang="en-GB" sz="1600" dirty="0" err="1">
                <a:solidFill>
                  <a:schemeClr val="bg1"/>
                </a:solidFill>
              </a:rPr>
              <a:t>Mammarella</a:t>
            </a:r>
            <a:r>
              <a:rPr lang="en-GB" sz="1600" dirty="0">
                <a:solidFill>
                  <a:schemeClr val="bg1"/>
                </a:solidFill>
              </a:rPr>
              <a:t> et al., 2007)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24 participants, aged 73-86.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through a pair of cognitive tests.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1)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Effect of Background Music on Memory: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(Fassbender et al., 2012)	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48 undergraduate students,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aged 18-43 years old.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Examined the effect of music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on fact retention.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(Fig. 2)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‘Drowned in Sound’: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(Busch, B, 2018)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Guardian article written by a psychologist,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Speaks of Cardiff Met research showing 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that test scores decrease if music is listened to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whilst studying.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3B5CB3-39CD-4036-BAE4-6E251E89B3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87" t="23871" r="62202" b="57483"/>
          <a:stretch/>
        </p:blipFill>
        <p:spPr>
          <a:xfrm>
            <a:off x="7045609" y="85052"/>
            <a:ext cx="3817653" cy="2732864"/>
          </a:xfrm>
          <a:prstGeom prst="rect">
            <a:avLst/>
          </a:prstGeom>
        </p:spPr>
      </p:pic>
      <p:sp>
        <p:nvSpPr>
          <p:cNvPr id="7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4D9D63-F67F-4EB4-A1FC-031ADE68AD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46" t="28472" r="48339" b="18195"/>
          <a:stretch/>
        </p:blipFill>
        <p:spPr>
          <a:xfrm>
            <a:off x="7514909" y="2817916"/>
            <a:ext cx="2879054" cy="36576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7ED72BC-241F-4C44-99D5-62242CBE1090}"/>
              </a:ext>
            </a:extLst>
          </p:cNvPr>
          <p:cNvSpPr txBox="1"/>
          <p:nvPr/>
        </p:nvSpPr>
        <p:spPr>
          <a:xfrm>
            <a:off x="8669937" y="2496524"/>
            <a:ext cx="9371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Fig. 1.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CD4E582-C329-463A-AF7E-54DEC4E941CE}"/>
              </a:ext>
            </a:extLst>
          </p:cNvPr>
          <p:cNvSpPr txBox="1"/>
          <p:nvPr/>
        </p:nvSpPr>
        <p:spPr>
          <a:xfrm>
            <a:off x="8669937" y="6475516"/>
            <a:ext cx="938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Fig. 2.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C8A31BF-3A26-4459-A685-1916AB6C2946}"/>
              </a:ext>
            </a:extLst>
          </p:cNvPr>
          <p:cNvSpPr/>
          <p:nvPr/>
        </p:nvSpPr>
        <p:spPr>
          <a:xfrm>
            <a:off x="104785" y="1219199"/>
            <a:ext cx="4542911" cy="3693149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64430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Methodology of the Study: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EA093-437D-43FD-A5BD-7DA96028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94" y="1741026"/>
            <a:ext cx="8596668" cy="3880773"/>
          </a:xfrm>
        </p:spPr>
        <p:txBody>
          <a:bodyPr>
            <a:normAutofit/>
          </a:bodyPr>
          <a:lstStyle/>
          <a:p>
            <a:r>
              <a:rPr lang="en-GB" dirty="0"/>
              <a:t>Complete perspective needed,</a:t>
            </a:r>
          </a:p>
          <a:p>
            <a:r>
              <a:rPr lang="en-GB" dirty="0"/>
              <a:t>Broader data than simply focused on memory, attainment, or opinion.</a:t>
            </a:r>
          </a:p>
          <a:p>
            <a:r>
              <a:rPr lang="en-GB" dirty="0"/>
              <a:t>Triangulated approach using four methods of research:</a:t>
            </a:r>
          </a:p>
          <a:p>
            <a:pPr lvl="1"/>
            <a:r>
              <a:rPr lang="en-GB" dirty="0"/>
              <a:t>Classroom observation – event sampling: instances of non-relevant distraction.</a:t>
            </a:r>
          </a:p>
          <a:p>
            <a:pPr lvl="1"/>
            <a:r>
              <a:rPr lang="en-GB" dirty="0"/>
              <a:t>Cognitive tests: Numeracy, Literacy, and Logic tests, undertaken in separate groups.</a:t>
            </a:r>
          </a:p>
          <a:p>
            <a:pPr lvl="1"/>
            <a:r>
              <a:rPr lang="en-GB" dirty="0"/>
              <a:t>Teacher Interview: pertaining to their opinions, and their observations of the class</a:t>
            </a:r>
          </a:p>
          <a:p>
            <a:pPr lvl="1"/>
            <a:r>
              <a:rPr lang="en-GB" dirty="0"/>
              <a:t>Student Questionnaire.</a:t>
            </a:r>
          </a:p>
          <a:p>
            <a:r>
              <a:rPr lang="en-GB" dirty="0"/>
              <a:t>Intended to provide definitive data, on a subject which can be divisive and confusing.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EEC33F2-2679-4DB3-A83C-D768F9CD9D65}"/>
              </a:ext>
            </a:extLst>
          </p:cNvPr>
          <p:cNvSpPr/>
          <p:nvPr/>
        </p:nvSpPr>
        <p:spPr>
          <a:xfrm>
            <a:off x="224365" y="1741026"/>
            <a:ext cx="8399449" cy="3528680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702F217-81A9-4560-B098-A317F98578D6}"/>
              </a:ext>
            </a:extLst>
          </p:cNvPr>
          <p:cNvSpPr/>
          <p:nvPr/>
        </p:nvSpPr>
        <p:spPr>
          <a:xfrm>
            <a:off x="376765" y="1893426"/>
            <a:ext cx="8399449" cy="3528680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0003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Methodology of the Study: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EA093-437D-43FD-A5BD-7DA96028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94" y="1741026"/>
            <a:ext cx="8596668" cy="3880773"/>
          </a:xfrm>
        </p:spPr>
        <p:txBody>
          <a:bodyPr>
            <a:normAutofit/>
          </a:bodyPr>
          <a:lstStyle/>
          <a:p>
            <a:r>
              <a:rPr lang="en-GB" dirty="0"/>
              <a:t>Complete perspective needed,</a:t>
            </a:r>
          </a:p>
          <a:p>
            <a:r>
              <a:rPr lang="en-GB" dirty="0"/>
              <a:t>Broader data than simply focused on memory, attainment, or opinion.</a:t>
            </a:r>
          </a:p>
          <a:p>
            <a:r>
              <a:rPr lang="en-GB" dirty="0"/>
              <a:t>Triangulated approach using four methods of research:</a:t>
            </a:r>
          </a:p>
          <a:p>
            <a:pPr lvl="1"/>
            <a:r>
              <a:rPr lang="en-GB" dirty="0"/>
              <a:t>Classroom observation – event sampling: instances of non-relevant distraction.</a:t>
            </a:r>
          </a:p>
          <a:p>
            <a:pPr lvl="1"/>
            <a:r>
              <a:rPr lang="en-GB" dirty="0"/>
              <a:t>Cognitive tests: Numeracy, Literacy, and Logic tests, undertaken in separate groups.</a:t>
            </a:r>
          </a:p>
          <a:p>
            <a:pPr lvl="1"/>
            <a:r>
              <a:rPr lang="en-GB" dirty="0"/>
              <a:t>Teacher Interview: pertaining to their opinions, and their observations of the class</a:t>
            </a:r>
          </a:p>
          <a:p>
            <a:pPr lvl="1"/>
            <a:r>
              <a:rPr lang="en-GB" dirty="0"/>
              <a:t>Student Questionnaire.</a:t>
            </a:r>
          </a:p>
          <a:p>
            <a:r>
              <a:rPr lang="en-GB" dirty="0"/>
              <a:t>Intended to provide definitive data, on a subject which can be divisive and confusing.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EEC33F2-2679-4DB3-A83C-D768F9CD9D65}"/>
              </a:ext>
            </a:extLst>
          </p:cNvPr>
          <p:cNvSpPr/>
          <p:nvPr/>
        </p:nvSpPr>
        <p:spPr>
          <a:xfrm>
            <a:off x="224365" y="2209800"/>
            <a:ext cx="8399449" cy="3059906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5944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Methodology of the Study: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EA093-437D-43FD-A5BD-7DA96028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94" y="1741026"/>
            <a:ext cx="8596668" cy="3880773"/>
          </a:xfrm>
        </p:spPr>
        <p:txBody>
          <a:bodyPr>
            <a:normAutofit/>
          </a:bodyPr>
          <a:lstStyle/>
          <a:p>
            <a:r>
              <a:rPr lang="en-GB" dirty="0"/>
              <a:t>Complete perspective needed,</a:t>
            </a:r>
          </a:p>
          <a:p>
            <a:r>
              <a:rPr lang="en-GB" dirty="0"/>
              <a:t>Broader data than simply focused on memory, attainment, or opinion.</a:t>
            </a:r>
          </a:p>
          <a:p>
            <a:r>
              <a:rPr lang="en-GB" dirty="0"/>
              <a:t>Triangulated approach using four methods of research:</a:t>
            </a:r>
          </a:p>
          <a:p>
            <a:pPr lvl="1"/>
            <a:r>
              <a:rPr lang="en-GB" dirty="0"/>
              <a:t>Classroom observation – event sampling: instances of non-relevant distraction.</a:t>
            </a:r>
          </a:p>
          <a:p>
            <a:pPr lvl="1"/>
            <a:r>
              <a:rPr lang="en-GB" dirty="0"/>
              <a:t>Cognitive tests: Numeracy, Literacy, and Logic tests, undertaken in separate groups.</a:t>
            </a:r>
          </a:p>
          <a:p>
            <a:pPr lvl="1"/>
            <a:r>
              <a:rPr lang="en-GB" dirty="0"/>
              <a:t>Teacher Interview: pertaining to their opinions, and their observations of the class</a:t>
            </a:r>
          </a:p>
          <a:p>
            <a:pPr lvl="1"/>
            <a:r>
              <a:rPr lang="en-GB" dirty="0"/>
              <a:t>Student Questionnaire.</a:t>
            </a:r>
          </a:p>
          <a:p>
            <a:r>
              <a:rPr lang="en-GB" dirty="0"/>
              <a:t>Intended to provide definitive data, on a subject which can be divisive and confusing.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104786" y="1741026"/>
            <a:ext cx="3867446" cy="421149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28D93E0-C737-4C47-9DA3-CEB0F4AC5354}"/>
              </a:ext>
            </a:extLst>
          </p:cNvPr>
          <p:cNvSpPr/>
          <p:nvPr/>
        </p:nvSpPr>
        <p:spPr>
          <a:xfrm>
            <a:off x="224365" y="2540000"/>
            <a:ext cx="8399449" cy="2729706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4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Methodology of the Study: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EA093-437D-43FD-A5BD-7DA96028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94" y="1741026"/>
            <a:ext cx="8596668" cy="3880773"/>
          </a:xfrm>
        </p:spPr>
        <p:txBody>
          <a:bodyPr>
            <a:normAutofit/>
          </a:bodyPr>
          <a:lstStyle/>
          <a:p>
            <a:r>
              <a:rPr lang="en-GB" dirty="0"/>
              <a:t>Complete perspective needed,</a:t>
            </a:r>
          </a:p>
          <a:p>
            <a:r>
              <a:rPr lang="en-GB" dirty="0"/>
              <a:t>Broader data than simply focused on memory, attainment, or opinion.</a:t>
            </a:r>
          </a:p>
          <a:p>
            <a:r>
              <a:rPr lang="en-GB" dirty="0"/>
              <a:t>Triangulated approach using four methods of research:</a:t>
            </a:r>
          </a:p>
          <a:p>
            <a:pPr lvl="1"/>
            <a:r>
              <a:rPr lang="en-GB" dirty="0"/>
              <a:t>Classroom observation – event sampling: instances of non-relevant distraction.</a:t>
            </a:r>
          </a:p>
          <a:p>
            <a:pPr lvl="1"/>
            <a:r>
              <a:rPr lang="en-GB" dirty="0"/>
              <a:t>Cognitive tests: Numeracy, Literacy, and Logic tests, undertaken in separate groups.</a:t>
            </a:r>
          </a:p>
          <a:p>
            <a:pPr lvl="1"/>
            <a:r>
              <a:rPr lang="en-GB" dirty="0"/>
              <a:t>Teacher Interview: pertaining to their opinions, and their observations of the class</a:t>
            </a:r>
          </a:p>
          <a:p>
            <a:pPr lvl="1"/>
            <a:r>
              <a:rPr lang="en-GB" dirty="0"/>
              <a:t>Student Questionnaire.</a:t>
            </a:r>
          </a:p>
          <a:p>
            <a:r>
              <a:rPr lang="en-GB" dirty="0"/>
              <a:t>Intended to provide definitive data, on a subject which can be divisive and confusing.</a:t>
            </a:r>
          </a:p>
        </p:txBody>
      </p:sp>
      <p:pic>
        <p:nvPicPr>
          <p:cNvPr id="7" name="Picture 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877CAAF0-F1DF-4E0C-91A8-72633D9D8D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7762" y="2549832"/>
            <a:ext cx="2319524" cy="224831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104785" y="1741026"/>
            <a:ext cx="7905739" cy="808806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28D93E0-C737-4C47-9DA3-CEB0F4AC5354}"/>
              </a:ext>
            </a:extLst>
          </p:cNvPr>
          <p:cNvSpPr/>
          <p:nvPr/>
        </p:nvSpPr>
        <p:spPr>
          <a:xfrm>
            <a:off x="224365" y="2962274"/>
            <a:ext cx="8399449" cy="2307431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6107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Methodology of the Study: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EA093-437D-43FD-A5BD-7DA96028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94" y="1741026"/>
            <a:ext cx="8596668" cy="3880773"/>
          </a:xfrm>
        </p:spPr>
        <p:txBody>
          <a:bodyPr>
            <a:normAutofit/>
          </a:bodyPr>
          <a:lstStyle/>
          <a:p>
            <a:r>
              <a:rPr lang="en-GB" dirty="0"/>
              <a:t>Complete perspective needed,</a:t>
            </a:r>
          </a:p>
          <a:p>
            <a:r>
              <a:rPr lang="en-GB" dirty="0"/>
              <a:t>Broader data than simply focused on memory, attainment, or opinion.</a:t>
            </a:r>
          </a:p>
          <a:p>
            <a:r>
              <a:rPr lang="en-GB" dirty="0"/>
              <a:t>Triangulated approach using four methods of research:</a:t>
            </a:r>
          </a:p>
          <a:p>
            <a:pPr lvl="1"/>
            <a:r>
              <a:rPr lang="en-GB" dirty="0"/>
              <a:t>Classroom observation – event sampling: instances of non-relevant distraction.</a:t>
            </a:r>
          </a:p>
          <a:p>
            <a:pPr lvl="1"/>
            <a:r>
              <a:rPr lang="en-GB" dirty="0"/>
              <a:t>Cognitive tests: Numeracy, Literacy, and Logic tests, undertaken in separate groups.</a:t>
            </a:r>
          </a:p>
          <a:p>
            <a:pPr lvl="1"/>
            <a:r>
              <a:rPr lang="en-GB" dirty="0"/>
              <a:t>Teacher Interview: pertaining to their opinions, and their observations of the class</a:t>
            </a:r>
          </a:p>
          <a:p>
            <a:pPr lvl="1"/>
            <a:r>
              <a:rPr lang="en-GB" dirty="0"/>
              <a:t>Student Questionnaire.</a:t>
            </a:r>
          </a:p>
          <a:p>
            <a:r>
              <a:rPr lang="en-GB" dirty="0"/>
              <a:t>Intended to provide definitive data, on a subject which can be divisive and confusing.</a:t>
            </a:r>
          </a:p>
        </p:txBody>
      </p:sp>
      <p:pic>
        <p:nvPicPr>
          <p:cNvPr id="7" name="Picture 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877CAAF0-F1DF-4E0C-91A8-72633D9D8D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7762" y="2549832"/>
            <a:ext cx="2319524" cy="224831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104785" y="1741026"/>
            <a:ext cx="7905739" cy="808806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28D93E0-C737-4C47-9DA3-CEB0F4AC5354}"/>
              </a:ext>
            </a:extLst>
          </p:cNvPr>
          <p:cNvSpPr/>
          <p:nvPr/>
        </p:nvSpPr>
        <p:spPr>
          <a:xfrm>
            <a:off x="224365" y="4686300"/>
            <a:ext cx="8399449" cy="583405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9170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Methodology of the Study: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EA093-437D-43FD-A5BD-7DA96028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94" y="1741026"/>
            <a:ext cx="8596668" cy="3880773"/>
          </a:xfrm>
        </p:spPr>
        <p:txBody>
          <a:bodyPr>
            <a:normAutofit/>
          </a:bodyPr>
          <a:lstStyle/>
          <a:p>
            <a:r>
              <a:rPr lang="en-GB" dirty="0"/>
              <a:t>Complete perspective needed,</a:t>
            </a:r>
          </a:p>
          <a:p>
            <a:r>
              <a:rPr lang="en-GB" dirty="0"/>
              <a:t>Broader data than simply focused on memory, attainment, or opinion.</a:t>
            </a:r>
          </a:p>
          <a:p>
            <a:r>
              <a:rPr lang="en-GB" dirty="0"/>
              <a:t>Triangulated approach using four methods of research:</a:t>
            </a:r>
          </a:p>
          <a:p>
            <a:pPr lvl="1"/>
            <a:r>
              <a:rPr lang="en-GB" dirty="0"/>
              <a:t>Classroom observation – event sampling: instances of non-relevant distraction.</a:t>
            </a:r>
          </a:p>
          <a:p>
            <a:pPr lvl="1"/>
            <a:r>
              <a:rPr lang="en-GB" dirty="0"/>
              <a:t>Cognitive tests: Numeracy, Literacy, and Logic tests, undertaken in separate groups.</a:t>
            </a:r>
          </a:p>
          <a:p>
            <a:pPr lvl="1"/>
            <a:r>
              <a:rPr lang="en-GB" dirty="0"/>
              <a:t>Teacher Interview: pertaining to their opinions, and their observations of the class</a:t>
            </a:r>
          </a:p>
          <a:p>
            <a:pPr lvl="1"/>
            <a:r>
              <a:rPr lang="en-GB" dirty="0"/>
              <a:t>Student Questionnaire.</a:t>
            </a:r>
          </a:p>
          <a:p>
            <a:r>
              <a:rPr lang="en-GB" dirty="0"/>
              <a:t>Intended to provide definitive data, on a subject which can be divisive and confusing.</a:t>
            </a:r>
          </a:p>
        </p:txBody>
      </p:sp>
      <p:pic>
        <p:nvPicPr>
          <p:cNvPr id="7" name="Picture 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877CAAF0-F1DF-4E0C-91A8-72633D9D8D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7762" y="2549832"/>
            <a:ext cx="2319524" cy="224831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104785" y="1741026"/>
            <a:ext cx="8596668" cy="2844800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1D4CF84-4CDC-49E2-8A87-31F2C52CC313}"/>
              </a:ext>
            </a:extLst>
          </p:cNvPr>
          <p:cNvSpPr/>
          <p:nvPr/>
        </p:nvSpPr>
        <p:spPr>
          <a:xfrm>
            <a:off x="8814291" y="2539999"/>
            <a:ext cx="2312995" cy="2258143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68748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A small task: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EA093-437D-43FD-A5BD-7DA96028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94" y="1741026"/>
            <a:ext cx="8596668" cy="1848841"/>
          </a:xfrm>
        </p:spPr>
        <p:txBody>
          <a:bodyPr>
            <a:normAutofit/>
          </a:bodyPr>
          <a:lstStyle/>
          <a:p>
            <a:r>
              <a:rPr lang="en-GB" dirty="0"/>
              <a:t>Presented with a sequence of numbers.</a:t>
            </a:r>
          </a:p>
          <a:p>
            <a:r>
              <a:rPr lang="en-GB" dirty="0"/>
              <a:t>Ten seconds, in silence, to remember them, before they are hidden.</a:t>
            </a:r>
          </a:p>
          <a:p>
            <a:r>
              <a:rPr lang="en-GB" dirty="0"/>
              <a:t>Write down the sequence of numbers, in order, on a sheet of paper.</a:t>
            </a:r>
          </a:p>
          <a:p>
            <a:r>
              <a:rPr lang="en-GB" dirty="0"/>
              <a:t>Repeated with ambient music, and a different sequence of numbers.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5718475" y="606164"/>
            <a:ext cx="1324520" cy="469514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4CB2D8-1FAF-4A1E-BCBF-EAAC5A2EB92F}"/>
              </a:ext>
            </a:extLst>
          </p:cNvPr>
          <p:cNvSpPr/>
          <p:nvPr/>
        </p:nvSpPr>
        <p:spPr>
          <a:xfrm>
            <a:off x="86523" y="1565791"/>
            <a:ext cx="7823199" cy="1848841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012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A small task: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EA093-437D-43FD-A5BD-7DA96028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94" y="1741026"/>
            <a:ext cx="8596668" cy="1848841"/>
          </a:xfrm>
        </p:spPr>
        <p:txBody>
          <a:bodyPr>
            <a:normAutofit/>
          </a:bodyPr>
          <a:lstStyle/>
          <a:p>
            <a:r>
              <a:rPr lang="en-GB" dirty="0"/>
              <a:t>Presented with a string of eight numbers.</a:t>
            </a:r>
          </a:p>
          <a:p>
            <a:r>
              <a:rPr lang="en-GB" dirty="0"/>
              <a:t>Each one will be shown for a second.</a:t>
            </a:r>
          </a:p>
          <a:p>
            <a:r>
              <a:rPr lang="en-GB" dirty="0"/>
              <a:t>Once they stop, try to write down the sequence of numbers, in order, on a sheet of paper.</a:t>
            </a:r>
          </a:p>
          <a:p>
            <a:r>
              <a:rPr lang="en-GB" dirty="0"/>
              <a:t>Repeated with ambient music, and a different sequence of numbers.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5718475" y="606164"/>
            <a:ext cx="1324520" cy="469514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4CB2D8-1FAF-4A1E-BCBF-EAAC5A2EB92F}"/>
              </a:ext>
            </a:extLst>
          </p:cNvPr>
          <p:cNvSpPr/>
          <p:nvPr/>
        </p:nvSpPr>
        <p:spPr>
          <a:xfrm>
            <a:off x="224366" y="2145506"/>
            <a:ext cx="8156154" cy="1452828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49562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A small task: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EA093-437D-43FD-A5BD-7DA96028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94" y="1741026"/>
            <a:ext cx="8596668" cy="1848841"/>
          </a:xfrm>
        </p:spPr>
        <p:txBody>
          <a:bodyPr>
            <a:normAutofit/>
          </a:bodyPr>
          <a:lstStyle/>
          <a:p>
            <a:r>
              <a:rPr lang="en-GB" dirty="0"/>
              <a:t>Presented with a string of eight numbers.</a:t>
            </a:r>
          </a:p>
          <a:p>
            <a:r>
              <a:rPr lang="en-GB" dirty="0"/>
              <a:t>Each one will be shown for a second.</a:t>
            </a:r>
          </a:p>
          <a:p>
            <a:r>
              <a:rPr lang="en-GB" dirty="0"/>
              <a:t>Once they stop, try to write down the sequence of numbers, in order, on a sheet of paper.</a:t>
            </a:r>
          </a:p>
          <a:p>
            <a:r>
              <a:rPr lang="en-GB" dirty="0"/>
              <a:t>Repeated with ambient music, and a different sequence of numbers.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213838" y="1618743"/>
            <a:ext cx="4908578" cy="469514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4CB2D8-1FAF-4A1E-BCBF-EAAC5A2EB92F}"/>
              </a:ext>
            </a:extLst>
          </p:cNvPr>
          <p:cNvSpPr/>
          <p:nvPr/>
        </p:nvSpPr>
        <p:spPr>
          <a:xfrm>
            <a:off x="207920" y="2595748"/>
            <a:ext cx="8156154" cy="1452828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10152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A small task: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EA093-437D-43FD-A5BD-7DA96028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94" y="1741026"/>
            <a:ext cx="8596668" cy="1848841"/>
          </a:xfrm>
        </p:spPr>
        <p:txBody>
          <a:bodyPr>
            <a:normAutofit/>
          </a:bodyPr>
          <a:lstStyle/>
          <a:p>
            <a:r>
              <a:rPr lang="en-GB" dirty="0"/>
              <a:t>Presented with a string of eight numbers.</a:t>
            </a:r>
          </a:p>
          <a:p>
            <a:r>
              <a:rPr lang="en-GB" dirty="0"/>
              <a:t>Each one will be shown for a second.</a:t>
            </a:r>
          </a:p>
          <a:p>
            <a:r>
              <a:rPr lang="en-GB" dirty="0"/>
              <a:t>Once they stop, try to write down the sequence of numbers, in order, on a sheet of paper.</a:t>
            </a:r>
          </a:p>
          <a:p>
            <a:r>
              <a:rPr lang="en-GB" dirty="0"/>
              <a:t>Repeated with ambient music, and a different sequence of numbers.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213838" y="1618742"/>
            <a:ext cx="4908578" cy="921257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4CB2D8-1FAF-4A1E-BCBF-EAAC5A2EB92F}"/>
              </a:ext>
            </a:extLst>
          </p:cNvPr>
          <p:cNvSpPr/>
          <p:nvPr/>
        </p:nvSpPr>
        <p:spPr>
          <a:xfrm>
            <a:off x="263518" y="3219683"/>
            <a:ext cx="8156154" cy="635660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5451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A small task: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EA093-437D-43FD-A5BD-7DA96028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94" y="1741026"/>
            <a:ext cx="8596668" cy="1848841"/>
          </a:xfrm>
        </p:spPr>
        <p:txBody>
          <a:bodyPr>
            <a:normAutofit/>
          </a:bodyPr>
          <a:lstStyle/>
          <a:p>
            <a:r>
              <a:rPr lang="en-GB" dirty="0"/>
              <a:t>Presented with a string of eight numbers.</a:t>
            </a:r>
          </a:p>
          <a:p>
            <a:r>
              <a:rPr lang="en-GB" dirty="0"/>
              <a:t>Each one will be shown for a second.</a:t>
            </a:r>
          </a:p>
          <a:p>
            <a:r>
              <a:rPr lang="en-GB" dirty="0"/>
              <a:t>Once they stop, try to write down the sequence of numbers, in order, on a sheet of paper.</a:t>
            </a:r>
          </a:p>
          <a:p>
            <a:r>
              <a:rPr lang="en-GB" dirty="0"/>
              <a:t>Repeat with ambient music, and a different sequence of numbers.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213838" y="1618742"/>
            <a:ext cx="8228826" cy="1568341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4CB2D8-1FAF-4A1E-BCBF-EAAC5A2EB92F}"/>
              </a:ext>
            </a:extLst>
          </p:cNvPr>
          <p:cNvSpPr/>
          <p:nvPr/>
        </p:nvSpPr>
        <p:spPr>
          <a:xfrm>
            <a:off x="377678" y="4281025"/>
            <a:ext cx="8156154" cy="635660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923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A small task: Ready?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5718475" y="606164"/>
            <a:ext cx="1324520" cy="469514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4CB2D8-1FAF-4A1E-BCBF-EAAC5A2EB92F}"/>
              </a:ext>
            </a:extLst>
          </p:cNvPr>
          <p:cNvSpPr/>
          <p:nvPr/>
        </p:nvSpPr>
        <p:spPr>
          <a:xfrm>
            <a:off x="1242062" y="4053979"/>
            <a:ext cx="7823199" cy="1848841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0218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7180" y="3211122"/>
            <a:ext cx="602590" cy="940582"/>
          </a:xfrm>
        </p:spPr>
        <p:txBody>
          <a:bodyPr>
            <a:normAutofit/>
          </a:bodyPr>
          <a:lstStyle/>
          <a:p>
            <a:r>
              <a:rPr lang="en-GB" sz="5400" dirty="0"/>
              <a:t>6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5718475" y="606164"/>
            <a:ext cx="1324520" cy="469514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4CB2D8-1FAF-4A1E-BCBF-EAAC5A2EB92F}"/>
              </a:ext>
            </a:extLst>
          </p:cNvPr>
          <p:cNvSpPr/>
          <p:nvPr/>
        </p:nvSpPr>
        <p:spPr>
          <a:xfrm>
            <a:off x="1242062" y="4053979"/>
            <a:ext cx="7823199" cy="1848841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8EB39D07-8921-47BA-A509-21172A32AC62}"/>
              </a:ext>
            </a:extLst>
          </p:cNvPr>
          <p:cNvSpPr txBox="1">
            <a:spLocks/>
          </p:cNvSpPr>
          <p:nvPr/>
        </p:nvSpPr>
        <p:spPr>
          <a:xfrm>
            <a:off x="5400647" y="3229300"/>
            <a:ext cx="636920" cy="90422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dirty="0"/>
              <a:t>7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9A901D66-3FFF-49D9-9D91-8BFCAEEBDDA3}"/>
              </a:ext>
            </a:extLst>
          </p:cNvPr>
          <p:cNvSpPr txBox="1">
            <a:spLocks/>
          </p:cNvSpPr>
          <p:nvPr/>
        </p:nvSpPr>
        <p:spPr>
          <a:xfrm>
            <a:off x="5404166" y="3253724"/>
            <a:ext cx="567321" cy="85537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dirty="0"/>
              <a:t>1</a:t>
            </a:r>
            <a:endParaRPr lang="en-GB" sz="4000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A0A262B5-0159-4FF4-9EDD-3A32CFACB3E7}"/>
              </a:ext>
            </a:extLst>
          </p:cNvPr>
          <p:cNvSpPr txBox="1">
            <a:spLocks/>
          </p:cNvSpPr>
          <p:nvPr/>
        </p:nvSpPr>
        <p:spPr>
          <a:xfrm>
            <a:off x="5381932" y="3221809"/>
            <a:ext cx="556971" cy="88729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dirty="0"/>
              <a:t>7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DC34815B-61AB-413F-9AB5-69F6AC8A4E4A}"/>
              </a:ext>
            </a:extLst>
          </p:cNvPr>
          <p:cNvSpPr txBox="1">
            <a:spLocks/>
          </p:cNvSpPr>
          <p:nvPr/>
        </p:nvSpPr>
        <p:spPr>
          <a:xfrm>
            <a:off x="5416599" y="3191818"/>
            <a:ext cx="591400" cy="85792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dirty="0"/>
              <a:t>5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F216E3E2-2A99-447D-9C1A-A280AD2D046D}"/>
              </a:ext>
            </a:extLst>
          </p:cNvPr>
          <p:cNvSpPr txBox="1">
            <a:spLocks/>
          </p:cNvSpPr>
          <p:nvPr/>
        </p:nvSpPr>
        <p:spPr>
          <a:xfrm>
            <a:off x="5435812" y="3259051"/>
            <a:ext cx="620470" cy="892653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dirty="0"/>
              <a:t>2</a:t>
            </a:r>
            <a:endParaRPr lang="en-GB" sz="400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17827F26-51AE-448E-8161-E8BAC9FA7D00}"/>
              </a:ext>
            </a:extLst>
          </p:cNvPr>
          <p:cNvSpPr txBox="1">
            <a:spLocks/>
          </p:cNvSpPr>
          <p:nvPr/>
        </p:nvSpPr>
        <p:spPr>
          <a:xfrm>
            <a:off x="5404165" y="3155272"/>
            <a:ext cx="596391" cy="85792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dirty="0"/>
              <a:t>8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9148359D-D5C0-44CA-9CF8-1797C1FD6985}"/>
              </a:ext>
            </a:extLst>
          </p:cNvPr>
          <p:cNvSpPr txBox="1">
            <a:spLocks/>
          </p:cNvSpPr>
          <p:nvPr/>
        </p:nvSpPr>
        <p:spPr>
          <a:xfrm>
            <a:off x="5367653" y="3151038"/>
            <a:ext cx="544114" cy="8263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8536059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000"/>
                            </p:stCondLst>
                            <p:childTnLst>
                              <p:par>
                                <p:cTn id="50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7" grpId="0"/>
      <p:bldP spid="17" grpId="1"/>
      <p:bldP spid="18" grpId="0"/>
      <p:bldP spid="18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A small task: How did you do?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4975045" y="3106817"/>
            <a:ext cx="1324520" cy="469514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72BADABA-DABB-43A9-A72B-8A126CCB8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56642"/>
            <a:ext cx="8596668" cy="1848841"/>
          </a:xfrm>
        </p:spPr>
        <p:txBody>
          <a:bodyPr>
            <a:normAutofit/>
          </a:bodyPr>
          <a:lstStyle/>
          <a:p>
            <a:r>
              <a:rPr lang="en-GB" dirty="0"/>
              <a:t>6, 7, 1, 5, 2, 8, 4, 7.</a:t>
            </a:r>
          </a:p>
          <a:p>
            <a:r>
              <a:rPr lang="en-GB" dirty="0"/>
              <a:t>Repeat with ambient music, and a different sequence of numbers.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4CB2D8-1FAF-4A1E-BCBF-EAAC5A2EB92F}"/>
              </a:ext>
            </a:extLst>
          </p:cNvPr>
          <p:cNvSpPr/>
          <p:nvPr/>
        </p:nvSpPr>
        <p:spPr>
          <a:xfrm>
            <a:off x="461490" y="1869794"/>
            <a:ext cx="7823199" cy="1848841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89399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A small task: How did you do?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72BADABA-DABB-43A9-A72B-8A126CCB8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56642"/>
            <a:ext cx="8596668" cy="1848841"/>
          </a:xfrm>
        </p:spPr>
        <p:txBody>
          <a:bodyPr>
            <a:normAutofit/>
          </a:bodyPr>
          <a:lstStyle/>
          <a:p>
            <a:r>
              <a:rPr lang="en-GB" dirty="0"/>
              <a:t>6, 7, 1, 5, 2, 8, 4, 7.</a:t>
            </a:r>
          </a:p>
          <a:p>
            <a:r>
              <a:rPr lang="en-GB" dirty="0"/>
              <a:t>Repeat with ambient music, and a different sequence of numbers.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4CB2D8-1FAF-4A1E-BCBF-EAAC5A2EB92F}"/>
              </a:ext>
            </a:extLst>
          </p:cNvPr>
          <p:cNvSpPr/>
          <p:nvPr/>
        </p:nvSpPr>
        <p:spPr>
          <a:xfrm>
            <a:off x="893234" y="3424766"/>
            <a:ext cx="7823199" cy="1848841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616835" y="1327499"/>
            <a:ext cx="3007349" cy="469514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7979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A small task: Ready?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5718475" y="606164"/>
            <a:ext cx="1324520" cy="469514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4CB2D8-1FAF-4A1E-BCBF-EAAC5A2EB92F}"/>
              </a:ext>
            </a:extLst>
          </p:cNvPr>
          <p:cNvSpPr/>
          <p:nvPr/>
        </p:nvSpPr>
        <p:spPr>
          <a:xfrm>
            <a:off x="1242062" y="4053979"/>
            <a:ext cx="7823199" cy="1848841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5678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371" y="3227650"/>
            <a:ext cx="602590" cy="940582"/>
          </a:xfrm>
        </p:spPr>
        <p:txBody>
          <a:bodyPr>
            <a:normAutofit/>
          </a:bodyPr>
          <a:lstStyle/>
          <a:p>
            <a:r>
              <a:rPr lang="en-GB" sz="5400" dirty="0"/>
              <a:t>3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5718475" y="606164"/>
            <a:ext cx="1324520" cy="469514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4CB2D8-1FAF-4A1E-BCBF-EAAC5A2EB92F}"/>
              </a:ext>
            </a:extLst>
          </p:cNvPr>
          <p:cNvSpPr/>
          <p:nvPr/>
        </p:nvSpPr>
        <p:spPr>
          <a:xfrm>
            <a:off x="1242062" y="4053979"/>
            <a:ext cx="7823199" cy="1848841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8EB39D07-8921-47BA-A509-21172A32AC62}"/>
              </a:ext>
            </a:extLst>
          </p:cNvPr>
          <p:cNvSpPr txBox="1">
            <a:spLocks/>
          </p:cNvSpPr>
          <p:nvPr/>
        </p:nvSpPr>
        <p:spPr>
          <a:xfrm>
            <a:off x="4932574" y="3221943"/>
            <a:ext cx="636920" cy="90422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dirty="0"/>
              <a:t>7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9A901D66-3FFF-49D9-9D91-8BFCAEEBDDA3}"/>
              </a:ext>
            </a:extLst>
          </p:cNvPr>
          <p:cNvSpPr txBox="1">
            <a:spLocks/>
          </p:cNvSpPr>
          <p:nvPr/>
        </p:nvSpPr>
        <p:spPr>
          <a:xfrm>
            <a:off x="4920665" y="3221943"/>
            <a:ext cx="567321" cy="85537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dirty="0"/>
              <a:t>9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A0A262B5-0159-4FF4-9EDD-3A32CFACB3E7}"/>
              </a:ext>
            </a:extLst>
          </p:cNvPr>
          <p:cNvSpPr txBox="1">
            <a:spLocks/>
          </p:cNvSpPr>
          <p:nvPr/>
        </p:nvSpPr>
        <p:spPr>
          <a:xfrm>
            <a:off x="4935748" y="3237766"/>
            <a:ext cx="556971" cy="88729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dirty="0"/>
              <a:t>6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DC34815B-61AB-413F-9AB5-69F6AC8A4E4A}"/>
              </a:ext>
            </a:extLst>
          </p:cNvPr>
          <p:cNvSpPr txBox="1">
            <a:spLocks/>
          </p:cNvSpPr>
          <p:nvPr/>
        </p:nvSpPr>
        <p:spPr>
          <a:xfrm>
            <a:off x="4936883" y="3221944"/>
            <a:ext cx="591400" cy="85792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dirty="0"/>
              <a:t>2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F216E3E2-2A99-447D-9C1A-A280AD2D046D}"/>
              </a:ext>
            </a:extLst>
          </p:cNvPr>
          <p:cNvSpPr txBox="1">
            <a:spLocks/>
          </p:cNvSpPr>
          <p:nvPr/>
        </p:nvSpPr>
        <p:spPr>
          <a:xfrm>
            <a:off x="4922896" y="3275579"/>
            <a:ext cx="620470" cy="892653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dirty="0"/>
              <a:t>8</a:t>
            </a:r>
            <a:endParaRPr lang="en-GB" sz="400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17827F26-51AE-448E-8161-E8BAC9FA7D00}"/>
              </a:ext>
            </a:extLst>
          </p:cNvPr>
          <p:cNvSpPr txBox="1">
            <a:spLocks/>
          </p:cNvSpPr>
          <p:nvPr/>
        </p:nvSpPr>
        <p:spPr>
          <a:xfrm>
            <a:off x="4916809" y="3221944"/>
            <a:ext cx="596391" cy="85792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dirty="0"/>
              <a:t>1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9148359D-D5C0-44CA-9CF8-1797C1FD6985}"/>
              </a:ext>
            </a:extLst>
          </p:cNvPr>
          <p:cNvSpPr txBox="1">
            <a:spLocks/>
          </p:cNvSpPr>
          <p:nvPr/>
        </p:nvSpPr>
        <p:spPr>
          <a:xfrm>
            <a:off x="4932574" y="3225670"/>
            <a:ext cx="544114" cy="8263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3692905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000"/>
                            </p:stCondLst>
                            <p:childTnLst>
                              <p:par>
                                <p:cTn id="50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7" grpId="0"/>
      <p:bldP spid="17" grpId="1"/>
      <p:bldP spid="18" grpId="0"/>
      <p:bldP spid="18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B9FD0-C6E6-4E0A-BD58-5687DC0A9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A small task: How did you do?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72BADABA-DABB-43A9-A72B-8A126CCB8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56642"/>
            <a:ext cx="8596668" cy="1848841"/>
          </a:xfrm>
        </p:spPr>
        <p:txBody>
          <a:bodyPr>
            <a:normAutofit/>
          </a:bodyPr>
          <a:lstStyle/>
          <a:p>
            <a:r>
              <a:rPr lang="en-GB" dirty="0"/>
              <a:t>3, 7, 9, 2, 8, 1, 6, 6.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4CB2D8-1FAF-4A1E-BCBF-EAAC5A2EB92F}"/>
              </a:ext>
            </a:extLst>
          </p:cNvPr>
          <p:cNvSpPr/>
          <p:nvPr/>
        </p:nvSpPr>
        <p:spPr>
          <a:xfrm>
            <a:off x="893234" y="3424766"/>
            <a:ext cx="7823199" cy="1848841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1644459-F863-460E-BF4D-5EE2D0347F03}"/>
              </a:ext>
            </a:extLst>
          </p:cNvPr>
          <p:cNvSpPr/>
          <p:nvPr/>
        </p:nvSpPr>
        <p:spPr>
          <a:xfrm>
            <a:off x="1672913" y="3543686"/>
            <a:ext cx="3007349" cy="469514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8024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Boundaries and limitations: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B69C-77A2-434F-B6E8-5632B09A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5791"/>
            <a:ext cx="8596668" cy="4471028"/>
          </a:xfrm>
        </p:spPr>
        <p:txBody>
          <a:bodyPr>
            <a:normAutofit/>
          </a:bodyPr>
          <a:lstStyle/>
          <a:p>
            <a:r>
              <a:rPr lang="en-GB" dirty="0"/>
              <a:t>Bounds of the research:</a:t>
            </a:r>
          </a:p>
          <a:p>
            <a:pPr lvl="1"/>
            <a:r>
              <a:rPr lang="en-GB" dirty="0"/>
              <a:t>Focused on secondary students between year ten and year thirteen.</a:t>
            </a:r>
          </a:p>
          <a:p>
            <a:pPr lvl="1"/>
            <a:r>
              <a:rPr lang="en-GB" dirty="0"/>
              <a:t>Two groups of 20 students, one being Yr. 10-11, the other Yr. 12-13.</a:t>
            </a:r>
          </a:p>
          <a:p>
            <a:pPr lvl="1"/>
            <a:r>
              <a:rPr lang="en-GB" dirty="0"/>
              <a:t>Research carried out over the course of a week:</a:t>
            </a:r>
          </a:p>
          <a:p>
            <a:pPr lvl="2"/>
            <a:r>
              <a:rPr lang="en-GB" dirty="0"/>
              <a:t>Four days of observation: aiming for observing one class of each subject area.</a:t>
            </a:r>
          </a:p>
          <a:p>
            <a:pPr lvl="2"/>
            <a:r>
              <a:rPr lang="en-GB" dirty="0"/>
              <a:t>Final day used for testing, interviews, and questionnaires.</a:t>
            </a:r>
          </a:p>
          <a:p>
            <a:r>
              <a:rPr lang="en-GB" dirty="0"/>
              <a:t>Limitations of the study:</a:t>
            </a:r>
          </a:p>
          <a:p>
            <a:pPr lvl="1"/>
            <a:r>
              <a:rPr lang="en-GB" dirty="0"/>
              <a:t>Small data cohort</a:t>
            </a:r>
          </a:p>
          <a:p>
            <a:pPr lvl="1"/>
            <a:r>
              <a:rPr lang="en-GB" dirty="0"/>
              <a:t>Possible inaccuracies: changes in behaviour due to observation.</a:t>
            </a:r>
          </a:p>
          <a:p>
            <a:pPr lvl="1"/>
            <a:r>
              <a:rPr lang="en-GB" dirty="0"/>
              <a:t>Instances may be missed during observation.</a:t>
            </a:r>
          </a:p>
          <a:p>
            <a:pPr lvl="1"/>
            <a:r>
              <a:rPr lang="en-GB" dirty="0"/>
              <a:t>Students not being present for a session.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FE4519-E4BE-4739-8125-8FA6280ED240}"/>
              </a:ext>
            </a:extLst>
          </p:cNvPr>
          <p:cNvSpPr/>
          <p:nvPr/>
        </p:nvSpPr>
        <p:spPr>
          <a:xfrm>
            <a:off x="663576" y="1565791"/>
            <a:ext cx="7823199" cy="4522699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86654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Boundaries and limitations: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B69C-77A2-434F-B6E8-5632B09A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5791"/>
            <a:ext cx="8596668" cy="4471028"/>
          </a:xfrm>
        </p:spPr>
        <p:txBody>
          <a:bodyPr>
            <a:normAutofit/>
          </a:bodyPr>
          <a:lstStyle/>
          <a:p>
            <a:r>
              <a:rPr lang="en-GB" dirty="0"/>
              <a:t>Bounds of the research:</a:t>
            </a:r>
          </a:p>
          <a:p>
            <a:pPr lvl="1"/>
            <a:r>
              <a:rPr lang="en-GB" dirty="0"/>
              <a:t>Focused on secondary students between year ten and year thirteen.</a:t>
            </a:r>
          </a:p>
          <a:p>
            <a:pPr lvl="1"/>
            <a:r>
              <a:rPr lang="en-GB" dirty="0"/>
              <a:t>Two groups of 20 students, one being Yr. 10-11, the other Yr. 12-13.</a:t>
            </a:r>
          </a:p>
          <a:p>
            <a:pPr lvl="1"/>
            <a:r>
              <a:rPr lang="en-GB" dirty="0"/>
              <a:t>Research carried out over the course of a week:</a:t>
            </a:r>
          </a:p>
          <a:p>
            <a:pPr lvl="2"/>
            <a:r>
              <a:rPr lang="en-GB" dirty="0"/>
              <a:t>Four days of observation: aiming for observing one class of each subject area.</a:t>
            </a:r>
          </a:p>
          <a:p>
            <a:pPr lvl="2"/>
            <a:r>
              <a:rPr lang="en-GB" dirty="0"/>
              <a:t>Final day used for testing, interviews, and questionnaires.</a:t>
            </a:r>
          </a:p>
          <a:p>
            <a:r>
              <a:rPr lang="en-GB" dirty="0"/>
              <a:t>Limitations of the study:</a:t>
            </a:r>
          </a:p>
          <a:p>
            <a:pPr lvl="1"/>
            <a:r>
              <a:rPr lang="en-GB" dirty="0"/>
              <a:t>Small data cohort</a:t>
            </a:r>
          </a:p>
          <a:p>
            <a:pPr lvl="1"/>
            <a:r>
              <a:rPr lang="en-GB" dirty="0"/>
              <a:t>Possible inaccuracies: changes in behaviour due to observation.</a:t>
            </a:r>
          </a:p>
          <a:p>
            <a:pPr lvl="1"/>
            <a:r>
              <a:rPr lang="en-GB" dirty="0"/>
              <a:t>Instances may be missed during observation.</a:t>
            </a:r>
          </a:p>
          <a:p>
            <a:pPr lvl="1"/>
            <a:r>
              <a:rPr lang="en-GB" dirty="0"/>
              <a:t>Students not being present for a session.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FE4519-E4BE-4739-8125-8FA6280ED240}"/>
              </a:ext>
            </a:extLst>
          </p:cNvPr>
          <p:cNvSpPr/>
          <p:nvPr/>
        </p:nvSpPr>
        <p:spPr>
          <a:xfrm>
            <a:off x="663576" y="2371725"/>
            <a:ext cx="7823199" cy="3716765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38009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Boundaries and limitations: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B69C-77A2-434F-B6E8-5632B09A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5791"/>
            <a:ext cx="8596668" cy="4471028"/>
          </a:xfrm>
        </p:spPr>
        <p:txBody>
          <a:bodyPr>
            <a:normAutofit/>
          </a:bodyPr>
          <a:lstStyle/>
          <a:p>
            <a:r>
              <a:rPr lang="en-GB" dirty="0"/>
              <a:t>Bounds of the research:</a:t>
            </a:r>
          </a:p>
          <a:p>
            <a:pPr lvl="1"/>
            <a:r>
              <a:rPr lang="en-GB" dirty="0"/>
              <a:t>Focused on secondary students between year ten and year thirteen.</a:t>
            </a:r>
          </a:p>
          <a:p>
            <a:pPr lvl="1"/>
            <a:r>
              <a:rPr lang="en-GB" dirty="0"/>
              <a:t>Two groups of 20 students, one being Yr. 10-11, the other Yr. 12-13.</a:t>
            </a:r>
          </a:p>
          <a:p>
            <a:pPr lvl="1"/>
            <a:r>
              <a:rPr lang="en-GB" dirty="0"/>
              <a:t>Research carried out over the course of a week:</a:t>
            </a:r>
          </a:p>
          <a:p>
            <a:pPr lvl="2"/>
            <a:r>
              <a:rPr lang="en-GB" dirty="0"/>
              <a:t>Four days of observation: aiming for observing one class of each subject area.</a:t>
            </a:r>
          </a:p>
          <a:p>
            <a:pPr lvl="2"/>
            <a:r>
              <a:rPr lang="en-GB" dirty="0"/>
              <a:t>Final day used for testing, interviews, and questionnaires.</a:t>
            </a:r>
          </a:p>
          <a:p>
            <a:r>
              <a:rPr lang="en-GB" dirty="0"/>
              <a:t>Limitations of the study:</a:t>
            </a:r>
          </a:p>
          <a:p>
            <a:pPr lvl="1"/>
            <a:r>
              <a:rPr lang="en-GB" dirty="0"/>
              <a:t>Small data cohort</a:t>
            </a:r>
          </a:p>
          <a:p>
            <a:pPr lvl="1"/>
            <a:r>
              <a:rPr lang="en-GB" dirty="0"/>
              <a:t>Possible inaccuracies: changes in behaviour due to observation.</a:t>
            </a:r>
          </a:p>
          <a:p>
            <a:pPr lvl="1"/>
            <a:r>
              <a:rPr lang="en-GB" dirty="0"/>
              <a:t>Instances may be missed during observation.</a:t>
            </a:r>
          </a:p>
          <a:p>
            <a:pPr lvl="1"/>
            <a:r>
              <a:rPr lang="en-GB" dirty="0"/>
              <a:t>Students not being present for a session.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FE4519-E4BE-4739-8125-8FA6280ED240}"/>
              </a:ext>
            </a:extLst>
          </p:cNvPr>
          <p:cNvSpPr/>
          <p:nvPr/>
        </p:nvSpPr>
        <p:spPr>
          <a:xfrm>
            <a:off x="663576" y="2733675"/>
            <a:ext cx="7823199" cy="3354815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F1BD88-0B7C-41C1-A967-6BE4434717D6}"/>
              </a:ext>
            </a:extLst>
          </p:cNvPr>
          <p:cNvSpPr/>
          <p:nvPr/>
        </p:nvSpPr>
        <p:spPr>
          <a:xfrm>
            <a:off x="657455" y="2021946"/>
            <a:ext cx="7527757" cy="273580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3874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Boundaries and limitations: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B69C-77A2-434F-B6E8-5632B09A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5791"/>
            <a:ext cx="8596668" cy="4471028"/>
          </a:xfrm>
        </p:spPr>
        <p:txBody>
          <a:bodyPr>
            <a:normAutofit/>
          </a:bodyPr>
          <a:lstStyle/>
          <a:p>
            <a:r>
              <a:rPr lang="en-GB" dirty="0"/>
              <a:t>Bounds of the research:</a:t>
            </a:r>
          </a:p>
          <a:p>
            <a:pPr lvl="1"/>
            <a:r>
              <a:rPr lang="en-GB" dirty="0"/>
              <a:t>Focused on secondary students between year ten and year thirteen.</a:t>
            </a:r>
          </a:p>
          <a:p>
            <a:pPr lvl="1"/>
            <a:r>
              <a:rPr lang="en-GB" dirty="0"/>
              <a:t>Two groups of 20 students, one being Yr. 10-11, the other Yr. 12-13.</a:t>
            </a:r>
          </a:p>
          <a:p>
            <a:pPr lvl="1"/>
            <a:r>
              <a:rPr lang="en-GB" dirty="0"/>
              <a:t>Research carried out over the course of a week:</a:t>
            </a:r>
          </a:p>
          <a:p>
            <a:pPr lvl="2"/>
            <a:r>
              <a:rPr lang="en-GB" dirty="0"/>
              <a:t>Four days of observation: aiming for observing one class of each subject area.</a:t>
            </a:r>
          </a:p>
          <a:p>
            <a:pPr lvl="2"/>
            <a:r>
              <a:rPr lang="en-GB" dirty="0"/>
              <a:t>Final day used for testing, interviews, and questionnaires.</a:t>
            </a:r>
          </a:p>
          <a:p>
            <a:r>
              <a:rPr lang="en-GB" dirty="0"/>
              <a:t>Limitations of the study:</a:t>
            </a:r>
          </a:p>
          <a:p>
            <a:pPr lvl="1"/>
            <a:r>
              <a:rPr lang="en-GB" dirty="0"/>
              <a:t>Small data cohort</a:t>
            </a:r>
          </a:p>
          <a:p>
            <a:pPr lvl="1"/>
            <a:r>
              <a:rPr lang="en-GB" dirty="0"/>
              <a:t>Possible inaccuracies: changes in behaviour due to observation.</a:t>
            </a:r>
          </a:p>
          <a:p>
            <a:pPr lvl="1"/>
            <a:r>
              <a:rPr lang="en-GB" dirty="0"/>
              <a:t>Instances of target behaviours may be missed during observation.</a:t>
            </a:r>
          </a:p>
          <a:p>
            <a:pPr lvl="1"/>
            <a:r>
              <a:rPr lang="en-GB" dirty="0"/>
              <a:t>Students not being present for a session.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FE4519-E4BE-4739-8125-8FA6280ED240}"/>
              </a:ext>
            </a:extLst>
          </p:cNvPr>
          <p:cNvSpPr/>
          <p:nvPr/>
        </p:nvSpPr>
        <p:spPr>
          <a:xfrm>
            <a:off x="663576" y="3810000"/>
            <a:ext cx="7823199" cy="2278489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F1BD88-0B7C-41C1-A967-6BE4434717D6}"/>
              </a:ext>
            </a:extLst>
          </p:cNvPr>
          <p:cNvSpPr/>
          <p:nvPr/>
        </p:nvSpPr>
        <p:spPr>
          <a:xfrm>
            <a:off x="657455" y="2021945"/>
            <a:ext cx="7527757" cy="654579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61631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Boundaries and limitations: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B69C-77A2-434F-B6E8-5632B09A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5791"/>
            <a:ext cx="8596668" cy="4471028"/>
          </a:xfrm>
        </p:spPr>
        <p:txBody>
          <a:bodyPr>
            <a:normAutofit/>
          </a:bodyPr>
          <a:lstStyle/>
          <a:p>
            <a:r>
              <a:rPr lang="en-GB" dirty="0"/>
              <a:t>Bounds of the research:</a:t>
            </a:r>
          </a:p>
          <a:p>
            <a:pPr lvl="1"/>
            <a:r>
              <a:rPr lang="en-GB" dirty="0"/>
              <a:t>Focused on secondary students between year ten and year thirteen.</a:t>
            </a:r>
          </a:p>
          <a:p>
            <a:pPr lvl="1"/>
            <a:r>
              <a:rPr lang="en-GB" dirty="0"/>
              <a:t>Two groups of 20 students, one being Yr. 10-11, the other Yr. 12-13.</a:t>
            </a:r>
          </a:p>
          <a:p>
            <a:pPr lvl="1"/>
            <a:r>
              <a:rPr lang="en-GB" dirty="0"/>
              <a:t>Research carried out over the course of a week:</a:t>
            </a:r>
          </a:p>
          <a:p>
            <a:pPr lvl="2"/>
            <a:r>
              <a:rPr lang="en-GB" dirty="0"/>
              <a:t>Four days of observation: aiming for observing one class of each subject area.</a:t>
            </a:r>
          </a:p>
          <a:p>
            <a:pPr lvl="2"/>
            <a:r>
              <a:rPr lang="en-GB" dirty="0"/>
              <a:t>Final day used for testing, interviews, and questionnaires.</a:t>
            </a:r>
          </a:p>
          <a:p>
            <a:r>
              <a:rPr lang="en-GB" dirty="0"/>
              <a:t>Limitations of the study:</a:t>
            </a:r>
          </a:p>
          <a:p>
            <a:pPr lvl="1"/>
            <a:r>
              <a:rPr lang="en-GB" dirty="0"/>
              <a:t>Small data cohort</a:t>
            </a:r>
          </a:p>
          <a:p>
            <a:pPr lvl="1"/>
            <a:r>
              <a:rPr lang="en-GB" dirty="0"/>
              <a:t>Possible inaccuracies: changes in behaviour due to observation.</a:t>
            </a:r>
          </a:p>
          <a:p>
            <a:pPr lvl="1"/>
            <a:r>
              <a:rPr lang="en-GB" dirty="0"/>
              <a:t>Instances of target behaviours may be missed during observation.</a:t>
            </a:r>
          </a:p>
          <a:p>
            <a:pPr lvl="1"/>
            <a:r>
              <a:rPr lang="en-GB" dirty="0"/>
              <a:t>Students not being present for a session.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FE4519-E4BE-4739-8125-8FA6280ED240}"/>
              </a:ext>
            </a:extLst>
          </p:cNvPr>
          <p:cNvSpPr/>
          <p:nvPr/>
        </p:nvSpPr>
        <p:spPr>
          <a:xfrm>
            <a:off x="663576" y="4552950"/>
            <a:ext cx="7823199" cy="1535540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F1BD88-0B7C-41C1-A967-6BE4434717D6}"/>
              </a:ext>
            </a:extLst>
          </p:cNvPr>
          <p:cNvSpPr/>
          <p:nvPr/>
        </p:nvSpPr>
        <p:spPr>
          <a:xfrm>
            <a:off x="657455" y="1565791"/>
            <a:ext cx="7527757" cy="2156452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4939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Boundaries and limitations: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B69C-77A2-434F-B6E8-5632B09A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5791"/>
            <a:ext cx="8596668" cy="4471028"/>
          </a:xfrm>
        </p:spPr>
        <p:txBody>
          <a:bodyPr>
            <a:normAutofit/>
          </a:bodyPr>
          <a:lstStyle/>
          <a:p>
            <a:r>
              <a:rPr lang="en-GB" dirty="0"/>
              <a:t>Bounds of the research:</a:t>
            </a:r>
          </a:p>
          <a:p>
            <a:pPr lvl="1"/>
            <a:r>
              <a:rPr lang="en-GB" dirty="0"/>
              <a:t>Focused on secondary students between year ten and year thirteen.</a:t>
            </a:r>
          </a:p>
          <a:p>
            <a:pPr lvl="1"/>
            <a:r>
              <a:rPr lang="en-GB" dirty="0"/>
              <a:t>Two groups of 20 students, one being Yr. 10-11, the other Yr. 12-13.</a:t>
            </a:r>
          </a:p>
          <a:p>
            <a:pPr lvl="1"/>
            <a:r>
              <a:rPr lang="en-GB" dirty="0"/>
              <a:t>Research carried out over the course of a week:</a:t>
            </a:r>
          </a:p>
          <a:p>
            <a:pPr lvl="2"/>
            <a:r>
              <a:rPr lang="en-GB" dirty="0"/>
              <a:t>Four days of observation: aiming for observing one class of each subject area.</a:t>
            </a:r>
          </a:p>
          <a:p>
            <a:pPr lvl="2"/>
            <a:r>
              <a:rPr lang="en-GB" dirty="0"/>
              <a:t>Final day used for testing, interviews, and questionnaires.</a:t>
            </a:r>
          </a:p>
          <a:p>
            <a:r>
              <a:rPr lang="en-GB" dirty="0"/>
              <a:t>Limitations of the study:</a:t>
            </a:r>
          </a:p>
          <a:p>
            <a:pPr lvl="1"/>
            <a:r>
              <a:rPr lang="en-GB" dirty="0"/>
              <a:t>Small data cohort</a:t>
            </a:r>
          </a:p>
          <a:p>
            <a:pPr lvl="1"/>
            <a:r>
              <a:rPr lang="en-GB" dirty="0"/>
              <a:t>Possible inaccuracies: changes in behaviour due to observation.</a:t>
            </a:r>
          </a:p>
          <a:p>
            <a:pPr lvl="1"/>
            <a:r>
              <a:rPr lang="en-GB" dirty="0"/>
              <a:t>Instances of target behaviours may be missed during observation.</a:t>
            </a:r>
          </a:p>
          <a:p>
            <a:pPr lvl="1"/>
            <a:r>
              <a:rPr lang="en-GB" dirty="0"/>
              <a:t>Students not being present for a session.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FE4519-E4BE-4739-8125-8FA6280ED240}"/>
              </a:ext>
            </a:extLst>
          </p:cNvPr>
          <p:cNvSpPr/>
          <p:nvPr/>
        </p:nvSpPr>
        <p:spPr>
          <a:xfrm>
            <a:off x="657455" y="4895850"/>
            <a:ext cx="7823199" cy="1230739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F1BD88-0B7C-41C1-A967-6BE4434717D6}"/>
              </a:ext>
            </a:extLst>
          </p:cNvPr>
          <p:cNvSpPr/>
          <p:nvPr/>
        </p:nvSpPr>
        <p:spPr>
          <a:xfrm>
            <a:off x="657455" y="1565791"/>
            <a:ext cx="7527757" cy="2115622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CE363C2-57BF-48D2-B4B8-3F5EC6E285C1}"/>
              </a:ext>
            </a:extLst>
          </p:cNvPr>
          <p:cNvSpPr/>
          <p:nvPr/>
        </p:nvSpPr>
        <p:spPr>
          <a:xfrm>
            <a:off x="601757" y="4181474"/>
            <a:ext cx="7527757" cy="370959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24389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Boundaries and limitations: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B69C-77A2-434F-B6E8-5632B09A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5791"/>
            <a:ext cx="8596668" cy="4471028"/>
          </a:xfrm>
        </p:spPr>
        <p:txBody>
          <a:bodyPr>
            <a:normAutofit/>
          </a:bodyPr>
          <a:lstStyle/>
          <a:p>
            <a:r>
              <a:rPr lang="en-GB" dirty="0"/>
              <a:t>Bounds of the research:</a:t>
            </a:r>
          </a:p>
          <a:p>
            <a:pPr lvl="1"/>
            <a:r>
              <a:rPr lang="en-GB" dirty="0"/>
              <a:t>Focused on secondary students between year ten and year thirteen.</a:t>
            </a:r>
          </a:p>
          <a:p>
            <a:pPr lvl="1"/>
            <a:r>
              <a:rPr lang="en-GB" dirty="0"/>
              <a:t>Two groups of 20 students, one being Yr. 10-11, the other Yr. 12-13.</a:t>
            </a:r>
          </a:p>
          <a:p>
            <a:pPr lvl="1"/>
            <a:r>
              <a:rPr lang="en-GB" dirty="0"/>
              <a:t>Research carried out over the course of a week:</a:t>
            </a:r>
          </a:p>
          <a:p>
            <a:pPr lvl="2"/>
            <a:r>
              <a:rPr lang="en-GB" dirty="0"/>
              <a:t>Four days of observation: aiming for observing one class of each subject area.</a:t>
            </a:r>
          </a:p>
          <a:p>
            <a:pPr lvl="2"/>
            <a:r>
              <a:rPr lang="en-GB" dirty="0"/>
              <a:t>Final day used for testing, interviews, and questionnaires.</a:t>
            </a:r>
          </a:p>
          <a:p>
            <a:r>
              <a:rPr lang="en-GB" dirty="0"/>
              <a:t>Limitations of the study:</a:t>
            </a:r>
          </a:p>
          <a:p>
            <a:pPr lvl="1"/>
            <a:r>
              <a:rPr lang="en-GB" dirty="0"/>
              <a:t>Small data cohort</a:t>
            </a:r>
          </a:p>
          <a:p>
            <a:pPr lvl="1"/>
            <a:r>
              <a:rPr lang="en-GB" dirty="0"/>
              <a:t>Possible inaccuracies: changes in behaviour due to observation.</a:t>
            </a:r>
          </a:p>
          <a:p>
            <a:pPr lvl="1"/>
            <a:r>
              <a:rPr lang="en-GB" dirty="0"/>
              <a:t>Instances of target behaviours may be missed during observation.</a:t>
            </a:r>
          </a:p>
          <a:p>
            <a:pPr lvl="1"/>
            <a:r>
              <a:rPr lang="en-GB" dirty="0"/>
              <a:t>Students not being present for a session.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FE4519-E4BE-4739-8125-8FA6280ED240}"/>
              </a:ext>
            </a:extLst>
          </p:cNvPr>
          <p:cNvSpPr/>
          <p:nvPr/>
        </p:nvSpPr>
        <p:spPr>
          <a:xfrm>
            <a:off x="663576" y="5292209"/>
            <a:ext cx="7823199" cy="796280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F1BD88-0B7C-41C1-A967-6BE4434717D6}"/>
              </a:ext>
            </a:extLst>
          </p:cNvPr>
          <p:cNvSpPr/>
          <p:nvPr/>
        </p:nvSpPr>
        <p:spPr>
          <a:xfrm>
            <a:off x="657455" y="1565791"/>
            <a:ext cx="7527757" cy="2115622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CE363C2-57BF-48D2-B4B8-3F5EC6E285C1}"/>
              </a:ext>
            </a:extLst>
          </p:cNvPr>
          <p:cNvSpPr/>
          <p:nvPr/>
        </p:nvSpPr>
        <p:spPr>
          <a:xfrm>
            <a:off x="601757" y="4181474"/>
            <a:ext cx="7527757" cy="685801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2995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Boundaries and limitations: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B69C-77A2-434F-B6E8-5632B09A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5791"/>
            <a:ext cx="8596668" cy="4471028"/>
          </a:xfrm>
        </p:spPr>
        <p:txBody>
          <a:bodyPr>
            <a:normAutofit/>
          </a:bodyPr>
          <a:lstStyle/>
          <a:p>
            <a:r>
              <a:rPr lang="en-GB" dirty="0"/>
              <a:t>Bounds of the research:</a:t>
            </a:r>
          </a:p>
          <a:p>
            <a:pPr lvl="1"/>
            <a:r>
              <a:rPr lang="en-GB" dirty="0"/>
              <a:t>Focused on secondary students between year ten and year thirteen.</a:t>
            </a:r>
          </a:p>
          <a:p>
            <a:pPr lvl="1"/>
            <a:r>
              <a:rPr lang="en-GB" dirty="0"/>
              <a:t>Two groups of 20 students, one being Yr. 10-11, the other Yr. 12-13.</a:t>
            </a:r>
          </a:p>
          <a:p>
            <a:pPr lvl="1"/>
            <a:r>
              <a:rPr lang="en-GB" dirty="0"/>
              <a:t>Research carried out over the course of a week:</a:t>
            </a:r>
          </a:p>
          <a:p>
            <a:pPr lvl="2"/>
            <a:r>
              <a:rPr lang="en-GB" dirty="0"/>
              <a:t>Four days of observation: aiming for observing one class of each subject area.</a:t>
            </a:r>
          </a:p>
          <a:p>
            <a:pPr lvl="2"/>
            <a:r>
              <a:rPr lang="en-GB" dirty="0"/>
              <a:t>Final day used for testing, interviews, and questionnaires.</a:t>
            </a:r>
          </a:p>
          <a:p>
            <a:r>
              <a:rPr lang="en-GB" dirty="0"/>
              <a:t>Limitations of the study:</a:t>
            </a:r>
          </a:p>
          <a:p>
            <a:pPr lvl="1"/>
            <a:r>
              <a:rPr lang="en-GB" dirty="0"/>
              <a:t>Small data cohort</a:t>
            </a:r>
          </a:p>
          <a:p>
            <a:pPr lvl="1"/>
            <a:r>
              <a:rPr lang="en-GB" dirty="0"/>
              <a:t>Possible inaccuracies: changes in behaviour due to observation.</a:t>
            </a:r>
          </a:p>
          <a:p>
            <a:pPr lvl="1"/>
            <a:r>
              <a:rPr lang="en-GB" dirty="0"/>
              <a:t>Instances of target behaviours may be missed during observation.</a:t>
            </a:r>
          </a:p>
          <a:p>
            <a:pPr lvl="1"/>
            <a:r>
              <a:rPr lang="en-GB" dirty="0"/>
              <a:t>Students not being present for a session.</a:t>
            </a:r>
          </a:p>
          <a:p>
            <a:pPr lvl="1"/>
            <a:r>
              <a:rPr lang="en-GB" dirty="0"/>
              <a:t>External factors affecting student behaviour.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F1BD88-0B7C-41C1-A967-6BE4434717D6}"/>
              </a:ext>
            </a:extLst>
          </p:cNvPr>
          <p:cNvSpPr/>
          <p:nvPr/>
        </p:nvSpPr>
        <p:spPr>
          <a:xfrm>
            <a:off x="657455" y="1565791"/>
            <a:ext cx="7527757" cy="2115622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CE363C2-57BF-48D2-B4B8-3F5EC6E285C1}"/>
              </a:ext>
            </a:extLst>
          </p:cNvPr>
          <p:cNvSpPr/>
          <p:nvPr/>
        </p:nvSpPr>
        <p:spPr>
          <a:xfrm>
            <a:off x="601757" y="4181474"/>
            <a:ext cx="7527757" cy="1065730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52A3183-B3CD-4192-9171-C9E8F9711507}"/>
              </a:ext>
            </a:extLst>
          </p:cNvPr>
          <p:cNvSpPr/>
          <p:nvPr/>
        </p:nvSpPr>
        <p:spPr>
          <a:xfrm>
            <a:off x="663576" y="5657849"/>
            <a:ext cx="7823199" cy="430639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1472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Boundaries and limitations: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B69C-77A2-434F-B6E8-5632B09A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5791"/>
            <a:ext cx="8596668" cy="4471028"/>
          </a:xfrm>
        </p:spPr>
        <p:txBody>
          <a:bodyPr>
            <a:normAutofit/>
          </a:bodyPr>
          <a:lstStyle/>
          <a:p>
            <a:r>
              <a:rPr lang="en-GB" dirty="0"/>
              <a:t>Bounds of the research:</a:t>
            </a:r>
          </a:p>
          <a:p>
            <a:pPr lvl="1"/>
            <a:r>
              <a:rPr lang="en-GB" dirty="0"/>
              <a:t>Focused on secondary students between year ten and year thirteen.</a:t>
            </a:r>
          </a:p>
          <a:p>
            <a:pPr lvl="1"/>
            <a:r>
              <a:rPr lang="en-GB" dirty="0"/>
              <a:t>Two groups of 20 students, one being Yr. 10-11, the other Yr. 12-13.</a:t>
            </a:r>
          </a:p>
          <a:p>
            <a:pPr lvl="1"/>
            <a:r>
              <a:rPr lang="en-GB" dirty="0"/>
              <a:t>Research carried out over the course of a week:</a:t>
            </a:r>
          </a:p>
          <a:p>
            <a:pPr lvl="2"/>
            <a:r>
              <a:rPr lang="en-GB" dirty="0"/>
              <a:t>Four days of observation: aiming for observing one class of each subject area.</a:t>
            </a:r>
          </a:p>
          <a:p>
            <a:pPr lvl="2"/>
            <a:r>
              <a:rPr lang="en-GB" dirty="0"/>
              <a:t>Final day used for testing, interviews, and questionnaires.</a:t>
            </a:r>
          </a:p>
          <a:p>
            <a:r>
              <a:rPr lang="en-GB" dirty="0"/>
              <a:t>Limitations of the study:</a:t>
            </a:r>
          </a:p>
          <a:p>
            <a:pPr lvl="1"/>
            <a:r>
              <a:rPr lang="en-GB" dirty="0"/>
              <a:t>Small data cohort</a:t>
            </a:r>
          </a:p>
          <a:p>
            <a:pPr lvl="1"/>
            <a:r>
              <a:rPr lang="en-GB" dirty="0"/>
              <a:t>Possible inaccuracies: changes in behaviour due to observation.</a:t>
            </a:r>
          </a:p>
          <a:p>
            <a:pPr lvl="1"/>
            <a:r>
              <a:rPr lang="en-GB" dirty="0"/>
              <a:t>Instances of target behaviours may be missed during observation.</a:t>
            </a:r>
          </a:p>
          <a:p>
            <a:pPr lvl="1"/>
            <a:r>
              <a:rPr lang="en-GB" dirty="0"/>
              <a:t>Students not being present for a session.</a:t>
            </a:r>
          </a:p>
          <a:p>
            <a:pPr lvl="1"/>
            <a:r>
              <a:rPr lang="en-GB" dirty="0"/>
              <a:t>External factors affecting student behaviour.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F1BD88-0B7C-41C1-A967-6BE4434717D6}"/>
              </a:ext>
            </a:extLst>
          </p:cNvPr>
          <p:cNvSpPr/>
          <p:nvPr/>
        </p:nvSpPr>
        <p:spPr>
          <a:xfrm>
            <a:off x="657455" y="1565791"/>
            <a:ext cx="7527757" cy="2115622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CE363C2-57BF-48D2-B4B8-3F5EC6E285C1}"/>
              </a:ext>
            </a:extLst>
          </p:cNvPr>
          <p:cNvSpPr/>
          <p:nvPr/>
        </p:nvSpPr>
        <p:spPr>
          <a:xfrm>
            <a:off x="601757" y="4181473"/>
            <a:ext cx="7527757" cy="1447801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8004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Ethical considerations of the study: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B69C-77A2-434F-B6E8-5632B09A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37191"/>
            <a:ext cx="8596668" cy="4825484"/>
          </a:xfrm>
        </p:spPr>
        <p:txBody>
          <a:bodyPr>
            <a:normAutofit/>
          </a:bodyPr>
          <a:lstStyle/>
          <a:p>
            <a:r>
              <a:rPr lang="en-GB" dirty="0"/>
              <a:t>Clarity throughout the entire process:</a:t>
            </a:r>
          </a:p>
          <a:p>
            <a:pPr lvl="1"/>
            <a:r>
              <a:rPr lang="en-GB" dirty="0"/>
              <a:t>Students aware that they are being observed,</a:t>
            </a:r>
          </a:p>
          <a:p>
            <a:pPr lvl="1"/>
            <a:r>
              <a:rPr lang="en-GB" dirty="0"/>
              <a:t>All tasks are explained thoroughly, with their purposes made clear.</a:t>
            </a:r>
          </a:p>
          <a:p>
            <a:r>
              <a:rPr lang="en-GB" dirty="0"/>
              <a:t>Chain of consent established:</a:t>
            </a:r>
          </a:p>
          <a:p>
            <a:pPr lvl="1"/>
            <a:r>
              <a:rPr lang="en-GB" dirty="0"/>
              <a:t>Ensures all participants are aware of, and consent to the study taking place</a:t>
            </a:r>
          </a:p>
          <a:p>
            <a:pPr lvl="1"/>
            <a:r>
              <a:rPr lang="en-GB" dirty="0"/>
              <a:t>Would funnel down from the head of school, to the student themselves.</a:t>
            </a:r>
          </a:p>
          <a:p>
            <a:r>
              <a:rPr lang="en-GB" dirty="0"/>
              <a:t>Confidentiality agreements:</a:t>
            </a:r>
          </a:p>
          <a:p>
            <a:pPr lvl="1"/>
            <a:r>
              <a:rPr lang="en-GB" dirty="0"/>
              <a:t>Explains purpose of certain data collected</a:t>
            </a:r>
          </a:p>
          <a:p>
            <a:pPr lvl="1"/>
            <a:r>
              <a:rPr lang="en-GB" dirty="0"/>
              <a:t>Shows compliance to GDPR</a:t>
            </a:r>
          </a:p>
          <a:p>
            <a:pPr lvl="1"/>
            <a:r>
              <a:rPr lang="en-GB" dirty="0"/>
              <a:t>Agreement that the data collected would be anonymised</a:t>
            </a:r>
          </a:p>
          <a:p>
            <a:pPr lvl="1"/>
            <a:r>
              <a:rPr lang="en-GB" dirty="0"/>
              <a:t>Subjects also made aware of disclosure policy</a:t>
            </a:r>
          </a:p>
          <a:p>
            <a:r>
              <a:rPr lang="en-GB" dirty="0"/>
              <a:t>Right to withdraw</a:t>
            </a:r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629CEDB-4AB2-4D05-B67D-1FAF8AA918E1}"/>
              </a:ext>
            </a:extLst>
          </p:cNvPr>
          <p:cNvSpPr/>
          <p:nvPr/>
        </p:nvSpPr>
        <p:spPr>
          <a:xfrm>
            <a:off x="613261" y="1403609"/>
            <a:ext cx="7863989" cy="4454266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845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Ethical considerations of the study: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963C8C3C-9229-4FC2-BEEB-71A77DCC000B}"/>
              </a:ext>
            </a:extLst>
          </p:cNvPr>
          <p:cNvSpPr txBox="1">
            <a:spLocks/>
          </p:cNvSpPr>
          <p:nvPr/>
        </p:nvSpPr>
        <p:spPr>
          <a:xfrm>
            <a:off x="677334" y="1689616"/>
            <a:ext cx="8596668" cy="4825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Clarity throughout the entire process:</a:t>
            </a:r>
          </a:p>
          <a:p>
            <a:pPr lvl="1"/>
            <a:r>
              <a:rPr lang="en-GB" dirty="0"/>
              <a:t>Students aware that they are being observed,</a:t>
            </a:r>
          </a:p>
          <a:p>
            <a:pPr lvl="1"/>
            <a:r>
              <a:rPr lang="en-GB" dirty="0"/>
              <a:t>All tasks are explained thoroughly, with their purposes made clear.</a:t>
            </a:r>
          </a:p>
          <a:p>
            <a:r>
              <a:rPr lang="en-GB" dirty="0"/>
              <a:t>Chain of consent established:</a:t>
            </a:r>
          </a:p>
          <a:p>
            <a:pPr lvl="1"/>
            <a:r>
              <a:rPr lang="en-GB" dirty="0"/>
              <a:t>Ensures all participants are aware of, and consent to the study taking place</a:t>
            </a:r>
          </a:p>
          <a:p>
            <a:pPr lvl="1"/>
            <a:r>
              <a:rPr lang="en-GB" dirty="0"/>
              <a:t>Would funnel down from the head of school, to the student themselves.</a:t>
            </a:r>
          </a:p>
          <a:p>
            <a:r>
              <a:rPr lang="en-GB" dirty="0"/>
              <a:t>Confidentiality agreements:</a:t>
            </a:r>
          </a:p>
          <a:p>
            <a:pPr lvl="1"/>
            <a:r>
              <a:rPr lang="en-GB" dirty="0"/>
              <a:t>Explains purpose of certain data collected</a:t>
            </a:r>
          </a:p>
          <a:p>
            <a:pPr lvl="1"/>
            <a:r>
              <a:rPr lang="en-GB" dirty="0"/>
              <a:t>Shows compliance to GDPR</a:t>
            </a:r>
          </a:p>
          <a:p>
            <a:pPr lvl="1"/>
            <a:r>
              <a:rPr lang="en-GB" dirty="0"/>
              <a:t>Shows that data collected will be stored securely</a:t>
            </a:r>
          </a:p>
          <a:p>
            <a:pPr lvl="1"/>
            <a:r>
              <a:rPr lang="en-GB" dirty="0"/>
              <a:t>Agreement that the data collected would be anonymised</a:t>
            </a:r>
          </a:p>
          <a:p>
            <a:pPr lvl="1"/>
            <a:r>
              <a:rPr lang="en-GB" dirty="0"/>
              <a:t>Subjects also made aware of disclosure policy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629CEDB-4AB2-4D05-B67D-1FAF8AA918E1}"/>
              </a:ext>
            </a:extLst>
          </p:cNvPr>
          <p:cNvSpPr/>
          <p:nvPr/>
        </p:nvSpPr>
        <p:spPr>
          <a:xfrm>
            <a:off x="656683" y="2930526"/>
            <a:ext cx="7789931" cy="3232150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06377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Ethical considerations of the study: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D629A08F-2567-4B3B-8C7A-DC2A88C39774}"/>
              </a:ext>
            </a:extLst>
          </p:cNvPr>
          <p:cNvSpPr txBox="1">
            <a:spLocks/>
          </p:cNvSpPr>
          <p:nvPr/>
        </p:nvSpPr>
        <p:spPr>
          <a:xfrm>
            <a:off x="677334" y="1689616"/>
            <a:ext cx="8596668" cy="4825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Clarity throughout the entire process:</a:t>
            </a:r>
          </a:p>
          <a:p>
            <a:pPr lvl="1"/>
            <a:r>
              <a:rPr lang="en-GB" dirty="0"/>
              <a:t>Students aware that they are being observed,</a:t>
            </a:r>
          </a:p>
          <a:p>
            <a:pPr lvl="1"/>
            <a:r>
              <a:rPr lang="en-GB" dirty="0"/>
              <a:t>All tasks are explained thoroughly, with their purposes made clear.</a:t>
            </a:r>
          </a:p>
          <a:p>
            <a:r>
              <a:rPr lang="en-GB" dirty="0"/>
              <a:t>Chain of consent established:</a:t>
            </a:r>
          </a:p>
          <a:p>
            <a:pPr lvl="1"/>
            <a:r>
              <a:rPr lang="en-GB" dirty="0"/>
              <a:t>Ensures all participants are aware of, and consent to the study taking place</a:t>
            </a:r>
          </a:p>
          <a:p>
            <a:pPr lvl="1"/>
            <a:r>
              <a:rPr lang="en-GB" dirty="0"/>
              <a:t>Would funnel down from the head of school, to the student themselves.</a:t>
            </a:r>
          </a:p>
          <a:p>
            <a:r>
              <a:rPr lang="en-GB" dirty="0"/>
              <a:t>Confidentiality agreements:</a:t>
            </a:r>
          </a:p>
          <a:p>
            <a:pPr lvl="1"/>
            <a:r>
              <a:rPr lang="en-GB" dirty="0"/>
              <a:t>Explains purpose of certain data collected</a:t>
            </a:r>
          </a:p>
          <a:p>
            <a:pPr lvl="1"/>
            <a:r>
              <a:rPr lang="en-GB" dirty="0"/>
              <a:t>Shows compliance to GDPR</a:t>
            </a:r>
          </a:p>
          <a:p>
            <a:pPr lvl="1"/>
            <a:r>
              <a:rPr lang="en-GB" dirty="0"/>
              <a:t>Shows that data collected will be stored securely</a:t>
            </a:r>
          </a:p>
          <a:p>
            <a:pPr lvl="1"/>
            <a:r>
              <a:rPr lang="en-GB" dirty="0"/>
              <a:t>Agreement that the data collected would be anonymised</a:t>
            </a:r>
          </a:p>
          <a:p>
            <a:pPr lvl="1"/>
            <a:r>
              <a:rPr lang="en-GB" dirty="0"/>
              <a:t>Subjects also made aware of disclosure policy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D3F0909-CA0D-4714-916D-1FBE755A041A}"/>
              </a:ext>
            </a:extLst>
          </p:cNvPr>
          <p:cNvSpPr/>
          <p:nvPr/>
        </p:nvSpPr>
        <p:spPr>
          <a:xfrm>
            <a:off x="474584" y="1621102"/>
            <a:ext cx="7863989" cy="1184804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629CEDB-4AB2-4D05-B67D-1FAF8AA918E1}"/>
              </a:ext>
            </a:extLst>
          </p:cNvPr>
          <p:cNvSpPr/>
          <p:nvPr/>
        </p:nvSpPr>
        <p:spPr>
          <a:xfrm>
            <a:off x="570687" y="3980392"/>
            <a:ext cx="6679684" cy="2268008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195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Ethical considerations of the study: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B69C-77A2-434F-B6E8-5632B09A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89616"/>
            <a:ext cx="8596668" cy="4825484"/>
          </a:xfrm>
        </p:spPr>
        <p:txBody>
          <a:bodyPr>
            <a:normAutofit/>
          </a:bodyPr>
          <a:lstStyle/>
          <a:p>
            <a:r>
              <a:rPr lang="en-GB" dirty="0"/>
              <a:t>Clarity throughout the entire process:</a:t>
            </a:r>
          </a:p>
          <a:p>
            <a:pPr lvl="1"/>
            <a:r>
              <a:rPr lang="en-GB" dirty="0"/>
              <a:t>Students aware that they are being observed,</a:t>
            </a:r>
          </a:p>
          <a:p>
            <a:pPr lvl="1"/>
            <a:r>
              <a:rPr lang="en-GB" dirty="0"/>
              <a:t>All tasks are explained thoroughly, with their purposes made clear.</a:t>
            </a:r>
          </a:p>
          <a:p>
            <a:r>
              <a:rPr lang="en-GB" dirty="0"/>
              <a:t>Chain of consent established:</a:t>
            </a:r>
          </a:p>
          <a:p>
            <a:pPr lvl="1"/>
            <a:r>
              <a:rPr lang="en-GB" dirty="0"/>
              <a:t>Ensures all participants are aware of, and consent to the study taking place</a:t>
            </a:r>
          </a:p>
          <a:p>
            <a:pPr lvl="1"/>
            <a:r>
              <a:rPr lang="en-GB" dirty="0"/>
              <a:t>Would funnel down from the head of school, to the student themselves.</a:t>
            </a:r>
          </a:p>
          <a:p>
            <a:r>
              <a:rPr lang="en-GB" dirty="0"/>
              <a:t>Confidentiality agreements:</a:t>
            </a:r>
          </a:p>
          <a:p>
            <a:pPr lvl="1"/>
            <a:r>
              <a:rPr lang="en-GB" dirty="0"/>
              <a:t>Explains purpose of certain data collected</a:t>
            </a:r>
          </a:p>
          <a:p>
            <a:pPr lvl="1"/>
            <a:r>
              <a:rPr lang="en-GB" dirty="0"/>
              <a:t>Shows compliance to GDPR</a:t>
            </a:r>
          </a:p>
          <a:p>
            <a:pPr lvl="1"/>
            <a:r>
              <a:rPr lang="en-GB" dirty="0"/>
              <a:t>Shows that data collected will be stored securely</a:t>
            </a:r>
          </a:p>
          <a:p>
            <a:pPr lvl="1"/>
            <a:r>
              <a:rPr lang="en-GB" dirty="0"/>
              <a:t>Agreement that the data collected would be anonymised</a:t>
            </a:r>
          </a:p>
          <a:p>
            <a:pPr lvl="1"/>
            <a:r>
              <a:rPr lang="en-GB" dirty="0"/>
              <a:t>Subjects also made aware of disclosure policy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D3F0909-CA0D-4714-916D-1FBE755A041A}"/>
              </a:ext>
            </a:extLst>
          </p:cNvPr>
          <p:cNvSpPr/>
          <p:nvPr/>
        </p:nvSpPr>
        <p:spPr>
          <a:xfrm>
            <a:off x="669843" y="1707620"/>
            <a:ext cx="7863989" cy="2234671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32492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Ethical considerations of the study: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B69C-77A2-434F-B6E8-5632B09A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37191"/>
            <a:ext cx="8596668" cy="4825484"/>
          </a:xfrm>
        </p:spPr>
        <p:txBody>
          <a:bodyPr>
            <a:normAutofit/>
          </a:bodyPr>
          <a:lstStyle/>
          <a:p>
            <a:r>
              <a:rPr lang="en-GB" dirty="0"/>
              <a:t>Right to withdraw</a:t>
            </a:r>
          </a:p>
          <a:p>
            <a:r>
              <a:rPr lang="en-GB" dirty="0"/>
              <a:t>Disclose potential for harm or discomfort:</a:t>
            </a:r>
          </a:p>
          <a:p>
            <a:pPr lvl="1"/>
            <a:r>
              <a:rPr lang="en-GB" dirty="0"/>
              <a:t>Test environment</a:t>
            </a:r>
          </a:p>
          <a:p>
            <a:pPr lvl="1"/>
            <a:r>
              <a:rPr lang="en-GB" dirty="0"/>
              <a:t>Being observed</a:t>
            </a:r>
          </a:p>
          <a:p>
            <a:pPr lvl="1"/>
            <a:r>
              <a:rPr lang="en-GB" dirty="0"/>
              <a:t>Auditory distress</a:t>
            </a:r>
          </a:p>
          <a:p>
            <a:pPr lvl="1"/>
            <a:r>
              <a:rPr lang="en-GB" dirty="0"/>
              <a:t>Considerations of Additional Needs</a:t>
            </a:r>
          </a:p>
          <a:p>
            <a:r>
              <a:rPr lang="en-GB" dirty="0"/>
              <a:t>Considerations made to the UNCRC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06CFE6C-D61F-494A-AA24-DD9A37EB52EF}"/>
              </a:ext>
            </a:extLst>
          </p:cNvPr>
          <p:cNvSpPr/>
          <p:nvPr/>
        </p:nvSpPr>
        <p:spPr>
          <a:xfrm>
            <a:off x="448733" y="1743074"/>
            <a:ext cx="7863989" cy="2270125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834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Ethical considerations of the study: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B69C-77A2-434F-B6E8-5632B09A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37191"/>
            <a:ext cx="8596668" cy="4825484"/>
          </a:xfrm>
        </p:spPr>
        <p:txBody>
          <a:bodyPr>
            <a:normAutofit/>
          </a:bodyPr>
          <a:lstStyle/>
          <a:p>
            <a:r>
              <a:rPr lang="en-GB" dirty="0"/>
              <a:t>Right to withdraw</a:t>
            </a:r>
          </a:p>
          <a:p>
            <a:r>
              <a:rPr lang="en-GB" dirty="0"/>
              <a:t>Disclose potential for harm or discomfort:</a:t>
            </a:r>
          </a:p>
          <a:p>
            <a:pPr lvl="1"/>
            <a:r>
              <a:rPr lang="en-GB" dirty="0"/>
              <a:t>Test environment</a:t>
            </a:r>
          </a:p>
          <a:p>
            <a:pPr lvl="1"/>
            <a:r>
              <a:rPr lang="en-GB" dirty="0"/>
              <a:t>Being observed</a:t>
            </a:r>
          </a:p>
          <a:p>
            <a:pPr lvl="1"/>
            <a:r>
              <a:rPr lang="en-GB" dirty="0"/>
              <a:t>Auditory distress</a:t>
            </a:r>
          </a:p>
          <a:p>
            <a:pPr lvl="1"/>
            <a:r>
              <a:rPr lang="en-GB" dirty="0"/>
              <a:t>Considerations of Additional Needs</a:t>
            </a:r>
          </a:p>
          <a:p>
            <a:r>
              <a:rPr lang="en-GB" dirty="0"/>
              <a:t>Considerations made to the UNCRC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06CFE6C-D61F-494A-AA24-DD9A37EB52EF}"/>
              </a:ext>
            </a:extLst>
          </p:cNvPr>
          <p:cNvSpPr/>
          <p:nvPr/>
        </p:nvSpPr>
        <p:spPr>
          <a:xfrm>
            <a:off x="448733" y="3589867"/>
            <a:ext cx="7863989" cy="423332"/>
          </a:xfrm>
          <a:prstGeom prst="rect">
            <a:avLst/>
          </a:prstGeom>
          <a:solidFill>
            <a:srgbClr val="2C3C43"/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604EC67-F493-456B-961E-7CC42C7AA911}"/>
              </a:ext>
            </a:extLst>
          </p:cNvPr>
          <p:cNvSpPr/>
          <p:nvPr/>
        </p:nvSpPr>
        <p:spPr>
          <a:xfrm>
            <a:off x="448733" y="1371601"/>
            <a:ext cx="7863989" cy="423332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45530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Ethical considerations of the study: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B69C-77A2-434F-B6E8-5632B09A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37191"/>
            <a:ext cx="8596668" cy="4825484"/>
          </a:xfrm>
        </p:spPr>
        <p:txBody>
          <a:bodyPr>
            <a:normAutofit/>
          </a:bodyPr>
          <a:lstStyle/>
          <a:p>
            <a:r>
              <a:rPr lang="en-GB" dirty="0"/>
              <a:t>Right to withdraw</a:t>
            </a:r>
          </a:p>
          <a:p>
            <a:r>
              <a:rPr lang="en-GB" dirty="0"/>
              <a:t>Disclose potential for harm or discomfort:</a:t>
            </a:r>
          </a:p>
          <a:p>
            <a:pPr lvl="1"/>
            <a:r>
              <a:rPr lang="en-GB" dirty="0"/>
              <a:t>Test environment</a:t>
            </a:r>
          </a:p>
          <a:p>
            <a:pPr lvl="1"/>
            <a:r>
              <a:rPr lang="en-GB" dirty="0"/>
              <a:t>Being observed</a:t>
            </a:r>
          </a:p>
          <a:p>
            <a:pPr lvl="1"/>
            <a:r>
              <a:rPr lang="en-GB" dirty="0"/>
              <a:t>Auditory distress</a:t>
            </a:r>
          </a:p>
          <a:p>
            <a:pPr lvl="1"/>
            <a:r>
              <a:rPr lang="en-GB" dirty="0"/>
              <a:t>Considerations of Additional Needs</a:t>
            </a:r>
          </a:p>
          <a:p>
            <a:r>
              <a:rPr lang="en-GB" dirty="0"/>
              <a:t>Considerations made to the UNCRC:</a:t>
            </a:r>
          </a:p>
          <a:p>
            <a:pPr lvl="1"/>
            <a:r>
              <a:rPr lang="en-GB" dirty="0"/>
              <a:t>Article 12: Respect for the views of the child</a:t>
            </a:r>
          </a:p>
          <a:p>
            <a:pPr lvl="1"/>
            <a:r>
              <a:rPr lang="en-GB" dirty="0"/>
              <a:t>Article 13: Right to freedom of expression</a:t>
            </a:r>
          </a:p>
          <a:p>
            <a:pPr lvl="1"/>
            <a:r>
              <a:rPr lang="en-GB" dirty="0"/>
              <a:t>Article 16: Right to privacy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604EC67-F493-456B-961E-7CC42C7AA911}"/>
              </a:ext>
            </a:extLst>
          </p:cNvPr>
          <p:cNvSpPr/>
          <p:nvPr/>
        </p:nvSpPr>
        <p:spPr>
          <a:xfrm>
            <a:off x="448733" y="1371600"/>
            <a:ext cx="7863989" cy="2218265"/>
          </a:xfrm>
          <a:prstGeom prst="rect">
            <a:avLst/>
          </a:prstGeom>
          <a:solidFill>
            <a:srgbClr val="2C3C43">
              <a:alpha val="50000"/>
            </a:srgbClr>
          </a:solidFill>
          <a:ln>
            <a:solidFill>
              <a:srgbClr val="2C3C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423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15196D-2617-4EE6-959A-EE6DA1B53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62000"/>
          </a:xfrm>
        </p:spPr>
        <p:txBody>
          <a:bodyPr>
            <a:normAutofit/>
          </a:bodyPr>
          <a:lstStyle/>
          <a:p>
            <a:r>
              <a:rPr lang="en-GB" dirty="0"/>
              <a:t>References: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8CBE4CB6-AFFB-445C-A9B9-1D5E9E9BB470}"/>
              </a:ext>
            </a:extLst>
          </p:cNvPr>
          <p:cNvSpPr txBox="1">
            <a:spLocks/>
          </p:cNvSpPr>
          <p:nvPr/>
        </p:nvSpPr>
        <p:spPr>
          <a:xfrm>
            <a:off x="829734" y="1489591"/>
            <a:ext cx="8596668" cy="4825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EF31FF0-1B0D-4D47-9935-00BED2C52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876" y="1371600"/>
            <a:ext cx="8596668" cy="4259179"/>
          </a:xfrm>
        </p:spPr>
        <p:txBody>
          <a:bodyPr>
            <a:normAutofit lnSpcReduction="10000"/>
          </a:bodyPr>
          <a:lstStyle/>
          <a:p>
            <a:r>
              <a:rPr lang="en-US" dirty="0" err="1"/>
              <a:t>Mammarella</a:t>
            </a:r>
            <a:r>
              <a:rPr lang="en-US" dirty="0"/>
              <a:t>, N., Fairfield, B. and Cesare, C., (2007). ‘Does music enhance cognitive performance in healthy older adults? The Vivaldi effect.’ </a:t>
            </a:r>
            <a:r>
              <a:rPr lang="en-US" i="1" dirty="0"/>
              <a:t>Aging Clinical and Experimental Research, </a:t>
            </a:r>
            <a:r>
              <a:rPr lang="en-US" b="1" dirty="0"/>
              <a:t>19</a:t>
            </a:r>
            <a:r>
              <a:rPr lang="en-US" dirty="0"/>
              <a:t>(5), pp. 394-399.</a:t>
            </a:r>
          </a:p>
          <a:p>
            <a:r>
              <a:rPr lang="en-GB" dirty="0"/>
              <a:t>Fassbender, E., et al. (2012). ’</a:t>
            </a:r>
            <a:r>
              <a:rPr lang="en-GB" dirty="0" err="1"/>
              <a:t>VirSchool</a:t>
            </a:r>
            <a:r>
              <a:rPr lang="en-GB" dirty="0"/>
              <a:t>: The effect of </a:t>
            </a:r>
            <a:r>
              <a:rPr lang="en-US" dirty="0"/>
              <a:t>background music and immersive display systems on memory for facts learned in an educational virtual environment’, </a:t>
            </a:r>
            <a:r>
              <a:rPr lang="en-US" i="1" dirty="0"/>
              <a:t>Computers &amp; Education, </a:t>
            </a:r>
            <a:r>
              <a:rPr lang="en-US" dirty="0"/>
              <a:t>58(1), pp. 490-500. Accessed: 15/02/20, DOI: </a:t>
            </a:r>
            <a:r>
              <a:rPr lang="en-US" dirty="0">
                <a:hlinkClick r:id="rId2"/>
              </a:rPr>
              <a:t>https://doi-org.ezproxy.uwtsd.ac.uk/10.1016/j.compedu.2011.09.002</a:t>
            </a:r>
            <a:endParaRPr lang="en-US" dirty="0"/>
          </a:p>
          <a:p>
            <a:r>
              <a:rPr lang="en-US" dirty="0"/>
              <a:t>Busch, B. (2018) ‘Drowned in sound: how listening to music hinders learning</a:t>
            </a:r>
            <a:r>
              <a:rPr lang="en-GB" dirty="0"/>
              <a:t>’, </a:t>
            </a:r>
            <a:r>
              <a:rPr lang="en-GB" i="1" dirty="0"/>
              <a:t>The Guardian, </a:t>
            </a:r>
            <a:r>
              <a:rPr lang="en-GB" dirty="0"/>
              <a:t>14</a:t>
            </a:r>
            <a:r>
              <a:rPr lang="en-GB" baseline="30000" dirty="0"/>
              <a:t>th</a:t>
            </a:r>
            <a:r>
              <a:rPr lang="en-GB" dirty="0"/>
              <a:t> March. Accessed: 15/02/20, Available at: </a:t>
            </a:r>
            <a:r>
              <a:rPr lang="en-GB" dirty="0">
                <a:hlinkClick r:id="rId3"/>
              </a:rPr>
              <a:t>https://www.theguardian.com/teacher-network/2018/mar/14/sound-how-listening-music-hinders-learning-lessons-research</a:t>
            </a:r>
            <a:endParaRPr lang="en-GB" dirty="0"/>
          </a:p>
          <a:p>
            <a:r>
              <a:rPr lang="en-US" dirty="0" err="1"/>
              <a:t>Unicef</a:t>
            </a:r>
            <a:r>
              <a:rPr lang="en-US" dirty="0"/>
              <a:t> UK. (2020) ‘A summary of the UN Convention on the Rights of the Child’, Accessed: 15/02/20. Available at: </a:t>
            </a:r>
            <a:r>
              <a:rPr lang="en-GB" dirty="0">
                <a:hlinkClick r:id="rId4"/>
              </a:rPr>
              <a:t>https://www.unicef.org.uk/what-we-do/un-convention-child-rights/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48480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A00A2-C1EF-44BF-A029-8F35ECD80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7040" y="310719"/>
            <a:ext cx="4456591" cy="4332972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>Ambient music in the classroom setting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B28230-10AA-432F-9528-9E37DF6962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7040" y="4643691"/>
            <a:ext cx="3511233" cy="1147054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/>
              <a:t>Will Le Bas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2A1BE1-394C-4F91-BC1C-09386D8D41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599" r="10035" b="-1"/>
          <a:stretch/>
        </p:blipFill>
        <p:spPr>
          <a:xfrm>
            <a:off x="3060" y="10"/>
            <a:ext cx="753768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3578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4079</Words>
  <Application>Microsoft Office PowerPoint</Application>
  <PresentationFormat>Widescreen</PresentationFormat>
  <Paragraphs>456</Paragraphs>
  <Slides>52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6" baseType="lpstr">
      <vt:lpstr>Arial</vt:lpstr>
      <vt:lpstr>Trebuchet MS</vt:lpstr>
      <vt:lpstr>Wingdings 3</vt:lpstr>
      <vt:lpstr>Facet</vt:lpstr>
      <vt:lpstr>Ambient music in the classroom setting</vt:lpstr>
      <vt:lpstr>Overview:</vt:lpstr>
      <vt:lpstr>Origins of the research question:</vt:lpstr>
      <vt:lpstr>Origins of the research question:</vt:lpstr>
      <vt:lpstr>Origins of the research question:</vt:lpstr>
      <vt:lpstr>Origins of the research question:</vt:lpstr>
      <vt:lpstr>Origins of the research question:</vt:lpstr>
      <vt:lpstr>Origins of the research question:</vt:lpstr>
      <vt:lpstr>How does music affect learning: current ideas.</vt:lpstr>
      <vt:lpstr>How does music affect learning: current ideas.</vt:lpstr>
      <vt:lpstr>How does music affect learning: current ideas.</vt:lpstr>
      <vt:lpstr>How does music affect learning: current ideas.</vt:lpstr>
      <vt:lpstr>How does music affect learning: current ideas.</vt:lpstr>
      <vt:lpstr>How does music affect learning: current ideas.</vt:lpstr>
      <vt:lpstr>How does music affect learning: current ideas.</vt:lpstr>
      <vt:lpstr>How does music affect learning: current ideas.</vt:lpstr>
      <vt:lpstr>Methodology of the Study:</vt:lpstr>
      <vt:lpstr>Methodology of the Study:</vt:lpstr>
      <vt:lpstr>Methodology of the Study:</vt:lpstr>
      <vt:lpstr>Methodology of the Study:</vt:lpstr>
      <vt:lpstr>Methodology of the Study:</vt:lpstr>
      <vt:lpstr>Methodology of the Study:</vt:lpstr>
      <vt:lpstr>A small task:</vt:lpstr>
      <vt:lpstr>A small task:</vt:lpstr>
      <vt:lpstr>A small task:</vt:lpstr>
      <vt:lpstr>A small task:</vt:lpstr>
      <vt:lpstr>A small task:</vt:lpstr>
      <vt:lpstr>A small task: Ready?</vt:lpstr>
      <vt:lpstr>6</vt:lpstr>
      <vt:lpstr>A small task: How did you do?</vt:lpstr>
      <vt:lpstr>A small task: How did you do?</vt:lpstr>
      <vt:lpstr>A small task: Ready?</vt:lpstr>
      <vt:lpstr>3</vt:lpstr>
      <vt:lpstr>A small task: How did you do?</vt:lpstr>
      <vt:lpstr>Boundaries and limitations:</vt:lpstr>
      <vt:lpstr>Boundaries and limitations:</vt:lpstr>
      <vt:lpstr>Boundaries and limitations:</vt:lpstr>
      <vt:lpstr>Boundaries and limitations:</vt:lpstr>
      <vt:lpstr>Boundaries and limitations:</vt:lpstr>
      <vt:lpstr>Boundaries and limitations:</vt:lpstr>
      <vt:lpstr>Boundaries and limitations:</vt:lpstr>
      <vt:lpstr>Boundaries and limitations:</vt:lpstr>
      <vt:lpstr>Boundaries and limitations:</vt:lpstr>
      <vt:lpstr>Ethical considerations of the study:</vt:lpstr>
      <vt:lpstr>Ethical considerations of the study:</vt:lpstr>
      <vt:lpstr>Ethical considerations of the study:</vt:lpstr>
      <vt:lpstr>Ethical considerations of the study:</vt:lpstr>
      <vt:lpstr>Ethical considerations of the study:</vt:lpstr>
      <vt:lpstr>Ethical considerations of the study:</vt:lpstr>
      <vt:lpstr>Ethical considerations of the study:</vt:lpstr>
      <vt:lpstr>References:</vt:lpstr>
      <vt:lpstr>Ambient music in the classroom setting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Ambient music in the classroom setting</dc:title>
  <dc:creator>Will Le Bas</dc:creator>
  <cp:lastModifiedBy>Will Le Bas</cp:lastModifiedBy>
  <cp:revision>12</cp:revision>
  <dcterms:created xsi:type="dcterms:W3CDTF">2020-02-16T14:33:41Z</dcterms:created>
  <dcterms:modified xsi:type="dcterms:W3CDTF">2020-02-17T11:21:56Z</dcterms:modified>
</cp:coreProperties>
</file>