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691"/>
    <p:restoredTop sz="94580"/>
  </p:normalViewPr>
  <p:slideViewPr>
    <p:cSldViewPr>
      <p:cViewPr>
        <p:scale>
          <a:sx n="68" d="100"/>
          <a:sy n="68" d="100"/>
        </p:scale>
        <p:origin x="1920" y="59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04/05/2018</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9606" y="7864281"/>
            <a:ext cx="6904856" cy="1753181"/>
          </a:xfrm>
          <a:prstGeom prst="rect">
            <a:avLst/>
          </a:prstGeom>
        </p:spPr>
      </p:pic>
      <p:pic>
        <p:nvPicPr>
          <p:cNvPr id="23" name="Picture 2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flipV="1">
            <a:off x="6904856" y="1478"/>
            <a:ext cx="5896744" cy="1734569"/>
          </a:xfrm>
          <a:prstGeom prst="rect">
            <a:avLst/>
          </a:prstGeom>
        </p:spPr>
      </p:pic>
      <p:pic>
        <p:nvPicPr>
          <p:cNvPr id="22" name="Picture 2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904856" cy="1753181"/>
          </a:xfrm>
          <a:prstGeom prst="rect">
            <a:avLst/>
          </a:prstGeom>
        </p:spPr>
      </p:pic>
      <p:sp>
        <p:nvSpPr>
          <p:cNvPr id="21" name="TextBox 20"/>
          <p:cNvSpPr txBox="1"/>
          <p:nvPr/>
        </p:nvSpPr>
        <p:spPr>
          <a:xfrm>
            <a:off x="8518684" y="1759131"/>
            <a:ext cx="4282916" cy="4278094"/>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u="sng" dirty="0"/>
              <a:t>Results</a:t>
            </a:r>
          </a:p>
          <a:p>
            <a:r>
              <a:rPr lang="en-US" sz="1100" b="1" dirty="0"/>
              <a:t>Following the completion of the project the results are quite satisfactory. Most the objectives have been met even though some of the feature of the web application aren’t fully functional. The research carried out has a lot to contribute to the success of this project. Given a little bit more time the web application would have been free to be released for public use. </a:t>
            </a:r>
          </a:p>
          <a:p>
            <a:endParaRPr lang="en-US" sz="1000" b="1" dirty="0"/>
          </a:p>
          <a:p>
            <a:r>
              <a:rPr lang="en-US" sz="1600" b="1" u="sng" dirty="0"/>
              <a:t>Conclusion and Future Recommendations</a:t>
            </a:r>
          </a:p>
          <a:p>
            <a:r>
              <a:rPr lang="en-US" sz="1300" b="1" dirty="0"/>
              <a:t>Over the course of the project there were many problems that occurred but were quickly tackled, like errors during the testing stages of the application.  One of the main parts of this project was the research, the research carried out allowed the project to move at a quicker pace because it brought to light many ideas as to how to tackle the project. Research made it easier to design and develop the website application due to the information found. A recommendation would be to add the final touches to the application as its almost fully functional. There are a few things that could use tweaking but they wouldn’t be too time consuming. </a:t>
            </a:r>
          </a:p>
        </p:txBody>
      </p:sp>
      <p:sp>
        <p:nvSpPr>
          <p:cNvPr id="2" name="Title 1"/>
          <p:cNvSpPr>
            <a:spLocks noGrp="1"/>
          </p:cNvSpPr>
          <p:nvPr>
            <p:ph type="ctrTitle"/>
          </p:nvPr>
        </p:nvSpPr>
        <p:spPr>
          <a:xfrm>
            <a:off x="2407043" y="164229"/>
            <a:ext cx="7774109" cy="1398656"/>
          </a:xfrm>
        </p:spPr>
        <p:txBody>
          <a:bodyPr>
            <a:no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An Investigation into GIS and GIS-T to aid the development of a GIS-T Application for student use</a:t>
            </a:r>
          </a:p>
        </p:txBody>
      </p:sp>
      <p:sp>
        <p:nvSpPr>
          <p:cNvPr id="15" name="TextBox 14"/>
          <p:cNvSpPr txBox="1"/>
          <p:nvPr/>
        </p:nvSpPr>
        <p:spPr>
          <a:xfrm>
            <a:off x="0" y="1776264"/>
            <a:ext cx="4600600" cy="4585871"/>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800" b="1" u="sng" dirty="0"/>
              <a:t>Introduction</a:t>
            </a:r>
          </a:p>
          <a:p>
            <a:r>
              <a:rPr lang="en-GB" sz="1600" dirty="0"/>
              <a:t>Travelling is a big part of a university students life, for students that come from other cities, countries or different parts of the world. The students that come from different places have to adjust to the place where they are studying as they are not familiar with the place. They will come across different challenges when it comes to travelling into their university or even just around the city.</a:t>
            </a:r>
            <a:r>
              <a:rPr lang="en-GB" sz="1400" dirty="0"/>
              <a:t> </a:t>
            </a:r>
            <a:r>
              <a:rPr lang="en-GB" sz="1600" dirty="0"/>
              <a:t>The use of public transport is popular among students when getting from point A to point B. This project is going to be focusing on the development of a GIS transportation application  that can be used by students to travel around their city of study. The development of this application will make it easier for the students that travel using public transport to get from one point to another. </a:t>
            </a:r>
            <a:endParaRPr lang="en-US" sz="1000" b="1" dirty="0"/>
          </a:p>
          <a:p>
            <a:endParaRPr lang="en-US" sz="2400" b="1" dirty="0"/>
          </a:p>
        </p:txBody>
      </p:sp>
      <p:sp>
        <p:nvSpPr>
          <p:cNvPr id="17" name="TextBox 16"/>
          <p:cNvSpPr txBox="1"/>
          <p:nvPr/>
        </p:nvSpPr>
        <p:spPr>
          <a:xfrm>
            <a:off x="4617007" y="1776264"/>
            <a:ext cx="3872026" cy="4755148"/>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2400" b="1" u="sng" dirty="0"/>
              <a:t>Aims &amp; Objectives</a:t>
            </a:r>
          </a:p>
          <a:p>
            <a:r>
              <a:rPr lang="en-US" sz="900" b="1" dirty="0"/>
              <a:t>The main focus of this project is to investigate the application of GIS in transportation to assist in the development of a GIS-T application. The research carried out looked at things like:</a:t>
            </a:r>
          </a:p>
          <a:p>
            <a:pPr lvl="0"/>
            <a:r>
              <a:rPr lang="en-US" sz="900" b="1" u="sng" dirty="0">
                <a:solidFill>
                  <a:prstClr val="black"/>
                </a:solidFill>
              </a:rPr>
              <a:t>Aims</a:t>
            </a:r>
          </a:p>
          <a:p>
            <a:pPr marL="171450" indent="-171450">
              <a:buFont typeface="Arial" panose="020B0604020202020204" pitchFamily="34" charset="0"/>
              <a:buChar char="•"/>
            </a:pPr>
            <a:r>
              <a:rPr lang="en-US" sz="900" b="1" dirty="0"/>
              <a:t>What is GIS?</a:t>
            </a:r>
          </a:p>
          <a:p>
            <a:pPr marL="171450" indent="-171450">
              <a:buFont typeface="Arial" panose="020B0604020202020204" pitchFamily="34" charset="0"/>
              <a:buChar char="•"/>
            </a:pPr>
            <a:r>
              <a:rPr lang="en-US" sz="900" b="1" dirty="0"/>
              <a:t>Advantages and Disadvantages of GIS</a:t>
            </a:r>
          </a:p>
          <a:p>
            <a:pPr marL="171450" indent="-171450">
              <a:buFont typeface="Arial" panose="020B0604020202020204" pitchFamily="34" charset="0"/>
              <a:buChar char="•"/>
            </a:pPr>
            <a:r>
              <a:rPr lang="en-US" sz="900" b="1" dirty="0"/>
              <a:t>Basic uses of GIS</a:t>
            </a:r>
          </a:p>
          <a:p>
            <a:pPr marL="171450" indent="-171450">
              <a:buFont typeface="Arial" panose="020B0604020202020204" pitchFamily="34" charset="0"/>
              <a:buChar char="•"/>
            </a:pPr>
            <a:r>
              <a:rPr lang="en-US" sz="900" b="1" dirty="0"/>
              <a:t>What GIS-T</a:t>
            </a:r>
          </a:p>
          <a:p>
            <a:pPr marL="171450" indent="-171450">
              <a:buFont typeface="Arial" panose="020B0604020202020204" pitchFamily="34" charset="0"/>
              <a:buChar char="•"/>
            </a:pPr>
            <a:r>
              <a:rPr lang="en-US" sz="900" b="1" dirty="0"/>
              <a:t>History of GIS-T</a:t>
            </a:r>
          </a:p>
          <a:p>
            <a:pPr marL="171450" indent="-171450">
              <a:buFont typeface="Arial" panose="020B0604020202020204" pitchFamily="34" charset="0"/>
              <a:buChar char="•"/>
            </a:pPr>
            <a:r>
              <a:rPr lang="en-US" sz="900" b="1" dirty="0"/>
              <a:t>How Data is presented in a GIS-T</a:t>
            </a:r>
          </a:p>
          <a:p>
            <a:pPr marL="171450" indent="-171450">
              <a:buFont typeface="Arial" panose="020B0604020202020204" pitchFamily="34" charset="0"/>
              <a:buChar char="•"/>
            </a:pPr>
            <a:r>
              <a:rPr lang="en-US" sz="900" b="1" dirty="0"/>
              <a:t>GIS-T Analysis and Modelling</a:t>
            </a:r>
          </a:p>
          <a:p>
            <a:pPr marL="171450" indent="-171450">
              <a:buFont typeface="Arial" panose="020B0604020202020204" pitchFamily="34" charset="0"/>
              <a:buChar char="•"/>
            </a:pPr>
            <a:r>
              <a:rPr lang="en-US" sz="900" b="1" dirty="0"/>
              <a:t>GIS-T Applications</a:t>
            </a:r>
          </a:p>
          <a:p>
            <a:r>
              <a:rPr lang="en-US" sz="900" b="1" u="sng" dirty="0"/>
              <a:t>Objectives</a:t>
            </a:r>
          </a:p>
          <a:p>
            <a:pPr marL="171450" indent="-171450">
              <a:buFont typeface="Arial" panose="020B0604020202020204" pitchFamily="34" charset="0"/>
              <a:buChar char="•"/>
            </a:pPr>
            <a:r>
              <a:rPr lang="en-US" sz="900" b="1" dirty="0"/>
              <a:t>Collection of data to aid in the development of the website application</a:t>
            </a:r>
          </a:p>
          <a:p>
            <a:pPr marL="171450" indent="-171450">
              <a:buFont typeface="Arial" panose="020B0604020202020204" pitchFamily="34" charset="0"/>
              <a:buChar char="•"/>
            </a:pPr>
            <a:r>
              <a:rPr lang="en-US" sz="900" b="1" dirty="0"/>
              <a:t>Produce a design of the web application</a:t>
            </a:r>
          </a:p>
          <a:p>
            <a:pPr marL="171450" indent="-171450">
              <a:buFont typeface="Arial" panose="020B0604020202020204" pitchFamily="34" charset="0"/>
              <a:buChar char="•"/>
            </a:pPr>
            <a:r>
              <a:rPr lang="en-US" sz="900" b="1" dirty="0"/>
              <a:t>Develop a web application</a:t>
            </a:r>
          </a:p>
          <a:p>
            <a:pPr marL="171450" indent="-171450">
              <a:buFont typeface="Arial" panose="020B0604020202020204" pitchFamily="34" charset="0"/>
              <a:buChar char="•"/>
            </a:pPr>
            <a:r>
              <a:rPr lang="en-US" sz="900" b="1" dirty="0"/>
              <a:t>Provide quality content within the application </a:t>
            </a:r>
          </a:p>
          <a:p>
            <a:pPr marL="171450" indent="-171450">
              <a:buFont typeface="Arial" panose="020B0604020202020204" pitchFamily="34" charset="0"/>
              <a:buChar char="•"/>
            </a:pPr>
            <a:r>
              <a:rPr lang="en-US" sz="900" b="1" dirty="0"/>
              <a:t>Improve student satisfaction with the public new  transport system</a:t>
            </a:r>
          </a:p>
          <a:p>
            <a:r>
              <a:rPr lang="en-US" sz="900" b="1" u="sng" dirty="0"/>
              <a:t>Tools used in the development of the web application</a:t>
            </a:r>
          </a:p>
          <a:p>
            <a:pPr marL="171450" indent="-171450">
              <a:buFont typeface="Arial" panose="020B0604020202020204" pitchFamily="34" charset="0"/>
              <a:buChar char="•"/>
            </a:pPr>
            <a:r>
              <a:rPr lang="en-US" sz="900" b="1" dirty="0"/>
              <a:t>IDE (software) used is Visual Studio 2013.Visual Studio is one of the most feature complete and thought through IDEs for any of its supported programming languages and is used by many professional coders out there</a:t>
            </a:r>
            <a:r>
              <a:rPr lang="en-US" sz="900" dirty="0"/>
              <a:t>. </a:t>
            </a:r>
          </a:p>
          <a:p>
            <a:pPr marL="171450" indent="-171450">
              <a:buFont typeface="Arial" panose="020B0604020202020204" pitchFamily="34" charset="0"/>
              <a:buChar char="•"/>
            </a:pPr>
            <a:r>
              <a:rPr lang="en-US" sz="900" b="1" dirty="0"/>
              <a:t>Languages and Framework used are </a:t>
            </a:r>
            <a:r>
              <a:rPr lang="en-US" sz="900" b="1" dirty="0" err="1"/>
              <a:t>ASP.net</a:t>
            </a:r>
            <a:r>
              <a:rPr lang="en-US" sz="900" b="1" dirty="0"/>
              <a:t> web forms with C# for backend coding and </a:t>
            </a:r>
            <a:r>
              <a:rPr lang="en-US" sz="900" b="1" dirty="0" err="1"/>
              <a:t>MySql</a:t>
            </a:r>
            <a:r>
              <a:rPr lang="en-US" sz="900" b="1" dirty="0"/>
              <a:t> for Database operations.</a:t>
            </a:r>
          </a:p>
          <a:p>
            <a:pPr marL="171450" indent="-171450">
              <a:buFont typeface="Arial" panose="020B0604020202020204" pitchFamily="34" charset="0"/>
              <a:buChar char="•"/>
            </a:pPr>
            <a:r>
              <a:rPr lang="en-US" sz="900" b="1" dirty="0"/>
              <a:t>Use of  Google Maps Embed API which  provides very useful features such as displaying routes in google maps with the target source and destination being known.</a:t>
            </a:r>
            <a:r>
              <a:rPr lang="en-GB" sz="900" b="1" dirty="0"/>
              <a:t> </a:t>
            </a:r>
          </a:p>
          <a:p>
            <a:pPr marL="171450" indent="-171450">
              <a:buFont typeface="Arial" panose="020B0604020202020204" pitchFamily="34" charset="0"/>
              <a:buChar char="•"/>
            </a:pPr>
            <a:endParaRPr lang="en-US" sz="100" b="1" dirty="0"/>
          </a:p>
          <a:p>
            <a:pPr marL="171450" indent="-171450">
              <a:buFont typeface="Arial" panose="020B0604020202020204" pitchFamily="34" charset="0"/>
              <a:buChar char="•"/>
            </a:pPr>
            <a:endParaRPr lang="en-US" sz="100" b="1" u="sng" dirty="0"/>
          </a:p>
          <a:p>
            <a:endParaRPr lang="en-US" dirty="0"/>
          </a:p>
        </p:txBody>
      </p:sp>
      <p:pic>
        <p:nvPicPr>
          <p:cNvPr id="25" name="Picture 2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0098" y="1186346"/>
            <a:ext cx="1342856" cy="362218"/>
          </a:xfrm>
          <a:prstGeom prst="rect">
            <a:avLst/>
          </a:prstGeom>
        </p:spPr>
      </p:pic>
      <p:pic>
        <p:nvPicPr>
          <p:cNvPr id="26" name="Picture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41" y="178074"/>
            <a:ext cx="2435120" cy="851570"/>
          </a:xfrm>
          <a:prstGeom prst="rect">
            <a:avLst/>
          </a:prstGeom>
        </p:spPr>
      </p:pic>
      <p:pic>
        <p:nvPicPr>
          <p:cNvPr id="27" name="Picture 2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3248" y="187462"/>
            <a:ext cx="2408270" cy="842181"/>
          </a:xfrm>
          <a:prstGeom prst="rect">
            <a:avLst/>
          </a:prstGeom>
        </p:spPr>
      </p:pic>
      <p:sp>
        <p:nvSpPr>
          <p:cNvPr id="30" name="TextBox 29"/>
          <p:cNvSpPr txBox="1"/>
          <p:nvPr/>
        </p:nvSpPr>
        <p:spPr>
          <a:xfrm>
            <a:off x="10181152" y="9009583"/>
            <a:ext cx="2633310" cy="577081"/>
          </a:xfrm>
          <a:prstGeom prst="rect">
            <a:avLst/>
          </a:prstGeom>
          <a:noFill/>
        </p:spPr>
        <p:txBody>
          <a:bodyPr wrap="square" rtlCol="0">
            <a:spAutoFit/>
          </a:bodyPr>
          <a:lstStyle/>
          <a:p>
            <a:r>
              <a:rPr lang="en-US" sz="1050" b="1" dirty="0"/>
              <a:t>By Tapi Matuwi</a:t>
            </a:r>
          </a:p>
          <a:p>
            <a:r>
              <a:rPr lang="en-US" sz="1050" b="1" dirty="0"/>
              <a:t>Email:tapimatuwi97@gmail.com</a:t>
            </a:r>
          </a:p>
          <a:p>
            <a:r>
              <a:rPr lang="en-US" sz="1050" b="1" dirty="0"/>
              <a:t>Phone:07428733022</a:t>
            </a:r>
          </a:p>
        </p:txBody>
      </p:sp>
      <p:pic>
        <p:nvPicPr>
          <p:cNvPr id="4" name="Picture 3">
            <a:extLst>
              <a:ext uri="{FF2B5EF4-FFF2-40B4-BE49-F238E27FC236}">
                <a16:creationId xmlns:a16="http://schemas.microsoft.com/office/drawing/2014/main" id="{2842C0F4-82A8-F943-BC7B-EE894D1E8B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844913"/>
            <a:ext cx="4046532" cy="1814492"/>
          </a:xfrm>
          <a:prstGeom prst="rect">
            <a:avLst/>
          </a:prstGeom>
        </p:spPr>
      </p:pic>
      <p:pic>
        <p:nvPicPr>
          <p:cNvPr id="8" name="Picture 7">
            <a:extLst>
              <a:ext uri="{FF2B5EF4-FFF2-40B4-BE49-F238E27FC236}">
                <a16:creationId xmlns:a16="http://schemas.microsoft.com/office/drawing/2014/main" id="{3A9BDB78-EC61-E044-8C88-451C9FBE5C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21759" y="5918584"/>
            <a:ext cx="4438823" cy="2125894"/>
          </a:xfrm>
          <a:prstGeom prst="rect">
            <a:avLst/>
          </a:prstGeom>
        </p:spPr>
      </p:pic>
      <p:pic>
        <p:nvPicPr>
          <p:cNvPr id="10" name="Picture 9">
            <a:extLst>
              <a:ext uri="{FF2B5EF4-FFF2-40B4-BE49-F238E27FC236}">
                <a16:creationId xmlns:a16="http://schemas.microsoft.com/office/drawing/2014/main" id="{99C388ED-0794-5144-817E-0A43F82231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76465" y="8022926"/>
            <a:ext cx="3603002" cy="1710947"/>
          </a:xfrm>
          <a:prstGeom prst="rect">
            <a:avLst/>
          </a:prstGeom>
        </p:spPr>
      </p:pic>
      <p:pic>
        <p:nvPicPr>
          <p:cNvPr id="6" name="Picture 5">
            <a:extLst>
              <a:ext uri="{FF2B5EF4-FFF2-40B4-BE49-F238E27FC236}">
                <a16:creationId xmlns:a16="http://schemas.microsoft.com/office/drawing/2014/main" id="{0DC9AB1A-37A5-A042-A361-2A7903E7EF1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6001608"/>
            <a:ext cx="4027117" cy="1935622"/>
          </a:xfrm>
          <a:prstGeom prst="rect">
            <a:avLst/>
          </a:prstGeom>
        </p:spPr>
      </p:pic>
      <p:pic>
        <p:nvPicPr>
          <p:cNvPr id="12" name="Picture 11">
            <a:extLst>
              <a:ext uri="{FF2B5EF4-FFF2-40B4-BE49-F238E27FC236}">
                <a16:creationId xmlns:a16="http://schemas.microsoft.com/office/drawing/2014/main" id="{1304F818-53ED-2C48-B126-D931638D21B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64277" y="6098781"/>
            <a:ext cx="4337323" cy="2449194"/>
          </a:xfrm>
          <a:prstGeom prst="rect">
            <a:avLst/>
          </a:prstGeom>
        </p:spPr>
      </p:pic>
      <p:pic>
        <p:nvPicPr>
          <p:cNvPr id="14" name="Picture 13">
            <a:extLst>
              <a:ext uri="{FF2B5EF4-FFF2-40B4-BE49-F238E27FC236}">
                <a16:creationId xmlns:a16="http://schemas.microsoft.com/office/drawing/2014/main" id="{FF810A41-104F-4D41-9534-C59E329BA5D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68484" y="8070324"/>
            <a:ext cx="3384196" cy="1611363"/>
          </a:xfrm>
          <a:prstGeom prst="rect">
            <a:avLst/>
          </a:prstGeom>
        </p:spPr>
      </p:pic>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1501</TotalTime>
  <Words>575</Words>
  <Application>Microsoft Macintosh PowerPoint</Application>
  <PresentationFormat>A3 Paper (297x420 mm)</PresentationFormat>
  <Paragraphs>33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An Investigation into GIS and GIS-T to aid the development of a GIS-T Application for student use</vt:lpstr>
    </vt:vector>
  </TitlesOfParts>
  <Company>SMU</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Tapi Matuwi (1503524)</cp:lastModifiedBy>
  <cp:revision>22</cp:revision>
  <dcterms:created xsi:type="dcterms:W3CDTF">2014-10-01T08:15:24Z</dcterms:created>
  <dcterms:modified xsi:type="dcterms:W3CDTF">2018-05-04T14:05:02Z</dcterms:modified>
</cp:coreProperties>
</file>