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60" r:id="rId4"/>
    <p:sldId id="259" r:id="rId5"/>
    <p:sldId id="261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20016" autoAdjust="0"/>
    <p:restoredTop sz="94660"/>
  </p:normalViewPr>
  <p:slideViewPr>
    <p:cSldViewPr snapToGrid="0">
      <p:cViewPr varScale="1">
        <p:scale>
          <a:sx n="73" d="100"/>
          <a:sy n="73" d="100"/>
        </p:scale>
        <p:origin x="-126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711200" y="1371600"/>
            <a:ext cx="10468864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711200" y="3228536"/>
            <a:ext cx="10472928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136" y="1316736"/>
            <a:ext cx="103632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7136" y="2704664"/>
            <a:ext cx="103632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20085"/>
            <a:ext cx="53848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55248"/>
            <a:ext cx="5386917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193368" y="1859758"/>
            <a:ext cx="5389033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9600" y="2514600"/>
            <a:ext cx="5386917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514600"/>
            <a:ext cx="5389033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704088"/>
            <a:ext cx="110744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4352"/>
            <a:ext cx="36576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76400"/>
            <a:ext cx="36576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766733" y="1676400"/>
            <a:ext cx="6815667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4221004" y="1108077"/>
            <a:ext cx="70104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10672179" y="5359769"/>
            <a:ext cx="207264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1176997"/>
            <a:ext cx="2950464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800" y="2828785"/>
            <a:ext cx="29464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69600" y="6356351"/>
            <a:ext cx="812800" cy="365125"/>
          </a:xfrm>
        </p:spPr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4647724" y="1199517"/>
            <a:ext cx="615696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12700" y="5816600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5842000" y="6219826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914402"/>
            <a:ext cx="27432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914402"/>
            <a:ext cx="80264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12700" y="-7144"/>
            <a:ext cx="1221740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5842000" y="-7144"/>
            <a:ext cx="63500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609600" y="1935480"/>
            <a:ext cx="109728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5C889A0-C63C-454B-BD3C-24C00629CB4A}" type="datetimeFigureOut">
              <a:rPr lang="en-GB" smtClean="0"/>
              <a:pPr/>
              <a:t>03/03/2019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556000" y="6356351"/>
            <a:ext cx="44704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10566400" y="6356351"/>
            <a:ext cx="1016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23B46C8-DE77-49C4-BD40-4EAF1A661A7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25356" y="202408"/>
            <a:ext cx="12240731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elbin.com.au/single-post/2014/02/26/Belbin-Team-Roles-for-Conflict-Resolution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 smtClean="0">
                <a:solidFill>
                  <a:srgbClr val="0070C0"/>
                </a:solidFill>
              </a:rPr>
              <a:t>Conflict</a:t>
            </a:r>
            <a:endParaRPr lang="en-GB" sz="6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Definition of Conflict: </a:t>
            </a:r>
            <a:r>
              <a:rPr lang="en-GB" sz="2000" dirty="0" smtClean="0"/>
              <a:t>Conflict usually from misunderstanding or miscommunication it can be in many ways.....The language of </a:t>
            </a:r>
            <a:r>
              <a:rPr lang="en-GB" sz="2000" dirty="0" err="1" smtClean="0"/>
              <a:t>Belbin</a:t>
            </a:r>
            <a:r>
              <a:rPr lang="en-GB" sz="2000" dirty="0" smtClean="0"/>
              <a:t> Team Roles can help in expanse where increase the conflict.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   [</a:t>
            </a:r>
            <a:r>
              <a:rPr lang="en-GB" sz="2000" dirty="0" err="1" smtClean="0"/>
              <a:t>Belbin</a:t>
            </a:r>
            <a:r>
              <a:rPr lang="en-GB" sz="2000" dirty="0" smtClean="0"/>
              <a:t>(2016)].</a:t>
            </a:r>
          </a:p>
          <a:p>
            <a:pPr marL="0" indent="0">
              <a:buNone/>
            </a:pPr>
            <a:endParaRPr lang="en-GB" sz="2000" dirty="0" smtClean="0"/>
          </a:p>
          <a:p>
            <a:pPr marL="457200" indent="-457200"/>
            <a:r>
              <a:rPr lang="en-GB" sz="2000" dirty="0" smtClean="0"/>
              <a:t>‘’A process  that begins when one party perceives that another party has</a:t>
            </a:r>
          </a:p>
          <a:p>
            <a:pPr marL="457200" indent="-457200">
              <a:buNone/>
            </a:pPr>
            <a:r>
              <a:rPr lang="en-GB" sz="2000" dirty="0" smtClean="0"/>
              <a:t> negatively affected, or is about to negatively affect, something that the first</a:t>
            </a:r>
          </a:p>
          <a:p>
            <a:pPr marL="457200" indent="-457200">
              <a:buNone/>
            </a:pPr>
            <a:r>
              <a:rPr lang="en-GB" sz="2000" dirty="0" smtClean="0"/>
              <a:t>party cares about’’.</a:t>
            </a:r>
          </a:p>
          <a:p>
            <a:pPr marL="457200" indent="-457200">
              <a:buNone/>
            </a:pPr>
            <a:r>
              <a:rPr lang="en-GB" sz="2000" dirty="0" smtClean="0"/>
              <a:t>      (S.P. Robbins &amp; T.A. Judge, Essentials of Organisational Behaviour,2008).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7954" y="3466737"/>
            <a:ext cx="2434045" cy="159004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60647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ln/>
                <a:solidFill>
                  <a:srgbClr val="FF0000"/>
                </a:solidFill>
              </a:rPr>
              <a:t>Haveli </a:t>
            </a:r>
            <a:r>
              <a:rPr lang="en-GB" b="1" dirty="0" smtClean="0">
                <a:ln/>
                <a:solidFill>
                  <a:srgbClr val="00B050"/>
                </a:solidFill>
              </a:rPr>
              <a:t> </a:t>
            </a:r>
            <a:r>
              <a:rPr lang="en-GB" b="1" cap="none" spc="0" dirty="0" smtClean="0">
                <a:ln/>
                <a:solidFill>
                  <a:srgbClr val="FF0000"/>
                </a:solidFill>
                <a:effectLst/>
              </a:rPr>
              <a:t/>
            </a:r>
            <a:br>
              <a:rPr lang="en-GB" b="1" cap="none" spc="0" dirty="0" smtClean="0">
                <a:ln/>
                <a:solidFill>
                  <a:srgbClr val="FF0000"/>
                </a:solidFill>
                <a:effectLst/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3200" b="1" cap="none" spc="0" dirty="0" smtClean="0">
              <a:ln/>
              <a:solidFill>
                <a:schemeClr val="accent4"/>
              </a:solidFill>
              <a:effectLst/>
            </a:endParaRPr>
          </a:p>
          <a:p>
            <a:pPr marL="0" indent="0">
              <a:buNone/>
            </a:pPr>
            <a:r>
              <a:rPr lang="en-GB" sz="3200" b="1" cap="none" spc="0" dirty="0" smtClean="0">
                <a:ln/>
                <a:solidFill>
                  <a:schemeClr val="tx1">
                    <a:lumMod val="85000"/>
                    <a:lumOff val="15000"/>
                  </a:schemeClr>
                </a:solidFill>
                <a:effectLst/>
              </a:rPr>
              <a:t>Catering Business:</a:t>
            </a:r>
          </a:p>
          <a:p>
            <a:pPr marL="0" indent="0">
              <a:buNone/>
            </a:pPr>
            <a:endParaRPr lang="en-GB" b="1" cap="none" spc="0" dirty="0" smtClean="0">
              <a:ln/>
              <a:solidFill>
                <a:srgbClr val="FF0000"/>
              </a:solidFill>
              <a:effectLst/>
            </a:endParaRPr>
          </a:p>
          <a:p>
            <a:r>
              <a:rPr lang="en-GB" b="1" dirty="0" smtClean="0">
                <a:ln/>
              </a:rPr>
              <a:t>Design creative and hygiene menu.</a:t>
            </a:r>
          </a:p>
          <a:p>
            <a:r>
              <a:rPr lang="en-GB" b="1" dirty="0" smtClean="0">
                <a:ln/>
              </a:rPr>
              <a:t>Creative quality and tasty food with innovation. </a:t>
            </a:r>
          </a:p>
          <a:p>
            <a:r>
              <a:rPr lang="en-GB" b="1" dirty="0" smtClean="0">
                <a:ln/>
              </a:rPr>
              <a:t>Catering food to wedding, anniversary, birthday party etc.</a:t>
            </a:r>
          </a:p>
          <a:p>
            <a:r>
              <a:rPr lang="en-GB" b="1" dirty="0" smtClean="0">
                <a:ln/>
              </a:rPr>
              <a:t>Staff management.</a:t>
            </a:r>
          </a:p>
        </p:txBody>
      </p:sp>
      <p:sp>
        <p:nvSpPr>
          <p:cNvPr id="4" name="Rectangle 3"/>
          <p:cNvSpPr/>
          <p:nvPr/>
        </p:nvSpPr>
        <p:spPr>
          <a:xfrm>
            <a:off x="6003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endParaRPr lang="en-GB" sz="5400" b="1" cap="none" spc="0" dirty="0">
              <a:ln/>
              <a:solidFill>
                <a:schemeClr val="accent4"/>
              </a:solidFill>
              <a:effectLst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400" y="748507"/>
            <a:ext cx="3028950" cy="20193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69416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Conflict Occur in a work place?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Power.</a:t>
            </a:r>
            <a:endParaRPr lang="en-GB" dirty="0" smtClean="0"/>
          </a:p>
          <a:p>
            <a:r>
              <a:rPr lang="en-GB" sz="2400" dirty="0" smtClean="0"/>
              <a:t>Expectations</a:t>
            </a:r>
            <a:r>
              <a:rPr lang="en-GB" dirty="0" smtClean="0"/>
              <a:t>.</a:t>
            </a:r>
          </a:p>
          <a:p>
            <a:r>
              <a:rPr lang="en-GB" sz="2400" dirty="0" smtClean="0"/>
              <a:t>Different Knowledge</a:t>
            </a:r>
            <a:r>
              <a:rPr lang="en-GB" dirty="0" smtClean="0"/>
              <a:t>.</a:t>
            </a:r>
          </a:p>
          <a:p>
            <a:r>
              <a:rPr lang="en-GB" sz="2400" dirty="0" smtClean="0"/>
              <a:t>Poor Communication</a:t>
            </a:r>
            <a:r>
              <a:rPr lang="en-GB" dirty="0" smtClean="0"/>
              <a:t>.</a:t>
            </a:r>
            <a:endParaRPr lang="en-GB" sz="2000" dirty="0" smtClean="0"/>
          </a:p>
          <a:p>
            <a:r>
              <a:rPr lang="en-GB" sz="2400" dirty="0" smtClean="0"/>
              <a:t>Misunderstanding</a:t>
            </a:r>
            <a:r>
              <a:rPr lang="en-GB" sz="2000" dirty="0" smtClean="0"/>
              <a:t>.</a:t>
            </a:r>
          </a:p>
          <a:p>
            <a:r>
              <a:rPr lang="en-GB" sz="2400" dirty="0" smtClean="0"/>
              <a:t>Stress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     Belbin.com.au</a:t>
            </a:r>
            <a:r>
              <a:rPr lang="en-GB" sz="2000" dirty="0"/>
              <a:t>. (2019</a:t>
            </a:r>
            <a:r>
              <a:rPr lang="en-GB" sz="2000" dirty="0" smtClean="0"/>
              <a:t>).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3887" y="2044700"/>
            <a:ext cx="3796820" cy="33782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9288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285" y="730214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to handle conflict in Haveli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en-GB" dirty="0" smtClean="0"/>
          </a:p>
          <a:p>
            <a:r>
              <a:rPr lang="en-GB" sz="2400" dirty="0" smtClean="0"/>
              <a:t>Listening and understanding carefully to everyone with respect.</a:t>
            </a:r>
          </a:p>
          <a:p>
            <a:r>
              <a:rPr lang="en-GB" sz="2400" dirty="0" smtClean="0"/>
              <a:t>Having Positive attitude considering  realistic fact. </a:t>
            </a:r>
          </a:p>
          <a:p>
            <a:r>
              <a:rPr lang="en-GB" sz="2400" dirty="0"/>
              <a:t>C</a:t>
            </a:r>
            <a:r>
              <a:rPr lang="en-GB" sz="2400" dirty="0" smtClean="0"/>
              <a:t>ompromising -Lose/Wine (Patria- Both parties give up )</a:t>
            </a:r>
          </a:p>
          <a:p>
            <a:r>
              <a:rPr lang="en-GB" sz="2400" dirty="0" smtClean="0"/>
              <a:t>Collaboration – Win/Win (Will satisfy both parties)</a:t>
            </a:r>
          </a:p>
          <a:p>
            <a:r>
              <a:rPr lang="en-GB" sz="2400" dirty="0" smtClean="0"/>
              <a:t>Competing - Win/Lose ( Friendly competition)</a:t>
            </a:r>
          </a:p>
          <a:p>
            <a:r>
              <a:rPr lang="en-GB" sz="2400" dirty="0" smtClean="0"/>
              <a:t>Accommodating –Lose/Lose (Ignoring your own interest)</a:t>
            </a:r>
          </a:p>
          <a:p>
            <a:r>
              <a:rPr lang="en-GB" dirty="0" smtClean="0"/>
              <a:t>Avoiding – Lose/Lose ( Ignoring the conflict)</a:t>
            </a:r>
          </a:p>
          <a:p>
            <a:pPr>
              <a:buNone/>
            </a:pPr>
            <a:r>
              <a:rPr lang="en-GB" dirty="0" smtClean="0"/>
              <a:t>         </a:t>
            </a:r>
          </a:p>
          <a:p>
            <a:pPr>
              <a:buNone/>
            </a:pPr>
            <a:r>
              <a:rPr lang="en-GB" dirty="0" smtClean="0"/>
              <a:t>    Thomas/ </a:t>
            </a:r>
            <a:r>
              <a:rPr lang="en-GB" smtClean="0"/>
              <a:t>Kilman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6128" y="3758203"/>
            <a:ext cx="2543175" cy="180022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09628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Rewards                           Recognition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3200" dirty="0" smtClean="0"/>
              <a:t>Rewards:</a:t>
            </a:r>
          </a:p>
          <a:p>
            <a:r>
              <a:rPr lang="en-GB" dirty="0" smtClean="0"/>
              <a:t>Rewards are transferable</a:t>
            </a:r>
          </a:p>
          <a:p>
            <a:r>
              <a:rPr lang="en-GB" dirty="0" smtClean="0"/>
              <a:t>Rewards are expected</a:t>
            </a:r>
          </a:p>
          <a:p>
            <a:r>
              <a:rPr lang="en-GB" dirty="0" smtClean="0"/>
              <a:t>Rewards are economical</a:t>
            </a:r>
          </a:p>
          <a:p>
            <a:r>
              <a:rPr lang="en-GB" dirty="0" smtClean="0"/>
              <a:t>Rewards are fixed</a:t>
            </a:r>
          </a:p>
          <a:p>
            <a:r>
              <a:rPr lang="en-GB" dirty="0" smtClean="0"/>
              <a:t>Rewards are impersonal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sz="1200" dirty="0"/>
          </a:p>
          <a:p>
            <a:endParaRPr lang="en-GB" sz="1200" dirty="0" smtClean="0"/>
          </a:p>
          <a:p>
            <a:endParaRPr lang="en-GB" sz="1200" dirty="0"/>
          </a:p>
          <a:p>
            <a:endParaRPr lang="en-GB" sz="1200" dirty="0" smtClean="0"/>
          </a:p>
          <a:p>
            <a:r>
              <a:rPr lang="en-GB" sz="2400" dirty="0" smtClean="0"/>
              <a:t>Incentivemag.com</a:t>
            </a:r>
            <a:r>
              <a:rPr lang="en-GB" sz="2400" dirty="0"/>
              <a:t>. (</a:t>
            </a:r>
            <a:r>
              <a:rPr lang="en-GB" sz="2400" dirty="0" smtClean="0"/>
              <a:t>2019)</a:t>
            </a:r>
            <a:endParaRPr lang="en-GB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sz="3500" dirty="0" smtClean="0"/>
              <a:t>Recognition</a:t>
            </a:r>
            <a:r>
              <a:rPr lang="en-GB" dirty="0" smtClean="0"/>
              <a:t> :</a:t>
            </a:r>
          </a:p>
          <a:p>
            <a:r>
              <a:rPr lang="en-GB" dirty="0" smtClean="0"/>
              <a:t>Recognition is non transferable</a:t>
            </a:r>
          </a:p>
          <a:p>
            <a:r>
              <a:rPr lang="en-GB" dirty="0" smtClean="0"/>
              <a:t>Recognition is surprise</a:t>
            </a:r>
          </a:p>
          <a:p>
            <a:r>
              <a:rPr lang="en-GB" dirty="0" smtClean="0"/>
              <a:t>Recognition is emotional</a:t>
            </a:r>
          </a:p>
          <a:p>
            <a:r>
              <a:rPr lang="en-GB" dirty="0" smtClean="0"/>
              <a:t>Recognition is flowing</a:t>
            </a:r>
          </a:p>
          <a:p>
            <a:r>
              <a:rPr lang="en-GB" dirty="0" smtClean="0"/>
              <a:t>Recognition is personal</a:t>
            </a: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577041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49300" y="1828799"/>
            <a:ext cx="1092200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References:</a:t>
            </a:r>
          </a:p>
          <a:p>
            <a:endParaRPr lang="en-GB" sz="3600" dirty="0"/>
          </a:p>
          <a:p>
            <a:r>
              <a:rPr lang="en-GB" dirty="0" smtClean="0"/>
              <a:t>Belbin.com.au. (2019). [online] Available at: </a:t>
            </a:r>
            <a:r>
              <a:rPr lang="en-GB" dirty="0" smtClean="0">
                <a:hlinkClick r:id="rId2"/>
              </a:rPr>
              <a:t>https://www.belbin.com.au/single-post/2014/02/26/Belbin-Team-Roles-for-Conflict-Resolution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Incentivemag.com. (2019)</a:t>
            </a:r>
            <a:r>
              <a:rPr lang="en-GB" sz="1050" dirty="0"/>
              <a:t> </a:t>
            </a:r>
            <a:r>
              <a:rPr lang="en-GB" i="1" dirty="0" smtClean="0"/>
              <a:t>Top 10 Differences Between Rewards and Recognition: Incentive Magazine</a:t>
            </a:r>
            <a:r>
              <a:rPr lang="en-GB" dirty="0" smtClean="0"/>
              <a:t>. [online] Available at: http://www.incentivemag.com/Strategy/Ask-the-Experts/Roy-Saunderson/Top-10-Differences-Between-Rewards-and-Recognition/ [Accessed 18 Feb. 2019].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29735818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319</TotalTime>
  <Words>304</Words>
  <Application>Microsoft Office PowerPoint</Application>
  <PresentationFormat>Custom</PresentationFormat>
  <Paragraphs>62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Flow</vt:lpstr>
      <vt:lpstr>Conflict</vt:lpstr>
      <vt:lpstr>Haveli   </vt:lpstr>
      <vt:lpstr>Conflict Occur in a work place?</vt:lpstr>
      <vt:lpstr>How to handle conflict in Haveli </vt:lpstr>
      <vt:lpstr> Rewards                           Recognition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Laptop</cp:lastModifiedBy>
  <cp:revision>34</cp:revision>
  <dcterms:created xsi:type="dcterms:W3CDTF">2019-02-18T01:05:22Z</dcterms:created>
  <dcterms:modified xsi:type="dcterms:W3CDTF">2019-03-04T00:31:41Z</dcterms:modified>
</cp:coreProperties>
</file>