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57" r:id="rId2"/>
    <p:sldId id="256" r:id="rId3"/>
    <p:sldId id="354" r:id="rId4"/>
    <p:sldId id="368" r:id="rId5"/>
    <p:sldId id="275" r:id="rId6"/>
    <p:sldId id="270" r:id="rId7"/>
    <p:sldId id="276" r:id="rId8"/>
    <p:sldId id="277" r:id="rId9"/>
    <p:sldId id="278" r:id="rId10"/>
    <p:sldId id="279" r:id="rId11"/>
    <p:sldId id="355" r:id="rId12"/>
    <p:sldId id="266" r:id="rId13"/>
    <p:sldId id="268" r:id="rId14"/>
    <p:sldId id="369" r:id="rId15"/>
    <p:sldId id="370" r:id="rId16"/>
    <p:sldId id="371" r:id="rId17"/>
    <p:sldId id="372" r:id="rId18"/>
    <p:sldId id="373" r:id="rId19"/>
    <p:sldId id="374" r:id="rId20"/>
    <p:sldId id="286" r:id="rId21"/>
    <p:sldId id="356" r:id="rId22"/>
    <p:sldId id="280" r:id="rId23"/>
    <p:sldId id="267" r:id="rId24"/>
    <p:sldId id="281" r:id="rId25"/>
    <p:sldId id="269" r:id="rId26"/>
    <p:sldId id="357" r:id="rId27"/>
    <p:sldId id="282" r:id="rId28"/>
    <p:sldId id="283" r:id="rId29"/>
    <p:sldId id="284" r:id="rId30"/>
    <p:sldId id="323" r:id="rId31"/>
    <p:sldId id="285" r:id="rId32"/>
    <p:sldId id="325" r:id="rId3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6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82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BFD80-2CEC-4034-8011-B79741B9E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03E40-021B-4EDB-AD50-335C4276E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9AA4C-6492-4073-9B14-7CE688F6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CC6D7-0C86-4154-A7A4-19202047398A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CAAC3-8901-4045-850A-EDAA9CEDF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2AA82-BED5-4864-BD63-0EA95A9B5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82566-9DBC-46AC-BFB9-66FFF7CCBE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895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3/31/2025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941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701" r:id="rId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ofstede-insights.com/product/compare-countrie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5A9060-09BB-431A-A35A-6929DD7ADB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394" b="5593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81460-3394-467F-967D-00B5318F1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Revision Lecture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4A6F4D-611D-49E6-9737-38C303EAAD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8176" y="4735798"/>
            <a:ext cx="7038033" cy="15966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MBA International Marketing</a:t>
            </a:r>
          </a:p>
          <a:p>
            <a:r>
              <a:rPr lang="en-GB" dirty="0">
                <a:solidFill>
                  <a:schemeClr val="bg1"/>
                </a:solidFill>
              </a:rPr>
              <a:t>Part 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055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ABA62-5D7F-4AC8-8D7D-C6065F3AFE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6504" y="758951"/>
            <a:ext cx="7319175" cy="3374931"/>
          </a:xfrm>
        </p:spPr>
        <p:txBody>
          <a:bodyPr>
            <a:normAutofit fontScale="90000"/>
          </a:bodyPr>
          <a:lstStyle/>
          <a:p>
            <a:r>
              <a:rPr lang="en-GB" sz="6800" dirty="0"/>
              <a:t>MBA International Marketing Assignment 100%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F32EB5-021A-4D65-832B-6F53A1B91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6504" y="4455620"/>
            <a:ext cx="7321946" cy="1143000"/>
          </a:xfrm>
        </p:spPr>
        <p:txBody>
          <a:bodyPr>
            <a:normAutofit/>
          </a:bodyPr>
          <a:lstStyle/>
          <a:p>
            <a:r>
              <a:rPr lang="en-GB" dirty="0"/>
              <a:t>Essay 5000-6000 Words</a:t>
            </a:r>
          </a:p>
          <a:p>
            <a:r>
              <a:rPr lang="en-GB" dirty="0"/>
              <a:t>Due Date: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AF84D96F-67CA-468E-B5F8-F5DF48602F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020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DCD77-EDF7-41A9-ADEA-7D5BEFDF5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u="sng" dirty="0"/>
              <a:t>MBA International Marketing Assignment  Guidance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9AFBD-6CD0-43F7-B2D7-987296507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2400" dirty="0"/>
              <a:t>Introduction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Background information about the company</a:t>
            </a:r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pPr lvl="0"/>
            <a:r>
              <a:rPr lang="en-GB" sz="2400" dirty="0"/>
              <a:t>The Macro environment </a:t>
            </a:r>
          </a:p>
          <a:p>
            <a:pPr marL="0" indent="0">
              <a:buNone/>
            </a:pPr>
            <a:r>
              <a:rPr lang="en-GB" sz="2000" dirty="0"/>
              <a:t>State whether each of these forces are favourable or un favourable and why for the company in relation to the 2 countries chosen. The similarities and differences could be explained.</a:t>
            </a:r>
          </a:p>
          <a:p>
            <a:pPr lvl="0"/>
            <a:r>
              <a:rPr lang="en-GB" sz="2000" dirty="0"/>
              <a:t> (The Hofstede Cultural Dimensions model could be included and related for Social/Cultural forces). </a:t>
            </a:r>
            <a:r>
              <a:rPr lang="en-GB" sz="2000" dirty="0">
                <a:solidFill>
                  <a:srgbClr val="FF0000"/>
                </a:solidFill>
                <a:hlinkClick r:id="rId2"/>
              </a:rPr>
              <a:t>https://www.hofstede-insights.com/product/compare-countries/</a:t>
            </a:r>
            <a:endParaRPr lang="en-GB" sz="2000" dirty="0">
              <a:solidFill>
                <a:srgbClr val="FF0000"/>
              </a:solidFill>
            </a:endParaRPr>
          </a:p>
          <a:p>
            <a:pPr lvl="0"/>
            <a:endParaRPr lang="en-GB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B322D-5233-4F8B-8957-A477C006E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4F220-FC64-4445-9D73-987A1297B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647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C4F5F-5B2E-417C-A81B-1E3DD641D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C48CC-5BA7-497F-BD3E-45834FABE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Include critical analysis of the Hofstede model and determine the main advantages and disadvantages of the overall model.</a:t>
            </a:r>
          </a:p>
        </p:txBody>
      </p:sp>
    </p:spTree>
    <p:extLst>
      <p:ext uri="{BB962C8B-B14F-4D97-AF65-F5344CB8AC3E}">
        <p14:creationId xmlns:p14="http://schemas.microsoft.com/office/powerpoint/2010/main" val="4189017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</p:txBody>
      </p:sp>
    </p:spTree>
    <p:extLst>
      <p:ext uri="{BB962C8B-B14F-4D97-AF65-F5344CB8AC3E}">
        <p14:creationId xmlns:p14="http://schemas.microsoft.com/office/powerpoint/2010/main" val="3695786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Diagram: The Micro and Macro Environment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478" y="2103203"/>
            <a:ext cx="4518166" cy="4027707"/>
          </a:xfrm>
        </p:spPr>
      </p:pic>
    </p:spTree>
    <p:extLst>
      <p:ext uri="{BB962C8B-B14F-4D97-AF65-F5344CB8AC3E}">
        <p14:creationId xmlns:p14="http://schemas.microsoft.com/office/powerpoint/2010/main" val="2821451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forces: Changing trends in society can create opportunities and threats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forces: Changing rules and regulations can create opportunities and threats for an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9610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forces: The changing rate of inflation, GDP,GNP, and economic stability of a country can affect an organisation in a positive/negative way.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forces: The political stability of a country </a:t>
            </a:r>
          </a:p>
        </p:txBody>
      </p:sp>
    </p:spTree>
    <p:extLst>
      <p:ext uri="{BB962C8B-B14F-4D97-AF65-F5344CB8AC3E}">
        <p14:creationId xmlns:p14="http://schemas.microsoft.com/office/powerpoint/2010/main" val="206406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forces: Social media marketing, the use of a database, investment in research and development.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Environmental: How is the organisation caring for the environment or polluting the environment?</a:t>
            </a:r>
          </a:p>
        </p:txBody>
      </p:sp>
    </p:spTree>
    <p:extLst>
      <p:ext uri="{BB962C8B-B14F-4D97-AF65-F5344CB8AC3E}">
        <p14:creationId xmlns:p14="http://schemas.microsoft.com/office/powerpoint/2010/main" val="240897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</p:txBody>
      </p:sp>
    </p:spTree>
    <p:extLst>
      <p:ext uri="{BB962C8B-B14F-4D97-AF65-F5344CB8AC3E}">
        <p14:creationId xmlns:p14="http://schemas.microsoft.com/office/powerpoint/2010/main" val="2370309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C58CB-E3F6-47F8-A26D-73C9FE842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E1A8D-5BBD-4786-B95D-70D324700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Porters 5 Forces model</a:t>
            </a:r>
          </a:p>
          <a:p>
            <a:r>
              <a:rPr lang="en-GB" sz="2400" dirty="0"/>
              <a:t>Relate the Porters 5 Forces model to the company in both countries stating whether each force is high, medium or low and why. (Include facts and figures to support statements made).</a:t>
            </a:r>
          </a:p>
          <a:p>
            <a:r>
              <a:rPr lang="en-GB" sz="2400" dirty="0"/>
              <a:t>Similarities and differences can be stated.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72C7E-37CA-4D65-9223-BFA2FE30A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C1F63C-4023-4317-810E-0A02E3E71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466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sz="4000" b="1" u="sng" dirty="0"/>
              <a:t>Porters 5 Forces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 profitable themselves.</a:t>
            </a:r>
          </a:p>
        </p:txBody>
      </p:sp>
    </p:spTree>
    <p:extLst>
      <p:ext uri="{BB962C8B-B14F-4D97-AF65-F5344CB8AC3E}">
        <p14:creationId xmlns:p14="http://schemas.microsoft.com/office/powerpoint/2010/main" val="35888979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sz="4000" b="1" dirty="0"/>
              <a:t>Porters 5 Forces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7668" y="2133035"/>
            <a:ext cx="5976664" cy="4104923"/>
          </a:xfrm>
        </p:spPr>
      </p:pic>
    </p:spTree>
    <p:extLst>
      <p:ext uri="{BB962C8B-B14F-4D97-AF65-F5344CB8AC3E}">
        <p14:creationId xmlns:p14="http://schemas.microsoft.com/office/powerpoint/2010/main" val="1712298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C1195-5C21-49FC-AE01-EED7F6749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Competitive Rivalry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DD478-5F52-4B57-B988-EC10F0CF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rival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7358E-426D-4B83-A4CE-5D03AD66A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165A4-1DDE-458E-96DE-126FC533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676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0BAE-8790-4E26-8E46-795765DF5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u="sng" dirty="0"/>
              <a:t>Competitors can be analysed by asking the following questions: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E14FD-B7AA-4843-AE56-7B23D765A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15184-8A43-4EF5-838C-67058D82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E4446C-D608-4092-9FA0-6ADFD6E2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699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r>
              <a:rPr lang="en-GB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42823-1BB5-417D-91D0-0866DA23E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20F3-D855-4AC9-9A51-E756554CB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  <a:p>
            <a:pPr marL="0" indent="0">
              <a:buNone/>
            </a:pPr>
            <a:r>
              <a:rPr lang="en-GB" sz="2400" dirty="0"/>
              <a:t>Relate a SWOT analysis to the company in the different countries stating the main strengths,   weaknesses, opportunities and threats. (Include facts and figures to support statements made)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887D2-2D54-472A-8F5B-36E00DFF1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6F9CBF-BE9F-4C59-A19B-1ACEBF967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1261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r>
              <a:rPr lang="en-GB" b="1" u="sng" dirty="0"/>
              <a:t>SWOT Analysis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STRENGTHS</a:t>
            </a:r>
          </a:p>
          <a:p>
            <a:r>
              <a:rPr lang="en-GB" dirty="0"/>
              <a:t>Strong brand name and good reputation.</a:t>
            </a:r>
          </a:p>
          <a:p>
            <a:r>
              <a:rPr lang="en-GB" dirty="0"/>
              <a:t>Patent and copyright protection.</a:t>
            </a:r>
          </a:p>
          <a:p>
            <a:r>
              <a:rPr lang="en-GB" dirty="0"/>
              <a:t>A large amount of financial resources.</a:t>
            </a:r>
          </a:p>
          <a:p>
            <a:r>
              <a:rPr lang="en-GB" dirty="0"/>
              <a:t>A good relationship with suppliers and distributors.</a:t>
            </a:r>
          </a:p>
          <a:p>
            <a:r>
              <a:rPr lang="en-GB" dirty="0"/>
              <a:t>The employees within the organisation.</a:t>
            </a:r>
          </a:p>
          <a:p>
            <a:r>
              <a:rPr lang="en-GB" dirty="0"/>
              <a:t>Economies of scale and experience.</a:t>
            </a:r>
          </a:p>
        </p:txBody>
      </p:sp>
    </p:spTree>
    <p:extLst>
      <p:ext uri="{BB962C8B-B14F-4D97-AF65-F5344CB8AC3E}">
        <p14:creationId xmlns:p14="http://schemas.microsoft.com/office/powerpoint/2010/main" val="313934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strengths can be reversed and become the weaknesses.</a:t>
            </a:r>
          </a:p>
          <a:p>
            <a:r>
              <a:rPr lang="en-GB" dirty="0"/>
              <a:t>Failure to innovate.</a:t>
            </a:r>
          </a:p>
        </p:txBody>
      </p:sp>
    </p:spTree>
    <p:extLst>
      <p:ext uri="{BB962C8B-B14F-4D97-AF65-F5344CB8AC3E}">
        <p14:creationId xmlns:p14="http://schemas.microsoft.com/office/powerpoint/2010/main" val="74402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Investment in research and development.</a:t>
            </a:r>
          </a:p>
          <a:p>
            <a:r>
              <a:rPr lang="en-GB" dirty="0"/>
              <a:t>Competitor weaknesses.</a:t>
            </a:r>
          </a:p>
          <a:p>
            <a:r>
              <a:rPr lang="en-GB" dirty="0"/>
              <a:t>New rules and regulations.</a:t>
            </a:r>
          </a:p>
          <a:p>
            <a:r>
              <a:rPr lang="en-GB" dirty="0"/>
              <a:t>An unsatisfied customer need.</a:t>
            </a:r>
          </a:p>
        </p:txBody>
      </p:sp>
    </p:spTree>
    <p:extLst>
      <p:ext uri="{BB962C8B-B14F-4D97-AF65-F5344CB8AC3E}">
        <p14:creationId xmlns:p14="http://schemas.microsoft.com/office/powerpoint/2010/main" val="77695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b="1" dirty="0"/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Changing customer needs and wants away from the company’s product/service.</a:t>
            </a:r>
          </a:p>
          <a:p>
            <a:r>
              <a:rPr lang="en-GB" dirty="0"/>
              <a:t>Competitors and substitutes.</a:t>
            </a:r>
          </a:p>
          <a:p>
            <a:r>
              <a:rPr lang="en-GB" dirty="0"/>
              <a:t>New rules and regulations.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71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E2333-5034-4B44-AFB4-F6627F887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D948F-AA06-4B27-9C60-F93643A6A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Relate Segmentation, targeting and positioning to the company</a:t>
            </a:r>
          </a:p>
          <a:p>
            <a:pPr marL="0" indent="0">
              <a:buNone/>
            </a:pPr>
            <a:r>
              <a:rPr lang="en-GB" sz="2400" dirty="0"/>
              <a:t>Discuss any similarities and differences with the 2 different countries in relation to STP.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800" dirty="0"/>
              <a:t>Marketing mix elements (7Ps)</a:t>
            </a:r>
          </a:p>
          <a:p>
            <a:r>
              <a:rPr lang="en-GB" sz="2400" dirty="0"/>
              <a:t>An explanation and comparison of the market entry methods utilised in the different countries could be included in the ‘Place’ element of the marketing mix.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F5153-883C-463C-9433-BC32EF2B3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86AB15-0E11-46ED-AB1E-108857CC2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325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DDECC-743F-45E0-9D8D-3DD54DCCC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Segmentation, Targeting and Positioning</a:t>
            </a:r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CBED1F05-FD51-4CA4-82E0-B93CC13CA4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948828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BC152-3213-438A-99AA-1FC5EDCBB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F8303-B76E-43AF-8BED-4204C8F99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Demographic</a:t>
            </a:r>
          </a:p>
          <a:p>
            <a:endParaRPr lang="en-GB" dirty="0"/>
          </a:p>
          <a:p>
            <a:r>
              <a:rPr lang="en-GB" dirty="0"/>
              <a:t>Geographic</a:t>
            </a:r>
          </a:p>
          <a:p>
            <a:endParaRPr lang="en-GB" dirty="0"/>
          </a:p>
          <a:p>
            <a:r>
              <a:rPr lang="en-GB" dirty="0"/>
              <a:t>Psychographic</a:t>
            </a:r>
          </a:p>
          <a:p>
            <a:r>
              <a:rPr lang="en-GB" dirty="0"/>
              <a:t>Socio economic status</a:t>
            </a:r>
          </a:p>
          <a:p>
            <a:r>
              <a:rPr lang="en-GB" dirty="0"/>
              <a:t>Geo demographic</a:t>
            </a:r>
          </a:p>
        </p:txBody>
      </p:sp>
    </p:spTree>
    <p:extLst>
      <p:ext uri="{BB962C8B-B14F-4D97-AF65-F5344CB8AC3E}">
        <p14:creationId xmlns:p14="http://schemas.microsoft.com/office/powerpoint/2010/main" val="271281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94DFA-487B-43D4-AA99-B9C3D751A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02355-9658-4D29-967B-8A22D942C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 differentiated</a:t>
            </a:r>
          </a:p>
          <a:p>
            <a:endParaRPr lang="en-GB" dirty="0"/>
          </a:p>
          <a:p>
            <a:r>
              <a:rPr lang="en-GB" dirty="0"/>
              <a:t>Differentiated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Concentrated</a:t>
            </a:r>
          </a:p>
        </p:txBody>
      </p:sp>
    </p:spTree>
    <p:extLst>
      <p:ext uri="{BB962C8B-B14F-4D97-AF65-F5344CB8AC3E}">
        <p14:creationId xmlns:p14="http://schemas.microsoft.com/office/powerpoint/2010/main" val="302650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6DAC8-C08C-40E6-BD5A-D5461F6B4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53203-7B05-4DB4-A353-99556B351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Benefit</a:t>
            </a:r>
          </a:p>
          <a:p>
            <a:endParaRPr lang="en-GB" dirty="0"/>
          </a:p>
          <a:p>
            <a:r>
              <a:rPr lang="en-GB" dirty="0"/>
              <a:t>User</a:t>
            </a:r>
          </a:p>
          <a:p>
            <a:endParaRPr lang="en-GB" dirty="0"/>
          </a:p>
          <a:p>
            <a:r>
              <a:rPr lang="en-GB" dirty="0"/>
              <a:t>Competitive</a:t>
            </a:r>
          </a:p>
          <a:p>
            <a:endParaRPr lang="en-GB" dirty="0"/>
          </a:p>
          <a:p>
            <a:r>
              <a:rPr lang="en-GB" dirty="0"/>
              <a:t>Celebrity endorsement</a:t>
            </a:r>
          </a:p>
          <a:p>
            <a:endParaRPr lang="en-GB" dirty="0"/>
          </a:p>
          <a:p>
            <a:r>
              <a:rPr lang="en-GB" dirty="0"/>
              <a:t>History/Parentage</a:t>
            </a:r>
          </a:p>
          <a:p>
            <a:r>
              <a:rPr lang="en-GB" dirty="0"/>
              <a:t>Pro environment</a:t>
            </a:r>
          </a:p>
        </p:txBody>
      </p:sp>
    </p:spTree>
    <p:extLst>
      <p:ext uri="{BB962C8B-B14F-4D97-AF65-F5344CB8AC3E}">
        <p14:creationId xmlns:p14="http://schemas.microsoft.com/office/powerpoint/2010/main" val="337032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986CD4EF-A84D-4797-8EA4-8ED3D6B7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</p:spPr>
        <p:txBody>
          <a:bodyPr/>
          <a:lstStyle/>
          <a:p>
            <a:r>
              <a:rPr lang="en-US" dirty="0"/>
              <a:t>Perceptual Map for Cars</a:t>
            </a:r>
          </a:p>
        </p:txBody>
      </p:sp>
      <p:pic>
        <p:nvPicPr>
          <p:cNvPr id="2050" name="Picture 2" descr="Perceptual maps – Marketing Audit of ...">
            <a:extLst>
              <a:ext uri="{FF2B5EF4-FFF2-40B4-BE49-F238E27FC236}">
                <a16:creationId xmlns:a16="http://schemas.microsoft.com/office/drawing/2014/main" id="{DCF4A28A-8979-47AB-BC1C-7B673359E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6375" y="2152185"/>
            <a:ext cx="5817740" cy="39560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E414E3-A047-4CA7-A7F4-3EA04FE12A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74825" y="6524626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D30023C4-5528-489E-A726-D14A340FF59E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31/03/2025</a:t>
            </a:fld>
            <a:endParaRPr lang="en-GB" altLang="en-US" sz="9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37C3DF-35F9-40E3-9CAE-9B6676AF8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80550" y="6381751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A1819AB-B9DA-41D7-8C91-5DE9528F5AA4}" type="slidenum">
              <a:rPr lang="en-GB" altLang="en-US" smtClean="0"/>
              <a:pPr>
                <a:spcAft>
                  <a:spcPts val="600"/>
                </a:spcAft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389301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3C41"/>
      </a:dk2>
      <a:lt2>
        <a:srgbClr val="E3E8E2"/>
      </a:lt2>
      <a:accent1>
        <a:srgbClr val="C629E7"/>
      </a:accent1>
      <a:accent2>
        <a:srgbClr val="8040DC"/>
      </a:accent2>
      <a:accent3>
        <a:srgbClr val="4F50EB"/>
      </a:accent3>
      <a:accent4>
        <a:srgbClr val="1768D5"/>
      </a:accent4>
      <a:accent5>
        <a:srgbClr val="24B2CD"/>
      </a:accent5>
      <a:accent6>
        <a:srgbClr val="14BA8F"/>
      </a:accent6>
      <a:hlink>
        <a:srgbClr val="3B8BB1"/>
      </a:hlink>
      <a:folHlink>
        <a:srgbClr val="828282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964</Words>
  <Application>Microsoft Office PowerPoint</Application>
  <PresentationFormat>Widescreen</PresentationFormat>
  <Paragraphs>165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Bookman Old Style</vt:lpstr>
      <vt:lpstr>Calibri</vt:lpstr>
      <vt:lpstr>Franklin Gothic Book</vt:lpstr>
      <vt:lpstr>RetrospectVTI</vt:lpstr>
      <vt:lpstr>Revision Lecture </vt:lpstr>
      <vt:lpstr>MBA International Marketing Assignment 100%</vt:lpstr>
      <vt:lpstr>MBA International Marketing Assignment  Guidance </vt:lpstr>
      <vt:lpstr>PowerPoint Presentation</vt:lpstr>
      <vt:lpstr>The Macro Environment</vt:lpstr>
      <vt:lpstr>Diagram: The Micro and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PowerPoint Presentation</vt:lpstr>
      <vt:lpstr> Porters 5 Forces Model</vt:lpstr>
      <vt:lpstr> Porters 5 Forces</vt:lpstr>
      <vt:lpstr>Competitive Rivalry</vt:lpstr>
      <vt:lpstr>Competitors can be analysed by asking the following questions: </vt:lpstr>
      <vt:lpstr>Threat of new entrants</vt:lpstr>
      <vt:lpstr>PowerPoint Presentation</vt:lpstr>
      <vt:lpstr> Buyer Power </vt:lpstr>
      <vt:lpstr>Supplier Power</vt:lpstr>
      <vt:lpstr> Substitutes </vt:lpstr>
      <vt:lpstr>PowerPoint Presentation</vt:lpstr>
      <vt:lpstr> SWOT Analysis </vt:lpstr>
      <vt:lpstr> Weaknesses</vt:lpstr>
      <vt:lpstr> Opportunities</vt:lpstr>
      <vt:lpstr> Threats</vt:lpstr>
      <vt:lpstr>PowerPoint Presentation</vt:lpstr>
      <vt:lpstr>Segmentation, Targeting and Positioning</vt:lpstr>
      <vt:lpstr>Segmentation</vt:lpstr>
      <vt:lpstr>Targeting</vt:lpstr>
      <vt:lpstr>Targeting Strategies</vt:lpstr>
      <vt:lpstr>Positioning</vt:lpstr>
      <vt:lpstr>Perceptual Map for Cars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Lecture</dc:title>
  <dc:creator>Tushara Balendran</dc:creator>
  <cp:lastModifiedBy>Tushara Balendran</cp:lastModifiedBy>
  <cp:revision>40</cp:revision>
  <cp:lastPrinted>2022-03-30T17:43:01Z</cp:lastPrinted>
  <dcterms:created xsi:type="dcterms:W3CDTF">2020-04-21T13:34:47Z</dcterms:created>
  <dcterms:modified xsi:type="dcterms:W3CDTF">2025-03-31T09:22:39Z</dcterms:modified>
</cp:coreProperties>
</file>