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20"/>
  </p:notesMasterIdLst>
  <p:handoutMasterIdLst>
    <p:handoutMasterId r:id="rId21"/>
  </p:handoutMasterIdLst>
  <p:sldIdLst>
    <p:sldId id="377" r:id="rId2"/>
    <p:sldId id="414" r:id="rId3"/>
    <p:sldId id="379" r:id="rId4"/>
    <p:sldId id="380" r:id="rId5"/>
    <p:sldId id="385" r:id="rId6"/>
    <p:sldId id="382" r:id="rId7"/>
    <p:sldId id="388" r:id="rId8"/>
    <p:sldId id="405" r:id="rId9"/>
    <p:sldId id="406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02" r:id="rId18"/>
    <p:sldId id="392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C16548"/>
    <a:srgbClr val="EFE9E7"/>
    <a:srgbClr val="CB6E50"/>
    <a:srgbClr val="E1C9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744" autoAdjust="0"/>
  </p:normalViewPr>
  <p:slideViewPr>
    <p:cSldViewPr snapToGrid="0">
      <p:cViewPr varScale="1">
        <p:scale>
          <a:sx n="96" d="100"/>
          <a:sy n="96" d="100"/>
        </p:scale>
        <p:origin x="130" y="72"/>
      </p:cViewPr>
      <p:guideLst/>
    </p:cSldViewPr>
  </p:slideViewPr>
  <p:outlineViewPr>
    <p:cViewPr>
      <p:scale>
        <a:sx n="33" d="100"/>
        <a:sy n="33" d="100"/>
      </p:scale>
      <p:origin x="0" y="-684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83F6B1-64BF-49EA-B6CD-A63F3DE27E1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C2A4D5-5849-4E62-B95A-1D9AF19BFBCA}">
      <dgm:prSet custT="1"/>
      <dgm:spPr/>
      <dgm:t>
        <a:bodyPr/>
        <a:lstStyle/>
        <a:p>
          <a:r>
            <a:rPr lang="en-GB" sz="2000" i="1" baseline="0" dirty="0"/>
            <a:t>product</a:t>
          </a:r>
          <a:endParaRPr lang="en-GB" sz="2000" i="1" dirty="0"/>
        </a:p>
      </dgm:t>
    </dgm:pt>
    <dgm:pt modelId="{3D522C79-1949-4554-9AAD-CD030F977B8D}" type="parTrans" cxnId="{CF641271-BE36-45D2-A7C3-38B01CDC3448}">
      <dgm:prSet/>
      <dgm:spPr/>
      <dgm:t>
        <a:bodyPr/>
        <a:lstStyle/>
        <a:p>
          <a:endParaRPr lang="en-GB"/>
        </a:p>
      </dgm:t>
    </dgm:pt>
    <dgm:pt modelId="{9728C732-DB9F-4802-A294-C8132BA7C005}" type="sibTrans" cxnId="{CF641271-BE36-45D2-A7C3-38B01CDC3448}">
      <dgm:prSet/>
      <dgm:spPr/>
      <dgm:t>
        <a:bodyPr/>
        <a:lstStyle/>
        <a:p>
          <a:endParaRPr lang="en-GB"/>
        </a:p>
      </dgm:t>
    </dgm:pt>
    <dgm:pt modelId="{E62A313C-4DA2-45D7-9CB1-7028480B66F9}">
      <dgm:prSet custT="1"/>
      <dgm:spPr/>
      <dgm:t>
        <a:bodyPr/>
        <a:lstStyle/>
        <a:p>
          <a:r>
            <a:rPr lang="en-GB" sz="2000" dirty="0"/>
            <a:t>overview</a:t>
          </a:r>
        </a:p>
      </dgm:t>
    </dgm:pt>
    <dgm:pt modelId="{187D5CD9-D7FB-412A-94B0-F3380A706BE4}" type="parTrans" cxnId="{BBE796C1-90B6-40E5-8B5E-5CFE67C7DE73}">
      <dgm:prSet/>
      <dgm:spPr/>
      <dgm:t>
        <a:bodyPr/>
        <a:lstStyle/>
        <a:p>
          <a:endParaRPr lang="en-GB"/>
        </a:p>
      </dgm:t>
    </dgm:pt>
    <dgm:pt modelId="{A3F6CBCA-F3FE-405F-AD6D-B8F238939627}" type="sibTrans" cxnId="{BBE796C1-90B6-40E5-8B5E-5CFE67C7DE73}">
      <dgm:prSet/>
      <dgm:spPr/>
      <dgm:t>
        <a:bodyPr/>
        <a:lstStyle/>
        <a:p>
          <a:endParaRPr lang="en-GB"/>
        </a:p>
      </dgm:t>
    </dgm:pt>
    <dgm:pt modelId="{CFA44C58-8F0E-4057-BCDB-024618952ECD}" type="pres">
      <dgm:prSet presAssocID="{0683F6B1-64BF-49EA-B6CD-A63F3DE27E19}" presName="CompostProcess" presStyleCnt="0">
        <dgm:presLayoutVars>
          <dgm:dir/>
          <dgm:resizeHandles val="exact"/>
        </dgm:presLayoutVars>
      </dgm:prSet>
      <dgm:spPr/>
    </dgm:pt>
    <dgm:pt modelId="{70A2DC02-32C9-470D-8D82-472A2DDB059E}" type="pres">
      <dgm:prSet presAssocID="{0683F6B1-64BF-49EA-B6CD-A63F3DE27E19}" presName="arrow" presStyleLbl="bgShp" presStyleIdx="0" presStyleCnt="1" custLinFactNeighborX="-7760" custLinFactNeighborY="1979"/>
      <dgm:spPr/>
    </dgm:pt>
    <dgm:pt modelId="{C5094511-A985-4F65-8099-61F0AE081B94}" type="pres">
      <dgm:prSet presAssocID="{0683F6B1-64BF-49EA-B6CD-A63F3DE27E19}" presName="linearProcess" presStyleCnt="0"/>
      <dgm:spPr/>
    </dgm:pt>
    <dgm:pt modelId="{EF09AE37-0D43-4A66-973A-F958E2A69436}" type="pres">
      <dgm:prSet presAssocID="{63C2A4D5-5849-4E62-B95A-1D9AF19BFBCA}" presName="textNode" presStyleLbl="node1" presStyleIdx="0" presStyleCnt="2" custLinFactX="-20919" custLinFactNeighborX="-100000" custLinFactNeighborY="-6443">
        <dgm:presLayoutVars>
          <dgm:bulletEnabled val="1"/>
        </dgm:presLayoutVars>
      </dgm:prSet>
      <dgm:spPr/>
    </dgm:pt>
    <dgm:pt modelId="{578F429F-9698-489A-A4E0-2EC6E19527DE}" type="pres">
      <dgm:prSet presAssocID="{9728C732-DB9F-4802-A294-C8132BA7C005}" presName="sibTrans" presStyleCnt="0"/>
      <dgm:spPr/>
    </dgm:pt>
    <dgm:pt modelId="{2316BFD7-94B6-41CD-BB54-EA5A6647769D}" type="pres">
      <dgm:prSet presAssocID="{E62A313C-4DA2-45D7-9CB1-7028480B66F9}" presName="textNode" presStyleLbl="node1" presStyleIdx="1" presStyleCnt="2" custLinFactX="-27573" custLinFactNeighborX="-100000" custLinFactNeighborY="-6443">
        <dgm:presLayoutVars>
          <dgm:bulletEnabled val="1"/>
        </dgm:presLayoutVars>
      </dgm:prSet>
      <dgm:spPr/>
    </dgm:pt>
  </dgm:ptLst>
  <dgm:cxnLst>
    <dgm:cxn modelId="{E9A31833-21DE-488E-AB1F-EAAA7C3D5713}" type="presOf" srcId="{63C2A4D5-5849-4E62-B95A-1D9AF19BFBCA}" destId="{EF09AE37-0D43-4A66-973A-F958E2A69436}" srcOrd="0" destOrd="0" presId="urn:microsoft.com/office/officeart/2005/8/layout/hProcess9"/>
    <dgm:cxn modelId="{BAE4164F-2034-41A9-965A-B62AB4CE0B51}" type="presOf" srcId="{0683F6B1-64BF-49EA-B6CD-A63F3DE27E19}" destId="{CFA44C58-8F0E-4057-BCDB-024618952ECD}" srcOrd="0" destOrd="0" presId="urn:microsoft.com/office/officeart/2005/8/layout/hProcess9"/>
    <dgm:cxn modelId="{CF641271-BE36-45D2-A7C3-38B01CDC3448}" srcId="{0683F6B1-64BF-49EA-B6CD-A63F3DE27E19}" destId="{63C2A4D5-5849-4E62-B95A-1D9AF19BFBCA}" srcOrd="0" destOrd="0" parTransId="{3D522C79-1949-4554-9AAD-CD030F977B8D}" sibTransId="{9728C732-DB9F-4802-A294-C8132BA7C005}"/>
    <dgm:cxn modelId="{BBE796C1-90B6-40E5-8B5E-5CFE67C7DE73}" srcId="{0683F6B1-64BF-49EA-B6CD-A63F3DE27E19}" destId="{E62A313C-4DA2-45D7-9CB1-7028480B66F9}" srcOrd="1" destOrd="0" parTransId="{187D5CD9-D7FB-412A-94B0-F3380A706BE4}" sibTransId="{A3F6CBCA-F3FE-405F-AD6D-B8F238939627}"/>
    <dgm:cxn modelId="{4A157CEB-6591-490E-BA20-A5772C0C5167}" type="presOf" srcId="{E62A313C-4DA2-45D7-9CB1-7028480B66F9}" destId="{2316BFD7-94B6-41CD-BB54-EA5A6647769D}" srcOrd="0" destOrd="0" presId="urn:microsoft.com/office/officeart/2005/8/layout/hProcess9"/>
    <dgm:cxn modelId="{B1FD3873-34AD-4AC4-8C9F-F0F00517338D}" type="presParOf" srcId="{CFA44C58-8F0E-4057-BCDB-024618952ECD}" destId="{70A2DC02-32C9-470D-8D82-472A2DDB059E}" srcOrd="0" destOrd="0" presId="urn:microsoft.com/office/officeart/2005/8/layout/hProcess9"/>
    <dgm:cxn modelId="{178CA6BE-08B0-4A9F-929C-2DDA099C7CC4}" type="presParOf" srcId="{CFA44C58-8F0E-4057-BCDB-024618952ECD}" destId="{C5094511-A985-4F65-8099-61F0AE081B94}" srcOrd="1" destOrd="0" presId="urn:microsoft.com/office/officeart/2005/8/layout/hProcess9"/>
    <dgm:cxn modelId="{14D6E8B6-01E5-42B4-95B1-5F5DD1BAACA6}" type="presParOf" srcId="{C5094511-A985-4F65-8099-61F0AE081B94}" destId="{EF09AE37-0D43-4A66-973A-F958E2A69436}" srcOrd="0" destOrd="0" presId="urn:microsoft.com/office/officeart/2005/8/layout/hProcess9"/>
    <dgm:cxn modelId="{B2835295-7DBE-457E-9891-290828F68C3B}" type="presParOf" srcId="{C5094511-A985-4F65-8099-61F0AE081B94}" destId="{578F429F-9698-489A-A4E0-2EC6E19527DE}" srcOrd="1" destOrd="0" presId="urn:microsoft.com/office/officeart/2005/8/layout/hProcess9"/>
    <dgm:cxn modelId="{38395DE9-FF86-4F37-8DF8-5FD3972C6E94}" type="presParOf" srcId="{C5094511-A985-4F65-8099-61F0AE081B94}" destId="{2316BFD7-94B6-41CD-BB54-EA5A6647769D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A2DC02-32C9-470D-8D82-472A2DDB059E}">
      <dsp:nvSpPr>
        <dsp:cNvPr id="0" name=""/>
        <dsp:cNvSpPr/>
      </dsp:nvSpPr>
      <dsp:spPr>
        <a:xfrm>
          <a:off x="41905" y="0"/>
          <a:ext cx="3940269" cy="104254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9AE37-0D43-4A66-973A-F958E2A69436}">
      <dsp:nvSpPr>
        <dsp:cNvPr id="0" name=""/>
        <dsp:cNvSpPr/>
      </dsp:nvSpPr>
      <dsp:spPr>
        <a:xfrm>
          <a:off x="288534" y="285895"/>
          <a:ext cx="1390683" cy="417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baseline="0" dirty="0"/>
            <a:t>product</a:t>
          </a:r>
          <a:endParaRPr lang="en-GB" sz="2000" i="1" kern="1200" dirty="0"/>
        </a:p>
      </dsp:txBody>
      <dsp:txXfrm>
        <a:off x="308891" y="306252"/>
        <a:ext cx="1349969" cy="376304"/>
      </dsp:txXfrm>
    </dsp:sp>
    <dsp:sp modelId="{2316BFD7-94B6-41CD-BB54-EA5A6647769D}">
      <dsp:nvSpPr>
        <dsp:cNvPr id="0" name=""/>
        <dsp:cNvSpPr/>
      </dsp:nvSpPr>
      <dsp:spPr>
        <a:xfrm>
          <a:off x="1818462" y="285895"/>
          <a:ext cx="1390683" cy="417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overview</a:t>
          </a:r>
        </a:p>
      </dsp:txBody>
      <dsp:txXfrm>
        <a:off x="1838819" y="306252"/>
        <a:ext cx="1349969" cy="3763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2623BC-5453-41D9-8AAA-DC8C046E78B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7D222-4B37-4341-A20E-5F7F6C34485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36061D9A-746F-451D-A588-E1812F761F0E}" type="datetimeFigureOut">
              <a:rPr lang="en-GB" smtClean="0"/>
              <a:t>12/12/2025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166901-B1E0-4CE0-9E4B-28767C873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224F09-7EC3-4666-A1BC-C6E796D19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248A818-BD7E-4D23-9FDE-11234E86998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6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30AB2845-231E-434A-B678-E6CE4B27D651}" type="datetimeFigureOut">
              <a:rPr lang="en-GB" smtClean="0"/>
              <a:t>12/12/2025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43A4303-F8B1-2446-9487-0E9B8F29976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243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8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1F9AB-EB47-BFA4-AECC-6A4710DF8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61E58D-F23D-3C8F-77AC-A234FF11D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A3D930-6C4D-0AB8-73B1-ADE7BFDDB0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FBEAB7-283A-7FCF-AB49-C6A0D22B64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40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029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008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46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52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253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07D79-52D5-833E-BBCB-89ED4ADEB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087E90-13D8-30EE-7386-982E558D65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16B4B7-1E74-5A2A-7CB8-C08A4BFE8F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FF80B3-D66F-40C3-CC08-9F261DA7BA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226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94C5C-4836-2777-CDEB-5D44F1AD9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E10ABC-89AE-2B60-76E4-D8C2BC355F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1D9A0D-A0AC-8250-93D9-D6F3E848A0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FDEEEF-93D6-6660-E640-9421A758F1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64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A9597A-E1CE-74B8-5810-57C4B6D6B7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EAE44-6C05-5CBC-5059-3051868116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1893D1-AC90-8979-A63C-189A44E7CC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10761-B965-CA32-F7A5-360D32A36B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951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A03277-3987-9815-6894-16A334BDE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51771-2E6D-4F85-A136-0F319B4A84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42CB14-9F45-CB3A-EC48-6D9CD8510D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F3D03-ED17-AAC7-F258-4A39386AF8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0615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5B63F-D4F8-7183-45D4-BF67BB6FC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7A1A54-03DC-2156-A7E7-A9DC0BCC0C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7AD2DA-CCE6-BC2A-2E4C-48714AAB7A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ED5F46-A66E-7BD9-1A68-9EE4D855FB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066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E3A47-1826-ABD4-9F72-59CD0C925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645170-266B-3046-A908-F069031177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83737E-BF7E-D763-51F1-27B5CABF05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7CDFC6-37EA-F178-54A5-1F9473D375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802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549FE-ABDB-F658-7881-4F38ED31C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0D4400-55C6-FF8F-62BC-A58C4899F5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718049-0F6E-C1E5-6184-A44265FE88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36509-7C05-CFE1-48B9-F04D645921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3813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3E988-3E7D-428F-DFB7-7332A5591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41B8F9-0979-5F8B-4A5E-4F7A0C445E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3EBF8E-CCD3-3B0A-E0F1-50ECEFD461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60571-8B04-2592-0E0B-139CA668A5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3312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ED5B9-F37A-6788-8B27-ACC5605A9D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7C9CE9-B813-618C-73E0-17F1D5C644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CD0B53-577F-20CF-70D3-2C86A6028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49273-1262-66CE-08BE-F500E7F9A3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127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43A4303-F8B1-2446-9487-0E9B8F29976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8089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943A4303-F8B1-2446-9487-0E9B8F299762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396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59547C-AB38-C793-550F-7C7D6CEE22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8224" y="-1"/>
            <a:ext cx="11035552" cy="6858001"/>
          </a:xfrm>
          <a:noFill/>
        </p:spPr>
        <p:txBody>
          <a:bodyPr lIns="0" tIns="0" rIns="0" bIns="0" rtlCol="0" anchor="ctr">
            <a:noAutofit/>
          </a:bodyPr>
          <a:lstStyle>
            <a:lvl1pPr algn="l">
              <a:defRPr lang="en-GB" sz="8000" kern="1200" spc="1000" baseline="0">
                <a:ln>
                  <a:noFill/>
                </a:ln>
                <a:solidFill>
                  <a:srgbClr val="CB6E50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</a:p>
        </p:txBody>
      </p:sp>
      <p:sp>
        <p:nvSpPr>
          <p:cNvPr id="8" name="Picture Placeholder 26">
            <a:extLst>
              <a:ext uri="{FF2B5EF4-FFF2-40B4-BE49-F238E27FC236}">
                <a16:creationId xmlns:a16="http://schemas.microsoft.com/office/drawing/2014/main" id="{C0B4C216-E27C-7A50-CF5C-D340913FF5A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28308" y="604554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C4CF15-8EEB-3E61-A35B-A44FACDCD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28308" y="5901989"/>
            <a:ext cx="4085468" cy="468087"/>
          </a:xfrm>
        </p:spPr>
        <p:txBody>
          <a:bodyPr lIns="0" tIns="0" rIns="0" bIns="0" rtlCol="0">
            <a:normAutofit/>
          </a:bodyPr>
          <a:lstStyle>
            <a:lvl1pPr marL="0" indent="0" algn="ctr">
              <a:buNone/>
              <a:defRPr lang="en-GB" sz="18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25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F1B2C6-F3A6-F65F-DF38-0E32604698E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0" y="358823"/>
            <a:ext cx="6644109" cy="6858000"/>
          </a:xfrm>
        </p:spPr>
        <p:txBody>
          <a:bodyPr rtlCol="0" anchor="t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lang="en-GB" sz="76000" b="0" spc="1000">
                <a:solidFill>
                  <a:schemeClr val="accent1">
                    <a:alpha val="5000"/>
                  </a:schemeClr>
                </a:solidFill>
                <a:latin typeface="+mj-lt"/>
              </a:defRPr>
            </a:lvl1pPr>
            <a:lvl2pPr marL="457200" indent="0">
              <a:buNone/>
              <a:defRPr lang="en-GB" spc="1000">
                <a:latin typeface="Felix Titling" pitchFamily="82" charset="77"/>
              </a:defRPr>
            </a:lvl2pPr>
            <a:lvl3pPr marL="914400" indent="0">
              <a:buNone/>
              <a:defRPr lang="en-GB" spc="1000">
                <a:latin typeface="Felix Titling" pitchFamily="82" charset="77"/>
              </a:defRPr>
            </a:lvl3pPr>
            <a:lvl4pPr marL="1371600" indent="0">
              <a:buNone/>
              <a:defRPr lang="en-GB" spc="1000">
                <a:latin typeface="Felix Titling" pitchFamily="82" charset="77"/>
              </a:defRPr>
            </a:lvl4pPr>
            <a:lvl5pPr marL="1828800" indent="0">
              <a:buNone/>
              <a:defRPr lang="en-GB" spc="1000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a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462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25014DBD-FC37-6FBB-AEBA-C826652821F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534373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F62835A7-C3E7-285E-CDF2-A44B022CFA1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430284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326194" y="2547296"/>
            <a:ext cx="2227344" cy="67781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AAD5CDF0-03F4-067C-A930-F9EEE3F0E32B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38462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1EA0E8C0-9652-ED9C-4CD9-6B72392D6DF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534369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3" name="Text Placeholder 18">
            <a:extLst>
              <a:ext uri="{FF2B5EF4-FFF2-40B4-BE49-F238E27FC236}">
                <a16:creationId xmlns:a16="http://schemas.microsoft.com/office/drawing/2014/main" id="{50155057-5F64-A44D-EBB6-913EC89187C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430041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095532FA-0A0C-CF19-D640-F92609A7822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191" y="3225113"/>
            <a:ext cx="2227344" cy="2707233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18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6A67D644-32E7-08DE-4A04-59BC59DA67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923536" y="697867"/>
            <a:ext cx="4344928" cy="5462266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0"/>
            <a:ext cx="10515600" cy="1736204"/>
          </a:xfrm>
        </p:spPr>
        <p:txBody>
          <a:bodyPr rtlCol="0" anchor="ctr">
            <a:noAutofit/>
          </a:bodyPr>
          <a:lstStyle>
            <a:lvl1pPr algn="ctr">
              <a:defRPr lang="en-GB" sz="800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21A91CD-FAA1-12A5-36FC-FB6877A5CF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7235" y="5501848"/>
            <a:ext cx="10515600" cy="135615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8000" b="0" spc="5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96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10349A9-96E5-48EF-811D-326560B8C1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5962964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90571" y="3000733"/>
            <a:ext cx="5763227" cy="2996309"/>
          </a:xfrm>
        </p:spPr>
        <p:txBody>
          <a:bodyPr lIns="0" tIns="0" rIns="0" bIns="0" rtlCol="0"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GB"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571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192137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08E835A2-9A63-E732-F9E2-A4F4914B176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36455" y="1834688"/>
            <a:ext cx="5310927" cy="723085"/>
          </a:xfr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Master text styles</a:t>
            </a:r>
          </a:p>
        </p:txBody>
      </p:sp>
      <p:sp>
        <p:nvSpPr>
          <p:cNvPr id="27" name="Text Placeholder 15">
            <a:extLst>
              <a:ext uri="{FF2B5EF4-FFF2-40B4-BE49-F238E27FC236}">
                <a16:creationId xmlns:a16="http://schemas.microsoft.com/office/drawing/2014/main" id="{7CA4D69F-DA63-104E-3FB3-1F2D82C3B59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244466" y="1834688"/>
            <a:ext cx="5310927" cy="723085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2400" b="0" i="0" spc="5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Master text styles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6455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CAC50623-C141-FF48-2679-AD0F48D51D1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405526" y="2557773"/>
            <a:ext cx="1772935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FAAA39D6-45B2-A7D3-5DC3-C2459FFFC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178310" y="2557773"/>
            <a:ext cx="1769072" cy="425705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accent4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08456420-6A32-6316-DB13-BD852A1B7ECC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244466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4006011E-82D1-0E59-8663-132BB94A82AD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8013537" y="2557773"/>
            <a:ext cx="1772935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9" name="Text Placeholder 15">
            <a:extLst>
              <a:ext uri="{FF2B5EF4-FFF2-40B4-BE49-F238E27FC236}">
                <a16:creationId xmlns:a16="http://schemas.microsoft.com/office/drawing/2014/main" id="{979E2337-5EFF-E5EE-D81F-00E835015F4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786321" y="2557773"/>
            <a:ext cx="1769072" cy="425705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 lIns="91440" tIns="91440" rIns="91440" bIns="91440" rtlCol="0" anchor="ctr">
            <a:noAutofit/>
          </a:bodyPr>
          <a:lstStyle>
            <a:lvl1pPr marL="0" indent="0" algn="ctr">
              <a:buNone/>
              <a:defRPr lang="en-GB" sz="16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Master text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BAB66CF5-0D1B-FF68-BB2E-8A5D28F0BC56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6455" y="2983478"/>
            <a:ext cx="1769071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52E7EFCE-36D7-CF86-2FEF-E3734FE9950E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2405295" y="2983478"/>
            <a:ext cx="1772935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6E1DCC08-6799-A1AC-28C2-A872BAF1E55A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178463" y="2983478"/>
            <a:ext cx="1768919" cy="2707233"/>
          </a:xfrm>
          <a:ln>
            <a:solidFill>
              <a:schemeClr val="accent4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Text Placeholder 18">
            <a:extLst>
              <a:ext uri="{FF2B5EF4-FFF2-40B4-BE49-F238E27FC236}">
                <a16:creationId xmlns:a16="http://schemas.microsoft.com/office/drawing/2014/main" id="{CE1BF705-AAB1-D537-2C0D-A795D1D4D176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6244466" y="2983478"/>
            <a:ext cx="1769071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Text Placeholder 18">
            <a:extLst>
              <a:ext uri="{FF2B5EF4-FFF2-40B4-BE49-F238E27FC236}">
                <a16:creationId xmlns:a16="http://schemas.microsoft.com/office/drawing/2014/main" id="{5F504EFC-46D9-97D5-DA53-4D8EB52D1340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8013306" y="2983478"/>
            <a:ext cx="1772935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C1231552-C2DF-2460-9DCB-33B1379D750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9786474" y="2983478"/>
            <a:ext cx="1768919" cy="2707233"/>
          </a:xfrm>
          <a:ln>
            <a:solidFill>
              <a:schemeClr val="accent1"/>
            </a:solidFill>
          </a:ln>
        </p:spPr>
        <p:txBody>
          <a:bodyPr lIns="182880" tIns="182880" rIns="182880" bIns="18288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834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7B17915-F2EE-16C0-9704-09115209610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2064" y="1655064"/>
            <a:ext cx="11164824" cy="4599432"/>
          </a:xfrm>
        </p:spPr>
        <p:txBody>
          <a:bodyPr rtlCol="0">
            <a:noAutofit/>
          </a:bodyPr>
          <a:lstStyle>
            <a:lvl1pPr>
              <a:defRPr lang="en-GB" sz="3200"/>
            </a:lvl1pPr>
            <a:lvl2pPr marL="457200" indent="0" algn="l">
              <a:buNone/>
              <a:defRPr lang="en-GB" sz="14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1" rtl="0"/>
            <a:r>
              <a:rPr lang="en-GB"/>
              <a:t>Smart Graphic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995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A29FDC8-4969-6E0E-767C-B89B08D3D23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2336" y="2195513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7" name="Text Placeholder 18">
            <a:extLst>
              <a:ext uri="{FF2B5EF4-FFF2-40B4-BE49-F238E27FC236}">
                <a16:creationId xmlns:a16="http://schemas.microsoft.com/office/drawing/2014/main" id="{894B01F3-B2C5-4835-6EF9-A40EB060128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55389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49CE4F9C-B2A8-323E-0B57-0B8FD348FA1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20511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E9B260B4-D1BC-635B-D388-0E1A9CF2C18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830848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470C7D3-57C4-0583-E642-C6AB3565F6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732902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6978037E-3163-1C71-E997-16A7D05981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810474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60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B59D176-085F-4D98-7EAC-587AAF3883F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-49645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5534993-EB28-20A0-649F-874B18BF08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4227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C343DEA5-C42E-2B07-9B4F-07365994AE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178099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75FF4D9-84C9-19DB-9830-B3FFCD6F520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2919714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C6101C39-E513-BB9E-A945-D86FEDC7EC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5197158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992DB54E-3FB3-A115-7CFE-06CB747E0FC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633588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8CB881-B4B6-F9E5-06B7-B87D6D5300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31067" y="-2"/>
            <a:ext cx="5329866" cy="6858002"/>
          </a:xfrm>
          <a:custGeom>
            <a:avLst/>
            <a:gdLst>
              <a:gd name="connsiteX0" fmla="*/ 1468671 w 5329866"/>
              <a:gd name="connsiteY0" fmla="*/ 0 h 6858002"/>
              <a:gd name="connsiteX1" fmla="*/ 3861196 w 5329866"/>
              <a:gd name="connsiteY1" fmla="*/ 0 h 6858002"/>
              <a:gd name="connsiteX2" fmla="*/ 3935199 w 5329866"/>
              <a:gd name="connsiteY2" fmla="*/ 35649 h 6858002"/>
              <a:gd name="connsiteX3" fmla="*/ 5329866 w 5329866"/>
              <a:gd name="connsiteY3" fmla="*/ 2378940 h 6858002"/>
              <a:gd name="connsiteX4" fmla="*/ 5326197 w 5329866"/>
              <a:gd name="connsiteY4" fmla="*/ 2451598 h 6858002"/>
              <a:gd name="connsiteX5" fmla="*/ 5329866 w 5329866"/>
              <a:gd name="connsiteY5" fmla="*/ 2451598 h 6858002"/>
              <a:gd name="connsiteX6" fmla="*/ 5329866 w 5329866"/>
              <a:gd name="connsiteY6" fmla="*/ 4479063 h 6858002"/>
              <a:gd name="connsiteX7" fmla="*/ 5329866 w 5329866"/>
              <a:gd name="connsiteY7" fmla="*/ 4613615 h 6858002"/>
              <a:gd name="connsiteX8" fmla="*/ 5323072 w 5329866"/>
              <a:gd name="connsiteY8" fmla="*/ 4613615 h 6858002"/>
              <a:gd name="connsiteX9" fmla="*/ 5316108 w 5329866"/>
              <a:gd name="connsiteY9" fmla="*/ 4751537 h 6858002"/>
              <a:gd name="connsiteX10" fmla="*/ 4074162 w 5329866"/>
              <a:gd name="connsiteY10" fmla="*/ 6741332 h 6858002"/>
              <a:gd name="connsiteX11" fmla="*/ 3866899 w 5329866"/>
              <a:gd name="connsiteY11" fmla="*/ 6858002 h 6858002"/>
              <a:gd name="connsiteX12" fmla="*/ 1462968 w 5329866"/>
              <a:gd name="connsiteY12" fmla="*/ 6858002 h 6858002"/>
              <a:gd name="connsiteX13" fmla="*/ 1255705 w 5329866"/>
              <a:gd name="connsiteY13" fmla="*/ 6741332 h 6858002"/>
              <a:gd name="connsiteX14" fmla="*/ 13759 w 5329866"/>
              <a:gd name="connsiteY14" fmla="*/ 4751537 h 6858002"/>
              <a:gd name="connsiteX15" fmla="*/ 6794 w 5329866"/>
              <a:gd name="connsiteY15" fmla="*/ 4613615 h 6858002"/>
              <a:gd name="connsiteX16" fmla="*/ 2 w 5329866"/>
              <a:gd name="connsiteY16" fmla="*/ 4613615 h 6858002"/>
              <a:gd name="connsiteX17" fmla="*/ 2 w 5329866"/>
              <a:gd name="connsiteY17" fmla="*/ 4479105 h 6858002"/>
              <a:gd name="connsiteX18" fmla="*/ 0 w 5329866"/>
              <a:gd name="connsiteY18" fmla="*/ 4479063 h 6858002"/>
              <a:gd name="connsiteX19" fmla="*/ 2 w 5329866"/>
              <a:gd name="connsiteY19" fmla="*/ 4479021 h 6858002"/>
              <a:gd name="connsiteX20" fmla="*/ 2 w 5329866"/>
              <a:gd name="connsiteY20" fmla="*/ 2451598 h 6858002"/>
              <a:gd name="connsiteX21" fmla="*/ 3670 w 5329866"/>
              <a:gd name="connsiteY21" fmla="*/ 2451598 h 6858002"/>
              <a:gd name="connsiteX22" fmla="*/ 0 w 5329866"/>
              <a:gd name="connsiteY22" fmla="*/ 2378940 h 6858002"/>
              <a:gd name="connsiteX23" fmla="*/ 1394668 w 5329866"/>
              <a:gd name="connsiteY23" fmla="*/ 35649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8002">
                <a:moveTo>
                  <a:pt x="1468671" y="0"/>
                </a:moveTo>
                <a:lnTo>
                  <a:pt x="3861196" y="0"/>
                </a:lnTo>
                <a:lnTo>
                  <a:pt x="3935199" y="35649"/>
                </a:lnTo>
                <a:cubicBezTo>
                  <a:pt x="4765925" y="486927"/>
                  <a:pt x="5329866" y="1367076"/>
                  <a:pt x="5329866" y="2378940"/>
                </a:cubicBezTo>
                <a:lnTo>
                  <a:pt x="5326197" y="2451598"/>
                </a:lnTo>
                <a:lnTo>
                  <a:pt x="5329866" y="2451598"/>
                </a:lnTo>
                <a:lnTo>
                  <a:pt x="5329866" y="4479063"/>
                </a:lnTo>
                <a:lnTo>
                  <a:pt x="5329866" y="4613615"/>
                </a:lnTo>
                <a:lnTo>
                  <a:pt x="5323072" y="4613615"/>
                </a:lnTo>
                <a:lnTo>
                  <a:pt x="5316108" y="4751537"/>
                </a:lnTo>
                <a:cubicBezTo>
                  <a:pt x="5230813" y="5591419"/>
                  <a:pt x="4755512" y="6316003"/>
                  <a:pt x="4074162" y="6741332"/>
                </a:cubicBezTo>
                <a:lnTo>
                  <a:pt x="3866899" y="6858002"/>
                </a:lnTo>
                <a:lnTo>
                  <a:pt x="1462968" y="6858002"/>
                </a:lnTo>
                <a:lnTo>
                  <a:pt x="1255705" y="6741332"/>
                </a:lnTo>
                <a:cubicBezTo>
                  <a:pt x="574355" y="6316003"/>
                  <a:pt x="99054" y="5591419"/>
                  <a:pt x="13759" y="4751537"/>
                </a:cubicBezTo>
                <a:lnTo>
                  <a:pt x="6794" y="4613615"/>
                </a:lnTo>
                <a:lnTo>
                  <a:pt x="2" y="4613615"/>
                </a:lnTo>
                <a:lnTo>
                  <a:pt x="2" y="4479105"/>
                </a:lnTo>
                <a:lnTo>
                  <a:pt x="0" y="4479063"/>
                </a:lnTo>
                <a:lnTo>
                  <a:pt x="2" y="4479021"/>
                </a:lnTo>
                <a:lnTo>
                  <a:pt x="2" y="2451598"/>
                </a:lnTo>
                <a:lnTo>
                  <a:pt x="3670" y="2451598"/>
                </a:lnTo>
                <a:lnTo>
                  <a:pt x="0" y="2378940"/>
                </a:lnTo>
                <a:cubicBezTo>
                  <a:pt x="0" y="1367076"/>
                  <a:pt x="563941" y="486927"/>
                  <a:pt x="1394668" y="3564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B731088F-47E0-33BA-856D-6E68D4A69A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4054639"/>
            <a:ext cx="12192000" cy="996696"/>
          </a:xfrm>
        </p:spPr>
        <p:txBody>
          <a:bodyPr vert="horz" lIns="0" tIns="0" rIns="0" bIns="0" rtlCol="0" anchor="t">
            <a:noAutofit/>
          </a:bodyPr>
          <a:lstStyle>
            <a:lvl1pPr algn="ctr">
              <a:defRPr lang="en-GB" sz="8500" b="0" i="0" spc="10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188285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6099858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897E40-8096-E77D-E61A-A0AAC64EA41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38481" y="581371"/>
            <a:ext cx="3884344" cy="5415673"/>
          </a:xfrm>
          <a:custGeom>
            <a:avLst/>
            <a:gdLst>
              <a:gd name="connsiteX0" fmla="*/ 1942453 w 3884344"/>
              <a:gd name="connsiteY0" fmla="*/ 0 h 5415673"/>
              <a:gd name="connsiteX1" fmla="*/ 3874878 w 3884344"/>
              <a:gd name="connsiteY1" fmla="*/ 1743849 h 5415673"/>
              <a:gd name="connsiteX2" fmla="*/ 3884344 w 3884344"/>
              <a:gd name="connsiteY2" fmla="*/ 1931324 h 5415673"/>
              <a:gd name="connsiteX3" fmla="*/ 3884344 w 3884344"/>
              <a:gd name="connsiteY3" fmla="*/ 1953581 h 5415673"/>
              <a:gd name="connsiteX4" fmla="*/ 3882232 w 3884344"/>
              <a:gd name="connsiteY4" fmla="*/ 1995413 h 5415673"/>
              <a:gd name="connsiteX5" fmla="*/ 3884344 w 3884344"/>
              <a:gd name="connsiteY5" fmla="*/ 1995413 h 5415673"/>
              <a:gd name="connsiteX6" fmla="*/ 3884344 w 3884344"/>
              <a:gd name="connsiteY6" fmla="*/ 3571294 h 5415673"/>
              <a:gd name="connsiteX7" fmla="*/ 3879954 w 3884344"/>
              <a:gd name="connsiteY7" fmla="*/ 3571294 h 5415673"/>
              <a:gd name="connsiteX8" fmla="*/ 3874878 w 3884344"/>
              <a:gd name="connsiteY8" fmla="*/ 3671825 h 5415673"/>
              <a:gd name="connsiteX9" fmla="*/ 1942453 w 3884344"/>
              <a:gd name="connsiteY9" fmla="*/ 5415673 h 5415673"/>
              <a:gd name="connsiteX10" fmla="*/ 10029 w 3884344"/>
              <a:gd name="connsiteY10" fmla="*/ 3671825 h 5415673"/>
              <a:gd name="connsiteX11" fmla="*/ 4952 w 3884344"/>
              <a:gd name="connsiteY11" fmla="*/ 3571294 h 5415673"/>
              <a:gd name="connsiteX12" fmla="*/ 2 w 3884344"/>
              <a:gd name="connsiteY12" fmla="*/ 3571294 h 5415673"/>
              <a:gd name="connsiteX13" fmla="*/ 2 w 3884344"/>
              <a:gd name="connsiteY13" fmla="*/ 3473251 h 5415673"/>
              <a:gd name="connsiteX14" fmla="*/ 0 w 3884344"/>
              <a:gd name="connsiteY14" fmla="*/ 3473220 h 5415673"/>
              <a:gd name="connsiteX15" fmla="*/ 2 w 3884344"/>
              <a:gd name="connsiteY15" fmla="*/ 3473189 h 5415673"/>
              <a:gd name="connsiteX16" fmla="*/ 2 w 3884344"/>
              <a:gd name="connsiteY16" fmla="*/ 1995413 h 5415673"/>
              <a:gd name="connsiteX17" fmla="*/ 2675 w 3884344"/>
              <a:gd name="connsiteY17" fmla="*/ 1995413 h 5415673"/>
              <a:gd name="connsiteX18" fmla="*/ 0 w 3884344"/>
              <a:gd name="connsiteY18" fmla="*/ 1942453 h 5415673"/>
              <a:gd name="connsiteX19" fmla="*/ 1942453 w 3884344"/>
              <a:gd name="connsiteY19" fmla="*/ 0 h 54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84344" h="5415673">
                <a:moveTo>
                  <a:pt x="1942453" y="0"/>
                </a:moveTo>
                <a:cubicBezTo>
                  <a:pt x="2948191" y="0"/>
                  <a:pt x="3775405" y="764355"/>
                  <a:pt x="3874878" y="1743849"/>
                </a:cubicBezTo>
                <a:lnTo>
                  <a:pt x="3884344" y="1931324"/>
                </a:lnTo>
                <a:lnTo>
                  <a:pt x="3884344" y="1953581"/>
                </a:lnTo>
                <a:lnTo>
                  <a:pt x="3882232" y="1995413"/>
                </a:lnTo>
                <a:lnTo>
                  <a:pt x="3884344" y="1995413"/>
                </a:lnTo>
                <a:lnTo>
                  <a:pt x="3884344" y="3571294"/>
                </a:lnTo>
                <a:lnTo>
                  <a:pt x="3879954" y="3571294"/>
                </a:lnTo>
                <a:lnTo>
                  <a:pt x="3874878" y="3671825"/>
                </a:lnTo>
                <a:cubicBezTo>
                  <a:pt x="3775404" y="4651319"/>
                  <a:pt x="2948192" y="5415673"/>
                  <a:pt x="1942453" y="5415673"/>
                </a:cubicBezTo>
                <a:cubicBezTo>
                  <a:pt x="936714" y="5415673"/>
                  <a:pt x="109502" y="4651319"/>
                  <a:pt x="10029" y="3671825"/>
                </a:cubicBezTo>
                <a:lnTo>
                  <a:pt x="4952" y="3571294"/>
                </a:lnTo>
                <a:lnTo>
                  <a:pt x="2" y="3571294"/>
                </a:lnTo>
                <a:lnTo>
                  <a:pt x="2" y="3473251"/>
                </a:lnTo>
                <a:lnTo>
                  <a:pt x="0" y="3473220"/>
                </a:lnTo>
                <a:lnTo>
                  <a:pt x="2" y="3473189"/>
                </a:lnTo>
                <a:lnTo>
                  <a:pt x="2" y="1995413"/>
                </a:lnTo>
                <a:lnTo>
                  <a:pt x="2675" y="1995413"/>
                </a:lnTo>
                <a:lnTo>
                  <a:pt x="0" y="1942453"/>
                </a:lnTo>
                <a:cubicBezTo>
                  <a:pt x="0" y="869666"/>
                  <a:pt x="869666" y="0"/>
                  <a:pt x="1942453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b="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6414DEE6-A86D-4699-E6EF-CE6745F5D4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90571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C68EE5CA-4729-4FEA-F1BC-F976BEEBC48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773609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CA3BC7A6-D12C-160A-CB5C-E5560525089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590571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2DF7BAB-7F6A-3D7B-F8A9-D7C4BD1D3B6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773609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724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16A793-0543-8519-4E06-4D8E6A4E8CE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9100" y="1837944"/>
            <a:ext cx="11353800" cy="3019086"/>
          </a:xfrm>
        </p:spPr>
        <p:txBody>
          <a:bodyPr rtlCol="0">
            <a:noAutofit/>
          </a:bodyPr>
          <a:lstStyle>
            <a:lvl1pPr>
              <a:defRPr lang="en-GB" sz="3200"/>
            </a:lvl1pPr>
            <a:lvl2pPr marL="457200" indent="0" algn="l">
              <a:buNone/>
              <a:defRPr lang="en-GB" sz="14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1" rtl="0"/>
            <a:r>
              <a:rPr lang="en-GB"/>
              <a:t>Smart Graphic</a:t>
            </a:r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2FA2A82A-5FFB-EAB7-624A-E00F9EA6DE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8459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1DD59288-2C4C-BA2F-F3C9-CEEC7BBAE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547242" y="5232509"/>
            <a:ext cx="2188728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A221A6B3-B644-8124-2E99-CBB5C1C0B2E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456023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282FC433-EED8-C305-2AE2-E3BC9D42E55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364806" y="5232509"/>
            <a:ext cx="2188729" cy="493151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buNone/>
              <a:defRPr lang="en-GB" sz="3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Edit</a:t>
            </a:r>
          </a:p>
        </p:txBody>
      </p:sp>
      <p:sp>
        <p:nvSpPr>
          <p:cNvPr id="9" name="Text Placeholder 18">
            <a:extLst>
              <a:ext uri="{FF2B5EF4-FFF2-40B4-BE49-F238E27FC236}">
                <a16:creationId xmlns:a16="http://schemas.microsoft.com/office/drawing/2014/main" id="{0824A580-B433-CC76-2FDC-C607FC5ECF8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38459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479803CA-9514-7183-8AC8-13CC5B840641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547241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861F1384-35C1-15D1-9228-D96AC95355B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456023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8">
            <a:extLst>
              <a:ext uri="{FF2B5EF4-FFF2-40B4-BE49-F238E27FC236}">
                <a16:creationId xmlns:a16="http://schemas.microsoft.com/office/drawing/2014/main" id="{38B1D216-8DC7-A8D4-4857-4C7529D982E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364806" y="5742851"/>
            <a:ext cx="2188729" cy="369332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lang="en-GB" sz="14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595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lang="en-GB" sz="14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8A60E5-D102-7326-D77E-C6DF8BDDA7D6}"/>
              </a:ext>
            </a:extLst>
          </p:cNvPr>
          <p:cNvSpPr txBox="1"/>
          <p:nvPr userDrawn="1"/>
        </p:nvSpPr>
        <p:spPr>
          <a:xfrm>
            <a:off x="6598508" y="60795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D67076B-6CF0-B20E-9689-27FA1127A72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48851" y="0"/>
            <a:ext cx="8160152" cy="6858000"/>
          </a:xfrm>
        </p:spPr>
        <p:txBody>
          <a:bodyPr rtlCol="0" anchor="ctr">
            <a:noAutofit/>
          </a:bodyPr>
          <a:lstStyle>
            <a:lvl1pPr algn="l">
              <a:defRPr lang="en-GB" sz="80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353092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986A58D-6106-E01B-0BDC-2F992AD2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3F266306-412A-D7DE-40EF-45BBA13E556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38460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3" name="Picture Placeholder 5">
            <a:extLst>
              <a:ext uri="{FF2B5EF4-FFF2-40B4-BE49-F238E27FC236}">
                <a16:creationId xmlns:a16="http://schemas.microsoft.com/office/drawing/2014/main" id="{28BF9A91-4021-72CF-EEBD-43B8B2F764A0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3534372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0" name="Picture Placeholder 5">
            <a:extLst>
              <a:ext uri="{FF2B5EF4-FFF2-40B4-BE49-F238E27FC236}">
                <a16:creationId xmlns:a16="http://schemas.microsoft.com/office/drawing/2014/main" id="{5D88CB52-BC08-9751-260B-B531030DCAB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430282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06E6C850-58C9-7074-08C7-7D24B9A951FD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26190" y="2539313"/>
            <a:ext cx="685800" cy="685800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2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CC404B5F-F158-CEF8-E5AF-9B7601510F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46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0A395A78-D15C-3B71-AC48-52F422FF299A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53437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C26292D0-5ED9-B06E-0FEC-5ECF9B61DA1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43028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7025E22B-8EFC-3B41-7DF2-F2F0FBBFC26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326192" y="3397603"/>
            <a:ext cx="2227344" cy="43068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8" name="Text Placeholder 18">
            <a:extLst>
              <a:ext uri="{FF2B5EF4-FFF2-40B4-BE49-F238E27FC236}">
                <a16:creationId xmlns:a16="http://schemas.microsoft.com/office/drawing/2014/main" id="{459D7743-7A8F-C73A-B9D5-49190ED512A1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3846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7" name="Text Placeholder 18">
            <a:extLst>
              <a:ext uri="{FF2B5EF4-FFF2-40B4-BE49-F238E27FC236}">
                <a16:creationId xmlns:a16="http://schemas.microsoft.com/office/drawing/2014/main" id="{D4BD1280-EFE5-3F5B-2E53-29FC62D2218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53437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6" name="Text Placeholder 18">
            <a:extLst>
              <a:ext uri="{FF2B5EF4-FFF2-40B4-BE49-F238E27FC236}">
                <a16:creationId xmlns:a16="http://schemas.microsoft.com/office/drawing/2014/main" id="{D7323A54-CEF7-D9AE-B43D-CCF5F95273C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0282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5" name="Text Placeholder 18">
            <a:extLst>
              <a:ext uri="{FF2B5EF4-FFF2-40B4-BE49-F238E27FC236}">
                <a16:creationId xmlns:a16="http://schemas.microsoft.com/office/drawing/2014/main" id="{C50A54A3-4CD3-53F4-3FFE-F664FBFCB16A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326191" y="4000780"/>
            <a:ext cx="2227344" cy="2078744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66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5B86244-CE85-A100-2FAE-57F9E995956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83681" y="4554640"/>
            <a:ext cx="7156551" cy="99289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1BADE24-E02E-B86B-4973-FF07C9C25E1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83681" y="1296361"/>
            <a:ext cx="7156551" cy="99289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80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96E5F1B-46ED-3EC5-71CF-9A8DF9B5AA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78452" y="1"/>
            <a:ext cx="5329866" cy="6857999"/>
          </a:xfrm>
          <a:custGeom>
            <a:avLst/>
            <a:gdLst>
              <a:gd name="connsiteX0" fmla="*/ 1468669 w 5329866"/>
              <a:gd name="connsiteY0" fmla="*/ 0 h 6857999"/>
              <a:gd name="connsiteX1" fmla="*/ 3861198 w 5329866"/>
              <a:gd name="connsiteY1" fmla="*/ 0 h 6857999"/>
              <a:gd name="connsiteX2" fmla="*/ 3935198 w 5329866"/>
              <a:gd name="connsiteY2" fmla="*/ 35648 h 6857999"/>
              <a:gd name="connsiteX3" fmla="*/ 5329866 w 5329866"/>
              <a:gd name="connsiteY3" fmla="*/ 2378939 h 6857999"/>
              <a:gd name="connsiteX4" fmla="*/ 5326197 w 5329866"/>
              <a:gd name="connsiteY4" fmla="*/ 2451597 h 6857999"/>
              <a:gd name="connsiteX5" fmla="*/ 5329866 w 5329866"/>
              <a:gd name="connsiteY5" fmla="*/ 2451597 h 6857999"/>
              <a:gd name="connsiteX6" fmla="*/ 5329866 w 5329866"/>
              <a:gd name="connsiteY6" fmla="*/ 4479062 h 6857999"/>
              <a:gd name="connsiteX7" fmla="*/ 5329866 w 5329866"/>
              <a:gd name="connsiteY7" fmla="*/ 4613614 h 6857999"/>
              <a:gd name="connsiteX8" fmla="*/ 5323072 w 5329866"/>
              <a:gd name="connsiteY8" fmla="*/ 4613614 h 6857999"/>
              <a:gd name="connsiteX9" fmla="*/ 5316108 w 5329866"/>
              <a:gd name="connsiteY9" fmla="*/ 4751536 h 6857999"/>
              <a:gd name="connsiteX10" fmla="*/ 4074162 w 5329866"/>
              <a:gd name="connsiteY10" fmla="*/ 6741331 h 6857999"/>
              <a:gd name="connsiteX11" fmla="*/ 3866902 w 5329866"/>
              <a:gd name="connsiteY11" fmla="*/ 6857999 h 6857999"/>
              <a:gd name="connsiteX12" fmla="*/ 1462965 w 5329866"/>
              <a:gd name="connsiteY12" fmla="*/ 6857999 h 6857999"/>
              <a:gd name="connsiteX13" fmla="*/ 1255705 w 5329866"/>
              <a:gd name="connsiteY13" fmla="*/ 6741331 h 6857999"/>
              <a:gd name="connsiteX14" fmla="*/ 13759 w 5329866"/>
              <a:gd name="connsiteY14" fmla="*/ 4751536 h 6857999"/>
              <a:gd name="connsiteX15" fmla="*/ 6794 w 5329866"/>
              <a:gd name="connsiteY15" fmla="*/ 4613614 h 6857999"/>
              <a:gd name="connsiteX16" fmla="*/ 2 w 5329866"/>
              <a:gd name="connsiteY16" fmla="*/ 4613614 h 6857999"/>
              <a:gd name="connsiteX17" fmla="*/ 2 w 5329866"/>
              <a:gd name="connsiteY17" fmla="*/ 4479104 h 6857999"/>
              <a:gd name="connsiteX18" fmla="*/ 0 w 5329866"/>
              <a:gd name="connsiteY18" fmla="*/ 4479062 h 6857999"/>
              <a:gd name="connsiteX19" fmla="*/ 2 w 5329866"/>
              <a:gd name="connsiteY19" fmla="*/ 4479020 h 6857999"/>
              <a:gd name="connsiteX20" fmla="*/ 2 w 5329866"/>
              <a:gd name="connsiteY20" fmla="*/ 2451597 h 6857999"/>
              <a:gd name="connsiteX21" fmla="*/ 3670 w 5329866"/>
              <a:gd name="connsiteY21" fmla="*/ 2451597 h 6857999"/>
              <a:gd name="connsiteX22" fmla="*/ 0 w 5329866"/>
              <a:gd name="connsiteY22" fmla="*/ 2378939 h 6857999"/>
              <a:gd name="connsiteX23" fmla="*/ 1394668 w 5329866"/>
              <a:gd name="connsiteY23" fmla="*/ 35648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7999">
                <a:moveTo>
                  <a:pt x="1468669" y="0"/>
                </a:moveTo>
                <a:lnTo>
                  <a:pt x="3861198" y="0"/>
                </a:lnTo>
                <a:lnTo>
                  <a:pt x="3935198" y="35648"/>
                </a:lnTo>
                <a:cubicBezTo>
                  <a:pt x="4765925" y="486926"/>
                  <a:pt x="5329866" y="1367075"/>
                  <a:pt x="5329866" y="2378939"/>
                </a:cubicBezTo>
                <a:lnTo>
                  <a:pt x="5326197" y="2451597"/>
                </a:lnTo>
                <a:lnTo>
                  <a:pt x="5329866" y="2451597"/>
                </a:lnTo>
                <a:lnTo>
                  <a:pt x="5329866" y="4479062"/>
                </a:lnTo>
                <a:lnTo>
                  <a:pt x="5329866" y="4613614"/>
                </a:lnTo>
                <a:lnTo>
                  <a:pt x="5323072" y="4613614"/>
                </a:lnTo>
                <a:lnTo>
                  <a:pt x="5316108" y="4751536"/>
                </a:lnTo>
                <a:cubicBezTo>
                  <a:pt x="5230813" y="5591417"/>
                  <a:pt x="4755512" y="6316001"/>
                  <a:pt x="4074162" y="6741331"/>
                </a:cubicBezTo>
                <a:lnTo>
                  <a:pt x="3866902" y="6857999"/>
                </a:lnTo>
                <a:lnTo>
                  <a:pt x="1462965" y="6857999"/>
                </a:lnTo>
                <a:lnTo>
                  <a:pt x="1255705" y="6741331"/>
                </a:lnTo>
                <a:cubicBezTo>
                  <a:pt x="574355" y="6316001"/>
                  <a:pt x="99054" y="5591417"/>
                  <a:pt x="13759" y="4751536"/>
                </a:cubicBezTo>
                <a:lnTo>
                  <a:pt x="6794" y="4613614"/>
                </a:lnTo>
                <a:lnTo>
                  <a:pt x="2" y="4613614"/>
                </a:lnTo>
                <a:lnTo>
                  <a:pt x="2" y="4479104"/>
                </a:lnTo>
                <a:lnTo>
                  <a:pt x="0" y="4479062"/>
                </a:lnTo>
                <a:lnTo>
                  <a:pt x="2" y="4479020"/>
                </a:lnTo>
                <a:lnTo>
                  <a:pt x="2" y="2451597"/>
                </a:lnTo>
                <a:lnTo>
                  <a:pt x="3670" y="2451597"/>
                </a:lnTo>
                <a:lnTo>
                  <a:pt x="0" y="2378939"/>
                </a:lnTo>
                <a:cubicBezTo>
                  <a:pt x="0" y="1367075"/>
                  <a:pt x="563941" y="486926"/>
                  <a:pt x="1394668" y="35648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88BC5D-D10D-D2EE-8AE9-4CDCE46A20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3681" y="2404268"/>
            <a:ext cx="7217511" cy="2049462"/>
          </a:xfrm>
        </p:spPr>
        <p:txBody>
          <a:bodyPr vert="horz" lIns="0" tIns="0" rIns="0" bIns="0" rtlCol="0" anchor="t">
            <a:noAutofit/>
          </a:bodyPr>
          <a:lstStyle>
            <a:lvl1pPr>
              <a:defRPr lang="en-GB" sz="8000" b="0" i="0" spc="100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2212233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DAB6B870-F337-8AB9-902B-76B31B88B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039033"/>
            <a:ext cx="3478306" cy="3186954"/>
          </a:xfrm>
        </p:spPr>
        <p:txBody>
          <a:bodyPr vert="horz" lIns="0" tIns="0" rIns="0" bIns="0" rtlCol="0" anchor="t">
            <a:noAutofit/>
          </a:bodyPr>
          <a:lstStyle>
            <a:lvl1pPr>
              <a:lnSpc>
                <a:spcPct val="150000"/>
              </a:lnSpc>
              <a:defRPr lang="en-GB" sz="1600" b="1" i="0" spc="5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96EB741-6571-225B-B7A7-4AA9D1E618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90962" y="0"/>
            <a:ext cx="4667994" cy="6857998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>
                    <a:alpha val="10000"/>
                  </a:schemeClr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 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826FD8D-780A-4913-0206-2F5C031F379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90962" y="1209784"/>
            <a:ext cx="4667994" cy="3186954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/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21531171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CB59D176-085F-4D98-7EAC-587AAF3883F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0" y="-49645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5534993-EB28-20A0-649F-874B18BF08A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4227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C343DEA5-C42E-2B07-9B4F-07365994AE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1780992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575FF4D9-84C9-19DB-9830-B3FFCD6F520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2919714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C6101C39-E513-BB9E-A945-D86FEDC7EC1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0" y="5197158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992DB54E-3FB3-A115-7CFE-06CB747E0FC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6335880"/>
            <a:ext cx="12192000" cy="992899"/>
          </a:xfrm>
        </p:spPr>
        <p:txBody>
          <a:bodyPr lIns="0" tIns="0" rIns="0" bIns="0" rtlCol="0">
            <a:noAutofit/>
          </a:bodyPr>
          <a:lstStyle>
            <a:lvl1pPr marL="0" indent="0" algn="ctr">
              <a:buNone/>
              <a:defRPr lang="en-GB" sz="8500" b="0" spc="1000" baseline="0">
                <a:solidFill>
                  <a:schemeClr val="bg1">
                    <a:alpha val="10000"/>
                  </a:schemeClr>
                </a:solidFill>
                <a:latin typeface="+mj-lt"/>
              </a:defRPr>
            </a:lvl1pPr>
            <a:lvl2pPr marL="457200" indent="0">
              <a:buNone/>
              <a:defRPr lang="en-GB">
                <a:latin typeface="Felix Titling" pitchFamily="82" charset="77"/>
              </a:defRPr>
            </a:lvl2pPr>
            <a:lvl3pPr marL="914400" indent="0">
              <a:buNone/>
              <a:defRPr lang="en-GB">
                <a:latin typeface="Felix Titling" pitchFamily="82" charset="77"/>
              </a:defRPr>
            </a:lvl3pPr>
            <a:lvl4pPr marL="1371600" indent="0">
              <a:buNone/>
              <a:defRPr lang="en-GB">
                <a:latin typeface="Felix Titling" pitchFamily="82" charset="77"/>
              </a:defRPr>
            </a:lvl4pPr>
            <a:lvl5pPr marL="1828800" indent="0">
              <a:buNone/>
              <a:defRPr lang="en-GB">
                <a:latin typeface="Felix Titling" pitchFamily="82" charset="77"/>
              </a:defRPr>
            </a:lvl5pPr>
          </a:lstStyle>
          <a:p>
            <a:pPr lvl="0" rtl="0"/>
            <a:r>
              <a:rPr lang="en-GB"/>
              <a:t>Master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8CB881-B4B6-F9E5-06B7-B87D6D5300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31067" y="-2"/>
            <a:ext cx="5329866" cy="6858002"/>
          </a:xfrm>
          <a:custGeom>
            <a:avLst/>
            <a:gdLst>
              <a:gd name="connsiteX0" fmla="*/ 1468671 w 5329866"/>
              <a:gd name="connsiteY0" fmla="*/ 0 h 6858002"/>
              <a:gd name="connsiteX1" fmla="*/ 3861196 w 5329866"/>
              <a:gd name="connsiteY1" fmla="*/ 0 h 6858002"/>
              <a:gd name="connsiteX2" fmla="*/ 3935199 w 5329866"/>
              <a:gd name="connsiteY2" fmla="*/ 35649 h 6858002"/>
              <a:gd name="connsiteX3" fmla="*/ 5329866 w 5329866"/>
              <a:gd name="connsiteY3" fmla="*/ 2378940 h 6858002"/>
              <a:gd name="connsiteX4" fmla="*/ 5326197 w 5329866"/>
              <a:gd name="connsiteY4" fmla="*/ 2451598 h 6858002"/>
              <a:gd name="connsiteX5" fmla="*/ 5329866 w 5329866"/>
              <a:gd name="connsiteY5" fmla="*/ 2451598 h 6858002"/>
              <a:gd name="connsiteX6" fmla="*/ 5329866 w 5329866"/>
              <a:gd name="connsiteY6" fmla="*/ 4479063 h 6858002"/>
              <a:gd name="connsiteX7" fmla="*/ 5329866 w 5329866"/>
              <a:gd name="connsiteY7" fmla="*/ 4613615 h 6858002"/>
              <a:gd name="connsiteX8" fmla="*/ 5323072 w 5329866"/>
              <a:gd name="connsiteY8" fmla="*/ 4613615 h 6858002"/>
              <a:gd name="connsiteX9" fmla="*/ 5316108 w 5329866"/>
              <a:gd name="connsiteY9" fmla="*/ 4751537 h 6858002"/>
              <a:gd name="connsiteX10" fmla="*/ 4074162 w 5329866"/>
              <a:gd name="connsiteY10" fmla="*/ 6741332 h 6858002"/>
              <a:gd name="connsiteX11" fmla="*/ 3866899 w 5329866"/>
              <a:gd name="connsiteY11" fmla="*/ 6858002 h 6858002"/>
              <a:gd name="connsiteX12" fmla="*/ 1462968 w 5329866"/>
              <a:gd name="connsiteY12" fmla="*/ 6858002 h 6858002"/>
              <a:gd name="connsiteX13" fmla="*/ 1255705 w 5329866"/>
              <a:gd name="connsiteY13" fmla="*/ 6741332 h 6858002"/>
              <a:gd name="connsiteX14" fmla="*/ 13759 w 5329866"/>
              <a:gd name="connsiteY14" fmla="*/ 4751537 h 6858002"/>
              <a:gd name="connsiteX15" fmla="*/ 6794 w 5329866"/>
              <a:gd name="connsiteY15" fmla="*/ 4613615 h 6858002"/>
              <a:gd name="connsiteX16" fmla="*/ 2 w 5329866"/>
              <a:gd name="connsiteY16" fmla="*/ 4613615 h 6858002"/>
              <a:gd name="connsiteX17" fmla="*/ 2 w 5329866"/>
              <a:gd name="connsiteY17" fmla="*/ 4479105 h 6858002"/>
              <a:gd name="connsiteX18" fmla="*/ 0 w 5329866"/>
              <a:gd name="connsiteY18" fmla="*/ 4479063 h 6858002"/>
              <a:gd name="connsiteX19" fmla="*/ 2 w 5329866"/>
              <a:gd name="connsiteY19" fmla="*/ 4479021 h 6858002"/>
              <a:gd name="connsiteX20" fmla="*/ 2 w 5329866"/>
              <a:gd name="connsiteY20" fmla="*/ 2451598 h 6858002"/>
              <a:gd name="connsiteX21" fmla="*/ 3670 w 5329866"/>
              <a:gd name="connsiteY21" fmla="*/ 2451598 h 6858002"/>
              <a:gd name="connsiteX22" fmla="*/ 0 w 5329866"/>
              <a:gd name="connsiteY22" fmla="*/ 2378940 h 6858002"/>
              <a:gd name="connsiteX23" fmla="*/ 1394668 w 5329866"/>
              <a:gd name="connsiteY23" fmla="*/ 35649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29866" h="6858002">
                <a:moveTo>
                  <a:pt x="1468671" y="0"/>
                </a:moveTo>
                <a:lnTo>
                  <a:pt x="3861196" y="0"/>
                </a:lnTo>
                <a:lnTo>
                  <a:pt x="3935199" y="35649"/>
                </a:lnTo>
                <a:cubicBezTo>
                  <a:pt x="4765925" y="486927"/>
                  <a:pt x="5329866" y="1367076"/>
                  <a:pt x="5329866" y="2378940"/>
                </a:cubicBezTo>
                <a:lnTo>
                  <a:pt x="5326197" y="2451598"/>
                </a:lnTo>
                <a:lnTo>
                  <a:pt x="5329866" y="2451598"/>
                </a:lnTo>
                <a:lnTo>
                  <a:pt x="5329866" y="4479063"/>
                </a:lnTo>
                <a:lnTo>
                  <a:pt x="5329866" y="4613615"/>
                </a:lnTo>
                <a:lnTo>
                  <a:pt x="5323072" y="4613615"/>
                </a:lnTo>
                <a:lnTo>
                  <a:pt x="5316108" y="4751537"/>
                </a:lnTo>
                <a:cubicBezTo>
                  <a:pt x="5230813" y="5591419"/>
                  <a:pt x="4755512" y="6316003"/>
                  <a:pt x="4074162" y="6741332"/>
                </a:cubicBezTo>
                <a:lnTo>
                  <a:pt x="3866899" y="6858002"/>
                </a:lnTo>
                <a:lnTo>
                  <a:pt x="1462968" y="6858002"/>
                </a:lnTo>
                <a:lnTo>
                  <a:pt x="1255705" y="6741332"/>
                </a:lnTo>
                <a:cubicBezTo>
                  <a:pt x="574355" y="6316003"/>
                  <a:pt x="99054" y="5591419"/>
                  <a:pt x="13759" y="4751537"/>
                </a:cubicBezTo>
                <a:lnTo>
                  <a:pt x="6794" y="4613615"/>
                </a:lnTo>
                <a:lnTo>
                  <a:pt x="2" y="4613615"/>
                </a:lnTo>
                <a:lnTo>
                  <a:pt x="2" y="4479105"/>
                </a:lnTo>
                <a:lnTo>
                  <a:pt x="0" y="4479063"/>
                </a:lnTo>
                <a:lnTo>
                  <a:pt x="2" y="4479021"/>
                </a:lnTo>
                <a:lnTo>
                  <a:pt x="2" y="2451598"/>
                </a:lnTo>
                <a:lnTo>
                  <a:pt x="3670" y="2451598"/>
                </a:lnTo>
                <a:lnTo>
                  <a:pt x="0" y="2378940"/>
                </a:lnTo>
                <a:cubicBezTo>
                  <a:pt x="0" y="1367076"/>
                  <a:pt x="563941" y="486927"/>
                  <a:pt x="1394668" y="35649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B731088F-47E0-33BA-856D-6E68D4A69A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4054639"/>
            <a:ext cx="12192000" cy="996696"/>
          </a:xfrm>
        </p:spPr>
        <p:txBody>
          <a:bodyPr vert="horz" lIns="0" tIns="0" rIns="0" bIns="0" rtlCol="0" anchor="t">
            <a:noAutofit/>
          </a:bodyPr>
          <a:lstStyle>
            <a:lvl1pPr algn="ctr">
              <a:defRPr lang="en-GB" sz="8500" b="0" i="0" spc="100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Master Title</a:t>
            </a:r>
          </a:p>
        </p:txBody>
      </p:sp>
    </p:spTree>
    <p:extLst>
      <p:ext uri="{BB962C8B-B14F-4D97-AF65-F5344CB8AC3E}">
        <p14:creationId xmlns:p14="http://schemas.microsoft.com/office/powerpoint/2010/main" val="42053955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159547C-AB38-C793-550F-7C7D6CEE22D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8224" y="-1"/>
            <a:ext cx="11035552" cy="6858001"/>
          </a:xfrm>
          <a:noFill/>
        </p:spPr>
        <p:txBody>
          <a:bodyPr lIns="0" tIns="0" rIns="0" bIns="0" rtlCol="0" anchor="ctr">
            <a:noAutofit/>
          </a:bodyPr>
          <a:lstStyle>
            <a:lvl1pPr algn="l">
              <a:defRPr lang="en-GB" sz="8000" kern="1200" spc="1000" baseline="0">
                <a:ln>
                  <a:noFill/>
                </a:ln>
                <a:solidFill>
                  <a:srgbClr val="CB6E50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  <a:br>
              <a:rPr lang="en-GB" dirty="0"/>
            </a:br>
            <a:r>
              <a:rPr lang="en-GB"/>
              <a:t>Master title</a:t>
            </a:r>
          </a:p>
        </p:txBody>
      </p:sp>
      <p:sp>
        <p:nvSpPr>
          <p:cNvPr id="8" name="Picture Placeholder 26">
            <a:extLst>
              <a:ext uri="{FF2B5EF4-FFF2-40B4-BE49-F238E27FC236}">
                <a16:creationId xmlns:a16="http://schemas.microsoft.com/office/drawing/2014/main" id="{C0B4C216-E27C-7A50-CF5C-D340913FF5A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528308" y="604554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C4CF15-8EEB-3E61-A35B-A44FACDCD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28308" y="5901989"/>
            <a:ext cx="4085468" cy="468087"/>
          </a:xfrm>
        </p:spPr>
        <p:txBody>
          <a:bodyPr lIns="0" tIns="0" rIns="0" bIns="0" rtlCol="0">
            <a:normAutofit/>
          </a:bodyPr>
          <a:lstStyle>
            <a:lvl1pPr marL="0" indent="0" algn="ctr">
              <a:buNone/>
              <a:defRPr lang="en-GB" sz="18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4882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6A67D644-32E7-08DE-4A04-59BC59DA67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923536" y="697867"/>
            <a:ext cx="4344928" cy="5462266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0"/>
            <a:ext cx="10515600" cy="1736204"/>
          </a:xfrm>
        </p:spPr>
        <p:txBody>
          <a:bodyPr rtlCol="0" anchor="ctr">
            <a:noAutofit/>
          </a:bodyPr>
          <a:lstStyle>
            <a:lvl1pPr algn="ctr">
              <a:defRPr lang="en-GB" sz="800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21A91CD-FAA1-12A5-36FC-FB6877A5CFC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37235" y="5501848"/>
            <a:ext cx="10515600" cy="135615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GB" sz="8000" b="0" spc="5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1069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10349A9-96E5-48EF-811D-326560B8C1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5962964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5" name="Picture Placeholder 26">
            <a:extLst>
              <a:ext uri="{FF2B5EF4-FFF2-40B4-BE49-F238E27FC236}">
                <a16:creationId xmlns:a16="http://schemas.microsoft.com/office/drawing/2014/main" id="{E0689DF6-C6F5-534C-0D45-ED59D00312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60958"/>
            <a:ext cx="4085468" cy="5136084"/>
          </a:xfrm>
          <a:custGeom>
            <a:avLst/>
            <a:gdLst>
              <a:gd name="connsiteX0" fmla="*/ 2247899 w 4495799"/>
              <a:gd name="connsiteY0" fmla="*/ 0 h 5651934"/>
              <a:gd name="connsiteX1" fmla="*/ 4495799 w 4495799"/>
              <a:gd name="connsiteY1" fmla="*/ 2223551 h 5651934"/>
              <a:gd name="connsiteX2" fmla="*/ 4495799 w 4495799"/>
              <a:gd name="connsiteY2" fmla="*/ 5651934 h 5651934"/>
              <a:gd name="connsiteX3" fmla="*/ 0 w 4495799"/>
              <a:gd name="connsiteY3" fmla="*/ 5651934 h 5651934"/>
              <a:gd name="connsiteX4" fmla="*/ 0 w 4495799"/>
              <a:gd name="connsiteY4" fmla="*/ 2223531 h 5651934"/>
              <a:gd name="connsiteX5" fmla="*/ 11605 w 4495799"/>
              <a:gd name="connsiteY5" fmla="*/ 1996206 h 5651934"/>
              <a:gd name="connsiteX6" fmla="*/ 2247899 w 4495799"/>
              <a:gd name="connsiteY6" fmla="*/ 0 h 5651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95799" h="5651934">
                <a:moveTo>
                  <a:pt x="2247899" y="0"/>
                </a:moveTo>
                <a:cubicBezTo>
                  <a:pt x="3489380" y="0"/>
                  <a:pt x="4495799" y="995518"/>
                  <a:pt x="4495799" y="2223551"/>
                </a:cubicBezTo>
                <a:lnTo>
                  <a:pt x="4495799" y="5651934"/>
                </a:lnTo>
                <a:lnTo>
                  <a:pt x="0" y="5651934"/>
                </a:lnTo>
                <a:lnTo>
                  <a:pt x="0" y="2223531"/>
                </a:lnTo>
                <a:lnTo>
                  <a:pt x="11605" y="1996206"/>
                </a:lnTo>
                <a:cubicBezTo>
                  <a:pt x="126720" y="874967"/>
                  <a:pt x="1084011" y="0"/>
                  <a:pt x="2247899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400" b="0" i="0">
                <a:latin typeface="+mn-lt"/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EB251253-703B-546E-AB34-52E0AE4AA63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590571" y="3000733"/>
            <a:ext cx="5763227" cy="2996309"/>
          </a:xfrm>
        </p:spPr>
        <p:txBody>
          <a:bodyPr lIns="0" tIns="0" rIns="0" bIns="0" rtlCol="0"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GB" sz="16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636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7B17915-F2EE-16C0-9704-09115209610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2064" y="1655064"/>
            <a:ext cx="11164824" cy="4599432"/>
          </a:xfrm>
        </p:spPr>
        <p:txBody>
          <a:bodyPr rtlCol="0">
            <a:noAutofit/>
          </a:bodyPr>
          <a:lstStyle>
            <a:lvl1pPr>
              <a:defRPr lang="en-GB" sz="3200"/>
            </a:lvl1pPr>
            <a:lvl2pPr marL="457200" indent="0" algn="l">
              <a:buNone/>
              <a:defRPr lang="en-GB" sz="14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1" rtl="0"/>
            <a:r>
              <a:rPr lang="en-GB"/>
              <a:t>Smart Graphic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7282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3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2" y="642551"/>
            <a:ext cx="10915076" cy="1553680"/>
          </a:xfrm>
        </p:spPr>
        <p:txBody>
          <a:bodyPr lIns="0" tIns="0" rIns="0" bIns="0" rtlCol="0" anchor="t"/>
          <a:lstStyle>
            <a:lvl1pPr algn="ctr"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A29FDC8-4969-6E0E-767C-B89B08D3D23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2336" y="2195513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7" name="Text Placeholder 18">
            <a:extLst>
              <a:ext uri="{FF2B5EF4-FFF2-40B4-BE49-F238E27FC236}">
                <a16:creationId xmlns:a16="http://schemas.microsoft.com/office/drawing/2014/main" id="{894B01F3-B2C5-4835-6EF9-A40EB060128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55389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49CE4F9C-B2A8-323E-0B57-0B8FD348FA1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20511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E9B260B4-D1BC-635B-D388-0E1A9CF2C18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830848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470C7D3-57C4-0583-E642-C6AB3565F6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732902" y="2196231"/>
            <a:ext cx="1743075" cy="3884612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GB" sz="30000" b="0" spc="500" dirty="0">
                <a:ln>
                  <a:noFill/>
                </a:ln>
                <a:solidFill>
                  <a:srgbClr val="C16548">
                    <a:alpha val="10000"/>
                  </a:srgb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0" indent="-1143000" rtl="0">
              <a:spcBef>
                <a:spcPct val="0"/>
              </a:spcBef>
            </a:pPr>
            <a:r>
              <a:rPr lang="en-GB"/>
              <a:t>0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6978037E-3163-1C71-E997-16A7D05981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810474" y="2703910"/>
            <a:ext cx="1743062" cy="2503346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50000"/>
              </a:lnSpc>
              <a:buFont typeface="Arial" panose="020B0604020202020204" pitchFamily="34" charset="0"/>
              <a:buNone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1571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6C06-E9E1-16BE-139D-B69DCBBD28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90572" y="1188358"/>
            <a:ext cx="6099858" cy="1335273"/>
          </a:xfrm>
        </p:spPr>
        <p:txBody>
          <a:bodyPr lIns="0" tIns="0" rIns="0" bIns="0" rtlCol="0" anchor="t">
            <a:noAutofit/>
          </a:bodyPr>
          <a:lstStyle>
            <a:lvl1pPr>
              <a:defRPr lang="en-GB" sz="5500">
                <a:solidFill>
                  <a:schemeClr val="accent4"/>
                </a:solidFill>
                <a:latin typeface="+mj-lt"/>
              </a:defRPr>
            </a:lvl1pPr>
          </a:lstStyle>
          <a:p>
            <a:pPr rtl="0"/>
            <a:r>
              <a:rPr lang="en-GB"/>
              <a:t>Master 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897E40-8096-E77D-E61A-A0AAC64EA41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38481" y="581371"/>
            <a:ext cx="3884344" cy="5415673"/>
          </a:xfrm>
          <a:custGeom>
            <a:avLst/>
            <a:gdLst>
              <a:gd name="connsiteX0" fmla="*/ 1942453 w 3884344"/>
              <a:gd name="connsiteY0" fmla="*/ 0 h 5415673"/>
              <a:gd name="connsiteX1" fmla="*/ 3874878 w 3884344"/>
              <a:gd name="connsiteY1" fmla="*/ 1743849 h 5415673"/>
              <a:gd name="connsiteX2" fmla="*/ 3884344 w 3884344"/>
              <a:gd name="connsiteY2" fmla="*/ 1931324 h 5415673"/>
              <a:gd name="connsiteX3" fmla="*/ 3884344 w 3884344"/>
              <a:gd name="connsiteY3" fmla="*/ 1953581 h 5415673"/>
              <a:gd name="connsiteX4" fmla="*/ 3882232 w 3884344"/>
              <a:gd name="connsiteY4" fmla="*/ 1995413 h 5415673"/>
              <a:gd name="connsiteX5" fmla="*/ 3884344 w 3884344"/>
              <a:gd name="connsiteY5" fmla="*/ 1995413 h 5415673"/>
              <a:gd name="connsiteX6" fmla="*/ 3884344 w 3884344"/>
              <a:gd name="connsiteY6" fmla="*/ 3571294 h 5415673"/>
              <a:gd name="connsiteX7" fmla="*/ 3879954 w 3884344"/>
              <a:gd name="connsiteY7" fmla="*/ 3571294 h 5415673"/>
              <a:gd name="connsiteX8" fmla="*/ 3874878 w 3884344"/>
              <a:gd name="connsiteY8" fmla="*/ 3671825 h 5415673"/>
              <a:gd name="connsiteX9" fmla="*/ 1942453 w 3884344"/>
              <a:gd name="connsiteY9" fmla="*/ 5415673 h 5415673"/>
              <a:gd name="connsiteX10" fmla="*/ 10029 w 3884344"/>
              <a:gd name="connsiteY10" fmla="*/ 3671825 h 5415673"/>
              <a:gd name="connsiteX11" fmla="*/ 4952 w 3884344"/>
              <a:gd name="connsiteY11" fmla="*/ 3571294 h 5415673"/>
              <a:gd name="connsiteX12" fmla="*/ 2 w 3884344"/>
              <a:gd name="connsiteY12" fmla="*/ 3571294 h 5415673"/>
              <a:gd name="connsiteX13" fmla="*/ 2 w 3884344"/>
              <a:gd name="connsiteY13" fmla="*/ 3473251 h 5415673"/>
              <a:gd name="connsiteX14" fmla="*/ 0 w 3884344"/>
              <a:gd name="connsiteY14" fmla="*/ 3473220 h 5415673"/>
              <a:gd name="connsiteX15" fmla="*/ 2 w 3884344"/>
              <a:gd name="connsiteY15" fmla="*/ 3473189 h 5415673"/>
              <a:gd name="connsiteX16" fmla="*/ 2 w 3884344"/>
              <a:gd name="connsiteY16" fmla="*/ 1995413 h 5415673"/>
              <a:gd name="connsiteX17" fmla="*/ 2675 w 3884344"/>
              <a:gd name="connsiteY17" fmla="*/ 1995413 h 5415673"/>
              <a:gd name="connsiteX18" fmla="*/ 0 w 3884344"/>
              <a:gd name="connsiteY18" fmla="*/ 1942453 h 5415673"/>
              <a:gd name="connsiteX19" fmla="*/ 1942453 w 3884344"/>
              <a:gd name="connsiteY19" fmla="*/ 0 h 54156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84344" h="5415673">
                <a:moveTo>
                  <a:pt x="1942453" y="0"/>
                </a:moveTo>
                <a:cubicBezTo>
                  <a:pt x="2948191" y="0"/>
                  <a:pt x="3775405" y="764355"/>
                  <a:pt x="3874878" y="1743849"/>
                </a:cubicBezTo>
                <a:lnTo>
                  <a:pt x="3884344" y="1931324"/>
                </a:lnTo>
                <a:lnTo>
                  <a:pt x="3884344" y="1953581"/>
                </a:lnTo>
                <a:lnTo>
                  <a:pt x="3882232" y="1995413"/>
                </a:lnTo>
                <a:lnTo>
                  <a:pt x="3884344" y="1995413"/>
                </a:lnTo>
                <a:lnTo>
                  <a:pt x="3884344" y="3571294"/>
                </a:lnTo>
                <a:lnTo>
                  <a:pt x="3879954" y="3571294"/>
                </a:lnTo>
                <a:lnTo>
                  <a:pt x="3874878" y="3671825"/>
                </a:lnTo>
                <a:cubicBezTo>
                  <a:pt x="3775404" y="4651319"/>
                  <a:pt x="2948192" y="5415673"/>
                  <a:pt x="1942453" y="5415673"/>
                </a:cubicBezTo>
                <a:cubicBezTo>
                  <a:pt x="936714" y="5415673"/>
                  <a:pt x="109502" y="4651319"/>
                  <a:pt x="10029" y="3671825"/>
                </a:cubicBezTo>
                <a:lnTo>
                  <a:pt x="4952" y="3571294"/>
                </a:lnTo>
                <a:lnTo>
                  <a:pt x="2" y="3571294"/>
                </a:lnTo>
                <a:lnTo>
                  <a:pt x="2" y="3473251"/>
                </a:lnTo>
                <a:lnTo>
                  <a:pt x="0" y="3473220"/>
                </a:lnTo>
                <a:lnTo>
                  <a:pt x="2" y="3473189"/>
                </a:lnTo>
                <a:lnTo>
                  <a:pt x="2" y="1995413"/>
                </a:lnTo>
                <a:lnTo>
                  <a:pt x="2675" y="1995413"/>
                </a:lnTo>
                <a:lnTo>
                  <a:pt x="0" y="1942453"/>
                </a:lnTo>
                <a:cubicBezTo>
                  <a:pt x="0" y="869666"/>
                  <a:pt x="869666" y="0"/>
                  <a:pt x="1942453" y="0"/>
                </a:cubicBezTo>
                <a:close/>
              </a:path>
            </a:pathLst>
          </a:custGeom>
          <a:solidFill>
            <a:schemeClr val="accent2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b="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Text Placeholder 15">
            <a:extLst>
              <a:ext uri="{FF2B5EF4-FFF2-40B4-BE49-F238E27FC236}">
                <a16:creationId xmlns:a16="http://schemas.microsoft.com/office/drawing/2014/main" id="{6414DEE6-A86D-4699-E6EF-CE6745F5D4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590571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C68EE5CA-4729-4FEA-F1BC-F976BEEBC48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773609" y="3000733"/>
            <a:ext cx="2916821" cy="428268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 b="1" i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CA3BC7A6-D12C-160A-CB5C-E5560525089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590571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2DF7BAB-7F6A-3D7B-F8A9-D7C4BD1D3B6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773609" y="3530279"/>
            <a:ext cx="2916821" cy="2466764"/>
          </a:xfrm>
        </p:spPr>
        <p:txBody>
          <a:bodyPr lIns="0" tIns="0" rIns="0" bIns="0" rtlCol="0">
            <a:noAutofit/>
          </a:bodyPr>
          <a:lstStyle>
            <a:lvl1pPr marL="171450" indent="-171450">
              <a:lnSpc>
                <a:spcPct val="150000"/>
              </a:lnSpc>
              <a:buFont typeface="Arial" panose="020B0604020202020204" pitchFamily="34" charset="0"/>
              <a:buChar char="•"/>
              <a:defRPr lang="en-GB" sz="1200" b="0" i="0" spc="50" baseline="0">
                <a:solidFill>
                  <a:srgbClr val="C16548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C560A5-5844-81D4-98B4-29211FD2EA12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FB1A8-4CF1-35AB-0707-AEAF88714AC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1788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DAB6B870-F337-8AB9-902B-76B31B88B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039033"/>
            <a:ext cx="3478306" cy="3186954"/>
          </a:xfrm>
        </p:spPr>
        <p:txBody>
          <a:bodyPr vert="horz" lIns="0" tIns="0" rIns="0" bIns="0" rtlCol="0" anchor="t">
            <a:noAutofit/>
          </a:bodyPr>
          <a:lstStyle>
            <a:lvl1pPr>
              <a:lnSpc>
                <a:spcPct val="150000"/>
              </a:lnSpc>
              <a:defRPr lang="en-GB" sz="1600" b="1" i="0" spc="5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96EB741-6571-225B-B7A7-4AA9D1E618D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90962" y="0"/>
            <a:ext cx="4667994" cy="6857998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>
                    <a:alpha val="10000"/>
                  </a:schemeClr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 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you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826FD8D-780A-4913-0206-2F5C031F379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90962" y="1209784"/>
            <a:ext cx="4667994" cy="3186954"/>
          </a:xfrm>
          <a:noFill/>
        </p:spPr>
        <p:txBody>
          <a:bodyPr vert="horz" wrap="square" lIns="0" tIns="0" rIns="0" bIns="0" rtlCol="0" anchor="ctr">
            <a:noAutofit/>
          </a:bodyPr>
          <a:lstStyle>
            <a:lvl1pPr marL="0" indent="0">
              <a:buNone/>
              <a:defRPr lang="en-GB" sz="8000" spc="1000" dirty="0">
                <a:solidFill>
                  <a:schemeClr val="tx2"/>
                </a:solidFill>
                <a:effectLst/>
                <a:latin typeface="+mj-lt"/>
              </a:defRPr>
            </a:lvl1pPr>
          </a:lstStyle>
          <a:p>
            <a:pPr marL="228600" marR="0" lvl="0" indent="-2286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GB"/>
              <a:t>Thankyou</a:t>
            </a:r>
          </a:p>
        </p:txBody>
      </p:sp>
    </p:spTree>
    <p:extLst>
      <p:ext uri="{BB962C8B-B14F-4D97-AF65-F5344CB8AC3E}">
        <p14:creationId xmlns:p14="http://schemas.microsoft.com/office/powerpoint/2010/main" val="417005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B94F4E-FF39-0408-C3C6-A986750D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61" y="365125"/>
            <a:ext cx="109150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B616EB-5E9D-04D9-F6DC-33F7E5BBA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8460" y="1825625"/>
            <a:ext cx="109150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1C11A-4AAF-B1E1-B1F3-67C0A55EFF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1033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pPr rtl="0"/>
            <a:fld id="{295C7AAE-A677-454A-8BDB-62A0650ACE9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63DBDAD-8830-10AA-86C7-A42D122927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8460" y="6356350"/>
            <a:ext cx="4114800" cy="365125"/>
          </a:xfrm>
          <a:prstGeom prst="rect">
            <a:avLst/>
          </a:prstGeom>
        </p:spPr>
        <p:txBody>
          <a:bodyPr rtlCol="0" anchor="ctr"/>
          <a:lstStyle>
            <a:lvl1pPr>
              <a:defRPr lang="en-GB" sz="1200" b="0" i="0" spc="50" baseline="0">
                <a:solidFill>
                  <a:schemeClr val="accent2">
                    <a:lumMod val="90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55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11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49" r:id="rId15"/>
    <p:sldLayoutId id="2147483750" r:id="rId16"/>
    <p:sldLayoutId id="2147483751" r:id="rId17"/>
    <p:sldLayoutId id="2147483752" r:id="rId18"/>
    <p:sldLayoutId id="2147483753" r:id="rId19"/>
    <p:sldLayoutId id="2147483754" r:id="rId20"/>
    <p:sldLayoutId id="2147483755" r:id="rId21"/>
    <p:sldLayoutId id="2147483756" r:id="rId2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5500" kern="1200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000" b="1" i="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6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2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Avenir Book" panose="02000503020000020003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E609146-29ED-168B-CEB9-17B9B3647E9B}"/>
              </a:ext>
            </a:extLst>
          </p:cNvPr>
          <p:cNvSpPr txBox="1"/>
          <p:nvPr/>
        </p:nvSpPr>
        <p:spPr>
          <a:xfrm rot="20491629">
            <a:off x="1032980" y="1388173"/>
            <a:ext cx="6916362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b="1" dirty="0">
                <a:latin typeface="Algerian" panose="04020705040A02060702" pitchFamily="82" charset="0"/>
              </a:rPr>
              <a:t>Assignment Title:</a:t>
            </a:r>
            <a:r>
              <a:rPr lang="en-GB" sz="2800" dirty="0">
                <a:latin typeface="Algerian" panose="04020705040A02060702" pitchFamily="82" charset="0"/>
              </a:rPr>
              <a:t> </a:t>
            </a:r>
          </a:p>
          <a:p>
            <a:pPr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latin typeface="Algerian" panose="04020705040A02060702" pitchFamily="82" charset="0"/>
              </a:rPr>
              <a:t>Presentation of Plans and Strategies for an Online Presence for a Business</a:t>
            </a:r>
            <a:br>
              <a:rPr lang="en-GB" dirty="0"/>
            </a:br>
            <a:endParaRPr lang="en-GB" dirty="0"/>
          </a:p>
        </p:txBody>
      </p:sp>
      <p:sp>
        <p:nvSpPr>
          <p:cNvPr id="7" name="AutoShape 4" descr="Luxury Spa Lotus Logo - Image Prompts &amp; Stock Photos">
            <a:extLst>
              <a:ext uri="{FF2B5EF4-FFF2-40B4-BE49-F238E27FC236}">
                <a16:creationId xmlns:a16="http://schemas.microsoft.com/office/drawing/2014/main" id="{61CFDE86-6287-B529-F590-3CA9323187A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Luxury Spa Lotus Logo - Image Prompts &amp; Stock Photos">
            <a:extLst>
              <a:ext uri="{FF2B5EF4-FFF2-40B4-BE49-F238E27FC236}">
                <a16:creationId xmlns:a16="http://schemas.microsoft.com/office/drawing/2014/main" id="{35D1E69A-48FC-C652-B45D-9CD3CD5201C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985676" y="3581400"/>
            <a:ext cx="4151908" cy="242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Name: Muhammad Kamrul Hasan Sohel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ID: 2316411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Module: Business &amp; Web Development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Module Code: ACCA 5019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Lecturer: Md. Sadeque Imam Shaikh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University of Wales Trinity Saint David</a:t>
            </a:r>
          </a:p>
        </p:txBody>
      </p:sp>
      <p:pic>
        <p:nvPicPr>
          <p:cNvPr id="16" name="Picture 15" descr="A logo of a person&#10;&#10;AI-generated content may be incorrect.">
            <a:extLst>
              <a:ext uri="{FF2B5EF4-FFF2-40B4-BE49-F238E27FC236}">
                <a16:creationId xmlns:a16="http://schemas.microsoft.com/office/drawing/2014/main" id="{0E02A4A7-E5AD-BB2E-30E4-BEAD0827EF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213" y="4502287"/>
            <a:ext cx="2426128" cy="242612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B618CE-C0E6-A2E2-D7F4-E65EDD890B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27" y="113567"/>
            <a:ext cx="2865120" cy="15294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712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F7FA8-2301-4E17-7C52-C79BF7F83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EC572D1-1912-A798-8F3B-9F0D441B4498}"/>
              </a:ext>
            </a:extLst>
          </p:cNvPr>
          <p:cNvSpPr txBox="1"/>
          <p:nvPr/>
        </p:nvSpPr>
        <p:spPr>
          <a:xfrm>
            <a:off x="1027543" y="3581400"/>
            <a:ext cx="895535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>
                <a:latin typeface="Amasis MT Pro Medium" panose="02040604050005020304"/>
              </a:rPr>
              <a:t>Key Features:</a:t>
            </a:r>
            <a:endParaRPr lang="en-GB" dirty="0">
              <a:latin typeface="Amasis MT Pro Medium" panose="02040604050005020304"/>
            </a:endParaRP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/>
              </a:rPr>
              <a:t>Presentation outlines strategic planning for Elite Wellness Spa’s online presence.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/>
              </a:rPr>
              <a:t>Focus on branding, marketing, cloud computing, and cybersecurity.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/>
              </a:rPr>
              <a:t>Designed to align technology with business goals for luxury wellness clients.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/>
              </a:rPr>
              <a:t>Target audience: affluent professionals aged 25–60 seeking premium wellness </a:t>
            </a:r>
            <a:r>
              <a:rPr lang="en-GB" dirty="0">
                <a:latin typeface="Amasis MT Pro Medium" panose="02040604050005020304" pitchFamily="18" charset="0"/>
              </a:rPr>
              <a:t>services .                                               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Amasis MT Pro Medium" panose="02040604050005020304" pitchFamily="18" charset="0"/>
              </a:rPr>
              <a:t>                                                                  [1].</a:t>
            </a:r>
          </a:p>
        </p:txBody>
      </p:sp>
      <p:sp>
        <p:nvSpPr>
          <p:cNvPr id="7" name="AutoShape 4" descr="Luxury Spa Lotus Logo - Image Prompts &amp; Stock Photos">
            <a:extLst>
              <a:ext uri="{FF2B5EF4-FFF2-40B4-BE49-F238E27FC236}">
                <a16:creationId xmlns:a16="http://schemas.microsoft.com/office/drawing/2014/main" id="{1A0202D1-B756-2E77-9D99-36EF781AE45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Luxury Spa Lotus Logo - Image Prompts &amp; Stock Photos">
            <a:extLst>
              <a:ext uri="{FF2B5EF4-FFF2-40B4-BE49-F238E27FC236}">
                <a16:creationId xmlns:a16="http://schemas.microsoft.com/office/drawing/2014/main" id="{F9AEA245-6E03-1C98-7A94-2D95F2DD1B3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868680"/>
            <a:ext cx="2865120" cy="286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15" descr="A logo of a person&#10;&#10;AI-generated content may be incorrect.">
            <a:extLst>
              <a:ext uri="{FF2B5EF4-FFF2-40B4-BE49-F238E27FC236}">
                <a16:creationId xmlns:a16="http://schemas.microsoft.com/office/drawing/2014/main" id="{B31D16B7-5A57-678E-E9D3-F20DA845A9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2" y="93928"/>
            <a:ext cx="2406008" cy="2456326"/>
          </a:xfrm>
          <a:prstGeom prst="rect">
            <a:avLst/>
          </a:prstGeom>
        </p:spPr>
      </p:pic>
      <p:pic>
        <p:nvPicPr>
          <p:cNvPr id="20" name="Picture Placeholder 19" descr="A logo of a person&#10;&#10;AI-generated content may be incorrect.">
            <a:extLst>
              <a:ext uri="{FF2B5EF4-FFF2-40B4-BE49-F238E27FC236}">
                <a16:creationId xmlns:a16="http://schemas.microsoft.com/office/drawing/2014/main" id="{CAFA42BE-2405-B7C4-50F6-721327683E7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682" r="16682"/>
          <a:stretch>
            <a:fillRect/>
          </a:stretch>
        </p:blipFill>
        <p:spPr>
          <a:xfrm>
            <a:off x="10234570" y="3920484"/>
            <a:ext cx="1957430" cy="2937516"/>
          </a:xfrm>
        </p:spPr>
      </p:pic>
      <p:sp>
        <p:nvSpPr>
          <p:cNvPr id="4" name="Rectangle 3"/>
          <p:cNvSpPr/>
          <p:nvPr/>
        </p:nvSpPr>
        <p:spPr>
          <a:xfrm>
            <a:off x="2218905" y="1023799"/>
            <a:ext cx="74493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dirty="0">
              <a:latin typeface="Arial Black" panose="020B0A04020102020204" pitchFamily="34" charset="0"/>
            </a:endParaRPr>
          </a:p>
          <a:p>
            <a:pPr algn="ctr"/>
            <a:r>
              <a:rPr lang="en-GB" dirty="0">
                <a:latin typeface="Arial Black" panose="020B0A04020102020204" pitchFamily="34" charset="0"/>
              </a:rPr>
              <a:t>“True rejuvenation begins the moment you choose to care for yourself.” &amp; “When serenity becomes a practice, transformation becomes a lifestyle.”</a:t>
            </a:r>
          </a:p>
        </p:txBody>
      </p:sp>
      <p:sp>
        <p:nvSpPr>
          <p:cNvPr id="6" name="Rectangle 5"/>
          <p:cNvSpPr/>
          <p:nvPr/>
        </p:nvSpPr>
        <p:spPr>
          <a:xfrm>
            <a:off x="899019" y="2805337"/>
            <a:ext cx="9511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i="1" dirty="0">
                <a:latin typeface="Amasis MT Pro Medium" panose="02040604050005020304"/>
              </a:rPr>
              <a:t>BUSINESS OVERVIEW : Elite Wellness Spa – Digital Presence Development Strategy</a:t>
            </a:r>
            <a:br>
              <a:rPr lang="en-GB" b="1" i="1" dirty="0">
                <a:latin typeface="Amasis MT Pro Medium" panose="02040604050005020304"/>
              </a:rPr>
            </a:br>
            <a:endParaRPr lang="en-GB" b="1" i="1" dirty="0">
              <a:latin typeface="Amasis MT Pro Medium" panose="020406040500050203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6D5494-615E-1CE5-2DEB-FCF571EB930F}"/>
              </a:ext>
            </a:extLst>
          </p:cNvPr>
          <p:cNvSpPr txBox="1"/>
          <p:nvPr/>
        </p:nvSpPr>
        <p:spPr>
          <a:xfrm>
            <a:off x="3080389" y="362080"/>
            <a:ext cx="572642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masis MT Pro Medium" panose="02040604050005020304"/>
              </a:rPr>
              <a:t>Tagline: “Rejuvenate, Refresh, Renew”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859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396D1F34-B175-4031-0DB6-D8A2A02C2F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1064898"/>
              </p:ext>
            </p:extLst>
          </p:nvPr>
        </p:nvGraphicFramePr>
        <p:xfrm>
          <a:off x="485302" y="2181286"/>
          <a:ext cx="4635611" cy="1042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E5D8A7B-424F-F76E-1EB2-0A2215C25C0D}"/>
              </a:ext>
            </a:extLst>
          </p:cNvPr>
          <p:cNvSpPr txBox="1"/>
          <p:nvPr/>
        </p:nvSpPr>
        <p:spPr>
          <a:xfrm>
            <a:off x="331473" y="3297132"/>
            <a:ext cx="8768321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>
              <a:latin typeface="Amasis MT Pro Medium" panose="020406040500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Elite Wellness Spa offers luxury treatments, holistic therapies, aromatherapy, and wellness retreats.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Objective: establish a premium online presence reflecting exclusivity and wellness excellence.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Digital strategy must convey relaxation, trust, and sophistication.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Website will serve as booking hub, brand showcase, and customer engagement channel.  </a:t>
            </a:r>
          </a:p>
          <a:p>
            <a:r>
              <a:rPr lang="en-GB" dirty="0"/>
              <a:t>                                                             </a:t>
            </a:r>
            <a:r>
              <a:rPr lang="en-GB" b="1" dirty="0"/>
              <a:t>[2]</a:t>
            </a:r>
          </a:p>
        </p:txBody>
      </p:sp>
      <p:pic>
        <p:nvPicPr>
          <p:cNvPr id="11" name="Picture 10" descr="A logo of a person&#10;&#10;AI-generated content may be incorrect.">
            <a:extLst>
              <a:ext uri="{FF2B5EF4-FFF2-40B4-BE49-F238E27FC236}">
                <a16:creationId xmlns:a16="http://schemas.microsoft.com/office/drawing/2014/main" id="{722C3990-DDF0-944E-9CC5-130B3F9616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33702" y="22045"/>
            <a:ext cx="2328225" cy="2328225"/>
          </a:xfrm>
          <a:prstGeom prst="rect">
            <a:avLst/>
          </a:prstGeom>
        </p:spPr>
      </p:pic>
      <p:pic>
        <p:nvPicPr>
          <p:cNvPr id="7" name="Picture 6" descr="A room with a dome ceiling and a couple of beds with towels&#10;&#10;AI-generated content may be incorrect.">
            <a:extLst>
              <a:ext uri="{FF2B5EF4-FFF2-40B4-BE49-F238E27FC236}">
                <a16:creationId xmlns:a16="http://schemas.microsoft.com/office/drawing/2014/main" id="{624B71DE-5C43-23D1-699C-A8682CFD0E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0" y="22045"/>
            <a:ext cx="3176378" cy="2680514"/>
          </a:xfrm>
          <a:prstGeom prst="rect">
            <a:avLst/>
          </a:prstGeom>
        </p:spPr>
      </p:pic>
      <p:pic>
        <p:nvPicPr>
          <p:cNvPr id="12" name="Picture 11" descr="A person lying on a massage table&#10;&#10;AI-generated content may be incorrect.">
            <a:extLst>
              <a:ext uri="{FF2B5EF4-FFF2-40B4-BE49-F238E27FC236}">
                <a16:creationId xmlns:a16="http://schemas.microsoft.com/office/drawing/2014/main" id="{1F23C45B-3DAB-1AB8-13F1-4CC0F74D836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72378" y="-1"/>
            <a:ext cx="2888972" cy="3429001"/>
          </a:xfrm>
          <a:prstGeom prst="rect">
            <a:avLst/>
          </a:prstGeom>
        </p:spPr>
      </p:pic>
      <p:pic>
        <p:nvPicPr>
          <p:cNvPr id="14" name="Picture 13" descr="A room with a bed and a couch&#10;&#10;AI-generated content may be incorrect.">
            <a:extLst>
              <a:ext uri="{FF2B5EF4-FFF2-40B4-BE49-F238E27FC236}">
                <a16:creationId xmlns:a16="http://schemas.microsoft.com/office/drawing/2014/main" id="{771F6569-0EA8-E551-85AF-54BAF775FA4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03108" y="22044"/>
            <a:ext cx="3292892" cy="2077099"/>
          </a:xfrm>
          <a:prstGeom prst="rect">
            <a:avLst/>
          </a:prstGeom>
        </p:spPr>
      </p:pic>
      <p:pic>
        <p:nvPicPr>
          <p:cNvPr id="21" name="Picture 20" descr="A chart of different types of medicine&#10;&#10;AI-generated content may be incorrect.">
            <a:extLst>
              <a:ext uri="{FF2B5EF4-FFF2-40B4-BE49-F238E27FC236}">
                <a16:creationId xmlns:a16="http://schemas.microsoft.com/office/drawing/2014/main" id="{A4941E3F-2486-6C9E-F57F-2FB20EAB469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72378" y="3429000"/>
            <a:ext cx="2931279" cy="3406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85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A004-BF6D-FE16-E2E8-44F687F19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786" y="347544"/>
            <a:ext cx="5405709" cy="1176793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4000" b="1" dirty="0"/>
              <a:t>Brand Identity Overview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107AC64-2838-6BBE-A747-41774180AE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/>
          <a:stretch/>
        </p:blipFill>
        <p:spPr>
          <a:xfrm>
            <a:off x="10551382" y="4795482"/>
            <a:ext cx="1640618" cy="206251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743C7-C079-31F6-50CF-CAF5C83A596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4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9F9B47-4A4A-D423-33F7-86ADC20E2F29}"/>
              </a:ext>
            </a:extLst>
          </p:cNvPr>
          <p:cNvSpPr txBox="1"/>
          <p:nvPr/>
        </p:nvSpPr>
        <p:spPr>
          <a:xfrm>
            <a:off x="4129378" y="1724055"/>
            <a:ext cx="806262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>
                <a:latin typeface="Amasis MT Pro Medium" panose="02040604050005020304" pitchFamily="18" charset="0"/>
              </a:rPr>
              <a:t>Brand must evoke calmness, purity, and luxury—aligned with wellness psychology.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1" dirty="0">
                <a:latin typeface="Amasis MT Pro Medium" panose="02040604050005020304" pitchFamily="18" charset="0"/>
              </a:rPr>
              <a:t>Core values</a:t>
            </a:r>
            <a:r>
              <a:rPr lang="en-GB" sz="2000" dirty="0">
                <a:latin typeface="Amasis MT Pro Medium" panose="02040604050005020304" pitchFamily="18" charset="0"/>
              </a:rPr>
              <a:t>: holistic care, rejuvenation, personalised treatment, serenity.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>
                <a:latin typeface="Amasis MT Pro Medium" panose="02040604050005020304" pitchFamily="18" charset="0"/>
              </a:rPr>
              <a:t>Digital branding to prioritise clean visuals, soft colours, and elegant typography.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>
                <a:latin typeface="Amasis MT Pro Medium" panose="02040604050005020304" pitchFamily="18" charset="0"/>
              </a:rPr>
              <a:t>Consistent tone across website and social channels enhances customer trust.</a:t>
            </a:r>
          </a:p>
          <a:p>
            <a:r>
              <a:rPr lang="en-GB" sz="2000" dirty="0">
                <a:latin typeface="Amasis MT Pro Medium" panose="02040604050005020304" pitchFamily="18" charset="0"/>
              </a:rPr>
              <a:t>                                                 [3]</a:t>
            </a:r>
          </a:p>
        </p:txBody>
      </p:sp>
      <p:pic>
        <p:nvPicPr>
          <p:cNvPr id="3" name="Picture 2" descr="A logo of a person&#10;&#10;AI-generated content may be incorrect.">
            <a:extLst>
              <a:ext uri="{FF2B5EF4-FFF2-40B4-BE49-F238E27FC236}">
                <a16:creationId xmlns:a16="http://schemas.microsoft.com/office/drawing/2014/main" id="{76DDB82D-A875-4427-C3EB-E2E996FDA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14"/>
            <a:ext cx="2449002" cy="2647214"/>
          </a:xfrm>
          <a:prstGeom prst="rect">
            <a:avLst/>
          </a:prstGeom>
        </p:spPr>
      </p:pic>
      <p:pic>
        <p:nvPicPr>
          <p:cNvPr id="8" name="Picture 7" descr="A group of people sitting on mats outside&#10;&#10;AI-generated content may be incorrect.">
            <a:extLst>
              <a:ext uri="{FF2B5EF4-FFF2-40B4-BE49-F238E27FC236}">
                <a16:creationId xmlns:a16="http://schemas.microsoft.com/office/drawing/2014/main" id="{DDBCE71A-B4A3-1417-63A9-3F7E18B345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107096"/>
            <a:ext cx="4129377" cy="2756280"/>
          </a:xfrm>
          <a:prstGeom prst="rect">
            <a:avLst/>
          </a:prstGeom>
        </p:spPr>
      </p:pic>
      <p:pic>
        <p:nvPicPr>
          <p:cNvPr id="10" name="Picture 9" descr="A person holding a light above a person's face&#10;&#10;AI-generated content may be incorrect.">
            <a:extLst>
              <a:ext uri="{FF2B5EF4-FFF2-40B4-BE49-F238E27FC236}">
                <a16:creationId xmlns:a16="http://schemas.microsoft.com/office/drawing/2014/main" id="{3C9BB814-2DAB-24F2-A22C-2A67BB60EF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579951"/>
            <a:ext cx="4129377" cy="2275635"/>
          </a:xfrm>
          <a:prstGeom prst="rect">
            <a:avLst/>
          </a:prstGeom>
        </p:spPr>
      </p:pic>
      <p:pic>
        <p:nvPicPr>
          <p:cNvPr id="12" name="Picture 11" descr="A person holding a bottle of oil&#10;&#10;AI-generated content may be incorrect.">
            <a:extLst>
              <a:ext uri="{FF2B5EF4-FFF2-40B4-BE49-F238E27FC236}">
                <a16:creationId xmlns:a16="http://schemas.microsoft.com/office/drawing/2014/main" id="{111EEFEA-291E-837A-36F7-024D313082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9377" y="5063094"/>
            <a:ext cx="6485182" cy="176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2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10C90-6BBE-F64E-8A60-EF9E60B2B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6914" y="341652"/>
            <a:ext cx="4053472" cy="1065475"/>
          </a:xfrm>
        </p:spPr>
        <p:txBody>
          <a:bodyPr rtlCol="0"/>
          <a:lstStyle>
            <a:defPPr>
              <a:defRPr lang="en-GB"/>
            </a:defPPr>
          </a:lstStyle>
          <a:p>
            <a:pPr algn="l"/>
            <a:r>
              <a:rPr lang="en-GB" sz="3600" b="1" dirty="0"/>
              <a:t>Unique Logo Design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9EEB4B-BEE5-ACC5-4BA2-AA6194616633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title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2385F-CA51-6573-9F21-D1C4A381BDF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z="2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pPr rtl="0"/>
              <a:t>5</a:t>
            </a:fld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C5E267-C5AC-057E-1821-7C31D35515A6}"/>
              </a:ext>
            </a:extLst>
          </p:cNvPr>
          <p:cNvSpPr txBox="1"/>
          <p:nvPr/>
        </p:nvSpPr>
        <p:spPr>
          <a:xfrm>
            <a:off x="1097281" y="2585845"/>
            <a:ext cx="9112194" cy="3188879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 panose="02040604050005020304" pitchFamily="18" charset="0"/>
              </a:rPr>
              <a:t>Logo concept:</a:t>
            </a:r>
            <a:r>
              <a:rPr lang="en-GB" dirty="0">
                <a:latin typeface="Amasis MT Pro Medium" panose="02040604050005020304" pitchFamily="18" charset="0"/>
              </a:rPr>
              <a:t> A refined golden circular emblem featuring soft gradients to evoke balance, calmness, and renewal.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 panose="02040604050005020304" pitchFamily="18" charset="0"/>
              </a:rPr>
              <a:t>Symbol:</a:t>
            </a:r>
            <a:r>
              <a:rPr lang="en-GB" dirty="0">
                <a:latin typeface="Amasis MT Pro Medium" panose="02040604050005020304" pitchFamily="18" charset="0"/>
              </a:rPr>
              <a:t> </a:t>
            </a:r>
            <a:r>
              <a:rPr lang="en-GB" dirty="0">
                <a:latin typeface="Amasis MT Pro" panose="02040504050005020304" pitchFamily="18" charset="0"/>
              </a:rPr>
              <a:t>An elegant line illustration of a serene figure, reflecting tranquillity, premium care, and rejuvenation.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 panose="02040604050005020304" pitchFamily="18" charset="0"/>
              </a:rPr>
              <a:t>Typography:</a:t>
            </a:r>
            <a:r>
              <a:rPr lang="en-GB" dirty="0">
                <a:latin typeface="Amasis MT Pro Medium" panose="02040604050005020304" pitchFamily="18" charset="0"/>
              </a:rPr>
              <a:t> A modern serif typeface that enhances the brand’s sophistication and luxury feel.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 panose="02040604050005020304" pitchFamily="18" charset="0"/>
              </a:rPr>
              <a:t>Colour palette:</a:t>
            </a:r>
            <a:r>
              <a:rPr lang="en-GB" dirty="0">
                <a:latin typeface="Amasis MT Pro Medium" panose="02040604050005020304" pitchFamily="18" charset="0"/>
              </a:rPr>
              <a:t> Warm gold, soft beige, and white—tones commonly associated with premium spa and wellness branding.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 panose="02040604050005020304" pitchFamily="18" charset="0"/>
              </a:rPr>
              <a:t>Versatility:</a:t>
            </a:r>
            <a:r>
              <a:rPr lang="en-GB" dirty="0">
                <a:latin typeface="Amasis MT Pro Medium" panose="02040604050005020304" pitchFamily="18" charset="0"/>
              </a:rPr>
              <a:t> The logo is designed to remain clear, elegant, and scalable across digital platforms, social media, print materials, and merchandise.</a:t>
            </a: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[4] [5]</a:t>
            </a:r>
          </a:p>
        </p:txBody>
      </p:sp>
      <p:pic>
        <p:nvPicPr>
          <p:cNvPr id="5" name="Picture 4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4086" y="4159507"/>
            <a:ext cx="2561968" cy="2561968"/>
          </a:xfrm>
          <a:prstGeom prst="rect">
            <a:avLst/>
          </a:prstGeom>
        </p:spPr>
      </p:pic>
      <p:pic>
        <p:nvPicPr>
          <p:cNvPr id="6" name="Picture 5" descr="A logo of a person&#10;&#10;AI-generated content may be incorrect.">
            <a:extLst>
              <a:ext uri="{FF2B5EF4-FFF2-40B4-BE49-F238E27FC236}">
                <a16:creationId xmlns:a16="http://schemas.microsoft.com/office/drawing/2014/main" id="{2F46F0D4-FDF3-A9AF-7B90-6E7402306B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6897"/>
            <a:ext cx="2536914" cy="253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80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D67BE-B026-1F48-8512-45DC759CD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63" y="1868359"/>
            <a:ext cx="4373074" cy="585508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Brand Story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7FA47D-FD90-943F-AB0C-D1A2CC3586DB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3AF59-9CE7-4CE6-C397-FFB5DBD78F4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636926-EC69-D8A4-7AB0-EE406E2E3FA1}"/>
              </a:ext>
            </a:extLst>
          </p:cNvPr>
          <p:cNvSpPr txBox="1"/>
          <p:nvPr/>
        </p:nvSpPr>
        <p:spPr>
          <a:xfrm>
            <a:off x="638460" y="2161113"/>
            <a:ext cx="863726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dirty="0">
              <a:latin typeface="Amasis MT Pro Medium" panose="020406040500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Established with the vision of creating a peaceful sanctuary where urban professionals can unwind and escape daily stress.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Brand story highlights personalised care, holistic therapies, and rejuvenating wellness experiences tailored to each guest.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Influenced by global wellness traditions, natural healing philosophies, and timeless spa practices.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Core mission: to restore harmony between mind and body through premium, thoughtfully curated wellness services.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The narrative resonates with customers who value mental clarity, physical well-being, and a luxurious self-care lifestyle.</a:t>
            </a:r>
          </a:p>
          <a:p>
            <a:pPr>
              <a:buNone/>
            </a:pPr>
            <a:r>
              <a:rPr lang="en-GB" dirty="0"/>
              <a:t>                                                                                 </a:t>
            </a:r>
            <a:r>
              <a:rPr lang="en-GB" b="1" dirty="0"/>
              <a:t>[6]</a:t>
            </a:r>
          </a:p>
          <a:p>
            <a:endParaRPr lang="en-GB" dirty="0"/>
          </a:p>
        </p:txBody>
      </p:sp>
      <p:pic>
        <p:nvPicPr>
          <p:cNvPr id="5" name="Picture 4" descr="A logo of a person&#10;&#10;AI-generated content may be incorrect.">
            <a:extLst>
              <a:ext uri="{FF2B5EF4-FFF2-40B4-BE49-F238E27FC236}">
                <a16:creationId xmlns:a16="http://schemas.microsoft.com/office/drawing/2014/main" id="{842B9725-47DA-2902-DF6D-1A38EF423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2152" y="4626883"/>
            <a:ext cx="2321733" cy="2321733"/>
          </a:xfrm>
          <a:prstGeom prst="rect">
            <a:avLst/>
          </a:prstGeom>
        </p:spPr>
      </p:pic>
      <p:pic>
        <p:nvPicPr>
          <p:cNvPr id="6" name="Picture 5" descr="A logo of a person&#10;&#10;AI-generated content may be incorrect.">
            <a:extLst>
              <a:ext uri="{FF2B5EF4-FFF2-40B4-BE49-F238E27FC236}">
                <a16:creationId xmlns:a16="http://schemas.microsoft.com/office/drawing/2014/main" id="{C8266F6E-41A2-E3E1-F2E0-6E06834DF8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1" y="68048"/>
            <a:ext cx="1911179" cy="1994094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6F4EE0D0-8032-4F23-2E7F-D2820666E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286" y="68048"/>
            <a:ext cx="3039763" cy="1994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 Essential Oils Work? Here's What Science Says | Scientific ...">
            <a:extLst>
              <a:ext uri="{FF2B5EF4-FFF2-40B4-BE49-F238E27FC236}">
                <a16:creationId xmlns:a16="http://schemas.microsoft.com/office/drawing/2014/main" id="{121CBCF1-04CF-604F-5536-4E9CB5F64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286" y="2054704"/>
            <a:ext cx="3072714" cy="204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et the right ambiance in your massage and spa business">
            <a:extLst>
              <a:ext uri="{FF2B5EF4-FFF2-40B4-BE49-F238E27FC236}">
                <a16:creationId xmlns:a16="http://schemas.microsoft.com/office/drawing/2014/main" id="{05767DC8-A3DC-A8F3-0C34-93A95E6E36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205" y="75261"/>
            <a:ext cx="3501081" cy="197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7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84AE-BD2E-60E8-D843-BB0B7BCB0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7579" y="492645"/>
            <a:ext cx="7116418" cy="110029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Marketing Strategy Overview: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22A5557B-5BA3-26FB-4A37-255760122B08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249583" y="771787"/>
            <a:ext cx="1696663" cy="490756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81866-CCAA-E4BC-90F2-F3D61AF03241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7</a:t>
            </a:fld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6A27FD-BF94-BFEC-FA62-2AB02C75193A}"/>
              </a:ext>
            </a:extLst>
          </p:cNvPr>
          <p:cNvSpPr txBox="1"/>
          <p:nvPr/>
        </p:nvSpPr>
        <p:spPr>
          <a:xfrm>
            <a:off x="2387579" y="1688217"/>
            <a:ext cx="711641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Amasis MT Pro Medium" panose="02040604050005020304" pitchFamily="18" charset="0"/>
              </a:rPr>
              <a:t>Digital Marketing Strategy 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masis MT Pro Medium" panose="02040604050005020304" pitchFamily="18" charset="0"/>
              </a:rPr>
              <a:t>We use different online channels to help more people discover our spa.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masis MT Pro Medium" panose="02040604050005020304" pitchFamily="18" charset="0"/>
              </a:rPr>
              <a:t>Our main focus areas are social media, useful content, Google search (SEO), and email updates.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masis MT Pro Medium" panose="02040604050005020304" pitchFamily="18" charset="0"/>
              </a:rPr>
              <a:t>The goal is to build trust, encourage more bookings, and keep clients coming back.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masis MT Pro Medium" panose="02040604050005020304" pitchFamily="18" charset="0"/>
              </a:rPr>
              <a:t>This strategy is designed to attract high-income customers who are looking for luxury wellness experiences.</a:t>
            </a:r>
          </a:p>
          <a:p>
            <a:r>
              <a:rPr lang="en-GB" dirty="0"/>
              <a:t>                                             </a:t>
            </a:r>
            <a:r>
              <a:rPr lang="en-GB" b="1" dirty="0"/>
              <a:t>[7]</a:t>
            </a:r>
          </a:p>
        </p:txBody>
      </p:sp>
      <p:pic>
        <p:nvPicPr>
          <p:cNvPr id="7" name="Picture 6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7790" y="4953211"/>
            <a:ext cx="1768263" cy="1768263"/>
          </a:xfrm>
          <a:prstGeom prst="rect">
            <a:avLst/>
          </a:prstGeom>
        </p:spPr>
      </p:pic>
      <p:pic>
        <p:nvPicPr>
          <p:cNvPr id="8" name="Picture 7" descr="A diagram of a sales funnel&#10;&#10;AI-generated content may be incorrect.">
            <a:extLst>
              <a:ext uri="{FF2B5EF4-FFF2-40B4-BE49-F238E27FC236}">
                <a16:creationId xmlns:a16="http://schemas.microsoft.com/office/drawing/2014/main" id="{A9C8B2CB-3D58-34F6-A7E9-5BE10C3F3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3996" y="0"/>
            <a:ext cx="2688004" cy="5064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50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30875-D053-035A-6F32-C63608AA2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B750C-E2B3-0855-5C3E-06B6CB183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9879" y="508883"/>
            <a:ext cx="7785695" cy="536350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Social Media Strategy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591EA72-D725-71E2-176C-2D51F62F657F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154819" y="1045233"/>
            <a:ext cx="1590053" cy="524424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E691A-B634-0463-3C2D-7D39BDD0173A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8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395C09-23D3-6EC7-2027-EBFA8128F8B3}"/>
              </a:ext>
            </a:extLst>
          </p:cNvPr>
          <p:cNvSpPr txBox="1"/>
          <p:nvPr/>
        </p:nvSpPr>
        <p:spPr>
          <a:xfrm>
            <a:off x="1902716" y="1288514"/>
            <a:ext cx="76804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b="1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use Instagram, Facebook, Pinterest, and TikTok because they are highly visual and perfect for wellness content.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share photos and videos of the spa interior, our staff, treatments, and before-and-after results.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All content will follow a calm, relaxing, wellness-inspired style to match our brand.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run paid ads targeting wealthy urban customers who are interested in luxury wellness.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collaborate with lifestyle and wellness influencers to reach a wider audience.</a:t>
            </a:r>
          </a:p>
          <a:p>
            <a:pPr algn="just"/>
            <a:r>
              <a:rPr lang="en-GB" dirty="0">
                <a:latin typeface="Amasis MT Pro Medium" panose="02040604050005020304" pitchFamily="18" charset="0"/>
              </a:rPr>
              <a:t>                                             [8]</a:t>
            </a:r>
          </a:p>
        </p:txBody>
      </p:sp>
      <p:pic>
        <p:nvPicPr>
          <p:cNvPr id="2052" name="Picture 4" descr="21 Viral Content Ideas Made by Beauty Spas (&gt;1 M views) – Napolify">
            <a:extLst>
              <a:ext uri="{FF2B5EF4-FFF2-40B4-BE49-F238E27FC236}">
                <a16:creationId xmlns:a16="http://schemas.microsoft.com/office/drawing/2014/main" id="{95EDF731-C666-145D-EC35-9DD0154D0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8727" y="4118776"/>
            <a:ext cx="3574951" cy="273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room with a mirror and a bed&#10;&#10;AI-generated content may be incorrect.">
            <a:extLst>
              <a:ext uri="{FF2B5EF4-FFF2-40B4-BE49-F238E27FC236}">
                <a16:creationId xmlns:a16="http://schemas.microsoft.com/office/drawing/2014/main" id="{B53FBB55-A9AD-D57A-1F70-B2AB2AAFC0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7528" y="4118776"/>
            <a:ext cx="2791199" cy="2739224"/>
          </a:xfrm>
          <a:prstGeom prst="rect">
            <a:avLst/>
          </a:prstGeom>
        </p:spPr>
      </p:pic>
      <p:pic>
        <p:nvPicPr>
          <p:cNvPr id="8" name="Picture 7" descr="A screenshot of a social media page&#10;&#10;AI-generated content may be incorrect.">
            <a:extLst>
              <a:ext uri="{FF2B5EF4-FFF2-40B4-BE49-F238E27FC236}">
                <a16:creationId xmlns:a16="http://schemas.microsoft.com/office/drawing/2014/main" id="{9A128AD6-7F5A-74A9-975A-7D8E3F4399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95387" y="1"/>
            <a:ext cx="1996613" cy="411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31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593F1-1B92-523F-82B3-A140C5F74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E24D5-C34C-EF95-BF42-A912B8F49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507" y="488566"/>
            <a:ext cx="6463766" cy="1017766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Content Marketing Strategy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9177B1F9-AAB2-261E-2D2A-7E303DD99B59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299636" y="1506332"/>
            <a:ext cx="1409894" cy="440148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421DD-2E17-0C26-BE92-1019A13CEBF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2C7C37-ABAC-C466-E2F3-CF5CB119D51F}"/>
              </a:ext>
            </a:extLst>
          </p:cNvPr>
          <p:cNvSpPr txBox="1"/>
          <p:nvPr/>
        </p:nvSpPr>
        <p:spPr>
          <a:xfrm>
            <a:off x="2331197" y="1838137"/>
            <a:ext cx="755373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create helpful blog posts about skincare, wellness routines, mental health, and aromatherapy.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make videos showing how treatments work, introduce our staff, and share relaxing clips.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send monthly newsletters with special offers, wellness tips, and retreat updates.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We will offer downloadable wellness guides that help build trust and improve our Google ranking (SEO).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 panose="02040604050005020304" pitchFamily="18" charset="0"/>
              </a:rPr>
              <a:t>By posting regularly, we strengthen our brand image and keep clients engaged and loyal.</a:t>
            </a:r>
          </a:p>
          <a:p>
            <a:r>
              <a:rPr lang="en-GB" dirty="0">
                <a:latin typeface="Amasis MT Pro Medium" panose="02040604050005020304" pitchFamily="18" charset="0"/>
              </a:rPr>
              <a:t>                                                    </a:t>
            </a:r>
            <a:r>
              <a:rPr lang="en-GB" dirty="0"/>
              <a:t>[9]</a:t>
            </a:r>
          </a:p>
        </p:txBody>
      </p:sp>
      <p:pic>
        <p:nvPicPr>
          <p:cNvPr id="8" name="Picture 7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0449" y="4969212"/>
            <a:ext cx="2141551" cy="1877213"/>
          </a:xfrm>
          <a:prstGeom prst="rect">
            <a:avLst/>
          </a:prstGeom>
        </p:spPr>
      </p:pic>
      <p:pic>
        <p:nvPicPr>
          <p:cNvPr id="5" name="Picture 4" descr="A close-up of herbs&#10;&#10;AI-generated content may be incorrect.">
            <a:extLst>
              <a:ext uri="{FF2B5EF4-FFF2-40B4-BE49-F238E27FC236}">
                <a16:creationId xmlns:a16="http://schemas.microsoft.com/office/drawing/2014/main" id="{79756D3C-3780-C58B-C71B-401FA294D6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50449" y="1"/>
            <a:ext cx="2141551" cy="4980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6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72A3F-44D5-B68E-7271-57ECBDE8C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8778-A500-892D-428B-582D4E7DE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732" y="516017"/>
            <a:ext cx="4174820" cy="445754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SEO Strategy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4BF5A06-6CEE-B97D-0EEB-A2FB82ADD824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242467" y="1174459"/>
            <a:ext cx="1276231" cy="4338469"/>
          </a:xfrm>
        </p:spPr>
      </p:pic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659268" y="1174459"/>
            <a:ext cx="899110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 will improve our website pages so they include the right keywords, clear descriptions, and useful information.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 will strengthen our local SEO by updating our Google Business Profile, collecting reviews, and posting with location tags.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 will make sure the website loads fast, works well on mobile, and has clean, error-free code.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 will build backlinks by working with wellness blogs, tourism sites, and local influencers.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 will check keyword performance regularly so we know what content is working and what needs to improve.     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masis MT Pro Medium"/>
              </a:rPr>
              <a:t>                                                               [10]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masis MT Pro Medium"/>
            </a:endParaRPr>
          </a:p>
        </p:txBody>
      </p:sp>
      <p:pic>
        <p:nvPicPr>
          <p:cNvPr id="9" name="Picture 8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6238" y="5129380"/>
            <a:ext cx="1705762" cy="1728620"/>
          </a:xfrm>
          <a:prstGeom prst="rect">
            <a:avLst/>
          </a:prstGeom>
        </p:spPr>
      </p:pic>
      <p:pic>
        <p:nvPicPr>
          <p:cNvPr id="5" name="Picture 4" descr="A person holding a mirror&#10;&#10;AI-generated content may be incorrect.">
            <a:extLst>
              <a:ext uri="{FF2B5EF4-FFF2-40B4-BE49-F238E27FC236}">
                <a16:creationId xmlns:a16="http://schemas.microsoft.com/office/drawing/2014/main" id="{8DA58018-A5A3-FB73-D6F6-B4A2522422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9268" y="4313780"/>
            <a:ext cx="8358389" cy="254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50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3BE53-33D7-E4CB-ADF0-A950620DA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E933D-B9B8-D60F-C6CA-3EA652EF9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281" y="401069"/>
            <a:ext cx="6305171" cy="1017766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Cloud Computing Benefits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0877F18E-9490-17C8-B685-315ED92FC5B0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118221" y="1006679"/>
            <a:ext cx="1537078" cy="4999839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5088E-8E5C-6512-D847-9D2FDD9B4E31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996281" y="1715798"/>
            <a:ext cx="820443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It allows staff to access important information in real time, keeping operations running smoothly.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It improves teamwork because all departments can share and update information easily.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Automated backups protect our data and reduce the chance of losing important information.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It lowers IT costs while improving system performance and reliability.</a:t>
            </a: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The cloud helps the spa grow by handling more bookings, customer data, and storage when needed.                       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                                                         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[11]</a:t>
            </a:r>
          </a:p>
        </p:txBody>
      </p:sp>
      <p:pic>
        <p:nvPicPr>
          <p:cNvPr id="10" name="Picture 9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8975" y="5078927"/>
            <a:ext cx="1743024" cy="1779071"/>
          </a:xfrm>
          <a:prstGeom prst="rect">
            <a:avLst/>
          </a:prstGeom>
        </p:spPr>
      </p:pic>
      <p:pic>
        <p:nvPicPr>
          <p:cNvPr id="5" name="Picture 4" descr="A diagram of a cloud with icons&#10;&#10;AI-generated content may be incorrect.">
            <a:extLst>
              <a:ext uri="{FF2B5EF4-FFF2-40B4-BE49-F238E27FC236}">
                <a16:creationId xmlns:a16="http://schemas.microsoft.com/office/drawing/2014/main" id="{C9AC84F4-3DC9-E4C7-FE2A-638118970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6594" y="-7918"/>
            <a:ext cx="2165405" cy="2576189"/>
          </a:xfrm>
          <a:prstGeom prst="rect">
            <a:avLst/>
          </a:prstGeom>
        </p:spPr>
      </p:pic>
      <p:pic>
        <p:nvPicPr>
          <p:cNvPr id="12" name="Picture 11" descr="A graph of the market&#10;&#10;AI-generated content may be incorrect.">
            <a:extLst>
              <a:ext uri="{FF2B5EF4-FFF2-40B4-BE49-F238E27FC236}">
                <a16:creationId xmlns:a16="http://schemas.microsoft.com/office/drawing/2014/main" id="{A637BEAA-3B86-A19C-ADF3-72EED38F1E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5299" y="4707173"/>
            <a:ext cx="8793675" cy="2121418"/>
          </a:xfrm>
          <a:prstGeom prst="rect">
            <a:avLst/>
          </a:prstGeom>
        </p:spPr>
      </p:pic>
      <p:pic>
        <p:nvPicPr>
          <p:cNvPr id="14" name="Picture 13" descr="A computer screen with a couple of people standing next to a large wrench&#10;&#10;AI-generated content may be incorrect.">
            <a:extLst>
              <a:ext uri="{FF2B5EF4-FFF2-40B4-BE49-F238E27FC236}">
                <a16:creationId xmlns:a16="http://schemas.microsoft.com/office/drawing/2014/main" id="{95E5BEFD-6B72-D584-4182-967925E31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6595" y="2482981"/>
            <a:ext cx="2165405" cy="219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4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8EF698-BFF4-736C-9AE6-593DD433A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55BC4-4D9B-0835-662F-6AE50B28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516" y="404261"/>
            <a:ext cx="5405814" cy="1045958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4000" b="1" dirty="0"/>
              <a:t>Cloud Service Models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290B6445-950B-9894-63A9-5214D3C1D938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0" y="1108223"/>
            <a:ext cx="1490333" cy="484168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0CC862-19DC-27A4-0BAE-3B9ABC031210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99516" y="1727218"/>
            <a:ext cx="8235235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SaaS (Software as a Service):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 These are ready-made online tools we use, such as booking systems, CRM platforms, and email marketing tools.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PaaS (Platform as a Service):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 This helps us build and manage our website without worrying about servers or technical setup.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IaaS (Infrastructure as a Service):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 Provides virtual machines and secure storage for hosting our data.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Recommended cloud providers: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 AWS, Microsoft Azure, and Google Cloud.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Using cloud services makes the spa more reliable, scalable, and improves the client experience.</a:t>
            </a: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masis MT Pro Medium"/>
              </a:rPr>
              <a:t>                                                          [12]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masis MT Pro Medium"/>
            </a:endParaRPr>
          </a:p>
        </p:txBody>
      </p:sp>
      <p:pic>
        <p:nvPicPr>
          <p:cNvPr id="8" name="Picture 7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0894" y="5088835"/>
            <a:ext cx="1561106" cy="1752000"/>
          </a:xfrm>
          <a:prstGeom prst="rect">
            <a:avLst/>
          </a:prstGeom>
        </p:spPr>
      </p:pic>
      <p:pic>
        <p:nvPicPr>
          <p:cNvPr id="6" name="Picture 5" descr="A diagram of a cloud service model&#10;&#10;AI-generated content may be incorrect.">
            <a:extLst>
              <a:ext uri="{FF2B5EF4-FFF2-40B4-BE49-F238E27FC236}">
                <a16:creationId xmlns:a16="http://schemas.microsoft.com/office/drawing/2014/main" id="{38E5857E-BD50-6447-BE88-CA5F63B971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4751" y="17165"/>
            <a:ext cx="2257249" cy="5071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04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257AC-E9EE-B8D4-8FAD-1ECA14CFC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34027-2CF7-5724-C94F-85F20AC44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850" y="480259"/>
            <a:ext cx="5835184" cy="1017766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Website Security Threats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BE76930-E1A2-4145-0EBF-83560B2532C3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0" y="901739"/>
            <a:ext cx="1539985" cy="494209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60DFD-8DC7-4F47-07E1-59D7BE7437C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13</a:t>
            </a:fld>
            <a:endParaRPr lang="en-GB" dirty="0"/>
          </a:p>
        </p:txBody>
      </p:sp>
      <p:pic>
        <p:nvPicPr>
          <p:cNvPr id="6" name="Picture 5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7183" y="5101259"/>
            <a:ext cx="1934816" cy="1756741"/>
          </a:xfrm>
          <a:prstGeom prst="rect">
            <a:avLst/>
          </a:prstGeom>
        </p:spPr>
      </p:pic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810276" y="2080756"/>
            <a:ext cx="7938022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Websites can face attacks like phishing, ransomware,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DDoS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, SQL injection, and password-guessing attacks.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Customer data—such as personal details, health preferences, and payment information—is at risk if the site is not secure.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Using third-party tools (like booking systems or online payments) can create weak spots that hackers may target.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Luxury businesses are more likely to be attacked because they handle high-value clients and sensitive data.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If the website goes down or gets hacked, it can damage customer trust and cause financial loss.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masis MT Pro Medium"/>
              </a:rPr>
              <a:t>                                                    [13]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masis MT Pro Medium"/>
            </a:endParaRPr>
          </a:p>
        </p:txBody>
      </p:sp>
      <p:pic>
        <p:nvPicPr>
          <p:cNvPr id="9" name="Picture 8" descr="A diagram of a computer security system&#10;&#10;AI-generated content may be incorrect.">
            <a:extLst>
              <a:ext uri="{FF2B5EF4-FFF2-40B4-BE49-F238E27FC236}">
                <a16:creationId xmlns:a16="http://schemas.microsoft.com/office/drawing/2014/main" id="{ED921FEF-AEDD-0125-743D-FA21A118E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65420" y="-4611"/>
            <a:ext cx="2626580" cy="510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89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668CA-9B50-3876-FA08-17DA03756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F077D-4296-1E94-2E24-A381884B4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6454" y="627423"/>
            <a:ext cx="6447434" cy="680198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4000" b="1" dirty="0"/>
              <a:t>Security Measures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B315F0D7-45CE-D078-3187-B9F0E6599DE3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0" y="967522"/>
            <a:ext cx="1576454" cy="4785645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3E1A9-6463-1995-394E-07C448756746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680954" y="1841555"/>
            <a:ext cx="779661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/>
              </a:rPr>
              <a:t>We use </a:t>
            </a:r>
            <a:r>
              <a:rPr lang="en-GB" b="1" dirty="0">
                <a:latin typeface="Amasis MT Pro Medium"/>
              </a:rPr>
              <a:t>SSL encryption</a:t>
            </a:r>
            <a:r>
              <a:rPr lang="en-GB" dirty="0">
                <a:latin typeface="Amasis MT Pro Medium"/>
              </a:rPr>
              <a:t> so all data sent through the website is protected.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Multi-factor authentication</a:t>
            </a:r>
            <a:r>
              <a:rPr lang="en-GB" dirty="0">
                <a:latin typeface="Amasis MT Pro Medium"/>
              </a:rPr>
              <a:t> keeps admin accounts more secure.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/>
              </a:rPr>
              <a:t>We regularly </a:t>
            </a:r>
            <a:r>
              <a:rPr lang="en-GB" b="1" dirty="0">
                <a:latin typeface="Amasis MT Pro Medium"/>
              </a:rPr>
              <a:t>update software</a:t>
            </a:r>
            <a:r>
              <a:rPr lang="en-GB" dirty="0">
                <a:latin typeface="Amasis MT Pro Medium"/>
              </a:rPr>
              <a:t> and scan for security weaknesses.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/>
              </a:rPr>
              <a:t>Customer information is </a:t>
            </a:r>
            <a:r>
              <a:rPr lang="en-GB" b="1" dirty="0">
                <a:latin typeface="Amasis MT Pro Medium"/>
              </a:rPr>
              <a:t>encrypted</a:t>
            </a:r>
            <a:r>
              <a:rPr lang="en-GB" dirty="0">
                <a:latin typeface="Amasis MT Pro Medium"/>
              </a:rPr>
              <a:t> and only accessible to staff with permission.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Firewalls</a:t>
            </a:r>
            <a:r>
              <a:rPr lang="en-GB" dirty="0">
                <a:latin typeface="Amasis MT Pro Medium"/>
              </a:rPr>
              <a:t> and </a:t>
            </a:r>
            <a:r>
              <a:rPr lang="en-GB" b="1" dirty="0">
                <a:latin typeface="Amasis MT Pro Medium"/>
              </a:rPr>
              <a:t>intrusion detection systems</a:t>
            </a:r>
            <a:r>
              <a:rPr lang="en-GB" dirty="0">
                <a:latin typeface="Amasis MT Pro Medium"/>
              </a:rPr>
              <a:t> help block attacks.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/>
              </a:rPr>
              <a:t>We follow </a:t>
            </a:r>
            <a:r>
              <a:rPr lang="en-GB" b="1" dirty="0">
                <a:latin typeface="Amasis MT Pro Medium"/>
              </a:rPr>
              <a:t>GDPR rules</a:t>
            </a:r>
            <a:r>
              <a:rPr lang="en-GB" dirty="0">
                <a:latin typeface="Amasis MT Pro Medium"/>
              </a:rPr>
              <a:t> to protect user data and ensure proper consent.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masis MT Pro Medium"/>
              </a:rPr>
              <a:t>We run </a:t>
            </a:r>
            <a:r>
              <a:rPr lang="en-GB" b="1" dirty="0">
                <a:latin typeface="Amasis MT Pro Medium"/>
              </a:rPr>
              <a:t>daily cloud backups</a:t>
            </a:r>
            <a:r>
              <a:rPr lang="en-GB" dirty="0">
                <a:latin typeface="Amasis MT Pro Medium"/>
              </a:rPr>
              <a:t> so data can be restored quickly in case of an emergency.</a:t>
            </a:r>
          </a:p>
        </p:txBody>
      </p:sp>
      <p:pic>
        <p:nvPicPr>
          <p:cNvPr id="7" name="Picture 6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550" y="4938224"/>
            <a:ext cx="1831450" cy="1919776"/>
          </a:xfrm>
          <a:prstGeom prst="rect">
            <a:avLst/>
          </a:prstGeom>
        </p:spPr>
      </p:pic>
      <p:pic>
        <p:nvPicPr>
          <p:cNvPr id="6" name="Picture 5" descr="A diagram of a computer security system&#10;&#10;AI-generated content may be incorrect.">
            <a:extLst>
              <a:ext uri="{FF2B5EF4-FFF2-40B4-BE49-F238E27FC236}">
                <a16:creationId xmlns:a16="http://schemas.microsoft.com/office/drawing/2014/main" id="{96BFD1A6-E949-7857-EA07-E87B0C74E5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8800" y="-1"/>
            <a:ext cx="2743200" cy="4938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221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14641-F755-ADFB-889F-D4E2D1206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58A92-0AD7-C005-D938-57209F9B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1139" y="458297"/>
            <a:ext cx="4974453" cy="1102055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3600" b="1" dirty="0"/>
              <a:t>Implementation Timeline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730F69AC-43AB-7E91-B796-35A14D2E8FF1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161489" y="1095548"/>
            <a:ext cx="1491142" cy="499737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5BACC-D503-3104-3DA4-76F36E35C7CE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712440" y="1804730"/>
            <a:ext cx="705234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1–2:</a:t>
            </a:r>
            <a:r>
              <a:rPr lang="en-GB" dirty="0">
                <a:latin typeface="Amasis MT Pro Medium"/>
              </a:rPr>
              <a:t> Finalise the brand identity and approve the logo.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3–4:</a:t>
            </a:r>
            <a:r>
              <a:rPr lang="en-GB" dirty="0">
                <a:latin typeface="Amasis MT Pro Medium"/>
              </a:rPr>
              <a:t> Build the website, design the user experience, and set up cloud systems.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5–6:</a:t>
            </a:r>
            <a:r>
              <a:rPr lang="en-GB" dirty="0">
                <a:latin typeface="Amasis MT Pro Medium"/>
              </a:rPr>
              <a:t> Create website content, optimise SEO, and produce images.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7:</a:t>
            </a:r>
            <a:r>
              <a:rPr lang="en-GB" dirty="0">
                <a:latin typeface="Amasis MT Pro Medium"/>
              </a:rPr>
              <a:t> Add security features and test website performance.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8:</a:t>
            </a:r>
            <a:r>
              <a:rPr lang="en-GB" dirty="0">
                <a:latin typeface="Amasis MT Pro Medium"/>
              </a:rPr>
              <a:t> Launch social media accounts and start influencer and digital campaigns.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b="1" dirty="0">
                <a:latin typeface="Amasis MT Pro Medium"/>
              </a:rPr>
              <a:t>Week 9:</a:t>
            </a:r>
            <a:r>
              <a:rPr lang="en-GB" dirty="0">
                <a:latin typeface="Amasis MT Pro Medium"/>
              </a:rPr>
              <a:t> Launch the full website and begin continuous monitoring and updates.</a:t>
            </a:r>
          </a:p>
        </p:txBody>
      </p:sp>
      <p:pic>
        <p:nvPicPr>
          <p:cNvPr id="8" name="Picture 7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97502" y="4884388"/>
            <a:ext cx="1537078" cy="1537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34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4A5C0-7D97-F585-90A6-548ABA326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B2E4-E239-2D29-7504-AEFCC2AE6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4297" y="997550"/>
            <a:ext cx="4612121" cy="672600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GB" sz="4000" b="1" dirty="0"/>
              <a:t> Conclusion: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917C08E-3FBD-D63F-1A71-EA129567710B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/>
          <a:srcRect/>
          <a:stretch/>
        </p:blipFill>
        <p:spPr>
          <a:xfrm>
            <a:off x="280440" y="1341801"/>
            <a:ext cx="1782376" cy="405772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E2906-81ED-6E47-E7AA-B9081B552812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16</a:t>
            </a:fld>
            <a:endParaRPr lang="en-GB" dirty="0"/>
          </a:p>
        </p:txBody>
      </p:sp>
      <p:pic>
        <p:nvPicPr>
          <p:cNvPr id="7" name="Picture 6" descr="A logo of a person&#10;&#10;AI-generated content may be incorrect.">
            <a:extLst>
              <a:ext uri="{FF2B5EF4-FFF2-40B4-BE49-F238E27FC236}">
                <a16:creationId xmlns:a16="http://schemas.microsoft.com/office/drawing/2014/main" id="{1AF3A0CE-7339-BE2A-5F2F-8C5B62A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3003" y="5001834"/>
            <a:ext cx="1537078" cy="1537078"/>
          </a:xfrm>
          <a:prstGeom prst="rect">
            <a:avLst/>
          </a:prstGeom>
        </p:spPr>
      </p:pic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2384297" y="2208549"/>
            <a:ext cx="8430621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Elite Wellness Spa’s online presence will show a luxury, relaxing, and high-quality brand image.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Our digital strategy will help attract more customers and strengthen trust in the brand.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Cloud systems and strong cybersecurity will keep data safe and the website reliable.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Overall, the project creates a modern and secure digital system that supports long-term business growth</a:t>
            </a: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masis MT Pro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37347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25F3B-4018-ADF8-4D41-87192174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59" y="255373"/>
            <a:ext cx="5478163" cy="81469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i="1" dirty="0">
                <a:solidFill>
                  <a:schemeClr val="tx1"/>
                </a:solidFill>
                <a:latin typeface="Algerian" panose="04020705040A02060702" pitchFamily="82" charset="0"/>
              </a:rPr>
              <a:t>References: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18337-B4A7-C2BD-EFC0-0CD386E0B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458" y="1070069"/>
            <a:ext cx="10692715" cy="5651406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J. Smith, “Digital consumer behaviour in luxury wellness markets,”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Wellness Marketing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A. Lee, “Brand positioning strategies for premium service businesses,”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Insights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R. Gupta, “Psychology of colours in spa branding,”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Review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S. Patel, “Symbolism in wellness brand identity,”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Visual Communication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 M. Jones, “Luxury branding and colour theory,”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Brand Science Review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T. Ahmed, “Building emotional brand storytelling,”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Narratives Journal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 L. Chong, “Integrated digital marketing for service industries,”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Strategy Quarterly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 F. Williams, “The influence of social media visuals on consumer engagement,”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Studies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[9] K. Davis, “Content marketing within wellness industries,”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Strategy Journal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[10] P. Brown, “Search engine optimisation trends for 2024,”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SEO International Review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[11] D. Kumar, “Cloud computing adoption in SMEs,”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Cloud Technology Journal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[12] E. Wright, “Comparative study of cloud service models,”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Computing Research Letters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[13] L. Peterson, “Cybersecurity threats affecting small businesses,”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Cybersecurity Today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[14] M. Chang, “Security frameworks for web-based businesses,”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Information Security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</a:t>
            </a:r>
            <a:b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[15] A. Ross, “Best practices for data protection in cloud environments,” </a:t>
            </a:r>
            <a:r>
              <a:rPr lang="en-GB" sz="16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Cloud Security Review</a:t>
            </a:r>
            <a:r>
              <a:rPr lang="en-GB" sz="1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40AA6-2686-545F-F60A-AF871F7F2116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3EC2F4-EB1F-205C-7B91-FAE6ABB6DA8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5C7AAE-A677-454A-8BDB-62A0650ACE98}" type="slidenum">
              <a:rPr lang="en-GB" smtClean="0"/>
              <a:pPr rtl="0"/>
              <a:t>17</a:t>
            </a:fld>
            <a:endParaRPr lang="en-GB" dirty="0"/>
          </a:p>
        </p:txBody>
      </p:sp>
      <p:pic>
        <p:nvPicPr>
          <p:cNvPr id="5" name="Picture 4" descr="A logo of a person&#10;&#10;AI-generated content may be incorrect.">
            <a:extLst>
              <a:ext uri="{FF2B5EF4-FFF2-40B4-BE49-F238E27FC236}">
                <a16:creationId xmlns:a16="http://schemas.microsoft.com/office/drawing/2014/main" id="{E530126C-D603-A1FF-865E-399D43F885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6963" y="3895772"/>
            <a:ext cx="2611120" cy="261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872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810EE3C-B2C8-8259-C6FD-8E6EB78A4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4022" y="3428999"/>
            <a:ext cx="5766488" cy="188352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 i="1" dirty="0">
                <a:latin typeface="Algerian" panose="04020705040A02060702" pitchFamily="82" charset="0"/>
              </a:rPr>
              <a:t>M K H Sohel</a:t>
            </a:r>
            <a:br>
              <a:rPr lang="en-GB" sz="2000" i="1" dirty="0">
                <a:latin typeface="Algerian" panose="04020705040A02060702" pitchFamily="82" charset="0"/>
              </a:rPr>
            </a:br>
            <a:r>
              <a:rPr lang="en-GB" sz="2000" i="1" dirty="0">
                <a:latin typeface="Algerian" panose="04020705040A02060702" pitchFamily="82" charset="0"/>
              </a:rPr>
              <a:t>Student ID:23164211</a:t>
            </a:r>
            <a:br>
              <a:rPr lang="en-GB" sz="2000" i="1" dirty="0">
                <a:latin typeface="Algerian" panose="04020705040A02060702" pitchFamily="82" charset="0"/>
              </a:rPr>
            </a:br>
            <a:r>
              <a:rPr lang="en-GB" sz="2000" i="1" dirty="0">
                <a:latin typeface="Algerian" panose="04020705040A02060702" pitchFamily="82" charset="0"/>
              </a:rPr>
              <a:t>University of Wales Trinity Saint David.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C2C5D4E-F481-B17C-DFEF-7F9F7D414F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</a:t>
            </a:r>
          </a:p>
          <a:p>
            <a:pPr rtl="0"/>
            <a:r>
              <a:rPr lang="en-GB" dirty="0"/>
              <a:t>thank</a:t>
            </a:r>
          </a:p>
          <a:p>
            <a:pPr rtl="0"/>
            <a:r>
              <a:rPr lang="en-GB" dirty="0"/>
              <a:t>Thank</a:t>
            </a:r>
          </a:p>
          <a:p>
            <a:pPr rtl="0"/>
            <a:r>
              <a:rPr lang="en-GB" dirty="0"/>
              <a:t>You</a:t>
            </a:r>
          </a:p>
          <a:p>
            <a:pPr rtl="0"/>
            <a:r>
              <a:rPr lang="en-GB" dirty="0"/>
              <a:t>You</a:t>
            </a:r>
          </a:p>
          <a:p>
            <a:pPr rtl="0"/>
            <a:r>
              <a:rPr lang="en-GB" dirty="0"/>
              <a:t>You</a:t>
            </a:r>
          </a:p>
          <a:p>
            <a:pPr rtl="0"/>
            <a:r>
              <a:rPr lang="en-GB" dirty="0"/>
              <a:t>you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4B71A9C-F374-B122-4E3F-6FED019092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52994" y="1209784"/>
            <a:ext cx="4667994" cy="318695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</a:t>
            </a:r>
          </a:p>
        </p:txBody>
      </p:sp>
      <p:pic>
        <p:nvPicPr>
          <p:cNvPr id="2" name="Picture 1" descr="A logo of a person&#10;&#10;AI-generated content may be incorrect.">
            <a:extLst>
              <a:ext uri="{FF2B5EF4-FFF2-40B4-BE49-F238E27FC236}">
                <a16:creationId xmlns:a16="http://schemas.microsoft.com/office/drawing/2014/main" id="{FD07A85A-FC5B-09CC-68BF-832AE2188E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0363" y="954388"/>
            <a:ext cx="3210147" cy="321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07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build="p"/>
    </p:bldLst>
  </p:timing>
</p:sld>
</file>

<file path=ppt/theme/theme1.xml><?xml version="1.0" encoding="utf-8"?>
<a:theme xmlns:a="http://schemas.openxmlformats.org/drawingml/2006/main" name="Customised design">
  <a:themeElements>
    <a:clrScheme name="Product-Summary">
      <a:dk1>
        <a:srgbClr val="000000"/>
      </a:dk1>
      <a:lt1>
        <a:srgbClr val="FFFFFF"/>
      </a:lt1>
      <a:dk2>
        <a:srgbClr val="C16548"/>
      </a:dk2>
      <a:lt2>
        <a:srgbClr val="E7E6E6"/>
      </a:lt2>
      <a:accent1>
        <a:srgbClr val="C16548"/>
      </a:accent1>
      <a:accent2>
        <a:srgbClr val="E1C9C1"/>
      </a:accent2>
      <a:accent3>
        <a:srgbClr val="EFE9E7"/>
      </a:accent3>
      <a:accent4>
        <a:srgbClr val="7C8C5F"/>
      </a:accent4>
      <a:accent5>
        <a:srgbClr val="DAE7C3"/>
      </a:accent5>
      <a:accent6>
        <a:srgbClr val="ECF1E3"/>
      </a:accent6>
      <a:hlink>
        <a:srgbClr val="0563C1"/>
      </a:hlink>
      <a:folHlink>
        <a:srgbClr val="954F72"/>
      </a:folHlink>
    </a:clrScheme>
    <a:fontScheme name="Custom 11">
      <a:majorFont>
        <a:latin typeface="Felix Titl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vert="horz" lIns="0" tIns="0" rIns="0" bIns="0" rtlCol="0" anchor="t">
        <a:noAutofit/>
      </a:bodyPr>
      <a:lstStyle>
        <a:defPPr algn="l">
          <a:defRPr sz="75000" spc="500" dirty="0">
            <a:solidFill>
              <a:srgbClr val="C16548">
                <a:alpha val="5000"/>
              </a:srgbClr>
            </a:solidFill>
            <a:latin typeface="Felix Titling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66612933_TF89238778_Win32" id="{1B57E06C-7E6C-4A27-8382-30583860FF2D}" vid="{1DABD696-DC97-4588-806F-05A7C182FC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1773</Words>
  <Application>Microsoft Office PowerPoint</Application>
  <PresentationFormat>Widescreen</PresentationFormat>
  <Paragraphs>164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Agency FB</vt:lpstr>
      <vt:lpstr>Algerian</vt:lpstr>
      <vt:lpstr>Amasis MT Pro</vt:lpstr>
      <vt:lpstr>Amasis MT Pro Medium</vt:lpstr>
      <vt:lpstr>Arial</vt:lpstr>
      <vt:lpstr>Arial Black</vt:lpstr>
      <vt:lpstr>Avenir Book</vt:lpstr>
      <vt:lpstr>Avenir Next LT Pro</vt:lpstr>
      <vt:lpstr>Calibri</vt:lpstr>
      <vt:lpstr>Felix Titling</vt:lpstr>
      <vt:lpstr>Times New Roman</vt:lpstr>
      <vt:lpstr>Wingdings</vt:lpstr>
      <vt:lpstr>Customised design</vt:lpstr>
      <vt:lpstr>PowerPoint Presentation</vt:lpstr>
      <vt:lpstr>PowerPoint Presentation</vt:lpstr>
      <vt:lpstr>PowerPoint Presentation</vt:lpstr>
      <vt:lpstr>Brand Identity Overview</vt:lpstr>
      <vt:lpstr>Unique Logo Design</vt:lpstr>
      <vt:lpstr>Brand Story</vt:lpstr>
      <vt:lpstr>Marketing Strategy Overview:</vt:lpstr>
      <vt:lpstr>Social Media Strategy</vt:lpstr>
      <vt:lpstr>Content Marketing Strategy</vt:lpstr>
      <vt:lpstr>SEO Strategy</vt:lpstr>
      <vt:lpstr>Cloud Computing Benefits</vt:lpstr>
      <vt:lpstr>Cloud Service Models</vt:lpstr>
      <vt:lpstr>Website Security Threats</vt:lpstr>
      <vt:lpstr>Security Measures</vt:lpstr>
      <vt:lpstr>Implementation Timeline</vt:lpstr>
      <vt:lpstr> Conclusion:</vt:lpstr>
      <vt:lpstr>References:</vt:lpstr>
      <vt:lpstr>M K H Sohel Student ID:23164211 University of Wales Trinity Saint David.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 Kamrul Hasan Sohel (2316411)</dc:creator>
  <cp:lastModifiedBy>Muhammad Kamrul Hasan Sohel (2316411)</cp:lastModifiedBy>
  <cp:revision>104</cp:revision>
  <dcterms:created xsi:type="dcterms:W3CDTF">2025-11-28T09:40:31Z</dcterms:created>
  <dcterms:modified xsi:type="dcterms:W3CDTF">2025-12-12T09:46:21Z</dcterms:modified>
</cp:coreProperties>
</file>