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1"/>
  </p:sldMasterIdLst>
  <p:notesMasterIdLst>
    <p:notesMasterId r:id="rId42"/>
  </p:notesMasterIdLst>
  <p:sldIdLst>
    <p:sldId id="285" r:id="rId2"/>
    <p:sldId id="257" r:id="rId3"/>
    <p:sldId id="286" r:id="rId4"/>
    <p:sldId id="258" r:id="rId5"/>
    <p:sldId id="474" r:id="rId6"/>
    <p:sldId id="464" r:id="rId7"/>
    <p:sldId id="465" r:id="rId8"/>
    <p:sldId id="460" r:id="rId9"/>
    <p:sldId id="459" r:id="rId10"/>
    <p:sldId id="451" r:id="rId11"/>
    <p:sldId id="453" r:id="rId12"/>
    <p:sldId id="454" r:id="rId13"/>
    <p:sldId id="463" r:id="rId14"/>
    <p:sldId id="461" r:id="rId15"/>
    <p:sldId id="466" r:id="rId16"/>
    <p:sldId id="469" r:id="rId17"/>
    <p:sldId id="455" r:id="rId18"/>
    <p:sldId id="457" r:id="rId19"/>
    <p:sldId id="458" r:id="rId20"/>
    <p:sldId id="468" r:id="rId21"/>
    <p:sldId id="467" r:id="rId22"/>
    <p:sldId id="462" r:id="rId23"/>
    <p:sldId id="470" r:id="rId24"/>
    <p:sldId id="450" r:id="rId25"/>
    <p:sldId id="426" r:id="rId26"/>
    <p:sldId id="473" r:id="rId27"/>
    <p:sldId id="273" r:id="rId28"/>
    <p:sldId id="259" r:id="rId29"/>
    <p:sldId id="261" r:id="rId30"/>
    <p:sldId id="432" r:id="rId31"/>
    <p:sldId id="266" r:id="rId32"/>
    <p:sldId id="274" r:id="rId33"/>
    <p:sldId id="267" r:id="rId34"/>
    <p:sldId id="268" r:id="rId35"/>
    <p:sldId id="433" r:id="rId36"/>
    <p:sldId id="270" r:id="rId37"/>
    <p:sldId id="425" r:id="rId38"/>
    <p:sldId id="472" r:id="rId39"/>
    <p:sldId id="476" r:id="rId40"/>
    <p:sldId id="475" r:id="rId4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0066"/>
    <a:srgbClr val="0432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inimized">
    <p:restoredLeft sz="7407"/>
    <p:restoredTop sz="88467"/>
  </p:normalViewPr>
  <p:slideViewPr>
    <p:cSldViewPr snapToGrid="0">
      <p:cViewPr varScale="1">
        <p:scale>
          <a:sx n="104" d="100"/>
          <a:sy n="104" d="100"/>
        </p:scale>
        <p:origin x="1792" y="20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" d="1"/>
        <a:sy n="1" d="1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ableStyles" Target="tableStyles.xml"/><Relationship Id="rId20" Type="http://schemas.openxmlformats.org/officeDocument/2006/relationships/slide" Target="slides/slide19.xml"/><Relationship Id="rId41" Type="http://schemas.openxmlformats.org/officeDocument/2006/relationships/slide" Target="slides/slide4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926BFB-DD4B-664C-8977-E312EA099822}" type="datetimeFigureOut">
              <a:rPr lang="en-GB" smtClean="0"/>
              <a:t>27/04/2023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151A358-98CC-2944-AA91-67B53E0543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17547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9AB517-E579-4FED-A96A-720A96BF819A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500531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762C919-5151-CB44-A103-790BA163EFD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008369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51A358-98CC-2944-AA91-67B53E054392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51249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51A358-98CC-2944-AA91-67B53E054392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496519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51A358-98CC-2944-AA91-67B53E054392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535398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51A358-98CC-2944-AA91-67B53E054392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972639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51A358-98CC-2944-AA91-67B53E054392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974452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51A358-98CC-2944-AA91-67B53E054392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238806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51A358-98CC-2944-AA91-67B53E054392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45023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51A358-98CC-2944-AA91-67B53E054392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887306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51A358-98CC-2944-AA91-67B53E054392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363244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51A358-98CC-2944-AA91-67B53E054392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240583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51A358-98CC-2944-AA91-67B53E054392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186528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51A358-98CC-2944-AA91-67B53E054392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023876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51A358-98CC-2944-AA91-67B53E054392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050283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51A358-98CC-2944-AA91-67B53E054392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559317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51A358-98CC-2944-AA91-67B53E054392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785361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51A358-98CC-2944-AA91-67B53E054392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49035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F9F4C74-B2C8-9F46-A01E-EC8B62442DAB}" type="slidenum">
              <a:rPr lang="en-GB"/>
              <a:pPr/>
              <a:t>28</a:t>
            </a:fld>
            <a:endParaRPr lang="en-GB" dirty="0"/>
          </a:p>
        </p:txBody>
      </p:sp>
      <p:sp>
        <p:nvSpPr>
          <p:cNvPr id="317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823336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DD92DCB-68DB-F640-B20A-9A736C7F2A20}" type="slidenum">
              <a:rPr lang="en-GB"/>
              <a:pPr/>
              <a:t>29</a:t>
            </a:fld>
            <a:endParaRPr lang="en-GB" dirty="0"/>
          </a:p>
        </p:txBody>
      </p:sp>
      <p:sp>
        <p:nvSpPr>
          <p:cNvPr id="92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5990364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7C00345-7444-D24E-8054-7A226992D7A0}" type="slidenum">
              <a:rPr lang="en-GB"/>
              <a:pPr/>
              <a:t>30</a:t>
            </a:fld>
            <a:endParaRPr lang="en-GB" dirty="0"/>
          </a:p>
        </p:txBody>
      </p:sp>
      <p:sp>
        <p:nvSpPr>
          <p:cNvPr id="133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9947178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79F6A70-C8B2-A64B-B5BF-38DB963A2DCA}" type="slidenum">
              <a:rPr lang="en-GB"/>
              <a:pPr/>
              <a:t>31</a:t>
            </a:fld>
            <a:endParaRPr lang="en-GB" dirty="0"/>
          </a:p>
        </p:txBody>
      </p:sp>
      <p:sp>
        <p:nvSpPr>
          <p:cNvPr id="256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0695788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CFB35E6-8587-0148-AE3B-C5489E84EB55}" type="slidenum">
              <a:rPr lang="en-GB"/>
              <a:pPr/>
              <a:t>33</a:t>
            </a:fld>
            <a:endParaRPr lang="en-GB" dirty="0"/>
          </a:p>
        </p:txBody>
      </p:sp>
      <p:sp>
        <p:nvSpPr>
          <p:cNvPr id="573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573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9393584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CDB8FA7-2DC8-8042-A54F-94A558FF6AAF}" type="slidenum">
              <a:rPr lang="en-GB"/>
              <a:pPr/>
              <a:t>34</a:t>
            </a:fld>
            <a:endParaRPr lang="en-GB" dirty="0"/>
          </a:p>
        </p:txBody>
      </p:sp>
      <p:sp>
        <p:nvSpPr>
          <p:cNvPr id="204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1705403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795B47F-2F54-2C43-AF4D-0D2EAB08007F}" type="slidenum">
              <a:rPr lang="en-GB"/>
              <a:pPr/>
              <a:t>35</a:t>
            </a:fld>
            <a:endParaRPr lang="en-GB" dirty="0"/>
          </a:p>
        </p:txBody>
      </p:sp>
      <p:sp>
        <p:nvSpPr>
          <p:cNvPr id="235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8502651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47DC61D-7451-A543-ADBA-E904E1234CFC}" type="slidenum">
              <a:rPr lang="en-GB"/>
              <a:pPr/>
              <a:t>36</a:t>
            </a:fld>
            <a:endParaRPr lang="en-GB" dirty="0"/>
          </a:p>
        </p:txBody>
      </p:sp>
      <p:sp>
        <p:nvSpPr>
          <p:cNvPr id="348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2392754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51A358-98CC-2944-AA91-67B53E054392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829715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51A358-98CC-2944-AA91-67B53E054392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4839953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762C919-5151-CB44-A103-790BA163EFD8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1049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DAA5FF-7F72-4B22-26F5-EC296EC3B73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92E0C1B-E5A0-94FA-59A2-74D64B070A1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0BAC90-BB71-3F23-41A4-AE45236D1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1E8A3-E8CE-1041-BC1D-8BD4A9B17964}" type="datetime1">
              <a:rPr lang="en-GB" smtClean="0"/>
              <a:t>27/04/2023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FAE66E-5E96-A8B1-B3DD-D87E6A62C1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36AE35-A239-D8FC-3AD6-2B9964C280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42FB5E-5DB9-974D-9E11-62D4474C6E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6317349"/>
      </p:ext>
    </p:extLst>
  </p:cSld>
  <p:clrMapOvr>
    <a:masterClrMapping/>
  </p:clrMapOvr>
  <p:transition spd="slow">
    <p:fade thruBlk="1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0A5153-BA33-6BB5-DF22-4E0F595E25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83A763-63B5-44BD-BF0B-DAA933FDEE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4778F7-3B15-5EC7-3A82-9DEBD45C31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58255-B7D4-B94E-9A38-D8424B63CE40}" type="datetime1">
              <a:rPr lang="en-GB" smtClean="0"/>
              <a:t>27/04/2023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A5060D-23F7-0C02-DB1B-01F409D928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F4E25E-2686-716D-AF1C-9764221BD5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42FB5E-5DB9-974D-9E11-62D4474C6E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4850766"/>
      </p:ext>
    </p:extLst>
  </p:cSld>
  <p:clrMapOvr>
    <a:masterClrMapping/>
  </p:clrMapOvr>
  <p:transition spd="slow">
    <p:fade thruBlk="1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3450B5-C2B6-4CC1-B1CA-9F9682FBA3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6B0B8D-C397-399C-9431-A55CD9B679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BA5652-DC92-24A0-9616-BFAF0A1AEF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D61E86-8E8C-7740-B755-42741815E794}" type="datetime1">
              <a:rPr lang="en-GB" smtClean="0"/>
              <a:t>27/04/2023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3273B7-4364-6DDC-4297-9D006E56E1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1E4268-36BD-09CF-D00D-A289D59CD0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42FB5E-5DB9-974D-9E11-62D4474C6E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2460088"/>
      </p:ext>
    </p:extLst>
  </p:cSld>
  <p:clrMapOvr>
    <a:masterClrMapping/>
  </p:clrMapOvr>
  <p:transition spd="slow">
    <p:fade thruBlk="1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4220C7-04D9-B6E1-D1B7-680A66FB65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AEFC8A-CE76-2996-1DAF-587BC9B7AD2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34BC690-C997-45D1-14A4-7AD5DA7508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568C45-5554-9FB1-49C7-23F2D0F721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121D62-A2D1-8441-94EF-64488F55DA6A}" type="datetime1">
              <a:rPr lang="en-GB" smtClean="0"/>
              <a:t>27/04/2023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411F2D-8321-5AC1-4F87-83FA965681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3B9365C-4957-4FD5-C46A-4C332CBE85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42FB5E-5DB9-974D-9E11-62D4474C6E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1746937"/>
      </p:ext>
    </p:extLst>
  </p:cSld>
  <p:clrMapOvr>
    <a:masterClrMapping/>
  </p:clrMapOvr>
  <p:transition spd="slow">
    <p:fade thruBlk="1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3CAEB9-5F9F-8832-1725-7E09477FAC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2B74C56-017F-FBF2-5253-19A00882ED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E88997F-BE4C-090D-C179-5D3B84B0F24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E9DD16C-E376-FDB3-14DC-512D9F4D15C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5CD8C73-309A-B77C-E3BD-83C4B3ED46A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B66E2CC-F649-F5A1-4AA5-CDC2814955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A55B8-8544-1C40-83C2-90B2436096AD}" type="datetime1">
              <a:rPr lang="en-GB" smtClean="0"/>
              <a:t>27/04/2023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5340914-378F-B75F-C5E6-C96D9D8222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652172-A199-EC77-E2F6-F7B300D2ED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42FB5E-5DB9-974D-9E11-62D4474C6E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7744767"/>
      </p:ext>
    </p:extLst>
  </p:cSld>
  <p:clrMapOvr>
    <a:masterClrMapping/>
  </p:clrMapOvr>
  <p:transition spd="slow">
    <p:fade thruBlk="1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3203A8-0D2B-ED7F-83FA-E8E8E03692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B6A28D0-EE33-EED2-19D5-2313E3E7BD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9BF7A0-3F8C-8349-9D28-4E537BD7592D}" type="datetime1">
              <a:rPr lang="en-GB" smtClean="0"/>
              <a:t>27/04/2023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F8C83AD-7607-DDFA-CD26-11DDA57B1C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EA674F6-E5D5-DC9A-3775-278933830B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42FB5E-5DB9-974D-9E11-62D4474C6E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0192967"/>
      </p:ext>
    </p:extLst>
  </p:cSld>
  <p:clrMapOvr>
    <a:masterClrMapping/>
  </p:clrMapOvr>
  <p:transition spd="slow">
    <p:fade thruBlk="1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EB2C426-1EB3-1B2C-4058-E90E7DC20D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22AEB9-1C8F-C84B-873A-848EB2249A1F}" type="datetime1">
              <a:rPr lang="en-GB" smtClean="0"/>
              <a:t>27/04/2023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62765F0-25CD-355D-DA41-59E1CDFF6D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96C0F6C-4955-8EAE-8D9B-DF20540DD3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42FB5E-5DB9-974D-9E11-62D4474C6E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2309550"/>
      </p:ext>
    </p:extLst>
  </p:cSld>
  <p:clrMapOvr>
    <a:masterClrMapping/>
  </p:clrMapOvr>
  <p:transition spd="slow">
    <p:fade thruBlk="1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A14A99-8BEC-C050-6CD7-9E97F74B3B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D06176-BC3F-5969-0370-B472D3C39D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3926E69-E6BC-5976-5B07-F757B425B7B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D75B825-D9E6-00E9-3077-C681FE519D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E13F88-7817-5049-956D-A603109C68C7}" type="datetime1">
              <a:rPr lang="en-GB" smtClean="0"/>
              <a:t>27/04/2023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53CDC60-1F05-3B24-755F-25FA6B183B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79DBF6A-B3C8-2A52-DBE4-5A444D56B0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42FB5E-5DB9-974D-9E11-62D4474C6E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529341"/>
      </p:ext>
    </p:extLst>
  </p:cSld>
  <p:clrMapOvr>
    <a:masterClrMapping/>
  </p:clrMapOvr>
  <p:transition spd="slow">
    <p:fade thruBlk="1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2AC736-A63F-39F2-F0DE-0DD3131C30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AAD3F87-C5CD-7B9E-3899-C4824195171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4604F7A-436A-9B24-2F34-CED38EE8477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419B30-CFFA-6BFE-0CA3-62CCEBC5B8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4F47B7-6183-B846-A2A0-DFEE95A6E154}" type="datetime1">
              <a:rPr lang="en-GB" smtClean="0"/>
              <a:t>27/04/2023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15B1688-B4AE-2A10-5C2C-9D1C318156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9308A0E-E03A-6657-0E24-A1361EFC6E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42FB5E-5DB9-974D-9E11-62D4474C6E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0806010"/>
      </p:ext>
    </p:extLst>
  </p:cSld>
  <p:clrMapOvr>
    <a:masterClrMapping/>
  </p:clrMapOvr>
  <p:transition spd="slow">
    <p:fade thruBlk="1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ED343A-1773-84C2-3FA4-50805DBC68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840BD89-1718-3C0D-DA53-F18DA24D33F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CAFD81-7AA5-64C8-D883-078096C6E3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87A07C-D9A3-8F4D-95C1-F121A006620A}" type="datetime1">
              <a:rPr lang="en-GB" smtClean="0"/>
              <a:t>27/04/2023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D1F615-18F1-A01A-15CA-5B5D578212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AE1C80-070A-96D8-A91C-069CC1DF74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42FB5E-5DB9-974D-9E11-62D4474C6E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2154116"/>
      </p:ext>
    </p:extLst>
  </p:cSld>
  <p:clrMapOvr>
    <a:masterClrMapping/>
  </p:clrMapOvr>
  <p:transition spd="slow">
    <p:fade thruBlk="1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37E8C2E-F851-610C-E452-55BF6D3399D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7579837-9666-D5E0-038E-899813E0269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651C38-79D9-D08D-841A-88B76077A2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374633-02A0-964D-BD97-E0E7A1A84244}" type="datetime1">
              <a:rPr lang="en-GB" smtClean="0"/>
              <a:t>27/04/2023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FC2762-73C1-CE4B-725D-813ACE8DB1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7C9848-0690-4572-A229-D169E426B9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42FB5E-5DB9-974D-9E11-62D4474C6E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4831054"/>
      </p:ext>
    </p:extLst>
  </p:cSld>
  <p:clrMapOvr>
    <a:masterClrMapping/>
  </p:clrMapOvr>
  <p:transition spd="slow">
    <p:fade thruBlk="1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6130364" y="4224338"/>
            <a:ext cx="51435" cy="36830"/>
          </a:xfrm>
          <a:custGeom>
            <a:avLst/>
            <a:gdLst/>
            <a:ahLst/>
            <a:cxnLst/>
            <a:rect l="l" t="t" r="r" b="b"/>
            <a:pathLst>
              <a:path w="51435" h="36829">
                <a:moveTo>
                  <a:pt x="28203" y="0"/>
                </a:moveTo>
                <a:lnTo>
                  <a:pt x="0" y="21013"/>
                </a:lnTo>
                <a:lnTo>
                  <a:pt x="5080" y="27846"/>
                </a:lnTo>
                <a:lnTo>
                  <a:pt x="10402" y="32097"/>
                </a:lnTo>
                <a:lnTo>
                  <a:pt x="16991" y="35004"/>
                </a:lnTo>
                <a:lnTo>
                  <a:pt x="24405" y="36427"/>
                </a:lnTo>
                <a:lnTo>
                  <a:pt x="32207" y="36228"/>
                </a:lnTo>
                <a:lnTo>
                  <a:pt x="51320" y="11527"/>
                </a:lnTo>
                <a:lnTo>
                  <a:pt x="45351" y="4465"/>
                </a:lnTo>
                <a:lnTo>
                  <a:pt x="35953" y="1189"/>
                </a:lnTo>
                <a:lnTo>
                  <a:pt x="28203" y="0"/>
                </a:lnTo>
                <a:close/>
              </a:path>
            </a:pathLst>
          </a:custGeom>
          <a:solidFill>
            <a:srgbClr val="F4D24E">
              <a:alpha val="9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7" name="bk object 17"/>
          <p:cNvSpPr/>
          <p:nvPr/>
        </p:nvSpPr>
        <p:spPr>
          <a:xfrm>
            <a:off x="6816150" y="3438237"/>
            <a:ext cx="50165" cy="37465"/>
          </a:xfrm>
          <a:custGeom>
            <a:avLst/>
            <a:gdLst/>
            <a:ahLst/>
            <a:cxnLst/>
            <a:rect l="l" t="t" r="r" b="b"/>
            <a:pathLst>
              <a:path w="50165" h="37464">
                <a:moveTo>
                  <a:pt x="21031" y="0"/>
                </a:moveTo>
                <a:lnTo>
                  <a:pt x="11667" y="2559"/>
                </a:lnTo>
                <a:lnTo>
                  <a:pt x="4382" y="7624"/>
                </a:lnTo>
                <a:lnTo>
                  <a:pt x="404" y="14151"/>
                </a:lnTo>
                <a:lnTo>
                  <a:pt x="0" y="21312"/>
                </a:lnTo>
                <a:lnTo>
                  <a:pt x="3437" y="28277"/>
                </a:lnTo>
                <a:lnTo>
                  <a:pt x="7768" y="33522"/>
                </a:lnTo>
                <a:lnTo>
                  <a:pt x="15261" y="36849"/>
                </a:lnTo>
                <a:lnTo>
                  <a:pt x="23503" y="37180"/>
                </a:lnTo>
                <a:lnTo>
                  <a:pt x="33369" y="36089"/>
                </a:lnTo>
                <a:lnTo>
                  <a:pt x="41617" y="32395"/>
                </a:lnTo>
                <a:lnTo>
                  <a:pt x="47403" y="26668"/>
                </a:lnTo>
                <a:lnTo>
                  <a:pt x="49881" y="19476"/>
                </a:lnTo>
                <a:lnTo>
                  <a:pt x="50148" y="15691"/>
                </a:lnTo>
                <a:lnTo>
                  <a:pt x="48865" y="11932"/>
                </a:lnTo>
                <a:lnTo>
                  <a:pt x="46198" y="8693"/>
                </a:lnTo>
                <a:lnTo>
                  <a:pt x="39406" y="3267"/>
                </a:lnTo>
                <a:lnTo>
                  <a:pt x="30647" y="302"/>
                </a:lnTo>
                <a:lnTo>
                  <a:pt x="21031" y="0"/>
                </a:lnTo>
                <a:close/>
              </a:path>
            </a:pathLst>
          </a:custGeom>
          <a:solidFill>
            <a:srgbClr val="4AB5A2">
              <a:alpha val="95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8" name="bk object 18"/>
          <p:cNvSpPr/>
          <p:nvPr/>
        </p:nvSpPr>
        <p:spPr>
          <a:xfrm>
            <a:off x="6883609" y="3430755"/>
            <a:ext cx="53340" cy="37465"/>
          </a:xfrm>
          <a:custGeom>
            <a:avLst/>
            <a:gdLst/>
            <a:ahLst/>
            <a:cxnLst/>
            <a:rect l="l" t="t" r="r" b="b"/>
            <a:pathLst>
              <a:path w="53340" h="37464">
                <a:moveTo>
                  <a:pt x="23895" y="0"/>
                </a:moveTo>
                <a:lnTo>
                  <a:pt x="14678" y="2053"/>
                </a:lnTo>
                <a:lnTo>
                  <a:pt x="6959" y="6750"/>
                </a:lnTo>
                <a:lnTo>
                  <a:pt x="774" y="13036"/>
                </a:lnTo>
                <a:lnTo>
                  <a:pt x="0" y="21393"/>
                </a:lnTo>
                <a:lnTo>
                  <a:pt x="4940" y="28251"/>
                </a:lnTo>
                <a:lnTo>
                  <a:pt x="10579" y="32766"/>
                </a:lnTo>
                <a:lnTo>
                  <a:pt x="17627" y="35734"/>
                </a:lnTo>
                <a:lnTo>
                  <a:pt x="25542" y="37002"/>
                </a:lnTo>
                <a:lnTo>
                  <a:pt x="33781" y="36417"/>
                </a:lnTo>
                <a:lnTo>
                  <a:pt x="43776" y="33851"/>
                </a:lnTo>
                <a:lnTo>
                  <a:pt x="51079" y="27412"/>
                </a:lnTo>
                <a:lnTo>
                  <a:pt x="52737" y="20072"/>
                </a:lnTo>
                <a:lnTo>
                  <a:pt x="51384" y="20072"/>
                </a:lnTo>
                <a:lnTo>
                  <a:pt x="52031" y="13989"/>
                </a:lnTo>
                <a:lnTo>
                  <a:pt x="48628" y="8032"/>
                </a:lnTo>
                <a:lnTo>
                  <a:pt x="42278" y="4146"/>
                </a:lnTo>
                <a:lnTo>
                  <a:pt x="33473" y="670"/>
                </a:lnTo>
                <a:lnTo>
                  <a:pt x="23895" y="0"/>
                </a:lnTo>
                <a:close/>
              </a:path>
              <a:path w="53340" h="37464">
                <a:moveTo>
                  <a:pt x="52831" y="19653"/>
                </a:moveTo>
                <a:lnTo>
                  <a:pt x="51384" y="20072"/>
                </a:lnTo>
                <a:lnTo>
                  <a:pt x="52737" y="20072"/>
                </a:lnTo>
                <a:lnTo>
                  <a:pt x="52831" y="19653"/>
                </a:lnTo>
                <a:close/>
              </a:path>
            </a:pathLst>
          </a:custGeom>
          <a:solidFill>
            <a:srgbClr val="F4D24E">
              <a:alpha val="3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9" name="bk object 19"/>
          <p:cNvSpPr/>
          <p:nvPr/>
        </p:nvSpPr>
        <p:spPr>
          <a:xfrm>
            <a:off x="6953999" y="3414233"/>
            <a:ext cx="52705" cy="36830"/>
          </a:xfrm>
          <a:custGeom>
            <a:avLst/>
            <a:gdLst/>
            <a:ahLst/>
            <a:cxnLst/>
            <a:rect l="l" t="t" r="r" b="b"/>
            <a:pathLst>
              <a:path w="52704" h="36829">
                <a:moveTo>
                  <a:pt x="24069" y="0"/>
                </a:moveTo>
                <a:lnTo>
                  <a:pt x="14799" y="1919"/>
                </a:lnTo>
                <a:lnTo>
                  <a:pt x="6959" y="6503"/>
                </a:lnTo>
                <a:lnTo>
                  <a:pt x="787" y="12790"/>
                </a:lnTo>
                <a:lnTo>
                  <a:pt x="0" y="21147"/>
                </a:lnTo>
                <a:lnTo>
                  <a:pt x="4940" y="28005"/>
                </a:lnTo>
                <a:lnTo>
                  <a:pt x="10729" y="32317"/>
                </a:lnTo>
                <a:lnTo>
                  <a:pt x="17770" y="35202"/>
                </a:lnTo>
                <a:lnTo>
                  <a:pt x="25607" y="36531"/>
                </a:lnTo>
                <a:lnTo>
                  <a:pt x="33782" y="36171"/>
                </a:lnTo>
                <a:lnTo>
                  <a:pt x="43942" y="33847"/>
                </a:lnTo>
                <a:lnTo>
                  <a:pt x="51295" y="27268"/>
                </a:lnTo>
                <a:lnTo>
                  <a:pt x="52471" y="19838"/>
                </a:lnTo>
                <a:lnTo>
                  <a:pt x="51104" y="19838"/>
                </a:lnTo>
                <a:lnTo>
                  <a:pt x="51612" y="13958"/>
                </a:lnTo>
                <a:lnTo>
                  <a:pt x="48361" y="8243"/>
                </a:lnTo>
                <a:lnTo>
                  <a:pt x="42341" y="4421"/>
                </a:lnTo>
                <a:lnTo>
                  <a:pt x="33630" y="812"/>
                </a:lnTo>
                <a:lnTo>
                  <a:pt x="24069" y="0"/>
                </a:lnTo>
                <a:close/>
              </a:path>
              <a:path w="52704" h="36829">
                <a:moveTo>
                  <a:pt x="52539" y="19407"/>
                </a:moveTo>
                <a:lnTo>
                  <a:pt x="51104" y="19838"/>
                </a:lnTo>
                <a:lnTo>
                  <a:pt x="52471" y="19838"/>
                </a:lnTo>
                <a:lnTo>
                  <a:pt x="52539" y="19407"/>
                </a:lnTo>
                <a:close/>
              </a:path>
            </a:pathLst>
          </a:custGeom>
          <a:solidFill>
            <a:srgbClr val="F4D24E">
              <a:alpha val="93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0" name="bk object 20"/>
          <p:cNvSpPr/>
          <p:nvPr/>
        </p:nvSpPr>
        <p:spPr>
          <a:xfrm>
            <a:off x="7027186" y="3386669"/>
            <a:ext cx="50165" cy="38100"/>
          </a:xfrm>
          <a:custGeom>
            <a:avLst/>
            <a:gdLst/>
            <a:ahLst/>
            <a:cxnLst/>
            <a:rect l="l" t="t" r="r" b="b"/>
            <a:pathLst>
              <a:path w="50165" h="38100">
                <a:moveTo>
                  <a:pt x="26963" y="0"/>
                </a:moveTo>
                <a:lnTo>
                  <a:pt x="0" y="22249"/>
                </a:lnTo>
                <a:lnTo>
                  <a:pt x="3303" y="29349"/>
                </a:lnTo>
                <a:lnTo>
                  <a:pt x="8832" y="33438"/>
                </a:lnTo>
                <a:lnTo>
                  <a:pt x="15501" y="36236"/>
                </a:lnTo>
                <a:lnTo>
                  <a:pt x="22923" y="37629"/>
                </a:lnTo>
                <a:lnTo>
                  <a:pt x="30709" y="37503"/>
                </a:lnTo>
                <a:lnTo>
                  <a:pt x="40945" y="35204"/>
                </a:lnTo>
                <a:lnTo>
                  <a:pt x="48400" y="28638"/>
                </a:lnTo>
                <a:lnTo>
                  <a:pt x="49759" y="20739"/>
                </a:lnTo>
                <a:lnTo>
                  <a:pt x="49556" y="12852"/>
                </a:lnTo>
                <a:lnTo>
                  <a:pt x="43587" y="5664"/>
                </a:lnTo>
                <a:lnTo>
                  <a:pt x="34164" y="2031"/>
                </a:lnTo>
                <a:lnTo>
                  <a:pt x="26963" y="0"/>
                </a:lnTo>
                <a:close/>
              </a:path>
            </a:pathLst>
          </a:custGeom>
          <a:solidFill>
            <a:srgbClr val="4AB5A2">
              <a:alpha val="13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1" name="bk object 21"/>
          <p:cNvSpPr/>
          <p:nvPr/>
        </p:nvSpPr>
        <p:spPr>
          <a:xfrm>
            <a:off x="7589657" y="3086788"/>
            <a:ext cx="50800" cy="37465"/>
          </a:xfrm>
          <a:custGeom>
            <a:avLst/>
            <a:gdLst/>
            <a:ahLst/>
            <a:cxnLst/>
            <a:rect l="l" t="t" r="r" b="b"/>
            <a:pathLst>
              <a:path w="50800" h="37464">
                <a:moveTo>
                  <a:pt x="21072" y="0"/>
                </a:moveTo>
                <a:lnTo>
                  <a:pt x="11708" y="2544"/>
                </a:lnTo>
                <a:lnTo>
                  <a:pt x="4406" y="7608"/>
                </a:lnTo>
                <a:lnTo>
                  <a:pt x="415" y="14133"/>
                </a:lnTo>
                <a:lnTo>
                  <a:pt x="0" y="21297"/>
                </a:lnTo>
                <a:lnTo>
                  <a:pt x="3428" y="28274"/>
                </a:lnTo>
                <a:lnTo>
                  <a:pt x="7708" y="33469"/>
                </a:lnTo>
                <a:lnTo>
                  <a:pt x="15099" y="36783"/>
                </a:lnTo>
                <a:lnTo>
                  <a:pt x="23252" y="37164"/>
                </a:lnTo>
                <a:lnTo>
                  <a:pt x="33125" y="36155"/>
                </a:lnTo>
                <a:lnTo>
                  <a:pt x="41426" y="32531"/>
                </a:lnTo>
                <a:lnTo>
                  <a:pt x="47298" y="26851"/>
                </a:lnTo>
                <a:lnTo>
                  <a:pt x="49884" y="19677"/>
                </a:lnTo>
                <a:lnTo>
                  <a:pt x="50202" y="15828"/>
                </a:lnTo>
                <a:lnTo>
                  <a:pt x="48932" y="12006"/>
                </a:lnTo>
                <a:lnTo>
                  <a:pt x="46227" y="8729"/>
                </a:lnTo>
                <a:lnTo>
                  <a:pt x="39442" y="3287"/>
                </a:lnTo>
                <a:lnTo>
                  <a:pt x="30687" y="312"/>
                </a:lnTo>
                <a:lnTo>
                  <a:pt x="21072" y="0"/>
                </a:lnTo>
                <a:close/>
              </a:path>
            </a:pathLst>
          </a:custGeom>
          <a:solidFill>
            <a:srgbClr val="06A1C7">
              <a:alpha val="2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2" name="bk object 22"/>
          <p:cNvSpPr/>
          <p:nvPr/>
        </p:nvSpPr>
        <p:spPr>
          <a:xfrm>
            <a:off x="7659840" y="3060595"/>
            <a:ext cx="50800" cy="38735"/>
          </a:xfrm>
          <a:custGeom>
            <a:avLst/>
            <a:gdLst/>
            <a:ahLst/>
            <a:cxnLst/>
            <a:rect l="l" t="t" r="r" b="b"/>
            <a:pathLst>
              <a:path w="50800" h="38735">
                <a:moveTo>
                  <a:pt x="26590" y="0"/>
                </a:moveTo>
                <a:lnTo>
                  <a:pt x="0" y="22714"/>
                </a:lnTo>
                <a:lnTo>
                  <a:pt x="3641" y="29540"/>
                </a:lnTo>
                <a:lnTo>
                  <a:pt x="7921" y="34721"/>
                </a:lnTo>
                <a:lnTo>
                  <a:pt x="15312" y="38049"/>
                </a:lnTo>
                <a:lnTo>
                  <a:pt x="23465" y="38430"/>
                </a:lnTo>
                <a:lnTo>
                  <a:pt x="33340" y="37419"/>
                </a:lnTo>
                <a:lnTo>
                  <a:pt x="41644" y="33789"/>
                </a:lnTo>
                <a:lnTo>
                  <a:pt x="47517" y="28105"/>
                </a:lnTo>
                <a:lnTo>
                  <a:pt x="50097" y="20929"/>
                </a:lnTo>
                <a:lnTo>
                  <a:pt x="50224" y="12966"/>
                </a:lnTo>
                <a:lnTo>
                  <a:pt x="43989" y="5702"/>
                </a:lnTo>
                <a:lnTo>
                  <a:pt x="34222" y="2451"/>
                </a:lnTo>
                <a:lnTo>
                  <a:pt x="26590" y="0"/>
                </a:lnTo>
                <a:close/>
              </a:path>
            </a:pathLst>
          </a:custGeom>
          <a:solidFill>
            <a:srgbClr val="76C6EB">
              <a:alpha val="69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3" name="bk object 23"/>
          <p:cNvSpPr/>
          <p:nvPr/>
        </p:nvSpPr>
        <p:spPr>
          <a:xfrm>
            <a:off x="7730174" y="3043627"/>
            <a:ext cx="50165" cy="37465"/>
          </a:xfrm>
          <a:custGeom>
            <a:avLst/>
            <a:gdLst/>
            <a:ahLst/>
            <a:cxnLst/>
            <a:rect l="l" t="t" r="r" b="b"/>
            <a:pathLst>
              <a:path w="50165" h="37464">
                <a:moveTo>
                  <a:pt x="28503" y="0"/>
                </a:moveTo>
                <a:lnTo>
                  <a:pt x="18542" y="395"/>
                </a:lnTo>
                <a:lnTo>
                  <a:pt x="9583" y="3645"/>
                </a:lnTo>
                <a:lnTo>
                  <a:pt x="3208" y="9017"/>
                </a:lnTo>
                <a:lnTo>
                  <a:pt x="0" y="15788"/>
                </a:lnTo>
                <a:lnTo>
                  <a:pt x="534" y="23192"/>
                </a:lnTo>
                <a:lnTo>
                  <a:pt x="4887" y="29868"/>
                </a:lnTo>
                <a:lnTo>
                  <a:pt x="12091" y="34619"/>
                </a:lnTo>
                <a:lnTo>
                  <a:pt x="21161" y="37011"/>
                </a:lnTo>
                <a:lnTo>
                  <a:pt x="31115" y="36616"/>
                </a:lnTo>
                <a:lnTo>
                  <a:pt x="41275" y="34291"/>
                </a:lnTo>
                <a:lnTo>
                  <a:pt x="48616" y="27713"/>
                </a:lnTo>
                <a:lnTo>
                  <a:pt x="49873" y="19852"/>
                </a:lnTo>
                <a:lnTo>
                  <a:pt x="50064" y="17820"/>
                </a:lnTo>
                <a:lnTo>
                  <a:pt x="49806" y="15777"/>
                </a:lnTo>
                <a:lnTo>
                  <a:pt x="49124" y="13819"/>
                </a:lnTo>
                <a:lnTo>
                  <a:pt x="44778" y="7142"/>
                </a:lnTo>
                <a:lnTo>
                  <a:pt x="37576" y="2392"/>
                </a:lnTo>
                <a:lnTo>
                  <a:pt x="28503" y="0"/>
                </a:lnTo>
                <a:close/>
              </a:path>
            </a:pathLst>
          </a:custGeom>
          <a:solidFill>
            <a:srgbClr val="F4D24E">
              <a:alpha val="7398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4" name="bk object 24"/>
          <p:cNvSpPr/>
          <p:nvPr/>
        </p:nvSpPr>
        <p:spPr>
          <a:xfrm>
            <a:off x="5148516" y="2037774"/>
            <a:ext cx="51435" cy="38735"/>
          </a:xfrm>
          <a:custGeom>
            <a:avLst/>
            <a:gdLst/>
            <a:ahLst/>
            <a:cxnLst/>
            <a:rect l="l" t="t" r="r" b="b"/>
            <a:pathLst>
              <a:path w="51435" h="38735">
                <a:moveTo>
                  <a:pt x="26658" y="0"/>
                </a:moveTo>
                <a:lnTo>
                  <a:pt x="0" y="22559"/>
                </a:lnTo>
                <a:lnTo>
                  <a:pt x="3519" y="29514"/>
                </a:lnTo>
                <a:lnTo>
                  <a:pt x="9165" y="34028"/>
                </a:lnTo>
                <a:lnTo>
                  <a:pt x="16217" y="36991"/>
                </a:lnTo>
                <a:lnTo>
                  <a:pt x="24134" y="38255"/>
                </a:lnTo>
                <a:lnTo>
                  <a:pt x="32373" y="37668"/>
                </a:lnTo>
                <a:lnTo>
                  <a:pt x="42355" y="35102"/>
                </a:lnTo>
                <a:lnTo>
                  <a:pt x="49658" y="28676"/>
                </a:lnTo>
                <a:lnTo>
                  <a:pt x="51410" y="20904"/>
                </a:lnTo>
                <a:lnTo>
                  <a:pt x="49904" y="14991"/>
                </a:lnTo>
                <a:lnTo>
                  <a:pt x="46342" y="9712"/>
                </a:lnTo>
                <a:lnTo>
                  <a:pt x="40986" y="5352"/>
                </a:lnTo>
                <a:lnTo>
                  <a:pt x="34100" y="2197"/>
                </a:lnTo>
                <a:lnTo>
                  <a:pt x="26658" y="0"/>
                </a:lnTo>
                <a:close/>
              </a:path>
            </a:pathLst>
          </a:custGeom>
          <a:solidFill>
            <a:srgbClr val="F4D24E">
              <a:alpha val="28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372711" y="1638094"/>
            <a:ext cx="7452926" cy="1486535"/>
          </a:xfrm>
          <a:prstGeom prst="rect">
            <a:avLst/>
          </a:prstGeom>
        </p:spPr>
        <p:txBody>
          <a:bodyPr lIns="0" tIns="0" rIns="0" bIns="0"/>
          <a:lstStyle>
            <a:lvl1pPr>
              <a:defRPr sz="48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917" y="1577340"/>
            <a:ext cx="5306282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917624" y="1865835"/>
            <a:ext cx="4079875" cy="37592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400" b="0" i="0">
                <a:solidFill>
                  <a:srgbClr val="252525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>
          <a:xfrm>
            <a:off x="4147439" y="6377940"/>
            <a:ext cx="3903472" cy="342900"/>
          </a:xfrm>
          <a:prstGeom prst="rect">
            <a:avLst/>
          </a:prstGeom>
        </p:spPr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dirty="0"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>
          <a:xfrm>
            <a:off x="609917" y="6377940"/>
            <a:ext cx="2805620" cy="342900"/>
          </a:xfrm>
          <a:prstGeom prst="rect">
            <a:avLst/>
          </a:prstGeom>
        </p:spPr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116631-7AC0-D249-A7A8-7B3A21337507}" type="datetime1">
              <a:rPr lang="en-GB" smtClean="0"/>
              <a:t>27/04/2023</a:t>
            </a:fld>
            <a:endParaRPr lang="en-US" dirty="0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488527966"/>
      </p:ext>
    </p:extLst>
  </p:cSld>
  <p:clrMapOvr>
    <a:masterClrMapping/>
  </p:clrMapOvr>
  <p:transition spd="slow">
    <p:fade thruBlk="1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>
  <p:cSld name="Title and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sz="quarter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09600" y="1600200"/>
            <a:ext cx="5384800" cy="21859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6197600" y="1600200"/>
            <a:ext cx="5384800" cy="21859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609600" y="3938589"/>
            <a:ext cx="5384800" cy="218757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7600" y="3938589"/>
            <a:ext cx="5384800" cy="218757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DE68E2E8-13A7-C74D-B68B-96F42175FE6D}" type="datetime1">
              <a:rPr lang="en-GB" smtClean="0"/>
              <a:t>27/04/2023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9347200" y="6381750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050EDABB-0800-3F4B-8FEE-144D4098E1A0}" type="slidenum">
              <a:rPr lang="en-GB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282739"/>
      </p:ext>
    </p:extLst>
  </p:cSld>
  <p:clrMapOvr>
    <a:masterClrMapping/>
  </p:clrMapOvr>
  <p:transition spd="slow">
    <p:fade thruBlk="1"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609600" y="274639"/>
            <a:ext cx="10972800" cy="58515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0FF57230-D527-FC4E-ABCC-AE9475FC3792}" type="datetime1">
              <a:rPr lang="en-GB" smtClean="0"/>
              <a:t>27/04/2023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9347200" y="6381750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8458B7ED-99DB-5942-90BE-01693F6C146B}" type="slidenum">
              <a:rPr lang="en-GB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3985952"/>
      </p:ext>
    </p:extLst>
  </p:cSld>
  <p:clrMapOvr>
    <a:masterClrMapping/>
  </p:clrMapOvr>
  <p:transition spd="slow">
    <p:fade thruBlk="1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2FE4B88-BEFE-0117-F612-27DA8BAD84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6FFA64-E631-6674-46D4-F2595FAB84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A61CE4-CBCF-BFB3-8B97-6A231A1E7F6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C9D709-8A6F-6849-B8CA-193A032C19CD}" type="datetime1">
              <a:rPr lang="en-GB" smtClean="0"/>
              <a:t>27/04/2023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C228BE-57BE-1068-09AB-810A8C71AF4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A8F31F-9EB4-DEA1-AEE7-4EE17150C61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42FB5E-5DB9-974D-9E11-62D4474C6E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34093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</p:sldLayoutIdLst>
  <p:transition spd="slow">
    <p:fade thruBlk="1"/>
  </p:transition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png"/><Relationship Id="rId4" Type="http://schemas.openxmlformats.org/officeDocument/2006/relationships/image" Target="../media/image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17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png"/><Relationship Id="rId5" Type="http://schemas.openxmlformats.org/officeDocument/2006/relationships/image" Target="https://1.cms.s81c.com/sites/default/files/2020-05-27/outputAI.png" TargetMode="External"/><Relationship Id="rId4" Type="http://schemas.openxmlformats.org/officeDocument/2006/relationships/image" Target="../media/image20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MwuBjR7M43o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png"/><Relationship Id="rId4" Type="http://schemas.openxmlformats.org/officeDocument/2006/relationships/image" Target="../media/image6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png"/><Relationship Id="rId5" Type="http://schemas.openxmlformats.org/officeDocument/2006/relationships/hyperlink" Target="https://youtu.be/jHNx2bp27Yk" TargetMode="External"/><Relationship Id="rId4" Type="http://schemas.openxmlformats.org/officeDocument/2006/relationships/image" Target="../media/image24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hyperlink" Target="https://youtu.be/BelXi2FkqqU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8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7" Type="http://schemas.openxmlformats.org/officeDocument/2006/relationships/image" Target="../media/image34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3.jpeg"/><Relationship Id="rId5" Type="http://schemas.openxmlformats.org/officeDocument/2006/relationships/image" Target="../media/image32.jpeg"/><Relationship Id="rId4" Type="http://schemas.openxmlformats.org/officeDocument/2006/relationships/image" Target="../media/image31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youtu.be/kR72vuAm0cU/" TargetMode="External"/><Relationship Id="rId4" Type="http://schemas.openxmlformats.org/officeDocument/2006/relationships/image" Target="../media/image6.pn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9.jpeg"/><Relationship Id="rId4" Type="http://schemas.openxmlformats.org/officeDocument/2006/relationships/image" Target="../media/image38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44.png"/><Relationship Id="rId4" Type="http://schemas.openxmlformats.org/officeDocument/2006/relationships/image" Target="../media/image43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46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8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49.png"/><Relationship Id="rId4" Type="http://schemas.openxmlformats.org/officeDocument/2006/relationships/image" Target="../media/image36.jpe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2.png"/><Relationship Id="rId4" Type="http://schemas.openxmlformats.org/officeDocument/2006/relationships/image" Target="../media/image51.png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hyperlink" Target="https://ai.stanford.edu/" TargetMode="External"/><Relationship Id="rId13" Type="http://schemas.openxmlformats.org/officeDocument/2006/relationships/image" Target="../media/image54.png"/><Relationship Id="rId18" Type="http://schemas.openxmlformats.org/officeDocument/2006/relationships/image" Target="../media/image59.png"/><Relationship Id="rId3" Type="http://schemas.openxmlformats.org/officeDocument/2006/relationships/hyperlink" Target="https://www.coursera.org/" TargetMode="External"/><Relationship Id="rId7" Type="http://schemas.openxmlformats.org/officeDocument/2006/relationships/hyperlink" Target="https://keras.io/" TargetMode="External"/><Relationship Id="rId12" Type="http://schemas.openxmlformats.org/officeDocument/2006/relationships/image" Target="../media/image53.png"/><Relationship Id="rId17" Type="http://schemas.openxmlformats.org/officeDocument/2006/relationships/image" Target="../media/image58.png"/><Relationship Id="rId2" Type="http://schemas.openxmlformats.org/officeDocument/2006/relationships/notesSlide" Target="../notesSlides/notesSlide28.xml"/><Relationship Id="rId16" Type="http://schemas.openxmlformats.org/officeDocument/2006/relationships/image" Target="../media/image57.png"/><Relationship Id="rId20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pytorch.org/" TargetMode="External"/><Relationship Id="rId11" Type="http://schemas.openxmlformats.org/officeDocument/2006/relationships/hyperlink" Target="https://www.youtube.com/results?search_query=neural+networks+artificial+intelligence+machine+learning" TargetMode="External"/><Relationship Id="rId5" Type="http://schemas.openxmlformats.org/officeDocument/2006/relationships/hyperlink" Target="https://www.tensorflow.org/" TargetMode="External"/><Relationship Id="rId15" Type="http://schemas.openxmlformats.org/officeDocument/2006/relationships/image" Target="../media/image56.png"/><Relationship Id="rId10" Type="http://schemas.openxmlformats.org/officeDocument/2006/relationships/hyperlink" Target="https://www.deeplearningbook.org/" TargetMode="External"/><Relationship Id="rId19" Type="http://schemas.openxmlformats.org/officeDocument/2006/relationships/image" Target="../media/image60.png"/><Relationship Id="rId4" Type="http://schemas.openxmlformats.org/officeDocument/2006/relationships/hyperlink" Target="https://www.fast.ai/" TargetMode="External"/><Relationship Id="rId9" Type="http://schemas.openxmlformats.org/officeDocument/2006/relationships/hyperlink" Target="http://introtodeeplearning.com/" TargetMode="External"/><Relationship Id="rId14" Type="http://schemas.openxmlformats.org/officeDocument/2006/relationships/image" Target="../media/image55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icture containing person, computer&#10;&#10;Description automatically generated">
            <a:extLst>
              <a:ext uri="{FF2B5EF4-FFF2-40B4-BE49-F238E27FC236}">
                <a16:creationId xmlns:a16="http://schemas.microsoft.com/office/drawing/2014/main" id="{A8EDEE59-F983-447C-9E79-CC4EBA45BB6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341376"/>
            <a:ext cx="7010400" cy="6858000"/>
          </a:xfrm>
          <a:prstGeom prst="rect">
            <a:avLst/>
          </a:prstGeom>
        </p:spPr>
      </p:pic>
      <p:sp>
        <p:nvSpPr>
          <p:cNvPr id="7" name="object 7"/>
          <p:cNvSpPr/>
          <p:nvPr/>
        </p:nvSpPr>
        <p:spPr>
          <a:xfrm>
            <a:off x="10075771" y="1994022"/>
            <a:ext cx="55880" cy="41275"/>
          </a:xfrm>
          <a:custGeom>
            <a:avLst/>
            <a:gdLst/>
            <a:ahLst/>
            <a:cxnLst/>
            <a:rect l="l" t="t" r="r" b="b"/>
            <a:pathLst>
              <a:path w="55879" h="41275">
                <a:moveTo>
                  <a:pt x="30481" y="0"/>
                </a:moveTo>
                <a:lnTo>
                  <a:pt x="558" y="19039"/>
                </a:lnTo>
                <a:lnTo>
                  <a:pt x="30710" y="40682"/>
                </a:lnTo>
                <a:lnTo>
                  <a:pt x="41050" y="38540"/>
                </a:lnTo>
                <a:lnTo>
                  <a:pt x="49796" y="33428"/>
                </a:lnTo>
                <a:lnTo>
                  <a:pt x="53919" y="27817"/>
                </a:lnTo>
                <a:lnTo>
                  <a:pt x="55692" y="21687"/>
                </a:lnTo>
                <a:lnTo>
                  <a:pt x="55079" y="15433"/>
                </a:lnTo>
                <a:lnTo>
                  <a:pt x="52044" y="9451"/>
                </a:lnTo>
                <a:lnTo>
                  <a:pt x="46114" y="4711"/>
                </a:lnTo>
                <a:lnTo>
                  <a:pt x="38757" y="1510"/>
                </a:lnTo>
                <a:lnTo>
                  <a:pt x="30481" y="0"/>
                </a:lnTo>
                <a:close/>
              </a:path>
              <a:path w="55879" h="41275">
                <a:moveTo>
                  <a:pt x="558" y="18557"/>
                </a:moveTo>
                <a:lnTo>
                  <a:pt x="517" y="19039"/>
                </a:lnTo>
                <a:lnTo>
                  <a:pt x="558" y="18557"/>
                </a:lnTo>
                <a:close/>
              </a:path>
            </a:pathLst>
          </a:custGeom>
          <a:solidFill>
            <a:srgbClr val="4AB5A2">
              <a:alpha val="127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8" name="object 8"/>
          <p:cNvSpPr/>
          <p:nvPr/>
        </p:nvSpPr>
        <p:spPr>
          <a:xfrm>
            <a:off x="8643449" y="2014899"/>
            <a:ext cx="55880" cy="41910"/>
          </a:xfrm>
          <a:custGeom>
            <a:avLst/>
            <a:gdLst/>
            <a:ahLst/>
            <a:cxnLst/>
            <a:rect l="l" t="t" r="r" b="b"/>
            <a:pathLst>
              <a:path w="55879" h="41910">
                <a:moveTo>
                  <a:pt x="29718" y="0"/>
                </a:moveTo>
                <a:lnTo>
                  <a:pt x="18702" y="1118"/>
                </a:lnTo>
                <a:lnTo>
                  <a:pt x="9439" y="5160"/>
                </a:lnTo>
                <a:lnTo>
                  <a:pt x="2886" y="11496"/>
                </a:lnTo>
                <a:lnTo>
                  <a:pt x="0" y="19494"/>
                </a:lnTo>
                <a:lnTo>
                  <a:pt x="993" y="25958"/>
                </a:lnTo>
                <a:lnTo>
                  <a:pt x="4356" y="31823"/>
                </a:lnTo>
                <a:lnTo>
                  <a:pt x="9804" y="36739"/>
                </a:lnTo>
                <a:lnTo>
                  <a:pt x="17056" y="40360"/>
                </a:lnTo>
                <a:lnTo>
                  <a:pt x="25708" y="41399"/>
                </a:lnTo>
                <a:lnTo>
                  <a:pt x="34266" y="40686"/>
                </a:lnTo>
                <a:lnTo>
                  <a:pt x="55880" y="22136"/>
                </a:lnTo>
                <a:lnTo>
                  <a:pt x="54380" y="13930"/>
                </a:lnTo>
                <a:lnTo>
                  <a:pt x="48956" y="7029"/>
                </a:lnTo>
                <a:lnTo>
                  <a:pt x="40454" y="2147"/>
                </a:lnTo>
                <a:lnTo>
                  <a:pt x="29718" y="0"/>
                </a:lnTo>
                <a:close/>
              </a:path>
            </a:pathLst>
          </a:custGeom>
          <a:solidFill>
            <a:srgbClr val="4AB5A2">
              <a:alpha val="10798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pic>
        <p:nvPicPr>
          <p:cNvPr id="18" name="Picture 17" descr="A picture containing outdoor, light, hanging, photo&#10;&#10;Description automatically generated">
            <a:extLst>
              <a:ext uri="{FF2B5EF4-FFF2-40B4-BE49-F238E27FC236}">
                <a16:creationId xmlns:a16="http://schemas.microsoft.com/office/drawing/2014/main" id="{131AD94D-10B2-4781-B80B-89EE8A8B0A53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flipH="1">
            <a:off x="38772" y="6703"/>
            <a:ext cx="2047496" cy="6858000"/>
          </a:xfrm>
          <a:prstGeom prst="rect">
            <a:avLst/>
          </a:prstGeom>
        </p:spPr>
      </p:pic>
      <p:pic>
        <p:nvPicPr>
          <p:cNvPr id="17" name="Picture 16" descr="image001">
            <a:extLst>
              <a:ext uri="{FF2B5EF4-FFF2-40B4-BE49-F238E27FC236}">
                <a16:creationId xmlns:a16="http://schemas.microsoft.com/office/drawing/2014/main" id="{C4AA8867-288B-4947-BD6B-DB5D4F6CBD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350402" y="5106909"/>
            <a:ext cx="4581231" cy="76049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FD9D1804-ACF9-4FA3-A2C8-0612C276CA0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350402" y="3902435"/>
            <a:ext cx="2692400" cy="1036638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229A07CB-6116-47BA-9DD5-3552D5EA1B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79315" y="481700"/>
            <a:ext cx="3604448" cy="1661993"/>
          </a:xfrm>
        </p:spPr>
        <p:txBody>
          <a:bodyPr/>
          <a:lstStyle/>
          <a:p>
            <a:r>
              <a:rPr lang="en-GB" sz="36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Digital Professional for Health and Care</a:t>
            </a:r>
            <a:endParaRPr lang="en-GB" sz="3600" dirty="0"/>
          </a:p>
        </p:txBody>
      </p:sp>
      <p:sp>
        <p:nvSpPr>
          <p:cNvPr id="22" name="Title 3">
            <a:extLst>
              <a:ext uri="{FF2B5EF4-FFF2-40B4-BE49-F238E27FC236}">
                <a16:creationId xmlns:a16="http://schemas.microsoft.com/office/drawing/2014/main" id="{F109E95A-F05A-4D88-AAD9-A23B9CCA97AB}"/>
              </a:ext>
            </a:extLst>
          </p:cNvPr>
          <p:cNvSpPr txBox="1">
            <a:spLocks/>
          </p:cNvSpPr>
          <p:nvPr/>
        </p:nvSpPr>
        <p:spPr>
          <a:xfrm>
            <a:off x="7336755" y="222393"/>
            <a:ext cx="4581230" cy="338554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800" b="0" i="0">
                <a:solidFill>
                  <a:schemeClr val="bg1"/>
                </a:solidFill>
                <a:latin typeface="Calibri"/>
                <a:ea typeface="+mj-ea"/>
                <a:cs typeface="Calibri"/>
              </a:defRPr>
            </a:lvl1pPr>
          </a:lstStyle>
          <a:p>
            <a:r>
              <a:rPr lang="en-GB" sz="4400" b="1" kern="0" dirty="0">
                <a:solidFill>
                  <a:schemeClr val="tx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BMD7004</a:t>
            </a:r>
          </a:p>
          <a:p>
            <a:r>
              <a:rPr lang="en-GB" sz="4400" b="1" kern="0" dirty="0">
                <a:solidFill>
                  <a:schemeClr val="tx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An overview of</a:t>
            </a:r>
          </a:p>
          <a:p>
            <a:r>
              <a:rPr lang="en-GB" sz="4400" b="1" kern="0" dirty="0">
                <a:solidFill>
                  <a:schemeClr val="tx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statistics and</a:t>
            </a:r>
          </a:p>
          <a:p>
            <a:r>
              <a:rPr lang="en-GB" sz="4400" b="1" kern="0" dirty="0">
                <a:solidFill>
                  <a:schemeClr val="tx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analytics</a:t>
            </a:r>
            <a:br>
              <a:rPr lang="en-GB" sz="4400" b="1" kern="0" dirty="0">
                <a:solidFill>
                  <a:schemeClr val="tx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</a:br>
            <a:endParaRPr lang="en-GB" sz="4400" kern="0" dirty="0">
              <a:solidFill>
                <a:schemeClr val="tx1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0D63588-E878-4FB7-9EF3-335C6E12A9AA}"/>
              </a:ext>
            </a:extLst>
          </p:cNvPr>
          <p:cNvSpPr txBox="1"/>
          <p:nvPr/>
        </p:nvSpPr>
        <p:spPr>
          <a:xfrm>
            <a:off x="7350401" y="3179391"/>
            <a:ext cx="453679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SzPct val="75000"/>
            </a:pPr>
            <a:r>
              <a:rPr lang="en-US" dirty="0"/>
              <a:t>Dr Ed Conley BSc PhD</a:t>
            </a:r>
            <a:endParaRPr lang="en-GB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DDB70987-7318-A9DD-62ED-F26BEC211F6B}"/>
              </a:ext>
            </a:extLst>
          </p:cNvPr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1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C76FB6C-86CF-CE3A-F343-A42D1B551D33}"/>
              </a:ext>
            </a:extLst>
          </p:cNvPr>
          <p:cNvSpPr>
            <a:spLocks noGrp="1"/>
          </p:cNvSpPr>
          <p:nvPr>
            <p:ph type="ftr" sz="quarter" idx="5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  <p:transition spd="slow">
    <p:fade thruBlk="1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C98C6FFA-5D3A-5467-86A8-5EEB67340851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9376"/>
          <a:stretch/>
        </p:blipFill>
        <p:spPr>
          <a:xfrm>
            <a:off x="0" y="-1"/>
            <a:ext cx="12192000" cy="697042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95D5BE8-7FFF-8949-9779-ABFC7201E08F}"/>
              </a:ext>
            </a:extLst>
          </p:cNvPr>
          <p:cNvSpPr txBox="1"/>
          <p:nvPr/>
        </p:nvSpPr>
        <p:spPr>
          <a:xfrm>
            <a:off x="605790" y="2846070"/>
            <a:ext cx="459581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b="1" dirty="0"/>
              <a:t>Data Modelling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4EA4E6C-A16F-6348-07B3-4CD1B88CC76C}"/>
              </a:ext>
            </a:extLst>
          </p:cNvPr>
          <p:cNvSpPr txBox="1"/>
          <p:nvPr/>
        </p:nvSpPr>
        <p:spPr>
          <a:xfrm>
            <a:off x="634701" y="2022438"/>
            <a:ext cx="594897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rgbClr val="FF0000"/>
                </a:solidFill>
              </a:rPr>
              <a:t>BMDS7004 Data Analytics</a:t>
            </a:r>
            <a:br>
              <a:rPr lang="en-GB" sz="2800" b="1" dirty="0">
                <a:solidFill>
                  <a:srgbClr val="FF0000"/>
                </a:solidFill>
              </a:rPr>
            </a:br>
            <a:r>
              <a:rPr lang="en-GB" sz="2800" b="1" dirty="0">
                <a:solidFill>
                  <a:srgbClr val="FF0000"/>
                </a:solidFill>
              </a:rPr>
              <a:t>27 April 2023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7CF736B-DAFC-2FCC-0F88-97235AC7BD6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01943" y="6056085"/>
            <a:ext cx="1905000" cy="628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0151184"/>
      </p:ext>
    </p:extLst>
  </p:cSld>
  <p:clrMapOvr>
    <a:masterClrMapping/>
  </p:clrMapOvr>
  <p:transition spd="slow">
    <p:fade thruBlk="1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78032D9A-F17A-CB9D-D2B7-E4A6CBEE3C90}"/>
              </a:ext>
            </a:extLst>
          </p:cNvPr>
          <p:cNvSpPr txBox="1"/>
          <p:nvPr/>
        </p:nvSpPr>
        <p:spPr>
          <a:xfrm>
            <a:off x="4207547" y="563347"/>
            <a:ext cx="394903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dirty="0">
                <a:solidFill>
                  <a:srgbClr val="FF0000"/>
                </a:solidFill>
              </a:rPr>
              <a:t>Learning Objectives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F48DEFB-A4B3-1F76-B6DE-F551779E0349}"/>
              </a:ext>
            </a:extLst>
          </p:cNvPr>
          <p:cNvSpPr txBox="1"/>
          <p:nvPr/>
        </p:nvSpPr>
        <p:spPr>
          <a:xfrm>
            <a:off x="733859" y="1474732"/>
            <a:ext cx="10906539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algn="l" rtl="0" eaLnBrk="1" latinLnBrk="0" hangingPunct="1">
              <a:spcBef>
                <a:spcPts val="0"/>
              </a:spcBef>
              <a:spcAft>
                <a:spcPts val="0"/>
              </a:spcAft>
              <a:tabLst>
                <a:tab pos="457200" algn="l"/>
              </a:tabLst>
            </a:pPr>
            <a:r>
              <a:rPr lang="en-GB" sz="2800" b="1" kern="1200" dirty="0">
                <a:solidFill>
                  <a:srgbClr val="242424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1 – Understand*** a range of data modelling concepts </a:t>
            </a:r>
            <a:br>
              <a:rPr lang="en-GB" sz="2800" b="1" kern="1200" dirty="0">
                <a:solidFill>
                  <a:srgbClr val="242424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1600" kern="1200" dirty="0">
                <a:solidFill>
                  <a:srgbClr val="242424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***its emphasised that this is not learn and recall material, all emphasis is on understanding. Ellie’s content describes visualisation concepts and use. </a:t>
            </a:r>
            <a:br>
              <a:rPr lang="en-GB" sz="1600" kern="1200" dirty="0">
                <a:solidFill>
                  <a:srgbClr val="242424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endParaRPr lang="en-GB" sz="16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3200" b="1" kern="1200" dirty="0">
                <a:solidFill>
                  <a:srgbClr val="242424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2 –</a:t>
            </a:r>
            <a:r>
              <a:rPr lang="en-GB" sz="3200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Understand principles of neural networks and algorithmic modelling</a:t>
            </a:r>
          </a:p>
          <a:p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…Understand some fundamentals about the toolbox of methods available - knowing where to look for answers/steps. See how some major milestones have recently been achieved.</a:t>
            </a:r>
            <a:br>
              <a:rPr lang="en-GB" sz="18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</a:br>
            <a:endParaRPr lang="en-GB" sz="1800" b="0" i="0" u="none" strike="noStrike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r>
              <a:rPr lang="en-GB" sz="2800" b="1" kern="1200" dirty="0">
                <a:solidFill>
                  <a:srgbClr val="242424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3 – To conceptualise a range of health and care scenarios where modelling tools could be applied (and vice vers</a:t>
            </a:r>
            <a:r>
              <a:rPr lang="en-GB" sz="2800" b="1" dirty="0">
                <a:solidFill>
                  <a:srgbClr val="242424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a)</a:t>
            </a:r>
            <a:r>
              <a:rPr lang="en-GB" sz="2800" b="1" kern="1200" dirty="0">
                <a:solidFill>
                  <a:srgbClr val="242424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br>
              <a:rPr lang="en-GB" sz="2800" b="1" kern="1200" dirty="0">
                <a:solidFill>
                  <a:srgbClr val="242424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endParaRPr lang="en-GB" sz="2800" b="1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algn="l" rtl="0" eaLnBrk="1" latinLnBrk="0" hangingPunct="1">
              <a:spcBef>
                <a:spcPts val="0"/>
              </a:spcBef>
              <a:spcAft>
                <a:spcPts val="0"/>
              </a:spcAft>
              <a:tabLst>
                <a:tab pos="457200" algn="l"/>
              </a:tabLst>
            </a:pPr>
            <a:r>
              <a:rPr lang="en-GB" sz="2800" b="1" kern="1200" dirty="0">
                <a:solidFill>
                  <a:srgbClr val="242424"/>
                </a:solidFill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4 – Recognise mis-applications of network modelling</a:t>
            </a:r>
            <a:endParaRPr lang="en-GB" sz="2800" b="1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0B5C5EF-C23B-7A17-DD5E-950A8D6D998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01943" y="6056085"/>
            <a:ext cx="1905000" cy="628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1333728"/>
      </p:ext>
    </p:extLst>
  </p:cSld>
  <p:clrMapOvr>
    <a:masterClrMapping/>
  </p:clrMapOvr>
  <p:transition spd="slow">
    <p:fade thruBlk="1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BAC0A27-BF1F-9FC7-D54D-D2F28660D1E7}"/>
              </a:ext>
            </a:extLst>
          </p:cNvPr>
          <p:cNvSpPr txBox="1"/>
          <p:nvPr/>
        </p:nvSpPr>
        <p:spPr>
          <a:xfrm>
            <a:off x="219348" y="1175773"/>
            <a:ext cx="7018020" cy="52416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28600" marR="0" fontAlgn="base" hangingPunct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3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To gain </a:t>
            </a:r>
            <a:r>
              <a:rPr lang="en-GB" sz="3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appreciation how </a:t>
            </a:r>
            <a:r>
              <a:rPr lang="en-GB" sz="3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contemporary </a:t>
            </a:r>
            <a:r>
              <a:rPr lang="en-GB" sz="3600" b="1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data modelling </a:t>
            </a:r>
            <a:r>
              <a:rPr lang="en-GB" sz="3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can help interpret, visualise, predict and classify data - and to know something about the computational basis for the current revolution</a:t>
            </a:r>
            <a:r>
              <a:rPr lang="en-GB" sz="3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in AI</a:t>
            </a:r>
            <a:r>
              <a:rPr lang="en-GB" sz="3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 </a:t>
            </a:r>
            <a:br>
              <a:rPr lang="en-GB" sz="3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16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28600" marR="0" fontAlgn="base" hangingPunct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think outside box for clinical applications…</a:t>
            </a:r>
            <a:endParaRPr lang="en-GB" sz="3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0269372-4C76-D49D-948F-FD23F521C00F}"/>
              </a:ext>
            </a:extLst>
          </p:cNvPr>
          <p:cNvSpPr txBox="1"/>
          <p:nvPr/>
        </p:nvSpPr>
        <p:spPr>
          <a:xfrm>
            <a:off x="285750" y="205740"/>
            <a:ext cx="376096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dirty="0">
                <a:solidFill>
                  <a:srgbClr val="0070C0"/>
                </a:solidFill>
              </a:rPr>
              <a:t>ADDITIONAL AIM: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0AED3DC-1E12-5490-C728-AC82EDC059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82264" y="1053990"/>
            <a:ext cx="4595411" cy="5203935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DCB32419-5711-2F35-E5C7-41E9CE419B8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49466" y="6315964"/>
            <a:ext cx="1642533" cy="5420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2266903"/>
      </p:ext>
    </p:extLst>
  </p:cSld>
  <p:clrMapOvr>
    <a:masterClrMapping/>
  </p:clrMapOvr>
  <p:transition spd="slow">
    <p:fade thruBlk="1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7A847DEA-1984-4470-2C73-6198DD750D53}"/>
              </a:ext>
            </a:extLst>
          </p:cNvPr>
          <p:cNvSpPr txBox="1"/>
          <p:nvPr/>
        </p:nvSpPr>
        <p:spPr>
          <a:xfrm>
            <a:off x="2201331" y="1395569"/>
            <a:ext cx="8432801" cy="954107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pPr algn="ctr"/>
            <a:r>
              <a:rPr lang="en-GB" sz="2800" b="1" i="1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“I’m going to switch off and think this is too hard for me, </a:t>
            </a:r>
            <a:r>
              <a:rPr lang="en-GB" sz="2800" b="1" i="1" u="none" strike="noStrike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cos’</a:t>
            </a:r>
            <a:r>
              <a:rPr lang="en-GB" sz="2800" b="1" i="1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 all I need is blah blah blah</a:t>
            </a:r>
            <a:r>
              <a:rPr lang="en-GB" sz="2800" b="1" i="1" dirty="0">
                <a:solidFill>
                  <a:srgbClr val="000000"/>
                </a:solidFill>
                <a:latin typeface="Calibri" panose="020F0502020204030204" pitchFamily="34" charset="0"/>
              </a:rPr>
              <a:t>”</a:t>
            </a:r>
            <a:endParaRPr lang="en-GB" sz="2800" b="1" i="1" u="none" strike="noStrike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E78286E-A781-DF61-6103-A387A192F943}"/>
              </a:ext>
            </a:extLst>
          </p:cNvPr>
          <p:cNvSpPr txBox="1"/>
          <p:nvPr/>
        </p:nvSpPr>
        <p:spPr>
          <a:xfrm>
            <a:off x="2278505" y="302328"/>
            <a:ext cx="8269104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4000" b="1" i="0" dirty="0">
                <a:solidFill>
                  <a:srgbClr val="FF0000"/>
                </a:solidFill>
                <a:effectLst/>
                <a:latin typeface="Söhne"/>
              </a:rPr>
              <a:t>Approach</a:t>
            </a:r>
          </a:p>
          <a:p>
            <a:pPr algn="ctr"/>
            <a:r>
              <a:rPr lang="en-GB" sz="2400" b="1" dirty="0">
                <a:latin typeface="Söhne"/>
              </a:rPr>
              <a:t>THINK ABOUT RELEVANCE OF MODELLING (AI, ML, NN, DL)</a:t>
            </a:r>
            <a:endParaRPr lang="en-GB" sz="2400" b="1" i="0" dirty="0">
              <a:effectLst/>
              <a:latin typeface="Söhne"/>
            </a:endParaRPr>
          </a:p>
        </p:txBody>
      </p:sp>
      <p:graphicFrame>
        <p:nvGraphicFramePr>
          <p:cNvPr id="10" name="Table 10">
            <a:extLst>
              <a:ext uri="{FF2B5EF4-FFF2-40B4-BE49-F238E27FC236}">
                <a16:creationId xmlns:a16="http://schemas.microsoft.com/office/drawing/2014/main" id="{71E41CCF-DCE2-DF1D-ACDD-3F178032FDF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71449869"/>
              </p:ext>
            </p:extLst>
          </p:nvPr>
        </p:nvGraphicFramePr>
        <p:xfrm>
          <a:off x="447588" y="2464256"/>
          <a:ext cx="11514666" cy="3901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86196">
                  <a:extLst>
                    <a:ext uri="{9D8B030D-6E8A-4147-A177-3AD203B41FA5}">
                      <a16:colId xmlns:a16="http://schemas.microsoft.com/office/drawing/2014/main" val="3921872405"/>
                    </a:ext>
                  </a:extLst>
                </a:gridCol>
                <a:gridCol w="1717589">
                  <a:extLst>
                    <a:ext uri="{9D8B030D-6E8A-4147-A177-3AD203B41FA5}">
                      <a16:colId xmlns:a16="http://schemas.microsoft.com/office/drawing/2014/main" val="125572734"/>
                    </a:ext>
                  </a:extLst>
                </a:gridCol>
                <a:gridCol w="5610881">
                  <a:extLst>
                    <a:ext uri="{9D8B030D-6E8A-4147-A177-3AD203B41FA5}">
                      <a16:colId xmlns:a16="http://schemas.microsoft.com/office/drawing/2014/main" val="252059366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PROCESS I WANT TO MODEL </a:t>
                      </a:r>
                      <a:r>
                        <a:rPr lang="en-GB" sz="3600" i="1" dirty="0">
                          <a:latin typeface="Times" pitchFamily="2" charset="0"/>
                          <a:cs typeface="Arial" panose="020B0604020202020204" pitchFamily="34" charset="0"/>
                        </a:rPr>
                        <a:t>x</a:t>
                      </a:r>
                      <a:r>
                        <a:rPr lang="en-GB" sz="2000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e.g.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 OUTCOME </a:t>
                      </a:r>
                      <a:r>
                        <a:rPr lang="en-GB" sz="3600" i="1" dirty="0">
                          <a:latin typeface="Times" pitchFamily="2" charset="0"/>
                          <a:cs typeface="Arial" panose="020B0604020202020204" pitchFamily="34" charset="0"/>
                        </a:rPr>
                        <a:t>y</a:t>
                      </a:r>
                      <a:endParaRPr lang="en-GB" sz="2000" i="1" dirty="0">
                        <a:latin typeface="Times" pitchFamily="2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i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What data? What modelling? How can understanding through a model impact?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1930464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Inpatient flow</a:t>
                      </a:r>
                      <a:endParaRPr lang="en-GB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545977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ED bottlenecks</a:t>
                      </a:r>
                      <a:endParaRPr lang="en-GB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818229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/>
                        <a:t>GP call volumes/time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6648297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/>
                        <a:t>111 call management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7737260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/>
                        <a:t>Population obesity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77975502"/>
                  </a:ext>
                </a:extLst>
              </a:tr>
              <a:tr h="142241"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/>
                        <a:t>Clinician time spent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051992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solidFill>
                            <a:srgbClr val="FF0000"/>
                          </a:solidFill>
                        </a:rPr>
                        <a:t>Or your own example…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4573612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93490688"/>
      </p:ext>
    </p:extLst>
  </p:cSld>
  <p:clrMapOvr>
    <a:masterClrMapping/>
  </p:clrMapOvr>
  <p:transition spd="slow">
    <p:fade thruBlk="1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56FABF1-AF33-69CA-F386-2616286FD3DD}"/>
              </a:ext>
            </a:extLst>
          </p:cNvPr>
          <p:cNvSpPr txBox="1"/>
          <p:nvPr/>
        </p:nvSpPr>
        <p:spPr>
          <a:xfrm>
            <a:off x="2278505" y="240544"/>
            <a:ext cx="8269104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4000" b="1" i="0" dirty="0">
                <a:solidFill>
                  <a:srgbClr val="FF0000"/>
                </a:solidFill>
                <a:effectLst/>
                <a:latin typeface="Söhne"/>
              </a:rPr>
              <a:t>Just to be clear</a:t>
            </a:r>
          </a:p>
          <a:p>
            <a:pPr algn="ctr"/>
            <a:r>
              <a:rPr lang="en-GB" sz="2400" b="1" dirty="0">
                <a:latin typeface="Söhne"/>
              </a:rPr>
              <a:t>Aiming at simple definitions</a:t>
            </a:r>
            <a:endParaRPr lang="en-GB" sz="2400" b="1" i="0" dirty="0">
              <a:effectLst/>
              <a:latin typeface="Söhne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EEDC213-F06F-B30F-7724-E00E6167268B}"/>
              </a:ext>
            </a:extLst>
          </p:cNvPr>
          <p:cNvSpPr txBox="1"/>
          <p:nvPr/>
        </p:nvSpPr>
        <p:spPr>
          <a:xfrm>
            <a:off x="434715" y="1858778"/>
            <a:ext cx="5516380" cy="3970318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sz="2800" b="1" i="0" dirty="0">
                <a:solidFill>
                  <a:srgbClr val="FF0000"/>
                </a:solidFill>
                <a:effectLst/>
                <a:latin typeface="Söhne"/>
              </a:rPr>
              <a:t>Artificial intelligence (AI)</a:t>
            </a:r>
            <a:r>
              <a:rPr lang="en-GB" sz="2800" b="0" i="0" dirty="0">
                <a:solidFill>
                  <a:srgbClr val="374151"/>
                </a:solidFill>
                <a:effectLst/>
                <a:latin typeface="Söhne"/>
              </a:rPr>
              <a:t> teaches machines to do things that </a:t>
            </a:r>
            <a:r>
              <a:rPr lang="en-GB" sz="2800" b="0" i="0" u="sng" dirty="0">
                <a:solidFill>
                  <a:srgbClr val="374151"/>
                </a:solidFill>
                <a:effectLst/>
                <a:latin typeface="Söhne"/>
              </a:rPr>
              <a:t>usually require human intelligence</a:t>
            </a:r>
            <a:r>
              <a:rPr lang="en-GB" sz="2800" b="0" i="0" dirty="0">
                <a:solidFill>
                  <a:srgbClr val="374151"/>
                </a:solidFill>
                <a:effectLst/>
                <a:latin typeface="Söhne"/>
              </a:rPr>
              <a:t>, such as thinking, problem-solving, learning, and decision-making. Some might say it is like giving a computer a brain, so it can do things on its own without us having to tell it exactly what to do every single time.</a:t>
            </a:r>
            <a:endParaRPr lang="en-GB" sz="28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7112B44-0413-4619-FFF7-6D4A42F6369D}"/>
              </a:ext>
            </a:extLst>
          </p:cNvPr>
          <p:cNvSpPr txBox="1"/>
          <p:nvPr/>
        </p:nvSpPr>
        <p:spPr>
          <a:xfrm>
            <a:off x="6310859" y="1861278"/>
            <a:ext cx="5593830" cy="3970318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sz="2800" b="1" i="0" dirty="0">
                <a:solidFill>
                  <a:srgbClr val="FF0000"/>
                </a:solidFill>
                <a:effectLst/>
                <a:latin typeface="Söhne"/>
              </a:rPr>
              <a:t>Machine Learning (ML) </a:t>
            </a:r>
            <a:r>
              <a:rPr lang="en-GB" sz="2800" b="0" i="0" dirty="0">
                <a:solidFill>
                  <a:srgbClr val="374151"/>
                </a:solidFill>
                <a:effectLst/>
                <a:latin typeface="Söhne"/>
              </a:rPr>
              <a:t>is a type of AI that helps computers </a:t>
            </a:r>
            <a:r>
              <a:rPr lang="en-GB" sz="2800" b="0" i="0" u="sng" dirty="0">
                <a:solidFill>
                  <a:srgbClr val="374151"/>
                </a:solidFill>
                <a:effectLst/>
                <a:latin typeface="Söhne"/>
              </a:rPr>
              <a:t>learn from data and improve over time without being explicitly programmed</a:t>
            </a:r>
            <a:r>
              <a:rPr lang="en-GB" sz="2800" b="0" i="0" dirty="0">
                <a:solidFill>
                  <a:srgbClr val="374151"/>
                </a:solidFill>
                <a:effectLst/>
                <a:latin typeface="Söhne"/>
              </a:rPr>
              <a:t>. It's like giving a computer the ability to learn from experience and get better at a task, like how humans learn from mistakes and get better at things with practice.</a:t>
            </a:r>
            <a:endParaRPr lang="en-GB" sz="2800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4967D5F9-9EC3-CDE7-C746-1B6D334BEE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0F94310-E861-5661-9022-662FEDFEC7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42FB5E-5DB9-974D-9E11-62D4474C6E9F}" type="slidenum">
              <a:rPr lang="en-GB" smtClean="0"/>
              <a:t>6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383BD88-75BA-DDBD-6EF7-560A7D7052C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01943" y="6056085"/>
            <a:ext cx="1905000" cy="628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7944936"/>
      </p:ext>
    </p:extLst>
  </p:cSld>
  <p:clrMapOvr>
    <a:masterClrMapping/>
  </p:clrMapOvr>
  <p:transition spd="slow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56FABF1-AF33-69CA-F386-2616286FD3DD}"/>
              </a:ext>
            </a:extLst>
          </p:cNvPr>
          <p:cNvSpPr txBox="1"/>
          <p:nvPr/>
        </p:nvSpPr>
        <p:spPr>
          <a:xfrm>
            <a:off x="2278505" y="240544"/>
            <a:ext cx="8269104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4000" b="1" i="0" dirty="0">
                <a:solidFill>
                  <a:srgbClr val="FF0000"/>
                </a:solidFill>
                <a:effectLst/>
                <a:latin typeface="Söhne"/>
              </a:rPr>
              <a:t>Just to be clear 2</a:t>
            </a:r>
          </a:p>
          <a:p>
            <a:pPr algn="ctr"/>
            <a:r>
              <a:rPr lang="en-GB" sz="2400" b="1" dirty="0">
                <a:latin typeface="Söhne"/>
              </a:rPr>
              <a:t>Aiming at simple definitions</a:t>
            </a:r>
            <a:endParaRPr lang="en-GB" sz="2400" b="1" i="0" dirty="0">
              <a:effectLst/>
              <a:latin typeface="Söhne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EEDC213-F06F-B30F-7724-E00E6167268B}"/>
              </a:ext>
            </a:extLst>
          </p:cNvPr>
          <p:cNvSpPr txBox="1"/>
          <p:nvPr/>
        </p:nvSpPr>
        <p:spPr>
          <a:xfrm>
            <a:off x="434715" y="1858778"/>
            <a:ext cx="5516380" cy="4401205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l"/>
            <a:r>
              <a:rPr lang="en-GB" sz="2800" b="1" i="0" dirty="0">
                <a:solidFill>
                  <a:srgbClr val="FF0000"/>
                </a:solidFill>
                <a:effectLst/>
                <a:latin typeface="Söhne"/>
              </a:rPr>
              <a:t>Neural Networks (NN)</a:t>
            </a:r>
            <a:r>
              <a:rPr lang="en-GB" sz="2800" b="0" i="0" dirty="0">
                <a:solidFill>
                  <a:srgbClr val="374151"/>
                </a:solidFill>
                <a:effectLst/>
                <a:latin typeface="Söhne"/>
              </a:rPr>
              <a:t> are </a:t>
            </a:r>
            <a:r>
              <a:rPr lang="en-GB" sz="2800" b="0" i="0" dirty="0">
                <a:effectLst/>
                <a:latin typeface="Söhne"/>
              </a:rPr>
              <a:t>a way of designing AI that's </a:t>
            </a:r>
            <a:r>
              <a:rPr lang="en-GB" sz="2800" b="0" i="0" u="sng" dirty="0">
                <a:effectLst/>
                <a:latin typeface="Söhne"/>
              </a:rPr>
              <a:t>inspired by how our own brains work</a:t>
            </a:r>
            <a:r>
              <a:rPr lang="en-GB" sz="2800" b="0" i="0" dirty="0">
                <a:effectLst/>
                <a:latin typeface="Söhne"/>
              </a:rPr>
              <a:t>. They're made up of layers of interconnected nodes, kind of like how our brain is made up of interconnected neurons. By processing information through these layers, </a:t>
            </a:r>
            <a:r>
              <a:rPr lang="en-GB" sz="2800" b="0" i="0" u="sng" dirty="0">
                <a:effectLst/>
                <a:latin typeface="Söhne"/>
              </a:rPr>
              <a:t>the network can learn </a:t>
            </a:r>
            <a:r>
              <a:rPr lang="en-GB" sz="2800" b="0" i="0" dirty="0">
                <a:effectLst/>
                <a:latin typeface="Söhne"/>
              </a:rPr>
              <a:t>to recognize patterns, make decisions, and solve problems. </a:t>
            </a:r>
            <a:endParaRPr lang="en-GB" sz="28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7112B44-0413-4619-FFF7-6D4A42F6369D}"/>
              </a:ext>
            </a:extLst>
          </p:cNvPr>
          <p:cNvSpPr txBox="1"/>
          <p:nvPr/>
        </p:nvSpPr>
        <p:spPr>
          <a:xfrm>
            <a:off x="6310859" y="1861278"/>
            <a:ext cx="5593830" cy="4401205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l"/>
            <a:r>
              <a:rPr lang="en-GB" sz="2800" b="1" i="0" dirty="0">
                <a:solidFill>
                  <a:srgbClr val="FF0000"/>
                </a:solidFill>
                <a:effectLst/>
                <a:latin typeface="Söhne"/>
              </a:rPr>
              <a:t>Deep Learning (DL) </a:t>
            </a:r>
            <a:r>
              <a:rPr lang="en-GB" sz="2800" b="0" i="0" dirty="0">
                <a:effectLst/>
                <a:latin typeface="Söhne"/>
              </a:rPr>
              <a:t>is a type of ML that uses </a:t>
            </a:r>
            <a:r>
              <a:rPr lang="en-GB" sz="2800" b="0" i="0" u="sng" dirty="0">
                <a:effectLst/>
                <a:latin typeface="Söhne"/>
              </a:rPr>
              <a:t>very large neural networks </a:t>
            </a:r>
            <a:r>
              <a:rPr lang="en-GB" sz="2800" b="0" i="0" dirty="0">
                <a:effectLst/>
                <a:latin typeface="Söhne"/>
              </a:rPr>
              <a:t>with many layers to learn from data and solve complex problems. It's like stacking many simple machines on top of each other, and </a:t>
            </a:r>
            <a:r>
              <a:rPr lang="en-GB" sz="2800" b="0" i="0" u="sng" dirty="0">
                <a:effectLst/>
                <a:latin typeface="Söhne"/>
              </a:rPr>
              <a:t>teaching them to work together to solve a big problems </a:t>
            </a:r>
            <a:r>
              <a:rPr lang="en-GB" sz="2800" b="0" i="0" dirty="0">
                <a:effectLst/>
                <a:latin typeface="Söhne"/>
              </a:rPr>
              <a:t>like like image recognition, understanding speech, chess</a:t>
            </a:r>
            <a:r>
              <a:rPr lang="en-GB" sz="2800" dirty="0">
                <a:latin typeface="Söhne"/>
              </a:rPr>
              <a:t> and assisting diagnostic procedures.</a:t>
            </a:r>
            <a:endParaRPr lang="en-GB" sz="2800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AB0F897F-9809-CAC5-E77B-102E45B19E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2B7AC0B-2F37-ECBE-7CAD-E15C6AE5D4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42FB5E-5DB9-974D-9E11-62D4474C6E9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8567683"/>
      </p:ext>
    </p:extLst>
  </p:cSld>
  <p:clrMapOvr>
    <a:masterClrMapping/>
  </p:clrMapOvr>
  <p:transition spd="slow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5A8B75D0-4280-196F-8D7A-F43859C59C72}"/>
              </a:ext>
            </a:extLst>
          </p:cNvPr>
          <p:cNvSpPr txBox="1"/>
          <p:nvPr/>
        </p:nvSpPr>
        <p:spPr>
          <a:xfrm>
            <a:off x="2278505" y="240544"/>
            <a:ext cx="8269104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4000" b="1" i="0" dirty="0">
                <a:solidFill>
                  <a:srgbClr val="FF0000"/>
                </a:solidFill>
                <a:effectLst/>
                <a:latin typeface="Söhne"/>
              </a:rPr>
              <a:t>Distinguishing AI Terminology</a:t>
            </a:r>
          </a:p>
          <a:p>
            <a:pPr algn="ctr"/>
            <a:r>
              <a:rPr lang="en-GB" sz="2400" b="1" dirty="0">
                <a:latin typeface="Söhne"/>
              </a:rPr>
              <a:t>They are not interchangeable</a:t>
            </a:r>
            <a:endParaRPr lang="en-GB" sz="2400" b="1" i="0" dirty="0">
              <a:effectLst/>
              <a:latin typeface="Söhne"/>
            </a:endParaRPr>
          </a:p>
        </p:txBody>
      </p:sp>
      <p:pic>
        <p:nvPicPr>
          <p:cNvPr id="11266" name="Picture 2" descr="Heka Naturals Hohloma Nesting Dolls | All Natural Wooden Matryoshka Doll  Set of 5 (17 cm) - Traditional Babushka Home Decor, Wooden Stacking Toys,  Handmade Toys &amp; Games, Shape Sorter Accessories :">
            <a:extLst>
              <a:ext uri="{FF2B5EF4-FFF2-40B4-BE49-F238E27FC236}">
                <a16:creationId xmlns:a16="http://schemas.microsoft.com/office/drawing/2014/main" id="{AC3EEF98-9978-E915-81BD-41C8F49E77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79072" y="2726025"/>
            <a:ext cx="3725691" cy="26404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71FB0B7-EC66-8448-84F4-4656F50E1577}"/>
              </a:ext>
            </a:extLst>
          </p:cNvPr>
          <p:cNvSpPr txBox="1"/>
          <p:nvPr/>
        </p:nvSpPr>
        <p:spPr>
          <a:xfrm>
            <a:off x="1079291" y="2023672"/>
            <a:ext cx="63190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b="1" dirty="0"/>
              <a:t>AI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A132595-032C-6AEA-5370-F8A3E13F1451}"/>
              </a:ext>
            </a:extLst>
          </p:cNvPr>
          <p:cNvSpPr txBox="1"/>
          <p:nvPr/>
        </p:nvSpPr>
        <p:spPr>
          <a:xfrm>
            <a:off x="2086130" y="2745698"/>
            <a:ext cx="84991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b="1" dirty="0"/>
              <a:t>ML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9DB955F-D0F2-FA1F-0610-01D5C13E3044}"/>
              </a:ext>
            </a:extLst>
          </p:cNvPr>
          <p:cNvSpPr txBox="1"/>
          <p:nvPr/>
        </p:nvSpPr>
        <p:spPr>
          <a:xfrm>
            <a:off x="3572654" y="3542675"/>
            <a:ext cx="72487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b="1" dirty="0"/>
              <a:t>DL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D0A10AB-7A05-8B0E-FE62-A6C77A1F9E11}"/>
              </a:ext>
            </a:extLst>
          </p:cNvPr>
          <p:cNvSpPr txBox="1"/>
          <p:nvPr/>
        </p:nvSpPr>
        <p:spPr>
          <a:xfrm>
            <a:off x="3800005" y="5164110"/>
            <a:ext cx="114268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/>
              <a:t>Neuron</a:t>
            </a:r>
            <a:endParaRPr lang="en-GB" sz="4000" b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230185A-871C-B067-7066-2A78ADA1CAFD}"/>
              </a:ext>
            </a:extLst>
          </p:cNvPr>
          <p:cNvSpPr txBox="1"/>
          <p:nvPr/>
        </p:nvSpPr>
        <p:spPr>
          <a:xfrm>
            <a:off x="2870614" y="3140439"/>
            <a:ext cx="86113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b="1" dirty="0"/>
              <a:t>NN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58E06A5-A328-8535-64ED-5F443B674689}"/>
              </a:ext>
            </a:extLst>
          </p:cNvPr>
          <p:cNvSpPr txBox="1"/>
          <p:nvPr/>
        </p:nvSpPr>
        <p:spPr>
          <a:xfrm>
            <a:off x="5647544" y="1851366"/>
            <a:ext cx="7787390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sz="2800" b="1" i="0" dirty="0">
                <a:solidFill>
                  <a:srgbClr val="FF0000"/>
                </a:solidFill>
                <a:effectLst/>
                <a:latin typeface="arial" panose="020B0604020202020204" pitchFamily="34" charset="0"/>
              </a:rPr>
              <a:t>Types of NN</a:t>
            </a:r>
            <a:br>
              <a:rPr lang="en-GB" sz="2800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</a:br>
            <a:r>
              <a:rPr lang="en-GB" sz="2800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 - Perceptron</a:t>
            </a:r>
          </a:p>
          <a:p>
            <a:pPr algn="l"/>
            <a:r>
              <a:rPr lang="en-GB" sz="2800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 - Feed Forward NN</a:t>
            </a:r>
          </a:p>
          <a:p>
            <a:pPr algn="l"/>
            <a:r>
              <a:rPr lang="en-GB" sz="2800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 - Multilayer Perceptron</a:t>
            </a:r>
          </a:p>
          <a:p>
            <a:pPr algn="l"/>
            <a:r>
              <a:rPr lang="en-GB" sz="2800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 - Convolutional NN</a:t>
            </a:r>
          </a:p>
          <a:p>
            <a:pPr algn="l"/>
            <a:r>
              <a:rPr lang="en-GB" sz="2800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 - Radial Basis Functional NN</a:t>
            </a:r>
          </a:p>
          <a:p>
            <a:pPr algn="l"/>
            <a:r>
              <a:rPr lang="en-GB" sz="2800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 - Recurrent NN</a:t>
            </a:r>
          </a:p>
          <a:p>
            <a:pPr algn="l"/>
            <a:r>
              <a:rPr lang="en-GB" sz="2800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 - LSTM – Long Short-Term Memory</a:t>
            </a:r>
          </a:p>
          <a:p>
            <a:pPr algn="l"/>
            <a:r>
              <a:rPr lang="en-GB" sz="2800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 - Sequence to Sequence Models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8722270-7575-AFC6-B5C2-78464A512D12}"/>
              </a:ext>
            </a:extLst>
          </p:cNvPr>
          <p:cNvSpPr txBox="1"/>
          <p:nvPr/>
        </p:nvSpPr>
        <p:spPr>
          <a:xfrm>
            <a:off x="1163045" y="5441430"/>
            <a:ext cx="321857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dirty="0"/>
              <a:t>Artificial intelligence</a:t>
            </a:r>
          </a:p>
          <a:p>
            <a:pPr algn="ctr"/>
            <a:r>
              <a:rPr lang="en-GB" dirty="0"/>
              <a:t>Machine Learning</a:t>
            </a:r>
          </a:p>
          <a:p>
            <a:pPr algn="ctr"/>
            <a:r>
              <a:rPr lang="en-GB" dirty="0"/>
              <a:t>(Artificial) Neural Networks ANN</a:t>
            </a:r>
          </a:p>
          <a:p>
            <a:pPr algn="ctr"/>
            <a:r>
              <a:rPr lang="en-GB" dirty="0"/>
              <a:t>Deep Learning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0D76A84-F0C1-9B16-BD25-BFD74AF301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4D8FCEF-8E2F-F753-370E-7332A32C6F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42FB5E-5DB9-974D-9E11-62D4474C6E9F}" type="slidenum">
              <a:rPr lang="en-GB" smtClean="0"/>
              <a:t>8</a:t>
            </a:fld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DAD0DA1-46FF-F801-04EA-7FFE3512EC8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01943" y="6056085"/>
            <a:ext cx="1905000" cy="628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3843997"/>
      </p:ext>
    </p:extLst>
  </p:cSld>
  <p:clrMapOvr>
    <a:masterClrMapping/>
  </p:clrMapOvr>
  <p:transition spd="slow">
    <p:fade thruBlk="1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5A8B75D0-4280-196F-8D7A-F43859C59C72}"/>
              </a:ext>
            </a:extLst>
          </p:cNvPr>
          <p:cNvSpPr txBox="1"/>
          <p:nvPr/>
        </p:nvSpPr>
        <p:spPr>
          <a:xfrm>
            <a:off x="0" y="120622"/>
            <a:ext cx="12192000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4000" b="1" i="0" dirty="0">
                <a:solidFill>
                  <a:srgbClr val="FF0000"/>
                </a:solidFill>
                <a:effectLst/>
                <a:latin typeface="Söhne"/>
              </a:rPr>
              <a:t>Anatomy of a Neural Network</a:t>
            </a:r>
          </a:p>
          <a:p>
            <a:pPr algn="ctr"/>
            <a:r>
              <a:rPr lang="en-GB" sz="2400" b="1" dirty="0">
                <a:solidFill>
                  <a:srgbClr val="202124"/>
                </a:solidFill>
                <a:latin typeface="Google Sans"/>
              </a:rPr>
              <a:t>I</a:t>
            </a:r>
            <a:r>
              <a:rPr lang="en-GB" sz="2400" b="1" i="0" dirty="0">
                <a:solidFill>
                  <a:srgbClr val="202124"/>
                </a:solidFill>
                <a:effectLst/>
                <a:latin typeface="Google Sans"/>
              </a:rPr>
              <a:t>nvented in 1958 by psychologist Frank Rosenblatt (the Perceptron)</a:t>
            </a:r>
            <a:endParaRPr lang="en-GB" sz="2400" b="1" i="0" dirty="0">
              <a:effectLst/>
              <a:latin typeface="Söhne"/>
            </a:endParaRPr>
          </a:p>
        </p:txBody>
      </p:sp>
      <p:pic>
        <p:nvPicPr>
          <p:cNvPr id="11268" name="Picture 4" descr="Weights and Bias in a Neural Network | Towards Data Science">
            <a:extLst>
              <a:ext uri="{FF2B5EF4-FFF2-40B4-BE49-F238E27FC236}">
                <a16:creationId xmlns:a16="http://schemas.microsoft.com/office/drawing/2014/main" id="{16870BE3-ADED-0216-B954-0A13C666E61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178" t="6617" r="11448" b="15184"/>
          <a:stretch/>
        </p:blipFill>
        <p:spPr bwMode="auto">
          <a:xfrm>
            <a:off x="0" y="1341619"/>
            <a:ext cx="12032494" cy="55163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99480B13-569D-364C-E17B-A3456487FFD1}"/>
              </a:ext>
            </a:extLst>
          </p:cNvPr>
          <p:cNvSpPr txBox="1"/>
          <p:nvPr/>
        </p:nvSpPr>
        <p:spPr>
          <a:xfrm>
            <a:off x="7187783" y="1611206"/>
            <a:ext cx="6100996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i="0" dirty="0">
                <a:solidFill>
                  <a:srgbClr val="FF0000"/>
                </a:solidFill>
                <a:effectLst/>
                <a:latin typeface="Söhne"/>
              </a:rPr>
              <a:t>A NEURAL NETWORK </a:t>
            </a:r>
          </a:p>
          <a:p>
            <a:r>
              <a:rPr lang="en-GB" sz="2400" b="1" i="0" dirty="0">
                <a:effectLst/>
                <a:latin typeface="Söhne"/>
              </a:rPr>
              <a:t>comprises</a:t>
            </a:r>
            <a:r>
              <a:rPr lang="en-GB" sz="2400" b="1" dirty="0">
                <a:latin typeface="Söhne"/>
              </a:rPr>
              <a:t> </a:t>
            </a:r>
            <a:r>
              <a:rPr lang="en-GB" sz="2400" b="1" i="0" dirty="0">
                <a:solidFill>
                  <a:srgbClr val="374151"/>
                </a:solidFill>
                <a:effectLst/>
                <a:latin typeface="Söhne"/>
              </a:rPr>
              <a:t>four main components: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i="0" dirty="0">
                <a:solidFill>
                  <a:srgbClr val="FF0000"/>
                </a:solidFill>
                <a:effectLst/>
                <a:latin typeface="Söhne"/>
              </a:rPr>
              <a:t>INPUTS </a:t>
            </a:r>
            <a:r>
              <a:rPr lang="en-GB" sz="2400" b="1" i="1" dirty="0">
                <a:solidFill>
                  <a:srgbClr val="FF0000"/>
                </a:solidFill>
                <a:effectLst/>
                <a:latin typeface="Times" pitchFamily="2" charset="0"/>
              </a:rPr>
              <a:t>x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i="0" dirty="0">
                <a:solidFill>
                  <a:srgbClr val="FF0000"/>
                </a:solidFill>
                <a:effectLst/>
                <a:latin typeface="Söhne"/>
              </a:rPr>
              <a:t>WEIGHTS </a:t>
            </a:r>
            <a:r>
              <a:rPr lang="en-GB" sz="2400" b="1" i="0" dirty="0">
                <a:effectLst/>
                <a:latin typeface="Söhne"/>
              </a:rPr>
              <a:t>a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i="0" dirty="0">
                <a:solidFill>
                  <a:srgbClr val="FF0000"/>
                </a:solidFill>
                <a:effectLst/>
                <a:latin typeface="Söhne"/>
              </a:rPr>
              <a:t>BIAS</a:t>
            </a:r>
            <a:r>
              <a:rPr lang="en-GB" sz="2400" b="1" i="0" dirty="0">
                <a:solidFill>
                  <a:srgbClr val="374151"/>
                </a:solidFill>
                <a:effectLst/>
                <a:latin typeface="Söhne"/>
              </a:rPr>
              <a:t> or threshold and an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i="0" dirty="0">
                <a:solidFill>
                  <a:srgbClr val="FF0000"/>
                </a:solidFill>
                <a:effectLst/>
                <a:latin typeface="Söhne"/>
              </a:rPr>
              <a:t>OUTPUT </a:t>
            </a:r>
            <a:r>
              <a:rPr lang="en-GB" sz="2400" b="1" i="1" dirty="0">
                <a:solidFill>
                  <a:srgbClr val="FF0000"/>
                </a:solidFill>
                <a:effectLst/>
                <a:latin typeface="Times" pitchFamily="2" charset="0"/>
              </a:rPr>
              <a:t>y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C03A72ED-C129-D82B-FD49-72F31DF4E4BC}"/>
              </a:ext>
            </a:extLst>
          </p:cNvPr>
          <p:cNvSpPr txBox="1"/>
          <p:nvPr/>
        </p:nvSpPr>
        <p:spPr>
          <a:xfrm>
            <a:off x="1120515" y="1450220"/>
            <a:ext cx="4036101" cy="11695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1400" b="0" i="0" dirty="0">
                <a:solidFill>
                  <a:srgbClr val="374151"/>
                </a:solidFill>
                <a:effectLst/>
                <a:latin typeface="Söhne"/>
              </a:rPr>
              <a:t>A parameter added to input of each neuron to shift the activation function to the left or right</a:t>
            </a:r>
            <a:r>
              <a:rPr lang="en-GB" sz="1400" dirty="0">
                <a:solidFill>
                  <a:srgbClr val="374151"/>
                </a:solidFill>
                <a:latin typeface="Söhne"/>
              </a:rPr>
              <a:t> for </a:t>
            </a:r>
            <a:r>
              <a:rPr lang="en-GB" sz="1400" b="0" i="0" dirty="0">
                <a:solidFill>
                  <a:srgbClr val="374151"/>
                </a:solidFill>
                <a:effectLst/>
                <a:latin typeface="Söhne"/>
              </a:rPr>
              <a:t>modelling more complex relationships between the inputs and outputs helps prevent underfitting. If too high or low affects precision of fit.</a:t>
            </a:r>
            <a:endParaRPr lang="en-GB" sz="1400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8B5D87BE-E435-AA32-D12F-B9CAF3D592D1}"/>
              </a:ext>
            </a:extLst>
          </p:cNvPr>
          <p:cNvSpPr txBox="1"/>
          <p:nvPr/>
        </p:nvSpPr>
        <p:spPr>
          <a:xfrm>
            <a:off x="7808627" y="5560023"/>
            <a:ext cx="4036101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0" i="0" dirty="0">
                <a:solidFill>
                  <a:srgbClr val="374151"/>
                </a:solidFill>
                <a:effectLst/>
                <a:latin typeface="Söhne"/>
              </a:rPr>
              <a:t>A mathematical function applied to the output of each neuron in a NN. Determines activated or not based on input. The activation function introduces non-linearity to solve complex problems.</a:t>
            </a:r>
            <a:endParaRPr lang="en-GB" sz="1400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06552005-A435-DBF8-9501-010F7E7820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05C28BD-6F82-EF04-0E6D-2C0B6857E5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42FB5E-5DB9-974D-9E11-62D4474C6E9F}" type="slidenum">
              <a:rPr lang="en-GB" smtClean="0"/>
              <a:t>9</a:t>
            </a:fld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3E47127-AF5B-FC2F-5E29-C2CAC7332692}"/>
              </a:ext>
            </a:extLst>
          </p:cNvPr>
          <p:cNvSpPr txBox="1"/>
          <p:nvPr/>
        </p:nvSpPr>
        <p:spPr>
          <a:xfrm>
            <a:off x="9928871" y="3945926"/>
            <a:ext cx="870751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1050" dirty="0">
                <a:solidFill>
                  <a:srgbClr val="FF0000"/>
                </a:solidFill>
              </a:rPr>
              <a:t>activation</a:t>
            </a:r>
          </a:p>
          <a:p>
            <a:pPr algn="ctr"/>
            <a:r>
              <a:rPr lang="en-GB" sz="1050" dirty="0">
                <a:solidFill>
                  <a:srgbClr val="FF0000"/>
                </a:solidFill>
              </a:rPr>
              <a:t>function </a:t>
            </a:r>
          </a:p>
          <a:p>
            <a:pPr algn="ctr"/>
            <a:r>
              <a:rPr lang="en-GB" sz="1050" dirty="0">
                <a:solidFill>
                  <a:srgbClr val="FF0000"/>
                </a:solidFill>
              </a:rPr>
              <a:t>– whether a </a:t>
            </a:r>
          </a:p>
          <a:p>
            <a:pPr algn="ctr"/>
            <a:r>
              <a:rPr lang="en-GB" sz="1050" dirty="0">
                <a:solidFill>
                  <a:srgbClr val="FF0000"/>
                </a:solidFill>
              </a:rPr>
              <a:t>neuron fires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F39CE65-CB42-5581-EF30-D3444A8E6C75}"/>
              </a:ext>
            </a:extLst>
          </p:cNvPr>
          <p:cNvSpPr txBox="1"/>
          <p:nvPr/>
        </p:nvSpPr>
        <p:spPr>
          <a:xfrm>
            <a:off x="6030098" y="2162433"/>
            <a:ext cx="95571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>
                <a:solidFill>
                  <a:srgbClr val="FF0000"/>
                </a:solidFill>
              </a:rPr>
              <a:t>Nonlinearity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4A1CE23-2D22-8D03-1FE3-16FFB975FF1D}"/>
              </a:ext>
            </a:extLst>
          </p:cNvPr>
          <p:cNvSpPr txBox="1"/>
          <p:nvPr/>
        </p:nvSpPr>
        <p:spPr>
          <a:xfrm>
            <a:off x="8382000" y="4749114"/>
            <a:ext cx="95571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>
                <a:solidFill>
                  <a:srgbClr val="FF0000"/>
                </a:solidFill>
              </a:rPr>
              <a:t>Nonlinearity</a:t>
            </a:r>
          </a:p>
        </p:txBody>
      </p:sp>
    </p:spTree>
    <p:extLst>
      <p:ext uri="{BB962C8B-B14F-4D97-AF65-F5344CB8AC3E}">
        <p14:creationId xmlns:p14="http://schemas.microsoft.com/office/powerpoint/2010/main" val="2822740386"/>
      </p:ext>
    </p:extLst>
  </p:cSld>
  <p:clrMapOvr>
    <a:masterClrMapping/>
  </p:clrMapOvr>
  <p:transition spd="slow">
    <p:fade thruBlk="1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FFD6495-B318-608C-72CD-77222D562186}"/>
              </a:ext>
            </a:extLst>
          </p:cNvPr>
          <p:cNvSpPr txBox="1"/>
          <p:nvPr/>
        </p:nvSpPr>
        <p:spPr>
          <a:xfrm>
            <a:off x="493023" y="1358153"/>
            <a:ext cx="11832855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/>
              <a:t>A neural network takes in </a:t>
            </a:r>
            <a:r>
              <a:rPr lang="en-GB" sz="3600" b="1" dirty="0">
                <a:solidFill>
                  <a:srgbClr val="FF0000"/>
                </a:solidFill>
              </a:rPr>
              <a:t>input</a:t>
            </a:r>
            <a:r>
              <a:rPr lang="en-GB" sz="3600" dirty="0"/>
              <a:t> </a:t>
            </a:r>
            <a:r>
              <a:rPr lang="en-GB" sz="3600" b="1" i="1" dirty="0">
                <a:solidFill>
                  <a:srgbClr val="FF0000"/>
                </a:solidFill>
                <a:latin typeface="Times" pitchFamily="2" charset="0"/>
              </a:rPr>
              <a:t>x </a:t>
            </a:r>
            <a:r>
              <a:rPr lang="en-GB" sz="3600" dirty="0"/>
              <a:t>data, </a:t>
            </a:r>
            <a:r>
              <a:rPr lang="en-GB" sz="3600" b="1" dirty="0">
                <a:solidFill>
                  <a:srgbClr val="FF0000"/>
                </a:solidFill>
              </a:rPr>
              <a:t>processes it ( </a:t>
            </a:r>
            <a:r>
              <a:rPr lang="en-GB" sz="3600" b="1" i="1" dirty="0">
                <a:solidFill>
                  <a:srgbClr val="FF0000"/>
                </a:solidFill>
                <a:latin typeface="Times" pitchFamily="2" charset="0"/>
              </a:rPr>
              <a:t>f </a:t>
            </a:r>
            <a:r>
              <a:rPr lang="en-GB" sz="3600" b="1" dirty="0">
                <a:solidFill>
                  <a:srgbClr val="FF0000"/>
                </a:solidFill>
              </a:rPr>
              <a:t>) </a:t>
            </a:r>
          </a:p>
          <a:p>
            <a:r>
              <a:rPr lang="en-GB" sz="3600" dirty="0"/>
              <a:t>through a series of interconnected nodes, and produces a </a:t>
            </a:r>
          </a:p>
          <a:p>
            <a:r>
              <a:rPr lang="en-GB" sz="3600" dirty="0"/>
              <a:t>predicted </a:t>
            </a:r>
            <a:r>
              <a:rPr lang="en-GB" sz="3600" b="1" dirty="0">
                <a:solidFill>
                  <a:srgbClr val="FF0000"/>
                </a:solidFill>
              </a:rPr>
              <a:t>output </a:t>
            </a:r>
            <a:r>
              <a:rPr lang="en-GB" sz="3600" b="1" i="1" dirty="0">
                <a:solidFill>
                  <a:srgbClr val="FF0000"/>
                </a:solidFill>
                <a:latin typeface="Times" pitchFamily="2" charset="0"/>
              </a:rPr>
              <a:t>y</a:t>
            </a:r>
            <a:r>
              <a:rPr lang="en-GB" sz="3600" i="1" dirty="0">
                <a:latin typeface="Times" pitchFamily="2" charset="0"/>
              </a:rPr>
              <a:t> </a:t>
            </a:r>
            <a:r>
              <a:rPr lang="en-GB" sz="3600" dirty="0"/>
              <a:t>based on </a:t>
            </a:r>
            <a:r>
              <a:rPr lang="en-GB" sz="3600" b="1" dirty="0">
                <a:solidFill>
                  <a:srgbClr val="FF0000"/>
                </a:solidFill>
              </a:rPr>
              <a:t>patterns</a:t>
            </a:r>
            <a:r>
              <a:rPr lang="en-GB" sz="3600" dirty="0"/>
              <a:t> learned from past data.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06B1381-B422-5B7E-0767-F494ED5E865B}"/>
              </a:ext>
            </a:extLst>
          </p:cNvPr>
          <p:cNvSpPr txBox="1"/>
          <p:nvPr/>
        </p:nvSpPr>
        <p:spPr>
          <a:xfrm>
            <a:off x="1870293" y="190390"/>
            <a:ext cx="8451413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4000" b="1" i="0" dirty="0">
                <a:solidFill>
                  <a:srgbClr val="FF0000"/>
                </a:solidFill>
                <a:effectLst/>
                <a:latin typeface="Söhne"/>
              </a:rPr>
              <a:t>Core Principle of Neural Networks 1</a:t>
            </a:r>
          </a:p>
          <a:p>
            <a:pPr algn="ctr"/>
            <a:r>
              <a:rPr lang="en-GB" sz="2400" b="1" dirty="0">
                <a:latin typeface="Söhne"/>
              </a:rPr>
              <a:t>Input-Process-Output</a:t>
            </a:r>
            <a:endParaRPr lang="en-GB" sz="2400" b="1" i="0" dirty="0">
              <a:effectLst/>
              <a:latin typeface="Söhne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F934AC5E-1499-F209-FD4E-4664391995DE}"/>
              </a:ext>
            </a:extLst>
          </p:cNvPr>
          <p:cNvGrpSpPr/>
          <p:nvPr/>
        </p:nvGrpSpPr>
        <p:grpSpPr>
          <a:xfrm>
            <a:off x="3439496" y="3978686"/>
            <a:ext cx="2273300" cy="2755900"/>
            <a:chOff x="1976456" y="3978686"/>
            <a:chExt cx="2273300" cy="2755900"/>
          </a:xfrm>
        </p:grpSpPr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1283A7DA-BB43-F38D-5A6B-32098A5CE9D4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976456" y="3978686"/>
              <a:ext cx="2273300" cy="2755900"/>
            </a:xfrm>
            <a:prstGeom prst="rect">
              <a:avLst/>
            </a:prstGeom>
          </p:spPr>
        </p:pic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F845E244-F95A-3296-AB10-7E49BE67E926}"/>
                </a:ext>
              </a:extLst>
            </p:cNvPr>
            <p:cNvSpPr txBox="1"/>
            <p:nvPr/>
          </p:nvSpPr>
          <p:spPr>
            <a:xfrm>
              <a:off x="3071813" y="4171950"/>
              <a:ext cx="1035220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b="1" dirty="0">
                  <a:solidFill>
                    <a:srgbClr val="FF0000"/>
                  </a:solidFill>
                </a:rPr>
                <a:t>SINGLE</a:t>
              </a:r>
              <a:br>
                <a:rPr lang="en-GB" b="1" dirty="0">
                  <a:solidFill>
                    <a:srgbClr val="FF0000"/>
                  </a:solidFill>
                </a:rPr>
              </a:br>
              <a:r>
                <a:rPr lang="en-GB" b="1" dirty="0">
                  <a:solidFill>
                    <a:srgbClr val="FF0000"/>
                  </a:solidFill>
                </a:rPr>
                <a:t>NEURON</a:t>
              </a:r>
            </a:p>
          </p:txBody>
        </p: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130FBE35-4837-9629-229B-42A2E4BD6116}"/>
              </a:ext>
            </a:extLst>
          </p:cNvPr>
          <p:cNvGrpSpPr/>
          <p:nvPr/>
        </p:nvGrpSpPr>
        <p:grpSpPr>
          <a:xfrm>
            <a:off x="8926551" y="3558988"/>
            <a:ext cx="2607469" cy="2786063"/>
            <a:chOff x="7770103" y="3864685"/>
            <a:chExt cx="2607469" cy="2786063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FF0C4C0A-AEEA-6B5F-DF31-9DC51DFD179B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7770103" y="3864685"/>
              <a:ext cx="2607469" cy="2786063"/>
            </a:xfrm>
            <a:prstGeom prst="rect">
              <a:avLst/>
            </a:prstGeom>
          </p:spPr>
        </p:pic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EF209EDD-928B-6351-E3D8-D8F91922FD07}"/>
                </a:ext>
              </a:extLst>
            </p:cNvPr>
            <p:cNvSpPr txBox="1"/>
            <p:nvPr/>
          </p:nvSpPr>
          <p:spPr>
            <a:xfrm>
              <a:off x="8828947" y="3947833"/>
              <a:ext cx="1493101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b="1" dirty="0">
                  <a:solidFill>
                    <a:srgbClr val="FF0000"/>
                  </a:solidFill>
                </a:rPr>
                <a:t>NETWORKED</a:t>
              </a:r>
              <a:br>
                <a:rPr lang="en-GB" b="1" dirty="0">
                  <a:solidFill>
                    <a:srgbClr val="FF0000"/>
                  </a:solidFill>
                </a:rPr>
              </a:br>
              <a:r>
                <a:rPr lang="en-GB" b="1" dirty="0">
                  <a:solidFill>
                    <a:srgbClr val="FF0000"/>
                  </a:solidFill>
                </a:rPr>
                <a:t>NEURONS</a:t>
              </a:r>
            </a:p>
          </p:txBody>
        </p:sp>
      </p:grpSp>
      <p:pic>
        <p:nvPicPr>
          <p:cNvPr id="1026" name="Picture 2" descr="Labeled Neuron Diagram - Science Trends">
            <a:extLst>
              <a:ext uri="{FF2B5EF4-FFF2-40B4-BE49-F238E27FC236}">
                <a16:creationId xmlns:a16="http://schemas.microsoft.com/office/drawing/2014/main" id="{FA2B04C9-638A-C714-2D02-69B82CCC244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13187" y="4705574"/>
            <a:ext cx="2424056" cy="1212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Why are scientists trying to map every single neuron in the brain? - Vox">
            <a:extLst>
              <a:ext uri="{FF2B5EF4-FFF2-40B4-BE49-F238E27FC236}">
                <a16:creationId xmlns:a16="http://schemas.microsoft.com/office/drawing/2014/main" id="{7122EE95-058A-1A69-4A80-38A753337F2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6263639" y="3666934"/>
            <a:ext cx="2517289" cy="2486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7C80BF9F-55DF-4DF5-4AA6-28A2F894A609}"/>
              </a:ext>
            </a:extLst>
          </p:cNvPr>
          <p:cNvSpPr txBox="1"/>
          <p:nvPr/>
        </p:nvSpPr>
        <p:spPr>
          <a:xfrm>
            <a:off x="3684494" y="3784906"/>
            <a:ext cx="609958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i="1" dirty="0">
                <a:solidFill>
                  <a:srgbClr val="FF0000"/>
                </a:solidFill>
                <a:latin typeface="Times" pitchFamily="2" charset="0"/>
              </a:rPr>
              <a:t>x</a:t>
            </a:r>
            <a:endParaRPr lang="en-GB" i="1" dirty="0">
              <a:latin typeface="Times" pitchFamily="2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761D6A2-2FBB-E6E0-E61A-4E9E1344062D}"/>
              </a:ext>
            </a:extLst>
          </p:cNvPr>
          <p:cNvSpPr txBox="1"/>
          <p:nvPr/>
        </p:nvSpPr>
        <p:spPr>
          <a:xfrm>
            <a:off x="5482814" y="5131404"/>
            <a:ext cx="609958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i="1" dirty="0">
                <a:solidFill>
                  <a:srgbClr val="FF0000"/>
                </a:solidFill>
                <a:latin typeface="Times" pitchFamily="2" charset="0"/>
              </a:rPr>
              <a:t>y</a:t>
            </a:r>
            <a:endParaRPr lang="en-GB" i="1" dirty="0">
              <a:latin typeface="Times" pitchFamily="2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FEB38E00-177B-B6C1-540F-F4BF72562580}"/>
              </a:ext>
            </a:extLst>
          </p:cNvPr>
          <p:cNvSpPr txBox="1"/>
          <p:nvPr/>
        </p:nvSpPr>
        <p:spPr>
          <a:xfrm>
            <a:off x="9097384" y="3862002"/>
            <a:ext cx="609958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>
                <a:solidFill>
                  <a:srgbClr val="FF0000"/>
                </a:solidFill>
                <a:latin typeface="Times" pitchFamily="2" charset="0"/>
              </a:rPr>
              <a:t>x</a:t>
            </a:r>
            <a:endParaRPr lang="en-GB" dirty="0">
              <a:latin typeface="Times" pitchFamily="2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A929C02F-0F1D-88EA-3AA7-AC1A18E3469F}"/>
              </a:ext>
            </a:extLst>
          </p:cNvPr>
          <p:cNvSpPr txBox="1"/>
          <p:nvPr/>
        </p:nvSpPr>
        <p:spPr>
          <a:xfrm>
            <a:off x="11207675" y="5111682"/>
            <a:ext cx="609958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i="1" dirty="0">
                <a:solidFill>
                  <a:srgbClr val="FF0000"/>
                </a:solidFill>
                <a:latin typeface="Times" pitchFamily="2" charset="0"/>
              </a:rPr>
              <a:t>y</a:t>
            </a:r>
            <a:endParaRPr lang="en-GB" i="1" dirty="0">
              <a:latin typeface="Times" pitchFamily="2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966F3B8-9E12-2756-4B72-FE63054CD10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05763" y="6325795"/>
            <a:ext cx="5272154" cy="53220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1BB14D0-18F2-7BF1-8B30-C28235014F5F}"/>
              </a:ext>
            </a:extLst>
          </p:cNvPr>
          <p:cNvSpPr txBox="1"/>
          <p:nvPr/>
        </p:nvSpPr>
        <p:spPr>
          <a:xfrm>
            <a:off x="6644640" y="6048494"/>
            <a:ext cx="185166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b="1" dirty="0">
                <a:solidFill>
                  <a:srgbClr val="FF0000"/>
                </a:solidFill>
                <a:highlight>
                  <a:srgbClr val="FFFF00"/>
                </a:highlight>
                <a:latin typeface="Söhne"/>
              </a:rPr>
              <a:t>Summation</a:t>
            </a:r>
            <a:endParaRPr lang="en-GB" dirty="0">
              <a:solidFill>
                <a:srgbClr val="FF0000"/>
              </a:solidFill>
              <a:highlight>
                <a:srgbClr val="FFFF00"/>
              </a:highlight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7A19918-84AA-4BB9-6DC9-25613ED09E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C13D8231-2672-544A-1D8E-A3F999FBF4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42FB5E-5DB9-974D-9E11-62D4474C6E9F}" type="slidenum">
              <a:rPr lang="en-GB" smtClean="0"/>
              <a:t>10</a:t>
            </a:fld>
            <a:endParaRPr lang="en-GB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29CFA1AD-A7A6-AB48-56C2-358783048B1C}"/>
              </a:ext>
            </a:extLst>
          </p:cNvPr>
          <p:cNvSpPr txBox="1"/>
          <p:nvPr/>
        </p:nvSpPr>
        <p:spPr>
          <a:xfrm>
            <a:off x="4850244" y="5502877"/>
            <a:ext cx="870751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1050" dirty="0">
                <a:solidFill>
                  <a:srgbClr val="FF0000"/>
                </a:solidFill>
              </a:rPr>
              <a:t>activation</a:t>
            </a:r>
          </a:p>
          <a:p>
            <a:pPr algn="ctr"/>
            <a:r>
              <a:rPr lang="en-GB" sz="1050" dirty="0">
                <a:solidFill>
                  <a:srgbClr val="FF0000"/>
                </a:solidFill>
              </a:rPr>
              <a:t>function </a:t>
            </a:r>
          </a:p>
          <a:p>
            <a:pPr algn="ctr"/>
            <a:r>
              <a:rPr lang="en-GB" sz="1050" dirty="0">
                <a:solidFill>
                  <a:srgbClr val="FF0000"/>
                </a:solidFill>
              </a:rPr>
              <a:t>– whether a </a:t>
            </a:r>
          </a:p>
          <a:p>
            <a:pPr algn="ctr"/>
            <a:r>
              <a:rPr lang="en-GB" sz="1050" dirty="0">
                <a:solidFill>
                  <a:srgbClr val="FF0000"/>
                </a:solidFill>
              </a:rPr>
              <a:t>neuron fires</a:t>
            </a:r>
          </a:p>
        </p:txBody>
      </p:sp>
    </p:spTree>
    <p:extLst>
      <p:ext uri="{BB962C8B-B14F-4D97-AF65-F5344CB8AC3E}">
        <p14:creationId xmlns:p14="http://schemas.microsoft.com/office/powerpoint/2010/main" val="3953939439"/>
      </p:ext>
    </p:extLst>
  </p:cSld>
  <p:clrMapOvr>
    <a:masterClrMapping/>
  </p:clrMapOvr>
  <p:transition spd="slow">
    <p:fade thruBlk="1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706B1381-B422-5B7E-0767-F494ED5E865B}"/>
              </a:ext>
            </a:extLst>
          </p:cNvPr>
          <p:cNvSpPr txBox="1"/>
          <p:nvPr/>
        </p:nvSpPr>
        <p:spPr>
          <a:xfrm>
            <a:off x="1184502" y="99578"/>
            <a:ext cx="9800653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4000" b="1" i="0" dirty="0">
                <a:solidFill>
                  <a:srgbClr val="FF0000"/>
                </a:solidFill>
                <a:effectLst/>
                <a:latin typeface="Söhne"/>
              </a:rPr>
              <a:t>Generating New Concepts from Old</a:t>
            </a:r>
          </a:p>
          <a:p>
            <a:pPr algn="ctr"/>
            <a:r>
              <a:rPr lang="en-GB" sz="2400" b="1" dirty="0">
                <a:latin typeface="Söhne"/>
              </a:rPr>
              <a:t>Combinatorial power can represent newly-encountered complex patterns</a:t>
            </a:r>
            <a:endParaRPr lang="en-GB" sz="2400" b="1" i="0" dirty="0">
              <a:effectLst/>
              <a:latin typeface="Söhne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4B4E0A91-2D52-3170-D27F-3BBE00AF4E4B}"/>
              </a:ext>
            </a:extLst>
          </p:cNvPr>
          <p:cNvGrpSpPr/>
          <p:nvPr/>
        </p:nvGrpSpPr>
        <p:grpSpPr>
          <a:xfrm>
            <a:off x="6259551" y="3785802"/>
            <a:ext cx="8472150" cy="2879289"/>
            <a:chOff x="6259551" y="3785802"/>
            <a:chExt cx="8472150" cy="2879289"/>
          </a:xfrm>
        </p:grpSpPr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130FBE35-4837-9629-229B-42A2E4BD6116}"/>
                </a:ext>
              </a:extLst>
            </p:cNvPr>
            <p:cNvGrpSpPr/>
            <p:nvPr/>
          </p:nvGrpSpPr>
          <p:grpSpPr>
            <a:xfrm>
              <a:off x="6259551" y="3879028"/>
              <a:ext cx="2607469" cy="2786063"/>
              <a:chOff x="7770103" y="3864685"/>
              <a:chExt cx="2607469" cy="2786063"/>
            </a:xfrm>
          </p:grpSpPr>
          <p:pic>
            <p:nvPicPr>
              <p:cNvPr id="7" name="Picture 6">
                <a:extLst>
                  <a:ext uri="{FF2B5EF4-FFF2-40B4-BE49-F238E27FC236}">
                    <a16:creationId xmlns:a16="http://schemas.microsoft.com/office/drawing/2014/main" id="{FF0C4C0A-AEEA-6B5F-DF31-9DC51DFD179B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7770103" y="3864685"/>
                <a:ext cx="2607469" cy="2786063"/>
              </a:xfrm>
              <a:prstGeom prst="rect">
                <a:avLst/>
              </a:prstGeom>
            </p:spPr>
          </p:pic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EF209EDD-928B-6351-E3D8-D8F91922FD07}"/>
                  </a:ext>
                </a:extLst>
              </p:cNvPr>
              <p:cNvSpPr txBox="1"/>
              <p:nvPr/>
            </p:nvSpPr>
            <p:spPr>
              <a:xfrm>
                <a:off x="8828947" y="3947833"/>
                <a:ext cx="1493101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b="1" dirty="0">
                    <a:solidFill>
                      <a:srgbClr val="FF0000"/>
                    </a:solidFill>
                  </a:rPr>
                  <a:t>NETWORKED</a:t>
                </a:r>
                <a:br>
                  <a:rPr lang="en-GB" b="1" dirty="0">
                    <a:solidFill>
                      <a:srgbClr val="FF0000"/>
                    </a:solidFill>
                  </a:rPr>
                </a:br>
                <a:r>
                  <a:rPr lang="en-GB" b="1" dirty="0">
                    <a:solidFill>
                      <a:srgbClr val="FF0000"/>
                    </a:solidFill>
                  </a:rPr>
                  <a:t>NEURONS</a:t>
                </a:r>
              </a:p>
            </p:txBody>
          </p:sp>
        </p:grp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FEB38E00-177B-B6C1-540F-F4BF72562580}"/>
                </a:ext>
              </a:extLst>
            </p:cNvPr>
            <p:cNvSpPr txBox="1"/>
            <p:nvPr/>
          </p:nvSpPr>
          <p:spPr>
            <a:xfrm>
              <a:off x="6506584" y="3785802"/>
              <a:ext cx="6099586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1800" b="1" i="1" dirty="0">
                  <a:solidFill>
                    <a:srgbClr val="FF0000"/>
                  </a:solidFill>
                  <a:latin typeface="Times" pitchFamily="2" charset="0"/>
                </a:rPr>
                <a:t>x</a:t>
              </a:r>
              <a:endParaRPr lang="en-GB" i="1" dirty="0">
                <a:latin typeface="Times" pitchFamily="2" charset="0"/>
              </a:endParaRPr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A929C02F-0F1D-88EA-3AA7-AC1A18E3469F}"/>
                </a:ext>
              </a:extLst>
            </p:cNvPr>
            <p:cNvSpPr txBox="1"/>
            <p:nvPr/>
          </p:nvSpPr>
          <p:spPr>
            <a:xfrm>
              <a:off x="8632115" y="5050722"/>
              <a:ext cx="6099586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b="1" i="1" dirty="0">
                  <a:solidFill>
                    <a:srgbClr val="FF0000"/>
                  </a:solidFill>
                  <a:latin typeface="Times" pitchFamily="2" charset="0"/>
                </a:rPr>
                <a:t>y</a:t>
              </a:r>
              <a:endParaRPr lang="en-GB" i="1" dirty="0">
                <a:latin typeface="Times" pitchFamily="2" charset="0"/>
              </a:endParaRP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A7688374-12D2-5EE4-5EDD-2017A396CD60}"/>
              </a:ext>
            </a:extLst>
          </p:cNvPr>
          <p:cNvSpPr txBox="1"/>
          <p:nvPr/>
        </p:nvSpPr>
        <p:spPr>
          <a:xfrm>
            <a:off x="1581373" y="1452283"/>
            <a:ext cx="9355831" cy="22236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/>
              <a:t> - New complex functions can be created through </a:t>
            </a:r>
          </a:p>
          <a:p>
            <a:r>
              <a:rPr lang="en-GB" sz="3200" dirty="0"/>
              <a:t>different </a:t>
            </a:r>
            <a:r>
              <a:rPr lang="en-GB" sz="3200" b="1" dirty="0">
                <a:solidFill>
                  <a:srgbClr val="FF0000"/>
                </a:solidFill>
              </a:rPr>
              <a:t>arrangements</a:t>
            </a:r>
            <a:r>
              <a:rPr lang="en-GB" sz="3200" dirty="0"/>
              <a:t> of simple functions</a:t>
            </a:r>
          </a:p>
          <a:p>
            <a:endParaRPr lang="en-GB" sz="700" dirty="0"/>
          </a:p>
          <a:p>
            <a:r>
              <a:rPr lang="en-GB" sz="3200" dirty="0"/>
              <a:t> - Neural networks are therefore functions constructed </a:t>
            </a:r>
          </a:p>
          <a:p>
            <a:r>
              <a:rPr lang="en-GB" sz="3200" dirty="0"/>
              <a:t>from </a:t>
            </a:r>
            <a:r>
              <a:rPr lang="en-GB" sz="3200" b="1" dirty="0">
                <a:solidFill>
                  <a:srgbClr val="FF0000"/>
                </a:solidFill>
              </a:rPr>
              <a:t>composition</a:t>
            </a:r>
            <a:r>
              <a:rPr lang="en-GB" sz="3200" dirty="0"/>
              <a:t> of small functional operations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C951DA-371D-9BD1-1286-77B5C9103F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42FB5E-5DB9-974D-9E11-62D4474C6E9F}" type="slidenum">
              <a:rPr lang="en-GB" smtClean="0"/>
              <a:t>11</a:t>
            </a:fld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F3B853D-0DE5-269A-5753-B5B6ABE253F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101943" y="6056085"/>
            <a:ext cx="1905000" cy="628650"/>
          </a:xfrm>
          <a:prstGeom prst="rect">
            <a:avLst/>
          </a:prstGeom>
        </p:spPr>
      </p:pic>
      <p:pic>
        <p:nvPicPr>
          <p:cNvPr id="1026" name="Picture 2" descr="Artificial Neural Network : BCCVL">
            <a:extLst>
              <a:ext uri="{FF2B5EF4-FFF2-40B4-BE49-F238E27FC236}">
                <a16:creationId xmlns:a16="http://schemas.microsoft.com/office/drawing/2014/main" id="{2F95E208-8DC4-912E-6120-44F573F7565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1354" y="3889829"/>
            <a:ext cx="3775484" cy="2547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D905C591-15CA-797A-E370-C0FB6ACEE298}"/>
              </a:ext>
            </a:extLst>
          </p:cNvPr>
          <p:cNvSpPr txBox="1"/>
          <p:nvPr/>
        </p:nvSpPr>
        <p:spPr>
          <a:xfrm>
            <a:off x="8170884" y="4646141"/>
            <a:ext cx="572593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1050" dirty="0">
                <a:solidFill>
                  <a:srgbClr val="FF0000"/>
                </a:solidFill>
              </a:rPr>
              <a:t>output</a:t>
            </a:r>
          </a:p>
          <a:p>
            <a:pPr algn="ctr"/>
            <a:r>
              <a:rPr lang="en-GB" sz="1050" dirty="0">
                <a:solidFill>
                  <a:srgbClr val="FF0000"/>
                </a:solidFill>
              </a:rPr>
              <a:t>layer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2BBA084-84A7-8250-471A-FF3172CA6A39}"/>
              </a:ext>
            </a:extLst>
          </p:cNvPr>
          <p:cNvSpPr txBox="1"/>
          <p:nvPr/>
        </p:nvSpPr>
        <p:spPr>
          <a:xfrm>
            <a:off x="6433768" y="3513437"/>
            <a:ext cx="471603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1050" dirty="0">
                <a:solidFill>
                  <a:srgbClr val="FF0000"/>
                </a:solidFill>
              </a:rPr>
              <a:t>input</a:t>
            </a:r>
          </a:p>
          <a:p>
            <a:pPr algn="ctr"/>
            <a:r>
              <a:rPr lang="en-GB" sz="1050" dirty="0">
                <a:solidFill>
                  <a:srgbClr val="FF0000"/>
                </a:solidFill>
              </a:rPr>
              <a:t>layer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99F702D-CD66-B4BA-ED2D-CF388A62AC4C}"/>
              </a:ext>
            </a:extLst>
          </p:cNvPr>
          <p:cNvSpPr txBox="1"/>
          <p:nvPr/>
        </p:nvSpPr>
        <p:spPr>
          <a:xfrm>
            <a:off x="8273065" y="5502877"/>
            <a:ext cx="870751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1050" dirty="0">
                <a:solidFill>
                  <a:srgbClr val="FF0000"/>
                </a:solidFill>
              </a:rPr>
              <a:t>activation</a:t>
            </a:r>
          </a:p>
          <a:p>
            <a:pPr algn="ctr"/>
            <a:r>
              <a:rPr lang="en-GB" sz="1050" dirty="0">
                <a:solidFill>
                  <a:srgbClr val="FF0000"/>
                </a:solidFill>
              </a:rPr>
              <a:t>function </a:t>
            </a:r>
          </a:p>
          <a:p>
            <a:pPr algn="ctr"/>
            <a:r>
              <a:rPr lang="en-GB" sz="1050" dirty="0">
                <a:solidFill>
                  <a:srgbClr val="FF0000"/>
                </a:solidFill>
              </a:rPr>
              <a:t>– whether a </a:t>
            </a:r>
          </a:p>
          <a:p>
            <a:pPr algn="ctr"/>
            <a:r>
              <a:rPr lang="en-GB" sz="1050" dirty="0">
                <a:solidFill>
                  <a:srgbClr val="FF0000"/>
                </a:solidFill>
              </a:rPr>
              <a:t>neuron fires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07203E3-3D78-C343-6295-2C593B91E98A}"/>
              </a:ext>
            </a:extLst>
          </p:cNvPr>
          <p:cNvSpPr txBox="1"/>
          <p:nvPr/>
        </p:nvSpPr>
        <p:spPr>
          <a:xfrm>
            <a:off x="7351108" y="5885935"/>
            <a:ext cx="564577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1050" dirty="0">
                <a:solidFill>
                  <a:srgbClr val="FF0000"/>
                </a:solidFill>
              </a:rPr>
              <a:t>hidden</a:t>
            </a:r>
          </a:p>
          <a:p>
            <a:pPr algn="ctr"/>
            <a:r>
              <a:rPr lang="en-GB" sz="1050" dirty="0">
                <a:solidFill>
                  <a:srgbClr val="FF0000"/>
                </a:solidFill>
              </a:rPr>
              <a:t>layers</a:t>
            </a:r>
          </a:p>
        </p:txBody>
      </p:sp>
    </p:spTree>
    <p:extLst>
      <p:ext uri="{BB962C8B-B14F-4D97-AF65-F5344CB8AC3E}">
        <p14:creationId xmlns:p14="http://schemas.microsoft.com/office/powerpoint/2010/main" val="274969255"/>
      </p:ext>
    </p:extLst>
  </p:cSld>
  <p:clrMapOvr>
    <a:masterClrMapping/>
  </p:clrMapOvr>
  <p:transition spd="slow">
    <p:fade thruBlk="1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F0FB676-AEFB-717B-94D9-B4E9CBC8F35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226051" y="1285875"/>
            <a:ext cx="6612412" cy="98583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6378824-B1FF-CE63-3D8D-AE444A47BC4F}"/>
              </a:ext>
            </a:extLst>
          </p:cNvPr>
          <p:cNvSpPr txBox="1"/>
          <p:nvPr/>
        </p:nvSpPr>
        <p:spPr>
          <a:xfrm>
            <a:off x="2615957" y="161362"/>
            <a:ext cx="7702476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4000" b="1" i="0" dirty="0">
                <a:solidFill>
                  <a:srgbClr val="FF0000"/>
                </a:solidFill>
                <a:effectLst/>
                <a:latin typeface="Söhne"/>
              </a:rPr>
              <a:t>Understanding a Single Neuron</a:t>
            </a:r>
          </a:p>
          <a:p>
            <a:pPr algn="ctr"/>
            <a:r>
              <a:rPr lang="en-GB" sz="2400" b="1" dirty="0">
                <a:latin typeface="Söhne"/>
              </a:rPr>
              <a:t>Split it into two sub-functions</a:t>
            </a:r>
            <a:endParaRPr lang="en-GB" sz="2400" b="1" i="0" dirty="0">
              <a:effectLst/>
              <a:latin typeface="Söhne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F33DED3-EE1A-FF67-E3EB-AD5BFA55E32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199" y="1308099"/>
            <a:ext cx="4861738" cy="490696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BEB8B71-A4DC-523D-78FB-1726CDCC9F19}"/>
              </a:ext>
            </a:extLst>
          </p:cNvPr>
          <p:cNvSpPr txBox="1"/>
          <p:nvPr/>
        </p:nvSpPr>
        <p:spPr>
          <a:xfrm>
            <a:off x="3400426" y="6043613"/>
            <a:ext cx="1671637" cy="646331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“unary function”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82B58E4-7858-24C6-8982-32A4E3E7F278}"/>
              </a:ext>
            </a:extLst>
          </p:cNvPr>
          <p:cNvSpPr txBox="1"/>
          <p:nvPr/>
        </p:nvSpPr>
        <p:spPr>
          <a:xfrm>
            <a:off x="557213" y="6056331"/>
            <a:ext cx="2743200" cy="646331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“</a:t>
            </a:r>
            <a:r>
              <a:rPr lang="en-GB" b="1" i="1" dirty="0">
                <a:solidFill>
                  <a:schemeClr val="bg1"/>
                </a:solidFill>
              </a:rPr>
              <a:t>n</a:t>
            </a:r>
            <a:r>
              <a:rPr lang="en-GB" b="1" dirty="0">
                <a:solidFill>
                  <a:schemeClr val="bg1"/>
                </a:solidFill>
              </a:rPr>
              <a:t> element 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linear function”</a:t>
            </a:r>
          </a:p>
        </p:txBody>
      </p:sp>
      <p:sp>
        <p:nvSpPr>
          <p:cNvPr id="10" name="Round Single Corner of Rectangle 9">
            <a:extLst>
              <a:ext uri="{FF2B5EF4-FFF2-40B4-BE49-F238E27FC236}">
                <a16:creationId xmlns:a16="http://schemas.microsoft.com/office/drawing/2014/main" id="{E569E5D9-0342-3E8E-2D8C-34AA81133129}"/>
              </a:ext>
            </a:extLst>
          </p:cNvPr>
          <p:cNvSpPr/>
          <p:nvPr/>
        </p:nvSpPr>
        <p:spPr>
          <a:xfrm>
            <a:off x="537882" y="1441525"/>
            <a:ext cx="2805393" cy="4636546"/>
          </a:xfrm>
          <a:prstGeom prst="round1Rect">
            <a:avLst>
              <a:gd name="adj" fmla="val 0"/>
            </a:avLst>
          </a:prstGeom>
          <a:solidFill>
            <a:srgbClr val="FF0000">
              <a:alpha val="7563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ound Single Corner of Rectangle 10">
            <a:extLst>
              <a:ext uri="{FF2B5EF4-FFF2-40B4-BE49-F238E27FC236}">
                <a16:creationId xmlns:a16="http://schemas.microsoft.com/office/drawing/2014/main" id="{2562B791-89E6-2DC7-E907-C2E0B00EF9F0}"/>
              </a:ext>
            </a:extLst>
          </p:cNvPr>
          <p:cNvSpPr/>
          <p:nvPr/>
        </p:nvSpPr>
        <p:spPr>
          <a:xfrm>
            <a:off x="3304894" y="1436762"/>
            <a:ext cx="1752881" cy="4636546"/>
          </a:xfrm>
          <a:prstGeom prst="round1Rect">
            <a:avLst>
              <a:gd name="adj" fmla="val 0"/>
            </a:avLst>
          </a:prstGeom>
          <a:solidFill>
            <a:srgbClr val="00B050">
              <a:alpha val="7563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D662718-C7EC-2AB3-8AB6-23FC8168A873}"/>
              </a:ext>
            </a:extLst>
          </p:cNvPr>
          <p:cNvSpPr txBox="1"/>
          <p:nvPr/>
        </p:nvSpPr>
        <p:spPr>
          <a:xfrm>
            <a:off x="5958363" y="2549010"/>
            <a:ext cx="6100762" cy="455509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i="1" dirty="0">
                <a:solidFill>
                  <a:srgbClr val="FF0000"/>
                </a:solidFill>
                <a:effectLst/>
                <a:latin typeface="Söhne"/>
              </a:rPr>
              <a:t>n</a:t>
            </a:r>
            <a:r>
              <a:rPr lang="en-GB" sz="2800" b="1" i="0" dirty="0">
                <a:solidFill>
                  <a:srgbClr val="FF0000"/>
                </a:solidFill>
                <a:effectLst/>
                <a:latin typeface="Söhne"/>
              </a:rPr>
              <a:t> elements feeding into one output </a:t>
            </a:r>
            <a:br>
              <a:rPr lang="en-GB" sz="2800" b="1" i="0" dirty="0">
                <a:solidFill>
                  <a:srgbClr val="FF0000"/>
                </a:solidFill>
                <a:effectLst/>
                <a:latin typeface="Söhne"/>
              </a:rPr>
            </a:br>
            <a:r>
              <a:rPr lang="en-GB" sz="2800" b="1" i="0" dirty="0">
                <a:solidFill>
                  <a:srgbClr val="FF0000"/>
                </a:solidFill>
                <a:effectLst/>
                <a:latin typeface="Söhne"/>
              </a:rPr>
              <a:t>(or unary function*) </a:t>
            </a:r>
          </a:p>
          <a:p>
            <a:endParaRPr lang="en-GB" b="1" dirty="0">
              <a:solidFill>
                <a:srgbClr val="FF0000"/>
              </a:solidFill>
              <a:latin typeface="Söhne"/>
            </a:endParaRPr>
          </a:p>
          <a:p>
            <a:pPr algn="l"/>
            <a:r>
              <a:rPr lang="en-GB" sz="2400" b="0" i="1" dirty="0">
                <a:effectLst/>
                <a:latin typeface="Söhne"/>
              </a:rPr>
              <a:t>Unary functions include data transformations - think about what your brain does when it thinks of a problem in familiar terms e.g. metres and the mentally</a:t>
            </a:r>
            <a:r>
              <a:rPr lang="en-GB" sz="2400" i="1" dirty="0">
                <a:latin typeface="Söhne"/>
              </a:rPr>
              <a:t> converts it to feet</a:t>
            </a:r>
            <a:endParaRPr lang="en-GB" sz="2400" b="0" i="1" dirty="0">
              <a:effectLst/>
              <a:latin typeface="Söhne"/>
            </a:endParaRPr>
          </a:p>
          <a:p>
            <a:pPr algn="l"/>
            <a:br>
              <a:rPr lang="en-GB" sz="2400" i="1" dirty="0"/>
            </a:br>
            <a:r>
              <a:rPr lang="en-GB" sz="2400" i="1" dirty="0"/>
              <a:t>*an </a:t>
            </a:r>
            <a:r>
              <a:rPr lang="en-GB" sz="2400" b="0" i="1" dirty="0">
                <a:solidFill>
                  <a:srgbClr val="374151"/>
                </a:solidFill>
                <a:effectLst/>
                <a:latin typeface="Söhne"/>
              </a:rPr>
              <a:t>input provided to the network </a:t>
            </a:r>
            <a:br>
              <a:rPr lang="en-GB" sz="2400" b="0" i="1" dirty="0">
                <a:solidFill>
                  <a:srgbClr val="374151"/>
                </a:solidFill>
                <a:effectLst/>
                <a:latin typeface="Söhne"/>
              </a:rPr>
            </a:br>
            <a:r>
              <a:rPr lang="en-GB" sz="2400" b="1" i="1" dirty="0">
                <a:solidFill>
                  <a:srgbClr val="374151"/>
                </a:solidFill>
                <a:effectLst/>
                <a:latin typeface="Söhne"/>
              </a:rPr>
              <a:t>during training </a:t>
            </a:r>
            <a:r>
              <a:rPr lang="en-GB" sz="2400" b="0" i="1" dirty="0">
                <a:solidFill>
                  <a:srgbClr val="374151"/>
                </a:solidFill>
                <a:effectLst/>
                <a:latin typeface="Söhne"/>
              </a:rPr>
              <a:t>or inference.</a:t>
            </a:r>
          </a:p>
          <a:p>
            <a:br>
              <a:rPr lang="en-GB" sz="2400" i="1" dirty="0"/>
            </a:br>
            <a:endParaRPr lang="en-GB" sz="2400" i="1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77801C9-D054-3B2F-1839-B589E60734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42FB5E-5DB9-974D-9E11-62D4474C6E9F}" type="slidenum">
              <a:rPr lang="en-GB" smtClean="0"/>
              <a:t>12</a:t>
            </a:fld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2C25A06-4A56-330B-EB0E-8E2BD2FF397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101943" y="6056085"/>
            <a:ext cx="1905000" cy="62865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86F52E8-943C-9EA6-8FC1-27BB962BA087}"/>
              </a:ext>
            </a:extLst>
          </p:cNvPr>
          <p:cNvSpPr txBox="1"/>
          <p:nvPr/>
        </p:nvSpPr>
        <p:spPr>
          <a:xfrm>
            <a:off x="8813436" y="2075935"/>
            <a:ext cx="572593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1050" dirty="0">
                <a:solidFill>
                  <a:srgbClr val="FF0000"/>
                </a:solidFill>
              </a:rPr>
              <a:t>output</a:t>
            </a:r>
          </a:p>
          <a:p>
            <a:pPr algn="ctr"/>
            <a:r>
              <a:rPr lang="en-GB" sz="1050" dirty="0">
                <a:solidFill>
                  <a:srgbClr val="FF0000"/>
                </a:solidFill>
              </a:rPr>
              <a:t>layer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F3A24EA-6D2E-45FC-FC41-62FA0CADD1E4}"/>
              </a:ext>
            </a:extLst>
          </p:cNvPr>
          <p:cNvSpPr txBox="1"/>
          <p:nvPr/>
        </p:nvSpPr>
        <p:spPr>
          <a:xfrm>
            <a:off x="10165509" y="2067697"/>
            <a:ext cx="471603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1050" dirty="0">
                <a:solidFill>
                  <a:srgbClr val="FF0000"/>
                </a:solidFill>
              </a:rPr>
              <a:t>input</a:t>
            </a:r>
          </a:p>
          <a:p>
            <a:pPr algn="ctr"/>
            <a:r>
              <a:rPr lang="en-GB" sz="1050" dirty="0">
                <a:solidFill>
                  <a:srgbClr val="FF0000"/>
                </a:solidFill>
              </a:rPr>
              <a:t>layer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AA65BD1-740B-86B2-2C1F-DF988908BA3B}"/>
              </a:ext>
            </a:extLst>
          </p:cNvPr>
          <p:cNvSpPr txBox="1"/>
          <p:nvPr/>
        </p:nvSpPr>
        <p:spPr>
          <a:xfrm>
            <a:off x="5257610" y="2092411"/>
            <a:ext cx="723275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1050" dirty="0">
                <a:solidFill>
                  <a:srgbClr val="FF0000"/>
                </a:solidFill>
              </a:rPr>
              <a:t>activation</a:t>
            </a:r>
          </a:p>
          <a:p>
            <a:pPr algn="ctr"/>
            <a:r>
              <a:rPr lang="en-GB" sz="1050" dirty="0">
                <a:solidFill>
                  <a:srgbClr val="FF0000"/>
                </a:solidFill>
              </a:rPr>
              <a:t>function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8C494F9-2858-E35B-9A95-16E74D04EF38}"/>
              </a:ext>
            </a:extLst>
          </p:cNvPr>
          <p:cNvSpPr txBox="1"/>
          <p:nvPr/>
        </p:nvSpPr>
        <p:spPr>
          <a:xfrm>
            <a:off x="8364362" y="2080054"/>
            <a:ext cx="564577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1050" dirty="0">
                <a:solidFill>
                  <a:srgbClr val="FF0000"/>
                </a:solidFill>
              </a:rPr>
              <a:t>hidden</a:t>
            </a:r>
          </a:p>
          <a:p>
            <a:pPr algn="ctr"/>
            <a:r>
              <a:rPr lang="en-GB" sz="1050" dirty="0">
                <a:solidFill>
                  <a:srgbClr val="FF0000"/>
                </a:solidFill>
              </a:rPr>
              <a:t>layers</a:t>
            </a:r>
          </a:p>
        </p:txBody>
      </p:sp>
    </p:spTree>
    <p:extLst>
      <p:ext uri="{BB962C8B-B14F-4D97-AF65-F5344CB8AC3E}">
        <p14:creationId xmlns:p14="http://schemas.microsoft.com/office/powerpoint/2010/main" val="2220415826"/>
      </p:ext>
    </p:extLst>
  </p:cSld>
  <p:clrMapOvr>
    <a:masterClrMapping/>
  </p:clrMapOvr>
  <p:transition spd="slow">
    <p:fade thruBlk="1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DA62A9A-8554-DF6A-B820-4D5860B2080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18178" y="1269405"/>
            <a:ext cx="6955644" cy="122342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A8B75D0-4280-196F-8D7A-F43859C59C72}"/>
              </a:ext>
            </a:extLst>
          </p:cNvPr>
          <p:cNvSpPr txBox="1"/>
          <p:nvPr/>
        </p:nvSpPr>
        <p:spPr>
          <a:xfrm>
            <a:off x="1717608" y="234315"/>
            <a:ext cx="9011352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4000" b="1" i="0" dirty="0">
                <a:solidFill>
                  <a:srgbClr val="FF0000"/>
                </a:solidFill>
                <a:effectLst/>
                <a:latin typeface="Söhne"/>
              </a:rPr>
              <a:t>Neural Networks in Decision Support</a:t>
            </a:r>
          </a:p>
          <a:p>
            <a:pPr algn="ctr"/>
            <a:r>
              <a:rPr lang="en-GB" sz="2400" b="1" dirty="0">
                <a:latin typeface="Söhne"/>
              </a:rPr>
              <a:t>A simple example creating a basic but functional neural network</a:t>
            </a:r>
            <a:endParaRPr lang="en-GB" sz="2400" b="1" i="0" dirty="0">
              <a:effectLst/>
              <a:latin typeface="Söhne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F410FF4-A9B8-53D2-5372-1D9C161EC951}"/>
              </a:ext>
            </a:extLst>
          </p:cNvPr>
          <p:cNvSpPr txBox="1"/>
          <p:nvPr/>
        </p:nvSpPr>
        <p:spPr>
          <a:xfrm>
            <a:off x="681335" y="2598131"/>
            <a:ext cx="11135195" cy="3739485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>
            <a:spAutoFit/>
          </a:bodyPr>
          <a:lstStyle/>
          <a:p>
            <a:pPr algn="l" fontAlgn="base"/>
            <a:r>
              <a:rPr lang="en-GB" sz="2800" b="1" i="0" dirty="0">
                <a:solidFill>
                  <a:srgbClr val="3D3D3D"/>
                </a:solidFill>
                <a:effectLst/>
                <a:highlight>
                  <a:srgbClr val="FFFF00"/>
                </a:highlight>
                <a:latin typeface="IBM Plex Sans" panose="020F0502020204030204" pitchFamily="34" charset="0"/>
              </a:rPr>
              <a:t>“Should I buy or not buy a pizza?”</a:t>
            </a:r>
            <a:r>
              <a:rPr lang="en-GB" sz="2800" b="1" dirty="0">
                <a:solidFill>
                  <a:srgbClr val="3D3D3D"/>
                </a:solidFill>
                <a:highlight>
                  <a:srgbClr val="FFFF00"/>
                </a:highlight>
                <a:latin typeface="IBM Plex Sans" panose="020F0502020204030204" pitchFamily="34" charset="0"/>
              </a:rPr>
              <a:t> </a:t>
            </a:r>
            <a:r>
              <a:rPr lang="en-GB" sz="2800" b="1" dirty="0">
                <a:solidFill>
                  <a:srgbClr val="3D3D3D"/>
                </a:solidFill>
                <a:latin typeface="IBM Plex Sans" panose="020F0502020204030204" pitchFamily="34" charset="0"/>
              </a:rPr>
              <a:t>- e</a:t>
            </a:r>
            <a:r>
              <a:rPr lang="en-GB" sz="2800" b="1" i="0" dirty="0">
                <a:solidFill>
                  <a:srgbClr val="3D3D3D"/>
                </a:solidFill>
                <a:effectLst/>
                <a:latin typeface="IBM Plex Sans" panose="020F0502020204030204" pitchFamily="34" charset="0"/>
              </a:rPr>
              <a:t>xpress this an </a:t>
            </a:r>
            <a:r>
              <a:rPr lang="en-GB" sz="2800" b="1" i="0" dirty="0">
                <a:solidFill>
                  <a:srgbClr val="FF0000"/>
                </a:solidFill>
                <a:effectLst/>
                <a:latin typeface="IBM Plex Sans" panose="020F0502020204030204" pitchFamily="34" charset="0"/>
              </a:rPr>
              <a:t>outcome</a:t>
            </a:r>
            <a:r>
              <a:rPr lang="en-GB" sz="2800" b="1" i="0" dirty="0">
                <a:solidFill>
                  <a:srgbClr val="3D3D3D"/>
                </a:solidFill>
                <a:effectLst/>
                <a:latin typeface="IBM Plex Sans" panose="020F0502020204030204" pitchFamily="34" charset="0"/>
              </a:rPr>
              <a:t>, or </a:t>
            </a:r>
            <a:r>
              <a:rPr lang="en-GB" sz="4000" b="1" i="1" dirty="0">
                <a:solidFill>
                  <a:srgbClr val="FF0000"/>
                </a:solidFill>
                <a:effectLst/>
                <a:latin typeface="Times" pitchFamily="2" charset="0"/>
              </a:rPr>
              <a:t>y</a:t>
            </a:r>
            <a:endParaRPr lang="en-GB" sz="2800" b="1" i="0" dirty="0">
              <a:solidFill>
                <a:srgbClr val="3D3D3D"/>
              </a:solidFill>
              <a:effectLst/>
              <a:latin typeface="IBM Plex Sans" panose="020F0502020204030204" pitchFamily="34" charset="0"/>
            </a:endParaRPr>
          </a:p>
          <a:p>
            <a:pPr algn="l" fontAlgn="base"/>
            <a:endParaRPr lang="en-GB" sz="1100" b="1" dirty="0">
              <a:solidFill>
                <a:srgbClr val="3D3D3D"/>
              </a:solidFill>
              <a:latin typeface="IBM Plex Sans" panose="020F0502020204030204" pitchFamily="34" charset="0"/>
            </a:endParaRPr>
          </a:p>
          <a:p>
            <a:pPr algn="l" fontAlgn="base"/>
            <a:r>
              <a:rPr lang="en-GB" sz="2800" b="1" i="0" dirty="0">
                <a:solidFill>
                  <a:srgbClr val="3D3D3D"/>
                </a:solidFill>
                <a:effectLst/>
                <a:latin typeface="IBM Plex Sans" panose="020F0502020204030204" pitchFamily="34" charset="0"/>
              </a:rPr>
              <a:t>Set the values of the input factors </a:t>
            </a:r>
            <a:r>
              <a:rPr lang="en-GB" sz="2800" b="1" i="1" dirty="0">
                <a:solidFill>
                  <a:srgbClr val="FF0000"/>
                </a:solidFill>
                <a:effectLst/>
                <a:latin typeface="Times" pitchFamily="2" charset="0"/>
              </a:rPr>
              <a:t>x</a:t>
            </a:r>
            <a:r>
              <a:rPr lang="en-GB" sz="2800" b="1" i="0" dirty="0">
                <a:solidFill>
                  <a:srgbClr val="3D3D3D"/>
                </a:solidFill>
                <a:effectLst/>
                <a:latin typeface="IBM Plex Sans" panose="020F0502020204030204" pitchFamily="34" charset="0"/>
              </a:rPr>
              <a:t> that influence your decision:</a:t>
            </a:r>
            <a:br>
              <a:rPr lang="en-GB" sz="2800" b="1" i="0" dirty="0">
                <a:solidFill>
                  <a:srgbClr val="3D3D3D"/>
                </a:solidFill>
                <a:effectLst/>
                <a:latin typeface="IBM Plex Sans" panose="020F0502020204030204" pitchFamily="34" charset="0"/>
              </a:rPr>
            </a:br>
            <a:endParaRPr lang="en-GB" sz="1200" b="1" i="0" dirty="0">
              <a:solidFill>
                <a:srgbClr val="3D3D3D"/>
              </a:solidFill>
              <a:effectLst/>
              <a:latin typeface="IBM Plex Sans" panose="020F0502020204030204" pitchFamily="34" charset="0"/>
            </a:endParaRPr>
          </a:p>
          <a:p>
            <a:pPr algn="l" fontAlgn="base"/>
            <a:r>
              <a:rPr lang="en-GB" sz="4000" b="1" i="1" dirty="0">
                <a:solidFill>
                  <a:srgbClr val="FF0000"/>
                </a:solidFill>
                <a:latin typeface="Times" pitchFamily="2" charset="0"/>
              </a:rPr>
              <a:t>x</a:t>
            </a:r>
            <a:r>
              <a:rPr lang="en-GB" sz="4000" b="1" i="1" baseline="-25000" dirty="0">
                <a:solidFill>
                  <a:srgbClr val="FF0000"/>
                </a:solidFill>
                <a:latin typeface="Times" pitchFamily="2" charset="0"/>
              </a:rPr>
              <a:t>1</a:t>
            </a:r>
            <a:r>
              <a:rPr lang="en-GB" sz="4000" dirty="0">
                <a:solidFill>
                  <a:srgbClr val="3D3D3D"/>
                </a:solidFill>
                <a:latin typeface="IBM Plex Sans" panose="020F0502020204030204" pitchFamily="34" charset="0"/>
              </a:rPr>
              <a:t> </a:t>
            </a:r>
            <a:r>
              <a:rPr lang="en-GB" sz="2400" i="0" dirty="0">
                <a:solidFill>
                  <a:srgbClr val="3D3D3D"/>
                </a:solidFill>
                <a:effectLst/>
                <a:latin typeface="IBM Plex Sans" panose="020F0502020204030204" pitchFamily="34" charset="0"/>
              </a:rPr>
              <a:t>Will it save time by avoiding having to cook? (</a:t>
            </a:r>
            <a:r>
              <a:rPr lang="en-GB" sz="2400" b="1" i="0" u="sng" dirty="0">
                <a:solidFill>
                  <a:srgbClr val="FF0000"/>
                </a:solidFill>
                <a:effectLst/>
                <a:latin typeface="IBM Plex Sans" panose="020F0502020204030204" pitchFamily="34" charset="0"/>
              </a:rPr>
              <a:t>Yes: 1</a:t>
            </a:r>
            <a:r>
              <a:rPr lang="en-GB" sz="2400" i="0" dirty="0">
                <a:solidFill>
                  <a:srgbClr val="3D3D3D"/>
                </a:solidFill>
                <a:effectLst/>
                <a:latin typeface="IBM Plex Sans" panose="020F0502020204030204" pitchFamily="34" charset="0"/>
              </a:rPr>
              <a:t>; No: 0)  </a:t>
            </a:r>
            <a:br>
              <a:rPr lang="en-GB" sz="2400" i="0" dirty="0">
                <a:solidFill>
                  <a:srgbClr val="3D3D3D"/>
                </a:solidFill>
                <a:effectLst/>
                <a:latin typeface="IBM Plex Sans" panose="020F0502020204030204" pitchFamily="34" charset="0"/>
              </a:rPr>
            </a:br>
            <a:endParaRPr lang="en-GB" sz="800" dirty="0">
              <a:solidFill>
                <a:srgbClr val="3D3D3D"/>
              </a:solidFill>
              <a:latin typeface="IBM Plex Sans" panose="020F0502020204030204" pitchFamily="34" charset="0"/>
            </a:endParaRPr>
          </a:p>
          <a:p>
            <a:pPr algn="l" fontAlgn="base"/>
            <a:r>
              <a:rPr lang="en-GB" sz="4000" b="1" i="1" dirty="0">
                <a:solidFill>
                  <a:srgbClr val="FF0000"/>
                </a:solidFill>
                <a:latin typeface="Times" pitchFamily="2" charset="0"/>
              </a:rPr>
              <a:t>x</a:t>
            </a:r>
            <a:r>
              <a:rPr lang="en-GB" sz="4000" b="1" i="1" baseline="-25000" dirty="0">
                <a:solidFill>
                  <a:srgbClr val="FF0000"/>
                </a:solidFill>
                <a:latin typeface="Times" pitchFamily="2" charset="0"/>
              </a:rPr>
              <a:t>2</a:t>
            </a:r>
            <a:r>
              <a:rPr lang="en-GB" sz="4000" dirty="0">
                <a:solidFill>
                  <a:srgbClr val="3D3D3D"/>
                </a:solidFill>
                <a:latin typeface="IBM Plex Sans" panose="020F0502020204030204" pitchFamily="34" charset="0"/>
              </a:rPr>
              <a:t> </a:t>
            </a:r>
            <a:r>
              <a:rPr lang="en-GB" sz="2400" i="0" dirty="0">
                <a:solidFill>
                  <a:srgbClr val="3D3D3D"/>
                </a:solidFill>
                <a:effectLst/>
                <a:latin typeface="IBM Plex Sans" panose="020F0502020204030204" pitchFamily="34" charset="0"/>
              </a:rPr>
              <a:t>Will it help your diet by ordering it? (Yes: 1; </a:t>
            </a:r>
            <a:r>
              <a:rPr lang="en-GB" sz="2400" b="1" i="0" u="sng" dirty="0">
                <a:solidFill>
                  <a:srgbClr val="FF0000"/>
                </a:solidFill>
                <a:effectLst/>
                <a:latin typeface="IBM Plex Sans" panose="020F0502020204030204" pitchFamily="34" charset="0"/>
              </a:rPr>
              <a:t>No: 0</a:t>
            </a:r>
            <a:r>
              <a:rPr lang="en-GB" sz="2400" i="0" dirty="0">
                <a:solidFill>
                  <a:srgbClr val="3D3D3D"/>
                </a:solidFill>
                <a:effectLst/>
                <a:latin typeface="IBM Plex Sans" panose="020F0502020204030204" pitchFamily="34" charset="0"/>
              </a:rPr>
              <a:t>)</a:t>
            </a:r>
            <a:br>
              <a:rPr lang="en-GB" sz="2400" i="0" dirty="0">
                <a:solidFill>
                  <a:srgbClr val="3D3D3D"/>
                </a:solidFill>
                <a:effectLst/>
                <a:latin typeface="IBM Plex Sans" panose="020F0502020204030204" pitchFamily="34" charset="0"/>
              </a:rPr>
            </a:br>
            <a:endParaRPr lang="en-GB" sz="1000" i="0" dirty="0">
              <a:solidFill>
                <a:srgbClr val="3D3D3D"/>
              </a:solidFill>
              <a:effectLst/>
              <a:latin typeface="IBM Plex Sans" panose="020F0502020204030204" pitchFamily="34" charset="0"/>
            </a:endParaRPr>
          </a:p>
          <a:p>
            <a:pPr algn="l" fontAlgn="base"/>
            <a:r>
              <a:rPr lang="en-GB" sz="4000" b="1" i="1" dirty="0">
                <a:solidFill>
                  <a:srgbClr val="FF0000"/>
                </a:solidFill>
                <a:latin typeface="Times" pitchFamily="2" charset="0"/>
              </a:rPr>
              <a:t>x</a:t>
            </a:r>
            <a:r>
              <a:rPr lang="en-GB" sz="4000" b="1" i="1" baseline="-25000" dirty="0">
                <a:solidFill>
                  <a:srgbClr val="FF0000"/>
                </a:solidFill>
                <a:latin typeface="Times" pitchFamily="2" charset="0"/>
              </a:rPr>
              <a:t>3</a:t>
            </a:r>
            <a:r>
              <a:rPr lang="en-GB" sz="4000" dirty="0">
                <a:solidFill>
                  <a:srgbClr val="3D3D3D"/>
                </a:solidFill>
                <a:latin typeface="IBM Plex Sans" panose="020F0502020204030204" pitchFamily="34" charset="0"/>
              </a:rPr>
              <a:t> </a:t>
            </a:r>
            <a:r>
              <a:rPr lang="en-GB" sz="2400" i="0" dirty="0">
                <a:solidFill>
                  <a:srgbClr val="3D3D3D"/>
                </a:solidFill>
                <a:effectLst/>
                <a:latin typeface="IBM Plex Sans" panose="020F0502020204030204" pitchFamily="34" charset="0"/>
              </a:rPr>
              <a:t>Will it save you money? (</a:t>
            </a:r>
            <a:r>
              <a:rPr lang="en-GB" sz="2400" b="1" i="0" u="sng" dirty="0">
                <a:solidFill>
                  <a:srgbClr val="FF0000"/>
                </a:solidFill>
                <a:effectLst/>
                <a:latin typeface="IBM Plex Sans" panose="020F0502020204030204" pitchFamily="34" charset="0"/>
              </a:rPr>
              <a:t>Yes: 1</a:t>
            </a:r>
            <a:r>
              <a:rPr lang="en-GB" sz="2400" i="0" dirty="0">
                <a:solidFill>
                  <a:srgbClr val="3D3D3D"/>
                </a:solidFill>
                <a:effectLst/>
                <a:latin typeface="IBM Plex Sans" panose="020F0502020204030204" pitchFamily="34" charset="0"/>
              </a:rPr>
              <a:t>; No: 0)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F6B8BF0-297B-3ECE-4A71-6199068E62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7B83B7-0596-3BB4-A4B8-3B020BDE46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42FB5E-5DB9-974D-9E11-62D4474C6E9F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2691927"/>
      </p:ext>
    </p:extLst>
  </p:cSld>
  <p:clrMapOvr>
    <a:masterClrMapping/>
  </p:clrMapOvr>
  <p:transition spd="slow">
    <p:fade thruBlk="1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18396D3-9820-014B-88D5-1EDE847C6C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74933" y="1241828"/>
            <a:ext cx="6955644" cy="122342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A8B75D0-4280-196F-8D7A-F43859C59C72}"/>
              </a:ext>
            </a:extLst>
          </p:cNvPr>
          <p:cNvSpPr txBox="1"/>
          <p:nvPr/>
        </p:nvSpPr>
        <p:spPr>
          <a:xfrm>
            <a:off x="2278505" y="240544"/>
            <a:ext cx="8269104" cy="12618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4000" b="1" i="0" dirty="0">
                <a:solidFill>
                  <a:srgbClr val="FF0000"/>
                </a:solidFill>
                <a:effectLst/>
                <a:latin typeface="Söhne"/>
              </a:rPr>
              <a:t>Neural networks in Decision Support</a:t>
            </a:r>
          </a:p>
          <a:p>
            <a:pPr algn="ctr"/>
            <a:r>
              <a:rPr lang="en-GB" sz="3600" b="1" dirty="0">
                <a:latin typeface="Söhne"/>
              </a:rPr>
              <a:t>Two caveats</a:t>
            </a:r>
            <a:endParaRPr lang="en-GB" sz="3600" b="1" i="0" dirty="0">
              <a:effectLst/>
              <a:latin typeface="Söhne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F0BF0A5-7933-9CF2-6DD8-DC2BD207E76C}"/>
              </a:ext>
            </a:extLst>
          </p:cNvPr>
          <p:cNvSpPr txBox="1"/>
          <p:nvPr/>
        </p:nvSpPr>
        <p:spPr>
          <a:xfrm>
            <a:off x="729996" y="2598058"/>
            <a:ext cx="11186233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 fontAlgn="base"/>
            <a:r>
              <a:rPr lang="en-GB" sz="2800" b="1" dirty="0">
                <a:solidFill>
                  <a:srgbClr val="3D3D3D"/>
                </a:solidFill>
                <a:latin typeface="IBM Plex Sans" panose="020B0503050203000203" pitchFamily="34" charset="0"/>
              </a:rPr>
              <a:t>1. </a:t>
            </a:r>
            <a:r>
              <a:rPr lang="en-GB" sz="2800" dirty="0">
                <a:solidFill>
                  <a:srgbClr val="3D3D3D"/>
                </a:solidFill>
                <a:latin typeface="IBM Plex Sans" panose="020B0503050203000203" pitchFamily="34" charset="0"/>
              </a:rPr>
              <a:t>Note that so far the </a:t>
            </a:r>
            <a:r>
              <a:rPr lang="en-GB" sz="2800" b="1" dirty="0">
                <a:solidFill>
                  <a:srgbClr val="FF0000"/>
                </a:solidFill>
                <a:latin typeface="IBM Plex Sans" panose="020B0503050203000203" pitchFamily="34" charset="0"/>
              </a:rPr>
              <a:t>inputs</a:t>
            </a:r>
            <a:r>
              <a:rPr lang="en-GB" sz="2800" dirty="0">
                <a:solidFill>
                  <a:srgbClr val="3D3D3D"/>
                </a:solidFill>
                <a:latin typeface="IBM Plex Sans" panose="020B0503050203000203" pitchFamily="34" charset="0"/>
              </a:rPr>
              <a:t> </a:t>
            </a:r>
            <a:r>
              <a:rPr lang="en-GB" sz="2800" b="1" dirty="0">
                <a:solidFill>
                  <a:srgbClr val="3D3D3D"/>
                </a:solidFill>
                <a:latin typeface="IBM Plex Sans" panose="020B0503050203000203" pitchFamily="34" charset="0"/>
              </a:rPr>
              <a:t>are a simple </a:t>
            </a:r>
            <a:r>
              <a:rPr lang="en-GB" sz="2800" b="1" i="0" dirty="0">
                <a:solidFill>
                  <a:srgbClr val="FF0000"/>
                </a:solidFill>
                <a:effectLst/>
                <a:latin typeface="IBM Plex Sans" panose="020B0503050203000203" pitchFamily="34" charset="0"/>
              </a:rPr>
              <a:t>binary value </a:t>
            </a:r>
            <a:r>
              <a:rPr lang="en-GB" sz="2800" b="0" i="0" dirty="0">
                <a:solidFill>
                  <a:srgbClr val="3D3D3D"/>
                </a:solidFill>
                <a:effectLst/>
                <a:latin typeface="IBM Plex Sans" panose="020B0503050203000203" pitchFamily="34" charset="0"/>
              </a:rPr>
              <a:t>(0 or 1). </a:t>
            </a:r>
            <a:br>
              <a:rPr lang="en-GB" sz="2800" b="0" i="0" dirty="0">
                <a:solidFill>
                  <a:srgbClr val="3D3D3D"/>
                </a:solidFill>
                <a:effectLst/>
                <a:latin typeface="IBM Plex Sans" panose="020B0503050203000203" pitchFamily="34" charset="0"/>
              </a:rPr>
            </a:br>
            <a:r>
              <a:rPr lang="en-GB" sz="2000" b="0" i="0" dirty="0">
                <a:solidFill>
                  <a:srgbClr val="3D3D3D"/>
                </a:solidFill>
                <a:effectLst/>
                <a:latin typeface="IBM Plex Sans" panose="020B0503050203000203" pitchFamily="34" charset="0"/>
              </a:rPr>
              <a:t>This is defined as a perceptron [real neural networks </a:t>
            </a:r>
            <a:r>
              <a:rPr lang="en-GB" sz="2000" dirty="0">
                <a:solidFill>
                  <a:srgbClr val="3D3D3D"/>
                </a:solidFill>
                <a:latin typeface="IBM Plex Sans" panose="020B0503050203000203" pitchFamily="34" charset="0"/>
              </a:rPr>
              <a:t>generally use</a:t>
            </a:r>
            <a:r>
              <a:rPr lang="en-GB" sz="2000" b="0" i="0" dirty="0">
                <a:solidFill>
                  <a:srgbClr val="3D3D3D"/>
                </a:solidFill>
                <a:effectLst/>
                <a:latin typeface="IBM Plex Sans" panose="020B0503050203000203" pitchFamily="34" charset="0"/>
              </a:rPr>
              <a:t> sigmoid neurons, with values from negative infinity to positive infinity!] </a:t>
            </a:r>
            <a:endParaRPr lang="en-GB" sz="2800" b="0" i="0" dirty="0">
              <a:solidFill>
                <a:srgbClr val="3D3D3D"/>
              </a:solidFill>
              <a:effectLst/>
              <a:latin typeface="IBM Plex Sans" panose="020B0503050203000203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1129610-9D5F-A975-D7DD-427E0D9B549B}"/>
              </a:ext>
            </a:extLst>
          </p:cNvPr>
          <p:cNvSpPr txBox="1"/>
          <p:nvPr/>
        </p:nvSpPr>
        <p:spPr>
          <a:xfrm>
            <a:off x="703886" y="3443010"/>
            <a:ext cx="11186233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 fontAlgn="base"/>
            <a:endParaRPr lang="en-GB" sz="2800" b="1" i="0" dirty="0">
              <a:solidFill>
                <a:srgbClr val="FF0000"/>
              </a:solidFill>
              <a:effectLst/>
              <a:latin typeface="IBM Plex Sans" panose="020B0503050203000203" pitchFamily="34" charset="0"/>
            </a:endParaRPr>
          </a:p>
          <a:p>
            <a:pPr algn="l" fontAlgn="base"/>
            <a:r>
              <a:rPr lang="en-GB" sz="2800" dirty="0">
                <a:latin typeface="IBM Plex Sans" panose="020B0503050203000203" pitchFamily="34" charset="0"/>
              </a:rPr>
              <a:t>…but </a:t>
            </a:r>
            <a:r>
              <a:rPr lang="en-GB" sz="2800" i="0" dirty="0">
                <a:effectLst/>
                <a:latin typeface="IBM Plex Sans" panose="020B0503050203000203" pitchFamily="34" charset="0"/>
              </a:rPr>
              <a:t>Real-world problems are </a:t>
            </a:r>
            <a:r>
              <a:rPr lang="en-GB" sz="2800" b="1" i="0" dirty="0">
                <a:solidFill>
                  <a:srgbClr val="FF0000"/>
                </a:solidFill>
                <a:effectLst/>
                <a:latin typeface="IBM Plex Sans" panose="020B0503050203000203" pitchFamily="34" charset="0"/>
              </a:rPr>
              <a:t>non-linear</a:t>
            </a:r>
            <a:r>
              <a:rPr lang="en-GB" sz="2800" dirty="0">
                <a:solidFill>
                  <a:srgbClr val="3D3D3D"/>
                </a:solidFill>
                <a:latin typeface="IBM Plex Sans" panose="020B0503050203000203" pitchFamily="34" charset="0"/>
              </a:rPr>
              <a:t>, so </a:t>
            </a:r>
            <a:r>
              <a:rPr lang="en-GB" sz="2800" b="0" i="0" dirty="0">
                <a:solidFill>
                  <a:srgbClr val="3D3D3D"/>
                </a:solidFill>
                <a:effectLst/>
                <a:latin typeface="IBM Plex Sans" panose="020B0503050203000203" pitchFamily="34" charset="0"/>
              </a:rPr>
              <a:t>this “</a:t>
            </a:r>
            <a:r>
              <a:rPr lang="en-GB" sz="2800" b="1" i="0" dirty="0">
                <a:solidFill>
                  <a:srgbClr val="FF0000"/>
                </a:solidFill>
                <a:effectLst/>
                <a:latin typeface="IBM Plex Sans" panose="020B0503050203000203" pitchFamily="34" charset="0"/>
              </a:rPr>
              <a:t>binary example</a:t>
            </a:r>
            <a:r>
              <a:rPr lang="en-GB" sz="2800" b="0" i="0" dirty="0">
                <a:solidFill>
                  <a:srgbClr val="3D3D3D"/>
                </a:solidFill>
                <a:effectLst/>
                <a:latin typeface="IBM Plex Sans" panose="020B0503050203000203" pitchFamily="34" charset="0"/>
              </a:rPr>
              <a:t>” </a:t>
            </a:r>
            <a:br>
              <a:rPr lang="en-GB" sz="2800" b="0" i="0" dirty="0">
                <a:solidFill>
                  <a:srgbClr val="3D3D3D"/>
                </a:solidFill>
                <a:effectLst/>
                <a:latin typeface="IBM Plex Sans" panose="020B0503050203000203" pitchFamily="34" charset="0"/>
              </a:rPr>
            </a:br>
            <a:r>
              <a:rPr lang="en-GB" sz="2800" b="0" i="0" dirty="0">
                <a:solidFill>
                  <a:srgbClr val="3D3D3D"/>
                </a:solidFill>
                <a:effectLst/>
                <a:latin typeface="IBM Plex Sans" panose="020B0503050203000203" pitchFamily="34" charset="0"/>
              </a:rPr>
              <a:t>is gross oversimplification.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371B5E4-05E8-87D1-7DCC-B6C99D1B78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42FB5E-5DB9-974D-9E11-62D4474C6E9F}" type="slidenum">
              <a:rPr lang="en-GB" smtClean="0"/>
              <a:t>14</a:t>
            </a:fld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B49E1AA-9477-6ACC-5E2E-F6012C8FE4B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101943" y="6056085"/>
            <a:ext cx="1905000" cy="62865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BDD8E0E-CFBF-C1FE-374E-F1683028D779}"/>
              </a:ext>
            </a:extLst>
          </p:cNvPr>
          <p:cNvSpPr txBox="1"/>
          <p:nvPr/>
        </p:nvSpPr>
        <p:spPr>
          <a:xfrm>
            <a:off x="757433" y="5028793"/>
            <a:ext cx="1118623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 fontAlgn="base"/>
            <a:r>
              <a:rPr lang="en-GB" sz="2800" b="1" i="0" dirty="0">
                <a:solidFill>
                  <a:srgbClr val="3D3D3D"/>
                </a:solidFill>
                <a:effectLst/>
                <a:latin typeface="IBM Plex Sans" panose="020B0503050203000203" pitchFamily="34" charset="0"/>
              </a:rPr>
              <a:t>2</a:t>
            </a:r>
            <a:r>
              <a:rPr lang="en-GB" sz="2800" b="1" i="0" dirty="0">
                <a:effectLst/>
                <a:latin typeface="IBM Plex Sans" panose="020B0503050203000203" pitchFamily="34" charset="0"/>
              </a:rPr>
              <a:t>.</a:t>
            </a:r>
            <a:r>
              <a:rPr lang="en-GB" sz="2800" b="1" i="0" dirty="0">
                <a:solidFill>
                  <a:srgbClr val="FF0000"/>
                </a:solidFill>
                <a:effectLst/>
                <a:latin typeface="IBM Plex Sans" panose="020B0503050203000203" pitchFamily="34" charset="0"/>
              </a:rPr>
              <a:t> Hidden layers </a:t>
            </a:r>
            <a:r>
              <a:rPr lang="en-GB" sz="2800" b="0" i="0" dirty="0">
                <a:solidFill>
                  <a:srgbClr val="3D3D3D"/>
                </a:solidFill>
                <a:effectLst/>
                <a:latin typeface="IBM Plex Sans" panose="020B0503050203000203" pitchFamily="34" charset="0"/>
              </a:rPr>
              <a:t>mean it’s a black box – it may work but it does not </a:t>
            </a:r>
          </a:p>
          <a:p>
            <a:pPr algn="l" fontAlgn="base"/>
            <a:r>
              <a:rPr lang="en-GB" sz="2800" dirty="0">
                <a:solidFill>
                  <a:srgbClr val="3D3D3D"/>
                </a:solidFill>
                <a:latin typeface="IBM Plex Sans" panose="020B0503050203000203" pitchFamily="34" charset="0"/>
              </a:rPr>
              <a:t>explain how it can work. </a:t>
            </a:r>
            <a:endParaRPr lang="en-GB" sz="2800" b="0" i="0" dirty="0">
              <a:solidFill>
                <a:srgbClr val="3D3D3D"/>
              </a:solidFill>
              <a:effectLst/>
              <a:latin typeface="IBM Plex Sans" panose="020B050305020300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9901400"/>
      </p:ext>
    </p:extLst>
  </p:cSld>
  <p:clrMapOvr>
    <a:masterClrMapping/>
  </p:clrMapOvr>
  <p:transition spd="slow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E67F9527-5174-DB5A-802A-59703D1AE9B3}"/>
              </a:ext>
            </a:extLst>
          </p:cNvPr>
          <p:cNvSpPr txBox="1"/>
          <p:nvPr/>
        </p:nvSpPr>
        <p:spPr>
          <a:xfrm>
            <a:off x="435429" y="2898226"/>
            <a:ext cx="11756571" cy="43088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 fontAlgn="base"/>
            <a:endParaRPr lang="en-GB" sz="1100" b="0" i="0" dirty="0">
              <a:solidFill>
                <a:srgbClr val="3D3D3D"/>
              </a:solidFill>
              <a:effectLst/>
              <a:latin typeface="IBM Plex Sans" panose="020B0503050203000203" pitchFamily="34" charset="0"/>
            </a:endParaRPr>
          </a:p>
          <a:p>
            <a:pPr algn="l" fontAlgn="base"/>
            <a:r>
              <a:rPr lang="en-GB" sz="2400" b="1" dirty="0">
                <a:solidFill>
                  <a:srgbClr val="FF0000"/>
                </a:solidFill>
                <a:latin typeface="IBM Plex Sans" panose="020B0503050203000203" pitchFamily="34" charset="0"/>
              </a:rPr>
              <a:t>To give some weights</a:t>
            </a:r>
            <a:r>
              <a:rPr lang="en-GB" sz="2400" dirty="0">
                <a:solidFill>
                  <a:srgbClr val="FF0000"/>
                </a:solidFill>
                <a:latin typeface="IBM Plex Sans" panose="020B0503050203000203" pitchFamily="34" charset="0"/>
              </a:rPr>
              <a:t> </a:t>
            </a:r>
            <a:r>
              <a:rPr lang="en-GB" sz="2400" dirty="0">
                <a:solidFill>
                  <a:srgbClr val="3D3D3D"/>
                </a:solidFill>
                <a:latin typeface="IBM Plex Sans" panose="020B0503050203000203" pitchFamily="34" charset="0"/>
              </a:rPr>
              <a:t>for the example variables…</a:t>
            </a:r>
            <a:br>
              <a:rPr lang="en-GB" sz="2000" dirty="0">
                <a:solidFill>
                  <a:srgbClr val="3D3D3D"/>
                </a:solidFill>
                <a:latin typeface="IBM Plex Sans" panose="020B0503050203000203" pitchFamily="34" charset="0"/>
              </a:rPr>
            </a:br>
            <a:endParaRPr lang="en-GB" sz="700" b="0" i="0" dirty="0">
              <a:solidFill>
                <a:srgbClr val="3D3D3D"/>
              </a:solidFill>
              <a:effectLst/>
              <a:latin typeface="IBM Plex Sans" panose="020B0503050203000203" pitchFamily="34" charset="0"/>
            </a:endParaRPr>
          </a:p>
          <a:p>
            <a:pPr algn="l" fontAlgn="base"/>
            <a:r>
              <a:rPr lang="en-GB" sz="4000" b="1" i="1" dirty="0">
                <a:solidFill>
                  <a:srgbClr val="FF0000"/>
                </a:solidFill>
                <a:latin typeface="Times" pitchFamily="2" charset="0"/>
              </a:rPr>
              <a:t>w</a:t>
            </a:r>
            <a:r>
              <a:rPr lang="en-GB" sz="4000" b="1" i="0" baseline="-25000" dirty="0">
                <a:solidFill>
                  <a:srgbClr val="FF0000"/>
                </a:solidFill>
                <a:effectLst/>
                <a:latin typeface="Times" pitchFamily="2" charset="0"/>
              </a:rPr>
              <a:t>1</a:t>
            </a:r>
            <a:r>
              <a:rPr lang="en-GB" sz="2000" b="0" i="0" dirty="0">
                <a:solidFill>
                  <a:srgbClr val="3D3D3D"/>
                </a:solidFill>
                <a:effectLst/>
                <a:latin typeface="IBM Plex Sans" panose="020B0503050203000203" pitchFamily="34" charset="0"/>
              </a:rPr>
              <a:t> </a:t>
            </a:r>
            <a:r>
              <a:rPr lang="en-GB" sz="2400" b="0" i="0" dirty="0">
                <a:solidFill>
                  <a:srgbClr val="3D3D3D"/>
                </a:solidFill>
                <a:effectLst/>
                <a:latin typeface="IBM Plex Sans" panose="020B0503050203000203" pitchFamily="34" charset="0"/>
              </a:rPr>
              <a:t>= 5, since you value your time</a:t>
            </a:r>
          </a:p>
          <a:p>
            <a:pPr fontAlgn="base"/>
            <a:r>
              <a:rPr kumimoji="0" lang="en-GB" sz="4000" b="1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" pitchFamily="2" charset="0"/>
                <a:ea typeface="+mn-ea"/>
                <a:cs typeface="+mn-cs"/>
              </a:rPr>
              <a:t>w</a:t>
            </a:r>
            <a:r>
              <a:rPr kumimoji="0" lang="en-GB" sz="4000" b="1" i="0" u="none" strike="noStrike" kern="1200" cap="none" spc="0" normalizeH="0" baseline="-2500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" pitchFamily="2" charset="0"/>
                <a:ea typeface="+mn-ea"/>
                <a:cs typeface="+mn-cs"/>
              </a:rPr>
              <a:t>2</a:t>
            </a:r>
            <a:r>
              <a:rPr lang="en-GB" sz="2000" b="0" i="0" dirty="0">
                <a:solidFill>
                  <a:srgbClr val="3D3D3D"/>
                </a:solidFill>
                <a:effectLst/>
                <a:latin typeface="Times" pitchFamily="2" charset="0"/>
              </a:rPr>
              <a:t> </a:t>
            </a:r>
            <a:r>
              <a:rPr lang="en-GB" sz="2400" b="0" i="0" dirty="0">
                <a:solidFill>
                  <a:srgbClr val="3D3D3D"/>
                </a:solidFill>
                <a:effectLst/>
                <a:latin typeface="Times" pitchFamily="2" charset="0"/>
              </a:rPr>
              <a:t>= </a:t>
            </a:r>
            <a:r>
              <a:rPr lang="en-GB" sz="2400" b="0" i="0" dirty="0">
                <a:solidFill>
                  <a:srgbClr val="3D3D3D"/>
                </a:solidFill>
                <a:effectLst/>
                <a:latin typeface="IBM Plex Sans" panose="020B0503050203000203" pitchFamily="34" charset="0"/>
              </a:rPr>
              <a:t>3, since you value a healthy diet</a:t>
            </a:r>
          </a:p>
          <a:p>
            <a:pPr fontAlgn="base"/>
            <a:r>
              <a:rPr kumimoji="0" lang="en-GB" sz="4000" b="1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" pitchFamily="2" charset="0"/>
                <a:ea typeface="+mn-ea"/>
                <a:cs typeface="+mn-cs"/>
              </a:rPr>
              <a:t>w</a:t>
            </a:r>
            <a:r>
              <a:rPr kumimoji="0" lang="en-GB" sz="4000" b="1" i="0" u="none" strike="noStrike" kern="1200" cap="none" spc="0" normalizeH="0" baseline="-2500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" pitchFamily="2" charset="0"/>
                <a:ea typeface="+mn-ea"/>
                <a:cs typeface="+mn-cs"/>
              </a:rPr>
              <a:t>3</a:t>
            </a:r>
            <a:r>
              <a:rPr lang="en-GB" sz="2000" b="0" i="0" dirty="0">
                <a:solidFill>
                  <a:srgbClr val="3D3D3D"/>
                </a:solidFill>
                <a:effectLst/>
                <a:latin typeface="Times" pitchFamily="2" charset="0"/>
              </a:rPr>
              <a:t> </a:t>
            </a:r>
            <a:r>
              <a:rPr lang="en-GB" sz="2400" b="0" i="0" dirty="0">
                <a:solidFill>
                  <a:srgbClr val="3D3D3D"/>
                </a:solidFill>
                <a:effectLst/>
                <a:latin typeface="Times" pitchFamily="2" charset="0"/>
              </a:rPr>
              <a:t>= 2</a:t>
            </a:r>
            <a:r>
              <a:rPr lang="en-GB" sz="2400" b="0" i="0" dirty="0">
                <a:solidFill>
                  <a:srgbClr val="3D3D3D"/>
                </a:solidFill>
                <a:effectLst/>
                <a:latin typeface="IBM Plex Sans" panose="020B0503050203000203" pitchFamily="34" charset="0"/>
              </a:rPr>
              <a:t>, since you've got lots of money in the bank</a:t>
            </a:r>
            <a:endParaRPr lang="en-GB" sz="2000" b="0" i="0" dirty="0">
              <a:solidFill>
                <a:srgbClr val="3D3D3D"/>
              </a:solidFill>
              <a:effectLst/>
              <a:latin typeface="IBM Plex Sans" panose="020B0503050203000203" pitchFamily="34" charset="0"/>
            </a:endParaRPr>
          </a:p>
          <a:p>
            <a:pPr algn="l" fontAlgn="base"/>
            <a:br>
              <a:rPr lang="en-GB" sz="2800" b="0" i="0" dirty="0">
                <a:solidFill>
                  <a:srgbClr val="3D3D3D"/>
                </a:solidFill>
                <a:effectLst/>
                <a:latin typeface="IBM Plex Sans" panose="020B0503050203000203" pitchFamily="34" charset="0"/>
              </a:rPr>
            </a:br>
            <a:r>
              <a:rPr lang="en-GB" sz="2800" b="0" i="0" dirty="0">
                <a:solidFill>
                  <a:srgbClr val="3D3D3D"/>
                </a:solidFill>
                <a:effectLst/>
                <a:latin typeface="IBM Plex Sans" panose="020B0503050203000203" pitchFamily="34" charset="0"/>
              </a:rPr>
              <a:t>Let’s </a:t>
            </a:r>
            <a:r>
              <a:rPr lang="en-GB" sz="2800" dirty="0">
                <a:solidFill>
                  <a:srgbClr val="3D3D3D"/>
                </a:solidFill>
                <a:latin typeface="IBM Plex Sans" panose="020B0503050203000203" pitchFamily="34" charset="0"/>
              </a:rPr>
              <a:t>set a </a:t>
            </a:r>
            <a:r>
              <a:rPr lang="en-GB" sz="2800" b="1" i="0" dirty="0">
                <a:solidFill>
                  <a:srgbClr val="FF0000"/>
                </a:solidFill>
                <a:effectLst/>
                <a:latin typeface="IBM Plex Sans" panose="020B0503050203000203" pitchFamily="34" charset="0"/>
              </a:rPr>
              <a:t>threshold</a:t>
            </a:r>
            <a:r>
              <a:rPr lang="en-GB" sz="2800" b="0" i="0" dirty="0">
                <a:solidFill>
                  <a:srgbClr val="3D3D3D"/>
                </a:solidFill>
                <a:effectLst/>
                <a:latin typeface="IBM Plex Sans" panose="020B0503050203000203" pitchFamily="34" charset="0"/>
              </a:rPr>
              <a:t> </a:t>
            </a:r>
            <a:r>
              <a:rPr lang="en-GB" sz="2800" b="1" i="0" dirty="0">
                <a:solidFill>
                  <a:srgbClr val="FF0000"/>
                </a:solidFill>
                <a:effectLst/>
                <a:latin typeface="IBM Plex Sans" panose="020B0503050203000203" pitchFamily="34" charset="0"/>
              </a:rPr>
              <a:t>value</a:t>
            </a:r>
            <a:r>
              <a:rPr lang="en-GB" sz="2800" b="0" i="0" dirty="0">
                <a:solidFill>
                  <a:srgbClr val="3D3D3D"/>
                </a:solidFill>
                <a:effectLst/>
                <a:latin typeface="IBM Plex Sans" panose="020B0503050203000203" pitchFamily="34" charset="0"/>
              </a:rPr>
              <a:t> of 5 (translates to a **</a:t>
            </a:r>
            <a:r>
              <a:rPr lang="en-GB" sz="2800" b="1" i="0" dirty="0">
                <a:solidFill>
                  <a:srgbClr val="FF0000"/>
                </a:solidFill>
                <a:effectLst/>
                <a:latin typeface="IBM Plex Sans" panose="020B0503050203000203" pitchFamily="34" charset="0"/>
              </a:rPr>
              <a:t>bias value </a:t>
            </a:r>
            <a:r>
              <a:rPr lang="en-GB" sz="2800" b="0" i="0" dirty="0">
                <a:solidFill>
                  <a:srgbClr val="3D3D3D"/>
                </a:solidFill>
                <a:effectLst/>
                <a:latin typeface="IBM Plex Sans" panose="020B0503050203000203" pitchFamily="34" charset="0"/>
              </a:rPr>
              <a:t>of –5). </a:t>
            </a:r>
          </a:p>
          <a:p>
            <a:br>
              <a:rPr lang="en-GB" sz="2800" dirty="0"/>
            </a:br>
            <a:endParaRPr lang="en-GB" sz="28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E586502-C1DD-5AD6-A031-0895DA6DF4D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18607" y="1046611"/>
            <a:ext cx="6955644" cy="122342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D6B551D9-EC2B-F5E5-A6E3-30F0A0189BC4}"/>
              </a:ext>
            </a:extLst>
          </p:cNvPr>
          <p:cNvSpPr txBox="1"/>
          <p:nvPr/>
        </p:nvSpPr>
        <p:spPr>
          <a:xfrm>
            <a:off x="1886619" y="153458"/>
            <a:ext cx="9071666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4000" b="1" i="0" dirty="0">
                <a:solidFill>
                  <a:srgbClr val="FF0000"/>
                </a:solidFill>
                <a:effectLst/>
                <a:latin typeface="Söhne"/>
              </a:rPr>
              <a:t>Neural networks in Decision Support</a:t>
            </a:r>
          </a:p>
          <a:p>
            <a:pPr algn="ctr"/>
            <a:r>
              <a:rPr lang="en-GB" sz="2400" b="1" dirty="0">
                <a:latin typeface="Söhne"/>
              </a:rPr>
              <a:t>Assigning weights to determine importance and threshold (bias)</a:t>
            </a:r>
            <a:endParaRPr lang="en-GB" sz="2400" b="1" i="0" dirty="0">
              <a:effectLst/>
              <a:latin typeface="Söhne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96C7668-9024-94B3-0261-7183A07AF0A0}"/>
              </a:ext>
            </a:extLst>
          </p:cNvPr>
          <p:cNvSpPr txBox="1"/>
          <p:nvPr/>
        </p:nvSpPr>
        <p:spPr>
          <a:xfrm>
            <a:off x="8427720" y="3093720"/>
            <a:ext cx="3276600" cy="2585323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*</a:t>
            </a:r>
            <a:r>
              <a:rPr lang="en-GB" b="1" i="0" dirty="0">
                <a:solidFill>
                  <a:srgbClr val="374151"/>
                </a:solidFill>
                <a:effectLst/>
                <a:latin typeface="Söhne"/>
              </a:rPr>
              <a:t>weights</a:t>
            </a: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 determine the strength of the connections between neurons and how information flows through the network – automatically adjusted through backpropagation</a:t>
            </a:r>
            <a:br>
              <a:rPr lang="en-GB" b="0" i="0" dirty="0">
                <a:solidFill>
                  <a:srgbClr val="374151"/>
                </a:solidFill>
                <a:effectLst/>
                <a:latin typeface="Söhne"/>
              </a:rPr>
            </a:b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**</a:t>
            </a:r>
            <a:r>
              <a:rPr lang="en-GB" b="1" i="0" dirty="0">
                <a:solidFill>
                  <a:srgbClr val="374151"/>
                </a:solidFill>
                <a:effectLst/>
                <a:latin typeface="Söhne"/>
              </a:rPr>
              <a:t>bias</a:t>
            </a: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 permits non-linear modelling between x and y</a:t>
            </a:r>
            <a:endParaRPr lang="en-GB" dirty="0"/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9C80301-7BC6-5E4C-D4B5-D6759BBEF425}"/>
              </a:ext>
            </a:extLst>
          </p:cNvPr>
          <p:cNvSpPr txBox="1"/>
          <p:nvPr/>
        </p:nvSpPr>
        <p:spPr>
          <a:xfrm>
            <a:off x="335280" y="2153335"/>
            <a:ext cx="1130808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IBM Plex Sans" panose="020B0503050203000203" pitchFamily="34" charset="0"/>
                <a:ea typeface="+mn-ea"/>
                <a:cs typeface="+mn-cs"/>
              </a:rPr>
              <a:t>Larger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IBM Plex Sans" panose="020B0503050203000203" pitchFamily="34" charset="0"/>
                <a:ea typeface="+mn-ea"/>
                <a:cs typeface="+mn-cs"/>
              </a:rPr>
              <a:t> weights*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3D3D3D"/>
                </a:solidFill>
                <a:effectLst/>
                <a:uLnTx/>
                <a:uFillTx/>
                <a:latin typeface="IBM Plex Sans" panose="020B0503050203000203" pitchFamily="34" charset="0"/>
                <a:ea typeface="+mn-ea"/>
                <a:cs typeface="+mn-cs"/>
              </a:rPr>
              <a:t>make a single input’s contribution to the output 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IBM Plex Sans" panose="020B0503050203000203" pitchFamily="34" charset="0"/>
                <a:ea typeface="+mn-ea"/>
                <a:cs typeface="+mn-cs"/>
              </a:rPr>
              <a:t>more significant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3D3D3D"/>
                </a:solidFill>
                <a:effectLst/>
                <a:uLnTx/>
                <a:uFillTx/>
                <a:latin typeface="IBM Plex Sans" panose="020B0503050203000203" pitchFamily="34" charset="0"/>
                <a:ea typeface="+mn-ea"/>
                <a:cs typeface="+mn-cs"/>
              </a:rPr>
              <a:t>compared to other inputs.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6E788A29-D4F7-8235-FAD0-6C871F34E8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D7FB7DB-7C9C-905B-6420-A1F81E5374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42FB5E-5DB9-974D-9E11-62D4474C6E9F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0236736"/>
      </p:ext>
    </p:extLst>
  </p:cSld>
  <p:clrMapOvr>
    <a:masterClrMapping/>
  </p:clrMapOvr>
  <p:transition spd="slow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F71D0CB4-7E07-BE54-9719-9B96356EDD19}"/>
              </a:ext>
            </a:extLst>
          </p:cNvPr>
          <p:cNvGrpSpPr/>
          <p:nvPr/>
        </p:nvGrpSpPr>
        <p:grpSpPr>
          <a:xfrm>
            <a:off x="1554480" y="3980988"/>
            <a:ext cx="9418320" cy="2484641"/>
            <a:chOff x="1554480" y="3980988"/>
            <a:chExt cx="9418320" cy="2484641"/>
          </a:xfrm>
        </p:grpSpPr>
        <p:pic>
          <p:nvPicPr>
            <p:cNvPr id="12" name="Picture 4" descr="21,400+ Pizza Slice Illustrations, Royalty-Free Vector ...">
              <a:extLst>
                <a:ext uri="{FF2B5EF4-FFF2-40B4-BE49-F238E27FC236}">
                  <a16:creationId xmlns:a16="http://schemas.microsoft.com/office/drawing/2014/main" id="{1122DEDB-F847-9EF8-D092-5DA9993848A7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3" cstate="hq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 bwMode="auto">
            <a:xfrm flipH="1">
              <a:off x="1554480" y="4102908"/>
              <a:ext cx="2819400" cy="232837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28" name="Picture 4" descr="21,400+ Pizza Slice Illustrations, Royalty-Free Vector ...">
              <a:extLst>
                <a:ext uri="{FF2B5EF4-FFF2-40B4-BE49-F238E27FC236}">
                  <a16:creationId xmlns:a16="http://schemas.microsoft.com/office/drawing/2014/main" id="{9B32309F-1B77-B58D-BF3A-F16900804F0F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3" cstate="hq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 bwMode="auto">
            <a:xfrm>
              <a:off x="7909560" y="3980988"/>
              <a:ext cx="3063240" cy="232837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8BEF628F-6A83-97A3-C894-51A7E20C289D}"/>
                </a:ext>
              </a:extLst>
            </p:cNvPr>
            <p:cNvSpPr txBox="1"/>
            <p:nvPr/>
          </p:nvSpPr>
          <p:spPr>
            <a:xfrm>
              <a:off x="3048000" y="5880854"/>
              <a:ext cx="6096000" cy="58477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3200" b="1" i="1" u="none" strike="noStrike" kern="120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Times" pitchFamily="2" charset="0"/>
                  <a:ea typeface="+mn-ea"/>
                  <a:cs typeface="+mn-cs"/>
                </a:rPr>
                <a:t>y</a:t>
              </a:r>
              <a:r>
                <a:rPr kumimoji="0" lang="en-GB" sz="32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 is </a:t>
              </a:r>
              <a:r>
                <a:rPr kumimoji="0" lang="en-GB" sz="3200" b="1" i="0" u="none" strike="noStrike" kern="120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highlight>
                    <a:srgbClr val="FFFF00"/>
                  </a:highlight>
                  <a:uLnTx/>
                  <a:uFillTx/>
                  <a:latin typeface="Calibri" panose="020F0502020204030204"/>
                  <a:ea typeface="+mn-ea"/>
                  <a:cs typeface="+mn-cs"/>
                </a:rPr>
                <a:t>2</a:t>
              </a:r>
              <a:r>
                <a:rPr kumimoji="0" lang="en-GB" sz="32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 so it’s a YES</a:t>
              </a:r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C7A8EC50-8B4C-4443-5916-78C868144806}"/>
              </a:ext>
            </a:extLst>
          </p:cNvPr>
          <p:cNvSpPr txBox="1"/>
          <p:nvPr/>
        </p:nvSpPr>
        <p:spPr>
          <a:xfrm>
            <a:off x="1871379" y="244898"/>
            <a:ext cx="9071666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4000" b="1" i="0" dirty="0">
                <a:solidFill>
                  <a:srgbClr val="FF0000"/>
                </a:solidFill>
                <a:effectLst/>
                <a:latin typeface="Söhne"/>
              </a:rPr>
              <a:t>Plugging in the data</a:t>
            </a:r>
          </a:p>
          <a:p>
            <a:pPr algn="ctr"/>
            <a:r>
              <a:rPr lang="en-GB" sz="2400" b="1" dirty="0">
                <a:latin typeface="Söhne"/>
              </a:rPr>
              <a:t>Summation of </a:t>
            </a:r>
            <a:r>
              <a:rPr lang="en-GB" sz="2400" b="1" i="1" dirty="0">
                <a:solidFill>
                  <a:srgbClr val="FF0000"/>
                </a:solidFill>
                <a:latin typeface="Times" pitchFamily="2" charset="0"/>
              </a:rPr>
              <a:t>x</a:t>
            </a:r>
            <a:r>
              <a:rPr lang="en-GB" sz="2400" b="1" dirty="0">
                <a:latin typeface="Söhne"/>
              </a:rPr>
              <a:t> variables, weights and threshold (+bias)</a:t>
            </a:r>
            <a:endParaRPr lang="en-GB" sz="2400" b="1" i="0" dirty="0">
              <a:effectLst/>
              <a:latin typeface="Söhne"/>
            </a:endParaRPr>
          </a:p>
        </p:txBody>
      </p:sp>
      <p:sp>
        <p:nvSpPr>
          <p:cNvPr id="2" name="Rectangle 2">
            <a:extLst>
              <a:ext uri="{FF2B5EF4-FFF2-40B4-BE49-F238E27FC236}">
                <a16:creationId xmlns:a16="http://schemas.microsoft.com/office/drawing/2014/main" id="{77F01032-0689-9AF5-D99B-F7C0BA9BDC58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1025" name="Picture 1" descr="Using the following activation function, we can now calculate the output (i.e., our decision to order pizza):">
            <a:extLst>
              <a:ext uri="{FF2B5EF4-FFF2-40B4-BE49-F238E27FC236}">
                <a16:creationId xmlns:a16="http://schemas.microsoft.com/office/drawing/2014/main" id="{144C8B40-29A4-CF94-DC80-78050E1EBA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r:link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221480" y="1239520"/>
            <a:ext cx="4013200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80E5022-2819-A968-3080-E0D1655486E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8600" y="2387337"/>
            <a:ext cx="11710557" cy="102642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C3539C3-1097-6C28-A985-B445612509F8}"/>
              </a:ext>
            </a:extLst>
          </p:cNvPr>
          <p:cNvSpPr txBox="1"/>
          <p:nvPr/>
        </p:nvSpPr>
        <p:spPr>
          <a:xfrm>
            <a:off x="3048000" y="3637895"/>
            <a:ext cx="6096000" cy="18158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ctr" fontAlgn="base">
              <a:spcBef>
                <a:spcPts val="0"/>
              </a:spcBef>
              <a:spcAft>
                <a:spcPts val="0"/>
              </a:spcAft>
            </a:pPr>
            <a:r>
              <a:rPr lang="en-GB" sz="3200" b="1" kern="0" dirty="0">
                <a:solidFill>
                  <a:srgbClr val="FF0000"/>
                </a:solidFill>
                <a:effectLst/>
                <a:latin typeface="IBM Plex Sans" panose="020B050305020300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Decision to order pizza:  </a:t>
            </a:r>
            <a:endParaRPr lang="en-GB" sz="3200" b="1" kern="100" dirty="0">
              <a:solidFill>
                <a:srgbClr val="FF0000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algn="ctr" fontAlgn="base">
              <a:spcBef>
                <a:spcPts val="0"/>
              </a:spcBef>
              <a:spcAft>
                <a:spcPts val="0"/>
              </a:spcAft>
            </a:pPr>
            <a:r>
              <a:rPr lang="en-GB" sz="3200" b="1" kern="0" dirty="0">
                <a:effectLst/>
                <a:latin typeface="IBM Plex Sans" panose="020B050305020300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- if </a:t>
            </a:r>
            <a:r>
              <a:rPr lang="en-GB" sz="4000" b="1" i="1" kern="0" dirty="0">
                <a:solidFill>
                  <a:srgbClr val="FF0000"/>
                </a:solidFill>
                <a:effectLst/>
                <a:latin typeface="Times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y</a:t>
            </a:r>
            <a:r>
              <a:rPr lang="en-GB" sz="3200" b="1" kern="0" dirty="0">
                <a:effectLst/>
                <a:latin typeface="IBM Plex Sans" panose="020B050305020300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is &gt;0 it’s a YES</a:t>
            </a:r>
            <a:endParaRPr lang="en-GB" sz="3200" b="1" kern="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GB" sz="3200" b="1" kern="0" dirty="0">
                <a:effectLst/>
                <a:latin typeface="IBM Plex Sans" panose="020B050305020300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- if </a:t>
            </a:r>
            <a:r>
              <a:rPr lang="en-GB" sz="4000" b="1" i="1" kern="0" dirty="0">
                <a:solidFill>
                  <a:srgbClr val="FF0000"/>
                </a:solidFill>
                <a:effectLst/>
                <a:latin typeface="Times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y</a:t>
            </a:r>
            <a:r>
              <a:rPr lang="en-GB" sz="3200" b="1" kern="0" dirty="0">
                <a:effectLst/>
                <a:latin typeface="IBM Plex Sans" panose="020B050305020300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is &lt;0 it’s a NO</a:t>
            </a:r>
            <a:r>
              <a:rPr lang="en-GB" sz="3200" b="1" dirty="0">
                <a:effectLst/>
              </a:rPr>
              <a:t>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A592290-6A7D-9386-32AF-586A19A0C93A}"/>
              </a:ext>
            </a:extLst>
          </p:cNvPr>
          <p:cNvSpPr txBox="1"/>
          <p:nvPr/>
        </p:nvSpPr>
        <p:spPr>
          <a:xfrm>
            <a:off x="9192604" y="3041462"/>
            <a:ext cx="853440" cy="276999"/>
          </a:xfrm>
          <a:prstGeom prst="rect">
            <a:avLst/>
          </a:prstGeom>
          <a:solidFill>
            <a:srgbClr val="FFFF00"/>
          </a:solidFill>
        </p:spPr>
        <p:txBody>
          <a:bodyPr wrap="square" lIns="0" tIns="0" rIns="0" bIns="0" rtlCol="0">
            <a:spAutoFit/>
          </a:bodyPr>
          <a:lstStyle/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E24C5BC-EC67-BE6C-CCB4-18BD7979AC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08AE23-E5B5-B27F-253E-4230EAD673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42FB5E-5DB9-974D-9E11-62D4474C6E9F}" type="slidenum">
              <a:rPr lang="en-GB" smtClean="0"/>
              <a:t>16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67D5F8E-0197-2F7C-BCC5-28DE1340AD6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101943" y="6056085"/>
            <a:ext cx="1905000" cy="628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3550432"/>
      </p:ext>
    </p:extLst>
  </p:cSld>
  <p:clrMapOvr>
    <a:masterClrMapping/>
  </p:clrMapOvr>
  <p:transition spd="slow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18B54CCA-A39E-C968-8A9D-72F982B29702}"/>
              </a:ext>
            </a:extLst>
          </p:cNvPr>
          <p:cNvSpPr txBox="1"/>
          <p:nvPr/>
        </p:nvSpPr>
        <p:spPr>
          <a:xfrm>
            <a:off x="994030" y="179882"/>
            <a:ext cx="11016881" cy="20005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600" b="1" i="0" dirty="0">
                <a:solidFill>
                  <a:srgbClr val="FF0000"/>
                </a:solidFill>
                <a:effectLst/>
                <a:latin typeface="Söhne"/>
              </a:rPr>
              <a:t>Modelling of </a:t>
            </a:r>
            <a:r>
              <a:rPr lang="en-GB" sz="3600" b="1" i="0" dirty="0">
                <a:solidFill>
                  <a:srgbClr val="FF0000"/>
                </a:solidFill>
                <a:effectLst/>
                <a:highlight>
                  <a:srgbClr val="FFFF00"/>
                </a:highlight>
                <a:latin typeface="Söhne"/>
              </a:rPr>
              <a:t>Simple</a:t>
            </a:r>
            <a:r>
              <a:rPr lang="en-GB" sz="3600" b="1" i="0" dirty="0">
                <a:solidFill>
                  <a:srgbClr val="FF0000"/>
                </a:solidFill>
                <a:effectLst/>
                <a:latin typeface="Söhne"/>
              </a:rPr>
              <a:t> </a:t>
            </a:r>
            <a:r>
              <a:rPr lang="en-GB" sz="3600" b="1" i="1" dirty="0">
                <a:solidFill>
                  <a:srgbClr val="FF0000"/>
                </a:solidFill>
                <a:effectLst/>
                <a:latin typeface="Times" pitchFamily="2" charset="0"/>
              </a:rPr>
              <a:t>x-y</a:t>
            </a:r>
            <a:r>
              <a:rPr lang="en-GB" sz="3600" b="1" i="0" dirty="0">
                <a:solidFill>
                  <a:srgbClr val="FF0000"/>
                </a:solidFill>
                <a:effectLst/>
                <a:latin typeface="Söhne"/>
              </a:rPr>
              <a:t> data relationships</a:t>
            </a:r>
          </a:p>
          <a:p>
            <a:pPr algn="ctr"/>
            <a:r>
              <a:rPr lang="en-GB" sz="2400" b="1" dirty="0">
                <a:latin typeface="Söhne"/>
              </a:rPr>
              <a:t>e.g. the simplest </a:t>
            </a:r>
            <a:r>
              <a:rPr lang="en-GB" sz="2400" b="1" dirty="0">
                <a:solidFill>
                  <a:srgbClr val="FF0000"/>
                </a:solidFill>
                <a:latin typeface="Söhne"/>
              </a:rPr>
              <a:t>linear </a:t>
            </a:r>
            <a:r>
              <a:rPr lang="en-GB" sz="2400" b="1" i="1" dirty="0">
                <a:solidFill>
                  <a:srgbClr val="FF0000"/>
                </a:solidFill>
                <a:latin typeface="Times" pitchFamily="2" charset="0"/>
              </a:rPr>
              <a:t>f</a:t>
            </a:r>
            <a:r>
              <a:rPr lang="en-GB" sz="2400" b="1" dirty="0">
                <a:solidFill>
                  <a:srgbClr val="FF0000"/>
                </a:solidFill>
                <a:latin typeface="Söhne"/>
              </a:rPr>
              <a:t>unction </a:t>
            </a:r>
            <a:r>
              <a:rPr lang="en-GB" sz="2400" b="1" dirty="0">
                <a:latin typeface="Söhne"/>
              </a:rPr>
              <a:t>(the equation </a:t>
            </a:r>
            <a:r>
              <a:rPr lang="en-GB" sz="2400" b="1" i="1" dirty="0">
                <a:solidFill>
                  <a:srgbClr val="FF0000"/>
                </a:solidFill>
                <a:latin typeface="Times" pitchFamily="2" charset="0"/>
              </a:rPr>
              <a:t>y</a:t>
            </a:r>
            <a:r>
              <a:rPr lang="en-GB" sz="2400" b="1" dirty="0">
                <a:latin typeface="Times" pitchFamily="2" charset="0"/>
              </a:rPr>
              <a:t>=</a:t>
            </a:r>
            <a:r>
              <a:rPr lang="en-GB" sz="2400" b="1" i="1" dirty="0">
                <a:solidFill>
                  <a:srgbClr val="FF0000"/>
                </a:solidFill>
                <a:latin typeface="Times" pitchFamily="2" charset="0"/>
              </a:rPr>
              <a:t>wx</a:t>
            </a:r>
            <a:r>
              <a:rPr lang="en-GB" sz="2400" b="1" dirty="0">
                <a:latin typeface="Times" pitchFamily="2" charset="0"/>
              </a:rPr>
              <a:t>+</a:t>
            </a:r>
            <a:r>
              <a:rPr lang="en-GB" sz="2400" b="1" i="1" dirty="0">
                <a:solidFill>
                  <a:srgbClr val="FF0000"/>
                </a:solidFill>
                <a:latin typeface="Times" pitchFamily="2" charset="0"/>
              </a:rPr>
              <a:t>b</a:t>
            </a:r>
            <a:r>
              <a:rPr lang="en-GB" sz="2400" b="1" i="1" dirty="0">
                <a:latin typeface="Times" pitchFamily="2" charset="0"/>
              </a:rPr>
              <a:t>)</a:t>
            </a:r>
          </a:p>
          <a:p>
            <a:pPr algn="ctr"/>
            <a:endParaRPr lang="en-GB" sz="1200" b="1" i="0" dirty="0">
              <a:effectLst/>
              <a:latin typeface="Söhne"/>
            </a:endParaRPr>
          </a:p>
          <a:p>
            <a:pPr algn="ctr"/>
            <a:r>
              <a:rPr lang="en-GB" sz="2400" b="1" i="1" dirty="0">
                <a:solidFill>
                  <a:srgbClr val="FF0000"/>
                </a:solidFill>
                <a:latin typeface="Times" pitchFamily="2" charset="0"/>
              </a:rPr>
              <a:t>y </a:t>
            </a:r>
            <a:r>
              <a:rPr lang="en-GB" sz="2400" b="1" dirty="0">
                <a:latin typeface="Söhne"/>
              </a:rPr>
              <a:t>= </a:t>
            </a:r>
            <a:r>
              <a:rPr lang="en-GB" sz="2400" b="1" dirty="0">
                <a:solidFill>
                  <a:srgbClr val="FF0000"/>
                </a:solidFill>
                <a:latin typeface="Söhne"/>
              </a:rPr>
              <a:t>output</a:t>
            </a:r>
            <a:r>
              <a:rPr lang="en-GB" sz="2400" b="1" dirty="0">
                <a:latin typeface="Söhne"/>
              </a:rPr>
              <a:t> variable (dependent variable)</a:t>
            </a:r>
          </a:p>
          <a:p>
            <a:pPr algn="ctr"/>
            <a:r>
              <a:rPr lang="en-GB" sz="2400" b="1" i="1" dirty="0">
                <a:solidFill>
                  <a:srgbClr val="FF0000"/>
                </a:solidFill>
                <a:latin typeface="Times" pitchFamily="2" charset="0"/>
              </a:rPr>
              <a:t>x</a:t>
            </a:r>
            <a:r>
              <a:rPr lang="en-GB" sz="2400" b="1" dirty="0">
                <a:latin typeface="Söhne"/>
              </a:rPr>
              <a:t> = </a:t>
            </a:r>
            <a:r>
              <a:rPr lang="en-GB" sz="2400" b="1" dirty="0">
                <a:solidFill>
                  <a:srgbClr val="FF0000"/>
                </a:solidFill>
                <a:latin typeface="Söhne"/>
              </a:rPr>
              <a:t>input</a:t>
            </a:r>
            <a:r>
              <a:rPr lang="en-GB" sz="2400" b="1" dirty="0">
                <a:latin typeface="Söhne"/>
              </a:rPr>
              <a:t> variable (independent)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443640D-014C-E023-D469-33C44E4778C6}"/>
              </a:ext>
            </a:extLst>
          </p:cNvPr>
          <p:cNvSpPr txBox="1"/>
          <p:nvPr/>
        </p:nvSpPr>
        <p:spPr>
          <a:xfrm>
            <a:off x="439712" y="3467169"/>
            <a:ext cx="2625783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rgbClr val="FF0000"/>
                </a:solidFill>
              </a:rPr>
              <a:t>WHEN THIS </a:t>
            </a:r>
            <a:br>
              <a:rPr lang="en-GB" sz="2400" b="1" dirty="0">
                <a:solidFill>
                  <a:srgbClr val="FF0000"/>
                </a:solidFill>
              </a:rPr>
            </a:br>
            <a:r>
              <a:rPr lang="en-GB" sz="2400" b="1" dirty="0">
                <a:solidFill>
                  <a:srgbClr val="FF0000"/>
                </a:solidFill>
              </a:rPr>
              <a:t>MODEL IS</a:t>
            </a:r>
            <a:br>
              <a:rPr lang="en-GB" sz="2400" b="1" dirty="0">
                <a:solidFill>
                  <a:srgbClr val="FF0000"/>
                </a:solidFill>
              </a:rPr>
            </a:br>
            <a:r>
              <a:rPr lang="en-GB" sz="2400" b="1" dirty="0">
                <a:solidFill>
                  <a:srgbClr val="FF0000"/>
                </a:solidFill>
              </a:rPr>
              <a:t>OUTPUT AS</a:t>
            </a:r>
            <a:br>
              <a:rPr lang="en-GB" sz="2400" b="1" dirty="0">
                <a:solidFill>
                  <a:srgbClr val="FF0000"/>
                </a:solidFill>
              </a:rPr>
            </a:br>
            <a:r>
              <a:rPr lang="en-GB" sz="2400" b="1" dirty="0">
                <a:solidFill>
                  <a:srgbClr val="FF0000"/>
                </a:solidFill>
              </a:rPr>
              <a:t>A GRAPH</a:t>
            </a:r>
            <a:br>
              <a:rPr lang="en-GB" sz="2400" b="1" dirty="0"/>
            </a:br>
            <a:r>
              <a:rPr lang="en-GB" sz="2400" b="1" dirty="0"/>
              <a:t>Unary function </a:t>
            </a:r>
            <a:br>
              <a:rPr lang="en-GB" sz="2400" b="1" dirty="0"/>
            </a:br>
            <a:r>
              <a:rPr lang="en-GB" sz="2400" b="1" dirty="0"/>
              <a:t>is = 1 (a line, a</a:t>
            </a:r>
          </a:p>
          <a:p>
            <a:r>
              <a:rPr lang="en-GB" sz="2400" b="1" dirty="0"/>
              <a:t>decision boundary;</a:t>
            </a:r>
          </a:p>
          <a:p>
            <a:r>
              <a:rPr lang="en-GB" sz="2400" b="1" dirty="0"/>
              <a:t>a hyperplane)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C4E7CA0D-D544-721C-5EB5-4A686BAAD372}"/>
              </a:ext>
            </a:extLst>
          </p:cNvPr>
          <p:cNvSpPr txBox="1"/>
          <p:nvPr/>
        </p:nvSpPr>
        <p:spPr>
          <a:xfrm>
            <a:off x="10268262" y="4317167"/>
            <a:ext cx="149451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>
                <a:hlinkClick r:id="rId3"/>
              </a:rPr>
              <a:t>YouTube link</a:t>
            </a:r>
            <a:endParaRPr lang="en-GB" sz="2000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B4476DD-24E9-9B3A-B359-76B2A34A42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42FB5E-5DB9-974D-9E11-62D4474C6E9F}" type="slidenum">
              <a:rPr lang="en-GB" smtClean="0"/>
              <a:t>17</a:t>
            </a:fld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6AD4D56-93AB-6860-0A05-3E7C0E2EDB4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101943" y="6056085"/>
            <a:ext cx="1905000" cy="62865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0E89197-64AC-4819-1B9E-4ED56FE8534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97516" y="3266190"/>
            <a:ext cx="6912130" cy="331046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7AB8CCE-1A33-047B-614D-A7276ABAF4DA}"/>
              </a:ext>
            </a:extLst>
          </p:cNvPr>
          <p:cNvSpPr txBox="1"/>
          <p:nvPr/>
        </p:nvSpPr>
        <p:spPr>
          <a:xfrm>
            <a:off x="3380893" y="2149052"/>
            <a:ext cx="6812418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000" b="1" i="0" dirty="0">
                <a:solidFill>
                  <a:srgbClr val="FF0000"/>
                </a:solidFill>
                <a:effectLst/>
                <a:highlight>
                  <a:srgbClr val="FFFF00"/>
                </a:highlight>
                <a:latin typeface="Google Sans"/>
              </a:rPr>
              <a:t>Animating the </a:t>
            </a:r>
            <a:r>
              <a:rPr lang="en-GB" sz="2000" b="1" dirty="0">
                <a:solidFill>
                  <a:srgbClr val="FF0000"/>
                </a:solidFill>
                <a:highlight>
                  <a:srgbClr val="FFFF00"/>
                </a:highlight>
                <a:latin typeface="Google Sans"/>
              </a:rPr>
              <a:t>big i</a:t>
            </a:r>
            <a:r>
              <a:rPr lang="en-GB" sz="2000" b="1" i="0" dirty="0">
                <a:solidFill>
                  <a:srgbClr val="FF0000"/>
                </a:solidFill>
                <a:effectLst/>
                <a:highlight>
                  <a:srgbClr val="FFFF00"/>
                </a:highlight>
                <a:latin typeface="Google Sans"/>
              </a:rPr>
              <a:t>mpact of varying weights (</a:t>
            </a:r>
            <a:r>
              <a:rPr lang="en-GB" sz="2000" b="1" i="1" dirty="0">
                <a:solidFill>
                  <a:srgbClr val="FF0000"/>
                </a:solidFill>
                <a:effectLst/>
                <a:highlight>
                  <a:srgbClr val="FFFF00"/>
                </a:highlight>
                <a:latin typeface="Times" pitchFamily="2" charset="0"/>
              </a:rPr>
              <a:t>w i.e.</a:t>
            </a:r>
            <a:r>
              <a:rPr lang="en-GB" sz="2000" b="1" i="0" dirty="0">
                <a:solidFill>
                  <a:srgbClr val="FF0000"/>
                </a:solidFill>
                <a:effectLst/>
                <a:highlight>
                  <a:srgbClr val="FFFF00"/>
                </a:highlight>
                <a:latin typeface="Google Sans"/>
              </a:rPr>
              <a:t> the slope of the line) and the bias (y-intercept </a:t>
            </a:r>
            <a:r>
              <a:rPr lang="en-GB" sz="2000" b="1" i="0" dirty="0">
                <a:solidFill>
                  <a:srgbClr val="FF0000"/>
                </a:solidFill>
                <a:effectLst/>
                <a:highlight>
                  <a:srgbClr val="FFFF00"/>
                </a:highlight>
                <a:latin typeface="Times" pitchFamily="2" charset="0"/>
              </a:rPr>
              <a:t>b</a:t>
            </a:r>
            <a:r>
              <a:rPr lang="en-GB" sz="2000" b="1" i="0" dirty="0">
                <a:solidFill>
                  <a:srgbClr val="FF0000"/>
                </a:solidFill>
                <a:effectLst/>
                <a:highlight>
                  <a:srgbClr val="FFFF00"/>
                </a:highlight>
                <a:latin typeface="Google Sans"/>
              </a:rPr>
              <a:t>) on the x-y data relationship – specific settings could represent any line</a:t>
            </a:r>
            <a:endParaRPr lang="en-GB" sz="2000" b="1" dirty="0">
              <a:solidFill>
                <a:srgbClr val="FF0000"/>
              </a:solidFill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608319053"/>
      </p:ext>
    </p:extLst>
  </p:cSld>
  <p:clrMapOvr>
    <a:masterClrMapping/>
  </p:clrMapOvr>
  <p:transition spd="slow">
    <p:fade thruBlk="1"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259A2B0D-57C3-771A-6050-584C6D8EDCBA}"/>
              </a:ext>
            </a:extLst>
          </p:cNvPr>
          <p:cNvSpPr txBox="1"/>
          <p:nvPr/>
        </p:nvSpPr>
        <p:spPr>
          <a:xfrm>
            <a:off x="1603948" y="300043"/>
            <a:ext cx="9039069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200" b="1" i="0" dirty="0">
                <a:solidFill>
                  <a:srgbClr val="FF0000"/>
                </a:solidFill>
                <a:effectLst/>
                <a:latin typeface="Söhne"/>
              </a:rPr>
              <a:t>Modelling of </a:t>
            </a:r>
            <a:r>
              <a:rPr lang="en-GB" sz="3200" b="1" i="0" dirty="0">
                <a:solidFill>
                  <a:srgbClr val="FF0000"/>
                </a:solidFill>
                <a:effectLst/>
                <a:highlight>
                  <a:srgbClr val="FFFF00"/>
                </a:highlight>
                <a:latin typeface="Söhne"/>
              </a:rPr>
              <a:t>Complex</a:t>
            </a:r>
            <a:r>
              <a:rPr lang="en-GB" sz="3200" b="1" i="0" dirty="0">
                <a:solidFill>
                  <a:srgbClr val="FF0000"/>
                </a:solidFill>
                <a:effectLst/>
                <a:latin typeface="Söhne"/>
              </a:rPr>
              <a:t> </a:t>
            </a:r>
            <a:r>
              <a:rPr lang="en-GB" sz="3200" b="1" i="1" dirty="0">
                <a:solidFill>
                  <a:srgbClr val="FF0000"/>
                </a:solidFill>
                <a:effectLst/>
                <a:latin typeface="Times" pitchFamily="2" charset="0"/>
              </a:rPr>
              <a:t>x-y </a:t>
            </a:r>
            <a:r>
              <a:rPr lang="en-GB" sz="3200" b="1" i="0" dirty="0">
                <a:solidFill>
                  <a:srgbClr val="FF0000"/>
                </a:solidFill>
                <a:effectLst/>
                <a:latin typeface="Söhne"/>
              </a:rPr>
              <a:t>Data Relationships</a:t>
            </a:r>
            <a:br>
              <a:rPr lang="en-GB" sz="2400" b="1" dirty="0"/>
            </a:br>
            <a:r>
              <a:rPr lang="en-GB" sz="2800" b="1" dirty="0"/>
              <a:t>example: digital sound data</a:t>
            </a:r>
            <a:endParaRPr lang="en-GB" sz="2400" b="1" dirty="0">
              <a:effectLst/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24584B33-86AC-7CC3-2302-60846057CC3D}"/>
              </a:ext>
            </a:extLst>
          </p:cNvPr>
          <p:cNvGrpSpPr/>
          <p:nvPr/>
        </p:nvGrpSpPr>
        <p:grpSpPr>
          <a:xfrm>
            <a:off x="254833" y="2153826"/>
            <a:ext cx="3141629" cy="4480155"/>
            <a:chOff x="254833" y="2153826"/>
            <a:chExt cx="3141629" cy="4480155"/>
          </a:xfrm>
        </p:grpSpPr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30CA104C-9E59-776B-19EE-1EC17D674C8E}"/>
                </a:ext>
              </a:extLst>
            </p:cNvPr>
            <p:cNvSpPr txBox="1"/>
            <p:nvPr/>
          </p:nvSpPr>
          <p:spPr>
            <a:xfrm>
              <a:off x="254833" y="2153826"/>
              <a:ext cx="3141629" cy="138499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2800" b="1" dirty="0">
                  <a:solidFill>
                    <a:srgbClr val="FF0000"/>
                  </a:solidFill>
                </a:rPr>
                <a:t>“Reality is an </a:t>
              </a:r>
            </a:p>
            <a:p>
              <a:pPr algn="ctr"/>
              <a:r>
                <a:rPr lang="en-GB" sz="2800" b="1" dirty="0">
                  <a:solidFill>
                    <a:srgbClr val="FF0000"/>
                  </a:solidFill>
                </a:rPr>
                <a:t>arbitrary patterned </a:t>
              </a:r>
            </a:p>
            <a:p>
              <a:pPr algn="ctr"/>
              <a:r>
                <a:rPr lang="en-GB" sz="2800" b="1" dirty="0">
                  <a:solidFill>
                    <a:srgbClr val="FF0000"/>
                  </a:solidFill>
                </a:rPr>
                <a:t>unknown function”</a:t>
              </a:r>
            </a:p>
          </p:txBody>
        </p:sp>
        <p:pic>
          <p:nvPicPr>
            <p:cNvPr id="9218" name="Picture 2" descr="Sound Waves and How Hearing Loss Affects Our Perception of Them | Connect  Hearing">
              <a:extLst>
                <a:ext uri="{FF2B5EF4-FFF2-40B4-BE49-F238E27FC236}">
                  <a16:creationId xmlns:a16="http://schemas.microsoft.com/office/drawing/2014/main" id="{FDF7CACC-8B93-208F-8FD2-A73B661F02AE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89744" y="3725889"/>
              <a:ext cx="2908092" cy="29080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C5EC0456-292A-C3A8-AB1A-004403B066D7}"/>
              </a:ext>
            </a:extLst>
          </p:cNvPr>
          <p:cNvGrpSpPr/>
          <p:nvPr/>
        </p:nvGrpSpPr>
        <p:grpSpPr>
          <a:xfrm>
            <a:off x="3612629" y="2071142"/>
            <a:ext cx="3194213" cy="4569500"/>
            <a:chOff x="3612629" y="2071142"/>
            <a:chExt cx="3194213" cy="4569500"/>
          </a:xfrm>
        </p:grpSpPr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70204A28-BD19-3060-7675-27C251524D90}"/>
                </a:ext>
              </a:extLst>
            </p:cNvPr>
            <p:cNvSpPr txBox="1"/>
            <p:nvPr/>
          </p:nvSpPr>
          <p:spPr>
            <a:xfrm>
              <a:off x="3675087" y="2071142"/>
              <a:ext cx="3131755" cy="138499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800" b="1" dirty="0">
                  <a:solidFill>
                    <a:srgbClr val="FF0000"/>
                  </a:solidFill>
                </a:rPr>
                <a:t>Sound signals </a:t>
              </a:r>
            </a:p>
            <a:p>
              <a:r>
                <a:rPr lang="en-GB" sz="2800" b="1" dirty="0">
                  <a:solidFill>
                    <a:srgbClr val="FF0000"/>
                  </a:solidFill>
                </a:rPr>
                <a:t>can be described by</a:t>
              </a:r>
            </a:p>
            <a:p>
              <a:r>
                <a:rPr lang="en-GB" sz="2800" b="1" dirty="0">
                  <a:solidFill>
                    <a:srgbClr val="FF0000"/>
                  </a:solidFill>
                </a:rPr>
                <a:t>features in waves</a:t>
              </a:r>
            </a:p>
          </p:txBody>
        </p:sp>
        <p:pic>
          <p:nvPicPr>
            <p:cNvPr id="9220" name="Picture 4" descr="Hear and There: Sounds from Everywhere! · Frontiers for Young Minds">
              <a:extLst>
                <a:ext uri="{FF2B5EF4-FFF2-40B4-BE49-F238E27FC236}">
                  <a16:creationId xmlns:a16="http://schemas.microsoft.com/office/drawing/2014/main" id="{464731C7-D610-4139-0E39-515DEA1D03D1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12629" y="3772108"/>
              <a:ext cx="3139382" cy="286853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8017022-097E-61D5-3B4D-3F593B5B6B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42FB5E-5DB9-974D-9E11-62D4474C6E9F}" type="slidenum">
              <a:rPr lang="en-GB" smtClean="0"/>
              <a:t>18</a:t>
            </a:fld>
            <a:endParaRPr lang="en-GB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D37F70BF-1E26-C984-F22F-66F8047CB529}"/>
              </a:ext>
            </a:extLst>
          </p:cNvPr>
          <p:cNvGrpSpPr/>
          <p:nvPr/>
        </p:nvGrpSpPr>
        <p:grpSpPr>
          <a:xfrm>
            <a:off x="7010399" y="1832582"/>
            <a:ext cx="6113489" cy="4843989"/>
            <a:chOff x="7010399" y="1832582"/>
            <a:chExt cx="6113489" cy="4843989"/>
          </a:xfrm>
        </p:grpSpPr>
        <p:grpSp>
          <p:nvGrpSpPr>
            <p:cNvPr id="6" name="Group 5">
              <a:extLst>
                <a:ext uri="{FF2B5EF4-FFF2-40B4-BE49-F238E27FC236}">
                  <a16:creationId xmlns:a16="http://schemas.microsoft.com/office/drawing/2014/main" id="{AF0DE465-608D-2786-189C-74FFD6C2716E}"/>
                </a:ext>
              </a:extLst>
            </p:cNvPr>
            <p:cNvGrpSpPr/>
            <p:nvPr/>
          </p:nvGrpSpPr>
          <p:grpSpPr>
            <a:xfrm>
              <a:off x="7022892" y="1832582"/>
              <a:ext cx="6100996" cy="2067350"/>
              <a:chOff x="7022892" y="1832582"/>
              <a:chExt cx="6100996" cy="2067350"/>
            </a:xfrm>
          </p:grpSpPr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57F713FB-2E0E-9367-AF6E-C8903699FB59}"/>
                  </a:ext>
                </a:extLst>
              </p:cNvPr>
              <p:cNvSpPr txBox="1"/>
              <p:nvPr/>
            </p:nvSpPr>
            <p:spPr>
              <a:xfrm>
                <a:off x="7022892" y="1832582"/>
                <a:ext cx="6100996" cy="1785104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GB" sz="2800" b="1" i="0" dirty="0">
                    <a:solidFill>
                      <a:srgbClr val="FF0000"/>
                    </a:solidFill>
                    <a:effectLst/>
                    <a:latin typeface="Söhne"/>
                  </a:rPr>
                  <a:t>Model the wave with a </a:t>
                </a:r>
              </a:p>
              <a:p>
                <a:r>
                  <a:rPr lang="en-GB" sz="2800" b="1" i="0" dirty="0">
                    <a:solidFill>
                      <a:srgbClr val="FF0000"/>
                    </a:solidFill>
                    <a:effectLst/>
                    <a:latin typeface="Söhne"/>
                  </a:rPr>
                  <a:t>rectangular</a:t>
                </a:r>
                <a:r>
                  <a:rPr lang="en-GB" sz="2800" b="1" dirty="0">
                    <a:solidFill>
                      <a:srgbClr val="FF0000"/>
                    </a:solidFill>
                    <a:latin typeface="Söhne"/>
                  </a:rPr>
                  <a:t> </a:t>
                </a:r>
                <a:r>
                  <a:rPr lang="en-GB" sz="2800" b="1" i="0" dirty="0">
                    <a:solidFill>
                      <a:srgbClr val="FF0000"/>
                    </a:solidFill>
                    <a:effectLst/>
                    <a:latin typeface="Söhne"/>
                  </a:rPr>
                  <a:t>impulse function</a:t>
                </a:r>
              </a:p>
              <a:p>
                <a:r>
                  <a:rPr lang="en-GB" b="0" i="0" dirty="0">
                    <a:solidFill>
                      <a:srgbClr val="374151"/>
                    </a:solidFill>
                    <a:effectLst/>
                    <a:latin typeface="Söhne"/>
                  </a:rPr>
                  <a:t>Dirac comb function</a:t>
                </a:r>
                <a:r>
                  <a:rPr lang="en-GB" dirty="0">
                    <a:solidFill>
                      <a:srgbClr val="374151"/>
                    </a:solidFill>
                    <a:latin typeface="Söhne"/>
                  </a:rPr>
                  <a:t>-a series of delta functions </a:t>
                </a:r>
              </a:p>
              <a:p>
                <a:r>
                  <a:rPr lang="en-GB" dirty="0">
                    <a:solidFill>
                      <a:srgbClr val="374151"/>
                    </a:solidFill>
                    <a:latin typeface="Söhne"/>
                  </a:rPr>
                  <a:t>spaced at regular intervals. Can r</a:t>
                </a:r>
                <a:r>
                  <a:rPr lang="en-GB" b="0" i="0" dirty="0">
                    <a:solidFill>
                      <a:srgbClr val="374151"/>
                    </a:solidFill>
                    <a:effectLst/>
                    <a:latin typeface="Söhne"/>
                  </a:rPr>
                  <a:t>epresent the </a:t>
                </a:r>
              </a:p>
              <a:p>
                <a:r>
                  <a:rPr lang="en-GB" b="0" i="0" dirty="0">
                    <a:solidFill>
                      <a:srgbClr val="374151"/>
                    </a:solidFill>
                    <a:effectLst/>
                    <a:latin typeface="Söhne"/>
                  </a:rPr>
                  <a:t>spectrum of a periodic input signal.</a:t>
                </a:r>
                <a:endParaRPr lang="en-GB" dirty="0"/>
              </a:p>
            </p:txBody>
          </p:sp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66D6DE5F-9179-C95B-4C53-A436DB251E04}"/>
                  </a:ext>
                </a:extLst>
              </p:cNvPr>
              <p:cNvSpPr txBox="1"/>
              <p:nvPr/>
            </p:nvSpPr>
            <p:spPr>
              <a:xfrm>
                <a:off x="8665029" y="3530600"/>
                <a:ext cx="136498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dirty="0">
                    <a:hlinkClick r:id="rId5"/>
                  </a:rPr>
                  <a:t>YouTube link</a:t>
                </a:r>
                <a:endParaRPr lang="en-GB" dirty="0"/>
              </a:p>
            </p:txBody>
          </p:sp>
        </p:grpSp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F991B784-ABC7-CC5D-E4F1-EB8FF8793AD1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7010399" y="3939341"/>
              <a:ext cx="4756771" cy="273723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036808035"/>
      </p:ext>
    </p:extLst>
  </p:cSld>
  <p:clrMapOvr>
    <a:masterClrMapping/>
  </p:clrMapOvr>
  <p:transition spd="slow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8213E95-6C3D-BE9A-D3FD-D1D193FF1963}"/>
              </a:ext>
            </a:extLst>
          </p:cNvPr>
          <p:cNvSpPr txBox="1"/>
          <p:nvPr/>
        </p:nvSpPr>
        <p:spPr>
          <a:xfrm>
            <a:off x="1753850" y="360003"/>
            <a:ext cx="9039069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200" b="1" i="0" dirty="0">
                <a:solidFill>
                  <a:srgbClr val="FF0000"/>
                </a:solidFill>
                <a:effectLst/>
                <a:latin typeface="Söhne"/>
              </a:rPr>
              <a:t>Remodelling Complex Data Example 1</a:t>
            </a:r>
          </a:p>
          <a:p>
            <a:pPr algn="ctr"/>
            <a:r>
              <a:rPr lang="en-GB" sz="2400" b="1" dirty="0"/>
              <a:t>Remodelling data from neural network components</a:t>
            </a:r>
            <a:endParaRPr lang="en-GB" sz="2400" b="1" dirty="0">
              <a:effectLst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FA4C174-81ED-8F80-F854-25CAB42DC99A}"/>
              </a:ext>
            </a:extLst>
          </p:cNvPr>
          <p:cNvPicPr>
            <a:picLocks noChangeAspect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348264" y="1443087"/>
            <a:ext cx="7377816" cy="492773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8D0335E-9EDD-B180-A62C-B790A19FF971}"/>
              </a:ext>
            </a:extLst>
          </p:cNvPr>
          <p:cNvSpPr txBox="1"/>
          <p:nvPr/>
        </p:nvSpPr>
        <p:spPr>
          <a:xfrm>
            <a:off x="10000495" y="1590457"/>
            <a:ext cx="13649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hlinkClick r:id="rId4"/>
              </a:rPr>
              <a:t>YouTube link</a:t>
            </a:r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2A7FB54-2950-A2B5-713D-B6575D82081F}"/>
              </a:ext>
            </a:extLst>
          </p:cNvPr>
          <p:cNvSpPr txBox="1"/>
          <p:nvPr/>
        </p:nvSpPr>
        <p:spPr>
          <a:xfrm>
            <a:off x="9788577" y="2054366"/>
            <a:ext cx="2395921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rgbClr val="FF0000"/>
                </a:solidFill>
              </a:rPr>
              <a:t>Important note:</a:t>
            </a:r>
            <a:endParaRPr lang="en-GB" sz="2000" dirty="0"/>
          </a:p>
          <a:p>
            <a:r>
              <a:rPr lang="en-GB" dirty="0"/>
              <a:t>This demo is not “cleaning up” the audio signal by simple noise filtration – it is completely </a:t>
            </a:r>
            <a:r>
              <a:rPr lang="en-GB" b="1" dirty="0">
                <a:solidFill>
                  <a:srgbClr val="FF0000"/>
                </a:solidFill>
              </a:rPr>
              <a:t>rebuilding</a:t>
            </a:r>
            <a:r>
              <a:rPr lang="en-GB" dirty="0"/>
              <a:t> </a:t>
            </a:r>
            <a:r>
              <a:rPr lang="en-GB" b="1" dirty="0">
                <a:solidFill>
                  <a:srgbClr val="FF0000"/>
                </a:solidFill>
              </a:rPr>
              <a:t>it from a neural network</a:t>
            </a:r>
          </a:p>
          <a:p>
            <a:r>
              <a:rPr lang="en-GB" b="1" dirty="0">
                <a:solidFill>
                  <a:srgbClr val="FF0000"/>
                </a:solidFill>
              </a:rPr>
              <a:t>model of the digitised </a:t>
            </a:r>
          </a:p>
          <a:p>
            <a:r>
              <a:rPr lang="en-GB" b="1" dirty="0">
                <a:solidFill>
                  <a:srgbClr val="FF0000"/>
                </a:solidFill>
              </a:rPr>
              <a:t>sound </a:t>
            </a:r>
            <a:r>
              <a:rPr lang="en-GB" dirty="0"/>
              <a:t>waves from the </a:t>
            </a:r>
          </a:p>
          <a:p>
            <a:r>
              <a:rPr lang="en-GB" dirty="0"/>
              <a:t>original recording.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5E7D2B1-3350-629B-D0FE-06A9AB9690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42FB5E-5DB9-974D-9E11-62D4474C6E9F}" type="slidenum">
              <a:rPr lang="en-GB" smtClean="0"/>
              <a:t>19</a:t>
            </a:fld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A3AF6A6-E602-A427-36C1-666D70101D1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101943" y="6056085"/>
            <a:ext cx="1905000" cy="62865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8AD39004-67B0-3CDE-6DF6-EC3806AA60C1}"/>
              </a:ext>
            </a:extLst>
          </p:cNvPr>
          <p:cNvSpPr txBox="1"/>
          <p:nvPr/>
        </p:nvSpPr>
        <p:spPr>
          <a:xfrm>
            <a:off x="0" y="1969452"/>
            <a:ext cx="2203553" cy="30469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400" b="1" dirty="0"/>
              <a:t>“You know when you’ve a </a:t>
            </a:r>
            <a:r>
              <a:rPr lang="en-GB" sz="2400" b="1" dirty="0">
                <a:highlight>
                  <a:srgbClr val="FFFF00"/>
                </a:highlight>
              </a:rPr>
              <a:t>good model </a:t>
            </a:r>
            <a:r>
              <a:rPr lang="en-GB" sz="2400" b="1" dirty="0"/>
              <a:t>when it</a:t>
            </a:r>
          </a:p>
          <a:p>
            <a:pPr algn="ctr"/>
            <a:r>
              <a:rPr lang="en-GB" sz="2400" b="1" dirty="0">
                <a:highlight>
                  <a:srgbClr val="FFFF00"/>
                </a:highlight>
              </a:rPr>
              <a:t>describes exactly </a:t>
            </a:r>
            <a:r>
              <a:rPr lang="en-GB" sz="2400" b="1" dirty="0"/>
              <a:t>what happened in the real world”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60191666"/>
      </p:ext>
    </p:extLst>
  </p:cSld>
  <p:clrMapOvr>
    <a:masterClrMapping/>
  </p:clrMapOvr>
  <p:transition spd="slow">
    <p:fade thruBlk="1"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ECC0D7D-58FF-41C3-46F8-BB4CCBAD2CA0}"/>
              </a:ext>
            </a:extLst>
          </p:cNvPr>
          <p:cNvSpPr txBox="1"/>
          <p:nvPr/>
        </p:nvSpPr>
        <p:spPr>
          <a:xfrm>
            <a:off x="1603948" y="300043"/>
            <a:ext cx="9039069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200" b="1" i="0" dirty="0">
                <a:solidFill>
                  <a:srgbClr val="FF0000"/>
                </a:solidFill>
                <a:effectLst/>
                <a:latin typeface="Söhne"/>
              </a:rPr>
              <a:t>Remodelling Complex Data Example 2</a:t>
            </a:r>
          </a:p>
          <a:p>
            <a:pPr algn="ctr"/>
            <a:r>
              <a:rPr lang="en-GB" sz="2400" b="1" dirty="0"/>
              <a:t>Actual v Model – Indistinct to Distinct Images</a:t>
            </a:r>
            <a:endParaRPr lang="en-GB" sz="2400" b="1" dirty="0">
              <a:effectLst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A0FD0A6-A71F-F170-712B-4D92ADB8169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6893" y="1451429"/>
            <a:ext cx="5661557" cy="282375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4672B94F-CC16-E0A4-7329-2CD34331488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13715" y="3429000"/>
            <a:ext cx="5696134" cy="325262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34B5F4D4-1611-90BE-BA02-7FA3510DFDC1}"/>
              </a:ext>
            </a:extLst>
          </p:cNvPr>
          <p:cNvSpPr txBox="1"/>
          <p:nvPr/>
        </p:nvSpPr>
        <p:spPr>
          <a:xfrm>
            <a:off x="302623" y="4306388"/>
            <a:ext cx="564019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>
                <a:solidFill>
                  <a:srgbClr val="FF0000"/>
                </a:solidFill>
              </a:rPr>
              <a:t>Grainy picture of a great grandfather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5CB0786-B452-B44B-0EBA-B673D78852E7}"/>
              </a:ext>
            </a:extLst>
          </p:cNvPr>
          <p:cNvSpPr txBox="1"/>
          <p:nvPr/>
        </p:nvSpPr>
        <p:spPr>
          <a:xfrm>
            <a:off x="6354187" y="2864796"/>
            <a:ext cx="56748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>
                <a:solidFill>
                  <a:srgbClr val="FF0000"/>
                </a:solidFill>
              </a:rPr>
              <a:t>Newspaper picture of a WW1 soldier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082AF057-A759-EDD7-6B8A-59E96B2355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92FC9A0-AA35-1A9B-94CF-F4B29FF814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42FB5E-5DB9-974D-9E11-62D4474C6E9F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2388236"/>
      </p:ext>
    </p:extLst>
  </p:cSld>
  <p:clrMapOvr>
    <a:masterClrMapping/>
  </p:clrMapOvr>
  <p:transition spd="slow">
    <p:fade thruBlk="1"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3EF64DF-4964-0D7C-DB6B-8573DCA6C0E0}"/>
              </a:ext>
            </a:extLst>
          </p:cNvPr>
          <p:cNvSpPr txBox="1"/>
          <p:nvPr/>
        </p:nvSpPr>
        <p:spPr>
          <a:xfrm>
            <a:off x="355600" y="2056686"/>
            <a:ext cx="6785429" cy="41780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400" b="1" i="0" dirty="0">
                <a:solidFill>
                  <a:srgbClr val="FF0000"/>
                </a:solidFill>
                <a:effectLst/>
                <a:latin typeface="Söhne"/>
              </a:rPr>
              <a:t>SVM </a:t>
            </a:r>
            <a:r>
              <a:rPr lang="en-GB" sz="2400" b="1" dirty="0">
                <a:solidFill>
                  <a:srgbClr val="FF0000"/>
                </a:solidFill>
                <a:latin typeface="Söhne"/>
              </a:rPr>
              <a:t>goal:</a:t>
            </a:r>
            <a:r>
              <a:rPr lang="en-GB" sz="2400" b="1" i="0" dirty="0">
                <a:solidFill>
                  <a:srgbClr val="FF0000"/>
                </a:solidFill>
                <a:effectLst/>
                <a:latin typeface="Söhne"/>
              </a:rPr>
              <a:t> </a:t>
            </a:r>
            <a:r>
              <a:rPr lang="en-GB" sz="2400" b="0" i="0" dirty="0">
                <a:solidFill>
                  <a:srgbClr val="374151"/>
                </a:solidFill>
                <a:effectLst/>
                <a:latin typeface="Söhne"/>
              </a:rPr>
              <a:t>to find the best possible boundary (hyperplane) separating different classes of data.</a:t>
            </a:r>
          </a:p>
          <a:p>
            <a:pPr algn="l"/>
            <a:endParaRPr lang="en-GB" sz="1050" b="0" i="0" dirty="0">
              <a:solidFill>
                <a:srgbClr val="374151"/>
              </a:solidFill>
              <a:effectLst/>
              <a:latin typeface="Söhne"/>
            </a:endParaRPr>
          </a:p>
          <a:p>
            <a:pPr algn="l"/>
            <a:r>
              <a:rPr lang="en-GB" sz="2400" b="1" i="0" dirty="0">
                <a:solidFill>
                  <a:srgbClr val="FF0000"/>
                </a:solidFill>
                <a:effectLst/>
                <a:latin typeface="Söhne"/>
              </a:rPr>
              <a:t>How? </a:t>
            </a:r>
            <a:r>
              <a:rPr lang="en-GB" sz="2400" b="0" i="0" dirty="0">
                <a:solidFill>
                  <a:srgbClr val="374151"/>
                </a:solidFill>
                <a:effectLst/>
                <a:latin typeface="Söhne"/>
              </a:rPr>
              <a:t>It takes labelled training data, finds be</a:t>
            </a:r>
            <a:r>
              <a:rPr lang="en-GB" sz="2400" dirty="0">
                <a:solidFill>
                  <a:srgbClr val="374151"/>
                </a:solidFill>
                <a:latin typeface="Söhne"/>
              </a:rPr>
              <a:t>st </a:t>
            </a:r>
            <a:r>
              <a:rPr lang="en-GB" sz="2400" b="0" i="0" dirty="0">
                <a:solidFill>
                  <a:srgbClr val="374151"/>
                </a:solidFill>
                <a:effectLst/>
                <a:latin typeface="Söhne"/>
              </a:rPr>
              <a:t>hyperplane, then use it to predict the class of new, unlabelled data points.</a:t>
            </a:r>
          </a:p>
          <a:p>
            <a:pPr algn="l"/>
            <a:endParaRPr lang="en-GB" sz="1050" b="0" i="0" dirty="0">
              <a:solidFill>
                <a:srgbClr val="374151"/>
              </a:solidFill>
              <a:effectLst/>
              <a:latin typeface="Söhne"/>
            </a:endParaRPr>
          </a:p>
          <a:p>
            <a:pPr algn="l"/>
            <a:r>
              <a:rPr lang="en-GB" sz="2400" b="1" i="0" dirty="0">
                <a:solidFill>
                  <a:srgbClr val="FF0000"/>
                </a:solidFill>
                <a:effectLst/>
                <a:latin typeface="Söhne"/>
              </a:rPr>
              <a:t>Definition: </a:t>
            </a:r>
            <a:r>
              <a:rPr lang="en-GB" sz="2400" b="0" i="0" dirty="0">
                <a:solidFill>
                  <a:srgbClr val="374151"/>
                </a:solidFill>
                <a:effectLst/>
                <a:latin typeface="Söhne"/>
              </a:rPr>
              <a:t>a supervised learning algorithm requiring labelled data to train on. </a:t>
            </a:r>
          </a:p>
          <a:p>
            <a:pPr algn="l"/>
            <a:endParaRPr lang="en-GB" sz="1050" dirty="0">
              <a:solidFill>
                <a:srgbClr val="374151"/>
              </a:solidFill>
              <a:latin typeface="Söhne"/>
            </a:endParaRPr>
          </a:p>
          <a:p>
            <a:pPr algn="l"/>
            <a:r>
              <a:rPr lang="en-GB" sz="2400" b="1" i="0" dirty="0">
                <a:solidFill>
                  <a:srgbClr val="374151"/>
                </a:solidFill>
                <a:effectLst/>
                <a:latin typeface="Söhne"/>
              </a:rPr>
              <a:t>Uses: </a:t>
            </a:r>
            <a:r>
              <a:rPr lang="en-GB" sz="2400" b="0" i="0" dirty="0">
                <a:solidFill>
                  <a:srgbClr val="374151"/>
                </a:solidFill>
                <a:effectLst/>
                <a:latin typeface="Söhne"/>
              </a:rPr>
              <a:t>Image classification, text classification, and bioinformatics.</a:t>
            </a:r>
          </a:p>
          <a:p>
            <a:endParaRPr lang="en-GB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E72FD649-296D-466F-4F13-807F0A519A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0146" y="340964"/>
            <a:ext cx="11113546" cy="1325563"/>
          </a:xfrm>
        </p:spPr>
        <p:txBody>
          <a:bodyPr/>
          <a:lstStyle/>
          <a:p>
            <a:pPr algn="ctr"/>
            <a:r>
              <a:rPr lang="en-GB" b="1" i="0" dirty="0">
                <a:solidFill>
                  <a:srgbClr val="FF0000"/>
                </a:solidFill>
                <a:effectLst/>
                <a:latin typeface="Söhne"/>
              </a:rPr>
              <a:t>Support Vector Machines (SVM)</a:t>
            </a:r>
            <a:br>
              <a:rPr lang="en-GB" b="1" i="0" dirty="0">
                <a:solidFill>
                  <a:srgbClr val="FF0000"/>
                </a:solidFill>
                <a:effectLst/>
                <a:latin typeface="Söhne"/>
              </a:rPr>
            </a:br>
            <a:r>
              <a:rPr lang="en-GB" sz="2800" b="1" i="0" dirty="0">
                <a:effectLst/>
                <a:latin typeface="Söhne"/>
              </a:rPr>
              <a:t>ML algorithm used for classification and regression analysis</a:t>
            </a:r>
            <a:endParaRPr lang="en-GB" b="1" dirty="0"/>
          </a:p>
        </p:txBody>
      </p:sp>
      <p:pic>
        <p:nvPicPr>
          <p:cNvPr id="1026" name="Picture 2" descr="Support Vector Machines (SVM) Algorithm Explained">
            <a:extLst>
              <a:ext uri="{FF2B5EF4-FFF2-40B4-BE49-F238E27FC236}">
                <a16:creationId xmlns:a16="http://schemas.microsoft.com/office/drawing/2014/main" id="{696B52BB-C869-3858-DC30-B8FB1DE4B97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5113" t="5555" r="6290" b="4667"/>
          <a:stretch/>
        </p:blipFill>
        <p:spPr bwMode="auto">
          <a:xfrm>
            <a:off x="7071360" y="1946188"/>
            <a:ext cx="4476940" cy="40736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4920FC01-1C3A-C66A-62A1-0D884D5FF2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C9EA9AE-D51F-2A8F-681B-9BA39423B5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42FB5E-5DB9-974D-9E11-62D4474C6E9F}" type="slidenum">
              <a:rPr lang="en-GB" smtClean="0"/>
              <a:t>21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65574D5-D672-1816-96EB-9ED96A0530D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01943" y="6056085"/>
            <a:ext cx="1905000" cy="628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5240229"/>
      </p:ext>
    </p:extLst>
  </p:cSld>
  <p:clrMapOvr>
    <a:masterClrMapping/>
  </p:clrMapOvr>
  <p:transition spd="slow">
    <p:fade thruBlk="1"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9E4E9350-6FDF-8D6D-5181-A19050734E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63967" y="1204687"/>
            <a:ext cx="4264065" cy="1418148"/>
          </a:xfrm>
        </p:spPr>
        <p:txBody>
          <a:bodyPr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Söhne"/>
                <a:ea typeface="+mn-ea"/>
                <a:cs typeface="+mn-cs"/>
              </a:rPr>
              <a:t>Detection of diabetic retinopathy</a:t>
            </a:r>
            <a:b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374151"/>
                </a:solidFill>
                <a:effectLst/>
                <a:uLnTx/>
                <a:uFillTx/>
                <a:latin typeface="Söhne"/>
                <a:ea typeface="+mn-ea"/>
                <a:cs typeface="+mn-cs"/>
              </a:rPr>
            </a:b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374151"/>
                </a:solidFill>
                <a:effectLst/>
                <a:uLnTx/>
                <a:uFillTx/>
                <a:latin typeface="Söhne"/>
                <a:ea typeface="+mn-ea"/>
                <a:cs typeface="+mn-cs"/>
              </a:rPr>
              <a:t>Google’s DL algorithm on retinal images</a:t>
            </a:r>
            <a:b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374151"/>
                </a:solidFill>
                <a:effectLst/>
                <a:uLnTx/>
                <a:uFillTx/>
                <a:latin typeface="Söhne"/>
                <a:ea typeface="+mn-ea"/>
                <a:cs typeface="+mn-cs"/>
              </a:rPr>
            </a:b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374151"/>
                </a:solidFill>
                <a:effectLst/>
                <a:uLnTx/>
                <a:uFillTx/>
                <a:latin typeface="Söhne"/>
                <a:ea typeface="+mn-ea"/>
                <a:cs typeface="+mn-cs"/>
              </a:rPr>
              <a:t>Outperformed ophthalmologists</a:t>
            </a:r>
            <a:endParaRPr lang="en-GB" b="1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71A9DFC-BF1B-1273-9734-58B95572AC5C}"/>
              </a:ext>
            </a:extLst>
          </p:cNvPr>
          <p:cNvSpPr txBox="1"/>
          <p:nvPr/>
        </p:nvSpPr>
        <p:spPr>
          <a:xfrm>
            <a:off x="-152399" y="3637190"/>
            <a:ext cx="4172857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i="0" dirty="0">
                <a:solidFill>
                  <a:srgbClr val="FF0000"/>
                </a:solidFill>
                <a:effectLst/>
                <a:latin typeface="Söhne"/>
              </a:rPr>
              <a:t>Early detection of breast cancer</a:t>
            </a:r>
            <a:br>
              <a:rPr lang="en-GB" b="0" i="0" dirty="0">
                <a:solidFill>
                  <a:srgbClr val="374151"/>
                </a:solidFill>
                <a:effectLst/>
                <a:latin typeface="Söhne"/>
              </a:rPr>
            </a:b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mammogram analysis</a:t>
            </a:r>
            <a:br>
              <a:rPr lang="en-GB" b="0" i="0" dirty="0">
                <a:solidFill>
                  <a:srgbClr val="374151"/>
                </a:solidFill>
                <a:effectLst/>
                <a:latin typeface="Söhne"/>
              </a:rPr>
            </a:b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Similar performance to radiologists</a:t>
            </a:r>
            <a:br>
              <a:rPr lang="en-GB" b="0" i="0" dirty="0">
                <a:solidFill>
                  <a:srgbClr val="374151"/>
                </a:solidFill>
                <a:effectLst/>
                <a:latin typeface="Söhne"/>
              </a:rPr>
            </a:br>
            <a:br>
              <a:rPr lang="en-GB" b="0" i="0" dirty="0">
                <a:solidFill>
                  <a:srgbClr val="374151"/>
                </a:solidFill>
                <a:effectLst/>
                <a:latin typeface="Söhne"/>
              </a:rPr>
            </a:b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4E56E02-9925-F83C-C580-D8A1874CE7B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2056" y="1306286"/>
            <a:ext cx="2161430" cy="224208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0E7651E-39E1-3D3D-0BB5-868DECA13AB1}"/>
              </a:ext>
            </a:extLst>
          </p:cNvPr>
          <p:cNvSpPr txBox="1"/>
          <p:nvPr/>
        </p:nvSpPr>
        <p:spPr>
          <a:xfrm>
            <a:off x="8345715" y="2828835"/>
            <a:ext cx="373017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b="1" i="0" dirty="0">
                <a:solidFill>
                  <a:srgbClr val="FF0000"/>
                </a:solidFill>
                <a:effectLst/>
                <a:latin typeface="Söhne"/>
              </a:rPr>
              <a:t>Brain tumour segmentation</a:t>
            </a:r>
            <a:br>
              <a:rPr lang="en-GB" b="0" i="0" dirty="0">
                <a:solidFill>
                  <a:srgbClr val="374151"/>
                </a:solidFill>
                <a:effectLst/>
                <a:latin typeface="Söhne"/>
              </a:rPr>
            </a:b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DL segmentation</a:t>
            </a:r>
            <a:r>
              <a:rPr lang="en-GB" dirty="0">
                <a:solidFill>
                  <a:srgbClr val="374151"/>
                </a:solidFill>
                <a:latin typeface="Söhne"/>
              </a:rPr>
              <a:t> of </a:t>
            </a:r>
            <a:br>
              <a:rPr lang="en-GB" dirty="0">
                <a:solidFill>
                  <a:srgbClr val="374151"/>
                </a:solidFill>
                <a:latin typeface="Söhne"/>
              </a:rPr>
            </a:b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MRI images for exact location </a:t>
            </a:r>
            <a:br>
              <a:rPr lang="en-GB" b="0" i="0" dirty="0">
                <a:solidFill>
                  <a:srgbClr val="374151"/>
                </a:solidFill>
                <a:effectLst/>
                <a:latin typeface="Söhne"/>
              </a:rPr>
            </a:b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for treatment planning.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06C15AE-C761-7F2F-0C0F-E9754A9E5452}"/>
              </a:ext>
            </a:extLst>
          </p:cNvPr>
          <p:cNvPicPr>
            <a:picLocks noChangeAspect="1"/>
          </p:cNvPicPr>
          <p:nvPr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076303" y="4659314"/>
            <a:ext cx="3019697" cy="204142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3DE1AFD7-B008-9A2A-49F3-45D603E77872}"/>
              </a:ext>
            </a:extLst>
          </p:cNvPr>
          <p:cNvSpPr txBox="1"/>
          <p:nvPr/>
        </p:nvSpPr>
        <p:spPr>
          <a:xfrm>
            <a:off x="430835" y="5204349"/>
            <a:ext cx="3081621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b="1" i="0" dirty="0">
                <a:solidFill>
                  <a:srgbClr val="FF0000"/>
                </a:solidFill>
                <a:effectLst/>
                <a:latin typeface="Söhne"/>
              </a:rPr>
              <a:t>Diagnosis of skin cancer </a:t>
            </a:r>
            <a:br>
              <a:rPr lang="en-GB" b="0" i="0" dirty="0">
                <a:solidFill>
                  <a:srgbClr val="374151"/>
                </a:solidFill>
                <a:effectLst/>
                <a:latin typeface="Söhne"/>
              </a:rPr>
            </a:b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Similar performance to dermatologists</a:t>
            </a:r>
            <a:endParaRPr lang="en-GB" dirty="0"/>
          </a:p>
        </p:txBody>
      </p:sp>
      <p:pic>
        <p:nvPicPr>
          <p:cNvPr id="1026" name="Picture 2" descr="Diabetic Retinopathy: Practice Essentials, Pathophysiology, Etiology">
            <a:extLst>
              <a:ext uri="{FF2B5EF4-FFF2-40B4-BE49-F238E27FC236}">
                <a16:creationId xmlns:a16="http://schemas.microsoft.com/office/drawing/2014/main" id="{53D1B125-074F-B2F9-3901-27C05A611F2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931954" y="2537586"/>
            <a:ext cx="2328091" cy="1782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3FC6C3D0-EEAF-4B83-B02B-3920C00928F8}"/>
              </a:ext>
            </a:extLst>
          </p:cNvPr>
          <p:cNvSpPr txBox="1"/>
          <p:nvPr/>
        </p:nvSpPr>
        <p:spPr>
          <a:xfrm>
            <a:off x="1918494" y="0"/>
            <a:ext cx="8101012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kumimoji="0" lang="en-GB" sz="4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Söhne"/>
                <a:ea typeface="+mj-ea"/>
                <a:cs typeface="+mj-cs"/>
              </a:rPr>
              <a:t>Deep Learning</a:t>
            </a:r>
            <a:endParaRPr lang="en-GB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DE00276-0B91-BC47-1F52-A373E8E77F68}"/>
              </a:ext>
            </a:extLst>
          </p:cNvPr>
          <p:cNvSpPr txBox="1"/>
          <p:nvPr/>
        </p:nvSpPr>
        <p:spPr>
          <a:xfrm>
            <a:off x="1916907" y="667142"/>
            <a:ext cx="8358186" cy="4770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kumimoji="0" lang="en-GB" sz="25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öhne"/>
                <a:ea typeface="+mj-ea"/>
                <a:cs typeface="+mj-cs"/>
              </a:rPr>
              <a:t>NOTABLE SUCCESSES</a:t>
            </a:r>
            <a:endParaRPr lang="en-GB" dirty="0"/>
          </a:p>
        </p:txBody>
      </p:sp>
      <p:pic>
        <p:nvPicPr>
          <p:cNvPr id="1028" name="Picture 4" descr="Heart Failure Prediction Dataset | Kaggle">
            <a:extLst>
              <a:ext uri="{FF2B5EF4-FFF2-40B4-BE49-F238E27FC236}">
                <a16:creationId xmlns:a16="http://schemas.microsoft.com/office/drawing/2014/main" id="{6A63C124-8A09-7C18-095C-BF14D695B5B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7910286" y="4350349"/>
            <a:ext cx="2146073" cy="2333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6E1487BC-8CC1-6F07-0541-E1D862D1BF53}"/>
              </a:ext>
            </a:extLst>
          </p:cNvPr>
          <p:cNvSpPr txBox="1"/>
          <p:nvPr/>
        </p:nvSpPr>
        <p:spPr>
          <a:xfrm>
            <a:off x="14425235" y="2853996"/>
            <a:ext cx="2019451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Söhne"/>
                <a:ea typeface="+mn-ea"/>
                <a:cs typeface="+mn-cs"/>
              </a:rPr>
              <a:t>Prediction of heart disease: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Söhne"/>
                <a:ea typeface="+mn-ea"/>
                <a:cs typeface="+mn-cs"/>
              </a:rPr>
              <a:t> </a:t>
            </a:r>
            <a:b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374151"/>
                </a:solidFill>
                <a:effectLst/>
                <a:uLnTx/>
                <a:uFillTx/>
                <a:latin typeface="Söhne"/>
                <a:ea typeface="+mn-ea"/>
                <a:cs typeface="+mn-cs"/>
              </a:rPr>
            </a:b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374151"/>
                </a:solidFill>
                <a:effectLst/>
                <a:uLnTx/>
                <a:uFillTx/>
                <a:latin typeface="Söhne"/>
                <a:ea typeface="+mn-ea"/>
                <a:cs typeface="+mn-cs"/>
              </a:rPr>
              <a:t>(Nottingham) risk of heart disease </a:t>
            </a:r>
            <a:b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374151"/>
                </a:solidFill>
                <a:effectLst/>
                <a:uLnTx/>
                <a:uFillTx/>
                <a:latin typeface="Söhne"/>
                <a:ea typeface="+mn-ea"/>
                <a:cs typeface="+mn-cs"/>
              </a:rPr>
            </a:b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374151"/>
                </a:solidFill>
                <a:effectLst/>
                <a:uLnTx/>
                <a:uFillTx/>
                <a:latin typeface="Söhne"/>
                <a:ea typeface="+mn-ea"/>
                <a:cs typeface="+mn-cs"/>
              </a:rPr>
              <a:t>up to 10 years in advance.</a:t>
            </a:r>
          </a:p>
        </p:txBody>
      </p:sp>
      <p:pic>
        <p:nvPicPr>
          <p:cNvPr id="1030" name="Picture 6" descr="Brain Tumor Segmentation | Papers With Code">
            <a:extLst>
              <a:ext uri="{FF2B5EF4-FFF2-40B4-BE49-F238E27FC236}">
                <a16:creationId xmlns:a16="http://schemas.microsoft.com/office/drawing/2014/main" id="{404552ED-3A7C-9489-9C56-61BCFD7E45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903607" y="391885"/>
            <a:ext cx="2394857" cy="2394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768DB097-7775-2236-CA46-40C52BC2172E}"/>
              </a:ext>
            </a:extLst>
          </p:cNvPr>
          <p:cNvSpPr txBox="1"/>
          <p:nvPr/>
        </p:nvSpPr>
        <p:spPr>
          <a:xfrm>
            <a:off x="10264264" y="4819720"/>
            <a:ext cx="1927736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b="1" i="0" dirty="0">
                <a:solidFill>
                  <a:srgbClr val="FF0000"/>
                </a:solidFill>
                <a:effectLst/>
                <a:latin typeface="Söhne"/>
              </a:rPr>
              <a:t>Prediction of heart disease </a:t>
            </a:r>
            <a:br>
              <a:rPr lang="en-GB" b="0" i="0" dirty="0">
                <a:solidFill>
                  <a:srgbClr val="374151"/>
                </a:solidFill>
                <a:effectLst/>
                <a:latin typeface="Söhne"/>
              </a:rPr>
            </a:b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Up to 10 years in advance</a:t>
            </a:r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B2655C-F001-E4F2-3E79-F195E2E9F3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48AB4B-7D81-7543-7928-90DFF0AD10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42FB5E-5DB9-974D-9E11-62D4474C6E9F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8227343"/>
      </p:ext>
    </p:extLst>
  </p:cSld>
  <p:clrMapOvr>
    <a:masterClrMapping/>
  </p:clrMapOvr>
  <p:transition spd="slow">
    <p:fade thruBlk="1"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F97B2B37-9B73-DEE5-7A58-93B431FFC4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0081" y="365678"/>
            <a:ext cx="11113546" cy="1325563"/>
          </a:xfrm>
        </p:spPr>
        <p:txBody>
          <a:bodyPr/>
          <a:lstStyle/>
          <a:p>
            <a:pPr algn="ctr"/>
            <a:r>
              <a:rPr lang="en-GB" b="1" i="0" dirty="0">
                <a:solidFill>
                  <a:srgbClr val="FF0000"/>
                </a:solidFill>
                <a:effectLst/>
                <a:latin typeface="Söhne"/>
              </a:rPr>
              <a:t>Image Recognition by Neural </a:t>
            </a:r>
            <a:r>
              <a:rPr lang="en-GB" b="1" dirty="0">
                <a:solidFill>
                  <a:srgbClr val="FF0000"/>
                </a:solidFill>
                <a:latin typeface="Söhne"/>
              </a:rPr>
              <a:t>N</a:t>
            </a:r>
            <a:r>
              <a:rPr lang="en-GB" b="1" i="0" dirty="0">
                <a:solidFill>
                  <a:srgbClr val="FF0000"/>
                </a:solidFill>
                <a:effectLst/>
                <a:latin typeface="Söhne"/>
              </a:rPr>
              <a:t>etworks</a:t>
            </a:r>
            <a:br>
              <a:rPr lang="en-GB" b="1" i="0" dirty="0">
                <a:solidFill>
                  <a:srgbClr val="FF0000"/>
                </a:solidFill>
                <a:effectLst/>
                <a:latin typeface="Söhne"/>
              </a:rPr>
            </a:br>
            <a:r>
              <a:rPr lang="en-GB" sz="2800" b="1" i="0" dirty="0">
                <a:effectLst/>
                <a:latin typeface="Söhne"/>
              </a:rPr>
              <a:t>Simple and Complex Classification Task Demos</a:t>
            </a:r>
            <a:endParaRPr lang="en-GB" b="1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9475232-4DF2-E216-6209-F6752514DBE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63615" y="1722644"/>
            <a:ext cx="6888480" cy="4662212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7D70257-8E1C-7525-A789-A510C3FCE9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400535" y="6381064"/>
            <a:ext cx="2743200" cy="365125"/>
          </a:xfrm>
        </p:spPr>
        <p:txBody>
          <a:bodyPr/>
          <a:lstStyle/>
          <a:p>
            <a:fld id="{0842FB5E-5DB9-974D-9E11-62D4474C6E9F}" type="slidenum">
              <a:rPr lang="en-GB" smtClean="0"/>
              <a:t>23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354D6A0-18C2-E60D-C2FF-51FCB2F7BCB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91878" y="6080799"/>
            <a:ext cx="1905000" cy="62865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ACFB0D7-816A-C96A-CE1D-9332ECC20EDF}"/>
              </a:ext>
            </a:extLst>
          </p:cNvPr>
          <p:cNvSpPr txBox="1"/>
          <p:nvPr/>
        </p:nvSpPr>
        <p:spPr>
          <a:xfrm>
            <a:off x="593440" y="3461217"/>
            <a:ext cx="13965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hlinkClick r:id="rId5"/>
              </a:rPr>
              <a:t>YouTube link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445499881"/>
      </p:ext>
    </p:extLst>
  </p:cSld>
  <p:clrMapOvr>
    <a:masterClrMapping/>
  </p:clrMapOvr>
  <p:transition spd="slow">
    <p:fade thruBlk="1"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E7BD2D-73AB-47D0-E600-3BAF64B397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0146" y="340964"/>
            <a:ext cx="11113546" cy="1325563"/>
          </a:xfrm>
        </p:spPr>
        <p:txBody>
          <a:bodyPr/>
          <a:lstStyle/>
          <a:p>
            <a:pPr algn="ctr"/>
            <a:r>
              <a:rPr lang="en-GB" b="1" i="0" dirty="0">
                <a:solidFill>
                  <a:srgbClr val="FF0000"/>
                </a:solidFill>
                <a:effectLst/>
                <a:latin typeface="Söhne"/>
              </a:rPr>
              <a:t>Data modelling by neural networks (NN)*</a:t>
            </a:r>
            <a:br>
              <a:rPr lang="en-GB" b="1" i="0" dirty="0">
                <a:solidFill>
                  <a:srgbClr val="FF0000"/>
                </a:solidFill>
                <a:effectLst/>
                <a:latin typeface="Söhne"/>
              </a:rPr>
            </a:br>
            <a:r>
              <a:rPr lang="en-GB" sz="2800" b="1" i="0" dirty="0">
                <a:effectLst/>
                <a:latin typeface="Söhne"/>
              </a:rPr>
              <a:t>SUMMARY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306575-08F8-2775-1DCB-586F99A3B0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2589" y="1732685"/>
            <a:ext cx="11737489" cy="5016239"/>
          </a:xfrm>
        </p:spPr>
        <p:txBody>
          <a:bodyPr>
            <a:normAutofit fontScale="85000" lnSpcReduction="20000"/>
          </a:bodyPr>
          <a:lstStyle/>
          <a:p>
            <a:pPr algn="l"/>
            <a:r>
              <a:rPr lang="en-GB" sz="3100" dirty="0">
                <a:latin typeface="Söhne"/>
              </a:rPr>
              <a:t>I</a:t>
            </a:r>
            <a:r>
              <a:rPr lang="en-GB" sz="3100" b="0" i="0" dirty="0">
                <a:effectLst/>
                <a:latin typeface="Söhne"/>
              </a:rPr>
              <a:t>nvolves a </a:t>
            </a:r>
            <a:r>
              <a:rPr lang="en-GB" sz="3100" b="1" i="0" dirty="0">
                <a:solidFill>
                  <a:srgbClr val="FF0000"/>
                </a:solidFill>
                <a:effectLst/>
                <a:latin typeface="Söhne"/>
              </a:rPr>
              <a:t>computational approach </a:t>
            </a:r>
            <a:r>
              <a:rPr lang="en-GB" sz="3100" b="0" i="0" dirty="0">
                <a:effectLst/>
                <a:latin typeface="Söhne"/>
              </a:rPr>
              <a:t>to </a:t>
            </a:r>
            <a:r>
              <a:rPr lang="en-GB" sz="3100" b="1" i="0" dirty="0">
                <a:solidFill>
                  <a:srgbClr val="FF0000"/>
                </a:solidFill>
                <a:effectLst/>
                <a:latin typeface="Söhne"/>
              </a:rPr>
              <a:t>identify and learn patterns </a:t>
            </a:r>
            <a:r>
              <a:rPr lang="en-GB" sz="3100" b="0" i="0" dirty="0">
                <a:effectLst/>
                <a:latin typeface="Söhne"/>
              </a:rPr>
              <a:t>in data</a:t>
            </a:r>
            <a:br>
              <a:rPr lang="en-GB" sz="3100" b="0" i="0" dirty="0">
                <a:effectLst/>
                <a:latin typeface="Söhne"/>
              </a:rPr>
            </a:br>
            <a:endParaRPr lang="en-GB" sz="3100" b="0" i="0" dirty="0">
              <a:effectLst/>
              <a:latin typeface="Söhne"/>
            </a:endParaRPr>
          </a:p>
          <a:p>
            <a:pPr algn="l"/>
            <a:r>
              <a:rPr lang="en-GB" sz="3100" b="1" dirty="0">
                <a:solidFill>
                  <a:srgbClr val="FF0000"/>
                </a:solidFill>
                <a:latin typeface="Söhne"/>
              </a:rPr>
              <a:t>F</a:t>
            </a:r>
            <a:r>
              <a:rPr lang="en-GB" sz="3100" b="1" i="0" dirty="0">
                <a:solidFill>
                  <a:srgbClr val="FF0000"/>
                </a:solidFill>
                <a:effectLst/>
                <a:latin typeface="Söhne"/>
              </a:rPr>
              <a:t>eed input data into a network </a:t>
            </a:r>
            <a:r>
              <a:rPr lang="en-GB" sz="3100" b="0" i="0" dirty="0">
                <a:effectLst/>
                <a:latin typeface="Söhne"/>
              </a:rPr>
              <a:t>of interconnected nodes, called neurons, which work together to </a:t>
            </a:r>
            <a:r>
              <a:rPr lang="en-GB" sz="3100" b="1" i="0" dirty="0">
                <a:solidFill>
                  <a:srgbClr val="FF0000"/>
                </a:solidFill>
                <a:effectLst/>
                <a:latin typeface="Söhne"/>
              </a:rPr>
              <a:t>process the data and generate an output</a:t>
            </a:r>
            <a:r>
              <a:rPr lang="en-GB" sz="3100" b="0" i="0" dirty="0">
                <a:effectLst/>
                <a:latin typeface="Söhne"/>
              </a:rPr>
              <a:t>.</a:t>
            </a:r>
            <a:br>
              <a:rPr lang="en-GB" sz="3100" b="0" i="0" dirty="0">
                <a:effectLst/>
                <a:latin typeface="Söhne"/>
              </a:rPr>
            </a:br>
            <a:endParaRPr lang="en-GB" sz="3100" b="0" i="0" dirty="0">
              <a:effectLst/>
              <a:latin typeface="Söhne"/>
            </a:endParaRPr>
          </a:p>
          <a:p>
            <a:pPr algn="l"/>
            <a:r>
              <a:rPr lang="en-GB" sz="3100" b="0" i="0" dirty="0">
                <a:effectLst/>
                <a:latin typeface="Söhne"/>
              </a:rPr>
              <a:t>The neural network is </a:t>
            </a:r>
            <a:r>
              <a:rPr lang="en-GB" sz="3100" b="1" i="0" dirty="0">
                <a:solidFill>
                  <a:srgbClr val="FF0000"/>
                </a:solidFill>
                <a:effectLst/>
                <a:latin typeface="Söhne"/>
              </a:rPr>
              <a:t>trained</a:t>
            </a:r>
            <a:r>
              <a:rPr lang="en-GB" sz="3100" b="0" i="0" dirty="0">
                <a:effectLst/>
                <a:latin typeface="Söhne"/>
              </a:rPr>
              <a:t> by adjusting the weights of the connections between neurons, </a:t>
            </a:r>
            <a:r>
              <a:rPr lang="en-GB" sz="3100" b="1" i="0" dirty="0">
                <a:solidFill>
                  <a:srgbClr val="FF0000"/>
                </a:solidFill>
                <a:effectLst/>
                <a:latin typeface="Söhne"/>
              </a:rPr>
              <a:t>based on a desired output </a:t>
            </a:r>
            <a:r>
              <a:rPr lang="en-GB" sz="3100" b="0" i="0" dirty="0">
                <a:effectLst/>
                <a:latin typeface="Söhne"/>
              </a:rPr>
              <a:t>and the </a:t>
            </a:r>
            <a:r>
              <a:rPr lang="en-GB" sz="3100" b="1" i="0" dirty="0">
                <a:solidFill>
                  <a:srgbClr val="FF0000"/>
                </a:solidFill>
                <a:effectLst/>
                <a:latin typeface="Söhne"/>
              </a:rPr>
              <a:t>difference between the actual output and the desired output</a:t>
            </a:r>
            <a:r>
              <a:rPr lang="en-GB" sz="3100" b="0" i="0" dirty="0">
                <a:effectLst/>
                <a:latin typeface="Söhne"/>
              </a:rPr>
              <a:t>. </a:t>
            </a:r>
            <a:br>
              <a:rPr lang="en-GB" sz="3100" b="0" i="0" dirty="0">
                <a:effectLst/>
                <a:latin typeface="Söhne"/>
              </a:rPr>
            </a:br>
            <a:endParaRPr lang="en-GB" sz="3100" b="0" i="0" dirty="0">
              <a:effectLst/>
              <a:latin typeface="Söhne"/>
            </a:endParaRPr>
          </a:p>
          <a:p>
            <a:pPr algn="l"/>
            <a:r>
              <a:rPr lang="en-GB" sz="3100" b="0" i="0" dirty="0">
                <a:effectLst/>
                <a:latin typeface="Söhne"/>
              </a:rPr>
              <a:t>Through </a:t>
            </a:r>
            <a:r>
              <a:rPr lang="en-GB" sz="3100" b="1" i="0" dirty="0">
                <a:solidFill>
                  <a:srgbClr val="FF0000"/>
                </a:solidFill>
                <a:effectLst/>
                <a:latin typeface="Söhne"/>
              </a:rPr>
              <a:t>iterative adjustment</a:t>
            </a:r>
            <a:r>
              <a:rPr lang="en-GB" sz="3100" b="0" i="0" dirty="0">
                <a:effectLst/>
                <a:latin typeface="Söhne"/>
              </a:rPr>
              <a:t>, the network </a:t>
            </a:r>
            <a:r>
              <a:rPr lang="en-GB" sz="3100" b="1" i="0" dirty="0">
                <a:solidFill>
                  <a:srgbClr val="FF0000"/>
                </a:solidFill>
                <a:effectLst/>
                <a:latin typeface="Söhne"/>
              </a:rPr>
              <a:t>becomes better at predicting </a:t>
            </a:r>
            <a:r>
              <a:rPr lang="en-GB" sz="3100" b="0" i="0" dirty="0">
                <a:effectLst/>
                <a:latin typeface="Söhne"/>
              </a:rPr>
              <a:t>what the output will be for a new input.</a:t>
            </a:r>
            <a:br>
              <a:rPr lang="en-GB" sz="3100" b="0" i="0" dirty="0">
                <a:effectLst/>
                <a:latin typeface="Söhne"/>
              </a:rPr>
            </a:br>
            <a:endParaRPr lang="en-GB" sz="3100" b="0" i="0" dirty="0">
              <a:effectLst/>
              <a:latin typeface="Söhne"/>
            </a:endParaRPr>
          </a:p>
          <a:p>
            <a:pPr algn="l"/>
            <a:r>
              <a:rPr lang="en-GB" sz="3100" b="0" i="0" dirty="0">
                <a:effectLst/>
                <a:latin typeface="Söhne"/>
              </a:rPr>
              <a:t>Once </a:t>
            </a:r>
            <a:r>
              <a:rPr lang="en-GB" sz="3100" b="1" i="0" dirty="0">
                <a:solidFill>
                  <a:srgbClr val="FF0000"/>
                </a:solidFill>
                <a:effectLst/>
                <a:latin typeface="Söhne"/>
              </a:rPr>
              <a:t>trained</a:t>
            </a:r>
            <a:r>
              <a:rPr lang="en-GB" sz="3100" b="0" i="0" dirty="0">
                <a:effectLst/>
                <a:latin typeface="Söhne"/>
              </a:rPr>
              <a:t>, it can be used to make </a:t>
            </a:r>
            <a:r>
              <a:rPr lang="en-GB" sz="3100" b="1" i="0" dirty="0">
                <a:solidFill>
                  <a:srgbClr val="FF0000"/>
                </a:solidFill>
                <a:effectLst/>
                <a:latin typeface="Söhne"/>
              </a:rPr>
              <a:t>predictions</a:t>
            </a:r>
            <a:r>
              <a:rPr lang="en-GB" sz="3100" b="0" i="0" dirty="0">
                <a:effectLst/>
                <a:latin typeface="Söhne"/>
              </a:rPr>
              <a:t> on new data. </a:t>
            </a:r>
          </a:p>
          <a:p>
            <a:pPr marL="0" indent="0" algn="l">
              <a:buNone/>
            </a:pPr>
            <a:br>
              <a:rPr lang="en-GB" sz="1900" b="0" i="1" dirty="0">
                <a:effectLst/>
                <a:latin typeface="Söhne"/>
              </a:rPr>
            </a:br>
            <a:r>
              <a:rPr lang="en-GB" sz="1900" b="0" i="1" dirty="0">
                <a:effectLst/>
                <a:latin typeface="Söhne"/>
              </a:rPr>
              <a:t>     *wide range of applications: such as image and speech recognition, natural language processing, and predictive analytics</a:t>
            </a:r>
            <a:endParaRPr lang="en-GB" sz="3100" b="0" i="1" dirty="0">
              <a:effectLst/>
              <a:latin typeface="Söhne"/>
            </a:endParaRPr>
          </a:p>
          <a:p>
            <a:endParaRPr lang="en-GB" sz="240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2DB9A72-A0AC-3E5B-268E-143108A705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42FB5E-5DB9-974D-9E11-62D4474C6E9F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2857145"/>
      </p:ext>
    </p:extLst>
  </p:cSld>
  <p:clrMapOvr>
    <a:masterClrMapping/>
  </p:clrMapOvr>
  <p:transition spd="slow">
    <p:fade thruBlk="1"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BDACE65-35D7-0AF5-2477-348DDF273B5E}"/>
              </a:ext>
            </a:extLst>
          </p:cNvPr>
          <p:cNvSpPr txBox="1"/>
          <p:nvPr/>
        </p:nvSpPr>
        <p:spPr>
          <a:xfrm>
            <a:off x="236668" y="774550"/>
            <a:ext cx="11478409" cy="68326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GB" sz="2400" b="0" i="0" dirty="0">
              <a:solidFill>
                <a:srgbClr val="000000"/>
              </a:solidFill>
              <a:effectLst/>
              <a:latin typeface="Söhne"/>
            </a:endParaRPr>
          </a:p>
          <a:p>
            <a:pPr algn="l">
              <a:buFont typeface="+mj-lt"/>
              <a:buAutoNum type="arabicPeriod"/>
            </a:pPr>
            <a:r>
              <a:rPr lang="en-GB" sz="2400" b="1" i="0" dirty="0">
                <a:solidFill>
                  <a:srgbClr val="FF0000"/>
                </a:solidFill>
                <a:effectLst/>
                <a:latin typeface="Söhne"/>
              </a:rPr>
              <a:t>Small datasets</a:t>
            </a:r>
            <a:r>
              <a:rPr lang="en-GB" sz="2400" b="0" i="0" dirty="0">
                <a:solidFill>
                  <a:srgbClr val="FF0000"/>
                </a:solidFill>
                <a:effectLst/>
                <a:latin typeface="Söhne"/>
              </a:rPr>
              <a:t>: 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Söhne"/>
              </a:rPr>
              <a:t>they require large amounts of data to be effective. Small datasets </a:t>
            </a:r>
            <a:r>
              <a:rPr lang="en-GB" sz="2400" dirty="0">
                <a:solidFill>
                  <a:srgbClr val="000000"/>
                </a:solidFill>
                <a:latin typeface="Söhne"/>
              </a:rPr>
              <a:t>may be incapable of 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Söhne"/>
              </a:rPr>
              <a:t>training a NN to accurately predict outcomes.</a:t>
            </a:r>
          </a:p>
          <a:p>
            <a:pPr algn="l">
              <a:buFont typeface="+mj-lt"/>
              <a:buAutoNum type="arabicPeriod"/>
            </a:pPr>
            <a:endParaRPr lang="en-GB" sz="2400" b="0" i="0" dirty="0">
              <a:solidFill>
                <a:srgbClr val="000000"/>
              </a:solidFill>
              <a:effectLst/>
              <a:latin typeface="Söhne"/>
            </a:endParaRPr>
          </a:p>
          <a:p>
            <a:pPr algn="l">
              <a:buFont typeface="+mj-lt"/>
              <a:buAutoNum type="arabicPeriod"/>
            </a:pPr>
            <a:r>
              <a:rPr lang="en-GB" sz="2400" b="1" i="0" dirty="0">
                <a:solidFill>
                  <a:srgbClr val="FF0000"/>
                </a:solidFill>
                <a:effectLst/>
                <a:latin typeface="Söhne"/>
              </a:rPr>
              <a:t>Interpretable models</a:t>
            </a:r>
            <a:r>
              <a:rPr lang="en-GB" sz="2400" b="0" i="0" dirty="0">
                <a:solidFill>
                  <a:srgbClr val="FF0000"/>
                </a:solidFill>
                <a:effectLst/>
                <a:latin typeface="Söhne"/>
              </a:rPr>
              <a:t>: 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Söhne"/>
              </a:rPr>
              <a:t>NN are "black box" models (difficult to understand how they arrive at their predictions). If you need to be able to </a:t>
            </a:r>
            <a:r>
              <a:rPr lang="en-GB" sz="2400" b="1" i="0" u="sng" dirty="0">
                <a:solidFill>
                  <a:srgbClr val="000000"/>
                </a:solidFill>
                <a:effectLst/>
                <a:latin typeface="Söhne"/>
              </a:rPr>
              <a:t>explain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Söhne"/>
              </a:rPr>
              <a:t> how a model arrived at its conclusions use a different technique.</a:t>
            </a:r>
            <a:br>
              <a:rPr lang="en-GB" sz="2400" b="0" i="0" dirty="0">
                <a:solidFill>
                  <a:srgbClr val="000000"/>
                </a:solidFill>
                <a:effectLst/>
                <a:latin typeface="Söhne"/>
              </a:rPr>
            </a:br>
            <a:endParaRPr lang="en-GB" sz="2400" b="0" i="0" dirty="0">
              <a:solidFill>
                <a:srgbClr val="000000"/>
              </a:solidFill>
              <a:effectLst/>
              <a:latin typeface="Söhne"/>
            </a:endParaRPr>
          </a:p>
          <a:p>
            <a:pPr algn="l">
              <a:buFont typeface="+mj-lt"/>
              <a:buAutoNum type="arabicPeriod"/>
            </a:pPr>
            <a:r>
              <a:rPr lang="en-GB" sz="2400" b="1" i="0" dirty="0">
                <a:solidFill>
                  <a:srgbClr val="FF0000"/>
                </a:solidFill>
                <a:effectLst/>
                <a:latin typeface="Söhne"/>
              </a:rPr>
              <a:t>Real-time applications</a:t>
            </a:r>
            <a:r>
              <a:rPr lang="en-GB" sz="2400" b="0" i="0" dirty="0">
                <a:solidFill>
                  <a:srgbClr val="FF0000"/>
                </a:solidFill>
                <a:effectLst/>
                <a:latin typeface="Söhne"/>
              </a:rPr>
              <a:t>: 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Söhne"/>
              </a:rPr>
              <a:t>NN can be computationally expensive to train and run, which can make them unsuitable for real-time applications where speed is critical.</a:t>
            </a:r>
          </a:p>
          <a:p>
            <a:pPr algn="l"/>
            <a:endParaRPr lang="en-GB" sz="2400" dirty="0">
              <a:solidFill>
                <a:srgbClr val="000000"/>
              </a:solidFill>
              <a:latin typeface="Söhne"/>
            </a:endParaRPr>
          </a:p>
          <a:p>
            <a:pPr algn="l"/>
            <a:r>
              <a:rPr lang="en-GB" sz="2400" b="1" i="0" dirty="0">
                <a:solidFill>
                  <a:srgbClr val="FF0000"/>
                </a:solidFill>
                <a:effectLst/>
                <a:latin typeface="Söhne"/>
              </a:rPr>
              <a:t>4. Structured data: 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Söhne"/>
              </a:rPr>
              <a:t>NN work best with unstructured data (</a:t>
            </a:r>
            <a:r>
              <a:rPr lang="en-GB" sz="2400" dirty="0">
                <a:solidFill>
                  <a:srgbClr val="000000"/>
                </a:solidFill>
                <a:latin typeface="Söhne"/>
              </a:rPr>
              <a:t>for 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Söhne"/>
              </a:rPr>
              <a:t>tables, latter try algorithms like decision trees or linear regression).</a:t>
            </a:r>
          </a:p>
          <a:p>
            <a:pPr algn="l"/>
            <a:endParaRPr lang="en-GB" sz="2400" dirty="0">
              <a:solidFill>
                <a:srgbClr val="000000"/>
              </a:solidFill>
              <a:latin typeface="Söhne"/>
            </a:endParaRPr>
          </a:p>
          <a:p>
            <a:pPr algn="l"/>
            <a:r>
              <a:rPr lang="en-GB" sz="2400" b="1" dirty="0">
                <a:solidFill>
                  <a:srgbClr val="FF0000"/>
                </a:solidFill>
                <a:latin typeface="Söhne"/>
              </a:rPr>
              <a:t>5. </a:t>
            </a:r>
            <a:r>
              <a:rPr lang="en-GB" sz="2400" b="1" i="0" dirty="0">
                <a:solidFill>
                  <a:srgbClr val="FF0000"/>
                </a:solidFill>
                <a:effectLst/>
                <a:latin typeface="Söhne"/>
              </a:rPr>
              <a:t>Outliers: 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Söhne"/>
              </a:rPr>
              <a:t>NN are sensitive to outliers (points falling far outside the normal range of values). If there are a lot of outliers, a NN to accurately predict outcomes can fail.</a:t>
            </a:r>
          </a:p>
          <a:p>
            <a:pPr algn="l"/>
            <a:br>
              <a:rPr lang="en-GB" b="0" i="0" dirty="0">
                <a:solidFill>
                  <a:srgbClr val="000000"/>
                </a:solidFill>
                <a:effectLst/>
                <a:latin typeface="Söhne"/>
              </a:rPr>
            </a:br>
            <a:endParaRPr lang="en-GB" b="0" i="0" dirty="0">
              <a:solidFill>
                <a:srgbClr val="000000"/>
              </a:solidFill>
              <a:effectLst/>
              <a:latin typeface="Söhne"/>
            </a:endParaRP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5C7ACA6-BF56-1413-FB8B-BA866FF68BE7}"/>
              </a:ext>
            </a:extLst>
          </p:cNvPr>
          <p:cNvSpPr txBox="1"/>
          <p:nvPr/>
        </p:nvSpPr>
        <p:spPr>
          <a:xfrm>
            <a:off x="2979868" y="396247"/>
            <a:ext cx="735285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sz="3600" b="1" i="0" dirty="0">
                <a:solidFill>
                  <a:srgbClr val="FF0000"/>
                </a:solidFill>
                <a:effectLst/>
                <a:latin typeface="Söhne"/>
              </a:rPr>
              <a:t>Where Neural Networks can Fail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C85C70D-1E5B-949E-E113-21BC1C69AC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9AC7299-599D-D731-B7A7-E8D736C063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42FB5E-5DB9-974D-9E11-62D4474C6E9F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8813648"/>
      </p:ext>
    </p:extLst>
  </p:cSld>
  <p:clrMapOvr>
    <a:masterClrMapping/>
  </p:clrMapOvr>
  <p:transition spd="slow">
    <p:fade thruBlk="1"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34D99C2-C7E0-6193-ACA6-5455D06F3C07}"/>
              </a:ext>
            </a:extLst>
          </p:cNvPr>
          <p:cNvSpPr txBox="1"/>
          <p:nvPr/>
        </p:nvSpPr>
        <p:spPr>
          <a:xfrm>
            <a:off x="1277657" y="843677"/>
            <a:ext cx="10036722" cy="517064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6600" b="1" dirty="0">
                <a:solidFill>
                  <a:srgbClr val="FF0000"/>
                </a:solidFill>
              </a:rPr>
              <a:t>A quick run-through of an </a:t>
            </a:r>
          </a:p>
          <a:p>
            <a:pPr algn="ctr"/>
            <a:r>
              <a:rPr lang="en-GB" sz="6600" b="1" dirty="0">
                <a:solidFill>
                  <a:srgbClr val="FF0000"/>
                </a:solidFill>
              </a:rPr>
              <a:t>alternative method</a:t>
            </a:r>
            <a:br>
              <a:rPr lang="en-GB" sz="6600" b="1" dirty="0">
                <a:solidFill>
                  <a:srgbClr val="FF0000"/>
                </a:solidFill>
              </a:rPr>
            </a:br>
            <a:r>
              <a:rPr lang="en-GB" sz="6600" b="1" dirty="0">
                <a:solidFill>
                  <a:srgbClr val="FF0000"/>
                </a:solidFill>
              </a:rPr>
              <a:t>to find well-fitting </a:t>
            </a:r>
            <a:br>
              <a:rPr lang="en-GB" sz="6600" b="1" dirty="0">
                <a:solidFill>
                  <a:srgbClr val="FF0000"/>
                </a:solidFill>
              </a:rPr>
            </a:br>
            <a:r>
              <a:rPr lang="en-GB" sz="6600" b="1" dirty="0">
                <a:solidFill>
                  <a:srgbClr val="FF0000"/>
                </a:solidFill>
              </a:rPr>
              <a:t>algorithms to solve complex</a:t>
            </a:r>
          </a:p>
          <a:p>
            <a:pPr algn="ctr"/>
            <a:r>
              <a:rPr lang="en-GB" sz="6600" b="1" dirty="0">
                <a:solidFill>
                  <a:srgbClr val="FF0000"/>
                </a:solidFill>
              </a:rPr>
              <a:t>optimisation problems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B3A960D-96A2-DA58-6586-29D7331149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42FB5E-5DB9-974D-9E11-62D4474C6E9F}" type="slidenum">
              <a:rPr lang="en-GB" smtClean="0"/>
              <a:t>26</a:t>
            </a:fld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62515D5-CB73-DB8F-D357-0F7B11AEDE6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01943" y="6056085"/>
            <a:ext cx="1905000" cy="628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4358830"/>
      </p:ext>
    </p:extLst>
  </p:cSld>
  <p:clrMapOvr>
    <a:masterClrMapping/>
  </p:clrMapOvr>
  <p:transition spd="slow">
    <p:fade thruBlk="1"/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301371" y="262639"/>
            <a:ext cx="758925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b="1" dirty="0">
                <a:solidFill>
                  <a:srgbClr val="FF0000"/>
                </a:solidFill>
              </a:rPr>
              <a:t>Algorithmic </a:t>
            </a:r>
            <a:r>
              <a:rPr lang="en-US" sz="4000" b="1" u="sng" dirty="0">
                <a:solidFill>
                  <a:srgbClr val="00B050"/>
                </a:solidFill>
              </a:rPr>
              <a:t>Explanatory</a:t>
            </a:r>
            <a:r>
              <a:rPr lang="en-US" sz="4000" b="1" dirty="0">
                <a:solidFill>
                  <a:srgbClr val="FF0000"/>
                </a:solidFill>
              </a:rPr>
              <a:t> Modelling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57175" y="1089785"/>
            <a:ext cx="10344149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/>
              <a:t>An understandable example of “how to discover” an unknown rule or pattern from real-world measurements.</a:t>
            </a:r>
          </a:p>
          <a:p>
            <a:endParaRPr lang="en-US" sz="3200" dirty="0"/>
          </a:p>
          <a:p>
            <a:endParaRPr lang="en-US" sz="3200" dirty="0"/>
          </a:p>
        </p:txBody>
      </p:sp>
      <p:sp>
        <p:nvSpPr>
          <p:cNvPr id="6" name="TextBox 5"/>
          <p:cNvSpPr txBox="1"/>
          <p:nvPr/>
        </p:nvSpPr>
        <p:spPr>
          <a:xfrm>
            <a:off x="300038" y="4992688"/>
            <a:ext cx="117586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/>
              <a:t>This is a </a:t>
            </a:r>
            <a:r>
              <a:rPr lang="en-US" sz="3200" b="1" dirty="0">
                <a:solidFill>
                  <a:srgbClr val="FF0000"/>
                </a:solidFill>
              </a:rPr>
              <a:t>simplification of a methods </a:t>
            </a:r>
            <a:r>
              <a:rPr lang="en-US" sz="3200" dirty="0"/>
              <a:t>used for clinical outcome models – only trying to illustrate key principles. It shows how we can use modelling to  discover process driver variables &amp; general rules.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1637336-788B-14CE-C7BA-C0E618760416}"/>
              </a:ext>
            </a:extLst>
          </p:cNvPr>
          <p:cNvGrpSpPr/>
          <p:nvPr/>
        </p:nvGrpSpPr>
        <p:grpSpPr>
          <a:xfrm>
            <a:off x="300037" y="1208089"/>
            <a:ext cx="11739345" cy="3297177"/>
            <a:chOff x="300037" y="1208089"/>
            <a:chExt cx="11739345" cy="3297177"/>
          </a:xfrm>
        </p:grpSpPr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DFD492FA-0B1F-2054-51BA-C67A524BEAC0}"/>
                </a:ext>
              </a:extLst>
            </p:cNvPr>
            <p:cNvSpPr txBox="1"/>
            <p:nvPr/>
          </p:nvSpPr>
          <p:spPr>
            <a:xfrm>
              <a:off x="300037" y="2443163"/>
              <a:ext cx="7643813" cy="206210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3200" dirty="0"/>
                <a:t>This example will </a:t>
              </a:r>
              <a:r>
                <a:rPr lang="en-GB" sz="3200" b="1" dirty="0">
                  <a:solidFill>
                    <a:srgbClr val="FF0000"/>
                  </a:solidFill>
                </a:rPr>
                <a:t>re-discover Pythagoras’s Theorem</a:t>
              </a:r>
              <a:r>
                <a:rPr lang="en-GB" sz="3200" dirty="0"/>
                <a:t>. i.e. the formula (model) that inter-relates the side lengths of </a:t>
              </a:r>
            </a:p>
            <a:p>
              <a:r>
                <a:rPr lang="en-GB" sz="3200" dirty="0"/>
                <a:t>in any right-angled triangle </a:t>
              </a:r>
            </a:p>
          </p:txBody>
        </p:sp>
        <p:pic>
          <p:nvPicPr>
            <p:cNvPr id="9" name="Picture 106" descr="pythagoras">
              <a:extLst>
                <a:ext uri="{FF2B5EF4-FFF2-40B4-BE49-F238E27FC236}">
                  <a16:creationId xmlns:a16="http://schemas.microsoft.com/office/drawing/2014/main" id="{E167CE5D-5D68-A106-96DB-99B42BADD41D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654957" y="1208089"/>
              <a:ext cx="2384425" cy="3282950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" name="Right Arrow 9">
              <a:extLst>
                <a:ext uri="{FF2B5EF4-FFF2-40B4-BE49-F238E27FC236}">
                  <a16:creationId xmlns:a16="http://schemas.microsoft.com/office/drawing/2014/main" id="{1A268CD8-313E-5A28-FB7D-60023F0E65F4}"/>
                </a:ext>
              </a:extLst>
            </p:cNvPr>
            <p:cNvSpPr/>
            <p:nvPr/>
          </p:nvSpPr>
          <p:spPr>
            <a:xfrm>
              <a:off x="5043488" y="3943348"/>
              <a:ext cx="4541576" cy="528638"/>
            </a:xfrm>
            <a:prstGeom prst="rightArrow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93E9E9B4-5DDA-3FD0-25B3-E511FB377A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8E09ACC-E91F-4494-B5B0-BA2208E6ED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42FB5E-5DB9-974D-9E11-62D4474C6E9F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0956266"/>
      </p:ext>
    </p:extLst>
  </p:cSld>
  <p:clrMapOvr>
    <a:masterClrMapping/>
  </p:clrMapOvr>
  <p:transition spd="slow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2" name="Picture 2" descr="pythagoras-of-samo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57188" y="3475133"/>
            <a:ext cx="2338387" cy="338286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723" name="AutoShape 3"/>
          <p:cNvSpPr>
            <a:spLocks noChangeArrowheads="1"/>
          </p:cNvSpPr>
          <p:nvPr/>
        </p:nvSpPr>
        <p:spPr bwMode="auto">
          <a:xfrm>
            <a:off x="3216274" y="5411449"/>
            <a:ext cx="8328025" cy="1348127"/>
          </a:xfrm>
          <a:prstGeom prst="wedgeEllipseCallout">
            <a:avLst>
              <a:gd name="adj1" fmla="val -68593"/>
              <a:gd name="adj2" fmla="val -34202"/>
            </a:avLst>
          </a:prstGeom>
          <a:solidFill>
            <a:srgbClr val="EAEAEA"/>
          </a:solidFill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anchor="ctr"/>
          <a:lstStyle/>
          <a:p>
            <a:endParaRPr lang="en-US" dirty="0"/>
          </a:p>
        </p:txBody>
      </p:sp>
      <p:sp>
        <p:nvSpPr>
          <p:cNvPr id="30824" name="Text Box 104"/>
          <p:cNvSpPr txBox="1">
            <a:spLocks noChangeArrowheads="1"/>
          </p:cNvSpPr>
          <p:nvPr/>
        </p:nvSpPr>
        <p:spPr bwMode="auto">
          <a:xfrm>
            <a:off x="3834478" y="5106988"/>
            <a:ext cx="6228761" cy="15696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FF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lIns="0" tIns="0" rIns="0" bIns="0">
            <a:noAutofit/>
          </a:bodyPr>
          <a:lstStyle/>
          <a:p>
            <a:pPr algn="ctr"/>
            <a:endParaRPr lang="en-GB" sz="3200" b="1" dirty="0"/>
          </a:p>
          <a:p>
            <a:pPr algn="ctr"/>
            <a:r>
              <a:rPr lang="en-GB" sz="3200" b="1" dirty="0"/>
              <a:t>   HOW can I </a:t>
            </a:r>
            <a:r>
              <a:rPr lang="en-GB" sz="3200" b="1" dirty="0">
                <a:solidFill>
                  <a:srgbClr val="000000"/>
                </a:solidFill>
              </a:rPr>
              <a:t>find </a:t>
            </a:r>
            <a:r>
              <a:rPr lang="en-GB" sz="3200" b="1" dirty="0"/>
              <a:t>it?</a:t>
            </a:r>
            <a:endParaRPr lang="en-GB" sz="3200" b="1" dirty="0">
              <a:solidFill>
                <a:srgbClr val="FF3300"/>
              </a:solidFill>
            </a:endParaRPr>
          </a:p>
          <a:p>
            <a:pPr algn="ctr"/>
            <a:r>
              <a:rPr lang="en-GB" sz="3200" b="1" dirty="0"/>
              <a:t>         Just one formula to rule them all!</a:t>
            </a:r>
            <a:endParaRPr lang="en-GB" sz="2400" b="1" dirty="0"/>
          </a:p>
        </p:txBody>
      </p:sp>
      <p:grpSp>
        <p:nvGrpSpPr>
          <p:cNvPr id="30832" name="Group 112"/>
          <p:cNvGrpSpPr>
            <a:grpSpLocks/>
          </p:cNvGrpSpPr>
          <p:nvPr/>
        </p:nvGrpSpPr>
        <p:grpSpPr bwMode="auto">
          <a:xfrm>
            <a:off x="2578101" y="1319213"/>
            <a:ext cx="7839075" cy="3621087"/>
            <a:chOff x="748" y="74"/>
            <a:chExt cx="4989" cy="2993"/>
          </a:xfrm>
        </p:grpSpPr>
        <p:sp>
          <p:nvSpPr>
            <p:cNvPr id="30724" name="AutoShape 4"/>
            <p:cNvSpPr>
              <a:spLocks noChangeArrowheads="1"/>
            </p:cNvSpPr>
            <p:nvPr/>
          </p:nvSpPr>
          <p:spPr bwMode="auto">
            <a:xfrm rot="2040000">
              <a:off x="1327" y="921"/>
              <a:ext cx="350" cy="114"/>
            </a:xfrm>
            <a:prstGeom prst="rtTriangle">
              <a:avLst/>
            </a:prstGeom>
            <a:solidFill>
              <a:srgbClr val="EAEAEA"/>
            </a:solidFill>
            <a:ln w="952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r>
                <a:rPr lang="en-GB" sz="800" dirty="0"/>
                <a:t>1</a:t>
              </a:r>
            </a:p>
          </p:txBody>
        </p:sp>
        <p:sp>
          <p:nvSpPr>
            <p:cNvPr id="30725" name="AutoShape 5"/>
            <p:cNvSpPr>
              <a:spLocks noChangeArrowheads="1"/>
            </p:cNvSpPr>
            <p:nvPr/>
          </p:nvSpPr>
          <p:spPr bwMode="auto">
            <a:xfrm rot="6989460">
              <a:off x="1283" y="1037"/>
              <a:ext cx="218" cy="270"/>
            </a:xfrm>
            <a:prstGeom prst="rtTriangle">
              <a:avLst/>
            </a:prstGeom>
            <a:solidFill>
              <a:srgbClr val="EAEAEA"/>
            </a:solidFill>
            <a:ln w="952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rot="10800000" vert="eaVert" wrap="none" anchor="ctr"/>
            <a:lstStyle/>
            <a:p>
              <a:r>
                <a:rPr lang="en-GB" sz="800" dirty="0"/>
                <a:t>10</a:t>
              </a:r>
            </a:p>
          </p:txBody>
        </p:sp>
        <p:sp>
          <p:nvSpPr>
            <p:cNvPr id="30726" name="AutoShape 6"/>
            <p:cNvSpPr>
              <a:spLocks noChangeArrowheads="1"/>
            </p:cNvSpPr>
            <p:nvPr/>
          </p:nvSpPr>
          <p:spPr bwMode="auto">
            <a:xfrm rot="2040000">
              <a:off x="1338" y="1553"/>
              <a:ext cx="200" cy="199"/>
            </a:xfrm>
            <a:prstGeom prst="rtTriangle">
              <a:avLst/>
            </a:prstGeom>
            <a:solidFill>
              <a:srgbClr val="EAEAEA"/>
            </a:solidFill>
            <a:ln w="952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r>
                <a:rPr lang="en-GB" sz="800" dirty="0"/>
                <a:t>11</a:t>
              </a:r>
            </a:p>
          </p:txBody>
        </p:sp>
        <p:sp>
          <p:nvSpPr>
            <p:cNvPr id="30727" name="AutoShape 7"/>
            <p:cNvSpPr>
              <a:spLocks noChangeArrowheads="1"/>
            </p:cNvSpPr>
            <p:nvPr/>
          </p:nvSpPr>
          <p:spPr bwMode="auto">
            <a:xfrm rot="7116022">
              <a:off x="1418" y="1201"/>
              <a:ext cx="228" cy="270"/>
            </a:xfrm>
            <a:prstGeom prst="rtTriangle">
              <a:avLst/>
            </a:prstGeom>
            <a:solidFill>
              <a:srgbClr val="EAEAEA"/>
            </a:solidFill>
            <a:ln w="952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rot="10800000" vert="eaVert" wrap="none" anchor="ctr"/>
            <a:lstStyle/>
            <a:p>
              <a:r>
                <a:rPr lang="en-GB" sz="800" dirty="0"/>
                <a:t>9</a:t>
              </a:r>
            </a:p>
          </p:txBody>
        </p:sp>
        <p:sp>
          <p:nvSpPr>
            <p:cNvPr id="30728" name="AutoShape 8"/>
            <p:cNvSpPr>
              <a:spLocks noChangeArrowheads="1"/>
            </p:cNvSpPr>
            <p:nvPr/>
          </p:nvSpPr>
          <p:spPr bwMode="auto">
            <a:xfrm rot="-3834682">
              <a:off x="1595" y="1500"/>
              <a:ext cx="123" cy="160"/>
            </a:xfrm>
            <a:prstGeom prst="rtTriangle">
              <a:avLst/>
            </a:prstGeom>
            <a:solidFill>
              <a:srgbClr val="EAEAEA"/>
            </a:solidFill>
            <a:ln w="952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vert="eaVert" wrap="none" anchor="ctr"/>
            <a:lstStyle/>
            <a:p>
              <a:r>
                <a:rPr lang="en-GB" sz="800" dirty="0"/>
                <a:t>13</a:t>
              </a:r>
            </a:p>
          </p:txBody>
        </p:sp>
        <p:sp>
          <p:nvSpPr>
            <p:cNvPr id="30729" name="AutoShape 9"/>
            <p:cNvSpPr>
              <a:spLocks noChangeArrowheads="1"/>
            </p:cNvSpPr>
            <p:nvPr/>
          </p:nvSpPr>
          <p:spPr bwMode="auto">
            <a:xfrm rot="2040000">
              <a:off x="1737" y="1234"/>
              <a:ext cx="209" cy="180"/>
            </a:xfrm>
            <a:prstGeom prst="rtTriangle">
              <a:avLst/>
            </a:prstGeom>
            <a:solidFill>
              <a:srgbClr val="EAEAEA"/>
            </a:solidFill>
            <a:ln w="952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r>
                <a:rPr lang="en-GB" sz="800" dirty="0"/>
                <a:t>8</a:t>
              </a:r>
            </a:p>
          </p:txBody>
        </p:sp>
        <p:sp>
          <p:nvSpPr>
            <p:cNvPr id="30730" name="AutoShape 10"/>
            <p:cNvSpPr>
              <a:spLocks noChangeArrowheads="1"/>
            </p:cNvSpPr>
            <p:nvPr/>
          </p:nvSpPr>
          <p:spPr bwMode="auto">
            <a:xfrm>
              <a:off x="1687" y="799"/>
              <a:ext cx="79" cy="94"/>
            </a:xfrm>
            <a:prstGeom prst="rtTriangle">
              <a:avLst/>
            </a:prstGeom>
            <a:solidFill>
              <a:srgbClr val="EAEAEA"/>
            </a:solidFill>
            <a:ln w="952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r>
                <a:rPr lang="en-GB" sz="800" dirty="0"/>
                <a:t>2</a:t>
              </a:r>
            </a:p>
          </p:txBody>
        </p:sp>
        <p:sp>
          <p:nvSpPr>
            <p:cNvPr id="30731" name="AutoShape 11"/>
            <p:cNvSpPr>
              <a:spLocks noChangeArrowheads="1"/>
            </p:cNvSpPr>
            <p:nvPr/>
          </p:nvSpPr>
          <p:spPr bwMode="auto">
            <a:xfrm rot="2040000">
              <a:off x="1967" y="1205"/>
              <a:ext cx="119" cy="190"/>
            </a:xfrm>
            <a:prstGeom prst="rtTriangle">
              <a:avLst/>
            </a:prstGeom>
            <a:solidFill>
              <a:srgbClr val="EAEAEA"/>
            </a:solidFill>
            <a:ln w="952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r>
                <a:rPr lang="en-GB" sz="800" dirty="0"/>
                <a:t>7</a:t>
              </a:r>
            </a:p>
          </p:txBody>
        </p:sp>
        <p:sp>
          <p:nvSpPr>
            <p:cNvPr id="30732" name="AutoShape 12"/>
            <p:cNvSpPr>
              <a:spLocks noChangeArrowheads="1"/>
            </p:cNvSpPr>
            <p:nvPr/>
          </p:nvSpPr>
          <p:spPr bwMode="auto">
            <a:xfrm rot="1872473" flipH="1">
              <a:off x="1816" y="949"/>
              <a:ext cx="230" cy="199"/>
            </a:xfrm>
            <a:prstGeom prst="rtTriangle">
              <a:avLst/>
            </a:prstGeom>
            <a:solidFill>
              <a:srgbClr val="EAEAEA"/>
            </a:solidFill>
            <a:ln w="952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r>
                <a:rPr lang="en-GB" sz="800" dirty="0"/>
                <a:t>5</a:t>
              </a:r>
            </a:p>
          </p:txBody>
        </p:sp>
        <p:sp>
          <p:nvSpPr>
            <p:cNvPr id="30733" name="AutoShape 13"/>
            <p:cNvSpPr>
              <a:spLocks noChangeArrowheads="1"/>
            </p:cNvSpPr>
            <p:nvPr/>
          </p:nvSpPr>
          <p:spPr bwMode="auto">
            <a:xfrm flipH="1">
              <a:off x="1896" y="1442"/>
              <a:ext cx="60" cy="218"/>
            </a:xfrm>
            <a:prstGeom prst="rtTriangle">
              <a:avLst/>
            </a:prstGeom>
            <a:solidFill>
              <a:srgbClr val="EAEAEA"/>
            </a:solidFill>
            <a:ln w="952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r>
                <a:rPr lang="en-GB" sz="800" dirty="0"/>
                <a:t>15</a:t>
              </a:r>
            </a:p>
          </p:txBody>
        </p:sp>
        <p:sp>
          <p:nvSpPr>
            <p:cNvPr id="30734" name="AutoShape 14"/>
            <p:cNvSpPr>
              <a:spLocks noChangeArrowheads="1"/>
            </p:cNvSpPr>
            <p:nvPr/>
          </p:nvSpPr>
          <p:spPr bwMode="auto">
            <a:xfrm rot="2040000" flipH="1">
              <a:off x="1677" y="1442"/>
              <a:ext cx="209" cy="85"/>
            </a:xfrm>
            <a:prstGeom prst="rtTriangle">
              <a:avLst/>
            </a:prstGeom>
            <a:solidFill>
              <a:srgbClr val="EAEAEA"/>
            </a:solidFill>
            <a:ln w="952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r>
                <a:rPr lang="en-GB" sz="800" dirty="0"/>
                <a:t>14</a:t>
              </a:r>
            </a:p>
          </p:txBody>
        </p:sp>
        <p:sp>
          <p:nvSpPr>
            <p:cNvPr id="30735" name="AutoShape 15"/>
            <p:cNvSpPr>
              <a:spLocks noChangeArrowheads="1"/>
            </p:cNvSpPr>
            <p:nvPr/>
          </p:nvSpPr>
          <p:spPr bwMode="auto">
            <a:xfrm rot="2040000">
              <a:off x="975" y="1480"/>
              <a:ext cx="130" cy="152"/>
            </a:xfrm>
            <a:prstGeom prst="rtTriangle">
              <a:avLst/>
            </a:prstGeom>
            <a:solidFill>
              <a:srgbClr val="EAEAEA"/>
            </a:solidFill>
            <a:ln w="952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r>
                <a:rPr lang="en-GB" sz="800" dirty="0"/>
                <a:t>12</a:t>
              </a:r>
            </a:p>
          </p:txBody>
        </p:sp>
        <p:sp>
          <p:nvSpPr>
            <p:cNvPr id="30736" name="AutoShape 16"/>
            <p:cNvSpPr>
              <a:spLocks noChangeArrowheads="1"/>
            </p:cNvSpPr>
            <p:nvPr/>
          </p:nvSpPr>
          <p:spPr bwMode="auto">
            <a:xfrm rot="2040000">
              <a:off x="2036" y="1433"/>
              <a:ext cx="240" cy="199"/>
            </a:xfrm>
            <a:prstGeom prst="rtTriangle">
              <a:avLst/>
            </a:prstGeom>
            <a:solidFill>
              <a:srgbClr val="EAEAEA"/>
            </a:solidFill>
            <a:ln w="952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r>
                <a:rPr lang="en-GB" sz="800" dirty="0"/>
                <a:t>16</a:t>
              </a:r>
            </a:p>
          </p:txBody>
        </p:sp>
        <p:sp>
          <p:nvSpPr>
            <p:cNvPr id="30737" name="AutoShape 17"/>
            <p:cNvSpPr>
              <a:spLocks noChangeArrowheads="1"/>
            </p:cNvSpPr>
            <p:nvPr/>
          </p:nvSpPr>
          <p:spPr bwMode="auto">
            <a:xfrm rot="2040000">
              <a:off x="2126" y="1167"/>
              <a:ext cx="240" cy="169"/>
            </a:xfrm>
            <a:prstGeom prst="rtTriangle">
              <a:avLst/>
            </a:prstGeom>
            <a:solidFill>
              <a:srgbClr val="EAEAEA"/>
            </a:solidFill>
            <a:ln w="952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r>
                <a:rPr lang="en-GB" sz="800" dirty="0"/>
                <a:t>19</a:t>
              </a:r>
            </a:p>
          </p:txBody>
        </p:sp>
        <p:sp>
          <p:nvSpPr>
            <p:cNvPr id="30738" name="AutoShape 18"/>
            <p:cNvSpPr>
              <a:spLocks noChangeArrowheads="1"/>
            </p:cNvSpPr>
            <p:nvPr/>
          </p:nvSpPr>
          <p:spPr bwMode="auto">
            <a:xfrm rot="2040000">
              <a:off x="2106" y="845"/>
              <a:ext cx="180" cy="133"/>
            </a:xfrm>
            <a:prstGeom prst="rtTriangle">
              <a:avLst/>
            </a:prstGeom>
            <a:solidFill>
              <a:srgbClr val="EAEAEA"/>
            </a:solidFill>
            <a:ln w="952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r>
                <a:rPr lang="en-GB" sz="800" dirty="0"/>
                <a:t>4</a:t>
              </a:r>
            </a:p>
          </p:txBody>
        </p:sp>
        <p:sp>
          <p:nvSpPr>
            <p:cNvPr id="30739" name="AutoShape 19"/>
            <p:cNvSpPr>
              <a:spLocks noChangeArrowheads="1"/>
            </p:cNvSpPr>
            <p:nvPr/>
          </p:nvSpPr>
          <p:spPr bwMode="auto">
            <a:xfrm rot="2040000">
              <a:off x="2331" y="854"/>
              <a:ext cx="140" cy="351"/>
            </a:xfrm>
            <a:prstGeom prst="rtTriangle">
              <a:avLst/>
            </a:prstGeom>
            <a:solidFill>
              <a:srgbClr val="EAEAEA"/>
            </a:solidFill>
            <a:ln w="952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r>
                <a:rPr lang="en-GB" sz="800" dirty="0"/>
                <a:t>6</a:t>
              </a:r>
            </a:p>
          </p:txBody>
        </p:sp>
        <p:sp>
          <p:nvSpPr>
            <p:cNvPr id="30740" name="AutoShape 20"/>
            <p:cNvSpPr>
              <a:spLocks noChangeArrowheads="1"/>
            </p:cNvSpPr>
            <p:nvPr/>
          </p:nvSpPr>
          <p:spPr bwMode="auto">
            <a:xfrm rot="3816856" flipH="1">
              <a:off x="1780" y="534"/>
              <a:ext cx="140" cy="126"/>
            </a:xfrm>
            <a:prstGeom prst="rtTriangle">
              <a:avLst/>
            </a:prstGeom>
            <a:solidFill>
              <a:srgbClr val="EAEAEA"/>
            </a:solidFill>
            <a:ln w="952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rot="10800000" vert="eaVert" wrap="none" anchor="ctr"/>
            <a:lstStyle/>
            <a:p>
              <a:r>
                <a:rPr lang="en-GB" sz="800" dirty="0"/>
                <a:t>3</a:t>
              </a:r>
            </a:p>
          </p:txBody>
        </p:sp>
        <p:sp>
          <p:nvSpPr>
            <p:cNvPr id="30741" name="AutoShape 21"/>
            <p:cNvSpPr>
              <a:spLocks noChangeArrowheads="1"/>
            </p:cNvSpPr>
            <p:nvPr/>
          </p:nvSpPr>
          <p:spPr bwMode="auto">
            <a:xfrm rot="2040000" flipH="1">
              <a:off x="2266" y="1452"/>
              <a:ext cx="120" cy="209"/>
            </a:xfrm>
            <a:prstGeom prst="rtTriangle">
              <a:avLst/>
            </a:prstGeom>
            <a:solidFill>
              <a:srgbClr val="EAEAEA"/>
            </a:solidFill>
            <a:ln w="952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r>
                <a:rPr lang="en-GB" sz="800" dirty="0"/>
                <a:t>18</a:t>
              </a:r>
            </a:p>
          </p:txBody>
        </p:sp>
        <p:sp>
          <p:nvSpPr>
            <p:cNvPr id="30742" name="AutoShape 22"/>
            <p:cNvSpPr>
              <a:spLocks noChangeArrowheads="1"/>
            </p:cNvSpPr>
            <p:nvPr/>
          </p:nvSpPr>
          <p:spPr bwMode="auto">
            <a:xfrm rot="2040000" flipH="1">
              <a:off x="2046" y="1357"/>
              <a:ext cx="290" cy="56"/>
            </a:xfrm>
            <a:prstGeom prst="rtTriangle">
              <a:avLst/>
            </a:prstGeom>
            <a:solidFill>
              <a:srgbClr val="EAEAEA"/>
            </a:solidFill>
            <a:ln w="952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r>
                <a:rPr lang="en-GB" sz="800" dirty="0"/>
                <a:t>17</a:t>
              </a:r>
            </a:p>
          </p:txBody>
        </p:sp>
        <p:sp>
          <p:nvSpPr>
            <p:cNvPr id="30743" name="AutoShape 23"/>
            <p:cNvSpPr>
              <a:spLocks noChangeArrowheads="1"/>
            </p:cNvSpPr>
            <p:nvPr/>
          </p:nvSpPr>
          <p:spPr bwMode="auto">
            <a:xfrm rot="2907814">
              <a:off x="2491" y="640"/>
              <a:ext cx="359" cy="258"/>
            </a:xfrm>
            <a:prstGeom prst="rtTriangle">
              <a:avLst/>
            </a:prstGeom>
            <a:solidFill>
              <a:srgbClr val="EAEAEA"/>
            </a:solidFill>
            <a:ln w="952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rot="10800000" vert="eaVert" wrap="none" anchor="ctr"/>
            <a:lstStyle/>
            <a:p>
              <a:r>
                <a:rPr lang="en-GB" sz="800" dirty="0"/>
                <a:t>20</a:t>
              </a:r>
            </a:p>
          </p:txBody>
        </p:sp>
        <p:sp>
          <p:nvSpPr>
            <p:cNvPr id="30744" name="AutoShape 24"/>
            <p:cNvSpPr>
              <a:spLocks noChangeArrowheads="1"/>
            </p:cNvSpPr>
            <p:nvPr/>
          </p:nvSpPr>
          <p:spPr bwMode="auto">
            <a:xfrm rot="3600000">
              <a:off x="2463" y="1006"/>
              <a:ext cx="198" cy="179"/>
            </a:xfrm>
            <a:prstGeom prst="rtTriangle">
              <a:avLst/>
            </a:prstGeom>
            <a:solidFill>
              <a:srgbClr val="EAEAEA"/>
            </a:solidFill>
            <a:ln w="952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r>
                <a:rPr lang="en-GB" sz="800" dirty="0"/>
                <a:t>32</a:t>
              </a:r>
            </a:p>
          </p:txBody>
        </p:sp>
        <p:sp>
          <p:nvSpPr>
            <p:cNvPr id="30745" name="AutoShape 25"/>
            <p:cNvSpPr>
              <a:spLocks noChangeArrowheads="1"/>
            </p:cNvSpPr>
            <p:nvPr/>
          </p:nvSpPr>
          <p:spPr bwMode="auto">
            <a:xfrm rot="3600000">
              <a:off x="2757" y="655"/>
              <a:ext cx="136" cy="139"/>
            </a:xfrm>
            <a:prstGeom prst="rtTriangle">
              <a:avLst/>
            </a:prstGeom>
            <a:solidFill>
              <a:srgbClr val="EAEAEA"/>
            </a:solidFill>
            <a:ln w="952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r>
                <a:rPr lang="en-GB" sz="800" dirty="0"/>
                <a:t>21</a:t>
              </a:r>
            </a:p>
          </p:txBody>
        </p:sp>
        <p:sp>
          <p:nvSpPr>
            <p:cNvPr id="30746" name="AutoShape 26"/>
            <p:cNvSpPr>
              <a:spLocks noChangeArrowheads="1"/>
            </p:cNvSpPr>
            <p:nvPr/>
          </p:nvSpPr>
          <p:spPr bwMode="auto">
            <a:xfrm rot="2131060">
              <a:off x="2750" y="873"/>
              <a:ext cx="218" cy="248"/>
            </a:xfrm>
            <a:prstGeom prst="rtTriangle">
              <a:avLst/>
            </a:prstGeom>
            <a:solidFill>
              <a:srgbClr val="EAEAEA"/>
            </a:solidFill>
            <a:ln w="952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rot="10800000" vert="eaVert" wrap="none" anchor="ctr"/>
            <a:lstStyle/>
            <a:p>
              <a:r>
                <a:rPr lang="en-GB" sz="800" dirty="0"/>
                <a:t>31</a:t>
              </a:r>
            </a:p>
          </p:txBody>
        </p:sp>
        <p:sp>
          <p:nvSpPr>
            <p:cNvPr id="30747" name="AutoShape 27"/>
            <p:cNvSpPr>
              <a:spLocks noChangeArrowheads="1"/>
            </p:cNvSpPr>
            <p:nvPr/>
          </p:nvSpPr>
          <p:spPr bwMode="auto">
            <a:xfrm rot="3600000">
              <a:off x="2783" y="1425"/>
              <a:ext cx="161" cy="159"/>
            </a:xfrm>
            <a:prstGeom prst="rtTriangle">
              <a:avLst/>
            </a:prstGeom>
            <a:solidFill>
              <a:srgbClr val="EAEAEA"/>
            </a:solidFill>
            <a:ln w="952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r>
                <a:rPr lang="en-GB" sz="800" dirty="0"/>
                <a:t>34</a:t>
              </a:r>
            </a:p>
          </p:txBody>
        </p:sp>
        <p:sp>
          <p:nvSpPr>
            <p:cNvPr id="30748" name="AutoShape 28"/>
            <p:cNvSpPr>
              <a:spLocks noChangeArrowheads="1"/>
            </p:cNvSpPr>
            <p:nvPr/>
          </p:nvSpPr>
          <p:spPr bwMode="auto">
            <a:xfrm rot="3600000">
              <a:off x="2912" y="981"/>
              <a:ext cx="359" cy="268"/>
            </a:xfrm>
            <a:prstGeom prst="rtTriangle">
              <a:avLst/>
            </a:prstGeom>
            <a:solidFill>
              <a:srgbClr val="EAEAEA"/>
            </a:solidFill>
            <a:ln w="952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r>
                <a:rPr lang="en-GB" sz="800" dirty="0"/>
                <a:t>28</a:t>
              </a:r>
            </a:p>
          </p:txBody>
        </p:sp>
        <p:sp>
          <p:nvSpPr>
            <p:cNvPr id="30749" name="AutoShape 29"/>
            <p:cNvSpPr>
              <a:spLocks noChangeArrowheads="1"/>
            </p:cNvSpPr>
            <p:nvPr/>
          </p:nvSpPr>
          <p:spPr bwMode="auto">
            <a:xfrm>
              <a:off x="2908" y="564"/>
              <a:ext cx="90" cy="272"/>
            </a:xfrm>
            <a:prstGeom prst="rtTriangle">
              <a:avLst/>
            </a:prstGeom>
            <a:solidFill>
              <a:srgbClr val="EAEAEA"/>
            </a:solidFill>
            <a:ln w="952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r>
                <a:rPr lang="en-GB" sz="800" dirty="0"/>
                <a:t>22</a:t>
              </a:r>
            </a:p>
          </p:txBody>
        </p:sp>
        <p:sp>
          <p:nvSpPr>
            <p:cNvPr id="30750" name="AutoShape 30"/>
            <p:cNvSpPr>
              <a:spLocks noChangeArrowheads="1"/>
            </p:cNvSpPr>
            <p:nvPr/>
          </p:nvSpPr>
          <p:spPr bwMode="auto">
            <a:xfrm>
              <a:off x="3198" y="663"/>
              <a:ext cx="39" cy="396"/>
            </a:xfrm>
            <a:prstGeom prst="rtTriangle">
              <a:avLst/>
            </a:prstGeom>
            <a:solidFill>
              <a:srgbClr val="EAEAEA"/>
            </a:solidFill>
            <a:ln w="952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r>
                <a:rPr lang="en-GB" sz="800" dirty="0"/>
                <a:t>26</a:t>
              </a:r>
            </a:p>
          </p:txBody>
        </p:sp>
        <p:sp>
          <p:nvSpPr>
            <p:cNvPr id="30751" name="AutoShape 31"/>
            <p:cNvSpPr>
              <a:spLocks noChangeArrowheads="1"/>
            </p:cNvSpPr>
            <p:nvPr/>
          </p:nvSpPr>
          <p:spPr bwMode="auto">
            <a:xfrm rot="3600000" flipH="1">
              <a:off x="4336" y="2382"/>
              <a:ext cx="222" cy="139"/>
            </a:xfrm>
            <a:prstGeom prst="rtTriangle">
              <a:avLst/>
            </a:prstGeom>
            <a:solidFill>
              <a:srgbClr val="EAEAEA"/>
            </a:solidFill>
            <a:ln w="952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r>
                <a:rPr lang="en-GB" sz="800" dirty="0"/>
                <a:t>27</a:t>
              </a:r>
            </a:p>
          </p:txBody>
        </p:sp>
        <p:sp>
          <p:nvSpPr>
            <p:cNvPr id="30752" name="AutoShape 32"/>
            <p:cNvSpPr>
              <a:spLocks noChangeArrowheads="1"/>
            </p:cNvSpPr>
            <p:nvPr/>
          </p:nvSpPr>
          <p:spPr bwMode="auto">
            <a:xfrm rot="3600000" flipH="1">
              <a:off x="3048" y="1493"/>
              <a:ext cx="74" cy="228"/>
            </a:xfrm>
            <a:prstGeom prst="rtTriangle">
              <a:avLst/>
            </a:prstGeom>
            <a:solidFill>
              <a:srgbClr val="EAEAEA"/>
            </a:solidFill>
            <a:ln w="952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r>
                <a:rPr lang="en-GB" sz="800" dirty="0"/>
                <a:t>36</a:t>
              </a:r>
            </a:p>
          </p:txBody>
        </p:sp>
        <p:sp>
          <p:nvSpPr>
            <p:cNvPr id="30753" name="AutoShape 33"/>
            <p:cNvSpPr>
              <a:spLocks noChangeArrowheads="1"/>
            </p:cNvSpPr>
            <p:nvPr/>
          </p:nvSpPr>
          <p:spPr bwMode="auto">
            <a:xfrm rot="3600000" flipH="1">
              <a:off x="2883" y="1330"/>
              <a:ext cx="260" cy="89"/>
            </a:xfrm>
            <a:prstGeom prst="rtTriangle">
              <a:avLst/>
            </a:prstGeom>
            <a:solidFill>
              <a:srgbClr val="EAEAEA"/>
            </a:solidFill>
            <a:ln w="952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r>
                <a:rPr lang="en-GB" sz="800" dirty="0"/>
                <a:t>35</a:t>
              </a:r>
            </a:p>
          </p:txBody>
        </p:sp>
        <p:sp>
          <p:nvSpPr>
            <p:cNvPr id="30754" name="AutoShape 34"/>
            <p:cNvSpPr>
              <a:spLocks noChangeArrowheads="1"/>
            </p:cNvSpPr>
            <p:nvPr/>
          </p:nvSpPr>
          <p:spPr bwMode="auto">
            <a:xfrm rot="2968408">
              <a:off x="2532" y="1220"/>
              <a:ext cx="328" cy="327"/>
            </a:xfrm>
            <a:prstGeom prst="rtTriangle">
              <a:avLst/>
            </a:prstGeom>
            <a:solidFill>
              <a:srgbClr val="EAEAEA"/>
            </a:solidFill>
            <a:ln w="952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rot="10800000" vert="eaVert" wrap="none" anchor="ctr"/>
            <a:lstStyle/>
            <a:p>
              <a:r>
                <a:rPr lang="en-GB" sz="800" dirty="0"/>
                <a:t>33</a:t>
              </a:r>
            </a:p>
          </p:txBody>
        </p:sp>
        <p:sp>
          <p:nvSpPr>
            <p:cNvPr id="30755" name="AutoShape 35"/>
            <p:cNvSpPr>
              <a:spLocks noChangeArrowheads="1"/>
            </p:cNvSpPr>
            <p:nvPr/>
          </p:nvSpPr>
          <p:spPr bwMode="auto">
            <a:xfrm rot="3600000">
              <a:off x="3158" y="1372"/>
              <a:ext cx="322" cy="165"/>
            </a:xfrm>
            <a:prstGeom prst="rtTriangle">
              <a:avLst/>
            </a:prstGeom>
            <a:solidFill>
              <a:srgbClr val="EAEAEA"/>
            </a:solidFill>
            <a:ln w="952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r>
                <a:rPr lang="en-GB" sz="800" dirty="0"/>
                <a:t>37</a:t>
              </a:r>
            </a:p>
          </p:txBody>
        </p:sp>
        <p:sp>
          <p:nvSpPr>
            <p:cNvPr id="30756" name="AutoShape 36"/>
            <p:cNvSpPr>
              <a:spLocks noChangeArrowheads="1"/>
            </p:cNvSpPr>
            <p:nvPr/>
          </p:nvSpPr>
          <p:spPr bwMode="auto">
            <a:xfrm rot="3600000">
              <a:off x="3393" y="842"/>
              <a:ext cx="322" cy="286"/>
            </a:xfrm>
            <a:prstGeom prst="rtTriangle">
              <a:avLst/>
            </a:prstGeom>
            <a:solidFill>
              <a:srgbClr val="EAEAEA"/>
            </a:solidFill>
            <a:ln w="952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r>
                <a:rPr lang="en-GB" sz="800" dirty="0"/>
                <a:t>29</a:t>
              </a:r>
            </a:p>
          </p:txBody>
        </p:sp>
        <p:sp>
          <p:nvSpPr>
            <p:cNvPr id="30757" name="AutoShape 37"/>
            <p:cNvSpPr>
              <a:spLocks noChangeArrowheads="1"/>
            </p:cNvSpPr>
            <p:nvPr/>
          </p:nvSpPr>
          <p:spPr bwMode="auto">
            <a:xfrm rot="3600000">
              <a:off x="3303" y="566"/>
              <a:ext cx="223" cy="215"/>
            </a:xfrm>
            <a:prstGeom prst="rtTriangle">
              <a:avLst/>
            </a:prstGeom>
            <a:solidFill>
              <a:srgbClr val="EAEAEA"/>
            </a:solidFill>
            <a:ln w="952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r>
                <a:rPr lang="en-GB" sz="800" dirty="0"/>
                <a:t>24</a:t>
              </a:r>
            </a:p>
          </p:txBody>
        </p:sp>
        <p:sp>
          <p:nvSpPr>
            <p:cNvPr id="30758" name="AutoShape 38"/>
            <p:cNvSpPr>
              <a:spLocks noChangeArrowheads="1"/>
            </p:cNvSpPr>
            <p:nvPr/>
          </p:nvSpPr>
          <p:spPr bwMode="auto">
            <a:xfrm rot="3600000">
              <a:off x="3523" y="618"/>
              <a:ext cx="99" cy="132"/>
            </a:xfrm>
            <a:prstGeom prst="rtTriangle">
              <a:avLst/>
            </a:prstGeom>
            <a:solidFill>
              <a:srgbClr val="EAEAEA"/>
            </a:solidFill>
            <a:ln w="952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r>
                <a:rPr lang="en-GB" sz="800" dirty="0"/>
                <a:t>25</a:t>
              </a:r>
            </a:p>
          </p:txBody>
        </p:sp>
        <p:sp>
          <p:nvSpPr>
            <p:cNvPr id="30759" name="AutoShape 39"/>
            <p:cNvSpPr>
              <a:spLocks noChangeArrowheads="1"/>
            </p:cNvSpPr>
            <p:nvPr/>
          </p:nvSpPr>
          <p:spPr bwMode="auto">
            <a:xfrm rot="3600000" flipH="1">
              <a:off x="2821" y="314"/>
              <a:ext cx="334" cy="126"/>
            </a:xfrm>
            <a:prstGeom prst="rtTriangle">
              <a:avLst/>
            </a:prstGeom>
            <a:solidFill>
              <a:srgbClr val="EAEAEA"/>
            </a:solidFill>
            <a:ln w="952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r>
                <a:rPr lang="en-GB" sz="800" dirty="0"/>
                <a:t>23</a:t>
              </a:r>
            </a:p>
          </p:txBody>
        </p:sp>
        <p:sp>
          <p:nvSpPr>
            <p:cNvPr id="30760" name="AutoShape 40"/>
            <p:cNvSpPr>
              <a:spLocks noChangeArrowheads="1"/>
            </p:cNvSpPr>
            <p:nvPr/>
          </p:nvSpPr>
          <p:spPr bwMode="auto">
            <a:xfrm rot="3600000" flipH="1">
              <a:off x="3458" y="1317"/>
              <a:ext cx="149" cy="328"/>
            </a:xfrm>
            <a:prstGeom prst="rtTriangle">
              <a:avLst/>
            </a:prstGeom>
            <a:solidFill>
              <a:srgbClr val="EAEAEA"/>
            </a:solidFill>
            <a:ln w="952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r>
                <a:rPr lang="en-GB" sz="800" dirty="0"/>
                <a:t>38</a:t>
              </a:r>
            </a:p>
          </p:txBody>
        </p:sp>
        <p:sp>
          <p:nvSpPr>
            <p:cNvPr id="30761" name="AutoShape 41"/>
            <p:cNvSpPr>
              <a:spLocks noChangeArrowheads="1"/>
            </p:cNvSpPr>
            <p:nvPr/>
          </p:nvSpPr>
          <p:spPr bwMode="auto">
            <a:xfrm rot="3600000" flipH="1">
              <a:off x="3192" y="1165"/>
              <a:ext cx="446" cy="59"/>
            </a:xfrm>
            <a:prstGeom prst="rtTriangle">
              <a:avLst/>
            </a:prstGeom>
            <a:solidFill>
              <a:srgbClr val="EAEAEA"/>
            </a:solidFill>
            <a:ln w="952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r>
                <a:rPr lang="en-GB" sz="800" dirty="0"/>
                <a:t>30</a:t>
              </a:r>
            </a:p>
          </p:txBody>
        </p:sp>
        <p:sp>
          <p:nvSpPr>
            <p:cNvPr id="30762" name="AutoShape 42"/>
            <p:cNvSpPr>
              <a:spLocks noChangeArrowheads="1"/>
            </p:cNvSpPr>
            <p:nvPr/>
          </p:nvSpPr>
          <p:spPr bwMode="auto">
            <a:xfrm>
              <a:off x="3470" y="255"/>
              <a:ext cx="624" cy="231"/>
            </a:xfrm>
            <a:prstGeom prst="rtTriangle">
              <a:avLst/>
            </a:prstGeom>
            <a:solidFill>
              <a:srgbClr val="EAEAEA"/>
            </a:solidFill>
            <a:ln w="952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r>
                <a:rPr lang="en-GB" sz="800" dirty="0"/>
                <a:t>39</a:t>
              </a:r>
            </a:p>
          </p:txBody>
        </p:sp>
        <p:sp>
          <p:nvSpPr>
            <p:cNvPr id="30763" name="AutoShape 43"/>
            <p:cNvSpPr>
              <a:spLocks noChangeArrowheads="1"/>
            </p:cNvSpPr>
            <p:nvPr/>
          </p:nvSpPr>
          <p:spPr bwMode="auto">
            <a:xfrm rot="6989460">
              <a:off x="3742" y="711"/>
              <a:ext cx="150" cy="280"/>
            </a:xfrm>
            <a:prstGeom prst="rtTriangle">
              <a:avLst/>
            </a:prstGeom>
            <a:solidFill>
              <a:srgbClr val="EAEAEA"/>
            </a:solidFill>
            <a:ln w="952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rot="10800000" vert="eaVert" wrap="none" anchor="ctr"/>
            <a:lstStyle/>
            <a:p>
              <a:r>
                <a:rPr lang="en-GB" sz="800" dirty="0"/>
                <a:t>46</a:t>
              </a:r>
            </a:p>
          </p:txBody>
        </p:sp>
        <p:sp>
          <p:nvSpPr>
            <p:cNvPr id="30764" name="AutoShape 44"/>
            <p:cNvSpPr>
              <a:spLocks noChangeArrowheads="1"/>
            </p:cNvSpPr>
            <p:nvPr/>
          </p:nvSpPr>
          <p:spPr bwMode="auto">
            <a:xfrm>
              <a:off x="4059" y="786"/>
              <a:ext cx="191" cy="50"/>
            </a:xfrm>
            <a:prstGeom prst="rtTriangle">
              <a:avLst/>
            </a:prstGeom>
            <a:solidFill>
              <a:srgbClr val="EAEAEA"/>
            </a:solidFill>
            <a:ln w="952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r>
                <a:rPr lang="en-GB" sz="800" dirty="0"/>
                <a:t>45</a:t>
              </a:r>
            </a:p>
          </p:txBody>
        </p:sp>
        <p:sp>
          <p:nvSpPr>
            <p:cNvPr id="30765" name="AutoShape 45"/>
            <p:cNvSpPr>
              <a:spLocks noChangeArrowheads="1"/>
            </p:cNvSpPr>
            <p:nvPr/>
          </p:nvSpPr>
          <p:spPr bwMode="auto">
            <a:xfrm rot="10514274">
              <a:off x="3734" y="901"/>
              <a:ext cx="306" cy="272"/>
            </a:xfrm>
            <a:prstGeom prst="rtTriangle">
              <a:avLst/>
            </a:prstGeom>
            <a:solidFill>
              <a:srgbClr val="EAEAEA"/>
            </a:solidFill>
            <a:ln w="952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rot="10800000" wrap="none" anchor="ctr"/>
            <a:lstStyle/>
            <a:p>
              <a:r>
                <a:rPr lang="en-GB" sz="800" dirty="0"/>
                <a:t>47</a:t>
              </a:r>
            </a:p>
          </p:txBody>
        </p:sp>
        <p:sp>
          <p:nvSpPr>
            <p:cNvPr id="30766" name="AutoShape 46"/>
            <p:cNvSpPr>
              <a:spLocks noChangeArrowheads="1"/>
            </p:cNvSpPr>
            <p:nvPr/>
          </p:nvSpPr>
          <p:spPr bwMode="auto">
            <a:xfrm rot="-1841811">
              <a:off x="4174" y="1168"/>
              <a:ext cx="165" cy="201"/>
            </a:xfrm>
            <a:prstGeom prst="rtTriangle">
              <a:avLst/>
            </a:prstGeom>
            <a:solidFill>
              <a:srgbClr val="EAEAEA"/>
            </a:solidFill>
            <a:ln w="952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r>
                <a:rPr lang="en-GB" sz="800" dirty="0"/>
                <a:t>52</a:t>
              </a:r>
            </a:p>
          </p:txBody>
        </p:sp>
        <p:sp>
          <p:nvSpPr>
            <p:cNvPr id="30767" name="AutoShape 47"/>
            <p:cNvSpPr>
              <a:spLocks noChangeArrowheads="1"/>
            </p:cNvSpPr>
            <p:nvPr/>
          </p:nvSpPr>
          <p:spPr bwMode="auto">
            <a:xfrm>
              <a:off x="4110" y="926"/>
              <a:ext cx="446" cy="161"/>
            </a:xfrm>
            <a:prstGeom prst="rtTriangle">
              <a:avLst/>
            </a:prstGeom>
            <a:solidFill>
              <a:srgbClr val="EAEAEA"/>
            </a:solidFill>
            <a:ln w="952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r>
                <a:rPr lang="en-GB" sz="800" dirty="0"/>
                <a:t>48</a:t>
              </a:r>
            </a:p>
          </p:txBody>
        </p:sp>
        <p:sp>
          <p:nvSpPr>
            <p:cNvPr id="30768" name="AutoShape 48"/>
            <p:cNvSpPr>
              <a:spLocks noChangeArrowheads="1"/>
            </p:cNvSpPr>
            <p:nvPr/>
          </p:nvSpPr>
          <p:spPr bwMode="auto">
            <a:xfrm>
              <a:off x="4135" y="494"/>
              <a:ext cx="153" cy="141"/>
            </a:xfrm>
            <a:prstGeom prst="rtTriangle">
              <a:avLst/>
            </a:prstGeom>
            <a:solidFill>
              <a:srgbClr val="EAEAEA"/>
            </a:solidFill>
            <a:ln w="952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r>
                <a:rPr lang="en-GB" sz="800" dirty="0"/>
                <a:t>40</a:t>
              </a:r>
            </a:p>
          </p:txBody>
        </p:sp>
        <p:sp>
          <p:nvSpPr>
            <p:cNvPr id="30769" name="AutoShape 49"/>
            <p:cNvSpPr>
              <a:spLocks noChangeArrowheads="1"/>
            </p:cNvSpPr>
            <p:nvPr/>
          </p:nvSpPr>
          <p:spPr bwMode="auto">
            <a:xfrm rot="-3280042">
              <a:off x="4423" y="733"/>
              <a:ext cx="292" cy="255"/>
            </a:xfrm>
            <a:prstGeom prst="rtTriangle">
              <a:avLst/>
            </a:prstGeom>
            <a:solidFill>
              <a:srgbClr val="EAEAEA"/>
            </a:solidFill>
            <a:ln w="952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vert="eaVert" wrap="none" anchor="ctr"/>
            <a:lstStyle/>
            <a:p>
              <a:r>
                <a:rPr lang="en-GB" sz="800" dirty="0"/>
                <a:t>49</a:t>
              </a:r>
            </a:p>
          </p:txBody>
        </p:sp>
        <p:sp>
          <p:nvSpPr>
            <p:cNvPr id="30770" name="AutoShape 50"/>
            <p:cNvSpPr>
              <a:spLocks noChangeArrowheads="1"/>
            </p:cNvSpPr>
            <p:nvPr/>
          </p:nvSpPr>
          <p:spPr bwMode="auto">
            <a:xfrm rot="4812220" flipH="1">
              <a:off x="4406" y="628"/>
              <a:ext cx="192" cy="217"/>
            </a:xfrm>
            <a:prstGeom prst="rtTriangle">
              <a:avLst/>
            </a:prstGeom>
            <a:solidFill>
              <a:srgbClr val="EAEAEA"/>
            </a:solidFill>
            <a:ln w="952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rot="10800000" vert="eaVert" wrap="none" anchor="ctr"/>
            <a:lstStyle/>
            <a:p>
              <a:r>
                <a:rPr lang="en-GB" sz="800" dirty="0"/>
                <a:t>44</a:t>
              </a:r>
            </a:p>
          </p:txBody>
        </p:sp>
        <p:sp>
          <p:nvSpPr>
            <p:cNvPr id="30771" name="AutoShape 51"/>
            <p:cNvSpPr>
              <a:spLocks noChangeArrowheads="1"/>
            </p:cNvSpPr>
            <p:nvPr/>
          </p:nvSpPr>
          <p:spPr bwMode="auto">
            <a:xfrm flipH="1">
              <a:off x="4492" y="1248"/>
              <a:ext cx="115" cy="131"/>
            </a:xfrm>
            <a:prstGeom prst="rtTriangle">
              <a:avLst/>
            </a:prstGeom>
            <a:solidFill>
              <a:srgbClr val="EAEAEA"/>
            </a:solidFill>
            <a:ln w="952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r>
                <a:rPr lang="en-GB" sz="800" dirty="0"/>
                <a:t>54</a:t>
              </a:r>
            </a:p>
          </p:txBody>
        </p:sp>
        <p:sp>
          <p:nvSpPr>
            <p:cNvPr id="30772" name="AutoShape 52"/>
            <p:cNvSpPr>
              <a:spLocks noChangeArrowheads="1"/>
            </p:cNvSpPr>
            <p:nvPr/>
          </p:nvSpPr>
          <p:spPr bwMode="auto">
            <a:xfrm rot="1553474" flipH="1">
              <a:off x="4135" y="1087"/>
              <a:ext cx="357" cy="131"/>
            </a:xfrm>
            <a:prstGeom prst="rtTriangle">
              <a:avLst/>
            </a:prstGeom>
            <a:solidFill>
              <a:srgbClr val="EAEAEA"/>
            </a:solidFill>
            <a:ln w="952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r>
                <a:rPr lang="en-GB" sz="800" dirty="0"/>
                <a:t>53</a:t>
              </a:r>
            </a:p>
          </p:txBody>
        </p:sp>
        <p:sp>
          <p:nvSpPr>
            <p:cNvPr id="30773" name="AutoShape 53"/>
            <p:cNvSpPr>
              <a:spLocks noChangeArrowheads="1"/>
            </p:cNvSpPr>
            <p:nvPr/>
          </p:nvSpPr>
          <p:spPr bwMode="auto">
            <a:xfrm>
              <a:off x="3664" y="1017"/>
              <a:ext cx="484" cy="332"/>
            </a:xfrm>
            <a:prstGeom prst="rtTriangle">
              <a:avLst/>
            </a:prstGeom>
            <a:solidFill>
              <a:srgbClr val="EAEAEA"/>
            </a:solidFill>
            <a:ln w="952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r>
                <a:rPr lang="en-GB" sz="800" dirty="0"/>
                <a:t>51</a:t>
              </a:r>
            </a:p>
          </p:txBody>
        </p:sp>
        <p:sp>
          <p:nvSpPr>
            <p:cNvPr id="30774" name="AutoShape 54"/>
            <p:cNvSpPr>
              <a:spLocks noChangeArrowheads="1"/>
            </p:cNvSpPr>
            <p:nvPr/>
          </p:nvSpPr>
          <p:spPr bwMode="auto">
            <a:xfrm>
              <a:off x="5057" y="1525"/>
              <a:ext cx="306" cy="211"/>
            </a:xfrm>
            <a:prstGeom prst="rtTriangle">
              <a:avLst/>
            </a:prstGeom>
            <a:solidFill>
              <a:srgbClr val="EAEAEA"/>
            </a:solidFill>
            <a:ln w="952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r>
                <a:rPr lang="en-GB" sz="800" dirty="0"/>
                <a:t>55</a:t>
              </a:r>
            </a:p>
          </p:txBody>
        </p:sp>
        <p:sp>
          <p:nvSpPr>
            <p:cNvPr id="30775" name="AutoShape 55"/>
            <p:cNvSpPr>
              <a:spLocks noChangeArrowheads="1"/>
            </p:cNvSpPr>
            <p:nvPr/>
          </p:nvSpPr>
          <p:spPr bwMode="auto">
            <a:xfrm rot="-2924258">
              <a:off x="4985" y="781"/>
              <a:ext cx="322" cy="267"/>
            </a:xfrm>
            <a:prstGeom prst="rtTriangle">
              <a:avLst/>
            </a:prstGeom>
            <a:solidFill>
              <a:srgbClr val="EAEAEA"/>
            </a:solidFill>
            <a:ln w="952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vert="eaVert" wrap="none" anchor="ctr"/>
            <a:lstStyle/>
            <a:p>
              <a:r>
                <a:rPr lang="en-GB" sz="800" dirty="0"/>
                <a:t>50</a:t>
              </a:r>
            </a:p>
          </p:txBody>
        </p:sp>
        <p:sp>
          <p:nvSpPr>
            <p:cNvPr id="30776" name="AutoShape 56"/>
            <p:cNvSpPr>
              <a:spLocks noChangeArrowheads="1"/>
            </p:cNvSpPr>
            <p:nvPr/>
          </p:nvSpPr>
          <p:spPr bwMode="auto">
            <a:xfrm>
              <a:off x="4683" y="534"/>
              <a:ext cx="345" cy="231"/>
            </a:xfrm>
            <a:prstGeom prst="rtTriangle">
              <a:avLst/>
            </a:prstGeom>
            <a:solidFill>
              <a:srgbClr val="EAEAEA"/>
            </a:solidFill>
            <a:ln w="952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r>
                <a:rPr lang="en-GB" sz="800" dirty="0"/>
                <a:t>42</a:t>
              </a:r>
            </a:p>
          </p:txBody>
        </p:sp>
        <p:sp>
          <p:nvSpPr>
            <p:cNvPr id="30777" name="AutoShape 57"/>
            <p:cNvSpPr>
              <a:spLocks noChangeArrowheads="1"/>
            </p:cNvSpPr>
            <p:nvPr/>
          </p:nvSpPr>
          <p:spPr bwMode="auto">
            <a:xfrm>
              <a:off x="5015" y="564"/>
              <a:ext cx="178" cy="111"/>
            </a:xfrm>
            <a:prstGeom prst="rtTriangle">
              <a:avLst/>
            </a:prstGeom>
            <a:solidFill>
              <a:srgbClr val="EAEAEA"/>
            </a:solidFill>
            <a:ln w="952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r>
                <a:rPr lang="en-GB" sz="800" dirty="0"/>
                <a:t>43</a:t>
              </a:r>
            </a:p>
          </p:txBody>
        </p:sp>
        <p:sp>
          <p:nvSpPr>
            <p:cNvPr id="30778" name="AutoShape 58"/>
            <p:cNvSpPr>
              <a:spLocks noChangeArrowheads="1"/>
            </p:cNvSpPr>
            <p:nvPr/>
          </p:nvSpPr>
          <p:spPr bwMode="auto">
            <a:xfrm rot="2233713" flipH="1">
              <a:off x="4277" y="391"/>
              <a:ext cx="355" cy="231"/>
            </a:xfrm>
            <a:prstGeom prst="rtTriangle">
              <a:avLst/>
            </a:prstGeom>
            <a:solidFill>
              <a:srgbClr val="EAEAEA"/>
            </a:solidFill>
            <a:ln w="952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r>
                <a:rPr lang="en-GB" sz="800" dirty="0"/>
                <a:t>41</a:t>
              </a:r>
            </a:p>
          </p:txBody>
        </p:sp>
        <p:sp>
          <p:nvSpPr>
            <p:cNvPr id="30779" name="AutoShape 59"/>
            <p:cNvSpPr>
              <a:spLocks noChangeArrowheads="1"/>
            </p:cNvSpPr>
            <p:nvPr/>
          </p:nvSpPr>
          <p:spPr bwMode="auto">
            <a:xfrm flipH="1">
              <a:off x="5420" y="1570"/>
              <a:ext cx="153" cy="312"/>
            </a:xfrm>
            <a:prstGeom prst="rtTriangle">
              <a:avLst/>
            </a:prstGeom>
            <a:solidFill>
              <a:srgbClr val="EAEAEA"/>
            </a:solidFill>
            <a:ln w="952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r>
                <a:rPr lang="en-GB" sz="800" dirty="0"/>
                <a:t>57</a:t>
              </a:r>
            </a:p>
          </p:txBody>
        </p:sp>
        <p:sp>
          <p:nvSpPr>
            <p:cNvPr id="30780" name="AutoShape 60"/>
            <p:cNvSpPr>
              <a:spLocks noChangeArrowheads="1"/>
            </p:cNvSpPr>
            <p:nvPr/>
          </p:nvSpPr>
          <p:spPr bwMode="auto">
            <a:xfrm rot="3782885" flipH="1">
              <a:off x="4795" y="1063"/>
              <a:ext cx="171" cy="140"/>
            </a:xfrm>
            <a:prstGeom prst="rtTriangle">
              <a:avLst/>
            </a:prstGeom>
            <a:solidFill>
              <a:srgbClr val="EAEAEA"/>
            </a:solidFill>
            <a:ln w="952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rot="10800000" vert="eaVert" wrap="none" anchor="ctr"/>
            <a:lstStyle/>
            <a:p>
              <a:r>
                <a:rPr lang="en-GB" sz="800" dirty="0"/>
                <a:t>56</a:t>
              </a:r>
            </a:p>
          </p:txBody>
        </p:sp>
        <p:sp>
          <p:nvSpPr>
            <p:cNvPr id="30781" name="AutoShape 61"/>
            <p:cNvSpPr>
              <a:spLocks noChangeArrowheads="1"/>
            </p:cNvSpPr>
            <p:nvPr/>
          </p:nvSpPr>
          <p:spPr bwMode="auto">
            <a:xfrm rot="-536286">
              <a:off x="1629" y="1783"/>
              <a:ext cx="212" cy="202"/>
            </a:xfrm>
            <a:prstGeom prst="rtTriangle">
              <a:avLst/>
            </a:prstGeom>
            <a:solidFill>
              <a:srgbClr val="EAEAEA"/>
            </a:solidFill>
            <a:ln w="952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r>
                <a:rPr lang="en-GB" sz="800" dirty="0"/>
                <a:t>58</a:t>
              </a:r>
            </a:p>
          </p:txBody>
        </p:sp>
        <p:sp>
          <p:nvSpPr>
            <p:cNvPr id="30782" name="AutoShape 62"/>
            <p:cNvSpPr>
              <a:spLocks noChangeArrowheads="1"/>
            </p:cNvSpPr>
            <p:nvPr/>
          </p:nvSpPr>
          <p:spPr bwMode="auto">
            <a:xfrm rot="6453174">
              <a:off x="1270" y="1966"/>
              <a:ext cx="307" cy="535"/>
            </a:xfrm>
            <a:prstGeom prst="rtTriangle">
              <a:avLst/>
            </a:prstGeom>
            <a:solidFill>
              <a:srgbClr val="EAEAEA"/>
            </a:solidFill>
            <a:ln w="952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rot="10800000" vert="eaVert" wrap="none" anchor="ctr"/>
            <a:lstStyle/>
            <a:p>
              <a:r>
                <a:rPr lang="en-GB" sz="800" dirty="0"/>
                <a:t>63</a:t>
              </a:r>
            </a:p>
          </p:txBody>
        </p:sp>
        <p:sp>
          <p:nvSpPr>
            <p:cNvPr id="30783" name="AutoShape 63"/>
            <p:cNvSpPr>
              <a:spLocks noChangeArrowheads="1"/>
            </p:cNvSpPr>
            <p:nvPr/>
          </p:nvSpPr>
          <p:spPr bwMode="auto">
            <a:xfrm rot="-536286">
              <a:off x="2046" y="1932"/>
              <a:ext cx="187" cy="88"/>
            </a:xfrm>
            <a:prstGeom prst="rtTriangle">
              <a:avLst/>
            </a:prstGeom>
            <a:solidFill>
              <a:srgbClr val="EAEAEA"/>
            </a:solidFill>
            <a:ln w="952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r>
                <a:rPr lang="en-GB" sz="800" dirty="0"/>
                <a:t>62</a:t>
              </a:r>
            </a:p>
          </p:txBody>
        </p:sp>
        <p:sp>
          <p:nvSpPr>
            <p:cNvPr id="30784" name="AutoShape 64"/>
            <p:cNvSpPr>
              <a:spLocks noChangeArrowheads="1"/>
            </p:cNvSpPr>
            <p:nvPr/>
          </p:nvSpPr>
          <p:spPr bwMode="auto">
            <a:xfrm rot="15663713">
              <a:off x="1804" y="2205"/>
              <a:ext cx="251" cy="441"/>
            </a:xfrm>
            <a:prstGeom prst="rtTriangle">
              <a:avLst/>
            </a:prstGeom>
            <a:solidFill>
              <a:srgbClr val="EAEAEA"/>
            </a:solidFill>
            <a:ln w="952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vert="eaVert" wrap="none" anchor="ctr"/>
            <a:lstStyle/>
            <a:p>
              <a:r>
                <a:rPr lang="en-GB" sz="800" dirty="0"/>
                <a:t>65</a:t>
              </a:r>
            </a:p>
          </p:txBody>
        </p:sp>
        <p:sp>
          <p:nvSpPr>
            <p:cNvPr id="30785" name="AutoShape 65"/>
            <p:cNvSpPr>
              <a:spLocks noChangeArrowheads="1"/>
            </p:cNvSpPr>
            <p:nvPr/>
          </p:nvSpPr>
          <p:spPr bwMode="auto">
            <a:xfrm rot="-2378097">
              <a:off x="2218" y="2256"/>
              <a:ext cx="373" cy="176"/>
            </a:xfrm>
            <a:prstGeom prst="rtTriangle">
              <a:avLst/>
            </a:prstGeom>
            <a:solidFill>
              <a:srgbClr val="EAEAEA"/>
            </a:solidFill>
            <a:ln w="952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r>
                <a:rPr lang="en-GB" sz="800" dirty="0"/>
                <a:t>66</a:t>
              </a:r>
            </a:p>
          </p:txBody>
        </p:sp>
        <p:sp>
          <p:nvSpPr>
            <p:cNvPr id="30786" name="AutoShape 66"/>
            <p:cNvSpPr>
              <a:spLocks noChangeArrowheads="1"/>
            </p:cNvSpPr>
            <p:nvPr/>
          </p:nvSpPr>
          <p:spPr bwMode="auto">
            <a:xfrm rot="-3356624">
              <a:off x="1738" y="2178"/>
              <a:ext cx="308" cy="199"/>
            </a:xfrm>
            <a:prstGeom prst="rtTriangle">
              <a:avLst/>
            </a:prstGeom>
            <a:solidFill>
              <a:srgbClr val="EAEAEA"/>
            </a:solidFill>
            <a:ln w="952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vert="eaVert" wrap="none" anchor="ctr"/>
            <a:lstStyle/>
            <a:p>
              <a:r>
                <a:rPr lang="en-GB" sz="800" dirty="0"/>
                <a:t>64</a:t>
              </a:r>
            </a:p>
          </p:txBody>
        </p:sp>
        <p:sp>
          <p:nvSpPr>
            <p:cNvPr id="30787" name="AutoShape 67"/>
            <p:cNvSpPr>
              <a:spLocks noChangeArrowheads="1"/>
            </p:cNvSpPr>
            <p:nvPr/>
          </p:nvSpPr>
          <p:spPr bwMode="auto">
            <a:xfrm rot="-3997218">
              <a:off x="1889" y="1612"/>
              <a:ext cx="220" cy="299"/>
            </a:xfrm>
            <a:prstGeom prst="rtTriangle">
              <a:avLst/>
            </a:prstGeom>
            <a:solidFill>
              <a:srgbClr val="EAEAEA"/>
            </a:solidFill>
            <a:ln w="952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vert="eaVert" wrap="none" anchor="ctr"/>
            <a:lstStyle/>
            <a:p>
              <a:r>
                <a:rPr lang="en-GB" sz="800" dirty="0"/>
                <a:t>59</a:t>
              </a:r>
            </a:p>
          </p:txBody>
        </p:sp>
        <p:sp>
          <p:nvSpPr>
            <p:cNvPr id="30788" name="AutoShape 68"/>
            <p:cNvSpPr>
              <a:spLocks noChangeArrowheads="1"/>
            </p:cNvSpPr>
            <p:nvPr/>
          </p:nvSpPr>
          <p:spPr bwMode="auto">
            <a:xfrm rot="-3816328">
              <a:off x="2476" y="1951"/>
              <a:ext cx="185" cy="149"/>
            </a:xfrm>
            <a:prstGeom prst="rtTriangle">
              <a:avLst/>
            </a:prstGeom>
            <a:solidFill>
              <a:srgbClr val="EAEAEA"/>
            </a:solidFill>
            <a:ln w="952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vert="eaVert" wrap="none" anchor="ctr"/>
            <a:lstStyle/>
            <a:p>
              <a:r>
                <a:rPr lang="en-GB" sz="800" dirty="0"/>
                <a:t>68</a:t>
              </a:r>
            </a:p>
          </p:txBody>
        </p:sp>
        <p:sp>
          <p:nvSpPr>
            <p:cNvPr id="30789" name="AutoShape 69"/>
            <p:cNvSpPr>
              <a:spLocks noChangeArrowheads="1"/>
            </p:cNvSpPr>
            <p:nvPr/>
          </p:nvSpPr>
          <p:spPr bwMode="auto">
            <a:xfrm rot="1253997" flipH="1">
              <a:off x="2165" y="1600"/>
              <a:ext cx="451" cy="331"/>
            </a:xfrm>
            <a:prstGeom prst="rtTriangle">
              <a:avLst/>
            </a:prstGeom>
            <a:solidFill>
              <a:srgbClr val="EAEAEA"/>
            </a:solidFill>
            <a:ln w="952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r>
                <a:rPr lang="en-GB" sz="800" dirty="0"/>
                <a:t>61</a:t>
              </a:r>
            </a:p>
          </p:txBody>
        </p:sp>
        <p:sp>
          <p:nvSpPr>
            <p:cNvPr id="30790" name="AutoShape 70"/>
            <p:cNvSpPr>
              <a:spLocks noChangeArrowheads="1"/>
            </p:cNvSpPr>
            <p:nvPr/>
          </p:nvSpPr>
          <p:spPr bwMode="auto">
            <a:xfrm rot="21063714" flipH="1">
              <a:off x="2517" y="2500"/>
              <a:ext cx="448" cy="114"/>
            </a:xfrm>
            <a:prstGeom prst="rtTriangle">
              <a:avLst/>
            </a:prstGeom>
            <a:solidFill>
              <a:srgbClr val="EAEAEA"/>
            </a:solidFill>
            <a:ln w="952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r>
                <a:rPr lang="en-GB" sz="800" dirty="0"/>
                <a:t>71</a:t>
              </a:r>
            </a:p>
          </p:txBody>
        </p:sp>
        <p:sp>
          <p:nvSpPr>
            <p:cNvPr id="30791" name="AutoShape 71"/>
            <p:cNvSpPr>
              <a:spLocks noChangeArrowheads="1"/>
            </p:cNvSpPr>
            <p:nvPr/>
          </p:nvSpPr>
          <p:spPr bwMode="auto">
            <a:xfrm rot="1017188" flipH="1">
              <a:off x="2594" y="2168"/>
              <a:ext cx="211" cy="115"/>
            </a:xfrm>
            <a:prstGeom prst="rtTriangle">
              <a:avLst/>
            </a:prstGeom>
            <a:solidFill>
              <a:srgbClr val="EAEAEA"/>
            </a:solidFill>
            <a:ln w="952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r>
                <a:rPr lang="en-GB" sz="800" dirty="0"/>
                <a:t>70</a:t>
              </a:r>
            </a:p>
          </p:txBody>
        </p:sp>
        <p:sp>
          <p:nvSpPr>
            <p:cNvPr id="30792" name="AutoShape 72"/>
            <p:cNvSpPr>
              <a:spLocks noChangeArrowheads="1"/>
            </p:cNvSpPr>
            <p:nvPr/>
          </p:nvSpPr>
          <p:spPr bwMode="auto">
            <a:xfrm rot="-536286">
              <a:off x="2792" y="1918"/>
              <a:ext cx="360" cy="149"/>
            </a:xfrm>
            <a:prstGeom prst="rtTriangle">
              <a:avLst/>
            </a:prstGeom>
            <a:solidFill>
              <a:srgbClr val="EAEAEA"/>
            </a:solidFill>
            <a:ln w="952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r>
                <a:rPr lang="en-GB" sz="800" dirty="0"/>
                <a:t>74</a:t>
              </a:r>
            </a:p>
          </p:txBody>
        </p:sp>
        <p:sp>
          <p:nvSpPr>
            <p:cNvPr id="30793" name="AutoShape 73"/>
            <p:cNvSpPr>
              <a:spLocks noChangeArrowheads="1"/>
            </p:cNvSpPr>
            <p:nvPr/>
          </p:nvSpPr>
          <p:spPr bwMode="auto">
            <a:xfrm rot="21063714" flipV="1">
              <a:off x="3021" y="2683"/>
              <a:ext cx="162" cy="67"/>
            </a:xfrm>
            <a:prstGeom prst="rtTriangle">
              <a:avLst/>
            </a:prstGeom>
            <a:solidFill>
              <a:srgbClr val="EAEAEA"/>
            </a:solidFill>
            <a:ln w="952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rot="10800000" wrap="none" anchor="ctr"/>
            <a:lstStyle/>
            <a:p>
              <a:r>
                <a:rPr lang="en-GB" sz="800" dirty="0"/>
                <a:t>76</a:t>
              </a:r>
            </a:p>
          </p:txBody>
        </p:sp>
        <p:sp>
          <p:nvSpPr>
            <p:cNvPr id="30794" name="AutoShape 74"/>
            <p:cNvSpPr>
              <a:spLocks noChangeArrowheads="1"/>
            </p:cNvSpPr>
            <p:nvPr/>
          </p:nvSpPr>
          <p:spPr bwMode="auto">
            <a:xfrm rot="-3460543">
              <a:off x="2495" y="2042"/>
              <a:ext cx="79" cy="218"/>
            </a:xfrm>
            <a:prstGeom prst="rtTriangle">
              <a:avLst/>
            </a:prstGeom>
            <a:solidFill>
              <a:srgbClr val="EAEAEA"/>
            </a:solidFill>
            <a:ln w="952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vert="eaVert" wrap="none" anchor="ctr"/>
            <a:lstStyle/>
            <a:p>
              <a:r>
                <a:rPr lang="en-GB" sz="800" dirty="0"/>
                <a:t>69</a:t>
              </a:r>
            </a:p>
          </p:txBody>
        </p:sp>
        <p:sp>
          <p:nvSpPr>
            <p:cNvPr id="30795" name="AutoShape 75"/>
            <p:cNvSpPr>
              <a:spLocks noChangeArrowheads="1"/>
            </p:cNvSpPr>
            <p:nvPr/>
          </p:nvSpPr>
          <p:spPr bwMode="auto">
            <a:xfrm rot="-536286">
              <a:off x="2773" y="1608"/>
              <a:ext cx="386" cy="290"/>
            </a:xfrm>
            <a:prstGeom prst="rtTriangle">
              <a:avLst/>
            </a:prstGeom>
            <a:solidFill>
              <a:srgbClr val="EAEAEA"/>
            </a:solidFill>
            <a:ln w="952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r>
                <a:rPr lang="en-GB" sz="800" dirty="0"/>
                <a:t>73</a:t>
              </a:r>
            </a:p>
          </p:txBody>
        </p:sp>
        <p:sp>
          <p:nvSpPr>
            <p:cNvPr id="30796" name="AutoShape 76"/>
            <p:cNvSpPr>
              <a:spLocks noChangeArrowheads="1"/>
            </p:cNvSpPr>
            <p:nvPr/>
          </p:nvSpPr>
          <p:spPr bwMode="auto">
            <a:xfrm rot="-536286">
              <a:off x="3334" y="2795"/>
              <a:ext cx="174" cy="61"/>
            </a:xfrm>
            <a:prstGeom prst="rtTriangle">
              <a:avLst/>
            </a:prstGeom>
            <a:solidFill>
              <a:srgbClr val="EAEAEA"/>
            </a:solidFill>
            <a:ln w="952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r>
                <a:rPr lang="en-GB" sz="800" dirty="0"/>
                <a:t>72</a:t>
              </a:r>
            </a:p>
          </p:txBody>
        </p:sp>
        <p:sp>
          <p:nvSpPr>
            <p:cNvPr id="30797" name="AutoShape 77"/>
            <p:cNvSpPr>
              <a:spLocks noChangeArrowheads="1"/>
            </p:cNvSpPr>
            <p:nvPr/>
          </p:nvSpPr>
          <p:spPr bwMode="auto">
            <a:xfrm rot="1697428" flipH="1">
              <a:off x="2831" y="2100"/>
              <a:ext cx="346" cy="123"/>
            </a:xfrm>
            <a:prstGeom prst="rtTriangle">
              <a:avLst/>
            </a:prstGeom>
            <a:solidFill>
              <a:srgbClr val="EAEAEA"/>
            </a:solidFill>
            <a:ln w="952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r>
                <a:rPr lang="en-GB" sz="800" dirty="0"/>
                <a:t>75</a:t>
              </a:r>
            </a:p>
          </p:txBody>
        </p:sp>
        <p:sp>
          <p:nvSpPr>
            <p:cNvPr id="30798" name="AutoShape 78"/>
            <p:cNvSpPr>
              <a:spLocks noChangeArrowheads="1"/>
            </p:cNvSpPr>
            <p:nvPr/>
          </p:nvSpPr>
          <p:spPr bwMode="auto">
            <a:xfrm rot="21063714" flipH="1">
              <a:off x="2135" y="2135"/>
              <a:ext cx="149" cy="176"/>
            </a:xfrm>
            <a:prstGeom prst="rtTriangle">
              <a:avLst/>
            </a:prstGeom>
            <a:solidFill>
              <a:srgbClr val="EAEAEA"/>
            </a:solidFill>
            <a:ln w="952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r>
                <a:rPr lang="en-GB" sz="800" dirty="0"/>
                <a:t>67</a:t>
              </a:r>
            </a:p>
          </p:txBody>
        </p:sp>
        <p:sp>
          <p:nvSpPr>
            <p:cNvPr id="30799" name="AutoShape 79"/>
            <p:cNvSpPr>
              <a:spLocks noChangeArrowheads="1"/>
            </p:cNvSpPr>
            <p:nvPr/>
          </p:nvSpPr>
          <p:spPr bwMode="auto">
            <a:xfrm rot="3246599" flipH="1">
              <a:off x="2344" y="1641"/>
              <a:ext cx="35" cy="137"/>
            </a:xfrm>
            <a:prstGeom prst="rtTriangle">
              <a:avLst/>
            </a:prstGeom>
            <a:solidFill>
              <a:srgbClr val="EAEAEA"/>
            </a:solidFill>
            <a:ln w="952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rot="10800000" vert="eaVert" wrap="none" anchor="ctr"/>
            <a:lstStyle/>
            <a:p>
              <a:r>
                <a:rPr lang="en-GB" sz="800" dirty="0"/>
                <a:t>60</a:t>
              </a:r>
            </a:p>
          </p:txBody>
        </p:sp>
        <p:sp>
          <p:nvSpPr>
            <p:cNvPr id="30800" name="AutoShape 80"/>
            <p:cNvSpPr>
              <a:spLocks noChangeArrowheads="1"/>
            </p:cNvSpPr>
            <p:nvPr/>
          </p:nvSpPr>
          <p:spPr bwMode="auto">
            <a:xfrm rot="6574499">
              <a:off x="3225" y="1646"/>
              <a:ext cx="295" cy="279"/>
            </a:xfrm>
            <a:prstGeom prst="rtTriangle">
              <a:avLst/>
            </a:prstGeom>
            <a:solidFill>
              <a:srgbClr val="EAEAEA"/>
            </a:solidFill>
            <a:ln w="952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rot="10800000" vert="eaVert" wrap="none" anchor="ctr"/>
            <a:lstStyle/>
            <a:p>
              <a:r>
                <a:rPr lang="en-GB" sz="800" dirty="0"/>
                <a:t>77</a:t>
              </a:r>
            </a:p>
          </p:txBody>
        </p:sp>
        <p:sp>
          <p:nvSpPr>
            <p:cNvPr id="30801" name="AutoShape 81"/>
            <p:cNvSpPr>
              <a:spLocks noChangeArrowheads="1"/>
            </p:cNvSpPr>
            <p:nvPr/>
          </p:nvSpPr>
          <p:spPr bwMode="auto">
            <a:xfrm rot="1821354">
              <a:off x="3298" y="1842"/>
              <a:ext cx="193" cy="234"/>
            </a:xfrm>
            <a:prstGeom prst="rtTriangle">
              <a:avLst/>
            </a:prstGeom>
            <a:solidFill>
              <a:srgbClr val="EAEAEA"/>
            </a:solidFill>
            <a:ln w="952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r>
                <a:rPr lang="en-GB" sz="800" dirty="0"/>
                <a:t>90</a:t>
              </a:r>
            </a:p>
          </p:txBody>
        </p:sp>
        <p:sp>
          <p:nvSpPr>
            <p:cNvPr id="30802" name="AutoShape 82"/>
            <p:cNvSpPr>
              <a:spLocks noChangeArrowheads="1"/>
            </p:cNvSpPr>
            <p:nvPr/>
          </p:nvSpPr>
          <p:spPr bwMode="auto">
            <a:xfrm rot="5514487">
              <a:off x="3436" y="1769"/>
              <a:ext cx="194" cy="204"/>
            </a:xfrm>
            <a:prstGeom prst="rtTriangle">
              <a:avLst/>
            </a:prstGeom>
            <a:solidFill>
              <a:srgbClr val="EAEAEA"/>
            </a:solidFill>
            <a:ln w="952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rot="10800000" vert="eaVert" wrap="none" anchor="ctr"/>
            <a:lstStyle/>
            <a:p>
              <a:r>
                <a:rPr lang="en-GB" sz="800" dirty="0"/>
                <a:t>78</a:t>
              </a:r>
            </a:p>
          </p:txBody>
        </p:sp>
        <p:sp>
          <p:nvSpPr>
            <p:cNvPr id="30803" name="AutoShape 83"/>
            <p:cNvSpPr>
              <a:spLocks noChangeArrowheads="1"/>
            </p:cNvSpPr>
            <p:nvPr/>
          </p:nvSpPr>
          <p:spPr bwMode="auto">
            <a:xfrm rot="926288">
              <a:off x="3458" y="1963"/>
              <a:ext cx="237" cy="204"/>
            </a:xfrm>
            <a:prstGeom prst="rtTriangle">
              <a:avLst/>
            </a:prstGeom>
            <a:solidFill>
              <a:srgbClr val="EAEAEA"/>
            </a:solidFill>
            <a:ln w="952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r>
                <a:rPr lang="en-GB" sz="800" dirty="0"/>
                <a:t>89</a:t>
              </a:r>
            </a:p>
          </p:txBody>
        </p:sp>
        <p:sp>
          <p:nvSpPr>
            <p:cNvPr id="30804" name="AutoShape 84"/>
            <p:cNvSpPr>
              <a:spLocks noChangeArrowheads="1"/>
            </p:cNvSpPr>
            <p:nvPr/>
          </p:nvSpPr>
          <p:spPr bwMode="auto">
            <a:xfrm rot="15338027">
              <a:off x="3444" y="2269"/>
              <a:ext cx="133" cy="279"/>
            </a:xfrm>
            <a:prstGeom prst="rtTriangle">
              <a:avLst/>
            </a:prstGeom>
            <a:solidFill>
              <a:srgbClr val="EAEAEA"/>
            </a:solidFill>
            <a:ln w="952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vert="eaVert" wrap="none" anchor="ctr"/>
            <a:lstStyle/>
            <a:p>
              <a:r>
                <a:rPr lang="en-GB" sz="800" dirty="0"/>
                <a:t>88</a:t>
              </a:r>
            </a:p>
          </p:txBody>
        </p:sp>
        <p:sp>
          <p:nvSpPr>
            <p:cNvPr id="30805" name="AutoShape 85"/>
            <p:cNvSpPr>
              <a:spLocks noChangeArrowheads="1"/>
            </p:cNvSpPr>
            <p:nvPr/>
          </p:nvSpPr>
          <p:spPr bwMode="auto">
            <a:xfrm rot="4414612">
              <a:off x="3704" y="2035"/>
              <a:ext cx="173" cy="172"/>
            </a:xfrm>
            <a:prstGeom prst="rtTriangle">
              <a:avLst/>
            </a:prstGeom>
            <a:solidFill>
              <a:srgbClr val="EAEAEA"/>
            </a:solidFill>
            <a:ln w="952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rot="10800000" vert="eaVert" wrap="none" anchor="ctr"/>
            <a:lstStyle/>
            <a:p>
              <a:r>
                <a:rPr lang="en-GB" sz="800" dirty="0"/>
                <a:t>88</a:t>
              </a:r>
            </a:p>
          </p:txBody>
        </p:sp>
        <p:sp>
          <p:nvSpPr>
            <p:cNvPr id="30806" name="AutoShape 86"/>
            <p:cNvSpPr>
              <a:spLocks noChangeArrowheads="1"/>
            </p:cNvSpPr>
            <p:nvPr/>
          </p:nvSpPr>
          <p:spPr bwMode="auto">
            <a:xfrm rot="3172354">
              <a:off x="3657" y="1531"/>
              <a:ext cx="92" cy="236"/>
            </a:xfrm>
            <a:prstGeom prst="rtTriangle">
              <a:avLst/>
            </a:prstGeom>
            <a:solidFill>
              <a:srgbClr val="EAEAEA"/>
            </a:solidFill>
            <a:ln w="952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rot="10800000" vert="eaVert" wrap="none" anchor="ctr"/>
            <a:lstStyle/>
            <a:p>
              <a:r>
                <a:rPr lang="en-GB" sz="800" dirty="0"/>
                <a:t>79</a:t>
              </a:r>
            </a:p>
          </p:txBody>
        </p:sp>
        <p:sp>
          <p:nvSpPr>
            <p:cNvPr id="30807" name="AutoShape 87"/>
            <p:cNvSpPr>
              <a:spLocks noChangeArrowheads="1"/>
            </p:cNvSpPr>
            <p:nvPr/>
          </p:nvSpPr>
          <p:spPr bwMode="auto">
            <a:xfrm rot="-861973">
              <a:off x="3842" y="1801"/>
              <a:ext cx="140" cy="72"/>
            </a:xfrm>
            <a:prstGeom prst="rtTriangle">
              <a:avLst/>
            </a:prstGeom>
            <a:solidFill>
              <a:srgbClr val="EAEAEA"/>
            </a:solidFill>
            <a:ln w="952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r>
                <a:rPr lang="en-GB" sz="800" dirty="0"/>
                <a:t>91</a:t>
              </a:r>
            </a:p>
          </p:txBody>
        </p:sp>
        <p:sp>
          <p:nvSpPr>
            <p:cNvPr id="30808" name="AutoShape 88"/>
            <p:cNvSpPr>
              <a:spLocks noChangeArrowheads="1"/>
            </p:cNvSpPr>
            <p:nvPr/>
          </p:nvSpPr>
          <p:spPr bwMode="auto">
            <a:xfrm rot="4321422" flipH="1">
              <a:off x="3781" y="1588"/>
              <a:ext cx="184" cy="150"/>
            </a:xfrm>
            <a:prstGeom prst="rtTriangle">
              <a:avLst/>
            </a:prstGeom>
            <a:solidFill>
              <a:srgbClr val="EAEAEA"/>
            </a:solidFill>
            <a:ln w="952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rot="10800000" vert="eaVert" wrap="none" anchor="ctr"/>
            <a:lstStyle/>
            <a:p>
              <a:r>
                <a:rPr lang="en-GB" sz="800" dirty="0"/>
                <a:t>81</a:t>
              </a:r>
            </a:p>
          </p:txBody>
        </p:sp>
        <p:sp>
          <p:nvSpPr>
            <p:cNvPr id="30809" name="AutoShape 89"/>
            <p:cNvSpPr>
              <a:spLocks noChangeArrowheads="1"/>
            </p:cNvSpPr>
            <p:nvPr/>
          </p:nvSpPr>
          <p:spPr bwMode="auto">
            <a:xfrm rot="20738027" flipH="1">
              <a:off x="3864" y="2113"/>
              <a:ext cx="64" cy="234"/>
            </a:xfrm>
            <a:prstGeom prst="rtTriangle">
              <a:avLst/>
            </a:prstGeom>
            <a:solidFill>
              <a:srgbClr val="EAEAEA"/>
            </a:solidFill>
            <a:ln w="952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r>
                <a:rPr lang="en-GB" sz="800" dirty="0"/>
                <a:t>92</a:t>
              </a:r>
            </a:p>
          </p:txBody>
        </p:sp>
        <p:sp>
          <p:nvSpPr>
            <p:cNvPr id="30810" name="AutoShape 90"/>
            <p:cNvSpPr>
              <a:spLocks noChangeArrowheads="1"/>
            </p:cNvSpPr>
            <p:nvPr/>
          </p:nvSpPr>
          <p:spPr bwMode="auto">
            <a:xfrm rot="1671046" flipH="1">
              <a:off x="3651" y="2568"/>
              <a:ext cx="226" cy="92"/>
            </a:xfrm>
            <a:prstGeom prst="rtTriangle">
              <a:avLst/>
            </a:prstGeom>
            <a:solidFill>
              <a:srgbClr val="EAEAEA"/>
            </a:solidFill>
            <a:ln w="952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r>
                <a:rPr lang="en-GB" sz="800" dirty="0"/>
                <a:t>87</a:t>
              </a:r>
            </a:p>
          </p:txBody>
        </p:sp>
        <p:sp>
          <p:nvSpPr>
            <p:cNvPr id="30811" name="AutoShape 91"/>
            <p:cNvSpPr>
              <a:spLocks noChangeArrowheads="1"/>
            </p:cNvSpPr>
            <p:nvPr/>
          </p:nvSpPr>
          <p:spPr bwMode="auto">
            <a:xfrm rot="6583667">
              <a:off x="3405" y="2104"/>
              <a:ext cx="199" cy="354"/>
            </a:xfrm>
            <a:prstGeom prst="rtTriangle">
              <a:avLst/>
            </a:prstGeom>
            <a:solidFill>
              <a:srgbClr val="EAEAEA"/>
            </a:solidFill>
            <a:ln w="952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rot="10800000" vert="eaVert" wrap="none" anchor="ctr"/>
            <a:lstStyle/>
            <a:p>
              <a:r>
                <a:rPr lang="en-GB" sz="800" dirty="0"/>
                <a:t>94</a:t>
              </a:r>
            </a:p>
          </p:txBody>
        </p:sp>
        <p:sp>
          <p:nvSpPr>
            <p:cNvPr id="30812" name="AutoShape 92"/>
            <p:cNvSpPr>
              <a:spLocks noChangeArrowheads="1"/>
            </p:cNvSpPr>
            <p:nvPr/>
          </p:nvSpPr>
          <p:spPr bwMode="auto">
            <a:xfrm rot="-2460850">
              <a:off x="3889" y="1788"/>
              <a:ext cx="344" cy="265"/>
            </a:xfrm>
            <a:prstGeom prst="rtTriangle">
              <a:avLst/>
            </a:prstGeom>
            <a:solidFill>
              <a:srgbClr val="EAEAEA"/>
            </a:solidFill>
            <a:ln w="952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r>
                <a:rPr lang="en-GB" sz="800" dirty="0"/>
                <a:t>86</a:t>
              </a:r>
            </a:p>
          </p:txBody>
        </p:sp>
        <p:sp>
          <p:nvSpPr>
            <p:cNvPr id="30813" name="AutoShape 93"/>
            <p:cNvSpPr>
              <a:spLocks noChangeArrowheads="1"/>
            </p:cNvSpPr>
            <p:nvPr/>
          </p:nvSpPr>
          <p:spPr bwMode="auto">
            <a:xfrm rot="-2593550">
              <a:off x="4029" y="1579"/>
              <a:ext cx="214" cy="234"/>
            </a:xfrm>
            <a:prstGeom prst="rtTriangle">
              <a:avLst/>
            </a:prstGeom>
            <a:solidFill>
              <a:srgbClr val="EAEAEA"/>
            </a:solidFill>
            <a:ln w="952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r>
                <a:rPr lang="en-GB" sz="800" dirty="0"/>
                <a:t>82</a:t>
              </a:r>
            </a:p>
          </p:txBody>
        </p:sp>
        <p:sp>
          <p:nvSpPr>
            <p:cNvPr id="30814" name="AutoShape 94"/>
            <p:cNvSpPr>
              <a:spLocks noChangeArrowheads="1"/>
            </p:cNvSpPr>
            <p:nvPr/>
          </p:nvSpPr>
          <p:spPr bwMode="auto">
            <a:xfrm rot="-3708207">
              <a:off x="3876" y="1283"/>
              <a:ext cx="249" cy="385"/>
            </a:xfrm>
            <a:prstGeom prst="rtTriangle">
              <a:avLst/>
            </a:prstGeom>
            <a:solidFill>
              <a:srgbClr val="EAEAEA"/>
            </a:solidFill>
            <a:ln w="952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vert="eaVert" wrap="none" anchor="ctr"/>
            <a:lstStyle/>
            <a:p>
              <a:r>
                <a:rPr lang="en-GB" sz="800" dirty="0"/>
                <a:t>83</a:t>
              </a:r>
            </a:p>
          </p:txBody>
        </p:sp>
        <p:sp>
          <p:nvSpPr>
            <p:cNvPr id="30815" name="AutoShape 95"/>
            <p:cNvSpPr>
              <a:spLocks noChangeArrowheads="1"/>
            </p:cNvSpPr>
            <p:nvPr/>
          </p:nvSpPr>
          <p:spPr bwMode="auto">
            <a:xfrm rot="-5609550">
              <a:off x="4641" y="1397"/>
              <a:ext cx="143" cy="218"/>
            </a:xfrm>
            <a:prstGeom prst="rtTriangle">
              <a:avLst/>
            </a:prstGeom>
            <a:solidFill>
              <a:srgbClr val="EAEAEA"/>
            </a:solidFill>
            <a:ln w="952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vert="eaVert" wrap="none" anchor="ctr"/>
            <a:lstStyle/>
            <a:p>
              <a:r>
                <a:rPr lang="en-GB" sz="800" dirty="0"/>
                <a:t>84</a:t>
              </a:r>
            </a:p>
          </p:txBody>
        </p:sp>
        <p:sp>
          <p:nvSpPr>
            <p:cNvPr id="30816" name="AutoShape 96"/>
            <p:cNvSpPr>
              <a:spLocks noChangeArrowheads="1"/>
            </p:cNvSpPr>
            <p:nvPr/>
          </p:nvSpPr>
          <p:spPr bwMode="auto">
            <a:xfrm rot="18626703" flipH="1">
              <a:off x="3520" y="1845"/>
              <a:ext cx="290" cy="129"/>
            </a:xfrm>
            <a:prstGeom prst="rtTriangle">
              <a:avLst/>
            </a:prstGeom>
            <a:solidFill>
              <a:srgbClr val="EAEAEA"/>
            </a:solidFill>
            <a:ln w="952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r>
                <a:rPr lang="en-GB" sz="800" dirty="0"/>
                <a:t>80</a:t>
              </a:r>
            </a:p>
          </p:txBody>
        </p:sp>
        <p:sp>
          <p:nvSpPr>
            <p:cNvPr id="30817" name="AutoShape 97"/>
            <p:cNvSpPr>
              <a:spLocks noChangeArrowheads="1"/>
            </p:cNvSpPr>
            <p:nvPr/>
          </p:nvSpPr>
          <p:spPr bwMode="auto">
            <a:xfrm rot="20738027" flipH="1">
              <a:off x="4254" y="1509"/>
              <a:ext cx="129" cy="153"/>
            </a:xfrm>
            <a:prstGeom prst="rtTriangle">
              <a:avLst/>
            </a:prstGeom>
            <a:solidFill>
              <a:srgbClr val="EAEAEA"/>
            </a:solidFill>
            <a:ln w="952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r>
                <a:rPr lang="en-GB" sz="800" dirty="0"/>
                <a:t>93</a:t>
              </a:r>
            </a:p>
          </p:txBody>
        </p:sp>
        <p:sp>
          <p:nvSpPr>
            <p:cNvPr id="30818" name="AutoShape 98"/>
            <p:cNvSpPr>
              <a:spLocks noChangeArrowheads="1"/>
            </p:cNvSpPr>
            <p:nvPr/>
          </p:nvSpPr>
          <p:spPr bwMode="auto">
            <a:xfrm rot="20738027" flipH="1">
              <a:off x="3928" y="2057"/>
              <a:ext cx="386" cy="285"/>
            </a:xfrm>
            <a:prstGeom prst="rtTriangle">
              <a:avLst/>
            </a:prstGeom>
            <a:solidFill>
              <a:srgbClr val="EAEAEA"/>
            </a:solidFill>
            <a:ln w="952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r>
                <a:rPr lang="en-GB" sz="800" dirty="0"/>
                <a:t>85</a:t>
              </a:r>
            </a:p>
          </p:txBody>
        </p:sp>
        <p:sp>
          <p:nvSpPr>
            <p:cNvPr id="30819" name="AutoShape 99"/>
            <p:cNvSpPr>
              <a:spLocks noChangeArrowheads="1"/>
            </p:cNvSpPr>
            <p:nvPr/>
          </p:nvSpPr>
          <p:spPr bwMode="auto">
            <a:xfrm rot="15753089" flipH="1">
              <a:off x="4284" y="1756"/>
              <a:ext cx="122" cy="161"/>
            </a:xfrm>
            <a:prstGeom prst="rtTriangle">
              <a:avLst/>
            </a:prstGeom>
            <a:solidFill>
              <a:srgbClr val="EAEAEA"/>
            </a:solidFill>
            <a:ln w="952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r>
                <a:rPr lang="en-GB" sz="800" dirty="0"/>
                <a:t>96</a:t>
              </a:r>
            </a:p>
          </p:txBody>
        </p:sp>
        <p:sp>
          <p:nvSpPr>
            <p:cNvPr id="30820" name="AutoShape 100"/>
            <p:cNvSpPr>
              <a:spLocks noChangeArrowheads="1"/>
            </p:cNvSpPr>
            <p:nvPr/>
          </p:nvSpPr>
          <p:spPr bwMode="auto">
            <a:xfrm rot="17123904" flipH="1">
              <a:off x="4633" y="1859"/>
              <a:ext cx="123" cy="182"/>
            </a:xfrm>
            <a:prstGeom prst="rtTriangle">
              <a:avLst/>
            </a:prstGeom>
            <a:solidFill>
              <a:srgbClr val="EAEAEA"/>
            </a:solidFill>
            <a:ln w="952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r>
                <a:rPr lang="en-GB" sz="800" dirty="0"/>
                <a:t>98</a:t>
              </a:r>
            </a:p>
          </p:txBody>
        </p:sp>
        <p:sp>
          <p:nvSpPr>
            <p:cNvPr id="30821" name="AutoShape 101"/>
            <p:cNvSpPr>
              <a:spLocks noChangeArrowheads="1"/>
            </p:cNvSpPr>
            <p:nvPr/>
          </p:nvSpPr>
          <p:spPr bwMode="auto">
            <a:xfrm rot="16131595" flipH="1">
              <a:off x="4366" y="1651"/>
              <a:ext cx="123" cy="161"/>
            </a:xfrm>
            <a:prstGeom prst="rtTriangle">
              <a:avLst/>
            </a:prstGeom>
            <a:solidFill>
              <a:srgbClr val="EAEAEA"/>
            </a:solidFill>
            <a:ln w="952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r>
                <a:rPr lang="en-GB" sz="800" dirty="0"/>
                <a:t>95</a:t>
              </a:r>
            </a:p>
          </p:txBody>
        </p:sp>
        <p:sp>
          <p:nvSpPr>
            <p:cNvPr id="30822" name="AutoShape 102"/>
            <p:cNvSpPr>
              <a:spLocks noChangeArrowheads="1"/>
            </p:cNvSpPr>
            <p:nvPr/>
          </p:nvSpPr>
          <p:spPr bwMode="auto">
            <a:xfrm rot="19643275" flipH="1">
              <a:off x="4289" y="1891"/>
              <a:ext cx="129" cy="265"/>
            </a:xfrm>
            <a:prstGeom prst="rtTriangle">
              <a:avLst/>
            </a:prstGeom>
            <a:solidFill>
              <a:srgbClr val="EAEAEA"/>
            </a:solidFill>
            <a:ln w="952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r>
                <a:rPr lang="en-GB" sz="800" dirty="0"/>
                <a:t>99</a:t>
              </a:r>
            </a:p>
          </p:txBody>
        </p:sp>
        <p:sp>
          <p:nvSpPr>
            <p:cNvPr id="30823" name="AutoShape 103"/>
            <p:cNvSpPr>
              <a:spLocks noChangeArrowheads="1"/>
            </p:cNvSpPr>
            <p:nvPr/>
          </p:nvSpPr>
          <p:spPr bwMode="auto">
            <a:xfrm rot="20738027" flipH="1">
              <a:off x="4513" y="2160"/>
              <a:ext cx="279" cy="153"/>
            </a:xfrm>
            <a:prstGeom prst="rtTriangle">
              <a:avLst/>
            </a:prstGeom>
            <a:solidFill>
              <a:srgbClr val="EAEAEA"/>
            </a:solidFill>
            <a:ln w="9525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r>
                <a:rPr lang="en-GB" sz="800" dirty="0"/>
                <a:t>100</a:t>
              </a:r>
            </a:p>
          </p:txBody>
        </p:sp>
        <p:sp>
          <p:nvSpPr>
            <p:cNvPr id="30825" name="AutoShape 105"/>
            <p:cNvSpPr>
              <a:spLocks noChangeArrowheads="1"/>
            </p:cNvSpPr>
            <p:nvPr/>
          </p:nvSpPr>
          <p:spPr bwMode="auto">
            <a:xfrm>
              <a:off x="748" y="74"/>
              <a:ext cx="4989" cy="2993"/>
            </a:xfrm>
            <a:prstGeom prst="cloudCallout">
              <a:avLst>
                <a:gd name="adj1" fmla="val -47856"/>
                <a:gd name="adj2" fmla="val 49468"/>
              </a:avLst>
            </a:prstGeom>
            <a:noFill/>
            <a:ln w="38100">
              <a:solidFill>
                <a:srgbClr val="FF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rgbClr val="EAEAEA"/>
                  </a:solidFill>
                </a14:hiddenFill>
              </a:ex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anchor="ctr"/>
            <a:lstStyle/>
            <a:p>
              <a:endParaRPr lang="en-US" dirty="0"/>
            </a:p>
          </p:txBody>
        </p:sp>
      </p:grpSp>
      <p:sp>
        <p:nvSpPr>
          <p:cNvPr id="30833" name="Rectangle 113"/>
          <p:cNvSpPr>
            <a:spLocks noChangeArrowheads="1"/>
          </p:cNvSpPr>
          <p:nvPr/>
        </p:nvSpPr>
        <p:spPr bwMode="auto">
          <a:xfrm>
            <a:off x="1992314" y="231776"/>
            <a:ext cx="8675687" cy="720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 algn="ctr">
              <a:lnSpc>
                <a:spcPct val="80000"/>
              </a:lnSpc>
              <a:spcBef>
                <a:spcPct val="20000"/>
              </a:spcBef>
            </a:pPr>
            <a:endParaRPr lang="en-GB" sz="900" b="1" dirty="0">
              <a:solidFill>
                <a:srgbClr val="FF3300"/>
              </a:solidFill>
            </a:endParaRPr>
          </a:p>
          <a:p>
            <a:pPr marL="342900" indent="-342900" algn="ctr">
              <a:lnSpc>
                <a:spcPct val="80000"/>
              </a:lnSpc>
            </a:pPr>
            <a:r>
              <a:rPr lang="en-GB" sz="3200" b="1" dirty="0">
                <a:solidFill>
                  <a:srgbClr val="FF3300"/>
                </a:solidFill>
              </a:rPr>
              <a:t>Pythagoras KNOWS there is a simple model</a:t>
            </a:r>
          </a:p>
          <a:p>
            <a:pPr marL="342900" indent="-342900" algn="ctr">
              <a:lnSpc>
                <a:spcPct val="80000"/>
              </a:lnSpc>
            </a:pPr>
            <a:r>
              <a:rPr lang="en-GB" sz="3200" b="1" dirty="0">
                <a:solidFill>
                  <a:srgbClr val="FF3300"/>
                </a:solidFill>
              </a:rPr>
              <a:t>relating all the sides in these triangles </a:t>
            </a:r>
          </a:p>
        </p:txBody>
      </p:sp>
    </p:spTree>
    <p:extLst>
      <p:ext uri="{BB962C8B-B14F-4D97-AF65-F5344CB8AC3E}">
        <p14:creationId xmlns:p14="http://schemas.microsoft.com/office/powerpoint/2010/main" val="3830295960"/>
      </p:ext>
    </p:extLst>
  </p:cSld>
  <p:clrMapOvr>
    <a:masterClrMapping/>
  </p:clrMapOvr>
  <p:transition spd="slow">
    <p:fade thruBlk="1"/>
  </p:transition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99" name="Picture 27" descr="pythagoras-of-samo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-1110018">
            <a:off x="3216275" y="1125539"/>
            <a:ext cx="1428750" cy="20669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4" name="Picture 22" descr="icon10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265619" y="115888"/>
            <a:ext cx="1706499" cy="2370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prstDash val="dash"/>
                <a:miter lim="800000"/>
                <a:headEnd/>
                <a:tailEnd/>
              </a14:hiddenLine>
            </a:ext>
          </a:extLst>
        </p:spPr>
      </p:pic>
      <p:pic>
        <p:nvPicPr>
          <p:cNvPr id="3096" name="Picture 24" descr="Six inch ruler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2089470">
            <a:off x="9231312" y="2952750"/>
            <a:ext cx="2381250" cy="5334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74" name="AutoShape 2"/>
          <p:cNvSpPr>
            <a:spLocks noChangeArrowheads="1"/>
          </p:cNvSpPr>
          <p:nvPr/>
        </p:nvSpPr>
        <p:spPr bwMode="auto">
          <a:xfrm rot="2775136">
            <a:off x="5527676" y="3148014"/>
            <a:ext cx="2519363" cy="865187"/>
          </a:xfrm>
          <a:prstGeom prst="rtTriangle">
            <a:avLst/>
          </a:prstGeom>
          <a:solidFill>
            <a:srgbClr val="EAEAEA"/>
          </a:solidFill>
          <a:ln w="9525">
            <a:solidFill>
              <a:srgbClr val="FF0000"/>
            </a:solidFill>
            <a:prstDash val="dash"/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r>
              <a:rPr lang="en-GB" dirty="0"/>
              <a:t>1</a:t>
            </a:r>
          </a:p>
        </p:txBody>
      </p:sp>
      <p:sp>
        <p:nvSpPr>
          <p:cNvPr id="3075" name="AutoShape 3"/>
          <p:cNvSpPr>
            <a:spLocks noChangeArrowheads="1"/>
          </p:cNvSpPr>
          <p:nvPr/>
        </p:nvSpPr>
        <p:spPr bwMode="auto">
          <a:xfrm rot="35010813">
            <a:off x="-417512" y="2092325"/>
            <a:ext cx="1655763" cy="1944688"/>
          </a:xfrm>
          <a:prstGeom prst="rtTriangle">
            <a:avLst/>
          </a:prstGeom>
          <a:solidFill>
            <a:srgbClr val="EAEAEA"/>
          </a:solidFill>
          <a:ln w="9525">
            <a:solidFill>
              <a:srgbClr val="FF0000"/>
            </a:solidFill>
            <a:prstDash val="dash"/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rot="10800000" vert="eaVert" wrap="none" anchor="ctr"/>
          <a:lstStyle/>
          <a:p>
            <a:r>
              <a:rPr lang="en-GB" dirty="0"/>
              <a:t>10</a:t>
            </a:r>
          </a:p>
        </p:txBody>
      </p:sp>
      <p:sp>
        <p:nvSpPr>
          <p:cNvPr id="3076" name="AutoShape 4"/>
          <p:cNvSpPr>
            <a:spLocks noChangeArrowheads="1"/>
          </p:cNvSpPr>
          <p:nvPr/>
        </p:nvSpPr>
        <p:spPr bwMode="auto">
          <a:xfrm rot="2040000">
            <a:off x="2855913" y="4941888"/>
            <a:ext cx="1441450" cy="1511300"/>
          </a:xfrm>
          <a:prstGeom prst="rtTriangle">
            <a:avLst/>
          </a:prstGeom>
          <a:solidFill>
            <a:srgbClr val="EAEAEA"/>
          </a:solidFill>
          <a:ln w="9525">
            <a:solidFill>
              <a:srgbClr val="FF0000"/>
            </a:solidFill>
            <a:prstDash val="dash"/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r>
              <a:rPr lang="en-GB" dirty="0"/>
              <a:t>11</a:t>
            </a:r>
          </a:p>
        </p:txBody>
      </p:sp>
      <p:sp>
        <p:nvSpPr>
          <p:cNvPr id="3077" name="AutoShape 5"/>
          <p:cNvSpPr>
            <a:spLocks noChangeArrowheads="1"/>
          </p:cNvSpPr>
          <p:nvPr/>
        </p:nvSpPr>
        <p:spPr bwMode="auto">
          <a:xfrm rot="7116022">
            <a:off x="1660526" y="3594100"/>
            <a:ext cx="1728787" cy="1944688"/>
          </a:xfrm>
          <a:prstGeom prst="rtTriangle">
            <a:avLst/>
          </a:prstGeom>
          <a:solidFill>
            <a:srgbClr val="EAEAEA"/>
          </a:solidFill>
          <a:ln w="9525">
            <a:solidFill>
              <a:srgbClr val="FF0000"/>
            </a:solidFill>
            <a:prstDash val="dash"/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rot="10800000" vert="eaVert" wrap="none" anchor="ctr"/>
          <a:lstStyle/>
          <a:p>
            <a:r>
              <a:rPr lang="en-GB" dirty="0"/>
              <a:t>9</a:t>
            </a:r>
          </a:p>
        </p:txBody>
      </p:sp>
      <p:sp>
        <p:nvSpPr>
          <p:cNvPr id="3078" name="AutoShape 6"/>
          <p:cNvSpPr>
            <a:spLocks noChangeArrowheads="1"/>
          </p:cNvSpPr>
          <p:nvPr/>
        </p:nvSpPr>
        <p:spPr bwMode="auto">
          <a:xfrm rot="-3834682">
            <a:off x="4333082" y="5336382"/>
            <a:ext cx="935038" cy="1152525"/>
          </a:xfrm>
          <a:prstGeom prst="rtTriangle">
            <a:avLst/>
          </a:prstGeom>
          <a:solidFill>
            <a:srgbClr val="EAEAEA"/>
          </a:solidFill>
          <a:ln w="9525">
            <a:solidFill>
              <a:srgbClr val="FF0000"/>
            </a:solidFill>
            <a:prstDash val="dash"/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eaVert" wrap="none" anchor="ctr"/>
          <a:lstStyle/>
          <a:p>
            <a:r>
              <a:rPr lang="en-GB" dirty="0"/>
              <a:t>13</a:t>
            </a:r>
          </a:p>
        </p:txBody>
      </p:sp>
      <p:sp>
        <p:nvSpPr>
          <p:cNvPr id="3079" name="AutoShape 7"/>
          <p:cNvSpPr>
            <a:spLocks noChangeArrowheads="1"/>
          </p:cNvSpPr>
          <p:nvPr/>
        </p:nvSpPr>
        <p:spPr bwMode="auto">
          <a:xfrm rot="2040000">
            <a:off x="5159375" y="3860801"/>
            <a:ext cx="1512888" cy="1368425"/>
          </a:xfrm>
          <a:prstGeom prst="rtTriangle">
            <a:avLst/>
          </a:prstGeom>
          <a:solidFill>
            <a:srgbClr val="EAEAEA"/>
          </a:solidFill>
          <a:ln w="9525">
            <a:solidFill>
              <a:srgbClr val="FF0000"/>
            </a:solidFill>
            <a:prstDash val="dash"/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r>
              <a:rPr lang="en-GB" dirty="0"/>
              <a:t>8</a:t>
            </a:r>
          </a:p>
        </p:txBody>
      </p:sp>
      <p:sp>
        <p:nvSpPr>
          <p:cNvPr id="3080" name="AutoShape 8"/>
          <p:cNvSpPr>
            <a:spLocks noChangeArrowheads="1"/>
          </p:cNvSpPr>
          <p:nvPr/>
        </p:nvSpPr>
        <p:spPr bwMode="auto">
          <a:xfrm>
            <a:off x="11455401" y="1804989"/>
            <a:ext cx="574675" cy="719137"/>
          </a:xfrm>
          <a:prstGeom prst="rtTriangle">
            <a:avLst/>
          </a:prstGeom>
          <a:solidFill>
            <a:srgbClr val="EAEAEA"/>
          </a:solidFill>
          <a:ln w="9525">
            <a:solidFill>
              <a:srgbClr val="FF0000"/>
            </a:solidFill>
            <a:prstDash val="dash"/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r>
              <a:rPr lang="en-GB" dirty="0"/>
              <a:t>2</a:t>
            </a:r>
          </a:p>
        </p:txBody>
      </p:sp>
      <p:sp>
        <p:nvSpPr>
          <p:cNvPr id="3081" name="AutoShape 9"/>
          <p:cNvSpPr>
            <a:spLocks noChangeArrowheads="1"/>
          </p:cNvSpPr>
          <p:nvPr/>
        </p:nvSpPr>
        <p:spPr bwMode="auto">
          <a:xfrm rot="2040000">
            <a:off x="7762875" y="2606676"/>
            <a:ext cx="863600" cy="1439862"/>
          </a:xfrm>
          <a:prstGeom prst="rtTriangle">
            <a:avLst/>
          </a:prstGeom>
          <a:solidFill>
            <a:srgbClr val="EAEAEA"/>
          </a:solidFill>
          <a:ln w="9525">
            <a:solidFill>
              <a:srgbClr val="FF0000"/>
            </a:solidFill>
            <a:prstDash val="dash"/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r>
              <a:rPr lang="en-GB" dirty="0"/>
              <a:t>7</a:t>
            </a:r>
          </a:p>
        </p:txBody>
      </p:sp>
      <p:sp>
        <p:nvSpPr>
          <p:cNvPr id="3082" name="AutoShape 10"/>
          <p:cNvSpPr>
            <a:spLocks noChangeArrowheads="1"/>
          </p:cNvSpPr>
          <p:nvPr/>
        </p:nvSpPr>
        <p:spPr bwMode="auto">
          <a:xfrm rot="1872473" flipH="1">
            <a:off x="3503613" y="2205038"/>
            <a:ext cx="1655762" cy="1511300"/>
          </a:xfrm>
          <a:prstGeom prst="rtTriangle">
            <a:avLst/>
          </a:prstGeom>
          <a:solidFill>
            <a:srgbClr val="EAEAEA"/>
          </a:solidFill>
          <a:ln w="9525">
            <a:solidFill>
              <a:srgbClr val="FF0000"/>
            </a:solidFill>
            <a:prstDash val="dash"/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r>
              <a:rPr lang="en-GB" dirty="0"/>
              <a:t>5</a:t>
            </a:r>
          </a:p>
        </p:txBody>
      </p:sp>
      <p:sp>
        <p:nvSpPr>
          <p:cNvPr id="3083" name="AutoShape 11"/>
          <p:cNvSpPr>
            <a:spLocks noChangeArrowheads="1"/>
          </p:cNvSpPr>
          <p:nvPr/>
        </p:nvSpPr>
        <p:spPr bwMode="auto">
          <a:xfrm flipH="1">
            <a:off x="6167438" y="4941888"/>
            <a:ext cx="431800" cy="1655762"/>
          </a:xfrm>
          <a:prstGeom prst="rtTriangle">
            <a:avLst/>
          </a:prstGeom>
          <a:solidFill>
            <a:srgbClr val="EAEAEA"/>
          </a:solidFill>
          <a:ln w="9525">
            <a:solidFill>
              <a:srgbClr val="FF0000"/>
            </a:solidFill>
            <a:prstDash val="dash"/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r>
              <a:rPr lang="en-GB" dirty="0"/>
              <a:t>15</a:t>
            </a:r>
          </a:p>
        </p:txBody>
      </p:sp>
      <p:sp>
        <p:nvSpPr>
          <p:cNvPr id="3084" name="AutoShape 12"/>
          <p:cNvSpPr>
            <a:spLocks noChangeArrowheads="1"/>
          </p:cNvSpPr>
          <p:nvPr/>
        </p:nvSpPr>
        <p:spPr bwMode="auto">
          <a:xfrm rot="2040000" flipH="1">
            <a:off x="3648075" y="4581525"/>
            <a:ext cx="1511300" cy="647700"/>
          </a:xfrm>
          <a:prstGeom prst="rtTriangle">
            <a:avLst/>
          </a:prstGeom>
          <a:solidFill>
            <a:srgbClr val="EAEAEA"/>
          </a:solidFill>
          <a:ln w="9525">
            <a:solidFill>
              <a:srgbClr val="FF0000"/>
            </a:solidFill>
            <a:prstDash val="dash"/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r>
              <a:rPr lang="en-GB" dirty="0"/>
              <a:t>14</a:t>
            </a:r>
          </a:p>
        </p:txBody>
      </p:sp>
      <p:sp>
        <p:nvSpPr>
          <p:cNvPr id="3085" name="AutoShape 13"/>
          <p:cNvSpPr>
            <a:spLocks noChangeArrowheads="1"/>
          </p:cNvSpPr>
          <p:nvPr/>
        </p:nvSpPr>
        <p:spPr bwMode="auto">
          <a:xfrm rot="2040000">
            <a:off x="933450" y="5386389"/>
            <a:ext cx="935038" cy="1152525"/>
          </a:xfrm>
          <a:prstGeom prst="rtTriangle">
            <a:avLst/>
          </a:prstGeom>
          <a:solidFill>
            <a:srgbClr val="EAEAEA"/>
          </a:solidFill>
          <a:ln w="9525">
            <a:solidFill>
              <a:srgbClr val="FF0000"/>
            </a:solidFill>
            <a:prstDash val="dash"/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r>
              <a:rPr lang="en-GB" dirty="0"/>
              <a:t>12</a:t>
            </a:r>
          </a:p>
        </p:txBody>
      </p:sp>
      <p:sp>
        <p:nvSpPr>
          <p:cNvPr id="3086" name="AutoShape 14"/>
          <p:cNvSpPr>
            <a:spLocks noChangeArrowheads="1"/>
          </p:cNvSpPr>
          <p:nvPr/>
        </p:nvSpPr>
        <p:spPr bwMode="auto">
          <a:xfrm rot="2040000">
            <a:off x="7248525" y="4941888"/>
            <a:ext cx="1728788" cy="1511300"/>
          </a:xfrm>
          <a:prstGeom prst="rtTriangle">
            <a:avLst/>
          </a:prstGeom>
          <a:solidFill>
            <a:srgbClr val="EAEAEA"/>
          </a:solidFill>
          <a:ln w="9525">
            <a:solidFill>
              <a:srgbClr val="FF0000"/>
            </a:solidFill>
            <a:prstDash val="dash"/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r>
              <a:rPr lang="en-GB" dirty="0"/>
              <a:t>16</a:t>
            </a:r>
          </a:p>
        </p:txBody>
      </p:sp>
      <p:sp>
        <p:nvSpPr>
          <p:cNvPr id="3087" name="AutoShape 15"/>
          <p:cNvSpPr>
            <a:spLocks noChangeArrowheads="1"/>
          </p:cNvSpPr>
          <p:nvPr/>
        </p:nvSpPr>
        <p:spPr bwMode="auto">
          <a:xfrm rot="2040000">
            <a:off x="8540751" y="3498852"/>
            <a:ext cx="1730375" cy="1281113"/>
          </a:xfrm>
          <a:prstGeom prst="rtTriangle">
            <a:avLst/>
          </a:prstGeom>
          <a:solidFill>
            <a:srgbClr val="EAEAEA"/>
          </a:solidFill>
          <a:ln w="9525">
            <a:solidFill>
              <a:srgbClr val="FF0000"/>
            </a:solidFill>
            <a:prstDash val="dash"/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r>
              <a:rPr lang="en-GB" dirty="0"/>
              <a:t>19</a:t>
            </a:r>
          </a:p>
        </p:txBody>
      </p:sp>
      <p:sp>
        <p:nvSpPr>
          <p:cNvPr id="3088" name="AutoShape 16"/>
          <p:cNvSpPr>
            <a:spLocks noChangeArrowheads="1"/>
          </p:cNvSpPr>
          <p:nvPr/>
        </p:nvSpPr>
        <p:spPr bwMode="auto">
          <a:xfrm rot="4574866">
            <a:off x="8975726" y="260351"/>
            <a:ext cx="1296987" cy="1008062"/>
          </a:xfrm>
          <a:prstGeom prst="rtTriangle">
            <a:avLst/>
          </a:prstGeom>
          <a:solidFill>
            <a:srgbClr val="EAEAEA"/>
          </a:solidFill>
          <a:ln w="9525">
            <a:solidFill>
              <a:srgbClr val="FF0000"/>
            </a:solidFill>
            <a:prstDash val="dash"/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r>
              <a:rPr lang="en-GB" dirty="0"/>
              <a:t>4</a:t>
            </a:r>
          </a:p>
        </p:txBody>
      </p:sp>
      <p:sp>
        <p:nvSpPr>
          <p:cNvPr id="3089" name="AutoShape 17"/>
          <p:cNvSpPr>
            <a:spLocks noChangeArrowheads="1"/>
          </p:cNvSpPr>
          <p:nvPr/>
        </p:nvSpPr>
        <p:spPr bwMode="auto">
          <a:xfrm rot="2040000">
            <a:off x="10294938" y="274638"/>
            <a:ext cx="1008063" cy="2665413"/>
          </a:xfrm>
          <a:prstGeom prst="rtTriangle">
            <a:avLst/>
          </a:prstGeom>
          <a:solidFill>
            <a:srgbClr val="EAEAEA"/>
          </a:solidFill>
          <a:ln w="9525">
            <a:solidFill>
              <a:srgbClr val="FF0000"/>
            </a:solidFill>
            <a:prstDash val="dash"/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r>
              <a:rPr lang="en-GB" dirty="0"/>
              <a:t>6</a:t>
            </a:r>
          </a:p>
        </p:txBody>
      </p:sp>
      <p:sp>
        <p:nvSpPr>
          <p:cNvPr id="3090" name="AutoShape 18"/>
          <p:cNvSpPr>
            <a:spLocks noChangeArrowheads="1"/>
          </p:cNvSpPr>
          <p:nvPr/>
        </p:nvSpPr>
        <p:spPr bwMode="auto">
          <a:xfrm rot="3816856" flipH="1">
            <a:off x="10773569" y="4307682"/>
            <a:ext cx="1065213" cy="908050"/>
          </a:xfrm>
          <a:prstGeom prst="rtTriangle">
            <a:avLst/>
          </a:prstGeom>
          <a:solidFill>
            <a:srgbClr val="EAEAEA"/>
          </a:solidFill>
          <a:ln w="9525">
            <a:solidFill>
              <a:srgbClr val="FF0000"/>
            </a:solidFill>
            <a:prstDash val="dash"/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rot="10800000" vert="eaVert" wrap="none" anchor="ctr"/>
          <a:lstStyle/>
          <a:p>
            <a:r>
              <a:rPr lang="en-GB" dirty="0"/>
              <a:t>3</a:t>
            </a:r>
          </a:p>
        </p:txBody>
      </p:sp>
      <p:sp>
        <p:nvSpPr>
          <p:cNvPr id="3091" name="AutoShape 19"/>
          <p:cNvSpPr>
            <a:spLocks noChangeArrowheads="1"/>
          </p:cNvSpPr>
          <p:nvPr/>
        </p:nvSpPr>
        <p:spPr bwMode="auto">
          <a:xfrm rot="2040000" flipH="1">
            <a:off x="9691687" y="5162847"/>
            <a:ext cx="865188" cy="1589087"/>
          </a:xfrm>
          <a:prstGeom prst="rtTriangle">
            <a:avLst/>
          </a:prstGeom>
          <a:solidFill>
            <a:srgbClr val="EAEAEA"/>
          </a:solidFill>
          <a:ln w="9525">
            <a:solidFill>
              <a:srgbClr val="FF0000"/>
            </a:solidFill>
            <a:prstDash val="dash"/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r>
              <a:rPr lang="en-GB" dirty="0"/>
              <a:t>18</a:t>
            </a:r>
          </a:p>
        </p:txBody>
      </p:sp>
      <p:sp>
        <p:nvSpPr>
          <p:cNvPr id="3092" name="AutoShape 20"/>
          <p:cNvSpPr>
            <a:spLocks noChangeArrowheads="1"/>
          </p:cNvSpPr>
          <p:nvPr/>
        </p:nvSpPr>
        <p:spPr bwMode="auto">
          <a:xfrm rot="2040000" flipH="1">
            <a:off x="7680326" y="4581525"/>
            <a:ext cx="2087563" cy="427038"/>
          </a:xfrm>
          <a:prstGeom prst="rtTriangle">
            <a:avLst/>
          </a:prstGeom>
          <a:solidFill>
            <a:srgbClr val="EAEAEA"/>
          </a:solidFill>
          <a:ln w="9525">
            <a:solidFill>
              <a:srgbClr val="FF0000"/>
            </a:solidFill>
            <a:prstDash val="dash"/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r>
              <a:rPr lang="en-GB" dirty="0"/>
              <a:t>17</a:t>
            </a:r>
          </a:p>
        </p:txBody>
      </p:sp>
      <p:sp>
        <p:nvSpPr>
          <p:cNvPr id="3098" name="AutoShape 26"/>
          <p:cNvSpPr>
            <a:spLocks noChangeArrowheads="1"/>
          </p:cNvSpPr>
          <p:nvPr/>
        </p:nvSpPr>
        <p:spPr bwMode="auto">
          <a:xfrm>
            <a:off x="4432300" y="70535"/>
            <a:ext cx="4660900" cy="2232025"/>
          </a:xfrm>
          <a:prstGeom prst="wedgeEllipseCallout">
            <a:avLst>
              <a:gd name="adj1" fmla="val -58181"/>
              <a:gd name="adj2" fmla="val 49574"/>
            </a:avLst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rgbClr val="EAEAEA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anchor="ctr"/>
          <a:lstStyle/>
          <a:p>
            <a:pPr algn="ctr"/>
            <a:r>
              <a:rPr lang="en-GB" sz="2800" b="1" dirty="0"/>
              <a:t>Please</a:t>
            </a:r>
            <a:br>
              <a:rPr lang="en-GB" sz="2800" b="1" dirty="0"/>
            </a:br>
            <a:r>
              <a:rPr lang="en-GB" sz="2800" b="1" dirty="0"/>
              <a:t>…draw...print…cut</a:t>
            </a:r>
          </a:p>
          <a:p>
            <a:pPr algn="ctr"/>
            <a:r>
              <a:rPr lang="en-GB" sz="2800" b="1" dirty="0"/>
              <a:t>…measure…100 individual triangles…</a:t>
            </a:r>
          </a:p>
        </p:txBody>
      </p:sp>
    </p:spTree>
    <p:extLst>
      <p:ext uri="{BB962C8B-B14F-4D97-AF65-F5344CB8AC3E}">
        <p14:creationId xmlns:p14="http://schemas.microsoft.com/office/powerpoint/2010/main" val="3013413135"/>
      </p:ext>
    </p:extLst>
  </p:cSld>
  <p:clrMapOvr>
    <a:masterClrMapping/>
  </p:clrMapOvr>
  <p:transition spd="slow">
    <p:fade thruBlk="1"/>
  </p:transition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77" name="Picture 29" descr="Six inch ruler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218488" y="6353175"/>
            <a:ext cx="2381250" cy="5334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52" name="AutoShape 4"/>
          <p:cNvSpPr>
            <a:spLocks noChangeArrowheads="1"/>
          </p:cNvSpPr>
          <p:nvPr/>
        </p:nvSpPr>
        <p:spPr bwMode="auto">
          <a:xfrm rot="5400000">
            <a:off x="253206" y="381794"/>
            <a:ext cx="2087562" cy="1873250"/>
          </a:xfrm>
          <a:prstGeom prst="rtTriangle">
            <a:avLst/>
          </a:prstGeom>
          <a:solidFill>
            <a:srgbClr val="EAEAEA"/>
          </a:solidFill>
          <a:ln w="9525">
            <a:solidFill>
              <a:srgbClr val="FF0000"/>
            </a:solidFill>
            <a:prstDash val="dash"/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rot="10800000" vert="eaVert" wrap="none" anchor="ctr"/>
          <a:lstStyle/>
          <a:p>
            <a:r>
              <a:rPr lang="en-GB" dirty="0"/>
              <a:t>77</a:t>
            </a:r>
          </a:p>
        </p:txBody>
      </p:sp>
      <p:sp>
        <p:nvSpPr>
          <p:cNvPr id="2053" name="AutoShape 5"/>
          <p:cNvSpPr>
            <a:spLocks noChangeArrowheads="1"/>
          </p:cNvSpPr>
          <p:nvPr/>
        </p:nvSpPr>
        <p:spPr bwMode="auto">
          <a:xfrm rot="2683326">
            <a:off x="692153" y="2535237"/>
            <a:ext cx="1296987" cy="1657350"/>
          </a:xfrm>
          <a:prstGeom prst="rtTriangle">
            <a:avLst/>
          </a:prstGeom>
          <a:solidFill>
            <a:srgbClr val="EAEAEA"/>
          </a:solidFill>
          <a:ln w="9525">
            <a:solidFill>
              <a:srgbClr val="FF0000"/>
            </a:solidFill>
            <a:prstDash val="dash"/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r>
              <a:rPr lang="en-GB" dirty="0"/>
              <a:t>90</a:t>
            </a:r>
          </a:p>
        </p:txBody>
      </p:sp>
      <p:sp>
        <p:nvSpPr>
          <p:cNvPr id="2054" name="AutoShape 6"/>
          <p:cNvSpPr>
            <a:spLocks noChangeArrowheads="1"/>
          </p:cNvSpPr>
          <p:nvPr/>
        </p:nvSpPr>
        <p:spPr bwMode="auto">
          <a:xfrm rot="6376459">
            <a:off x="1928813" y="1316040"/>
            <a:ext cx="1368425" cy="1368425"/>
          </a:xfrm>
          <a:prstGeom prst="rtTriangle">
            <a:avLst/>
          </a:prstGeom>
          <a:solidFill>
            <a:srgbClr val="EAEAEA"/>
          </a:solidFill>
          <a:ln w="9525">
            <a:solidFill>
              <a:srgbClr val="FF0000"/>
            </a:solidFill>
            <a:prstDash val="dash"/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rot="10800000" vert="eaVert" wrap="none" anchor="ctr"/>
          <a:lstStyle/>
          <a:p>
            <a:r>
              <a:rPr lang="en-GB" dirty="0"/>
              <a:t>78</a:t>
            </a:r>
          </a:p>
        </p:txBody>
      </p:sp>
      <p:sp>
        <p:nvSpPr>
          <p:cNvPr id="2055" name="AutoShape 7"/>
          <p:cNvSpPr>
            <a:spLocks noChangeArrowheads="1"/>
          </p:cNvSpPr>
          <p:nvPr/>
        </p:nvSpPr>
        <p:spPr bwMode="auto">
          <a:xfrm rot="1788260">
            <a:off x="1912938" y="3270252"/>
            <a:ext cx="1584325" cy="1439862"/>
          </a:xfrm>
          <a:prstGeom prst="rtTriangle">
            <a:avLst/>
          </a:prstGeom>
          <a:solidFill>
            <a:srgbClr val="EAEAEA"/>
          </a:solidFill>
          <a:ln w="9525">
            <a:solidFill>
              <a:srgbClr val="FF0000"/>
            </a:solidFill>
            <a:prstDash val="dash"/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r>
              <a:rPr lang="en-GB" dirty="0"/>
              <a:t>89</a:t>
            </a:r>
          </a:p>
        </p:txBody>
      </p:sp>
      <p:sp>
        <p:nvSpPr>
          <p:cNvPr id="2056" name="AutoShape 8"/>
          <p:cNvSpPr>
            <a:spLocks noChangeArrowheads="1"/>
          </p:cNvSpPr>
          <p:nvPr/>
        </p:nvSpPr>
        <p:spPr bwMode="auto">
          <a:xfrm rot="16200000">
            <a:off x="2316956" y="5191919"/>
            <a:ext cx="935038" cy="1873250"/>
          </a:xfrm>
          <a:prstGeom prst="rtTriangle">
            <a:avLst/>
          </a:prstGeom>
          <a:solidFill>
            <a:srgbClr val="EAEAEA"/>
          </a:solidFill>
          <a:ln w="9525">
            <a:solidFill>
              <a:srgbClr val="FF0000"/>
            </a:solidFill>
            <a:prstDash val="dash"/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eaVert" wrap="none" anchor="ctr"/>
          <a:lstStyle/>
          <a:p>
            <a:r>
              <a:rPr lang="en-GB" dirty="0"/>
              <a:t>88</a:t>
            </a:r>
          </a:p>
        </p:txBody>
      </p:sp>
      <p:sp>
        <p:nvSpPr>
          <p:cNvPr id="2057" name="AutoShape 9"/>
          <p:cNvSpPr>
            <a:spLocks noChangeArrowheads="1"/>
          </p:cNvSpPr>
          <p:nvPr/>
        </p:nvSpPr>
        <p:spPr bwMode="auto">
          <a:xfrm rot="5276585">
            <a:off x="4404520" y="4472782"/>
            <a:ext cx="1223962" cy="1152525"/>
          </a:xfrm>
          <a:prstGeom prst="rtTriangle">
            <a:avLst/>
          </a:prstGeom>
          <a:solidFill>
            <a:srgbClr val="EAEAEA"/>
          </a:solidFill>
          <a:ln w="9525">
            <a:solidFill>
              <a:srgbClr val="FF0000"/>
            </a:solidFill>
            <a:prstDash val="dash"/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rot="10800000" vert="eaVert" wrap="none" anchor="ctr"/>
          <a:lstStyle/>
          <a:p>
            <a:r>
              <a:rPr lang="en-GB" dirty="0"/>
              <a:t>88</a:t>
            </a:r>
          </a:p>
        </p:txBody>
      </p:sp>
      <p:sp>
        <p:nvSpPr>
          <p:cNvPr id="2058" name="AutoShape 10"/>
          <p:cNvSpPr>
            <a:spLocks noChangeArrowheads="1"/>
          </p:cNvSpPr>
          <p:nvPr/>
        </p:nvSpPr>
        <p:spPr bwMode="auto">
          <a:xfrm rot="4034326">
            <a:off x="3589338" y="1924050"/>
            <a:ext cx="647700" cy="1584325"/>
          </a:xfrm>
          <a:prstGeom prst="rtTriangle">
            <a:avLst/>
          </a:prstGeom>
          <a:solidFill>
            <a:srgbClr val="EAEAEA"/>
          </a:solidFill>
          <a:ln w="9525">
            <a:solidFill>
              <a:srgbClr val="FF0000"/>
            </a:solidFill>
            <a:prstDash val="dash"/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rot="10800000" vert="eaVert" wrap="none" anchor="ctr"/>
          <a:lstStyle/>
          <a:p>
            <a:r>
              <a:rPr lang="en-GB" dirty="0"/>
              <a:t>79</a:t>
            </a:r>
          </a:p>
        </p:txBody>
      </p:sp>
      <p:sp>
        <p:nvSpPr>
          <p:cNvPr id="2059" name="AutoShape 11"/>
          <p:cNvSpPr>
            <a:spLocks noChangeArrowheads="1"/>
          </p:cNvSpPr>
          <p:nvPr/>
        </p:nvSpPr>
        <p:spPr bwMode="auto">
          <a:xfrm>
            <a:off x="5951539" y="2951164"/>
            <a:ext cx="936625" cy="504825"/>
          </a:xfrm>
          <a:prstGeom prst="rtTriangle">
            <a:avLst/>
          </a:prstGeom>
          <a:solidFill>
            <a:srgbClr val="EAEAEA"/>
          </a:solidFill>
          <a:ln w="9525">
            <a:solidFill>
              <a:srgbClr val="FF0000"/>
            </a:solidFill>
            <a:prstDash val="dash"/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r>
              <a:rPr lang="en-GB" dirty="0"/>
              <a:t>91</a:t>
            </a:r>
          </a:p>
        </p:txBody>
      </p:sp>
      <p:sp>
        <p:nvSpPr>
          <p:cNvPr id="2060" name="AutoShape 12"/>
          <p:cNvSpPr>
            <a:spLocks noChangeArrowheads="1"/>
          </p:cNvSpPr>
          <p:nvPr/>
        </p:nvSpPr>
        <p:spPr bwMode="auto">
          <a:xfrm rot="5183394" flipH="1">
            <a:off x="5807869" y="1439069"/>
            <a:ext cx="1295400" cy="1008062"/>
          </a:xfrm>
          <a:prstGeom prst="rtTriangle">
            <a:avLst/>
          </a:prstGeom>
          <a:solidFill>
            <a:srgbClr val="EAEAEA"/>
          </a:solidFill>
          <a:ln w="9525">
            <a:solidFill>
              <a:srgbClr val="FF0000"/>
            </a:solidFill>
            <a:prstDash val="dash"/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rot="10800000" vert="eaVert" wrap="none" anchor="ctr"/>
          <a:lstStyle/>
          <a:p>
            <a:r>
              <a:rPr lang="en-GB" dirty="0"/>
              <a:t>81</a:t>
            </a:r>
          </a:p>
        </p:txBody>
      </p:sp>
      <p:sp>
        <p:nvSpPr>
          <p:cNvPr id="2061" name="AutoShape 13"/>
          <p:cNvSpPr>
            <a:spLocks noChangeArrowheads="1"/>
          </p:cNvSpPr>
          <p:nvPr/>
        </p:nvSpPr>
        <p:spPr bwMode="auto">
          <a:xfrm flipH="1">
            <a:off x="5446713" y="5040313"/>
            <a:ext cx="431800" cy="1655762"/>
          </a:xfrm>
          <a:prstGeom prst="rtTriangle">
            <a:avLst/>
          </a:prstGeom>
          <a:solidFill>
            <a:srgbClr val="EAEAEA"/>
          </a:solidFill>
          <a:ln w="9525">
            <a:solidFill>
              <a:srgbClr val="FF0000"/>
            </a:solidFill>
            <a:prstDash val="dash"/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en-GB" dirty="0"/>
              <a:t>92</a:t>
            </a:r>
          </a:p>
        </p:txBody>
      </p:sp>
      <p:sp>
        <p:nvSpPr>
          <p:cNvPr id="2062" name="AutoShape 14"/>
          <p:cNvSpPr>
            <a:spLocks noChangeArrowheads="1"/>
          </p:cNvSpPr>
          <p:nvPr/>
        </p:nvSpPr>
        <p:spPr bwMode="auto">
          <a:xfrm rot="2533019" flipH="1">
            <a:off x="3863975" y="5734050"/>
            <a:ext cx="1511300" cy="647700"/>
          </a:xfrm>
          <a:prstGeom prst="rtTriangle">
            <a:avLst/>
          </a:prstGeom>
          <a:solidFill>
            <a:srgbClr val="EAEAEA"/>
          </a:solidFill>
          <a:ln w="9525">
            <a:solidFill>
              <a:srgbClr val="FF0000"/>
            </a:solidFill>
            <a:prstDash val="dash"/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r>
              <a:rPr lang="en-GB" dirty="0"/>
              <a:t>87</a:t>
            </a:r>
          </a:p>
        </p:txBody>
      </p:sp>
      <p:sp>
        <p:nvSpPr>
          <p:cNvPr id="2063" name="AutoShape 15"/>
          <p:cNvSpPr>
            <a:spLocks noChangeArrowheads="1"/>
          </p:cNvSpPr>
          <p:nvPr/>
        </p:nvSpPr>
        <p:spPr bwMode="auto">
          <a:xfrm rot="7445640">
            <a:off x="675658" y="4737895"/>
            <a:ext cx="1403350" cy="2376487"/>
          </a:xfrm>
          <a:prstGeom prst="rtTriangle">
            <a:avLst/>
          </a:prstGeom>
          <a:solidFill>
            <a:srgbClr val="EAEAEA"/>
          </a:solidFill>
          <a:ln w="9525">
            <a:solidFill>
              <a:srgbClr val="FF0000"/>
            </a:solidFill>
            <a:prstDash val="dash"/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rot="10800000" vert="eaVert" wrap="none" anchor="ctr"/>
          <a:lstStyle/>
          <a:p>
            <a:r>
              <a:rPr lang="en-GB" dirty="0"/>
              <a:t>94</a:t>
            </a:r>
          </a:p>
        </p:txBody>
      </p:sp>
      <p:sp>
        <p:nvSpPr>
          <p:cNvPr id="2064" name="AutoShape 16"/>
          <p:cNvSpPr>
            <a:spLocks noChangeArrowheads="1"/>
          </p:cNvSpPr>
          <p:nvPr/>
        </p:nvSpPr>
        <p:spPr bwMode="auto">
          <a:xfrm rot="-1598877">
            <a:off x="5664201" y="2852738"/>
            <a:ext cx="2303463" cy="1873250"/>
          </a:xfrm>
          <a:prstGeom prst="rtTriangle">
            <a:avLst/>
          </a:prstGeom>
          <a:solidFill>
            <a:srgbClr val="EAEAEA"/>
          </a:solidFill>
          <a:ln w="9525">
            <a:solidFill>
              <a:srgbClr val="FF0000"/>
            </a:solidFill>
            <a:prstDash val="dash"/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r>
              <a:rPr lang="en-GB" dirty="0"/>
              <a:t>86</a:t>
            </a:r>
          </a:p>
        </p:txBody>
      </p:sp>
      <p:sp>
        <p:nvSpPr>
          <p:cNvPr id="2065" name="AutoShape 17"/>
          <p:cNvSpPr>
            <a:spLocks noChangeArrowheads="1"/>
          </p:cNvSpPr>
          <p:nvPr/>
        </p:nvSpPr>
        <p:spPr bwMode="auto">
          <a:xfrm rot="-2541643">
            <a:off x="7104063" y="1989138"/>
            <a:ext cx="1439862" cy="1655762"/>
          </a:xfrm>
          <a:prstGeom prst="rtTriangle">
            <a:avLst/>
          </a:prstGeom>
          <a:solidFill>
            <a:srgbClr val="EAEAEA"/>
          </a:solidFill>
          <a:ln w="9525">
            <a:solidFill>
              <a:srgbClr val="FF0000"/>
            </a:solidFill>
            <a:prstDash val="dash"/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r>
              <a:rPr lang="en-GB" dirty="0"/>
              <a:t>82</a:t>
            </a:r>
          </a:p>
        </p:txBody>
      </p:sp>
      <p:sp>
        <p:nvSpPr>
          <p:cNvPr id="2066" name="AutoShape 18"/>
          <p:cNvSpPr>
            <a:spLocks noChangeArrowheads="1"/>
          </p:cNvSpPr>
          <p:nvPr/>
        </p:nvSpPr>
        <p:spPr bwMode="auto">
          <a:xfrm rot="18020299">
            <a:off x="7081044" y="67469"/>
            <a:ext cx="1760538" cy="2578100"/>
          </a:xfrm>
          <a:prstGeom prst="rtTriangle">
            <a:avLst/>
          </a:prstGeom>
          <a:solidFill>
            <a:srgbClr val="EAEAEA"/>
          </a:solidFill>
          <a:ln w="9525">
            <a:solidFill>
              <a:srgbClr val="FF0000"/>
            </a:solidFill>
            <a:prstDash val="dash"/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eaVert" wrap="none" anchor="ctr"/>
          <a:lstStyle/>
          <a:p>
            <a:r>
              <a:rPr lang="en-GB" dirty="0"/>
              <a:t>83</a:t>
            </a:r>
          </a:p>
        </p:txBody>
      </p:sp>
      <p:sp>
        <p:nvSpPr>
          <p:cNvPr id="2067" name="AutoShape 19"/>
          <p:cNvSpPr>
            <a:spLocks noChangeArrowheads="1"/>
          </p:cNvSpPr>
          <p:nvPr/>
        </p:nvSpPr>
        <p:spPr bwMode="auto">
          <a:xfrm rot="10800000">
            <a:off x="10661651" y="322263"/>
            <a:ext cx="1008062" cy="1463675"/>
          </a:xfrm>
          <a:prstGeom prst="rtTriangle">
            <a:avLst/>
          </a:prstGeom>
          <a:solidFill>
            <a:srgbClr val="EAEAEA"/>
          </a:solidFill>
          <a:ln w="9525">
            <a:solidFill>
              <a:srgbClr val="FF0000"/>
            </a:solidFill>
            <a:prstDash val="dash"/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eaVert" wrap="none" anchor="ctr"/>
          <a:lstStyle/>
          <a:p>
            <a:r>
              <a:rPr lang="en-GB" dirty="0"/>
              <a:t>84</a:t>
            </a:r>
          </a:p>
        </p:txBody>
      </p:sp>
      <p:sp>
        <p:nvSpPr>
          <p:cNvPr id="2068" name="AutoShape 20"/>
          <p:cNvSpPr>
            <a:spLocks noChangeArrowheads="1"/>
          </p:cNvSpPr>
          <p:nvPr/>
        </p:nvSpPr>
        <p:spPr bwMode="auto">
          <a:xfrm rot="19488676" flipH="1">
            <a:off x="2760663" y="3236912"/>
            <a:ext cx="1943100" cy="908050"/>
          </a:xfrm>
          <a:prstGeom prst="rtTriangle">
            <a:avLst/>
          </a:prstGeom>
          <a:solidFill>
            <a:srgbClr val="EAEAEA"/>
          </a:solidFill>
          <a:ln w="9525">
            <a:solidFill>
              <a:srgbClr val="FF0000"/>
            </a:solidFill>
            <a:prstDash val="dash"/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r>
              <a:rPr lang="en-GB" dirty="0"/>
              <a:t>80</a:t>
            </a:r>
          </a:p>
        </p:txBody>
      </p:sp>
      <p:sp>
        <p:nvSpPr>
          <p:cNvPr id="2069" name="AutoShape 21"/>
          <p:cNvSpPr>
            <a:spLocks noChangeArrowheads="1"/>
          </p:cNvSpPr>
          <p:nvPr/>
        </p:nvSpPr>
        <p:spPr bwMode="auto">
          <a:xfrm flipH="1">
            <a:off x="10161588" y="1357313"/>
            <a:ext cx="865188" cy="1079500"/>
          </a:xfrm>
          <a:prstGeom prst="rtTriangle">
            <a:avLst/>
          </a:prstGeom>
          <a:solidFill>
            <a:srgbClr val="EAEAEA"/>
          </a:solidFill>
          <a:ln w="9525">
            <a:solidFill>
              <a:srgbClr val="FF0000"/>
            </a:solidFill>
            <a:prstDash val="dash"/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r>
              <a:rPr lang="en-GB" dirty="0"/>
              <a:t>93</a:t>
            </a:r>
          </a:p>
        </p:txBody>
      </p:sp>
      <p:sp>
        <p:nvSpPr>
          <p:cNvPr id="2070" name="AutoShape 22"/>
          <p:cNvSpPr>
            <a:spLocks noChangeArrowheads="1"/>
          </p:cNvSpPr>
          <p:nvPr/>
        </p:nvSpPr>
        <p:spPr bwMode="auto">
          <a:xfrm flipH="1">
            <a:off x="6096000" y="3933826"/>
            <a:ext cx="2592388" cy="2011363"/>
          </a:xfrm>
          <a:prstGeom prst="rtTriangle">
            <a:avLst/>
          </a:prstGeom>
          <a:solidFill>
            <a:srgbClr val="EAEAEA"/>
          </a:solidFill>
          <a:ln w="9525">
            <a:solidFill>
              <a:srgbClr val="FF0000"/>
            </a:solidFill>
            <a:prstDash val="dash"/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r>
              <a:rPr lang="en-GB" dirty="0"/>
              <a:t>85</a:t>
            </a:r>
          </a:p>
        </p:txBody>
      </p:sp>
      <p:sp>
        <p:nvSpPr>
          <p:cNvPr id="2071" name="AutoShape 23"/>
          <p:cNvSpPr>
            <a:spLocks noChangeArrowheads="1"/>
          </p:cNvSpPr>
          <p:nvPr/>
        </p:nvSpPr>
        <p:spPr bwMode="auto">
          <a:xfrm rot="16615062" flipH="1">
            <a:off x="9697245" y="3107532"/>
            <a:ext cx="865187" cy="1079500"/>
          </a:xfrm>
          <a:prstGeom prst="rtTriangle">
            <a:avLst/>
          </a:prstGeom>
          <a:solidFill>
            <a:srgbClr val="EAEAEA"/>
          </a:solidFill>
          <a:ln w="9525">
            <a:solidFill>
              <a:srgbClr val="FF0000"/>
            </a:solidFill>
            <a:prstDash val="dash"/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r>
              <a:rPr lang="en-GB" dirty="0"/>
              <a:t>96</a:t>
            </a:r>
          </a:p>
        </p:txBody>
      </p:sp>
      <p:sp>
        <p:nvSpPr>
          <p:cNvPr id="2072" name="AutoShape 24"/>
          <p:cNvSpPr>
            <a:spLocks noChangeArrowheads="1"/>
          </p:cNvSpPr>
          <p:nvPr/>
        </p:nvSpPr>
        <p:spPr bwMode="auto">
          <a:xfrm rot="16558187" flipH="1">
            <a:off x="10977563" y="4786313"/>
            <a:ext cx="865188" cy="1223963"/>
          </a:xfrm>
          <a:prstGeom prst="rtTriangle">
            <a:avLst/>
          </a:prstGeom>
          <a:solidFill>
            <a:srgbClr val="EAEAEA"/>
          </a:solidFill>
          <a:ln w="9525">
            <a:solidFill>
              <a:srgbClr val="FF0000"/>
            </a:solidFill>
            <a:prstDash val="dash"/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r>
              <a:rPr lang="en-GB" dirty="0"/>
              <a:t>98</a:t>
            </a:r>
          </a:p>
        </p:txBody>
      </p:sp>
      <p:sp>
        <p:nvSpPr>
          <p:cNvPr id="2073" name="AutoShape 25"/>
          <p:cNvSpPr>
            <a:spLocks noChangeArrowheads="1"/>
          </p:cNvSpPr>
          <p:nvPr/>
        </p:nvSpPr>
        <p:spPr bwMode="auto">
          <a:xfrm rot="16993568" flipH="1">
            <a:off x="10829132" y="3086894"/>
            <a:ext cx="865187" cy="1079500"/>
          </a:xfrm>
          <a:prstGeom prst="rtTriangle">
            <a:avLst/>
          </a:prstGeom>
          <a:solidFill>
            <a:srgbClr val="EAEAEA"/>
          </a:solidFill>
          <a:ln w="9525">
            <a:solidFill>
              <a:srgbClr val="FF0000"/>
            </a:solidFill>
            <a:prstDash val="dash"/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r>
              <a:rPr lang="en-GB" dirty="0"/>
              <a:t>95</a:t>
            </a:r>
          </a:p>
        </p:txBody>
      </p:sp>
      <p:sp>
        <p:nvSpPr>
          <p:cNvPr id="2074" name="AutoShape 26"/>
          <p:cNvSpPr>
            <a:spLocks noChangeArrowheads="1"/>
          </p:cNvSpPr>
          <p:nvPr/>
        </p:nvSpPr>
        <p:spPr bwMode="auto">
          <a:xfrm rot="20505247" flipH="1">
            <a:off x="8543925" y="3860800"/>
            <a:ext cx="865188" cy="1873250"/>
          </a:xfrm>
          <a:prstGeom prst="rtTriangle">
            <a:avLst/>
          </a:prstGeom>
          <a:solidFill>
            <a:srgbClr val="EAEAEA"/>
          </a:solidFill>
          <a:ln w="9525">
            <a:solidFill>
              <a:srgbClr val="FF0000"/>
            </a:solidFill>
            <a:prstDash val="dash"/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r>
              <a:rPr lang="en-GB" dirty="0"/>
              <a:t>99</a:t>
            </a:r>
          </a:p>
        </p:txBody>
      </p:sp>
      <p:sp>
        <p:nvSpPr>
          <p:cNvPr id="2075" name="AutoShape 27"/>
          <p:cNvSpPr>
            <a:spLocks noChangeArrowheads="1"/>
          </p:cNvSpPr>
          <p:nvPr/>
        </p:nvSpPr>
        <p:spPr bwMode="auto">
          <a:xfrm flipH="1">
            <a:off x="8337551" y="5373688"/>
            <a:ext cx="1871663" cy="1079500"/>
          </a:xfrm>
          <a:prstGeom prst="rtTriangle">
            <a:avLst/>
          </a:prstGeom>
          <a:solidFill>
            <a:srgbClr val="EAEAEA"/>
          </a:solidFill>
          <a:ln w="9525">
            <a:solidFill>
              <a:srgbClr val="FF0000"/>
            </a:solidFill>
            <a:prstDash val="dash"/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r>
              <a:rPr lang="en-GB" dirty="0"/>
              <a:t>100</a:t>
            </a:r>
          </a:p>
        </p:txBody>
      </p:sp>
      <p:sp>
        <p:nvSpPr>
          <p:cNvPr id="2078" name="AutoShape 30"/>
          <p:cNvSpPr>
            <a:spLocks noChangeArrowheads="1"/>
          </p:cNvSpPr>
          <p:nvPr/>
        </p:nvSpPr>
        <p:spPr bwMode="auto">
          <a:xfrm>
            <a:off x="3287714" y="260351"/>
            <a:ext cx="5400675" cy="936625"/>
          </a:xfrm>
          <a:prstGeom prst="wedgeEllipseCallout">
            <a:avLst>
              <a:gd name="adj1" fmla="val -31042"/>
              <a:gd name="adj2" fmla="val 83898"/>
            </a:avLst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rgbClr val="EAEAEA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anchor="ctr"/>
          <a:lstStyle/>
          <a:p>
            <a:pPr algn="ctr"/>
            <a:r>
              <a:rPr lang="en-GB" sz="2800" b="1" dirty="0"/>
              <a:t>….missing out 19-76</a:t>
            </a:r>
            <a:br>
              <a:rPr lang="en-GB" sz="2800" b="1" dirty="0"/>
            </a:br>
            <a:r>
              <a:rPr lang="en-GB" sz="2800" b="1" dirty="0"/>
              <a:t>there, done!</a:t>
            </a:r>
          </a:p>
        </p:txBody>
      </p:sp>
    </p:spTree>
    <p:extLst>
      <p:ext uri="{BB962C8B-B14F-4D97-AF65-F5344CB8AC3E}">
        <p14:creationId xmlns:p14="http://schemas.microsoft.com/office/powerpoint/2010/main" val="4234981052"/>
      </p:ext>
    </p:extLst>
  </p:cSld>
  <p:clrMapOvr>
    <a:masterClrMapping/>
  </p:clrMapOvr>
  <p:transition spd="slow">
    <p:fade thruBlk="1"/>
  </p:transition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1241E9-1FC9-6A42-847A-236FC4F3A42E}" type="slidenum">
              <a:rPr lang="en-GB"/>
              <a:pPr/>
              <a:t>31</a:t>
            </a:fld>
            <a:endParaRPr lang="en-GB" dirty="0"/>
          </a:p>
        </p:txBody>
      </p:sp>
      <p:pic>
        <p:nvPicPr>
          <p:cNvPr id="24580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524000" y="1430338"/>
            <a:ext cx="9144000" cy="41576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  <p:sp>
        <p:nvSpPr>
          <p:cNvPr id="24583" name="AutoShape 7"/>
          <p:cNvSpPr>
            <a:spLocks noChangeArrowheads="1"/>
          </p:cNvSpPr>
          <p:nvPr/>
        </p:nvSpPr>
        <p:spPr bwMode="auto">
          <a:xfrm>
            <a:off x="6801150" y="201008"/>
            <a:ext cx="3721707" cy="1079500"/>
          </a:xfrm>
          <a:prstGeom prst="wedgeEllipseCallout">
            <a:avLst>
              <a:gd name="adj1" fmla="val -59121"/>
              <a:gd name="adj2" fmla="val 60293"/>
            </a:avLst>
          </a:prstGeom>
          <a:solidFill>
            <a:srgbClr val="FF0000"/>
          </a:solidFill>
          <a:ln w="9525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en-GB" sz="2800" b="1" dirty="0">
                <a:solidFill>
                  <a:srgbClr val="FFFFFF"/>
                </a:solidFill>
              </a:rPr>
              <a:t>FOR EVERY TRIANGLE!</a:t>
            </a:r>
          </a:p>
        </p:txBody>
      </p:sp>
      <p:sp>
        <p:nvSpPr>
          <p:cNvPr id="24585" name="AutoShape 9"/>
          <p:cNvSpPr>
            <a:spLocks noChangeArrowheads="1"/>
          </p:cNvSpPr>
          <p:nvPr/>
        </p:nvSpPr>
        <p:spPr bwMode="auto">
          <a:xfrm>
            <a:off x="1631950" y="5588001"/>
            <a:ext cx="8712200" cy="1196975"/>
          </a:xfrm>
          <a:prstGeom prst="wedgeEllipseCallout">
            <a:avLst>
              <a:gd name="adj1" fmla="val -23946"/>
              <a:gd name="adj2" fmla="val -358571"/>
            </a:avLst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rgbClr val="EAEAEA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/>
          <a:p>
            <a:pPr algn="ctr"/>
            <a:r>
              <a:rPr lang="en-GB" sz="2000" b="1" dirty="0">
                <a:solidFill>
                  <a:schemeClr val="tx2"/>
                </a:solidFill>
              </a:rPr>
              <a:t>…need that magic rule relating</a:t>
            </a:r>
          </a:p>
          <a:p>
            <a:pPr algn="ctr"/>
            <a:r>
              <a:rPr lang="en-GB" sz="2000" b="1" dirty="0">
                <a:solidFill>
                  <a:schemeClr val="tx2"/>
                </a:solidFill>
              </a:rPr>
              <a:t>sides 1 and 2 [</a:t>
            </a:r>
            <a:r>
              <a:rPr lang="en-GB" sz="2000" b="1" i="1" dirty="0">
                <a:solidFill>
                  <a:schemeClr val="tx2"/>
                </a:solidFill>
                <a:latin typeface="Times"/>
                <a:cs typeface="Times"/>
              </a:rPr>
              <a:t>x inputs</a:t>
            </a:r>
            <a:r>
              <a:rPr lang="en-GB" sz="2000" b="1" dirty="0">
                <a:solidFill>
                  <a:schemeClr val="tx2"/>
                </a:solidFill>
              </a:rPr>
              <a:t>] to that of the hypotenuse [</a:t>
            </a:r>
            <a:r>
              <a:rPr lang="en-GB" sz="2000" b="1" i="1" dirty="0">
                <a:solidFill>
                  <a:schemeClr val="tx2"/>
                </a:solidFill>
                <a:latin typeface="Times"/>
                <a:cs typeface="Times"/>
              </a:rPr>
              <a:t>y outcome</a:t>
            </a:r>
            <a:r>
              <a:rPr lang="en-GB" sz="2000" b="1" dirty="0">
                <a:solidFill>
                  <a:schemeClr val="tx2"/>
                </a:solidFill>
              </a:rPr>
              <a:t>]?</a:t>
            </a:r>
          </a:p>
        </p:txBody>
      </p:sp>
      <p:sp>
        <p:nvSpPr>
          <p:cNvPr id="7" name="AutoShape 7"/>
          <p:cNvSpPr>
            <a:spLocks noChangeArrowheads="1"/>
          </p:cNvSpPr>
          <p:nvPr/>
        </p:nvSpPr>
        <p:spPr bwMode="auto">
          <a:xfrm>
            <a:off x="1548190" y="24191"/>
            <a:ext cx="4245429" cy="1257377"/>
          </a:xfrm>
          <a:prstGeom prst="wedgeEllipseCallout">
            <a:avLst>
              <a:gd name="adj1" fmla="val 64642"/>
              <a:gd name="adj2" fmla="val 59172"/>
            </a:avLst>
          </a:prstGeom>
          <a:solidFill>
            <a:srgbClr val="FF0000"/>
          </a:solidFill>
          <a:ln w="9525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en-GB" sz="3200" b="1" dirty="0">
                <a:solidFill>
                  <a:srgbClr val="FFFFFF"/>
                </a:solidFill>
              </a:rPr>
              <a:t>MEASUREMENT DATA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5FD9035-A562-AA60-1039-B5CE914EC4D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101943" y="6056085"/>
            <a:ext cx="1905000" cy="628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3326357"/>
      </p:ext>
    </p:extLst>
  </p:cSld>
  <p:clrMapOvr>
    <a:masterClrMapping/>
  </p:clrMapOvr>
  <p:transition spd="slow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45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3000"/>
                                        <p:tgtEl>
                                          <p:spTgt spid="245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1" dur="500"/>
                                        <p:tgtEl>
                                          <p:spTgt spid="245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83" grpId="0" animBg="1"/>
      <p:bldP spid="24585" grpId="0" animBg="1"/>
      <p:bldP spid="7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pythagoras-of-samo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524000" y="4791076"/>
            <a:ext cx="1428750" cy="20669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AutoShape 6"/>
          <p:cNvSpPr>
            <a:spLocks noChangeArrowheads="1"/>
          </p:cNvSpPr>
          <p:nvPr/>
        </p:nvSpPr>
        <p:spPr bwMode="auto">
          <a:xfrm>
            <a:off x="3074135" y="5811402"/>
            <a:ext cx="1887609" cy="692468"/>
          </a:xfrm>
          <a:prstGeom prst="wedgeEllipseCallout">
            <a:avLst>
              <a:gd name="adj1" fmla="val -60436"/>
              <a:gd name="adj2" fmla="val -20738"/>
            </a:avLst>
          </a:prstGeom>
          <a:solidFill>
            <a:srgbClr val="FF0000"/>
          </a:solidFill>
          <a:ln w="9525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 wrap="square" lIns="0" tIns="0" rIns="0" bIns="0" anchor="b" anchorCtr="0">
            <a:sp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</a:rPr>
              <a:t>nice !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39700" y="139701"/>
            <a:ext cx="12222641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i="1" dirty="0"/>
              <a:t>At this point Pythagoras used modelling software to generate billions of random </a:t>
            </a:r>
          </a:p>
          <a:p>
            <a:r>
              <a:rPr lang="en-US" sz="2800" b="1" i="1" dirty="0"/>
              <a:t>candidate algorithmic models of the form </a:t>
            </a:r>
            <a:r>
              <a:rPr lang="en-US" sz="2800" b="1" i="1" dirty="0">
                <a:solidFill>
                  <a:srgbClr val="FF0000"/>
                </a:solidFill>
                <a:latin typeface="Times"/>
                <a:cs typeface="Times"/>
              </a:rPr>
              <a:t>y</a:t>
            </a:r>
            <a:r>
              <a:rPr lang="en-US" sz="2800" b="1" i="1" baseline="-25000" dirty="0">
                <a:solidFill>
                  <a:srgbClr val="FF0000"/>
                </a:solidFill>
                <a:latin typeface="Times"/>
                <a:cs typeface="Times"/>
              </a:rPr>
              <a:t>outcome</a:t>
            </a:r>
            <a:r>
              <a:rPr lang="en-US" sz="2800" b="1" i="1" dirty="0">
                <a:solidFill>
                  <a:srgbClr val="FF0000"/>
                </a:solidFill>
                <a:latin typeface="Times"/>
                <a:cs typeface="Times"/>
              </a:rPr>
              <a:t>=f(x) </a:t>
            </a:r>
            <a:endParaRPr lang="en-US" sz="2800" b="1" i="1" dirty="0"/>
          </a:p>
          <a:p>
            <a:endParaRPr lang="en-US" sz="2800" dirty="0"/>
          </a:p>
          <a:p>
            <a:r>
              <a:rPr lang="en-US" sz="2800" b="1" dirty="0">
                <a:solidFill>
                  <a:srgbClr val="FF0000"/>
                </a:solidFill>
              </a:rPr>
              <a:t>By generating a large number of models, some would fit</a:t>
            </a:r>
          </a:p>
          <a:p>
            <a:r>
              <a:rPr lang="en-US" sz="2800" b="1" dirty="0">
                <a:solidFill>
                  <a:srgbClr val="FF0000"/>
                </a:solidFill>
              </a:rPr>
              <a:t>the real-world triangles by random chance. </a:t>
            </a:r>
          </a:p>
          <a:p>
            <a:endParaRPr lang="en-US" sz="2800" dirty="0"/>
          </a:p>
          <a:p>
            <a:r>
              <a:rPr lang="en-US" sz="2800" dirty="0"/>
              <a:t>He figured that “top-ranking” models </a:t>
            </a:r>
            <a:r>
              <a:rPr lang="en-US" sz="2800" b="1" dirty="0">
                <a:solidFill>
                  <a:srgbClr val="FF0000"/>
                </a:solidFill>
              </a:rPr>
              <a:t>must use variables and relationships </a:t>
            </a:r>
          </a:p>
          <a:p>
            <a:r>
              <a:rPr lang="en-US" sz="2800" dirty="0"/>
              <a:t>that have relevance to the real world.   </a:t>
            </a:r>
          </a:p>
          <a:p>
            <a:endParaRPr lang="en-US" sz="2800" dirty="0"/>
          </a:p>
        </p:txBody>
      </p:sp>
      <p:sp>
        <p:nvSpPr>
          <p:cNvPr id="2" name="Rectangle 1"/>
          <p:cNvSpPr/>
          <p:nvPr/>
        </p:nvSpPr>
        <p:spPr>
          <a:xfrm>
            <a:off x="3956126" y="4345049"/>
            <a:ext cx="5152572" cy="1200329"/>
          </a:xfrm>
          <a:prstGeom prst="rect">
            <a:avLst/>
          </a:prstGeom>
          <a:solidFill>
            <a:srgbClr val="F2F2F2"/>
          </a:solidFill>
        </p:spPr>
        <p:txBody>
          <a:bodyPr wrap="square">
            <a:spAutoFit/>
          </a:bodyPr>
          <a:lstStyle/>
          <a:p>
            <a:pPr algn="ctr"/>
            <a:r>
              <a:rPr lang="en-US" sz="2400" b="1" dirty="0">
                <a:solidFill>
                  <a:srgbClr val="FF0000"/>
                </a:solidFill>
              </a:rPr>
              <a:t>It would be </a:t>
            </a:r>
            <a:r>
              <a:rPr lang="en-US" sz="2400" b="1" i="1" dirty="0">
                <a:solidFill>
                  <a:srgbClr val="FF0000"/>
                </a:solidFill>
              </a:rPr>
              <a:t>really</a:t>
            </a:r>
            <a:r>
              <a:rPr lang="en-US" sz="2400" b="1" dirty="0">
                <a:solidFill>
                  <a:srgbClr val="FF0000"/>
                </a:solidFill>
              </a:rPr>
              <a:t> satisfying to find the “best possible” model from those many millions of possibilities. 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C3A4DC2-F89A-44C9-4239-B242502226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8D897DE-2BB1-DFB4-76EC-3D255159FB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42FB5E-5DB9-974D-9E11-62D4474C6E9F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7642722"/>
      </p:ext>
    </p:extLst>
  </p:cSld>
  <p:clrMapOvr>
    <a:masterClrMapping/>
  </p:clrMapOvr>
  <p:transition spd="slow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2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84D78C-7DC8-1A41-94DF-B1D7427C6473}" type="slidenum">
              <a:rPr lang="en-GB"/>
              <a:pPr/>
              <a:t>33</a:t>
            </a:fld>
            <a:endParaRPr lang="en-GB" dirty="0"/>
          </a:p>
        </p:txBody>
      </p:sp>
      <p:pic>
        <p:nvPicPr>
          <p:cNvPr id="56352" name="Picture 3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15638" y="968087"/>
            <a:ext cx="5818909" cy="39129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FF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  <p:pic>
        <p:nvPicPr>
          <p:cNvPr id="56354" name="Picture 3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098474" y="5042706"/>
            <a:ext cx="2877812" cy="16803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FF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  <p:pic>
        <p:nvPicPr>
          <p:cNvPr id="56358" name="Picture 3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471372" y="982376"/>
            <a:ext cx="5349973" cy="38528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FF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  <p:sp>
        <p:nvSpPr>
          <p:cNvPr id="56359" name="AutoShape 39"/>
          <p:cNvSpPr>
            <a:spLocks noChangeArrowheads="1"/>
          </p:cNvSpPr>
          <p:nvPr/>
        </p:nvSpPr>
        <p:spPr bwMode="auto">
          <a:xfrm>
            <a:off x="9254837" y="5272954"/>
            <a:ext cx="2173721" cy="1468437"/>
          </a:xfrm>
          <a:prstGeom prst="wedgeEllipseCallout">
            <a:avLst>
              <a:gd name="adj1" fmla="val 56824"/>
              <a:gd name="adj2" fmla="val -287357"/>
            </a:avLst>
          </a:prstGeom>
          <a:solidFill>
            <a:srgbClr val="FF0000"/>
          </a:solidFill>
          <a:ln w="9525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en-GB" sz="2000" b="1" dirty="0">
                <a:solidFill>
                  <a:schemeClr val="bg1"/>
                </a:solidFill>
              </a:rPr>
              <a:t>…now “re-evolve the best ranked models”…</a:t>
            </a:r>
          </a:p>
        </p:txBody>
      </p:sp>
      <p:sp>
        <p:nvSpPr>
          <p:cNvPr id="56326" name="Text Box 6"/>
          <p:cNvSpPr txBox="1">
            <a:spLocks noChangeArrowheads="1"/>
          </p:cNvSpPr>
          <p:nvPr/>
        </p:nvSpPr>
        <p:spPr bwMode="auto">
          <a:xfrm>
            <a:off x="2740880" y="38101"/>
            <a:ext cx="6865982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FF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l"/>
            <a:r>
              <a:rPr lang="en-GB" sz="2400" b="1" dirty="0">
                <a:solidFill>
                  <a:srgbClr val="FF3300"/>
                </a:solidFill>
              </a:rPr>
              <a:t>ACTUAL DATA </a:t>
            </a:r>
            <a:r>
              <a:rPr lang="en-GB" sz="2400" b="1" i="1" dirty="0">
                <a:solidFill>
                  <a:srgbClr val="FF3300"/>
                </a:solidFill>
              </a:rPr>
              <a:t>versus</a:t>
            </a:r>
            <a:r>
              <a:rPr lang="en-GB" sz="2400" b="1" dirty="0">
                <a:solidFill>
                  <a:srgbClr val="FF3300"/>
                </a:solidFill>
              </a:rPr>
              <a:t> ALGORITHMIC MODEL SCORES</a:t>
            </a:r>
            <a:endParaRPr lang="en-GB" dirty="0"/>
          </a:p>
        </p:txBody>
      </p:sp>
      <p:sp>
        <p:nvSpPr>
          <p:cNvPr id="56349" name="Text Box 29"/>
          <p:cNvSpPr txBox="1">
            <a:spLocks noChangeArrowheads="1"/>
          </p:cNvSpPr>
          <p:nvPr/>
        </p:nvSpPr>
        <p:spPr bwMode="auto">
          <a:xfrm>
            <a:off x="6242772" y="6193560"/>
            <a:ext cx="1339850" cy="198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FF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l"/>
            <a:r>
              <a:rPr lang="en-GB" sz="700" dirty="0">
                <a:solidFill>
                  <a:schemeClr val="bg2"/>
                </a:solidFill>
              </a:rPr>
              <a:t>If over trained this line will fall</a:t>
            </a:r>
          </a:p>
        </p:txBody>
      </p:sp>
      <p:sp>
        <p:nvSpPr>
          <p:cNvPr id="56350" name="Text Box 30"/>
          <p:cNvSpPr txBox="1">
            <a:spLocks noChangeArrowheads="1"/>
          </p:cNvSpPr>
          <p:nvPr/>
        </p:nvSpPr>
        <p:spPr bwMode="auto">
          <a:xfrm>
            <a:off x="5579918" y="5227061"/>
            <a:ext cx="1114408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FF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l"/>
            <a:r>
              <a:rPr lang="en-GB" sz="700" dirty="0">
                <a:solidFill>
                  <a:schemeClr val="bg2"/>
                </a:solidFill>
              </a:rPr>
              <a:t>Fitness = model objective</a:t>
            </a:r>
          </a:p>
          <a:p>
            <a:pPr algn="l"/>
            <a:r>
              <a:rPr lang="en-GB" sz="700" dirty="0">
                <a:solidFill>
                  <a:schemeClr val="bg2"/>
                </a:solidFill>
              </a:rPr>
              <a:t>Oscillates as sub-sample</a:t>
            </a:r>
            <a:br>
              <a:rPr lang="en-GB" sz="700" dirty="0">
                <a:solidFill>
                  <a:schemeClr val="bg2"/>
                </a:solidFill>
              </a:rPr>
            </a:br>
            <a:r>
              <a:rPr lang="en-GB" sz="700" dirty="0">
                <a:solidFill>
                  <a:srgbClr val="CC0000"/>
                </a:solidFill>
              </a:rPr>
              <a:t>Best of set</a:t>
            </a:r>
          </a:p>
          <a:p>
            <a:pPr algn="l"/>
            <a:endParaRPr lang="en-GB" sz="700" dirty="0">
              <a:solidFill>
                <a:srgbClr val="CC0000"/>
              </a:solidFill>
            </a:endParaRPr>
          </a:p>
        </p:txBody>
      </p:sp>
      <p:sp>
        <p:nvSpPr>
          <p:cNvPr id="20" name="Text Box 6"/>
          <p:cNvSpPr txBox="1">
            <a:spLocks noChangeArrowheads="1"/>
          </p:cNvSpPr>
          <p:nvPr/>
        </p:nvSpPr>
        <p:spPr bwMode="auto">
          <a:xfrm>
            <a:off x="2812317" y="418524"/>
            <a:ext cx="6544227" cy="3385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FF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l"/>
            <a:r>
              <a:rPr lang="en-GB" sz="1600" b="1" dirty="0">
                <a:solidFill>
                  <a:srgbClr val="800000"/>
                </a:solidFill>
              </a:rPr>
              <a:t>Billions of algorithms are created, but only a few fit all the real world data</a:t>
            </a:r>
            <a:endParaRPr lang="en-GB" sz="1200" dirty="0">
              <a:solidFill>
                <a:srgbClr val="800000"/>
              </a:solidFill>
            </a:endParaRPr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C318716D-91D0-8841-EA81-6104A6C577AA}"/>
              </a:ext>
            </a:extLst>
          </p:cNvPr>
          <p:cNvSpPr/>
          <p:nvPr/>
        </p:nvSpPr>
        <p:spPr>
          <a:xfrm>
            <a:off x="8797640" y="4513943"/>
            <a:ext cx="1328716" cy="362857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2554804D-A081-DFB7-2C7B-240332C531EB}"/>
              </a:ext>
            </a:extLst>
          </p:cNvPr>
          <p:cNvSpPr/>
          <p:nvPr/>
        </p:nvSpPr>
        <p:spPr>
          <a:xfrm>
            <a:off x="790366" y="983674"/>
            <a:ext cx="1632859" cy="362857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4B06573-5945-663A-2489-5F91539BCDCD}"/>
              </a:ext>
            </a:extLst>
          </p:cNvPr>
          <p:cNvSpPr txBox="1"/>
          <p:nvPr/>
        </p:nvSpPr>
        <p:spPr>
          <a:xfrm>
            <a:off x="2119745" y="5694218"/>
            <a:ext cx="27347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Sudden performance jump</a:t>
            </a:r>
          </a:p>
        </p:txBody>
      </p:sp>
    </p:spTree>
    <p:extLst>
      <p:ext uri="{BB962C8B-B14F-4D97-AF65-F5344CB8AC3E}">
        <p14:creationId xmlns:p14="http://schemas.microsoft.com/office/powerpoint/2010/main" val="3081318827"/>
      </p:ext>
    </p:extLst>
  </p:cSld>
  <p:clrMapOvr>
    <a:masterClrMapping/>
  </p:clrMapOvr>
  <p:transition spd="slow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3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63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359" grpId="0" animBg="1"/>
      <p:bldP spid="20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639331" y="5920465"/>
            <a:ext cx="2133600" cy="476250"/>
          </a:xfrm>
        </p:spPr>
        <p:txBody>
          <a:bodyPr/>
          <a:lstStyle/>
          <a:p>
            <a:fld id="{2DE11162-198E-914F-8469-66873CFCE6A0}" type="slidenum">
              <a:rPr lang="en-GB"/>
              <a:pPr/>
              <a:t>34</a:t>
            </a:fld>
            <a:endParaRPr lang="en-GB" dirty="0"/>
          </a:p>
        </p:txBody>
      </p:sp>
      <p:pic>
        <p:nvPicPr>
          <p:cNvPr id="14352" name="Picture 16"/>
          <p:cNvPicPr>
            <a:picLocks noGrp="1" noChangeAspect="1" noChangeArrowheads="1"/>
          </p:cNvPicPr>
          <p:nvPr>
            <p:ph/>
          </p:nvPr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5769131" y="2926441"/>
            <a:ext cx="5003800" cy="3470275"/>
          </a:xfrm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="" xmlns:a14="http://schemas.microsoft.com/office/drawing/2010/main" w="9525" cap="flat" cmpd="sng">
                <a:solidFill>
                  <a:srgbClr val="FF0000"/>
                </a:solidFill>
                <a:prstDash val="solid"/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355" name="Rectangle 19"/>
          <p:cNvSpPr>
            <a:spLocks noChangeArrowheads="1"/>
          </p:cNvSpPr>
          <p:nvPr/>
        </p:nvSpPr>
        <p:spPr bwMode="auto">
          <a:xfrm>
            <a:off x="8510744" y="5631540"/>
            <a:ext cx="2195512" cy="228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FF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r"/>
            <a:r>
              <a:rPr lang="en-GB" sz="900" b="1" dirty="0"/>
              <a:t>Pooling Adjacent Violators algorithm</a:t>
            </a:r>
          </a:p>
        </p:txBody>
      </p:sp>
      <p:pic>
        <p:nvPicPr>
          <p:cNvPr id="14346" name="Picture 10"/>
          <p:cNvPicPr>
            <a:picLocks noChangeAspect="1" noChangeArrowheads="1"/>
          </p:cNvPicPr>
          <p:nvPr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404511" y="1077549"/>
            <a:ext cx="5861050" cy="16906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FF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0" y="0"/>
            <a:ext cx="12192000" cy="646331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rgbClr val="FFFFFF"/>
                </a:solidFill>
              </a:rPr>
              <a:t>LOOK AT TOP-RANKED ALGORITHMIC MODELS VERY CLOSELY! </a:t>
            </a:r>
          </a:p>
        </p:txBody>
      </p:sp>
      <p:sp>
        <p:nvSpPr>
          <p:cNvPr id="3" name="Rectangle 2"/>
          <p:cNvSpPr/>
          <p:nvPr/>
        </p:nvSpPr>
        <p:spPr>
          <a:xfrm>
            <a:off x="3643165" y="1400644"/>
            <a:ext cx="1576916" cy="942975"/>
          </a:xfrm>
          <a:prstGeom prst="rect">
            <a:avLst/>
          </a:prstGeom>
          <a:solidFill>
            <a:srgbClr val="5CFFFE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chemeClr val="tx1"/>
                </a:solidFill>
              </a:rPr>
              <a:t>Model with top score*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404512" y="2531950"/>
            <a:ext cx="5945733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900" b="1" i="1" dirty="0">
                <a:solidFill>
                  <a:srgbClr val="FF0000"/>
                </a:solidFill>
              </a:rPr>
              <a:t>READ AS:  “</a:t>
            </a:r>
            <a:r>
              <a:rPr lang="en-US" sz="900" b="1" i="1" dirty="0">
                <a:solidFill>
                  <a:srgbClr val="FF0000"/>
                </a:solidFill>
                <a:latin typeface="Times"/>
                <a:cs typeface="Times"/>
              </a:rPr>
              <a:t>y</a:t>
            </a:r>
            <a:r>
              <a:rPr lang="en-US" sz="900" b="1" i="1" dirty="0">
                <a:solidFill>
                  <a:srgbClr val="FF0000"/>
                </a:solidFill>
              </a:rPr>
              <a:t>, an observed OUTCOME” …              “is some algorithmic function of”  …          “these driver </a:t>
            </a:r>
            <a:r>
              <a:rPr lang="en-US" sz="900" b="1" i="1" dirty="0">
                <a:solidFill>
                  <a:srgbClr val="FF0000"/>
                </a:solidFill>
                <a:latin typeface="Times"/>
                <a:cs typeface="Times"/>
              </a:rPr>
              <a:t>x</a:t>
            </a:r>
            <a:r>
              <a:rPr lang="en-US" sz="900" b="1" i="1" dirty="0">
                <a:solidFill>
                  <a:srgbClr val="FF0000"/>
                </a:solidFill>
              </a:rPr>
              <a:t>-variable inputs”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-3181048" y="3810000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5" name="AutoShape 11">
            <a:extLst>
              <a:ext uri="{FF2B5EF4-FFF2-40B4-BE49-F238E27FC236}">
                <a16:creationId xmlns:a16="http://schemas.microsoft.com/office/drawing/2014/main" id="{22708D1E-818A-40A6-B619-65F6A54BFD4A}"/>
              </a:ext>
            </a:extLst>
          </p:cNvPr>
          <p:cNvSpPr>
            <a:spLocks noChangeArrowheads="1"/>
          </p:cNvSpPr>
          <p:nvPr/>
        </p:nvSpPr>
        <p:spPr bwMode="auto">
          <a:xfrm>
            <a:off x="561976" y="4214813"/>
            <a:ext cx="3938587" cy="857250"/>
          </a:xfrm>
          <a:prstGeom prst="wedgeEllipseCallout">
            <a:avLst>
              <a:gd name="adj1" fmla="val 144124"/>
              <a:gd name="adj2" fmla="val 15120"/>
            </a:avLst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rgbClr val="EAEAEA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/>
          <a:p>
            <a:pPr algn="ctr"/>
            <a:r>
              <a:rPr lang="en-GB" sz="1600" b="1" i="1" dirty="0">
                <a:solidFill>
                  <a:srgbClr val="FF0000"/>
                </a:solidFill>
              </a:rPr>
              <a:t>Model v Reality isn’t a straight line. </a:t>
            </a:r>
          </a:p>
          <a:p>
            <a:pPr algn="ctr"/>
            <a:r>
              <a:rPr lang="en-GB" sz="1600" b="1" i="1" dirty="0">
                <a:solidFill>
                  <a:srgbClr val="FF0000"/>
                </a:solidFill>
              </a:rPr>
              <a:t>What do I need to straighten it?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8A56F2F-4CDF-8052-1E6D-DF4AA2BCEC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5150488"/>
      </p:ext>
    </p:extLst>
  </p:cSld>
  <p:clrMapOvr>
    <a:masterClrMapping/>
  </p:clrMapOvr>
  <p:transition spd="slow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143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143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4355" grpId="0"/>
      <p:bldP spid="4" grpId="0"/>
      <p:bldP spid="5" grpId="0" animBg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E576BE-0605-5A41-97A7-789E0051557B}" type="slidenum">
              <a:rPr lang="en-GB"/>
              <a:pPr/>
              <a:t>35</a:t>
            </a:fld>
            <a:endParaRPr lang="en-GB" dirty="0"/>
          </a:p>
        </p:txBody>
      </p:sp>
      <p:pic>
        <p:nvPicPr>
          <p:cNvPr id="17413" name="Picture 5"/>
          <p:cNvPicPr>
            <a:picLocks noChangeAspect="1" noChangeArrowheads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303838" y="936625"/>
            <a:ext cx="5256212" cy="5805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6" name="Picture 8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020888" y="936626"/>
            <a:ext cx="2952750" cy="1976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417" name="Rectangle 9"/>
          <p:cNvSpPr>
            <a:spLocks noChangeArrowheads="1"/>
          </p:cNvSpPr>
          <p:nvPr/>
        </p:nvSpPr>
        <p:spPr bwMode="auto">
          <a:xfrm>
            <a:off x="358776" y="257236"/>
            <a:ext cx="9670853" cy="4001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FF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sz="2000" b="1" dirty="0">
                <a:solidFill>
                  <a:srgbClr val="FF3300"/>
                </a:solidFill>
              </a:rPr>
              <a:t>Recombine a new set of algorithmic models that have various arithmetic terms added…</a:t>
            </a:r>
            <a:endParaRPr lang="en-GB" sz="2000" dirty="0">
              <a:solidFill>
                <a:srgbClr val="FF3300"/>
              </a:solidFill>
            </a:endParaRPr>
          </a:p>
        </p:txBody>
      </p:sp>
      <p:cxnSp>
        <p:nvCxnSpPr>
          <p:cNvPr id="3" name="Straight Arrow Connector 2"/>
          <p:cNvCxnSpPr/>
          <p:nvPr/>
        </p:nvCxnSpPr>
        <p:spPr>
          <a:xfrm flipH="1">
            <a:off x="4610100" y="657346"/>
            <a:ext cx="3467100" cy="1603254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AutoShape 10"/>
          <p:cNvSpPr>
            <a:spLocks noChangeArrowheads="1"/>
          </p:cNvSpPr>
          <p:nvPr/>
        </p:nvSpPr>
        <p:spPr bwMode="auto">
          <a:xfrm>
            <a:off x="1963711" y="4934072"/>
            <a:ext cx="2721340" cy="1731169"/>
          </a:xfrm>
          <a:prstGeom prst="wedgeEllipseCallout">
            <a:avLst>
              <a:gd name="adj1" fmla="val 116867"/>
              <a:gd name="adj2" fmla="val 720"/>
            </a:avLst>
          </a:prstGeom>
          <a:solidFill>
            <a:srgbClr val="FF0000"/>
          </a:solidFill>
          <a:ln w="9525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 wrap="square" lIns="0" tIns="0" rIns="0" bIns="0" anchor="t" anchorCtr="0">
            <a:spAutoFit/>
          </a:bodyPr>
          <a:lstStyle/>
          <a:p>
            <a:pPr algn="ctr"/>
            <a:r>
              <a:rPr lang="en-GB" sz="2000" b="1" dirty="0">
                <a:solidFill>
                  <a:schemeClr val="bg1"/>
                </a:solidFill>
              </a:rPr>
              <a:t>Hey my model </a:t>
            </a:r>
          </a:p>
          <a:p>
            <a:pPr algn="ctr"/>
            <a:r>
              <a:rPr lang="en-GB" sz="2000" b="1" dirty="0">
                <a:solidFill>
                  <a:schemeClr val="bg1"/>
                </a:solidFill>
              </a:rPr>
              <a:t>can now predict </a:t>
            </a:r>
          </a:p>
          <a:p>
            <a:pPr algn="ctr"/>
            <a:r>
              <a:rPr lang="en-GB" sz="2000" b="1" dirty="0">
                <a:solidFill>
                  <a:schemeClr val="bg1"/>
                </a:solidFill>
              </a:rPr>
              <a:t>all future hypotenuses!</a:t>
            </a:r>
            <a:endParaRPr lang="en-GB" sz="2000" b="1" i="1" dirty="0">
              <a:solidFill>
                <a:schemeClr val="bg1"/>
              </a:solidFill>
            </a:endParaRP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CCFA933C-2421-30E4-2BE5-E273BFE5A3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529AD15-3B6F-CD60-5941-FA069BED6AC5}"/>
              </a:ext>
            </a:extLst>
          </p:cNvPr>
          <p:cNvSpPr txBox="1"/>
          <p:nvPr/>
        </p:nvSpPr>
        <p:spPr>
          <a:xfrm>
            <a:off x="2151087" y="2933287"/>
            <a:ext cx="2735705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solidFill>
                  <a:srgbClr val="FF3300"/>
                </a:solidFill>
              </a:rPr>
              <a:t>Adding a Sqrt </a:t>
            </a:r>
          </a:p>
          <a:p>
            <a:r>
              <a:rPr lang="en-GB" sz="2800" b="1" dirty="0">
                <a:solidFill>
                  <a:srgbClr val="FF3300"/>
                </a:solidFill>
              </a:rPr>
              <a:t>performs well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13617879"/>
      </p:ext>
    </p:extLst>
  </p:cSld>
  <p:clrMapOvr>
    <a:masterClrMapping/>
  </p:clrMapOvr>
  <p:transition spd="slow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4" name="Picture 2" descr="pythagoras-of-samo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524000" y="4791076"/>
            <a:ext cx="1428750" cy="20669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3795" name="AutoShape 3"/>
          <p:cNvSpPr>
            <a:spLocks noChangeArrowheads="1"/>
          </p:cNvSpPr>
          <p:nvPr/>
        </p:nvSpPr>
        <p:spPr bwMode="auto">
          <a:xfrm>
            <a:off x="3216275" y="4940301"/>
            <a:ext cx="7415213" cy="1801813"/>
          </a:xfrm>
          <a:prstGeom prst="wedgeEllipseCallout">
            <a:avLst>
              <a:gd name="adj1" fmla="val -60426"/>
              <a:gd name="adj2" fmla="val 7620"/>
            </a:avLst>
          </a:prstGeom>
          <a:solidFill>
            <a:srgbClr val="EAEAEA"/>
          </a:solidFill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anchor="ctr"/>
          <a:lstStyle/>
          <a:p>
            <a:endParaRPr lang="en-US" dirty="0"/>
          </a:p>
        </p:txBody>
      </p:sp>
      <p:sp>
        <p:nvSpPr>
          <p:cNvPr id="33896" name="Text Box 104"/>
          <p:cNvSpPr txBox="1">
            <a:spLocks noChangeArrowheads="1"/>
          </p:cNvSpPr>
          <p:nvPr/>
        </p:nvSpPr>
        <p:spPr bwMode="auto">
          <a:xfrm>
            <a:off x="3678765" y="5342615"/>
            <a:ext cx="6388100" cy="10895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FF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lnSpc>
                <a:spcPct val="80000"/>
              </a:lnSpc>
            </a:pPr>
            <a:r>
              <a:rPr lang="en-GB" sz="4000" b="1" dirty="0"/>
              <a:t>Ta-</a:t>
            </a:r>
            <a:r>
              <a:rPr lang="en-GB" sz="4000" b="1" dirty="0" err="1"/>
              <a:t>Daaa</a:t>
            </a:r>
            <a:r>
              <a:rPr lang="en-GB" sz="4000" b="1" dirty="0"/>
              <a:t>!…I must try this out</a:t>
            </a:r>
          </a:p>
          <a:p>
            <a:pPr algn="ctr">
              <a:lnSpc>
                <a:spcPct val="80000"/>
              </a:lnSpc>
            </a:pPr>
            <a:r>
              <a:rPr lang="en-GB" sz="4000" b="1" dirty="0"/>
              <a:t>modelling health outcomes!</a:t>
            </a:r>
          </a:p>
        </p:txBody>
      </p:sp>
      <p:sp>
        <p:nvSpPr>
          <p:cNvPr id="33897" name="AutoShape 105"/>
          <p:cNvSpPr>
            <a:spLocks noChangeArrowheads="1"/>
          </p:cNvSpPr>
          <p:nvPr/>
        </p:nvSpPr>
        <p:spPr bwMode="auto">
          <a:xfrm>
            <a:off x="2711449" y="117475"/>
            <a:ext cx="9318625" cy="4751388"/>
          </a:xfrm>
          <a:prstGeom prst="cloudCallout">
            <a:avLst>
              <a:gd name="adj1" fmla="val -47856"/>
              <a:gd name="adj2" fmla="val 49468"/>
            </a:avLst>
          </a:prstGeom>
          <a:noFill/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rgbClr val="EAEAEA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anchor="ctr"/>
          <a:lstStyle/>
          <a:p>
            <a:endParaRPr lang="en-US" dirty="0"/>
          </a:p>
        </p:txBody>
      </p:sp>
      <p:pic>
        <p:nvPicPr>
          <p:cNvPr id="33898" name="Picture 106" descr="pythagoras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818314" y="622300"/>
            <a:ext cx="2384425" cy="32829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5">
            <a:extLst>
              <a:ext uri="{FF2B5EF4-FFF2-40B4-BE49-F238E27FC236}">
                <a16:creationId xmlns:a16="http://schemas.microsoft.com/office/drawing/2014/main" id="{D26FA2D7-ABAE-A42F-EE25-6958472ACF4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0" y="0"/>
            <a:ext cx="5757292" cy="3128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811280A-F5E3-813D-800A-1912340F5F58}"/>
              </a:ext>
            </a:extLst>
          </p:cNvPr>
          <p:cNvSpPr txBox="1"/>
          <p:nvPr/>
        </p:nvSpPr>
        <p:spPr>
          <a:xfrm>
            <a:off x="143035" y="3457575"/>
            <a:ext cx="2529796" cy="1077218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</a:rPr>
              <a:t>Pythagoras is </a:t>
            </a:r>
          </a:p>
          <a:p>
            <a:pPr algn="ctr"/>
            <a:r>
              <a:rPr lang="en-GB" sz="3200" b="1" dirty="0">
                <a:solidFill>
                  <a:schemeClr val="bg1"/>
                </a:solidFill>
              </a:rPr>
              <a:t>now happy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887C164-8D97-E97C-A422-5B6A34BF000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101943" y="6056085"/>
            <a:ext cx="1905000" cy="628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4747246"/>
      </p:ext>
    </p:extLst>
  </p:cSld>
  <p:clrMapOvr>
    <a:masterClrMapping/>
  </p:clrMapOvr>
  <p:transition spd="slow">
    <p:fade thruBlk="1"/>
  </p:transition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3737349A-A6B8-EED5-11AF-18D5F1140780}"/>
              </a:ext>
            </a:extLst>
          </p:cNvPr>
          <p:cNvSpPr txBox="1"/>
          <p:nvPr/>
        </p:nvSpPr>
        <p:spPr>
          <a:xfrm>
            <a:off x="1263689" y="179882"/>
            <a:ext cx="10054366" cy="8925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200" b="1" i="0" dirty="0">
                <a:solidFill>
                  <a:srgbClr val="FF0000"/>
                </a:solidFill>
                <a:effectLst/>
                <a:latin typeface="Söhne"/>
              </a:rPr>
              <a:t>Application of Algorithmic Explanatory Modelling</a:t>
            </a:r>
          </a:p>
          <a:p>
            <a:pPr algn="ctr"/>
            <a:r>
              <a:rPr lang="en-GB" sz="2000" b="1" i="0" dirty="0">
                <a:effectLst/>
                <a:latin typeface="Söhne"/>
              </a:rPr>
              <a:t>Personal Outcomes Prediction in The Wales Retinopathy Screening Service</a:t>
            </a:r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4C8914DC-8E22-976A-038B-EC2CD95B7664}"/>
              </a:ext>
            </a:extLst>
          </p:cNvPr>
          <p:cNvGrpSpPr/>
          <p:nvPr/>
        </p:nvGrpSpPr>
        <p:grpSpPr>
          <a:xfrm>
            <a:off x="1" y="870134"/>
            <a:ext cx="11951028" cy="1759574"/>
            <a:chOff x="1" y="870134"/>
            <a:chExt cx="11951028" cy="1759574"/>
          </a:xfrm>
        </p:grpSpPr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66CE8E3A-003F-D56D-70BF-2EB21578C0DD}"/>
                </a:ext>
              </a:extLst>
            </p:cNvPr>
            <p:cNvSpPr txBox="1"/>
            <p:nvPr/>
          </p:nvSpPr>
          <p:spPr>
            <a:xfrm>
              <a:off x="1" y="1411293"/>
              <a:ext cx="7707085" cy="830997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txBody>
            <a:bodyPr wrap="square">
              <a:spAutoFit/>
            </a:bodyPr>
            <a:lstStyle/>
            <a:p>
              <a:pPr algn="ctr"/>
              <a:r>
                <a:rPr lang="en-GB" sz="2400" b="1" dirty="0"/>
                <a:t>“EVALUATION OF INDIVIDUALISED MODELS FOR ETHICAL PRIORITISATION OF PREVENTATIVE SCREENING”</a:t>
              </a:r>
            </a:p>
          </p:txBody>
        </p:sp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F4BA490F-012F-8DFF-8556-A8C00E97D2E5}"/>
                </a:ext>
              </a:extLst>
            </p:cNvPr>
            <p:cNvGrpSpPr/>
            <p:nvPr/>
          </p:nvGrpSpPr>
          <p:grpSpPr>
            <a:xfrm>
              <a:off x="8026401" y="870134"/>
              <a:ext cx="3924628" cy="1759574"/>
              <a:chOff x="4020458" y="2130700"/>
              <a:chExt cx="3924628" cy="1759574"/>
            </a:xfrm>
          </p:grpSpPr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F1E52683-1F11-2D57-DBCA-E0CC266380CA}"/>
                  </a:ext>
                </a:extLst>
              </p:cNvPr>
              <p:cNvSpPr txBox="1"/>
              <p:nvPr/>
            </p:nvSpPr>
            <p:spPr>
              <a:xfrm>
                <a:off x="4781377" y="2130700"/>
                <a:ext cx="2629246" cy="120032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7200" i="1" dirty="0">
                    <a:solidFill>
                      <a:srgbClr val="FF0000"/>
                    </a:solidFill>
                    <a:latin typeface="Times" pitchFamily="2" charset="0"/>
                  </a:rPr>
                  <a:t>y = f x</a:t>
                </a:r>
              </a:p>
            </p:txBody>
          </p:sp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A76EEC01-C407-7FDC-09C2-5F27172B8004}"/>
                  </a:ext>
                </a:extLst>
              </p:cNvPr>
              <p:cNvSpPr txBox="1"/>
              <p:nvPr/>
            </p:nvSpPr>
            <p:spPr>
              <a:xfrm>
                <a:off x="4020458" y="3207658"/>
                <a:ext cx="1386983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ctr"/>
                <a:r>
                  <a:rPr lang="en-GB" dirty="0"/>
                  <a:t>the outcome</a:t>
                </a:r>
                <a:br>
                  <a:rPr lang="en-GB" dirty="0"/>
                </a:br>
                <a:r>
                  <a:rPr lang="en-GB" dirty="0"/>
                  <a:t>Retinopathy</a:t>
                </a:r>
              </a:p>
            </p:txBody>
          </p:sp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273C4DA4-FFB3-6617-B6A9-0C29B7D01B0C}"/>
                  </a:ext>
                </a:extLst>
              </p:cNvPr>
              <p:cNvSpPr txBox="1"/>
              <p:nvPr/>
            </p:nvSpPr>
            <p:spPr>
              <a:xfrm>
                <a:off x="5622995" y="3243943"/>
                <a:ext cx="1215397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ctr"/>
                <a:r>
                  <a:rPr lang="en-GB" dirty="0"/>
                  <a:t>was some</a:t>
                </a:r>
              </a:p>
              <a:p>
                <a:pPr algn="ctr"/>
                <a:r>
                  <a:rPr lang="en-GB" dirty="0"/>
                  <a:t>function of</a:t>
                </a:r>
              </a:p>
            </p:txBody>
          </p:sp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2875B8B3-9913-F217-A003-C8BE495ABC1E}"/>
                  </a:ext>
                </a:extLst>
              </p:cNvPr>
              <p:cNvSpPr txBox="1"/>
              <p:nvPr/>
            </p:nvSpPr>
            <p:spPr>
              <a:xfrm>
                <a:off x="6824073" y="3236687"/>
                <a:ext cx="1121013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ctr"/>
                <a:r>
                  <a:rPr lang="en-GB" dirty="0"/>
                  <a:t>variables</a:t>
                </a:r>
              </a:p>
              <a:p>
                <a:pPr algn="ctr"/>
                <a:r>
                  <a:rPr lang="en-GB" dirty="0"/>
                  <a:t>measured</a:t>
                </a:r>
              </a:p>
            </p:txBody>
          </p:sp>
        </p:grp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45931F3B-89C0-80B9-C960-A2F323259D96}"/>
              </a:ext>
            </a:extLst>
          </p:cNvPr>
          <p:cNvGrpSpPr/>
          <p:nvPr/>
        </p:nvGrpSpPr>
        <p:grpSpPr>
          <a:xfrm>
            <a:off x="243840" y="3048000"/>
            <a:ext cx="3819983" cy="2790233"/>
            <a:chOff x="243840" y="3048000"/>
            <a:chExt cx="3819983" cy="2790233"/>
          </a:xfrm>
        </p:grpSpPr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9BECE12D-2703-9967-B6B4-D97485792A40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hq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243840" y="3429000"/>
              <a:ext cx="3601764" cy="2409233"/>
            </a:xfrm>
            <a:prstGeom prst="rect">
              <a:avLst/>
            </a:prstGeom>
          </p:spPr>
        </p:pic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41AA305E-9269-5525-DFB2-016FEFE56851}"/>
                </a:ext>
              </a:extLst>
            </p:cNvPr>
            <p:cNvSpPr txBox="1"/>
            <p:nvPr/>
          </p:nvSpPr>
          <p:spPr>
            <a:xfrm>
              <a:off x="333828" y="3048000"/>
              <a:ext cx="372999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b="1" dirty="0">
                  <a:solidFill>
                    <a:srgbClr val="FF0000"/>
                  </a:solidFill>
                </a:rPr>
                <a:t>Evolution of best performing models</a:t>
              </a:r>
            </a:p>
          </p:txBody>
        </p:sp>
      </p:grpSp>
      <p:grpSp>
        <p:nvGrpSpPr>
          <p:cNvPr id="24" name="Group 23">
            <a:extLst>
              <a:ext uri="{FF2B5EF4-FFF2-40B4-BE49-F238E27FC236}">
                <a16:creationId xmlns:a16="http://schemas.microsoft.com/office/drawing/2014/main" id="{854BA7B4-992E-96B8-04DA-5D653F658B3B}"/>
              </a:ext>
            </a:extLst>
          </p:cNvPr>
          <p:cNvGrpSpPr/>
          <p:nvPr/>
        </p:nvGrpSpPr>
        <p:grpSpPr>
          <a:xfrm>
            <a:off x="4074886" y="2595879"/>
            <a:ext cx="4609835" cy="3825836"/>
            <a:chOff x="4074886" y="2595879"/>
            <a:chExt cx="4609835" cy="3825836"/>
          </a:xfrm>
        </p:grpSpPr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1966143F-20AA-776B-B91D-20722B1E09F3}"/>
                </a:ext>
              </a:extLst>
            </p:cNvPr>
            <p:cNvGrpSpPr/>
            <p:nvPr/>
          </p:nvGrpSpPr>
          <p:grpSpPr>
            <a:xfrm>
              <a:off x="4074886" y="2595879"/>
              <a:ext cx="4296229" cy="3084286"/>
              <a:chOff x="0" y="3773714"/>
              <a:chExt cx="4296229" cy="3084286"/>
            </a:xfrm>
          </p:grpSpPr>
          <p:pic>
            <p:nvPicPr>
              <p:cNvPr id="14" name="Picture 13">
                <a:extLst>
                  <a:ext uri="{FF2B5EF4-FFF2-40B4-BE49-F238E27FC236}">
                    <a16:creationId xmlns:a16="http://schemas.microsoft.com/office/drawing/2014/main" id="{8A6AC5B1-BFB0-C1E7-3B69-E1064F042606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 cstate="hqprint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0" y="3839028"/>
                <a:ext cx="4256456" cy="3018972"/>
              </a:xfrm>
              <a:prstGeom prst="rect">
                <a:avLst/>
              </a:prstGeom>
            </p:spPr>
          </p:pic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5E0A4CAB-06BD-0BBD-76D9-47144B7F99E6}"/>
                  </a:ext>
                </a:extLst>
              </p:cNvPr>
              <p:cNvSpPr/>
              <p:nvPr/>
            </p:nvSpPr>
            <p:spPr>
              <a:xfrm>
                <a:off x="2133600" y="3773714"/>
                <a:ext cx="2162629" cy="1770743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EE9F3E6A-33D7-DBAA-639A-C2015767CB8A}"/>
                </a:ext>
              </a:extLst>
            </p:cNvPr>
            <p:cNvSpPr txBox="1"/>
            <p:nvPr/>
          </p:nvSpPr>
          <p:spPr>
            <a:xfrm>
              <a:off x="4181565" y="5836940"/>
              <a:ext cx="4503156" cy="584775"/>
            </a:xfrm>
            <a:prstGeom prst="rect">
              <a:avLst/>
            </a:prstGeom>
            <a:solidFill>
              <a:srgbClr val="0432FF"/>
            </a:solidFill>
          </p:spPr>
          <p:txBody>
            <a:bodyPr wrap="none" rtlCol="0">
              <a:spAutoFit/>
            </a:bodyPr>
            <a:lstStyle/>
            <a:p>
              <a:r>
                <a:rPr lang="en-GB" sz="2000" b="1" dirty="0">
                  <a:solidFill>
                    <a:schemeClr val="bg1"/>
                  </a:solidFill>
                </a:rPr>
                <a:t>Predictive </a:t>
              </a:r>
              <a:r>
                <a:rPr lang="en-GB" sz="3200" b="1" i="1" dirty="0">
                  <a:solidFill>
                    <a:schemeClr val="bg1"/>
                  </a:solidFill>
                  <a:latin typeface="Times" pitchFamily="2" charset="0"/>
                </a:rPr>
                <a:t>x</a:t>
              </a:r>
              <a:r>
                <a:rPr lang="en-GB" sz="2000" b="1" dirty="0">
                  <a:solidFill>
                    <a:schemeClr val="bg1"/>
                  </a:solidFill>
                </a:rPr>
                <a:t> - Behavioural &gt; Biochemical</a:t>
              </a:r>
            </a:p>
          </p:txBody>
        </p:sp>
      </p:grpSp>
      <p:grpSp>
        <p:nvGrpSpPr>
          <p:cNvPr id="25" name="Group 24">
            <a:extLst>
              <a:ext uri="{FF2B5EF4-FFF2-40B4-BE49-F238E27FC236}">
                <a16:creationId xmlns:a16="http://schemas.microsoft.com/office/drawing/2014/main" id="{9A601958-4E31-1A51-1547-0C526A57B434}"/>
              </a:ext>
            </a:extLst>
          </p:cNvPr>
          <p:cNvGrpSpPr/>
          <p:nvPr/>
        </p:nvGrpSpPr>
        <p:grpSpPr>
          <a:xfrm>
            <a:off x="8778240" y="2837544"/>
            <a:ext cx="3423378" cy="4020456"/>
            <a:chOff x="8778240" y="2837544"/>
            <a:chExt cx="3423378" cy="4020456"/>
          </a:xfrm>
        </p:grpSpPr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B116ACFB-8165-72A9-6A08-3D90C6067718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 cstate="hq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8778240" y="2837544"/>
              <a:ext cx="2550796" cy="4020456"/>
            </a:xfrm>
            <a:prstGeom prst="rect">
              <a:avLst/>
            </a:prstGeom>
          </p:spPr>
        </p:pic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77A11F76-F43A-19A7-9033-E3A07F9C4203}"/>
                </a:ext>
              </a:extLst>
            </p:cNvPr>
            <p:cNvSpPr txBox="1"/>
            <p:nvPr/>
          </p:nvSpPr>
          <p:spPr>
            <a:xfrm>
              <a:off x="11279571" y="5879514"/>
              <a:ext cx="922047" cy="646331"/>
            </a:xfrm>
            <a:prstGeom prst="rect">
              <a:avLst/>
            </a:prstGeom>
            <a:solidFill>
              <a:srgbClr val="660066"/>
            </a:solidFill>
          </p:spPr>
          <p:txBody>
            <a:bodyPr wrap="none" rtlCol="0">
              <a:spAutoFit/>
            </a:bodyPr>
            <a:lstStyle/>
            <a:p>
              <a:pPr algn="ctr"/>
              <a:r>
                <a:rPr lang="en-GB" b="1" dirty="0">
                  <a:solidFill>
                    <a:schemeClr val="bg1"/>
                  </a:solidFill>
                </a:rPr>
                <a:t>SCREEN</a:t>
              </a:r>
              <a:br>
                <a:rPr lang="en-GB" b="1" dirty="0">
                  <a:solidFill>
                    <a:schemeClr val="bg1"/>
                  </a:solidFill>
                </a:rPr>
              </a:br>
              <a:r>
                <a:rPr lang="en-GB" b="1" dirty="0">
                  <a:solidFill>
                    <a:schemeClr val="bg1"/>
                  </a:solidFill>
                </a:rPr>
                <a:t>LESS</a:t>
              </a:r>
            </a:p>
          </p:txBody>
        </p:sp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E9B1C2EB-3A9C-331D-EFAD-BD8CE12CC6F1}"/>
                </a:ext>
              </a:extLst>
            </p:cNvPr>
            <p:cNvSpPr txBox="1"/>
            <p:nvPr/>
          </p:nvSpPr>
          <p:spPr>
            <a:xfrm>
              <a:off x="11269953" y="3105834"/>
              <a:ext cx="922047" cy="646331"/>
            </a:xfrm>
            <a:prstGeom prst="rect">
              <a:avLst/>
            </a:prstGeom>
            <a:solidFill>
              <a:srgbClr val="660066"/>
            </a:solidFill>
          </p:spPr>
          <p:txBody>
            <a:bodyPr wrap="none" rtlCol="0">
              <a:spAutoFit/>
            </a:bodyPr>
            <a:lstStyle/>
            <a:p>
              <a:pPr algn="ctr"/>
              <a:r>
                <a:rPr lang="en-GB" b="1" dirty="0">
                  <a:solidFill>
                    <a:schemeClr val="bg1"/>
                  </a:solidFill>
                </a:rPr>
                <a:t>SCREEN</a:t>
              </a:r>
              <a:br>
                <a:rPr lang="en-GB" b="1" dirty="0">
                  <a:solidFill>
                    <a:schemeClr val="bg1"/>
                  </a:solidFill>
                </a:rPr>
              </a:br>
              <a:r>
                <a:rPr lang="en-GB" b="1" dirty="0">
                  <a:solidFill>
                    <a:schemeClr val="bg1"/>
                  </a:solidFill>
                </a:rPr>
                <a:t>MORE</a:t>
              </a:r>
            </a:p>
          </p:txBody>
        </p:sp>
      </p:grp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CB19C535-5C0E-309A-2CAE-83DFE1CEAC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F26820B-7972-FE74-F195-599CEE6F8F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42FB5E-5DB9-974D-9E11-62D4474C6E9F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9453082"/>
      </p:ext>
    </p:extLst>
  </p:cSld>
  <p:clrMapOvr>
    <a:masterClrMapping/>
  </p:clrMapOvr>
  <p:transition spd="slow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F6124CC-299F-C7FE-2F1C-35CE893477DE}"/>
              </a:ext>
            </a:extLst>
          </p:cNvPr>
          <p:cNvSpPr txBox="1"/>
          <p:nvPr/>
        </p:nvSpPr>
        <p:spPr>
          <a:xfrm>
            <a:off x="2915324" y="1348800"/>
            <a:ext cx="9057938" cy="60939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100" b="1" dirty="0">
                <a:solidFill>
                  <a:srgbClr val="000000"/>
                </a:solidFill>
                <a:latin typeface="Söhne"/>
                <a:hlinkClick r:id="rId3"/>
              </a:rPr>
              <a:t>Coursera</a:t>
            </a:r>
            <a:r>
              <a:rPr lang="en-GB" sz="2100" b="1" dirty="0">
                <a:solidFill>
                  <a:srgbClr val="000000"/>
                </a:solidFill>
                <a:latin typeface="Söhne"/>
              </a:rPr>
              <a:t> </a:t>
            </a:r>
            <a:r>
              <a:rPr lang="en-GB" sz="2100" dirty="0">
                <a:solidFill>
                  <a:srgbClr val="000000"/>
                </a:solidFill>
                <a:latin typeface="Söhne"/>
              </a:rPr>
              <a:t>- </a:t>
            </a:r>
            <a:r>
              <a:rPr lang="en-GB" sz="2100" b="0" i="0" dirty="0">
                <a:solidFill>
                  <a:srgbClr val="374151"/>
                </a:solidFill>
                <a:effectLst/>
                <a:latin typeface="Söhne"/>
              </a:rPr>
              <a:t>Neural Networks and Deep Learning (Andrew Ng) </a:t>
            </a:r>
            <a:r>
              <a:rPr lang="en-GB" sz="2100" dirty="0">
                <a:solidFill>
                  <a:srgbClr val="374151"/>
                </a:solidFill>
                <a:latin typeface="Söhne"/>
              </a:rPr>
              <a:t>series has </a:t>
            </a:r>
            <a:r>
              <a:rPr lang="en-GB" sz="2100" b="0" i="0" dirty="0">
                <a:solidFill>
                  <a:srgbClr val="374151"/>
                </a:solidFill>
                <a:effectLst/>
                <a:latin typeface="Söhne"/>
              </a:rPr>
              <a:t>great detail. </a:t>
            </a:r>
          </a:p>
          <a:p>
            <a:endParaRPr lang="en-GB" sz="2100" b="0" i="0" dirty="0">
              <a:solidFill>
                <a:srgbClr val="000000"/>
              </a:solidFill>
              <a:effectLst/>
              <a:latin typeface="Söhne"/>
            </a:endParaRPr>
          </a:p>
          <a:p>
            <a:pPr algn="l"/>
            <a:r>
              <a:rPr lang="en-GB" sz="2100" b="1" i="0" dirty="0" err="1">
                <a:solidFill>
                  <a:srgbClr val="374151"/>
                </a:solidFill>
                <a:effectLst/>
                <a:latin typeface="Söhne"/>
                <a:hlinkClick r:id="rId4"/>
              </a:rPr>
              <a:t>Fast.ai</a:t>
            </a:r>
            <a:r>
              <a:rPr lang="en-GB" sz="2100" b="1" dirty="0">
                <a:solidFill>
                  <a:srgbClr val="374151"/>
                </a:solidFill>
                <a:latin typeface="Söhne"/>
                <a:hlinkClick r:id="rId4"/>
              </a:rPr>
              <a:t> </a:t>
            </a:r>
            <a:r>
              <a:rPr lang="en-GB" sz="2100" dirty="0">
                <a:solidFill>
                  <a:srgbClr val="374151"/>
                </a:solidFill>
                <a:latin typeface="Söhne"/>
              </a:rPr>
              <a:t>- </a:t>
            </a:r>
            <a:r>
              <a:rPr lang="en-GB" sz="2100" b="0" i="0" dirty="0">
                <a:solidFill>
                  <a:srgbClr val="374151"/>
                </a:solidFill>
                <a:effectLst/>
                <a:latin typeface="Söhne"/>
              </a:rPr>
              <a:t>free courses on deep learning and machine learning, practical applications</a:t>
            </a:r>
            <a:r>
              <a:rPr lang="en-GB" sz="2100" b="0" i="0" dirty="0">
                <a:solidFill>
                  <a:srgbClr val="000000"/>
                </a:solidFill>
                <a:effectLst/>
                <a:latin typeface="Söhne"/>
              </a:rPr>
              <a:t>.</a:t>
            </a:r>
          </a:p>
          <a:p>
            <a:pPr algn="l"/>
            <a:endParaRPr lang="en-GB" sz="2100" b="0" i="0" dirty="0">
              <a:solidFill>
                <a:srgbClr val="000000"/>
              </a:solidFill>
              <a:effectLst/>
              <a:latin typeface="Söhne"/>
            </a:endParaRPr>
          </a:p>
          <a:p>
            <a:pPr algn="l"/>
            <a:r>
              <a:rPr lang="en-GB" sz="2100" b="1" i="0" dirty="0">
                <a:solidFill>
                  <a:srgbClr val="374151"/>
                </a:solidFill>
                <a:effectLst/>
                <a:latin typeface="Söhne"/>
                <a:hlinkClick r:id="rId5"/>
              </a:rPr>
              <a:t>TensorFlow by Google</a:t>
            </a:r>
            <a:r>
              <a:rPr lang="en-GB" sz="2100" dirty="0">
                <a:solidFill>
                  <a:srgbClr val="000000"/>
                </a:solidFill>
                <a:latin typeface="Söhne"/>
              </a:rPr>
              <a:t>, </a:t>
            </a:r>
            <a:r>
              <a:rPr lang="en-GB" sz="2100" b="1" i="0" dirty="0" err="1">
                <a:solidFill>
                  <a:srgbClr val="374151"/>
                </a:solidFill>
                <a:effectLst/>
                <a:latin typeface="Söhne"/>
                <a:hlinkClick r:id="rId6"/>
              </a:rPr>
              <a:t>PyTorch</a:t>
            </a:r>
            <a:r>
              <a:rPr lang="en-GB" sz="2100" b="0" i="0" dirty="0">
                <a:solidFill>
                  <a:srgbClr val="374151"/>
                </a:solidFill>
                <a:effectLst/>
                <a:latin typeface="Söhne"/>
              </a:rPr>
              <a:t> and </a:t>
            </a:r>
            <a:r>
              <a:rPr lang="en-GB" sz="2100" b="1" i="0" dirty="0" err="1">
                <a:solidFill>
                  <a:srgbClr val="374151"/>
                </a:solidFill>
                <a:effectLst/>
                <a:latin typeface="Söhne"/>
                <a:hlinkClick r:id="rId7"/>
              </a:rPr>
              <a:t>Keras</a:t>
            </a:r>
            <a:r>
              <a:rPr lang="en-GB" sz="2100" dirty="0">
                <a:solidFill>
                  <a:srgbClr val="374151"/>
                </a:solidFill>
                <a:latin typeface="Söhne"/>
              </a:rPr>
              <a:t> - </a:t>
            </a:r>
            <a:r>
              <a:rPr lang="en-GB" sz="2100" b="0" i="0" dirty="0">
                <a:solidFill>
                  <a:srgbClr val="374151"/>
                </a:solidFill>
                <a:effectLst/>
                <a:latin typeface="Söhne"/>
              </a:rPr>
              <a:t>deep learning libraries; websites offer a number of tutorials and resources for learning about neural networks and deep learning</a:t>
            </a:r>
            <a:r>
              <a:rPr lang="en-GB" sz="2100" b="0" i="0" dirty="0">
                <a:solidFill>
                  <a:srgbClr val="000000"/>
                </a:solidFill>
                <a:effectLst/>
                <a:latin typeface="Söhne"/>
              </a:rPr>
              <a:t>.</a:t>
            </a:r>
          </a:p>
          <a:p>
            <a:pPr algn="l"/>
            <a:endParaRPr lang="en-GB" sz="2100" b="0" i="0" dirty="0">
              <a:solidFill>
                <a:srgbClr val="000000"/>
              </a:solidFill>
              <a:effectLst/>
              <a:latin typeface="Söhne"/>
            </a:endParaRPr>
          </a:p>
          <a:p>
            <a:r>
              <a:rPr lang="en-GB" sz="2100" b="1" i="0" dirty="0">
                <a:solidFill>
                  <a:srgbClr val="374151"/>
                </a:solidFill>
                <a:effectLst/>
                <a:latin typeface="Söhne"/>
                <a:hlinkClick r:id="rId8"/>
              </a:rPr>
              <a:t>Stanford University AI Lab CS231n </a:t>
            </a:r>
            <a:r>
              <a:rPr lang="en-GB" sz="2100" b="0" i="0" dirty="0">
                <a:solidFill>
                  <a:srgbClr val="374151"/>
                </a:solidFill>
                <a:effectLst/>
                <a:latin typeface="Söhne"/>
              </a:rPr>
              <a:t>and </a:t>
            </a:r>
            <a:r>
              <a:rPr lang="en-GB" sz="2100" b="1" i="0" dirty="0">
                <a:solidFill>
                  <a:srgbClr val="374151"/>
                </a:solidFill>
                <a:effectLst/>
                <a:latin typeface="Söhne"/>
                <a:hlinkClick r:id="rId9"/>
              </a:rPr>
              <a:t>MIT 6.S191 </a:t>
            </a:r>
            <a:r>
              <a:rPr lang="en-GB" sz="2100" b="0" i="0" dirty="0">
                <a:solidFill>
                  <a:srgbClr val="374151"/>
                </a:solidFill>
                <a:effectLst/>
                <a:latin typeface="Söhne"/>
              </a:rPr>
              <a:t>Deep Learning</a:t>
            </a:r>
          </a:p>
          <a:p>
            <a:endParaRPr lang="en-GB" sz="2100" dirty="0">
              <a:solidFill>
                <a:srgbClr val="374151"/>
              </a:solidFill>
              <a:latin typeface="Söhne"/>
            </a:endParaRPr>
          </a:p>
          <a:p>
            <a:r>
              <a:rPr lang="en-GB" sz="2100" b="1" i="0" dirty="0">
                <a:solidFill>
                  <a:srgbClr val="374151"/>
                </a:solidFill>
                <a:effectLst/>
                <a:latin typeface="Söhne"/>
                <a:hlinkClick r:id="rId10"/>
              </a:rPr>
              <a:t>Ian Goodfellow - Deep Learning Book</a:t>
            </a:r>
            <a:r>
              <a:rPr lang="en-GB" sz="2100" b="0" i="0" dirty="0">
                <a:solidFill>
                  <a:srgbClr val="374151"/>
                </a:solidFill>
                <a:effectLst/>
                <a:latin typeface="Söhne"/>
              </a:rPr>
              <a:t>: free online book covers the fundamentals of deep learning, including neural networks and their applications.</a:t>
            </a:r>
            <a:endParaRPr lang="en-GB" sz="2100" b="0" i="0" dirty="0">
              <a:solidFill>
                <a:srgbClr val="000000"/>
              </a:solidFill>
              <a:effectLst/>
              <a:latin typeface="Söhne"/>
            </a:endParaRPr>
          </a:p>
          <a:p>
            <a:pPr algn="l"/>
            <a:r>
              <a:rPr lang="en-GB" sz="2100" b="0" i="0" dirty="0">
                <a:solidFill>
                  <a:srgbClr val="000000"/>
                </a:solidFill>
                <a:effectLst/>
                <a:latin typeface="Söhne"/>
              </a:rPr>
              <a:t> </a:t>
            </a:r>
            <a:endParaRPr lang="en-GB" sz="2100" b="0" i="0" dirty="0">
              <a:solidFill>
                <a:srgbClr val="374151"/>
              </a:solidFill>
              <a:effectLst/>
              <a:latin typeface="Söhne"/>
            </a:endParaRPr>
          </a:p>
          <a:p>
            <a:pPr algn="l"/>
            <a:r>
              <a:rPr lang="en-GB" sz="2100" b="1" i="0" dirty="0">
                <a:solidFill>
                  <a:srgbClr val="000000"/>
                </a:solidFill>
                <a:effectLst/>
                <a:latin typeface="Söhne"/>
                <a:hlinkClick r:id="rId11"/>
              </a:rPr>
              <a:t>YouTube Channels </a:t>
            </a:r>
            <a:r>
              <a:rPr lang="en-GB" sz="2100" b="0" i="0" dirty="0">
                <a:solidFill>
                  <a:srgbClr val="000000"/>
                </a:solidFill>
                <a:effectLst/>
                <a:latin typeface="Söhne"/>
              </a:rPr>
              <a:t>– As always, lots of enlightening content.</a:t>
            </a:r>
          </a:p>
          <a:p>
            <a:pPr algn="l"/>
            <a:br>
              <a:rPr lang="en-GB" b="0" i="0" dirty="0">
                <a:solidFill>
                  <a:srgbClr val="000000"/>
                </a:solidFill>
                <a:effectLst/>
                <a:latin typeface="Söhne"/>
              </a:rPr>
            </a:br>
            <a:endParaRPr lang="en-GB" b="0" i="0" dirty="0">
              <a:solidFill>
                <a:srgbClr val="000000"/>
              </a:solidFill>
              <a:effectLst/>
              <a:latin typeface="Söhne"/>
            </a:endParaRPr>
          </a:p>
          <a:p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A34AA5F-B61F-6778-74AD-2DBC88E400CB}"/>
              </a:ext>
            </a:extLst>
          </p:cNvPr>
          <p:cNvSpPr txBox="1"/>
          <p:nvPr/>
        </p:nvSpPr>
        <p:spPr>
          <a:xfrm>
            <a:off x="896022" y="120123"/>
            <a:ext cx="10399956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4000" b="1" i="0" dirty="0">
                <a:solidFill>
                  <a:srgbClr val="FF0000"/>
                </a:solidFill>
                <a:effectLst/>
                <a:latin typeface="Söhne"/>
              </a:rPr>
              <a:t>Online Learning Resources on Neural Networks</a:t>
            </a:r>
          </a:p>
          <a:p>
            <a:pPr algn="ctr"/>
            <a:r>
              <a:rPr lang="en-GB" sz="2400" b="1" dirty="0">
                <a:latin typeface="Söhne"/>
              </a:rPr>
              <a:t>If you are seriously interested</a:t>
            </a:r>
            <a:endParaRPr lang="en-GB" sz="2400" b="1" i="0" dirty="0">
              <a:effectLst/>
              <a:latin typeface="Söhne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1F1C19A-CC77-381E-80F5-5FF2E06C4CAF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15137" y="1346046"/>
            <a:ext cx="1905000" cy="45720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074CA9D9-AB55-0A52-BB78-A6FEA9694E6D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67537" y="6067006"/>
            <a:ext cx="1600200" cy="558800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90BA55BE-20BF-617D-38CA-3F92227B14AB}"/>
              </a:ext>
            </a:extLst>
          </p:cNvPr>
          <p:cNvPicPr>
            <a:picLocks noChangeAspect="1"/>
          </p:cNvPicPr>
          <p:nvPr/>
        </p:nvPicPr>
        <p:blipFill rotWithShape="1">
          <a:blip r:embed="rId14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47461" y="5304790"/>
            <a:ext cx="1440352" cy="393700"/>
          </a:xfrm>
          <a:prstGeom prst="rect">
            <a:avLst/>
          </a:prstGeom>
        </p:spPr>
      </p:pic>
      <p:pic>
        <p:nvPicPr>
          <p:cNvPr id="1026" name="Picture 2" descr="Stanford University - Wikipedia">
            <a:extLst>
              <a:ext uri="{FF2B5EF4-FFF2-40B4-BE49-F238E27FC236}">
                <a16:creationId xmlns:a16="http://schemas.microsoft.com/office/drawing/2014/main" id="{601A1AA4-2142-DE6C-BDEE-07011207843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5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230294" y="4443413"/>
            <a:ext cx="674686" cy="6746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7F63005-2B58-1DC5-D146-45BBB8D667FD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577037" y="3322637"/>
            <a:ext cx="1981200" cy="46990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3541F0E4-47DB-F01A-7E8E-4ED851440497}"/>
              </a:ext>
            </a:extLst>
          </p:cNvPr>
          <p:cNvPicPr>
            <a:picLocks noChangeAspect="1"/>
          </p:cNvPicPr>
          <p:nvPr/>
        </p:nvPicPr>
        <p:blipFill>
          <a:blip r:embed="rId17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17531" y="3829453"/>
            <a:ext cx="1700212" cy="51366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C688717C-2058-BAF9-3574-423FC6D161F6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811987" y="2838009"/>
            <a:ext cx="1511300" cy="449704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9BA1B9CF-4589-C3E7-04BA-4775A4FD628D}"/>
              </a:ext>
            </a:extLst>
          </p:cNvPr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869137" y="1982787"/>
            <a:ext cx="1397000" cy="520700"/>
          </a:xfrm>
          <a:prstGeom prst="rect">
            <a:avLst/>
          </a:pr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E64E54-0AF6-2CDF-4241-24D4A88F12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0682FB31-5564-A35C-C6AC-87D7BA48D5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42FB5E-5DB9-974D-9E11-62D4474C6E9F}" type="slidenum">
              <a:rPr lang="en-GB" smtClean="0"/>
              <a:t>38</a:t>
            </a:fld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3CC0DEE-3743-BE9A-F765-51628C79EF12}"/>
              </a:ext>
            </a:extLst>
          </p:cNvPr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10101943" y="6056085"/>
            <a:ext cx="1905000" cy="628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8725225"/>
      </p:ext>
    </p:extLst>
  </p:cSld>
  <p:clrMapOvr>
    <a:masterClrMapping/>
  </p:clrMapOvr>
  <p:transition spd="slow">
    <p:fade thruBlk="1"/>
  </p:transition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78032D9A-F17A-CB9D-D2B7-E4A6CBEE3C90}"/>
              </a:ext>
            </a:extLst>
          </p:cNvPr>
          <p:cNvSpPr txBox="1"/>
          <p:nvPr/>
        </p:nvSpPr>
        <p:spPr>
          <a:xfrm>
            <a:off x="4207547" y="563347"/>
            <a:ext cx="594156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dirty="0">
                <a:solidFill>
                  <a:srgbClr val="FF0000"/>
                </a:solidFill>
              </a:rPr>
              <a:t>Review of Learning Objectives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F48DEFB-A4B3-1F76-B6DE-F551779E0349}"/>
              </a:ext>
            </a:extLst>
          </p:cNvPr>
          <p:cNvSpPr txBox="1"/>
          <p:nvPr/>
        </p:nvSpPr>
        <p:spPr>
          <a:xfrm>
            <a:off x="733859" y="1474732"/>
            <a:ext cx="10906539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algn="l" rtl="0" eaLnBrk="1" latinLnBrk="0" hangingPunct="1">
              <a:spcBef>
                <a:spcPts val="0"/>
              </a:spcBef>
              <a:spcAft>
                <a:spcPts val="0"/>
              </a:spcAft>
              <a:tabLst>
                <a:tab pos="457200" algn="l"/>
              </a:tabLst>
            </a:pPr>
            <a:r>
              <a:rPr lang="en-GB" sz="2800" b="1" kern="1200" dirty="0">
                <a:solidFill>
                  <a:srgbClr val="242424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1 – Understand*** a range of data modelling concepts </a:t>
            </a:r>
            <a:br>
              <a:rPr lang="en-GB" sz="2800" b="1" kern="1200" dirty="0">
                <a:solidFill>
                  <a:srgbClr val="242424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1600" kern="1200" dirty="0">
                <a:solidFill>
                  <a:srgbClr val="242424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***its emphasised that this is not learn and recall material, all emphasis is on understanding. Ellie’s content describes visualisation concepts and use. </a:t>
            </a:r>
            <a:br>
              <a:rPr lang="en-GB" sz="1600" kern="1200" dirty="0">
                <a:solidFill>
                  <a:srgbClr val="242424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endParaRPr lang="en-GB" sz="16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3200" b="1" kern="1200" dirty="0">
                <a:solidFill>
                  <a:srgbClr val="242424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2 –</a:t>
            </a:r>
            <a:r>
              <a:rPr lang="en-GB" sz="3200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Understand principles of neural networks and algorithmic modelling</a:t>
            </a:r>
          </a:p>
          <a:p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…Understand some fundamentals about the toolbox of methods available - knowing where to look for answers/steps. See how some major milestones have recently been achieved.</a:t>
            </a:r>
            <a:br>
              <a:rPr lang="en-GB" sz="18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</a:br>
            <a:endParaRPr lang="en-GB" sz="1800" b="0" i="0" u="none" strike="noStrike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r>
              <a:rPr lang="en-GB" sz="2800" b="1" kern="1200" dirty="0">
                <a:solidFill>
                  <a:srgbClr val="242424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3 – To conceptualise a range of health and care scenarios where modelling tools could be applied (and vice vers</a:t>
            </a:r>
            <a:r>
              <a:rPr lang="en-GB" sz="2800" b="1" dirty="0">
                <a:solidFill>
                  <a:srgbClr val="242424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a)</a:t>
            </a:r>
            <a:r>
              <a:rPr lang="en-GB" sz="2800" b="1" kern="1200" dirty="0">
                <a:solidFill>
                  <a:srgbClr val="242424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br>
              <a:rPr lang="en-GB" sz="2800" b="1" kern="1200" dirty="0">
                <a:solidFill>
                  <a:srgbClr val="242424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endParaRPr lang="en-GB" sz="2800" b="1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algn="l" rtl="0" eaLnBrk="1" latinLnBrk="0" hangingPunct="1">
              <a:spcBef>
                <a:spcPts val="0"/>
              </a:spcBef>
              <a:spcAft>
                <a:spcPts val="0"/>
              </a:spcAft>
              <a:tabLst>
                <a:tab pos="457200" algn="l"/>
              </a:tabLst>
            </a:pPr>
            <a:r>
              <a:rPr lang="en-GB" sz="2800" b="1" kern="1200" dirty="0">
                <a:solidFill>
                  <a:srgbClr val="242424"/>
                </a:solidFill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4 – Recognise mis-applications of network modelling</a:t>
            </a:r>
            <a:endParaRPr lang="en-GB" sz="2800" b="1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0B5C5EF-C23B-7A17-DD5E-950A8D6D998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01943" y="6056085"/>
            <a:ext cx="1905000" cy="628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4193831"/>
      </p:ext>
    </p:extLst>
  </p:cSld>
  <p:clrMapOvr>
    <a:masterClrMapping/>
  </p:clrMapOvr>
  <p:transition spd="slow">
    <p:fade thruBlk="1"/>
  </p:transition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7A847DEA-1984-4470-2C73-6198DD750D53}"/>
              </a:ext>
            </a:extLst>
          </p:cNvPr>
          <p:cNvSpPr txBox="1"/>
          <p:nvPr/>
        </p:nvSpPr>
        <p:spPr>
          <a:xfrm>
            <a:off x="2201331" y="1395569"/>
            <a:ext cx="8432801" cy="954107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pPr algn="ctr"/>
            <a:r>
              <a:rPr lang="en-GB" sz="2800" b="1" i="1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“I’m going to switch off and think this is too hard for me, </a:t>
            </a:r>
            <a:r>
              <a:rPr lang="en-GB" sz="2800" b="1" i="1" u="none" strike="noStrike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cos’</a:t>
            </a:r>
            <a:r>
              <a:rPr lang="en-GB" sz="2800" b="1" i="1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 all I need is blah blah blah</a:t>
            </a:r>
            <a:r>
              <a:rPr lang="en-GB" sz="2800" b="1" i="1" dirty="0">
                <a:solidFill>
                  <a:srgbClr val="000000"/>
                </a:solidFill>
                <a:latin typeface="Calibri" panose="020F0502020204030204" pitchFamily="34" charset="0"/>
              </a:rPr>
              <a:t>”</a:t>
            </a:r>
            <a:endParaRPr lang="en-GB" sz="2800" b="1" i="1" u="none" strike="noStrike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E78286E-A781-DF61-6103-A387A192F943}"/>
              </a:ext>
            </a:extLst>
          </p:cNvPr>
          <p:cNvSpPr txBox="1"/>
          <p:nvPr/>
        </p:nvSpPr>
        <p:spPr>
          <a:xfrm>
            <a:off x="2278505" y="302328"/>
            <a:ext cx="8269104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4000" b="1" i="0">
                <a:solidFill>
                  <a:srgbClr val="FF0000"/>
                </a:solidFill>
                <a:effectLst/>
                <a:latin typeface="Söhne"/>
              </a:rPr>
              <a:t>Your approach</a:t>
            </a:r>
            <a:endParaRPr lang="en-GB" sz="4000" b="1" i="0" dirty="0">
              <a:solidFill>
                <a:srgbClr val="FF0000"/>
              </a:solidFill>
              <a:effectLst/>
              <a:latin typeface="Söhne"/>
            </a:endParaRPr>
          </a:p>
          <a:p>
            <a:pPr algn="ctr"/>
            <a:r>
              <a:rPr lang="en-GB" sz="2400" b="1" dirty="0">
                <a:latin typeface="Söhne"/>
              </a:rPr>
              <a:t>THINK ABOUT RELEVANCE OF MODELLING (AI, ML, NN, DL)</a:t>
            </a:r>
            <a:endParaRPr lang="en-GB" sz="2400" b="1" i="0" dirty="0">
              <a:effectLst/>
              <a:latin typeface="Söhne"/>
            </a:endParaRPr>
          </a:p>
        </p:txBody>
      </p:sp>
      <p:graphicFrame>
        <p:nvGraphicFramePr>
          <p:cNvPr id="10" name="Table 10">
            <a:extLst>
              <a:ext uri="{FF2B5EF4-FFF2-40B4-BE49-F238E27FC236}">
                <a16:creationId xmlns:a16="http://schemas.microsoft.com/office/drawing/2014/main" id="{71E41CCF-DCE2-DF1D-ACDD-3F178032FDF4}"/>
              </a:ext>
            </a:extLst>
          </p:cNvPr>
          <p:cNvGraphicFramePr>
            <a:graphicFrameLocks noGrp="1"/>
          </p:cNvGraphicFramePr>
          <p:nvPr/>
        </p:nvGraphicFramePr>
        <p:xfrm>
          <a:off x="447588" y="2464256"/>
          <a:ext cx="11514666" cy="3901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86196">
                  <a:extLst>
                    <a:ext uri="{9D8B030D-6E8A-4147-A177-3AD203B41FA5}">
                      <a16:colId xmlns:a16="http://schemas.microsoft.com/office/drawing/2014/main" val="3921872405"/>
                    </a:ext>
                  </a:extLst>
                </a:gridCol>
                <a:gridCol w="1717589">
                  <a:extLst>
                    <a:ext uri="{9D8B030D-6E8A-4147-A177-3AD203B41FA5}">
                      <a16:colId xmlns:a16="http://schemas.microsoft.com/office/drawing/2014/main" val="125572734"/>
                    </a:ext>
                  </a:extLst>
                </a:gridCol>
                <a:gridCol w="5610881">
                  <a:extLst>
                    <a:ext uri="{9D8B030D-6E8A-4147-A177-3AD203B41FA5}">
                      <a16:colId xmlns:a16="http://schemas.microsoft.com/office/drawing/2014/main" val="252059366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PROCESS I WANT TO MODEL </a:t>
                      </a:r>
                      <a:r>
                        <a:rPr lang="en-GB" sz="3600" i="1" dirty="0">
                          <a:latin typeface="Times" pitchFamily="2" charset="0"/>
                          <a:cs typeface="Arial" panose="020B0604020202020204" pitchFamily="34" charset="0"/>
                        </a:rPr>
                        <a:t>x</a:t>
                      </a:r>
                      <a:r>
                        <a:rPr lang="en-GB" sz="2000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e.g.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 OUTCOME </a:t>
                      </a:r>
                      <a:r>
                        <a:rPr lang="en-GB" sz="3600" i="1" dirty="0">
                          <a:latin typeface="Times" pitchFamily="2" charset="0"/>
                          <a:cs typeface="Arial" panose="020B0604020202020204" pitchFamily="34" charset="0"/>
                        </a:rPr>
                        <a:t>y</a:t>
                      </a:r>
                      <a:endParaRPr lang="en-GB" sz="2000" i="1" dirty="0">
                        <a:latin typeface="Times" pitchFamily="2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i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What data? What modelling? How can understanding through a model impact?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1930464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Inpatient flow</a:t>
                      </a:r>
                      <a:endParaRPr lang="en-GB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545977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ED bottlenecks</a:t>
                      </a:r>
                      <a:endParaRPr lang="en-GB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818229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/>
                        <a:t>GP call volumes/time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6648297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/>
                        <a:t>111 call management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7737260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/>
                        <a:t>Population obesity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77975502"/>
                  </a:ext>
                </a:extLst>
              </a:tr>
              <a:tr h="142241"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/>
                        <a:t>Clinician time spent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051992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solidFill>
                            <a:srgbClr val="FF0000"/>
                          </a:solidFill>
                        </a:rPr>
                        <a:t>Or your own example…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4573612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95425649"/>
      </p:ext>
    </p:extLst>
  </p:cSld>
  <p:clrMapOvr>
    <a:masterClrMapping/>
  </p:clrMapOvr>
  <p:transition spd="slow">
    <p:fade thruBlk="1"/>
  </p:transition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5443</TotalTime>
  <Words>3055</Words>
  <Application>Microsoft Macintosh PowerPoint</Application>
  <PresentationFormat>Widescreen</PresentationFormat>
  <Paragraphs>534</Paragraphs>
  <Slides>40</Slides>
  <Notes>29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40</vt:i4>
      </vt:variant>
    </vt:vector>
  </HeadingPairs>
  <TitlesOfParts>
    <vt:vector size="49" baseType="lpstr">
      <vt:lpstr>arial</vt:lpstr>
      <vt:lpstr>arial</vt:lpstr>
      <vt:lpstr>Calibri</vt:lpstr>
      <vt:lpstr>Calibri Light</vt:lpstr>
      <vt:lpstr>Google Sans</vt:lpstr>
      <vt:lpstr>IBM Plex Sans</vt:lpstr>
      <vt:lpstr>Söhne</vt:lpstr>
      <vt:lpstr>Times</vt:lpstr>
      <vt:lpstr>Office Theme</vt:lpstr>
      <vt:lpstr>The Digital Professional for Health and Care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Support Vector Machines (SVM) ML algorithm used for classification and regression analysis</vt:lpstr>
      <vt:lpstr>Detection of diabetic retinopathy Google’s DL algorithm on retinal images Outperformed ophthalmologists</vt:lpstr>
      <vt:lpstr>Image Recognition by Neural Networks Simple and Complex Classification Task Demos</vt:lpstr>
      <vt:lpstr>Data modelling by neural networks (NN)* SUMMARY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Edward Conley</dc:creator>
  <cp:lastModifiedBy>Edward Conley</cp:lastModifiedBy>
  <cp:revision>25</cp:revision>
  <cp:lastPrinted>2023-04-25T00:43:37Z</cp:lastPrinted>
  <dcterms:created xsi:type="dcterms:W3CDTF">2023-03-12T03:12:25Z</dcterms:created>
  <dcterms:modified xsi:type="dcterms:W3CDTF">2023-04-27T03:36:12Z</dcterms:modified>
</cp:coreProperties>
</file>