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71" r:id="rId3"/>
    <p:sldId id="257" r:id="rId4"/>
    <p:sldId id="258" r:id="rId5"/>
    <p:sldId id="259" r:id="rId6"/>
    <p:sldId id="260" r:id="rId7"/>
    <p:sldId id="261" r:id="rId8"/>
    <p:sldId id="262" r:id="rId9"/>
    <p:sldId id="263" r:id="rId10"/>
    <p:sldId id="272" r:id="rId11"/>
    <p:sldId id="264" r:id="rId12"/>
    <p:sldId id="265" r:id="rId13"/>
    <p:sldId id="266" r:id="rId14"/>
    <p:sldId id="267" r:id="rId15"/>
    <p:sldId id="268" r:id="rId16"/>
    <p:sldId id="269" r:id="rId17"/>
    <p:sldId id="270"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9" d="100"/>
          <a:sy n="69" d="100"/>
        </p:scale>
        <p:origin x="78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25DA36-BB75-4A89-838A-4DF23C3EDDF9}" type="datetimeFigureOut">
              <a:rPr lang="en-GB" smtClean="0"/>
              <a:t>11/06/2020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681C07-5D2C-4083-948E-88ED40C903C9}" type="slidenum">
              <a:rPr lang="en-GB" smtClean="0"/>
              <a:t>‹#›</a:t>
            </a:fld>
            <a:endParaRPr lang="en-GB"/>
          </a:p>
        </p:txBody>
      </p:sp>
    </p:spTree>
    <p:extLst>
      <p:ext uri="{BB962C8B-B14F-4D97-AF65-F5344CB8AC3E}">
        <p14:creationId xmlns:p14="http://schemas.microsoft.com/office/powerpoint/2010/main" val="8435099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Introduction</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Operation describe a process which is active in various sectors of a firms to attain their goals. However, representation is based on Marriot Forest of Arden hotel which gives attractive room products and services (Moore and Hewson, 2018). Moreover, this exhibition is illustrating various types operations of Marriot Hotel like beverages and food client services, marketing, front desk services and many more.</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B3681C07-5D2C-4083-948E-88ED40C903C9}" type="slidenum">
              <a:rPr lang="en-GB" smtClean="0"/>
              <a:t>3</a:t>
            </a:fld>
            <a:endParaRPr lang="en-GB"/>
          </a:p>
        </p:txBody>
      </p:sp>
    </p:spTree>
    <p:extLst>
      <p:ext uri="{BB962C8B-B14F-4D97-AF65-F5344CB8AC3E}">
        <p14:creationId xmlns:p14="http://schemas.microsoft.com/office/powerpoint/2010/main" val="8200798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Marriot Forest of Arden</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It is a country club complex and hotel in England which is run or operated by Marriot hotels and resorts. However, it is situated 6 Kilometer to the east of Birmingham international airport (Barrows and Robinson, 2018). Extend to this it is known as an admirable rural escape in the heart of the Midlands. Among the best features and charm of this location is it has soothing historical lakes also have woodland expended to 10,000 acres (Barrows and Robinson, 2018).</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B3681C07-5D2C-4083-948E-88ED40C903C9}" type="slidenum">
              <a:rPr lang="en-GB" smtClean="0"/>
              <a:t>4</a:t>
            </a:fld>
            <a:endParaRPr lang="en-GB"/>
          </a:p>
        </p:txBody>
      </p:sp>
    </p:spTree>
    <p:extLst>
      <p:ext uri="{BB962C8B-B14F-4D97-AF65-F5344CB8AC3E}">
        <p14:creationId xmlns:p14="http://schemas.microsoft.com/office/powerpoint/2010/main" val="771069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Types of Operations</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In the perspective of hospitality operations and Marriot Forest of Arden hotel, must have said to use various operations to perform. However key operations like beverages and food which is not restricted to making food but also contain right staff to engage, inventory purchasing with quality and timely basis, keeping them, also perform to hygiene, safety etc. in addition the rest of operations is describe as marketing, facility management, front desk and housekeeping. However, these operations are discussing further in detail (Montgomery et al., 2019).</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B3681C07-5D2C-4083-948E-88ED40C903C9}" type="slidenum">
              <a:rPr lang="en-GB" smtClean="0"/>
              <a:t>5</a:t>
            </a:fld>
            <a:endParaRPr lang="en-GB"/>
          </a:p>
        </p:txBody>
      </p:sp>
    </p:spTree>
    <p:extLst>
      <p:ext uri="{BB962C8B-B14F-4D97-AF65-F5344CB8AC3E}">
        <p14:creationId xmlns:p14="http://schemas.microsoft.com/office/powerpoint/2010/main" val="35661103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Beverages and Food </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It is vital operation which is not restricted to preparing and serving food to visitant but cover numerous other functions. However, there are few hotels which gives either full service restaurant or a simple continental breakup (Maier, 2016). Also it serves full service restaurant in order to make their customer feel valued and give them all services at a place. In this operations chefs make menus also oversees ordering, making foods and pass to them for guest in a very efficient manner. Although the rest of operations covers many other operations like maintaining quality, inventory levels and so on (Maier, 2016). </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B3681C07-5D2C-4083-948E-88ED40C903C9}" type="slidenum">
              <a:rPr lang="en-GB" smtClean="0"/>
              <a:t>6</a:t>
            </a:fld>
            <a:endParaRPr lang="en-GB"/>
          </a:p>
        </p:txBody>
      </p:sp>
    </p:spTree>
    <p:extLst>
      <p:ext uri="{BB962C8B-B14F-4D97-AF65-F5344CB8AC3E}">
        <p14:creationId xmlns:p14="http://schemas.microsoft.com/office/powerpoint/2010/main" val="10779472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One Beverage and Food Operations</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As this operation cover various functions like to maintain inventory levels quality control process, assure health and safety procedures where the main focus on to sustain companies strategic position among the customers through better service quality providing and adhere them to received feedback about their product and services (</a:t>
            </a:r>
            <a:r>
              <a:rPr lang="en-US" sz="1200" kern="1200" dirty="0" err="1">
                <a:solidFill>
                  <a:schemeClr val="tx1"/>
                </a:solidFill>
                <a:effectLst/>
                <a:latin typeface="+mn-lt"/>
                <a:ea typeface="+mn-ea"/>
                <a:cs typeface="+mn-cs"/>
              </a:rPr>
              <a:t>Engida</a:t>
            </a:r>
            <a:r>
              <a:rPr lang="en-US" sz="1200" kern="1200" dirty="0">
                <a:solidFill>
                  <a:schemeClr val="tx1"/>
                </a:solidFill>
                <a:effectLst/>
                <a:latin typeface="+mn-lt"/>
                <a:ea typeface="+mn-ea"/>
                <a:cs typeface="+mn-cs"/>
              </a:rPr>
              <a:t> et al., 2018).</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B3681C07-5D2C-4083-948E-88ED40C903C9}" type="slidenum">
              <a:rPr lang="en-GB" smtClean="0"/>
              <a:t>7</a:t>
            </a:fld>
            <a:endParaRPr lang="en-GB"/>
          </a:p>
        </p:txBody>
      </p:sp>
    </p:spTree>
    <p:extLst>
      <p:ext uri="{BB962C8B-B14F-4D97-AF65-F5344CB8AC3E}">
        <p14:creationId xmlns:p14="http://schemas.microsoft.com/office/powerpoint/2010/main" val="1444963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Maintain Quality</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It is a subpart of the operation where tend to seek for consumer taste and quality services of food products, because the customers are very conscious about their health and fitness (</a:t>
            </a:r>
            <a:r>
              <a:rPr lang="en-US" sz="1200" kern="1200" dirty="0" err="1">
                <a:solidFill>
                  <a:schemeClr val="tx1"/>
                </a:solidFill>
                <a:effectLst/>
                <a:latin typeface="+mn-lt"/>
                <a:ea typeface="+mn-ea"/>
                <a:cs typeface="+mn-cs"/>
              </a:rPr>
              <a:t>Engida</a:t>
            </a:r>
            <a:r>
              <a:rPr lang="en-US" sz="1200" kern="1200" dirty="0">
                <a:solidFill>
                  <a:schemeClr val="tx1"/>
                </a:solidFill>
                <a:effectLst/>
                <a:latin typeface="+mn-lt"/>
                <a:ea typeface="+mn-ea"/>
                <a:cs typeface="+mn-cs"/>
              </a:rPr>
              <a:t> et al., 2018). However, it is listed that Marriott hotel emphasis on sustain and upgrade continuously product quality of food products which brings the guest protect from any misfortune to health and quality (</a:t>
            </a:r>
            <a:r>
              <a:rPr lang="en-US" sz="1200" kern="1200" dirty="0" err="1">
                <a:solidFill>
                  <a:schemeClr val="tx1"/>
                </a:solidFill>
                <a:effectLst/>
                <a:latin typeface="+mn-lt"/>
                <a:ea typeface="+mn-ea"/>
                <a:cs typeface="+mn-cs"/>
              </a:rPr>
              <a:t>Engida</a:t>
            </a:r>
            <a:r>
              <a:rPr lang="en-US" sz="1200" kern="1200" dirty="0">
                <a:solidFill>
                  <a:schemeClr val="tx1"/>
                </a:solidFill>
                <a:effectLst/>
                <a:latin typeface="+mn-lt"/>
                <a:ea typeface="+mn-ea"/>
                <a:cs typeface="+mn-cs"/>
              </a:rPr>
              <a:t> et al., 2018). Whereas poor quality of beverages and food product can have adverse effect on health of a guest also built bad image of hotel. So for the in competitive environment and enhancing experience of a consumer of beverages manager of this hotel exercising six sigma and TQM methods, which make several benefits for a company. Like competitive edge, law abiding threats, customer’s wealth (</a:t>
            </a:r>
            <a:r>
              <a:rPr lang="en-US" sz="1200" kern="1200" dirty="0" err="1">
                <a:solidFill>
                  <a:schemeClr val="tx1"/>
                </a:solidFill>
                <a:effectLst/>
                <a:latin typeface="+mn-lt"/>
                <a:ea typeface="+mn-ea"/>
                <a:cs typeface="+mn-cs"/>
              </a:rPr>
              <a:t>Aloshari</a:t>
            </a:r>
            <a:r>
              <a:rPr lang="en-US" sz="1200" kern="1200" dirty="0">
                <a:solidFill>
                  <a:schemeClr val="tx1"/>
                </a:solidFill>
                <a:effectLst/>
                <a:latin typeface="+mn-lt"/>
                <a:ea typeface="+mn-ea"/>
                <a:cs typeface="+mn-cs"/>
              </a:rPr>
              <a:t>, 2016). </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B3681C07-5D2C-4083-948E-88ED40C903C9}" type="slidenum">
              <a:rPr lang="en-GB" smtClean="0"/>
              <a:t>8</a:t>
            </a:fld>
            <a:endParaRPr lang="en-GB"/>
          </a:p>
        </p:txBody>
      </p:sp>
    </p:spTree>
    <p:extLst>
      <p:ext uri="{BB962C8B-B14F-4D97-AF65-F5344CB8AC3E}">
        <p14:creationId xmlns:p14="http://schemas.microsoft.com/office/powerpoint/2010/main" val="10854670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Types of Menu or Product of Kitchen</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There are mainly four types menu which different hotels have like A La Carte menu, static menus Du jour menus and cyclic menus. However, it is stated that Marriott forest or Arden follows A La Carte Menu which is discussed in a detailed manner which also as shows all product and food items which it offers like (</a:t>
            </a:r>
            <a:r>
              <a:rPr lang="en-US" sz="1200" kern="1200" dirty="0" err="1">
                <a:solidFill>
                  <a:schemeClr val="tx1"/>
                </a:solidFill>
                <a:effectLst/>
                <a:latin typeface="+mn-lt"/>
                <a:ea typeface="+mn-ea"/>
                <a:cs typeface="+mn-cs"/>
              </a:rPr>
              <a:t>Aloshari</a:t>
            </a:r>
            <a:r>
              <a:rPr lang="en-US" sz="1200" kern="1200" dirty="0">
                <a:solidFill>
                  <a:schemeClr val="tx1"/>
                </a:solidFill>
                <a:effectLst/>
                <a:latin typeface="+mn-lt"/>
                <a:ea typeface="+mn-ea"/>
                <a:cs typeface="+mn-cs"/>
              </a:rPr>
              <a:t>, 2016).</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B3681C07-5D2C-4083-948E-88ED40C903C9}" type="slidenum">
              <a:rPr lang="en-GB" smtClean="0"/>
              <a:t>9</a:t>
            </a:fld>
            <a:endParaRPr lang="en-GB"/>
          </a:p>
        </p:txBody>
      </p:sp>
    </p:spTree>
    <p:extLst>
      <p:ext uri="{BB962C8B-B14F-4D97-AF65-F5344CB8AC3E}">
        <p14:creationId xmlns:p14="http://schemas.microsoft.com/office/powerpoint/2010/main" val="10968287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A la Carte Menu</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meaning of this menu is describe as to consist of list item priced and ordered separately. Moreover, it is one of the best type of menu which serves flexibility to guest in which they can list their options individually (El </a:t>
            </a:r>
            <a:r>
              <a:rPr lang="en-US" sz="1200" kern="1200" dirty="0" err="1">
                <a:solidFill>
                  <a:schemeClr val="tx1"/>
                </a:solidFill>
                <a:effectLst/>
                <a:latin typeface="+mn-lt"/>
                <a:ea typeface="+mn-ea"/>
                <a:cs typeface="+mn-cs"/>
              </a:rPr>
              <a:t>Demerdash</a:t>
            </a:r>
            <a:r>
              <a:rPr lang="en-US" sz="1200" kern="1200" dirty="0">
                <a:solidFill>
                  <a:schemeClr val="tx1"/>
                </a:solidFill>
                <a:effectLst/>
                <a:latin typeface="+mn-lt"/>
                <a:ea typeface="+mn-ea"/>
                <a:cs typeface="+mn-cs"/>
              </a:rPr>
              <a:t>, 2017). Thus the item has been selected and listed to pay. So the decision of ordering food products seeing pricing list of each of them. So from the above discussed different types of menu it can be said that one of the best type of is A la Carte menu which is being used by Marriot Forest of Arden (El </a:t>
            </a:r>
            <a:r>
              <a:rPr lang="en-US" sz="1200" kern="1200" dirty="0" err="1">
                <a:solidFill>
                  <a:schemeClr val="tx1"/>
                </a:solidFill>
                <a:effectLst/>
                <a:latin typeface="+mn-lt"/>
                <a:ea typeface="+mn-ea"/>
                <a:cs typeface="+mn-cs"/>
              </a:rPr>
              <a:t>Demerdash</a:t>
            </a:r>
            <a:r>
              <a:rPr lang="en-US" sz="1200" kern="1200" dirty="0">
                <a:solidFill>
                  <a:schemeClr val="tx1"/>
                </a:solidFill>
                <a:effectLst/>
                <a:latin typeface="+mn-lt"/>
                <a:ea typeface="+mn-ea"/>
                <a:cs typeface="+mn-cs"/>
              </a:rPr>
              <a:t>, 2017).</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B3681C07-5D2C-4083-948E-88ED40C903C9}" type="slidenum">
              <a:rPr lang="en-GB" smtClean="0"/>
              <a:t>11</a:t>
            </a:fld>
            <a:endParaRPr lang="en-GB"/>
          </a:p>
        </p:txBody>
      </p:sp>
    </p:spTree>
    <p:extLst>
      <p:ext uri="{BB962C8B-B14F-4D97-AF65-F5344CB8AC3E}">
        <p14:creationId xmlns:p14="http://schemas.microsoft.com/office/powerpoint/2010/main" val="14691437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Ways of Marketing </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Marketing is the vital element of any organization for its product, however the in the hospitality industry the marketing contains primarily a satisfaction of a consumer (Barrows and Robinson, 2018). Extent to the statement satisfaction is the first experience of a consumer who bring by themselves ever. Once the satisfaction block built, truly made the stake’s wall. However, the consumer needs to know about the service or product to favored their sensation or trust to them. Otherwise they divert to competitor (Montgomery et al., 2019). So the purpose of marketing is that to get familiar with market needs and delivering method to the client, to achieve objectives and attain customers to the business by offering them best services and unique products. So the context of Marriot forest of Arden, it can be describe that it mainly emphasis on digital marketing techniques creating user generated content with the primary aim of drag customer attention towards their products which is most appropriate strategy in today’s world. So hotel management use different tactics to use marketing (Montgomery et al., 2019).</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B3681C07-5D2C-4083-948E-88ED40C903C9}" type="slidenum">
              <a:rPr lang="en-GB" smtClean="0"/>
              <a:t>12</a:t>
            </a:fld>
            <a:endParaRPr lang="en-GB"/>
          </a:p>
        </p:txBody>
      </p:sp>
    </p:spTree>
    <p:extLst>
      <p:ext uri="{BB962C8B-B14F-4D97-AF65-F5344CB8AC3E}">
        <p14:creationId xmlns:p14="http://schemas.microsoft.com/office/powerpoint/2010/main" val="18536699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Partnership</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It is stated that Marriot hotel has performed with different social media platforms and snap chat influencers in order to make </a:t>
            </a:r>
            <a:r>
              <a:rPr lang="en-US" sz="1200" kern="1200" dirty="0" err="1">
                <a:solidFill>
                  <a:schemeClr val="tx1"/>
                </a:solidFill>
                <a:effectLst/>
                <a:latin typeface="+mn-lt"/>
                <a:ea typeface="+mn-ea"/>
                <a:cs typeface="+mn-cs"/>
              </a:rPr>
              <a:t>snapisodes</a:t>
            </a:r>
            <a:r>
              <a:rPr lang="en-US" sz="1200" kern="1200" dirty="0">
                <a:solidFill>
                  <a:schemeClr val="tx1"/>
                </a:solidFill>
                <a:effectLst/>
                <a:latin typeface="+mn-lt"/>
                <a:ea typeface="+mn-ea"/>
                <a:cs typeface="+mn-cs"/>
              </a:rPr>
              <a:t> which mimic TV travel documentaries. These influencers are liable to increase sales and for this purpose they show luxuries of hotel (Maier, 2016). It is stated that doing this and creating an effective user generated content, Marriott has made itself able to reach its snap chats and all products and services to Facebook sharing, YouTube and other channels. Marriot has its own apps which helps it out in creating loyal consumer and increasing retention rate (Maier, 2016). As per this app, consumer when they arrive at hotels, go straight to rooms and then open door with their smartphone. So from the above it can be illustrating that Marriott Forest of Arden use different and effective ways to market than others (Maier, 2016).</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B3681C07-5D2C-4083-948E-88ED40C903C9}" type="slidenum">
              <a:rPr lang="en-GB" smtClean="0"/>
              <a:t>13</a:t>
            </a:fld>
            <a:endParaRPr lang="en-GB"/>
          </a:p>
        </p:txBody>
      </p:sp>
    </p:spTree>
    <p:extLst>
      <p:ext uri="{BB962C8B-B14F-4D97-AF65-F5344CB8AC3E}">
        <p14:creationId xmlns:p14="http://schemas.microsoft.com/office/powerpoint/2010/main" val="23256646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Health, Hygiene Food and Beverages</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Develop the procedure for maintaining health, hygiene and safety in food and beverages is one of the important function as it is considered by guest whilst making decision of selecting hotel (Montgomery et al., 2019). It is one of the important thing for manager to be considered and offer hygienic food and beverages to their guest in order to improve their health and don not have negative impact on their health by providing poor quality of food. In addition, it can be said that hotels have direct access to guest health via food and beverages (Montgomery et al., 2019). Working staff mainly in kitchen operations handle all food items which quests are going to eat so, it is important for them to follow sanitation and all practices related to hygiene. There is requirement of having knowledge and skills of handling food with hygiene (El </a:t>
            </a:r>
            <a:r>
              <a:rPr lang="en-US" sz="1200" kern="1200" dirty="0" err="1">
                <a:solidFill>
                  <a:schemeClr val="tx1"/>
                </a:solidFill>
                <a:effectLst/>
                <a:latin typeface="+mn-lt"/>
                <a:ea typeface="+mn-ea"/>
                <a:cs typeface="+mn-cs"/>
              </a:rPr>
              <a:t>Demerdash</a:t>
            </a:r>
            <a:r>
              <a:rPr lang="en-US" sz="1200" kern="1200" dirty="0">
                <a:solidFill>
                  <a:schemeClr val="tx1"/>
                </a:solidFill>
                <a:effectLst/>
                <a:latin typeface="+mn-lt"/>
                <a:ea typeface="+mn-ea"/>
                <a:cs typeface="+mn-cs"/>
              </a:rPr>
              <a:t>, 2017). </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B3681C07-5D2C-4083-948E-88ED40C903C9}" type="slidenum">
              <a:rPr lang="en-GB" smtClean="0"/>
              <a:t>14</a:t>
            </a:fld>
            <a:endParaRPr lang="en-GB"/>
          </a:p>
        </p:txBody>
      </p:sp>
    </p:spTree>
    <p:extLst>
      <p:ext uri="{BB962C8B-B14F-4D97-AF65-F5344CB8AC3E}">
        <p14:creationId xmlns:p14="http://schemas.microsoft.com/office/powerpoint/2010/main" val="38081451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Regular Inspection of Kitchen</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Manager of hotel maintain regular inspection of kitchen as well dining areas in order to make sure about hygiene and clean factors (</a:t>
            </a:r>
            <a:r>
              <a:rPr lang="en-US" sz="1200" kern="1200" dirty="0" err="1">
                <a:solidFill>
                  <a:schemeClr val="tx1"/>
                </a:solidFill>
                <a:effectLst/>
                <a:latin typeface="+mn-lt"/>
                <a:ea typeface="+mn-ea"/>
                <a:cs typeface="+mn-cs"/>
              </a:rPr>
              <a:t>Engida</a:t>
            </a:r>
            <a:r>
              <a:rPr lang="en-US" sz="1200" kern="1200" dirty="0">
                <a:solidFill>
                  <a:schemeClr val="tx1"/>
                </a:solidFill>
                <a:effectLst/>
                <a:latin typeface="+mn-lt"/>
                <a:ea typeface="+mn-ea"/>
                <a:cs typeface="+mn-cs"/>
              </a:rPr>
              <a:t> et al., 2018).</a:t>
            </a:r>
            <a:endParaRPr lang="en-GB" dirty="0">
              <a:effectLst/>
            </a:endParaRPr>
          </a:p>
          <a:p>
            <a:r>
              <a:rPr lang="en-US" sz="1200" kern="1200" dirty="0">
                <a:solidFill>
                  <a:schemeClr val="tx1"/>
                </a:solidFill>
                <a:effectLst/>
                <a:latin typeface="+mn-lt"/>
                <a:ea typeface="+mn-ea"/>
                <a:cs typeface="+mn-cs"/>
              </a:rPr>
              <a:t> </a:t>
            </a:r>
            <a:endParaRPr lang="en-GB" dirty="0">
              <a:effectLst/>
            </a:endParaRPr>
          </a:p>
          <a:p>
            <a:r>
              <a:rPr lang="en-US" sz="1200" b="1" i="1" kern="1200" dirty="0">
                <a:solidFill>
                  <a:schemeClr val="tx1"/>
                </a:solidFill>
                <a:effectLst/>
                <a:latin typeface="+mn-lt"/>
                <a:ea typeface="+mn-ea"/>
                <a:cs typeface="+mn-cs"/>
              </a:rPr>
              <a:t>Personal Hygiene</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Staff and chefs are required to maintain their getup according to the clean and hygiene policy structure. Also they get trained by the company to ensure the practices (Barrows and Robinson, 2018).</a:t>
            </a:r>
            <a:endParaRPr lang="en-GB" dirty="0">
              <a:effectLst/>
            </a:endParaRPr>
          </a:p>
          <a:p>
            <a:r>
              <a:rPr lang="en-US" sz="1200" kern="1200" dirty="0">
                <a:solidFill>
                  <a:schemeClr val="tx1"/>
                </a:solidFill>
                <a:effectLst/>
                <a:latin typeface="+mn-lt"/>
                <a:ea typeface="+mn-ea"/>
                <a:cs typeface="+mn-cs"/>
              </a:rPr>
              <a:t> </a:t>
            </a:r>
            <a:endParaRPr lang="en-GB" dirty="0">
              <a:effectLst/>
            </a:endParaRPr>
          </a:p>
          <a:p>
            <a:r>
              <a:rPr lang="en-US" sz="1200" b="1" i="1" kern="1200" dirty="0">
                <a:solidFill>
                  <a:schemeClr val="tx1"/>
                </a:solidFill>
                <a:effectLst/>
                <a:latin typeface="+mn-lt"/>
                <a:ea typeface="+mn-ea"/>
                <a:cs typeface="+mn-cs"/>
              </a:rPr>
              <a:t>Sanitizer</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Sanitizing kitchen tools and all utensils which chef and kitchen staff use to preparing food is other best way for maintaining and upgrade hygiene policies (Barrows and Robinson, 2018). </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B3681C07-5D2C-4083-948E-88ED40C903C9}" type="slidenum">
              <a:rPr lang="en-GB" smtClean="0"/>
              <a:t>15</a:t>
            </a:fld>
            <a:endParaRPr lang="en-GB"/>
          </a:p>
        </p:txBody>
      </p:sp>
    </p:spTree>
    <p:extLst>
      <p:ext uri="{BB962C8B-B14F-4D97-AF65-F5344CB8AC3E}">
        <p14:creationId xmlns:p14="http://schemas.microsoft.com/office/powerpoint/2010/main" val="40542754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Conclusion</a:t>
            </a:r>
            <a:endParaRPr lang="en-GB" sz="1200" b="1" i="1"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To conclude the above study, it has been catered that maintaining quality of food and beverages played an essential role and considering one of the best operation of food and beverages. However different techniques to use for maintaining quality are customer’s feedback, and check list for quality criteria. Whereas these future outlooks should be adhere by company’s current polices, objectives, coping styles which leads the future intentions of a firm. Hence the future outlooks of a company shows that it focuses on future enhancement through customer satisfaction rather to skim profit earlier.  </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B3681C07-5D2C-4083-948E-88ED40C903C9}" type="slidenum">
              <a:rPr lang="en-GB" smtClean="0"/>
              <a:t>16</a:t>
            </a:fld>
            <a:endParaRPr lang="en-GB"/>
          </a:p>
        </p:txBody>
      </p:sp>
    </p:spTree>
    <p:extLst>
      <p:ext uri="{BB962C8B-B14F-4D97-AF65-F5344CB8AC3E}">
        <p14:creationId xmlns:p14="http://schemas.microsoft.com/office/powerpoint/2010/main" val="12611327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kern="1200" dirty="0">
                <a:solidFill>
                  <a:schemeClr val="tx1"/>
                </a:solidFill>
                <a:effectLst/>
                <a:latin typeface="+mn-lt"/>
                <a:ea typeface="+mn-ea"/>
                <a:cs typeface="+mn-cs"/>
              </a:rPr>
              <a:t>References</a:t>
            </a:r>
            <a:endParaRPr lang="en-GB" sz="1200" b="1" i="1"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Aloshari</a:t>
            </a:r>
            <a:r>
              <a:rPr lang="en-US" sz="1200" kern="1200" dirty="0">
                <a:solidFill>
                  <a:schemeClr val="tx1"/>
                </a:solidFill>
                <a:effectLst/>
                <a:latin typeface="+mn-lt"/>
                <a:ea typeface="+mn-ea"/>
                <a:cs typeface="+mn-cs"/>
              </a:rPr>
              <a:t>, I., 2016. Usage of live streaming apps for destination promotion: An empirical study of the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of destination marketing organizations and their adoption of live streaming apps as a new </a:t>
            </a:r>
            <a:r>
              <a:rPr lang="en-US" sz="1200" kern="1200" dirty="0" err="1">
                <a:solidFill>
                  <a:schemeClr val="tx1"/>
                </a:solidFill>
                <a:effectLst/>
                <a:latin typeface="+mn-lt"/>
                <a:ea typeface="+mn-ea"/>
                <a:cs typeface="+mn-cs"/>
              </a:rPr>
              <a:t>markting</a:t>
            </a:r>
            <a:r>
              <a:rPr lang="en-US" sz="1200" kern="1200" dirty="0">
                <a:solidFill>
                  <a:schemeClr val="tx1"/>
                </a:solidFill>
                <a:effectLst/>
                <a:latin typeface="+mn-lt"/>
                <a:ea typeface="+mn-ea"/>
                <a:cs typeface="+mn-cs"/>
              </a:rPr>
              <a:t> channel.</a:t>
            </a:r>
            <a:endParaRPr lang="en-GB" dirty="0">
              <a:effectLst/>
            </a:endParaRPr>
          </a:p>
          <a:p>
            <a:r>
              <a:rPr lang="en-US" sz="1200" kern="1200" dirty="0">
                <a:solidFill>
                  <a:schemeClr val="tx1"/>
                </a:solidFill>
                <a:effectLst/>
                <a:latin typeface="+mn-lt"/>
                <a:ea typeface="+mn-ea"/>
                <a:cs typeface="+mn-cs"/>
              </a:rPr>
              <a:t>Barrows, C. and Robinson, M., 2018. Food and Beverage.</a:t>
            </a:r>
            <a:endParaRPr lang="en-GB" dirty="0">
              <a:effectLst/>
            </a:endParaRPr>
          </a:p>
          <a:p>
            <a:r>
              <a:rPr lang="en-US" sz="1200" kern="1200" dirty="0">
                <a:solidFill>
                  <a:schemeClr val="tx1"/>
                </a:solidFill>
                <a:effectLst/>
                <a:latin typeface="+mn-lt"/>
                <a:ea typeface="+mn-ea"/>
                <a:cs typeface="+mn-cs"/>
              </a:rPr>
              <a:t>El </a:t>
            </a:r>
            <a:r>
              <a:rPr lang="en-US" sz="1200" kern="1200" dirty="0" err="1">
                <a:solidFill>
                  <a:schemeClr val="tx1"/>
                </a:solidFill>
                <a:effectLst/>
                <a:latin typeface="+mn-lt"/>
                <a:ea typeface="+mn-ea"/>
                <a:cs typeface="+mn-cs"/>
              </a:rPr>
              <a:t>Demerdash</a:t>
            </a:r>
            <a:r>
              <a:rPr lang="en-US" sz="1200" kern="1200" dirty="0">
                <a:solidFill>
                  <a:schemeClr val="tx1"/>
                </a:solidFill>
                <a:effectLst/>
                <a:latin typeface="+mn-lt"/>
                <a:ea typeface="+mn-ea"/>
                <a:cs typeface="+mn-cs"/>
              </a:rPr>
              <a:t>, J.M., 2017. Waste management in food and beverage operations: The case of Alexandria. International Journal of Heritage, Tourism, and Hospitality, 10(2/2).</a:t>
            </a:r>
            <a:endParaRPr lang="en-GB" dirty="0">
              <a:effectLst/>
            </a:endParaRPr>
          </a:p>
          <a:p>
            <a:r>
              <a:rPr lang="en-US" sz="1200" kern="1200" dirty="0" err="1">
                <a:solidFill>
                  <a:schemeClr val="tx1"/>
                </a:solidFill>
                <a:effectLst/>
                <a:latin typeface="+mn-lt"/>
                <a:ea typeface="+mn-ea"/>
                <a:cs typeface="+mn-cs"/>
              </a:rPr>
              <a:t>Engida</a:t>
            </a:r>
            <a:r>
              <a:rPr lang="en-US" sz="1200" kern="1200" dirty="0">
                <a:solidFill>
                  <a:schemeClr val="tx1"/>
                </a:solidFill>
                <a:effectLst/>
                <a:latin typeface="+mn-lt"/>
                <a:ea typeface="+mn-ea"/>
                <a:cs typeface="+mn-cs"/>
              </a:rPr>
              <a:t>, T.G., Rao, X., </a:t>
            </a:r>
            <a:r>
              <a:rPr lang="en-US" sz="1200" kern="1200" dirty="0" err="1">
                <a:solidFill>
                  <a:schemeClr val="tx1"/>
                </a:solidFill>
                <a:effectLst/>
                <a:latin typeface="+mn-lt"/>
                <a:ea typeface="+mn-ea"/>
                <a:cs typeface="+mn-cs"/>
              </a:rPr>
              <a:t>Berentsen</a:t>
            </a:r>
            <a:r>
              <a:rPr lang="en-US" sz="1200" kern="1200" dirty="0">
                <a:solidFill>
                  <a:schemeClr val="tx1"/>
                </a:solidFill>
                <a:effectLst/>
                <a:latin typeface="+mn-lt"/>
                <a:ea typeface="+mn-ea"/>
                <a:cs typeface="+mn-cs"/>
              </a:rPr>
              <a:t>, P.B. and </a:t>
            </a:r>
            <a:r>
              <a:rPr lang="en-US" sz="1200" kern="1200" dirty="0" err="1">
                <a:solidFill>
                  <a:schemeClr val="tx1"/>
                </a:solidFill>
                <a:effectLst/>
                <a:latin typeface="+mn-lt"/>
                <a:ea typeface="+mn-ea"/>
                <a:cs typeface="+mn-cs"/>
              </a:rPr>
              <a:t>Lansink</a:t>
            </a:r>
            <a:r>
              <a:rPr lang="en-US" sz="1200" kern="1200" dirty="0">
                <a:solidFill>
                  <a:schemeClr val="tx1"/>
                </a:solidFill>
                <a:effectLst/>
                <a:latin typeface="+mn-lt"/>
                <a:ea typeface="+mn-ea"/>
                <a:cs typeface="+mn-cs"/>
              </a:rPr>
              <a:t>, A.G.O., 2018. Measuring corporate sustainability performance–the case of European food and beverage companies. </a:t>
            </a:r>
            <a:r>
              <a:rPr lang="en-US" sz="1200" i="1" kern="1200" dirty="0">
                <a:solidFill>
                  <a:schemeClr val="tx1"/>
                </a:solidFill>
                <a:effectLst/>
                <a:latin typeface="+mn-lt"/>
                <a:ea typeface="+mn-ea"/>
                <a:cs typeface="+mn-cs"/>
              </a:rPr>
              <a:t>Journal of Cleaner Production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195</a:t>
            </a:r>
            <a:r>
              <a:rPr lang="en-US" sz="1200" kern="1200" dirty="0">
                <a:solidFill>
                  <a:schemeClr val="tx1"/>
                </a:solidFill>
                <a:effectLst/>
                <a:latin typeface="+mn-lt"/>
                <a:ea typeface="+mn-ea"/>
                <a:cs typeface="+mn-cs"/>
              </a:rPr>
              <a:t>, pp.734-743.</a:t>
            </a:r>
            <a:endParaRPr lang="en-GB" dirty="0">
              <a:effectLst/>
            </a:endParaRPr>
          </a:p>
          <a:p>
            <a:r>
              <a:rPr lang="en-US" sz="1200" kern="1200" dirty="0">
                <a:solidFill>
                  <a:schemeClr val="tx1"/>
                </a:solidFill>
                <a:effectLst/>
                <a:latin typeface="+mn-lt"/>
                <a:ea typeface="+mn-ea"/>
                <a:cs typeface="+mn-cs"/>
              </a:rPr>
              <a:t>Maier, T.A., 2016. Convention hotel food and beverage operating efficiency profile. </a:t>
            </a:r>
            <a:r>
              <a:rPr lang="en-US" sz="1200" i="1" kern="1200" dirty="0">
                <a:solidFill>
                  <a:schemeClr val="tx1"/>
                </a:solidFill>
                <a:effectLst/>
                <a:latin typeface="+mn-lt"/>
                <a:ea typeface="+mn-ea"/>
                <a:cs typeface="+mn-cs"/>
              </a:rPr>
              <a:t>Journal of Foodservice Business Research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19</a:t>
            </a:r>
            <a:r>
              <a:rPr lang="en-US" sz="1200" kern="1200" dirty="0">
                <a:solidFill>
                  <a:schemeClr val="tx1"/>
                </a:solidFill>
                <a:effectLst/>
                <a:latin typeface="+mn-lt"/>
                <a:ea typeface="+mn-ea"/>
                <a:cs typeface="+mn-cs"/>
              </a:rPr>
              <a:t>(5), pp.514-524.</a:t>
            </a:r>
            <a:endParaRPr lang="en-GB" dirty="0">
              <a:effectLst/>
            </a:endParaRPr>
          </a:p>
          <a:p>
            <a:r>
              <a:rPr lang="en-US" sz="1200" kern="1200" dirty="0">
                <a:solidFill>
                  <a:schemeClr val="tx1"/>
                </a:solidFill>
                <a:effectLst/>
                <a:latin typeface="+mn-lt"/>
                <a:ea typeface="+mn-ea"/>
                <a:cs typeface="+mn-cs"/>
              </a:rPr>
              <a:t>Montgomery, K., Chester, J., Nixon, L., Levy, L. and </a:t>
            </a:r>
            <a:r>
              <a:rPr lang="en-US" sz="1200" kern="1200" dirty="0" err="1">
                <a:solidFill>
                  <a:schemeClr val="tx1"/>
                </a:solidFill>
                <a:effectLst/>
                <a:latin typeface="+mn-lt"/>
                <a:ea typeface="+mn-ea"/>
                <a:cs typeface="+mn-cs"/>
              </a:rPr>
              <a:t>Dorfman</a:t>
            </a:r>
            <a:r>
              <a:rPr lang="en-US" sz="1200" kern="1200" dirty="0">
                <a:solidFill>
                  <a:schemeClr val="tx1"/>
                </a:solidFill>
                <a:effectLst/>
                <a:latin typeface="+mn-lt"/>
                <a:ea typeface="+mn-ea"/>
                <a:cs typeface="+mn-cs"/>
              </a:rPr>
              <a:t>, L., 2019. Big Data and the transformation of food and beverage marketing: undermining efforts to reduce obesity?. Critical Public Health, 29(1), pp.110-117.</a:t>
            </a:r>
            <a:endParaRPr lang="en-GB" dirty="0">
              <a:effectLst/>
            </a:endParaRPr>
          </a:p>
          <a:p>
            <a:r>
              <a:rPr lang="en-US" sz="1200" kern="1200" dirty="0">
                <a:solidFill>
                  <a:schemeClr val="tx1"/>
                </a:solidFill>
                <a:effectLst/>
                <a:latin typeface="+mn-lt"/>
                <a:ea typeface="+mn-ea"/>
                <a:cs typeface="+mn-cs"/>
              </a:rPr>
              <a:t>Moore, N.S. and Hewson, D., 2018. A Cross-sectional study of the Culinary Creative Process in the Food and Beverage Operations Students. Collaboration &amp; Co-creation Opportunities in Tourism, p.75.</a:t>
            </a:r>
            <a:endParaRPr lang="en-GB" dirty="0">
              <a:effectLst/>
            </a:endParaRPr>
          </a:p>
          <a:p>
            <a:r>
              <a:rPr lang="en-US" sz="1200" kern="1200" dirty="0">
                <a:solidFill>
                  <a:schemeClr val="tx1"/>
                </a:solidFill>
                <a:effectLst/>
                <a:latin typeface="+mn-lt"/>
                <a:ea typeface="+mn-ea"/>
                <a:cs typeface="+mn-cs"/>
              </a:rPr>
              <a:t> </a:t>
            </a:r>
            <a:endParaRPr lang="en-GB" dirty="0">
              <a:effectLst/>
            </a:endParaRPr>
          </a:p>
          <a:p>
            <a:r>
              <a:rPr lang="en-US" sz="1200" kern="1200" dirty="0">
                <a:solidFill>
                  <a:schemeClr val="tx1"/>
                </a:solidFill>
                <a:effectLst/>
                <a:latin typeface="+mn-lt"/>
                <a:ea typeface="+mn-ea"/>
                <a:cs typeface="+mn-cs"/>
              </a:rPr>
              <a:t> </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B3681C07-5D2C-4083-948E-88ED40C903C9}" type="slidenum">
              <a:rPr lang="en-GB" smtClean="0"/>
              <a:t>17</a:t>
            </a:fld>
            <a:endParaRPr lang="en-GB"/>
          </a:p>
        </p:txBody>
      </p:sp>
    </p:spTree>
    <p:extLst>
      <p:ext uri="{BB962C8B-B14F-4D97-AF65-F5344CB8AC3E}">
        <p14:creationId xmlns:p14="http://schemas.microsoft.com/office/powerpoint/2010/main" val="3985417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40F3443-B46F-4C42-B87A-D22FC904BEB4}"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FA036F-0364-4CC0-A15E-3373299C8F73}" type="slidenum">
              <a:rPr lang="en-GB" smtClean="0"/>
              <a:t>‹#›</a:t>
            </a:fld>
            <a:endParaRPr lang="en-GB"/>
          </a:p>
        </p:txBody>
      </p:sp>
    </p:spTree>
    <p:extLst>
      <p:ext uri="{BB962C8B-B14F-4D97-AF65-F5344CB8AC3E}">
        <p14:creationId xmlns:p14="http://schemas.microsoft.com/office/powerpoint/2010/main" val="2093376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A40F3443-B46F-4C42-B87A-D22FC904BEB4}"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FA036F-0364-4CC0-A15E-3373299C8F73}" type="slidenum">
              <a:rPr lang="en-GB" smtClean="0"/>
              <a:t>‹#›</a:t>
            </a:fld>
            <a:endParaRPr lang="en-GB"/>
          </a:p>
        </p:txBody>
      </p:sp>
    </p:spTree>
    <p:extLst>
      <p:ext uri="{BB962C8B-B14F-4D97-AF65-F5344CB8AC3E}">
        <p14:creationId xmlns:p14="http://schemas.microsoft.com/office/powerpoint/2010/main" val="3790504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40F3443-B46F-4C42-B87A-D22FC904BEB4}"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FA036F-0364-4CC0-A15E-3373299C8F73}" type="slidenum">
              <a:rPr lang="en-GB" smtClean="0"/>
              <a:t>‹#›</a:t>
            </a:fld>
            <a:endParaRPr lang="en-GB"/>
          </a:p>
        </p:txBody>
      </p:sp>
    </p:spTree>
    <p:extLst>
      <p:ext uri="{BB962C8B-B14F-4D97-AF65-F5344CB8AC3E}">
        <p14:creationId xmlns:p14="http://schemas.microsoft.com/office/powerpoint/2010/main" val="3649821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0F3443-B46F-4C42-B87A-D22FC904BEB4}" type="datetimeFigureOut">
              <a:rPr lang="en-GB" smtClean="0"/>
              <a:t>11/06/2020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FA036F-0364-4CC0-A15E-3373299C8F73}" type="slidenum">
              <a:rPr lang="en-GB" smtClean="0"/>
              <a:t>‹#›</a:t>
            </a:fld>
            <a:endParaRPr lang="en-GB"/>
          </a:p>
        </p:txBody>
      </p:sp>
    </p:spTree>
    <p:extLst>
      <p:ext uri="{BB962C8B-B14F-4D97-AF65-F5344CB8AC3E}">
        <p14:creationId xmlns:p14="http://schemas.microsoft.com/office/powerpoint/2010/main" val="24159384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40F3443-B46F-4C42-B87A-D22FC904BEB4}" type="datetimeFigureOut">
              <a:rPr lang="en-GB" smtClean="0"/>
              <a:t>11/06/2020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FA036F-0364-4CC0-A15E-3373299C8F73}" type="slidenum">
              <a:rPr lang="en-GB" smtClean="0"/>
              <a:t>‹#›</a:t>
            </a:fld>
            <a:endParaRPr lang="en-GB"/>
          </a:p>
        </p:txBody>
      </p:sp>
    </p:spTree>
    <p:extLst>
      <p:ext uri="{BB962C8B-B14F-4D97-AF65-F5344CB8AC3E}">
        <p14:creationId xmlns:p14="http://schemas.microsoft.com/office/powerpoint/2010/main" val="2595946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A40F3443-B46F-4C42-B87A-D22FC904BEB4}" type="datetimeFigureOut">
              <a:rPr lang="en-GB" smtClean="0"/>
              <a:t>11/06/2020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E3FA036F-0364-4CC0-A15E-3373299C8F73}" type="slidenum">
              <a:rPr lang="en-GB" smtClean="0"/>
              <a:t>‹#›</a:t>
            </a:fld>
            <a:endParaRPr lang="en-GB"/>
          </a:p>
        </p:txBody>
      </p:sp>
    </p:spTree>
    <p:extLst>
      <p:ext uri="{BB962C8B-B14F-4D97-AF65-F5344CB8AC3E}">
        <p14:creationId xmlns:p14="http://schemas.microsoft.com/office/powerpoint/2010/main" val="513888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40F3443-B46F-4C42-B87A-D22FC904BEB4}" type="datetimeFigureOut">
              <a:rPr lang="en-GB" smtClean="0"/>
              <a:t>11/06/2020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E3FA036F-0364-4CC0-A15E-3373299C8F73}" type="slidenum">
              <a:rPr lang="en-GB" smtClean="0"/>
              <a:t>‹#›</a:t>
            </a:fld>
            <a:endParaRPr lang="en-GB"/>
          </a:p>
        </p:txBody>
      </p:sp>
    </p:spTree>
    <p:extLst>
      <p:ext uri="{BB962C8B-B14F-4D97-AF65-F5344CB8AC3E}">
        <p14:creationId xmlns:p14="http://schemas.microsoft.com/office/powerpoint/2010/main" val="38179554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A40F3443-B46F-4C42-B87A-D22FC904BEB4}" type="datetimeFigureOut">
              <a:rPr lang="en-GB" smtClean="0"/>
              <a:t>11/06/2020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E3FA036F-0364-4CC0-A15E-3373299C8F73}" type="slidenum">
              <a:rPr lang="en-GB" smtClean="0"/>
              <a:t>‹#›</a:t>
            </a:fld>
            <a:endParaRPr lang="en-GB"/>
          </a:p>
        </p:txBody>
      </p:sp>
    </p:spTree>
    <p:extLst>
      <p:ext uri="{BB962C8B-B14F-4D97-AF65-F5344CB8AC3E}">
        <p14:creationId xmlns:p14="http://schemas.microsoft.com/office/powerpoint/2010/main" val="244914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40F3443-B46F-4C42-B87A-D22FC904BEB4}" type="datetimeFigureOut">
              <a:rPr lang="en-GB" smtClean="0"/>
              <a:t>11/06/2020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FA036F-0364-4CC0-A15E-3373299C8F73}" type="slidenum">
              <a:rPr lang="en-GB" smtClean="0"/>
              <a:t>‹#›</a:t>
            </a:fld>
            <a:endParaRPr lang="en-GB"/>
          </a:p>
        </p:txBody>
      </p:sp>
    </p:spTree>
    <p:extLst>
      <p:ext uri="{BB962C8B-B14F-4D97-AF65-F5344CB8AC3E}">
        <p14:creationId xmlns:p14="http://schemas.microsoft.com/office/powerpoint/2010/main" val="558518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40F3443-B46F-4C42-B87A-D22FC904BEB4}" type="datetimeFigureOut">
              <a:rPr lang="en-GB" smtClean="0"/>
              <a:t>11/06/2020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FA036F-0364-4CC0-A15E-3373299C8F73}" type="slidenum">
              <a:rPr lang="en-GB" smtClean="0"/>
              <a:t>‹#›</a:t>
            </a:fld>
            <a:endParaRPr lang="en-GB"/>
          </a:p>
        </p:txBody>
      </p:sp>
    </p:spTree>
    <p:extLst>
      <p:ext uri="{BB962C8B-B14F-4D97-AF65-F5344CB8AC3E}">
        <p14:creationId xmlns:p14="http://schemas.microsoft.com/office/powerpoint/2010/main" val="3046350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40F3443-B46F-4C42-B87A-D22FC904BEB4}"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FA036F-0364-4CC0-A15E-3373299C8F73}" type="slidenum">
              <a:rPr lang="en-GB" smtClean="0"/>
              <a:t>‹#›</a:t>
            </a:fld>
            <a:endParaRPr lang="en-GB"/>
          </a:p>
        </p:txBody>
      </p:sp>
    </p:spTree>
    <p:extLst>
      <p:ext uri="{BB962C8B-B14F-4D97-AF65-F5344CB8AC3E}">
        <p14:creationId xmlns:p14="http://schemas.microsoft.com/office/powerpoint/2010/main" val="2219760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A40F3443-B46F-4C42-B87A-D22FC904BEB4}"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FA036F-0364-4CC0-A15E-3373299C8F7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7815809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40F3443-B46F-4C42-B87A-D22FC904BEB4}"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FA036F-0364-4CC0-A15E-3373299C8F73}" type="slidenum">
              <a:rPr lang="en-GB" smtClean="0"/>
              <a:t>‹#›</a:t>
            </a:fld>
            <a:endParaRPr lang="en-GB"/>
          </a:p>
        </p:txBody>
      </p:sp>
    </p:spTree>
    <p:extLst>
      <p:ext uri="{BB962C8B-B14F-4D97-AF65-F5344CB8AC3E}">
        <p14:creationId xmlns:p14="http://schemas.microsoft.com/office/powerpoint/2010/main" val="21746886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40F3443-B46F-4C42-B87A-D22FC904BEB4}" type="datetimeFigureOut">
              <a:rPr lang="en-GB" smtClean="0"/>
              <a:t>11/06/2020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FA036F-0364-4CC0-A15E-3373299C8F73}" type="slidenum">
              <a:rPr lang="en-GB" smtClean="0"/>
              <a:t>‹#›</a:t>
            </a:fld>
            <a:endParaRPr lang="en-GB"/>
          </a:p>
        </p:txBody>
      </p:sp>
    </p:spTree>
    <p:extLst>
      <p:ext uri="{BB962C8B-B14F-4D97-AF65-F5344CB8AC3E}">
        <p14:creationId xmlns:p14="http://schemas.microsoft.com/office/powerpoint/2010/main" val="42534647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40F3443-B46F-4C42-B87A-D22FC904BEB4}" type="datetimeFigureOut">
              <a:rPr lang="en-GB" smtClean="0"/>
              <a:t>11/06/2020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FA036F-0364-4CC0-A15E-3373299C8F73}" type="slidenum">
              <a:rPr lang="en-GB" smtClean="0"/>
              <a:t>‹#›</a:t>
            </a:fld>
            <a:endParaRPr lang="en-GB"/>
          </a:p>
        </p:txBody>
      </p:sp>
    </p:spTree>
    <p:extLst>
      <p:ext uri="{BB962C8B-B14F-4D97-AF65-F5344CB8AC3E}">
        <p14:creationId xmlns:p14="http://schemas.microsoft.com/office/powerpoint/2010/main" val="17554813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0F3443-B46F-4C42-B87A-D22FC904BEB4}"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FA036F-0364-4CC0-A15E-3373299C8F73}" type="slidenum">
              <a:rPr lang="en-GB" smtClean="0"/>
              <a:t>‹#›</a:t>
            </a:fld>
            <a:endParaRPr lang="en-GB"/>
          </a:p>
        </p:txBody>
      </p:sp>
    </p:spTree>
    <p:extLst>
      <p:ext uri="{BB962C8B-B14F-4D97-AF65-F5344CB8AC3E}">
        <p14:creationId xmlns:p14="http://schemas.microsoft.com/office/powerpoint/2010/main" val="37935862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0F3443-B46F-4C42-B87A-D22FC904BEB4}" type="datetimeFigureOut">
              <a:rPr lang="en-GB" smtClean="0"/>
              <a:t>11/06/2020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FA036F-0364-4CC0-A15E-3373299C8F73}" type="slidenum">
              <a:rPr lang="en-GB" smtClean="0"/>
              <a:t>‹#›</a:t>
            </a:fld>
            <a:endParaRPr lang="en-GB"/>
          </a:p>
        </p:txBody>
      </p:sp>
    </p:spTree>
    <p:extLst>
      <p:ext uri="{BB962C8B-B14F-4D97-AF65-F5344CB8AC3E}">
        <p14:creationId xmlns:p14="http://schemas.microsoft.com/office/powerpoint/2010/main" val="2031838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40F3443-B46F-4C42-B87A-D22FC904BEB4}" type="datetimeFigureOut">
              <a:rPr lang="en-GB" smtClean="0"/>
              <a:t>11/06/2020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E3FA036F-0364-4CC0-A15E-3373299C8F73}" type="slidenum">
              <a:rPr lang="en-GB" smtClean="0"/>
              <a:t>‹#›</a:t>
            </a:fld>
            <a:endParaRPr lang="en-GB"/>
          </a:p>
        </p:txBody>
      </p:sp>
    </p:spTree>
    <p:extLst>
      <p:ext uri="{BB962C8B-B14F-4D97-AF65-F5344CB8AC3E}">
        <p14:creationId xmlns:p14="http://schemas.microsoft.com/office/powerpoint/2010/main" val="391699611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4" y="772732"/>
            <a:ext cx="9045113" cy="3348507"/>
          </a:xfrm>
        </p:spPr>
        <p:txBody>
          <a:bodyPr/>
          <a:lstStyle/>
          <a:p>
            <a:r>
              <a:rPr lang="en-GB" dirty="0"/>
              <a:t>Food and Beverage Operations</a:t>
            </a:r>
          </a:p>
        </p:txBody>
      </p:sp>
      <p:sp>
        <p:nvSpPr>
          <p:cNvPr id="3" name="Subtitle 2"/>
          <p:cNvSpPr>
            <a:spLocks noGrp="1"/>
          </p:cNvSpPr>
          <p:nvPr>
            <p:ph type="subTitle" idx="1"/>
          </p:nvPr>
        </p:nvSpPr>
        <p:spPr>
          <a:xfrm>
            <a:off x="1154954" y="4404575"/>
            <a:ext cx="8825659" cy="1234225"/>
          </a:xfrm>
        </p:spPr>
        <p:txBody>
          <a:bodyPr>
            <a:normAutofit lnSpcReduction="10000"/>
          </a:bodyPr>
          <a:lstStyle/>
          <a:p>
            <a:r>
              <a:rPr lang="en-GB" dirty="0"/>
              <a:t>Module Code M4X01918</a:t>
            </a:r>
          </a:p>
          <a:p>
            <a:r>
              <a:rPr lang="en-GB" dirty="0"/>
              <a:t>Simona Claudia </a:t>
            </a:r>
            <a:r>
              <a:rPr lang="en-GB" dirty="0" err="1"/>
              <a:t>Ursu</a:t>
            </a:r>
            <a:endParaRPr lang="en-GB" dirty="0"/>
          </a:p>
          <a:p>
            <a:r>
              <a:rPr lang="en-GB" dirty="0"/>
              <a:t>Student number 1818144</a:t>
            </a:r>
          </a:p>
        </p:txBody>
      </p:sp>
    </p:spTree>
    <p:extLst>
      <p:ext uri="{BB962C8B-B14F-4D97-AF65-F5344CB8AC3E}">
        <p14:creationId xmlns:p14="http://schemas.microsoft.com/office/powerpoint/2010/main" val="8850308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5FB9D165-FB18-5E46-AC7D-3603BE91614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07344" y="0"/>
            <a:ext cx="5114637" cy="6819517"/>
          </a:xfrm>
          <a:prstGeom prst="rect">
            <a:avLst/>
          </a:prstGeom>
        </p:spPr>
      </p:pic>
    </p:spTree>
    <p:extLst>
      <p:ext uri="{BB962C8B-B14F-4D97-AF65-F5344CB8AC3E}">
        <p14:creationId xmlns:p14="http://schemas.microsoft.com/office/powerpoint/2010/main" val="3838800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t>Introduction</a:t>
            </a:r>
            <a:br>
              <a:rPr lang="en-GB" b="1" i="1" dirty="0"/>
            </a:br>
            <a:endParaRPr lang="en-GB" dirty="0"/>
          </a:p>
        </p:txBody>
      </p:sp>
      <p:sp>
        <p:nvSpPr>
          <p:cNvPr id="3" name="Content Placeholder 2"/>
          <p:cNvSpPr>
            <a:spLocks noGrp="1"/>
          </p:cNvSpPr>
          <p:nvPr>
            <p:ph idx="1"/>
          </p:nvPr>
        </p:nvSpPr>
        <p:spPr/>
        <p:txBody>
          <a:bodyPr/>
          <a:lstStyle/>
          <a:p>
            <a:r>
              <a:rPr lang="en-US" dirty="0"/>
              <a:t>Operation describe a process which is active in various sectors of a firms to attain their goals.</a:t>
            </a:r>
          </a:p>
          <a:p>
            <a:r>
              <a:rPr lang="en-US" dirty="0"/>
              <a:t>However, representation is based on Marriot Forest of Arden hotel which gives attractive room products and services.</a:t>
            </a:r>
          </a:p>
          <a:p>
            <a:r>
              <a:rPr lang="en-US" dirty="0"/>
              <a:t>Moreover, this exhibition is illustrating various types operations of Marriot Hotel like beverages and food client services, marketing, front desk services and many more.</a:t>
            </a:r>
            <a:endParaRPr lang="en-GB" dirty="0"/>
          </a:p>
        </p:txBody>
      </p:sp>
    </p:spTree>
    <p:extLst>
      <p:ext uri="{BB962C8B-B14F-4D97-AF65-F5344CB8AC3E}">
        <p14:creationId xmlns:p14="http://schemas.microsoft.com/office/powerpoint/2010/main" val="2532959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t>Marriot Forest of Arden</a:t>
            </a:r>
            <a:br>
              <a:rPr lang="en-GB" b="1" i="1" dirty="0"/>
            </a:br>
            <a:endParaRPr lang="en-GB" dirty="0"/>
          </a:p>
        </p:txBody>
      </p:sp>
      <p:sp>
        <p:nvSpPr>
          <p:cNvPr id="3" name="Content Placeholder 2"/>
          <p:cNvSpPr>
            <a:spLocks noGrp="1"/>
          </p:cNvSpPr>
          <p:nvPr>
            <p:ph idx="1"/>
          </p:nvPr>
        </p:nvSpPr>
        <p:spPr/>
        <p:txBody>
          <a:bodyPr/>
          <a:lstStyle/>
          <a:p>
            <a:r>
              <a:rPr lang="en-US" dirty="0"/>
              <a:t>It is a country club complex and hotel in England which is run or operated by Marriot hotels and resorts. </a:t>
            </a:r>
          </a:p>
          <a:p>
            <a:r>
              <a:rPr lang="en-US" dirty="0"/>
              <a:t>Extend to this it is known as an admirable rural escape in the heart of the Midlands.</a:t>
            </a:r>
          </a:p>
          <a:p>
            <a:r>
              <a:rPr lang="en-US" dirty="0"/>
              <a:t>Among the best features and charm of this location is it has soothing historical lakes also have woodland expended to 10,000 acres .</a:t>
            </a:r>
            <a:endParaRPr lang="en-GB" dirty="0"/>
          </a:p>
        </p:txBody>
      </p:sp>
    </p:spTree>
    <p:extLst>
      <p:ext uri="{BB962C8B-B14F-4D97-AF65-F5344CB8AC3E}">
        <p14:creationId xmlns:p14="http://schemas.microsoft.com/office/powerpoint/2010/main" val="21161089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t>Types of Operations</a:t>
            </a:r>
            <a:br>
              <a:rPr lang="en-GB" b="1" i="1" dirty="0"/>
            </a:br>
            <a:endParaRPr lang="en-GB" dirty="0"/>
          </a:p>
        </p:txBody>
      </p:sp>
      <p:sp>
        <p:nvSpPr>
          <p:cNvPr id="3" name="Content Placeholder 2"/>
          <p:cNvSpPr>
            <a:spLocks noGrp="1"/>
          </p:cNvSpPr>
          <p:nvPr>
            <p:ph idx="1"/>
          </p:nvPr>
        </p:nvSpPr>
        <p:spPr/>
        <p:txBody>
          <a:bodyPr/>
          <a:lstStyle/>
          <a:p>
            <a:r>
              <a:rPr lang="en-US" dirty="0"/>
              <a:t>In the perspective of hospitality operations and Marriot Forest of Arden hotel, must have said to use various operations to perform. </a:t>
            </a:r>
          </a:p>
          <a:p>
            <a:r>
              <a:rPr lang="en-US" dirty="0"/>
              <a:t>However key operations like beverages and food which is not restricted to making food but also contain right staff to engage, inventory purchasing with quality and timely basis, keeping them, also perform to hygiene, safety etc. </a:t>
            </a:r>
            <a:endParaRPr lang="en-GB" dirty="0"/>
          </a:p>
        </p:txBody>
      </p:sp>
    </p:spTree>
    <p:extLst>
      <p:ext uri="{BB962C8B-B14F-4D97-AF65-F5344CB8AC3E}">
        <p14:creationId xmlns:p14="http://schemas.microsoft.com/office/powerpoint/2010/main" val="32237561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Beverages and Food </a:t>
            </a:r>
            <a:endParaRPr lang="en-GB" dirty="0"/>
          </a:p>
        </p:txBody>
      </p:sp>
      <p:sp>
        <p:nvSpPr>
          <p:cNvPr id="3" name="Content Placeholder 2"/>
          <p:cNvSpPr>
            <a:spLocks noGrp="1"/>
          </p:cNvSpPr>
          <p:nvPr>
            <p:ph idx="1"/>
          </p:nvPr>
        </p:nvSpPr>
        <p:spPr/>
        <p:txBody>
          <a:bodyPr/>
          <a:lstStyle/>
          <a:p>
            <a:r>
              <a:rPr lang="en-US" dirty="0"/>
              <a:t>It is vital operation which is not restricted to preparing and serving food to visitant but cover numerous other functions. </a:t>
            </a:r>
          </a:p>
          <a:p>
            <a:r>
              <a:rPr lang="en-US" dirty="0"/>
              <a:t>Also it serves full service restaurant in order to make their customer feel valued and give them all services at a place. </a:t>
            </a:r>
          </a:p>
          <a:p>
            <a:r>
              <a:rPr lang="en-US" dirty="0"/>
              <a:t>In this operations chefs make menus also oversees ordering, making foods and pass to them for guest in a very efficient manner. </a:t>
            </a:r>
            <a:endParaRPr lang="en-GB" dirty="0"/>
          </a:p>
        </p:txBody>
      </p:sp>
    </p:spTree>
    <p:extLst>
      <p:ext uri="{BB962C8B-B14F-4D97-AF65-F5344CB8AC3E}">
        <p14:creationId xmlns:p14="http://schemas.microsoft.com/office/powerpoint/2010/main" val="134193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t>One Beverage and Food Operations</a:t>
            </a:r>
            <a:br>
              <a:rPr lang="en-GB" b="1" i="1" dirty="0"/>
            </a:br>
            <a:endParaRPr lang="en-GB" dirty="0"/>
          </a:p>
        </p:txBody>
      </p:sp>
      <p:sp>
        <p:nvSpPr>
          <p:cNvPr id="3" name="Content Placeholder 2"/>
          <p:cNvSpPr>
            <a:spLocks noGrp="1"/>
          </p:cNvSpPr>
          <p:nvPr>
            <p:ph idx="1"/>
          </p:nvPr>
        </p:nvSpPr>
        <p:spPr/>
        <p:txBody>
          <a:bodyPr/>
          <a:lstStyle/>
          <a:p>
            <a:r>
              <a:rPr lang="en-US" dirty="0"/>
              <a:t>As this operation cover various functions like to maintain inventory levels quality control process, assure health and safety procedures where the main focus on to sustain companies strategic position among the customers through better service quality providing and adhere them to received feedback about their product and services </a:t>
            </a:r>
            <a:endParaRPr lang="en-GB" dirty="0"/>
          </a:p>
        </p:txBody>
      </p:sp>
    </p:spTree>
    <p:extLst>
      <p:ext uri="{BB962C8B-B14F-4D97-AF65-F5344CB8AC3E}">
        <p14:creationId xmlns:p14="http://schemas.microsoft.com/office/powerpoint/2010/main" val="26941165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t>Maintain Quality</a:t>
            </a:r>
            <a:br>
              <a:rPr lang="en-GB" b="1" i="1" dirty="0"/>
            </a:br>
            <a:endParaRPr lang="en-GB" dirty="0"/>
          </a:p>
        </p:txBody>
      </p:sp>
      <p:sp>
        <p:nvSpPr>
          <p:cNvPr id="3" name="Content Placeholder 2"/>
          <p:cNvSpPr>
            <a:spLocks noGrp="1"/>
          </p:cNvSpPr>
          <p:nvPr>
            <p:ph idx="1"/>
          </p:nvPr>
        </p:nvSpPr>
        <p:spPr/>
        <p:txBody>
          <a:bodyPr/>
          <a:lstStyle/>
          <a:p>
            <a:r>
              <a:rPr lang="en-US" dirty="0"/>
              <a:t>It is a subpart of the operation where tend to seek for consumer taste and quality services of food products, because the customers are very conscious about their health and fitness.</a:t>
            </a:r>
          </a:p>
          <a:p>
            <a:r>
              <a:rPr lang="en-US" dirty="0"/>
              <a:t>It is listed that Marriott hotel emphasis on sustain and upgrade continuously product quality of food products which brings the guest protect from any misfortune to health and quality.</a:t>
            </a:r>
          </a:p>
          <a:p>
            <a:r>
              <a:rPr lang="en-US" dirty="0"/>
              <a:t>Whereas poor quality of beverages and food product can have adverse effect on health of a guest also built bad image of hotel. </a:t>
            </a:r>
          </a:p>
          <a:p>
            <a:r>
              <a:rPr lang="en-US" dirty="0"/>
              <a:t>So for the in competitive environment and enhancing experience of a consumer of beverages manager of this hotel exercising six sigma and TQM methods, which make several benefits for a company. Like competitive edge, law abiding threats, customer’s wealth.</a:t>
            </a:r>
            <a:endParaRPr lang="en-GB" dirty="0"/>
          </a:p>
        </p:txBody>
      </p:sp>
    </p:spTree>
    <p:extLst>
      <p:ext uri="{BB962C8B-B14F-4D97-AF65-F5344CB8AC3E}">
        <p14:creationId xmlns:p14="http://schemas.microsoft.com/office/powerpoint/2010/main" val="1539596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t>Types of Menu or Product of Kitchen</a:t>
            </a:r>
            <a:br>
              <a:rPr lang="en-GB" b="1" i="1" dirty="0"/>
            </a:br>
            <a:endParaRPr lang="en-GB" dirty="0"/>
          </a:p>
        </p:txBody>
      </p:sp>
      <p:sp>
        <p:nvSpPr>
          <p:cNvPr id="3" name="Content Placeholder 2"/>
          <p:cNvSpPr>
            <a:spLocks noGrp="1"/>
          </p:cNvSpPr>
          <p:nvPr>
            <p:ph idx="1"/>
          </p:nvPr>
        </p:nvSpPr>
        <p:spPr/>
        <p:txBody>
          <a:bodyPr/>
          <a:lstStyle/>
          <a:p>
            <a:r>
              <a:rPr lang="en-US" dirty="0"/>
              <a:t>There are mainly four types menu which different hotels have like A La Carte menu, static menus Du jour menus and cyclic menus. </a:t>
            </a:r>
          </a:p>
          <a:p>
            <a:r>
              <a:rPr lang="en-US" dirty="0"/>
              <a:t>However, it is stated that Marriott forest or Arden follows A La Carte Menu which is discussed in a detailed manner which also as shows all product and food items which it offers like.</a:t>
            </a:r>
            <a:endParaRPr lang="en-GB" dirty="0"/>
          </a:p>
        </p:txBody>
      </p:sp>
    </p:spTree>
    <p:extLst>
      <p:ext uri="{BB962C8B-B14F-4D97-AF65-F5344CB8AC3E}">
        <p14:creationId xmlns:p14="http://schemas.microsoft.com/office/powerpoint/2010/main" val="33579558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DC398738-9DC4-7D4D-AD88-B40580DD41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34764" y="28038"/>
            <a:ext cx="5122471" cy="6829962"/>
          </a:xfrm>
          <a:prstGeom prst="rect">
            <a:avLst/>
          </a:prstGeom>
        </p:spPr>
      </p:pic>
    </p:spTree>
    <p:extLst>
      <p:ext uri="{BB962C8B-B14F-4D97-AF65-F5344CB8AC3E}">
        <p14:creationId xmlns:p14="http://schemas.microsoft.com/office/powerpoint/2010/main" val="41479011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t>A la Carte Menu</a:t>
            </a:r>
            <a:br>
              <a:rPr lang="en-GB" b="1" i="1" dirty="0"/>
            </a:br>
            <a:endParaRPr lang="en-GB" dirty="0"/>
          </a:p>
        </p:txBody>
      </p:sp>
      <p:sp>
        <p:nvSpPr>
          <p:cNvPr id="3" name="Content Placeholder 2"/>
          <p:cNvSpPr>
            <a:spLocks noGrp="1"/>
          </p:cNvSpPr>
          <p:nvPr>
            <p:ph idx="1"/>
          </p:nvPr>
        </p:nvSpPr>
        <p:spPr/>
        <p:txBody>
          <a:bodyPr/>
          <a:lstStyle/>
          <a:p>
            <a:r>
              <a:rPr lang="en-US" dirty="0"/>
              <a:t>The meaning of this menu is describe as to consist of list item priced and ordered separately. </a:t>
            </a:r>
          </a:p>
          <a:p>
            <a:r>
              <a:rPr lang="en-US" dirty="0"/>
              <a:t>It is one of the best type of menu which serves flexibility to guest in which they can list their options individually.</a:t>
            </a:r>
          </a:p>
          <a:p>
            <a:r>
              <a:rPr lang="en-US" dirty="0"/>
              <a:t>The decision of ordering food products seeing pricing list of each of them.</a:t>
            </a:r>
            <a:endParaRPr lang="en-GB" dirty="0"/>
          </a:p>
        </p:txBody>
      </p:sp>
    </p:spTree>
    <p:extLst>
      <p:ext uri="{BB962C8B-B14F-4D97-AF65-F5344CB8AC3E}">
        <p14:creationId xmlns:p14="http://schemas.microsoft.com/office/powerpoint/2010/main" val="7071566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t>Ways of Marketing </a:t>
            </a:r>
            <a:br>
              <a:rPr lang="en-GB" b="1" i="1" dirty="0"/>
            </a:br>
            <a:endParaRPr lang="en-GB" dirty="0"/>
          </a:p>
        </p:txBody>
      </p:sp>
      <p:sp>
        <p:nvSpPr>
          <p:cNvPr id="3" name="Content Placeholder 2"/>
          <p:cNvSpPr>
            <a:spLocks noGrp="1"/>
          </p:cNvSpPr>
          <p:nvPr>
            <p:ph idx="1"/>
          </p:nvPr>
        </p:nvSpPr>
        <p:spPr/>
        <p:txBody>
          <a:bodyPr/>
          <a:lstStyle/>
          <a:p>
            <a:r>
              <a:rPr lang="en-US" dirty="0"/>
              <a:t>Marketing is the vital element of any organization for its product, however the in the hospitality industry the marketing contains primarily a satisfaction of a consumer.</a:t>
            </a:r>
          </a:p>
          <a:p>
            <a:r>
              <a:rPr lang="en-US" dirty="0"/>
              <a:t>Extent to the statement satisfaction is the first experience of a consumer who bring by themselves ever. </a:t>
            </a:r>
          </a:p>
          <a:p>
            <a:r>
              <a:rPr lang="en-US" dirty="0"/>
              <a:t>The consumer needs to know about the service or product to favored their sensation or trust to them.</a:t>
            </a:r>
          </a:p>
          <a:p>
            <a:r>
              <a:rPr lang="en-US" dirty="0"/>
              <a:t>The purpose of marketing is that to get familiar with market needs and delivering method to the client, to achieve objectives and attain customers to the business by offering them best services and unique products.</a:t>
            </a:r>
            <a:endParaRPr lang="en-GB" dirty="0"/>
          </a:p>
        </p:txBody>
      </p:sp>
    </p:spTree>
    <p:extLst>
      <p:ext uri="{BB962C8B-B14F-4D97-AF65-F5344CB8AC3E}">
        <p14:creationId xmlns:p14="http://schemas.microsoft.com/office/powerpoint/2010/main" val="21499018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t>Partnership</a:t>
            </a:r>
            <a:br>
              <a:rPr lang="en-GB" b="1" i="1" dirty="0"/>
            </a:br>
            <a:endParaRPr lang="en-GB" dirty="0"/>
          </a:p>
        </p:txBody>
      </p:sp>
      <p:sp>
        <p:nvSpPr>
          <p:cNvPr id="3" name="Content Placeholder 2"/>
          <p:cNvSpPr>
            <a:spLocks noGrp="1"/>
          </p:cNvSpPr>
          <p:nvPr>
            <p:ph idx="1"/>
          </p:nvPr>
        </p:nvSpPr>
        <p:spPr/>
        <p:txBody>
          <a:bodyPr/>
          <a:lstStyle/>
          <a:p>
            <a:r>
              <a:rPr lang="en-US" dirty="0"/>
              <a:t>It is stated that Marriot hotel has performed with different social media platforms and snap chat influencers in order to make </a:t>
            </a:r>
            <a:r>
              <a:rPr lang="en-US" dirty="0" err="1"/>
              <a:t>snapisodes</a:t>
            </a:r>
            <a:r>
              <a:rPr lang="en-US" dirty="0"/>
              <a:t> which mimic TV travel documentaries. </a:t>
            </a:r>
          </a:p>
          <a:p>
            <a:r>
              <a:rPr lang="en-US" dirty="0"/>
              <a:t>These influencers are liable to increase sales and for this purpose they show luxuries of hotel </a:t>
            </a:r>
          </a:p>
          <a:p>
            <a:r>
              <a:rPr lang="en-US" dirty="0"/>
              <a:t>It is stated that doing this and creating an effective user generated content, Marriott has made itself able to reach its snap chats and all products and services to Facebook sharing, YouTube and other channels. </a:t>
            </a:r>
          </a:p>
          <a:p>
            <a:r>
              <a:rPr lang="en-US" dirty="0"/>
              <a:t>Marriot has its own apps which helps it out in creating loyal consumer and increasing retention rate</a:t>
            </a:r>
            <a:endParaRPr lang="en-GB" dirty="0"/>
          </a:p>
        </p:txBody>
      </p:sp>
    </p:spTree>
    <p:extLst>
      <p:ext uri="{BB962C8B-B14F-4D97-AF65-F5344CB8AC3E}">
        <p14:creationId xmlns:p14="http://schemas.microsoft.com/office/powerpoint/2010/main" val="37002624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t>Health, Hygiene Food and Beverages</a:t>
            </a:r>
            <a:br>
              <a:rPr lang="en-GB" b="1" i="1" dirty="0"/>
            </a:br>
            <a:endParaRPr lang="en-GB" dirty="0"/>
          </a:p>
        </p:txBody>
      </p:sp>
      <p:sp>
        <p:nvSpPr>
          <p:cNvPr id="3" name="Content Placeholder 2"/>
          <p:cNvSpPr>
            <a:spLocks noGrp="1"/>
          </p:cNvSpPr>
          <p:nvPr>
            <p:ph idx="1"/>
          </p:nvPr>
        </p:nvSpPr>
        <p:spPr/>
        <p:txBody>
          <a:bodyPr/>
          <a:lstStyle/>
          <a:p>
            <a:r>
              <a:rPr lang="en-US" dirty="0"/>
              <a:t>Develop the procedure for maintaining health, hygiene and safety in food and beverages is one of the important function as it is considered by guest whilst making decision of selecting hotel. </a:t>
            </a:r>
          </a:p>
          <a:p>
            <a:r>
              <a:rPr lang="en-US" dirty="0"/>
              <a:t>It is one of the important thing for manager to be considered and offer hygienic food and beverages to their guest in order to improve their health and don not have negative impact on their health by providing poor quality of food. </a:t>
            </a:r>
          </a:p>
          <a:p>
            <a:r>
              <a:rPr lang="en-US" dirty="0"/>
              <a:t>Working staff mainly in kitchen operations handle all food items which quests are going to eat so, it is important for them to follow sanitation and all practices related to hygiene. </a:t>
            </a:r>
            <a:endParaRPr lang="en-GB" dirty="0"/>
          </a:p>
        </p:txBody>
      </p:sp>
    </p:spTree>
    <p:extLst>
      <p:ext uri="{BB962C8B-B14F-4D97-AF65-F5344CB8AC3E}">
        <p14:creationId xmlns:p14="http://schemas.microsoft.com/office/powerpoint/2010/main" val="27782543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t>Regular Inspection of Kitchen</a:t>
            </a:r>
            <a:br>
              <a:rPr lang="en-GB" b="1" i="1" dirty="0"/>
            </a:br>
            <a:endParaRPr lang="en-GB" dirty="0"/>
          </a:p>
        </p:txBody>
      </p:sp>
      <p:sp>
        <p:nvSpPr>
          <p:cNvPr id="3" name="Content Placeholder 2"/>
          <p:cNvSpPr>
            <a:spLocks noGrp="1"/>
          </p:cNvSpPr>
          <p:nvPr>
            <p:ph idx="1"/>
          </p:nvPr>
        </p:nvSpPr>
        <p:spPr>
          <a:xfrm>
            <a:off x="1103312" y="1593274"/>
            <a:ext cx="9343015" cy="4378036"/>
          </a:xfrm>
        </p:spPr>
        <p:txBody>
          <a:bodyPr>
            <a:normAutofit/>
          </a:bodyPr>
          <a:lstStyle/>
          <a:p>
            <a:r>
              <a:rPr lang="en-US" dirty="0"/>
              <a:t>Manager of hotel maintain regular inspection of kitchen as well dining areas in order to make sure about hygiene and clean factors.</a:t>
            </a:r>
          </a:p>
          <a:p>
            <a:endParaRPr lang="en-US" dirty="0"/>
          </a:p>
          <a:p>
            <a:pPr>
              <a:buFont typeface="Wingdings" panose="05000000000000000000" pitchFamily="2" charset="2"/>
              <a:buChar char="Ø"/>
            </a:pPr>
            <a:r>
              <a:rPr lang="en-US" b="1" i="1" dirty="0"/>
              <a:t>Personal Hygiene</a:t>
            </a:r>
            <a:endParaRPr lang="en-GB" b="1" i="1" dirty="0"/>
          </a:p>
          <a:p>
            <a:pPr>
              <a:buFont typeface="Arial" panose="020B0604020202020204" pitchFamily="34" charset="0"/>
              <a:buChar char="•"/>
            </a:pPr>
            <a:r>
              <a:rPr lang="en-US" dirty="0"/>
              <a:t>Staff and chefs are required to maintain their getup according to the clean and hygiene policy structure. </a:t>
            </a:r>
          </a:p>
          <a:p>
            <a:pPr marL="0" indent="0">
              <a:buNone/>
            </a:pPr>
            <a:endParaRPr lang="en-US" dirty="0"/>
          </a:p>
          <a:p>
            <a:pPr>
              <a:buFont typeface="Wingdings" panose="05000000000000000000" pitchFamily="2" charset="2"/>
              <a:buChar char="Ø"/>
            </a:pPr>
            <a:r>
              <a:rPr lang="en-US" b="1" i="1" dirty="0"/>
              <a:t>Sanitizer</a:t>
            </a:r>
            <a:endParaRPr lang="en-GB" b="1" i="1" dirty="0"/>
          </a:p>
          <a:p>
            <a:pPr>
              <a:buFont typeface="Arial" panose="020B0604020202020204" pitchFamily="34" charset="0"/>
              <a:buChar char="•"/>
            </a:pPr>
            <a:r>
              <a:rPr lang="en-US" dirty="0"/>
              <a:t>Sanitizing kitchen tools and all utensils which chef and kitchen staff use to preparing food is other best way for maintaining and upgrade hygiene policies.</a:t>
            </a:r>
          </a:p>
          <a:p>
            <a:pPr>
              <a:buFont typeface="Arial" panose="020B0604020202020204" pitchFamily="34" charset="0"/>
              <a:buChar char="•"/>
            </a:pPr>
            <a:endParaRPr lang="en-US" dirty="0"/>
          </a:p>
          <a:p>
            <a:pPr>
              <a:buFont typeface="Arial" panose="020B0604020202020204" pitchFamily="34" charset="0"/>
              <a:buChar char="•"/>
            </a:pPr>
            <a:endParaRPr lang="en-GB" dirty="0"/>
          </a:p>
        </p:txBody>
      </p:sp>
    </p:spTree>
    <p:extLst>
      <p:ext uri="{BB962C8B-B14F-4D97-AF65-F5344CB8AC3E}">
        <p14:creationId xmlns:p14="http://schemas.microsoft.com/office/powerpoint/2010/main" val="10503040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dirty="0"/>
              <a:t>Conclusion</a:t>
            </a:r>
            <a:br>
              <a:rPr lang="en-GB" b="1" i="1" dirty="0"/>
            </a:br>
            <a:endParaRPr lang="en-GB" dirty="0"/>
          </a:p>
        </p:txBody>
      </p:sp>
      <p:sp>
        <p:nvSpPr>
          <p:cNvPr id="3" name="Content Placeholder 2"/>
          <p:cNvSpPr>
            <a:spLocks noGrp="1"/>
          </p:cNvSpPr>
          <p:nvPr>
            <p:ph idx="1"/>
          </p:nvPr>
        </p:nvSpPr>
        <p:spPr/>
        <p:txBody>
          <a:bodyPr/>
          <a:lstStyle/>
          <a:p>
            <a:r>
              <a:rPr lang="en-US" dirty="0"/>
              <a:t>it has been catered that maintaining quality of food and beverages played an essential role and considering one of the best operation of food and beverages. However different techniques to use for maintaining quality are customer’s feedback, and check list for quality criteria. Whereas these future outlooks should be adhere by company’s current polices, objectives, coping styles which leads the future intentions of a firm. Hence the future outlooks of a company shows that it focuses on future enhancement through customer satisfaction rather to skim profit earlier.  </a:t>
            </a:r>
            <a:endParaRPr lang="en-GB" dirty="0"/>
          </a:p>
          <a:p>
            <a:endParaRPr lang="en-GB" dirty="0"/>
          </a:p>
        </p:txBody>
      </p:sp>
    </p:spTree>
    <p:extLst>
      <p:ext uri="{BB962C8B-B14F-4D97-AF65-F5344CB8AC3E}">
        <p14:creationId xmlns:p14="http://schemas.microsoft.com/office/powerpoint/2010/main" val="22853747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br>
              <a:rPr lang="en-GB" b="1" i="1" dirty="0"/>
            </a:br>
            <a:endParaRPr lang="en-GB" dirty="0"/>
          </a:p>
        </p:txBody>
      </p:sp>
      <p:sp>
        <p:nvSpPr>
          <p:cNvPr id="3" name="Content Placeholder 2"/>
          <p:cNvSpPr>
            <a:spLocks noGrp="1"/>
          </p:cNvSpPr>
          <p:nvPr>
            <p:ph idx="1"/>
          </p:nvPr>
        </p:nvSpPr>
        <p:spPr/>
        <p:txBody>
          <a:bodyPr>
            <a:normAutofit fontScale="92500" lnSpcReduction="20000"/>
          </a:bodyPr>
          <a:lstStyle/>
          <a:p>
            <a:r>
              <a:rPr lang="en-US" dirty="0" err="1"/>
              <a:t>Aloshari</a:t>
            </a:r>
            <a:r>
              <a:rPr lang="en-US" dirty="0"/>
              <a:t>, I., 2016. Usage of live streaming apps for destination promotion: An empirical study of the </a:t>
            </a:r>
            <a:r>
              <a:rPr lang="en-US" dirty="0" err="1"/>
              <a:t>behaviour</a:t>
            </a:r>
            <a:r>
              <a:rPr lang="en-US" dirty="0"/>
              <a:t> of destination marketing organizations and their adoption of live streaming apps as a new </a:t>
            </a:r>
            <a:r>
              <a:rPr lang="en-US" dirty="0" err="1"/>
              <a:t>markting</a:t>
            </a:r>
            <a:r>
              <a:rPr lang="en-US" dirty="0"/>
              <a:t> channel.</a:t>
            </a:r>
            <a:endParaRPr lang="en-GB" dirty="0"/>
          </a:p>
          <a:p>
            <a:r>
              <a:rPr lang="en-US" dirty="0"/>
              <a:t>Barrows, C. and Robinson, M., 2018. Food and Beverage.</a:t>
            </a:r>
            <a:endParaRPr lang="en-GB" dirty="0"/>
          </a:p>
          <a:p>
            <a:r>
              <a:rPr lang="en-US" dirty="0"/>
              <a:t>El </a:t>
            </a:r>
            <a:r>
              <a:rPr lang="en-US" dirty="0" err="1"/>
              <a:t>Demerdash</a:t>
            </a:r>
            <a:r>
              <a:rPr lang="en-US" dirty="0"/>
              <a:t>, J.M., 2017. Waste management in food and beverage operations: The case of Alexandria. International Journal of Heritage, Tourism, and Hospitality, 10(2/2).</a:t>
            </a:r>
            <a:endParaRPr lang="en-GB" dirty="0"/>
          </a:p>
          <a:p>
            <a:r>
              <a:rPr lang="en-US" dirty="0" err="1"/>
              <a:t>Engida</a:t>
            </a:r>
            <a:r>
              <a:rPr lang="en-US" dirty="0"/>
              <a:t>, T.G., Rao, X., </a:t>
            </a:r>
            <a:r>
              <a:rPr lang="en-US" dirty="0" err="1"/>
              <a:t>Berentsen</a:t>
            </a:r>
            <a:r>
              <a:rPr lang="en-US" dirty="0"/>
              <a:t>, P.B. and </a:t>
            </a:r>
            <a:r>
              <a:rPr lang="en-US" dirty="0" err="1"/>
              <a:t>Lansink</a:t>
            </a:r>
            <a:r>
              <a:rPr lang="en-US" dirty="0"/>
              <a:t>, A.G.O., 2018. Measuring corporate sustainability performance–the case of European food and beverage companies. </a:t>
            </a:r>
            <a:r>
              <a:rPr lang="en-US" i="1" dirty="0"/>
              <a:t>Journal of Cleaner Production</a:t>
            </a:r>
            <a:r>
              <a:rPr lang="en-US" dirty="0"/>
              <a:t>, </a:t>
            </a:r>
            <a:r>
              <a:rPr lang="en-US" i="1" dirty="0"/>
              <a:t>195</a:t>
            </a:r>
            <a:r>
              <a:rPr lang="en-US" dirty="0"/>
              <a:t>, pp.734-743.</a:t>
            </a:r>
            <a:endParaRPr lang="en-GB" dirty="0"/>
          </a:p>
          <a:p>
            <a:r>
              <a:rPr lang="en-US" dirty="0"/>
              <a:t>Maier, T.A., 2016. Convention hotel food and beverage operating efficiency profile. </a:t>
            </a:r>
            <a:r>
              <a:rPr lang="en-US" i="1" dirty="0"/>
              <a:t>Journal of Foodservice Business Research</a:t>
            </a:r>
            <a:r>
              <a:rPr lang="en-US" dirty="0"/>
              <a:t>, </a:t>
            </a:r>
            <a:r>
              <a:rPr lang="en-US" i="1" dirty="0"/>
              <a:t>19</a:t>
            </a:r>
            <a:r>
              <a:rPr lang="en-US" dirty="0"/>
              <a:t>(5), pp.514-524.</a:t>
            </a:r>
            <a:endParaRPr lang="en-GB" dirty="0"/>
          </a:p>
          <a:p>
            <a:endParaRPr lang="en-GB" dirty="0"/>
          </a:p>
        </p:txBody>
      </p:sp>
    </p:spTree>
    <p:extLst>
      <p:ext uri="{BB962C8B-B14F-4D97-AF65-F5344CB8AC3E}">
        <p14:creationId xmlns:p14="http://schemas.microsoft.com/office/powerpoint/2010/main" val="42345975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12</TotalTime>
  <Words>2781</Words>
  <Application>Microsoft Office PowerPoint</Application>
  <PresentationFormat>Widescreen</PresentationFormat>
  <Paragraphs>119</Paragraphs>
  <Slides>17</Slides>
  <Notes>14</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Ion</vt:lpstr>
      <vt:lpstr>Food and Beverage Operations</vt:lpstr>
      <vt:lpstr>PowerPoint Presentation</vt:lpstr>
      <vt:lpstr>Introduction </vt:lpstr>
      <vt:lpstr>Marriot Forest of Arden </vt:lpstr>
      <vt:lpstr>Types of Operations </vt:lpstr>
      <vt:lpstr>Beverages and Food </vt:lpstr>
      <vt:lpstr>One Beverage and Food Operations </vt:lpstr>
      <vt:lpstr>Maintain Quality </vt:lpstr>
      <vt:lpstr>Types of Menu or Product of Kitchen </vt:lpstr>
      <vt:lpstr>PowerPoint Presentation</vt:lpstr>
      <vt:lpstr>A la Carte Menu </vt:lpstr>
      <vt:lpstr>Ways of Marketing  </vt:lpstr>
      <vt:lpstr>Partnership </vt:lpstr>
      <vt:lpstr>Health, Hygiene Food and Beverages </vt:lpstr>
      <vt:lpstr>Regular Inspection of Kitchen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Food and Beverage Operations</dc:title>
  <dc:creator>Admin</dc:creator>
  <cp:lastModifiedBy>petronela919@yahoo.com</cp:lastModifiedBy>
  <cp:revision>5</cp:revision>
  <dcterms:created xsi:type="dcterms:W3CDTF">2020-06-07T21:36:51Z</dcterms:created>
  <dcterms:modified xsi:type="dcterms:W3CDTF">2020-06-11T08:29:38Z</dcterms:modified>
</cp:coreProperties>
</file>