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12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F30D44-31CD-4716-9628-BAE979921FD5}" type="datetimeFigureOut">
              <a:rPr lang="en-US" smtClean="0"/>
              <a:pPr/>
              <a:t>5/15/2023</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101730-8464-4F23-ADB5-46671340C438}"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 This report includes the service provide by the hotel brand </a:t>
            </a:r>
            <a:r>
              <a:rPr lang="en-GB" sz="1200" dirty="0" err="1"/>
              <a:t>Moxy</a:t>
            </a:r>
            <a:r>
              <a:rPr lang="en-GB" sz="1200" dirty="0"/>
              <a:t>.</a:t>
            </a:r>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3</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 It is a high budget hotel with so many luxury and premium facilities which act as a little disadvantage to brand. </a:t>
            </a:r>
            <a:r>
              <a:rPr lang="en-GB" sz="1200" dirty="0" err="1"/>
              <a:t>Moxy</a:t>
            </a:r>
            <a:r>
              <a:rPr lang="en-GB" sz="1200" dirty="0"/>
              <a:t> provides a great communal space for socializing and working. </a:t>
            </a:r>
            <a:endParaRPr lang="en-IN" sz="1200"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4</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As </a:t>
            </a:r>
            <a:r>
              <a:rPr lang="en-GB" sz="1200" dirty="0" err="1"/>
              <a:t>Moxy</a:t>
            </a:r>
            <a:r>
              <a:rPr lang="en-GB" sz="1200" dirty="0"/>
              <a:t> hotel provides the service of the umbrella so the individuals who are fun loving likes to visit their hotel (</a:t>
            </a:r>
            <a:r>
              <a:rPr lang="en-GB" sz="1200" dirty="0" err="1"/>
              <a:t>Andi</a:t>
            </a:r>
            <a:r>
              <a:rPr lang="en-GB" sz="1200" dirty="0"/>
              <a:t>, 2021). Hotel also attracts the guests who have a youthful spirit and young heart people. Free independent travellers are also likes to enjoy the services of the </a:t>
            </a:r>
            <a:r>
              <a:rPr lang="en-GB" sz="1200" dirty="0" err="1"/>
              <a:t>Moxy</a:t>
            </a:r>
            <a:r>
              <a:rPr lang="en-GB" sz="1200" dirty="0"/>
              <a:t> (George, 2021). The mark guests are the persons who don’t take their life seriously, enjoy the life to the fullest and live in the moment. The people who like to have a party and fun are also the chief customers of their Hotel brand.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5</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They also have a extra features to allow the pet in the customers room (</a:t>
            </a:r>
            <a:r>
              <a:rPr lang="en-GB" sz="1200" dirty="0" err="1"/>
              <a:t>Abrudan</a:t>
            </a:r>
            <a:r>
              <a:rPr lang="en-GB" sz="1200" dirty="0"/>
              <a:t>, Pop, and </a:t>
            </a:r>
            <a:r>
              <a:rPr lang="en-GB" sz="1200" dirty="0" err="1"/>
              <a:t>Lazăr</a:t>
            </a:r>
            <a:r>
              <a:rPr lang="en-GB" sz="1200" dirty="0"/>
              <a:t>, 2020). </a:t>
            </a:r>
            <a:r>
              <a:rPr lang="en-GB" dirty="0"/>
              <a:t>The rooms are very spacious, fresh and modern design. This hotel is most suitable to the party and adventurous king of customers. They have the board games facility for their guest so that they enjoy their trip and have more fun. They also value the confidentiality of the guest by maintain the privacy of their guest in the hotel premises.  They also have the complimentary breakfast facilities and free parking. </a:t>
            </a:r>
            <a:r>
              <a:rPr lang="en-GB" dirty="0" err="1"/>
              <a:t>Moxy</a:t>
            </a:r>
            <a:r>
              <a:rPr lang="en-GB" dirty="0"/>
              <a:t> also has the 24 by 7 open bar service for their guest so that they can fun and enjoy services of their brand. They also offer the good working space and rooms to the customers (</a:t>
            </a:r>
            <a:r>
              <a:rPr lang="en-GB" dirty="0" err="1"/>
              <a:t>Guo</a:t>
            </a:r>
            <a:r>
              <a:rPr lang="en-GB" dirty="0"/>
              <a:t>, 2021). The scope of the </a:t>
            </a:r>
            <a:r>
              <a:rPr lang="en-GB" dirty="0" err="1"/>
              <a:t>Moxy</a:t>
            </a:r>
            <a:r>
              <a:rPr lang="en-GB" dirty="0"/>
              <a:t> hotels is to put their guest at the core of the regular marketing operation.      </a:t>
            </a:r>
            <a:endParaRPr lang="en-IN"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6</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The guest services include the services and facilities from the check-in to check-out of the customers. It is the responsibility of the every hotel to provide the appropriate service to their every guest so that they fully enjoy their stay. The guest should be fully satisfied from the services as they are paying for that (</a:t>
            </a:r>
            <a:r>
              <a:rPr lang="en-GB" sz="1200" dirty="0" err="1"/>
              <a:t>Andi</a:t>
            </a:r>
            <a:r>
              <a:rPr lang="en-GB" sz="1200" dirty="0"/>
              <a:t>, 2021). The hotel should accommodate guest during their whole stay. They must serve their customers in the friendly manner and provides the service information. They need assist their guest if they have problem during their stay. .  The hospitality is known for its services so every hotel must provide the best services to their guest. .  The hospitality is known for its services so every hotel must provide the best services to their guest. Is the guest is satisfied with the hotel services then they also consider the hotel for their next stay or vacation. </a:t>
            </a:r>
            <a:endParaRPr lang="en-IN" sz="1200" dirty="0"/>
          </a:p>
          <a:p>
            <a:pPr marL="0" marR="0" indent="0" algn="l" defTabSz="914400" rtl="0" eaLnBrk="1" fontAlgn="auto" latinLnBrk="0" hangingPunct="1">
              <a:lnSpc>
                <a:spcPct val="100000"/>
              </a:lnSpc>
              <a:spcBef>
                <a:spcPts val="0"/>
              </a:spcBef>
              <a:spcAft>
                <a:spcPts val="0"/>
              </a:spcAft>
              <a:buClrTx/>
              <a:buSzTx/>
              <a:buFontTx/>
              <a:buNone/>
              <a:tabLst/>
              <a:defRPr/>
            </a:pPr>
            <a:endParaRPr lang="en-IN" sz="1200"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7</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Guest wants to enjoy their vacation and relaxing time so it is the duty of the hotel management to take care of the whole guest (</a:t>
            </a:r>
            <a:r>
              <a:rPr lang="en-GB" sz="1200" dirty="0" err="1"/>
              <a:t>Kandampully</a:t>
            </a:r>
            <a:r>
              <a:rPr lang="en-GB" sz="1200" dirty="0"/>
              <a:t>, and </a:t>
            </a:r>
            <a:r>
              <a:rPr lang="en-GB" sz="1200" dirty="0" err="1"/>
              <a:t>Solnet</a:t>
            </a:r>
            <a:r>
              <a:rPr lang="en-GB" sz="1200" dirty="0"/>
              <a:t>, 2020). </a:t>
            </a:r>
            <a:r>
              <a:rPr lang="en-GB" dirty="0"/>
              <a:t>For meeting the expectation hotel should properly asked about the facilities guest wants. They should treat all their guests equally whether it’s a common person or celebrity. Hotel should follow the order and service pattern of the customers so that they can also provide some extra facilities (</a:t>
            </a:r>
            <a:r>
              <a:rPr lang="en-GB" dirty="0" err="1"/>
              <a:t>Secchi</a:t>
            </a:r>
            <a:r>
              <a:rPr lang="en-GB" dirty="0"/>
              <a:t>, Roth, and </a:t>
            </a:r>
            <a:r>
              <a:rPr lang="en-GB" dirty="0" err="1"/>
              <a:t>Verma</a:t>
            </a:r>
            <a:r>
              <a:rPr lang="en-GB" dirty="0"/>
              <a:t>, 2019). Every hotel must explain the rules and regulations of the company properly so the guests don’t face any confusion. They also provide some discounts and extra service offers which helps in attracting more guests (Rather, and et.al. 2019). All these things help a hotel to develop and grow its brand. It also helps in increasing the revenue of the business.      </a:t>
            </a:r>
            <a:endParaRPr lang="en-IN"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8</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The report also provides the information about the role and function of guest and services in hotel business. Report also includes the importance of hospitality and the fulfilment of the guest expectations by the hotels.   </a:t>
            </a:r>
            <a:endParaRPr lang="en-IN"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9</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Nicholas, A., (2022). </a:t>
            </a:r>
            <a:r>
              <a:rPr lang="en-IN" i="1" dirty="0"/>
              <a:t>ANALISIS STRATEGI PROMOSI HOTEL MOXY BANDUNG DI ERA PANDEMIK</a:t>
            </a:r>
            <a:r>
              <a:rPr lang="en-IN" dirty="0"/>
              <a:t> (Doctoral dissertation, </a:t>
            </a:r>
            <a:r>
              <a:rPr lang="en-IN" dirty="0" err="1"/>
              <a:t>Poltekpar</a:t>
            </a:r>
            <a:r>
              <a:rPr lang="en-IN" dirty="0"/>
              <a:t> NHI Bandung).</a:t>
            </a:r>
          </a:p>
          <a:p>
            <a:r>
              <a:rPr lang="en-GB" dirty="0"/>
              <a:t>Rather, R.A., and et.al. (2019). Customer brand identification, affective commitment, customer satisfaction, and brand trust as antecedents of customer </a:t>
            </a:r>
            <a:r>
              <a:rPr lang="en-GB" dirty="0" err="1"/>
              <a:t>behavioral</a:t>
            </a:r>
            <a:r>
              <a:rPr lang="en-GB" dirty="0"/>
              <a:t> intention of loyalty: An empirical study in the hospitality sector. </a:t>
            </a:r>
            <a:r>
              <a:rPr lang="en-IN" i="1" dirty="0"/>
              <a:t>Journal of Global Scholars of Marketing Science</a:t>
            </a:r>
            <a:r>
              <a:rPr lang="en-IN" dirty="0"/>
              <a:t>. 29(2). pp.196-217.</a:t>
            </a:r>
          </a:p>
          <a:p>
            <a:r>
              <a:rPr lang="en-GB" dirty="0" err="1"/>
              <a:t>Secchi</a:t>
            </a:r>
            <a:r>
              <a:rPr lang="en-GB" dirty="0"/>
              <a:t>, E., Roth, A. and </a:t>
            </a:r>
            <a:r>
              <a:rPr lang="en-GB" dirty="0" err="1"/>
              <a:t>Verma</a:t>
            </a:r>
            <a:r>
              <a:rPr lang="en-GB" dirty="0"/>
              <a:t>, R., (2019). The impact of service improvisation competence on customer satisfaction: Evidence from the hospitality industry. </a:t>
            </a:r>
            <a:r>
              <a:rPr lang="en-IN" i="1" dirty="0"/>
              <a:t>Production and Operations Management</a:t>
            </a:r>
            <a:r>
              <a:rPr lang="en-IN" dirty="0"/>
              <a:t>. 28(6). pp.1329-1346.</a:t>
            </a:r>
          </a:p>
          <a:p>
            <a:r>
              <a:rPr lang="en-GB" dirty="0"/>
              <a:t>Weinstein, A.T., (2022). Customer obsession–the springboard for a value creation strategy. </a:t>
            </a:r>
            <a:r>
              <a:rPr lang="en-IN" i="1" dirty="0"/>
              <a:t>Journal of Business Strategy</a:t>
            </a:r>
            <a:r>
              <a:rPr lang="en-IN" dirty="0"/>
              <a:t>, (ahead-of-print).</a:t>
            </a:r>
          </a:p>
          <a:p>
            <a:endParaRPr lang="en-IN" dirty="0"/>
          </a:p>
          <a:p>
            <a:endParaRPr lang="en-IN" dirty="0"/>
          </a:p>
        </p:txBody>
      </p:sp>
      <p:sp>
        <p:nvSpPr>
          <p:cNvPr id="4" name="Slide Number Placeholder 3"/>
          <p:cNvSpPr>
            <a:spLocks noGrp="1"/>
          </p:cNvSpPr>
          <p:nvPr>
            <p:ph type="sldNum" sz="quarter" idx="10"/>
          </p:nvPr>
        </p:nvSpPr>
        <p:spPr/>
        <p:txBody>
          <a:bodyPr/>
          <a:lstStyle/>
          <a:p>
            <a:fld id="{9B101730-8464-4F23-ADB5-46671340C438}" type="slidenum">
              <a:rPr lang="en-IN" smtClean="0"/>
              <a:pPr/>
              <a:t>10</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a:t>Click to edit Master title style</a:t>
            </a:r>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16" name="Date Placeholder 15"/>
          <p:cNvSpPr>
            <a:spLocks noGrp="1"/>
          </p:cNvSpPr>
          <p:nvPr>
            <p:ph type="dt" sz="half" idx="10"/>
          </p:nvPr>
        </p:nvSpPr>
        <p:spPr/>
        <p:txBody>
          <a:bodyPr/>
          <a:lstStyle/>
          <a:p>
            <a:fld id="{681B6F85-F455-4017-AE6A-26077884C2ED}" type="datetimeFigureOut">
              <a:rPr lang="en-US" smtClean="0"/>
              <a:pPr/>
              <a:t>5/15/2023</a:t>
            </a:fld>
            <a:endParaRPr lang="en-IN"/>
          </a:p>
        </p:txBody>
      </p:sp>
      <p:sp>
        <p:nvSpPr>
          <p:cNvPr id="2" name="Footer Placeholder 1"/>
          <p:cNvSpPr>
            <a:spLocks noGrp="1"/>
          </p:cNvSpPr>
          <p:nvPr>
            <p:ph type="ftr" sz="quarter" idx="11"/>
          </p:nvPr>
        </p:nvSpPr>
        <p:spPr/>
        <p:txBody>
          <a:bodyPr/>
          <a:lstStyle/>
          <a:p>
            <a:endParaRPr lang="en-IN"/>
          </a:p>
        </p:txBody>
      </p:sp>
      <p:sp>
        <p:nvSpPr>
          <p:cNvPr id="15" name="Slide Number Placeholder 14"/>
          <p:cNvSpPr>
            <a:spLocks noGrp="1"/>
          </p:cNvSpPr>
          <p:nvPr>
            <p:ph type="sldNum" sz="quarter" idx="12"/>
          </p:nvPr>
        </p:nvSpPr>
        <p:spPr>
          <a:xfrm>
            <a:off x="8229600" y="6473952"/>
            <a:ext cx="758952" cy="246888"/>
          </a:xfrm>
        </p:spPr>
        <p:txBody>
          <a:bodyPr/>
          <a:lstStyle/>
          <a:p>
            <a:fld id="{04402A55-E98B-4A54-A0C0-F8E740448B8C}"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a:t>Click to edit Master title style</a:t>
            </a:r>
          </a:p>
        </p:txBody>
      </p:sp>
      <p:sp>
        <p:nvSpPr>
          <p:cNvPr id="27" name="Content Placeholder 26"/>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681B6F85-F455-4017-AE6A-26077884C2ED}" type="datetimeFigureOut">
              <a:rPr lang="en-US" smtClean="0"/>
              <a:pPr/>
              <a:t>5/15/2023</a:t>
            </a:fld>
            <a:endParaRPr lang="en-IN"/>
          </a:p>
        </p:txBody>
      </p:sp>
      <p:sp>
        <p:nvSpPr>
          <p:cNvPr id="19" name="Footer Placeholder 18"/>
          <p:cNvSpPr>
            <a:spLocks noGrp="1"/>
          </p:cNvSpPr>
          <p:nvPr>
            <p:ph type="ftr" sz="quarter" idx="11"/>
          </p:nvPr>
        </p:nvSpPr>
        <p:spPr>
          <a:xfrm>
            <a:off x="3581400" y="76200"/>
            <a:ext cx="2895600" cy="288925"/>
          </a:xfrm>
        </p:spPr>
        <p:txBody>
          <a:bodyPr/>
          <a:lstStyle/>
          <a:p>
            <a:endParaRPr lang="en-IN"/>
          </a:p>
        </p:txBody>
      </p:sp>
      <p:sp>
        <p:nvSpPr>
          <p:cNvPr id="16" name="Slide Number Placeholder 15"/>
          <p:cNvSpPr>
            <a:spLocks noGrp="1"/>
          </p:cNvSpPr>
          <p:nvPr>
            <p:ph type="sldNum" sz="quarter" idx="12"/>
          </p:nvPr>
        </p:nvSpPr>
        <p:spPr>
          <a:xfrm>
            <a:off x="8229600" y="6473952"/>
            <a:ext cx="758952" cy="246888"/>
          </a:xfrm>
        </p:spPr>
        <p:txBody>
          <a:bodyPr/>
          <a:lstStyle/>
          <a:p>
            <a:fld id="{04402A55-E98B-4A54-A0C0-F8E740448B8C}"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9" name="Date Placeholder 18"/>
          <p:cNvSpPr>
            <a:spLocks noGrp="1"/>
          </p:cNvSpPr>
          <p:nvPr>
            <p:ph type="dt" sz="half" idx="10"/>
          </p:nvPr>
        </p:nvSpPr>
        <p:spPr/>
        <p:txBody>
          <a:bodyPr/>
          <a:lstStyle/>
          <a:p>
            <a:fld id="{681B6F85-F455-4017-AE6A-26077884C2ED}" type="datetimeFigureOut">
              <a:rPr lang="en-US" smtClean="0"/>
              <a:pPr/>
              <a:t>5/15/2023</a:t>
            </a:fld>
            <a:endParaRPr lang="en-IN"/>
          </a:p>
        </p:txBody>
      </p:sp>
      <p:sp>
        <p:nvSpPr>
          <p:cNvPr id="11" name="Footer Placeholder 10"/>
          <p:cNvSpPr>
            <a:spLocks noGrp="1"/>
          </p:cNvSpPr>
          <p:nvPr>
            <p:ph type="ftr" sz="quarter" idx="11"/>
          </p:nvPr>
        </p:nvSpPr>
        <p:spPr/>
        <p:txBody>
          <a:bodyPr/>
          <a:lstStyle/>
          <a:p>
            <a:endParaRPr lang="en-IN"/>
          </a:p>
        </p:txBody>
      </p:sp>
      <p:sp>
        <p:nvSpPr>
          <p:cNvPr id="16" name="Slide Number Placeholder 15"/>
          <p:cNvSpPr>
            <a:spLocks noGrp="1"/>
          </p:cNvSpPr>
          <p:nvPr>
            <p:ph type="sldNum" sz="quarter" idx="12"/>
          </p:nvPr>
        </p:nvSpPr>
        <p:spPr/>
        <p:txBody>
          <a:bodyPr/>
          <a:lstStyle/>
          <a:p>
            <a:fld id="{04402A55-E98B-4A54-A0C0-F8E740448B8C}" type="slidenum">
              <a:rPr lang="en-IN" smtClean="0"/>
              <a:pPr/>
              <a:t>‹#›</a:t>
            </a:fld>
            <a:endParaRPr lang="en-IN"/>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a:t>Click to edit Master title style</a:t>
            </a:r>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0"/>
          </p:nvPr>
        </p:nvSpPr>
        <p:spPr/>
        <p:txBody>
          <a:bodyPr/>
          <a:lstStyle/>
          <a:p>
            <a:fld id="{681B6F85-F455-4017-AE6A-26077884C2ED}" type="datetimeFigureOut">
              <a:rPr lang="en-US" smtClean="0"/>
              <a:pPr/>
              <a:t>5/15/2023</a:t>
            </a:fld>
            <a:endParaRPr lang="en-IN"/>
          </a:p>
        </p:txBody>
      </p:sp>
      <p:sp>
        <p:nvSpPr>
          <p:cNvPr id="10" name="Footer Placeholder 9"/>
          <p:cNvSpPr>
            <a:spLocks noGrp="1"/>
          </p:cNvSpPr>
          <p:nvPr>
            <p:ph type="ftr" sz="quarter" idx="11"/>
          </p:nvPr>
        </p:nvSpPr>
        <p:spPr/>
        <p:txBody>
          <a:bodyPr/>
          <a:lstStyle/>
          <a:p>
            <a:endParaRPr lang="en-IN"/>
          </a:p>
        </p:txBody>
      </p:sp>
      <p:sp>
        <p:nvSpPr>
          <p:cNvPr id="31" name="Slide Number Placeholder 30"/>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a:t>Click to edit Master title style</a:t>
            </a:r>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0"/>
          </p:nvPr>
        </p:nvSpPr>
        <p:spPr/>
        <p:txBody>
          <a:bodyPr/>
          <a:lstStyle/>
          <a:p>
            <a:fld id="{681B6F85-F455-4017-AE6A-26077884C2ED}" type="datetimeFigureOut">
              <a:rPr lang="en-US" smtClean="0"/>
              <a:pPr/>
              <a:t>5/15/2023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8229600" y="6477000"/>
            <a:ext cx="762000" cy="246888"/>
          </a:xfrm>
        </p:spPr>
        <p:txBody>
          <a:bodyPr/>
          <a:lstStyle/>
          <a:p>
            <a:fld id="{04402A55-E98B-4A54-A0C0-F8E740448B8C}" type="slidenum">
              <a:rPr lang="en-IN" smtClean="0"/>
              <a:pPr/>
              <a:t>‹#›</a:t>
            </a:fld>
            <a:endParaRPr lang="en-IN"/>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a:t>Click to edit Master title style</a:t>
            </a:r>
          </a:p>
        </p:txBody>
      </p:sp>
      <p:sp>
        <p:nvSpPr>
          <p:cNvPr id="12" name="Date Placeholder 11"/>
          <p:cNvSpPr>
            <a:spLocks noGrp="1"/>
          </p:cNvSpPr>
          <p:nvPr>
            <p:ph type="dt" sz="half" idx="10"/>
          </p:nvPr>
        </p:nvSpPr>
        <p:spPr/>
        <p:txBody>
          <a:bodyPr/>
          <a:lstStyle/>
          <a:p>
            <a:fld id="{681B6F85-F455-4017-AE6A-26077884C2ED}" type="datetimeFigureOut">
              <a:rPr lang="en-US" smtClean="0"/>
              <a:pPr/>
              <a:t>5/15/2023</a:t>
            </a:fld>
            <a:endParaRPr lang="en-IN"/>
          </a:p>
        </p:txBody>
      </p:sp>
      <p:sp>
        <p:nvSpPr>
          <p:cNvPr id="21" name="Footer Placeholder 20"/>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81B6F85-F455-4017-AE6A-26077884C2ED}" type="datetimeFigureOut">
              <a:rPr lang="en-US" smtClean="0"/>
              <a:pPr/>
              <a:t>5/15/2023</a:t>
            </a:fld>
            <a:endParaRPr lang="en-IN"/>
          </a:p>
        </p:txBody>
      </p:sp>
      <p:sp>
        <p:nvSpPr>
          <p:cNvPr id="24" name="Footer Placeholder 23"/>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Date Placeholder 24"/>
          <p:cNvSpPr>
            <a:spLocks noGrp="1"/>
          </p:cNvSpPr>
          <p:nvPr>
            <p:ph type="dt" sz="half" idx="10"/>
          </p:nvPr>
        </p:nvSpPr>
        <p:spPr/>
        <p:txBody>
          <a:bodyPr/>
          <a:lstStyle/>
          <a:p>
            <a:fld id="{681B6F85-F455-4017-AE6A-26077884C2ED}" type="datetimeFigureOut">
              <a:rPr lang="en-US" smtClean="0"/>
              <a:pPr/>
              <a:t>5/15/2023</a:t>
            </a:fld>
            <a:endParaRPr lang="en-IN"/>
          </a:p>
        </p:txBody>
      </p:sp>
      <p:sp>
        <p:nvSpPr>
          <p:cNvPr id="29" name="Footer Placeholder 28"/>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a:t>Click icon to add picture</a:t>
            </a:r>
            <a:endParaRPr kumimoji="0" lang="en-US" dirty="0"/>
          </a:p>
        </p:txBody>
      </p:sp>
      <p:sp>
        <p:nvSpPr>
          <p:cNvPr id="7" name="Date Placeholder 6"/>
          <p:cNvSpPr>
            <a:spLocks noGrp="1"/>
          </p:cNvSpPr>
          <p:nvPr>
            <p:ph type="dt" sz="half" idx="10"/>
          </p:nvPr>
        </p:nvSpPr>
        <p:spPr/>
        <p:txBody>
          <a:bodyPr/>
          <a:lstStyle/>
          <a:p>
            <a:fld id="{681B6F85-F455-4017-AE6A-26077884C2ED}" type="datetimeFigureOut">
              <a:rPr lang="en-US" smtClean="0"/>
              <a:pPr/>
              <a:t>5/15/2023</a:t>
            </a:fld>
            <a:endParaRPr lang="en-IN"/>
          </a:p>
        </p:txBody>
      </p:sp>
      <p:sp>
        <p:nvSpPr>
          <p:cNvPr id="5" name="Footer Placeholder 4"/>
          <p:cNvSpPr>
            <a:spLocks noGrp="1"/>
          </p:cNvSpPr>
          <p:nvPr>
            <p:ph type="ftr" sz="quarter" idx="11"/>
          </p:nvPr>
        </p:nvSpPr>
        <p:spPr/>
        <p:txBody>
          <a:bodyPr/>
          <a:lstStyle/>
          <a:p>
            <a:endParaRPr lang="en-IN"/>
          </a:p>
        </p:txBody>
      </p:sp>
      <p:sp>
        <p:nvSpPr>
          <p:cNvPr id="31" name="Slide Number Placeholder 30"/>
          <p:cNvSpPr>
            <a:spLocks noGrp="1"/>
          </p:cNvSpPr>
          <p:nvPr>
            <p:ph type="sldNum" sz="quarter" idx="12"/>
          </p:nvPr>
        </p:nvSpPr>
        <p:spPr/>
        <p:txBody>
          <a:bodyPr/>
          <a:lstStyle/>
          <a:p>
            <a:fld id="{04402A55-E98B-4A54-A0C0-F8E740448B8C}" type="slidenum">
              <a:rPr lang="en-IN" smtClean="0"/>
              <a:pPr/>
              <a:t>‹#›</a:t>
            </a:fld>
            <a:endParaRPr lang="en-IN"/>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a:t>Click to edit Master title style</a:t>
            </a:r>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81B6F85-F455-4017-AE6A-26077884C2ED}" type="datetimeFigureOut">
              <a:rPr lang="en-US" smtClean="0"/>
              <a:pPr/>
              <a:t>5/15/2023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81B6F85-F455-4017-AE6A-26077884C2ED}" type="datetimeFigureOut">
              <a:rPr lang="en-US" smtClean="0"/>
              <a:pPr/>
              <a:t>5/15/2023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402A55-E98B-4A54-A0C0-F8E740448B8C}"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81B6F85-F455-4017-AE6A-26077884C2ED}" type="datetimeFigureOut">
              <a:rPr lang="en-US" smtClean="0"/>
              <a:pPr/>
              <a:t>5/15/2023</a:t>
            </a:fld>
            <a:endParaRPr lang="en-IN"/>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IN"/>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4402A55-E98B-4A54-A0C0-F8E740448B8C}" type="slidenum">
              <a:rPr lang="en-IN" smtClean="0"/>
              <a:pPr/>
              <a:t>‹#›</a:t>
            </a:fld>
            <a:endParaRPr lang="en-IN"/>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a:t>Click to edit Master title style</a:t>
            </a:r>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048029"/>
            <a:ext cx="8458200" cy="1222375"/>
          </a:xfrm>
        </p:spPr>
        <p:txBody>
          <a:bodyPr/>
          <a:lstStyle/>
          <a:p>
            <a:r>
              <a:rPr lang="en-IN" b="1" dirty="0">
                <a:latin typeface="Arial" pitchFamily="34" charset="0"/>
                <a:cs typeface="Arial" pitchFamily="34" charset="0"/>
              </a:rPr>
              <a:t>Hospitality &amp; Guest Services</a:t>
            </a:r>
            <a:br>
              <a:rPr lang="en-GB" b="1">
                <a:latin typeface="Arial" pitchFamily="34" charset="0"/>
                <a:cs typeface="Arial" pitchFamily="34" charset="0"/>
              </a:rPr>
            </a:br>
            <a:r>
              <a:rPr lang="en-GB" b="1">
                <a:latin typeface="Arial" pitchFamily="34" charset="0"/>
                <a:cs typeface="Arial" pitchFamily="34" charset="0"/>
              </a:rPr>
              <a:t>                  (BMIH4003)</a:t>
            </a:r>
            <a:endParaRPr lang="en-IN" b="1" dirty="0">
              <a:latin typeface="Arial" pitchFamily="34" charset="0"/>
              <a:cs typeface="Arial" pitchFamily="34" charset="0"/>
            </a:endParaRPr>
          </a:p>
        </p:txBody>
      </p:sp>
      <p:sp>
        <p:nvSpPr>
          <p:cNvPr id="3" name="TextBox 2">
            <a:extLst>
              <a:ext uri="{FF2B5EF4-FFF2-40B4-BE49-F238E27FC236}">
                <a16:creationId xmlns:a16="http://schemas.microsoft.com/office/drawing/2014/main" id="{6032C354-0419-6F2F-90C6-1BCDBE77FBC2}"/>
              </a:ext>
            </a:extLst>
          </p:cNvPr>
          <p:cNvSpPr txBox="1"/>
          <p:nvPr/>
        </p:nvSpPr>
        <p:spPr>
          <a:xfrm>
            <a:off x="886691" y="2516909"/>
            <a:ext cx="7407564" cy="923330"/>
          </a:xfrm>
          <a:prstGeom prst="rect">
            <a:avLst/>
          </a:prstGeom>
          <a:noFill/>
        </p:spPr>
        <p:txBody>
          <a:bodyPr wrap="square" rtlCol="0">
            <a:spAutoFit/>
          </a:bodyPr>
          <a:lstStyle/>
          <a:p>
            <a:pPr algn="l"/>
            <a:r>
              <a:rPr lang="en-GB" dirty="0"/>
              <a:t>Student Name: Diana </a:t>
            </a:r>
            <a:r>
              <a:rPr lang="en-GB" dirty="0" err="1"/>
              <a:t>Valerica</a:t>
            </a:r>
            <a:r>
              <a:rPr lang="en-GB" dirty="0"/>
              <a:t> Paul </a:t>
            </a:r>
          </a:p>
          <a:p>
            <a:pPr algn="l"/>
            <a:r>
              <a:rPr lang="en-GB" dirty="0"/>
              <a:t>Student number: 2221008</a:t>
            </a:r>
          </a:p>
          <a:p>
            <a:pPr algn="l"/>
            <a:r>
              <a:rPr lang="en-GB" dirty="0"/>
              <a:t>Lecturer’s name: Luciana </a:t>
            </a:r>
            <a:r>
              <a:rPr lang="en-GB" dirty="0" err="1"/>
              <a:t>Suardi</a:t>
            </a:r>
            <a:r>
              <a:rPr lang="en-GB" dirty="0"/>
              <a:t> </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428604"/>
            <a:ext cx="8686800" cy="838200"/>
          </a:xfrm>
        </p:spPr>
        <p:txBody>
          <a:bodyPr>
            <a:normAutofit/>
          </a:bodyPr>
          <a:lstStyle/>
          <a:p>
            <a:r>
              <a:rPr lang="en-IN" sz="3200" b="1" dirty="0">
                <a:latin typeface="Arial" pitchFamily="34" charset="0"/>
                <a:cs typeface="Arial" pitchFamily="34" charset="0"/>
              </a:rPr>
              <a:t>Table of content </a:t>
            </a:r>
          </a:p>
        </p:txBody>
      </p:sp>
      <p:sp>
        <p:nvSpPr>
          <p:cNvPr id="3" name="Content Placeholder 2"/>
          <p:cNvSpPr>
            <a:spLocks noGrp="1"/>
          </p:cNvSpPr>
          <p:nvPr>
            <p:ph idx="1"/>
          </p:nvPr>
        </p:nvSpPr>
        <p:spPr/>
        <p:txBody>
          <a:bodyPr>
            <a:normAutofit lnSpcReduction="10000"/>
          </a:bodyPr>
          <a:lstStyle/>
          <a:p>
            <a:pPr algn="just"/>
            <a:r>
              <a:rPr lang="en-IN" sz="2800" dirty="0">
                <a:latin typeface="Arial" pitchFamily="34" charset="0"/>
                <a:cs typeface="Arial" pitchFamily="34" charset="0"/>
              </a:rPr>
              <a:t>Introduction </a:t>
            </a:r>
          </a:p>
          <a:p>
            <a:pPr algn="just"/>
            <a:r>
              <a:rPr lang="en-IN" sz="2800" dirty="0">
                <a:latin typeface="Arial" pitchFamily="34" charset="0"/>
                <a:cs typeface="Arial" pitchFamily="34" charset="0"/>
              </a:rPr>
              <a:t>Overview of </a:t>
            </a:r>
            <a:r>
              <a:rPr lang="en-IN" sz="2800" dirty="0" err="1">
                <a:latin typeface="Arial" pitchFamily="34" charset="0"/>
                <a:cs typeface="Arial" pitchFamily="34" charset="0"/>
              </a:rPr>
              <a:t>Moxy</a:t>
            </a:r>
            <a:r>
              <a:rPr lang="en-IN" sz="2800" dirty="0">
                <a:latin typeface="Arial" pitchFamily="34" charset="0"/>
                <a:cs typeface="Arial" pitchFamily="34" charset="0"/>
              </a:rPr>
              <a:t> hotel</a:t>
            </a:r>
          </a:p>
          <a:p>
            <a:pPr algn="just"/>
            <a:r>
              <a:rPr lang="en-IN" sz="2800" dirty="0">
                <a:latin typeface="Arial" pitchFamily="34" charset="0"/>
                <a:cs typeface="Arial" pitchFamily="34" charset="0"/>
              </a:rPr>
              <a:t>Target customers and guest</a:t>
            </a:r>
          </a:p>
          <a:p>
            <a:pPr algn="just"/>
            <a:r>
              <a:rPr lang="en-IN" sz="2800" dirty="0">
                <a:latin typeface="Arial" pitchFamily="34" charset="0"/>
                <a:cs typeface="Arial" pitchFamily="34" charset="0"/>
              </a:rPr>
              <a:t>Guest services, facility, nature and scope of </a:t>
            </a:r>
            <a:r>
              <a:rPr lang="en-IN" sz="2800" dirty="0" err="1">
                <a:latin typeface="Arial" pitchFamily="34" charset="0"/>
                <a:cs typeface="Arial" pitchFamily="34" charset="0"/>
              </a:rPr>
              <a:t>Moxy</a:t>
            </a:r>
            <a:r>
              <a:rPr lang="en-IN" sz="2800" dirty="0">
                <a:latin typeface="Arial" pitchFamily="34" charset="0"/>
                <a:cs typeface="Arial" pitchFamily="34" charset="0"/>
              </a:rPr>
              <a:t> Hotels </a:t>
            </a:r>
          </a:p>
          <a:p>
            <a:pPr algn="just"/>
            <a:r>
              <a:rPr lang="en-IN" sz="2800" dirty="0">
                <a:latin typeface="Arial" pitchFamily="34" charset="0"/>
                <a:cs typeface="Arial" pitchFamily="34" charset="0"/>
              </a:rPr>
              <a:t>Role and function of guest services </a:t>
            </a:r>
          </a:p>
          <a:p>
            <a:pPr algn="just"/>
            <a:r>
              <a:rPr lang="en-IN" sz="2800" dirty="0">
                <a:latin typeface="Arial" pitchFamily="34" charset="0"/>
                <a:cs typeface="Arial" pitchFamily="34" charset="0"/>
              </a:rPr>
              <a:t>Importance of hospitality</a:t>
            </a:r>
          </a:p>
          <a:p>
            <a:pPr algn="just"/>
            <a:r>
              <a:rPr lang="en-IN" sz="2800" dirty="0">
                <a:latin typeface="Arial" pitchFamily="34" charset="0"/>
                <a:cs typeface="Arial" pitchFamily="34" charset="0"/>
              </a:rPr>
              <a:t>Conclusion </a:t>
            </a:r>
          </a:p>
          <a:p>
            <a:pPr algn="just"/>
            <a:r>
              <a:rPr lang="en-IN" sz="2800" dirty="0">
                <a:latin typeface="Arial" pitchFamily="34" charset="0"/>
                <a:cs typeface="Arial" pitchFamily="34" charset="0"/>
              </a:rPr>
              <a:t>References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686800" cy="785794"/>
          </a:xfrm>
        </p:spPr>
        <p:txBody>
          <a:bodyPr>
            <a:normAutofit/>
          </a:bodyPr>
          <a:lstStyle/>
          <a:p>
            <a:r>
              <a:rPr lang="en-IN" sz="3200" b="1" dirty="0">
                <a:latin typeface="Arial" pitchFamily="34" charset="0"/>
                <a:cs typeface="Arial" pitchFamily="34" charset="0"/>
              </a:rPr>
              <a:t>Introduction </a:t>
            </a:r>
          </a:p>
        </p:txBody>
      </p:sp>
      <p:sp>
        <p:nvSpPr>
          <p:cNvPr id="3" name="Content Placeholder 2"/>
          <p:cNvSpPr>
            <a:spLocks noGrp="1"/>
          </p:cNvSpPr>
          <p:nvPr>
            <p:ph idx="1"/>
          </p:nvPr>
        </p:nvSpPr>
        <p:spPr>
          <a:xfrm>
            <a:off x="357158" y="1142985"/>
            <a:ext cx="8267728" cy="3214709"/>
          </a:xfrm>
        </p:spPr>
        <p:txBody>
          <a:bodyPr>
            <a:normAutofit fontScale="77500" lnSpcReduction="20000"/>
          </a:bodyPr>
          <a:lstStyle/>
          <a:p>
            <a:pPr algn="just">
              <a:lnSpc>
                <a:spcPct val="150000"/>
              </a:lnSpc>
            </a:pPr>
            <a:r>
              <a:rPr lang="en-GB" sz="2300" dirty="0">
                <a:latin typeface="Arial" pitchFamily="34" charset="0"/>
                <a:cs typeface="Arial" pitchFamily="34" charset="0"/>
              </a:rPr>
              <a:t>Hospitality is the types of services Company or brand provide to their guest or customers in the conduct of hotel, resort, and restaurant and inn business.</a:t>
            </a:r>
          </a:p>
          <a:p>
            <a:pPr algn="just">
              <a:lnSpc>
                <a:spcPct val="150000"/>
              </a:lnSpc>
            </a:pPr>
            <a:r>
              <a:rPr lang="en-GB" sz="2300" dirty="0">
                <a:latin typeface="Arial" pitchFamily="34" charset="0"/>
                <a:cs typeface="Arial" pitchFamily="34" charset="0"/>
              </a:rPr>
              <a:t> The aim of every hotel is to provide a best services and hospitality to their customers.</a:t>
            </a:r>
          </a:p>
          <a:p>
            <a:pPr algn="just">
              <a:lnSpc>
                <a:spcPct val="150000"/>
              </a:lnSpc>
            </a:pPr>
            <a:r>
              <a:rPr lang="en-GB" sz="2300" dirty="0">
                <a:latin typeface="Arial" pitchFamily="34" charset="0"/>
                <a:cs typeface="Arial" pitchFamily="34" charset="0"/>
              </a:rPr>
              <a:t>Report also provides the detailed information about the nature, facilities and customers of the </a:t>
            </a:r>
            <a:r>
              <a:rPr lang="en-GB" sz="2300" dirty="0" err="1">
                <a:latin typeface="Arial" pitchFamily="34" charset="0"/>
                <a:cs typeface="Arial" pitchFamily="34" charset="0"/>
              </a:rPr>
              <a:t>Moxy</a:t>
            </a:r>
            <a:r>
              <a:rPr lang="en-GB" sz="2300" dirty="0">
                <a:latin typeface="Arial" pitchFamily="34" charset="0"/>
                <a:cs typeface="Arial" pitchFamily="34" charset="0"/>
              </a:rPr>
              <a:t>.</a:t>
            </a:r>
          </a:p>
          <a:p>
            <a:pPr algn="just">
              <a:lnSpc>
                <a:spcPct val="150000"/>
              </a:lnSpc>
            </a:pPr>
            <a:r>
              <a:rPr lang="en-GB" sz="2300" dirty="0">
                <a:latin typeface="Arial" pitchFamily="34" charset="0"/>
                <a:cs typeface="Arial" pitchFamily="34" charset="0"/>
              </a:rPr>
              <a:t> It also has the importance of the hospitality. </a:t>
            </a:r>
            <a:endParaRPr lang="en-IN" sz="2300" dirty="0">
              <a:latin typeface="Arial" pitchFamily="34" charset="0"/>
              <a:cs typeface="Arial" pitchFamily="34" charset="0"/>
            </a:endParaRPr>
          </a:p>
          <a:p>
            <a:endParaRPr lang="en-IN" dirty="0">
              <a:latin typeface="Arial" pitchFamily="34" charset="0"/>
              <a:cs typeface="Arial" pitchFamily="34" charset="0"/>
            </a:endParaRPr>
          </a:p>
        </p:txBody>
      </p:sp>
      <p:pic>
        <p:nvPicPr>
          <p:cNvPr id="7171" name="Picture 3"/>
          <p:cNvPicPr>
            <a:picLocks noChangeAspect="1" noChangeArrowheads="1"/>
          </p:cNvPicPr>
          <p:nvPr/>
        </p:nvPicPr>
        <p:blipFill>
          <a:blip r:embed="rId3"/>
          <a:srcRect/>
          <a:stretch>
            <a:fillRect/>
          </a:stretch>
        </p:blipFill>
        <p:spPr bwMode="auto">
          <a:xfrm>
            <a:off x="1285852" y="4500570"/>
            <a:ext cx="6715172" cy="2105023"/>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428604"/>
            <a:ext cx="8686800" cy="838200"/>
          </a:xfrm>
        </p:spPr>
        <p:txBody>
          <a:bodyPr>
            <a:noAutofit/>
          </a:bodyPr>
          <a:lstStyle/>
          <a:p>
            <a:r>
              <a:rPr lang="en-GB" sz="3200" b="1" dirty="0">
                <a:latin typeface="Arial" pitchFamily="34" charset="0"/>
                <a:cs typeface="Arial" pitchFamily="34" charset="0"/>
              </a:rPr>
              <a:t>Overview of </a:t>
            </a:r>
            <a:r>
              <a:rPr lang="en-GB" sz="3200" b="1" dirty="0" err="1">
                <a:latin typeface="Arial" pitchFamily="34" charset="0"/>
                <a:cs typeface="Arial" pitchFamily="34" charset="0"/>
              </a:rPr>
              <a:t>Moxy</a:t>
            </a:r>
            <a:r>
              <a:rPr lang="en-GB" sz="3200" b="1" dirty="0">
                <a:latin typeface="Arial" pitchFamily="34" charset="0"/>
                <a:cs typeface="Arial" pitchFamily="34" charset="0"/>
              </a:rPr>
              <a:t> Hotels </a:t>
            </a:r>
            <a:br>
              <a:rPr lang="en-IN" sz="3200" dirty="0">
                <a:latin typeface="Arial" pitchFamily="34" charset="0"/>
                <a:cs typeface="Arial" pitchFamily="34" charset="0"/>
              </a:rPr>
            </a:br>
            <a:endParaRPr lang="en-IN" sz="3200" dirty="0">
              <a:latin typeface="Arial" pitchFamily="34" charset="0"/>
              <a:cs typeface="Arial" pitchFamily="34" charset="0"/>
            </a:endParaRPr>
          </a:p>
        </p:txBody>
      </p:sp>
      <p:sp>
        <p:nvSpPr>
          <p:cNvPr id="3" name="Content Placeholder 2"/>
          <p:cNvSpPr>
            <a:spLocks noGrp="1"/>
          </p:cNvSpPr>
          <p:nvPr>
            <p:ph idx="1"/>
          </p:nvPr>
        </p:nvSpPr>
        <p:spPr>
          <a:xfrm>
            <a:off x="304800" y="1357299"/>
            <a:ext cx="8053414" cy="2643205"/>
          </a:xfrm>
        </p:spPr>
        <p:txBody>
          <a:bodyPr>
            <a:normAutofit lnSpcReduction="10000"/>
          </a:bodyPr>
          <a:lstStyle/>
          <a:p>
            <a:pPr algn="just">
              <a:lnSpc>
                <a:spcPct val="150000"/>
              </a:lnSpc>
            </a:pPr>
            <a:r>
              <a:rPr lang="en-GB" sz="1800" dirty="0">
                <a:latin typeface="Arial" pitchFamily="34" charset="0"/>
                <a:cs typeface="Arial" pitchFamily="34" charset="0"/>
              </a:rPr>
              <a:t>In the Marriott international, </a:t>
            </a:r>
            <a:r>
              <a:rPr lang="en-GB" sz="1800" dirty="0" err="1">
                <a:latin typeface="Arial" pitchFamily="34" charset="0"/>
                <a:cs typeface="Arial" pitchFamily="34" charset="0"/>
              </a:rPr>
              <a:t>Moxy</a:t>
            </a:r>
            <a:r>
              <a:rPr lang="en-GB" sz="1800" dirty="0">
                <a:latin typeface="Arial" pitchFamily="34" charset="0"/>
                <a:cs typeface="Arial" pitchFamily="34" charset="0"/>
              </a:rPr>
              <a:t> is one their luxury and newest brand.</a:t>
            </a:r>
          </a:p>
          <a:p>
            <a:pPr algn="just">
              <a:lnSpc>
                <a:spcPct val="150000"/>
              </a:lnSpc>
            </a:pPr>
            <a:r>
              <a:rPr lang="en-GB" sz="1800" dirty="0">
                <a:latin typeface="Arial" pitchFamily="34" charset="0"/>
                <a:cs typeface="Arial" pitchFamily="34" charset="0"/>
              </a:rPr>
              <a:t> The very first </a:t>
            </a:r>
            <a:r>
              <a:rPr lang="en-GB" sz="1800" dirty="0" err="1">
                <a:latin typeface="Arial" pitchFamily="34" charset="0"/>
                <a:cs typeface="Arial" pitchFamily="34" charset="0"/>
              </a:rPr>
              <a:t>Moxy</a:t>
            </a:r>
            <a:r>
              <a:rPr lang="en-GB" sz="1800" dirty="0">
                <a:latin typeface="Arial" pitchFamily="34" charset="0"/>
                <a:cs typeface="Arial" pitchFamily="34" charset="0"/>
              </a:rPr>
              <a:t> Hotel was started in Milan in year 2014.</a:t>
            </a:r>
          </a:p>
          <a:p>
            <a:pPr algn="just">
              <a:lnSpc>
                <a:spcPct val="150000"/>
              </a:lnSpc>
            </a:pPr>
            <a:r>
              <a:rPr lang="en-GB" sz="1800" dirty="0">
                <a:latin typeface="Arial" pitchFamily="34" charset="0"/>
                <a:cs typeface="Arial" pitchFamily="34" charset="0"/>
              </a:rPr>
              <a:t> It is opened in partnership with Swedish very famous furniture brand IKEA. After that </a:t>
            </a:r>
            <a:r>
              <a:rPr lang="en-GB" sz="1800" dirty="0" err="1">
                <a:latin typeface="Arial" pitchFamily="34" charset="0"/>
                <a:cs typeface="Arial" pitchFamily="34" charset="0"/>
              </a:rPr>
              <a:t>Moxy</a:t>
            </a:r>
            <a:r>
              <a:rPr lang="en-GB" sz="1800" dirty="0">
                <a:latin typeface="Arial" pitchFamily="34" charset="0"/>
                <a:cs typeface="Arial" pitchFamily="34" charset="0"/>
              </a:rPr>
              <a:t> hotels are become highly successful.</a:t>
            </a:r>
          </a:p>
          <a:p>
            <a:pPr algn="just">
              <a:lnSpc>
                <a:spcPct val="150000"/>
              </a:lnSpc>
            </a:pPr>
            <a:r>
              <a:rPr lang="en-GB" sz="1800" dirty="0">
                <a:latin typeface="Arial" pitchFamily="34" charset="0"/>
                <a:cs typeface="Arial" pitchFamily="34" charset="0"/>
              </a:rPr>
              <a:t>Presently </a:t>
            </a:r>
            <a:r>
              <a:rPr lang="en-GB" sz="1800" dirty="0" err="1">
                <a:latin typeface="Arial" pitchFamily="34" charset="0"/>
                <a:cs typeface="Arial" pitchFamily="34" charset="0"/>
              </a:rPr>
              <a:t>Moxy</a:t>
            </a:r>
            <a:r>
              <a:rPr lang="en-GB" sz="1800" dirty="0">
                <a:latin typeface="Arial" pitchFamily="34" charset="0"/>
                <a:cs typeface="Arial" pitchFamily="34" charset="0"/>
              </a:rPr>
              <a:t> has a total of about 70 branches opened in all over the world on three continents (Nicholas, 2022).</a:t>
            </a:r>
          </a:p>
          <a:p>
            <a:endParaRPr lang="en-IN" dirty="0"/>
          </a:p>
        </p:txBody>
      </p:sp>
      <p:pic>
        <p:nvPicPr>
          <p:cNvPr id="2050" name="Picture 2"/>
          <p:cNvPicPr>
            <a:picLocks noChangeAspect="1" noChangeArrowheads="1"/>
          </p:cNvPicPr>
          <p:nvPr/>
        </p:nvPicPr>
        <p:blipFill>
          <a:blip r:embed="rId3"/>
          <a:srcRect/>
          <a:stretch>
            <a:fillRect/>
          </a:stretch>
        </p:blipFill>
        <p:spPr bwMode="auto">
          <a:xfrm>
            <a:off x="714348" y="4143380"/>
            <a:ext cx="7797828" cy="2286016"/>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686800" cy="1071546"/>
          </a:xfrm>
        </p:spPr>
        <p:txBody>
          <a:bodyPr>
            <a:normAutofit/>
          </a:bodyPr>
          <a:lstStyle/>
          <a:p>
            <a:r>
              <a:rPr lang="en-IN" sz="3200" b="1" dirty="0">
                <a:latin typeface="Arial" pitchFamily="34" charset="0"/>
                <a:cs typeface="Arial" pitchFamily="34" charset="0"/>
              </a:rPr>
              <a:t>TARGET CUSTOMERS and guest</a:t>
            </a:r>
          </a:p>
        </p:txBody>
      </p:sp>
      <p:sp>
        <p:nvSpPr>
          <p:cNvPr id="3" name="Content Placeholder 2"/>
          <p:cNvSpPr>
            <a:spLocks noGrp="1"/>
          </p:cNvSpPr>
          <p:nvPr>
            <p:ph idx="1"/>
          </p:nvPr>
        </p:nvSpPr>
        <p:spPr>
          <a:xfrm>
            <a:off x="357158" y="1214422"/>
            <a:ext cx="4695828" cy="5357850"/>
          </a:xfrm>
        </p:spPr>
        <p:txBody>
          <a:bodyPr>
            <a:normAutofit fontScale="77500" lnSpcReduction="20000"/>
          </a:bodyPr>
          <a:lstStyle/>
          <a:p>
            <a:pPr algn="just">
              <a:lnSpc>
                <a:spcPct val="160000"/>
              </a:lnSpc>
            </a:pPr>
            <a:r>
              <a:rPr lang="en-GB" sz="2300" dirty="0">
                <a:latin typeface="Arial" pitchFamily="34" charset="0"/>
                <a:cs typeface="Arial" pitchFamily="34" charset="0"/>
              </a:rPr>
              <a:t>The main guest or customers of the </a:t>
            </a:r>
            <a:r>
              <a:rPr lang="en-GB" sz="2300" dirty="0" err="1">
                <a:latin typeface="Arial" pitchFamily="34" charset="0"/>
                <a:cs typeface="Arial" pitchFamily="34" charset="0"/>
              </a:rPr>
              <a:t>MOxy</a:t>
            </a:r>
            <a:r>
              <a:rPr lang="en-GB" sz="2300" dirty="0">
                <a:latin typeface="Arial" pitchFamily="34" charset="0"/>
                <a:cs typeface="Arial" pitchFamily="34" charset="0"/>
              </a:rPr>
              <a:t> hotel brand is young travel friendly people.</a:t>
            </a:r>
          </a:p>
          <a:p>
            <a:pPr algn="just">
              <a:lnSpc>
                <a:spcPct val="160000"/>
              </a:lnSpc>
            </a:pPr>
            <a:r>
              <a:rPr lang="en-GB" sz="2300" dirty="0">
                <a:latin typeface="Arial" pitchFamily="34" charset="0"/>
                <a:cs typeface="Arial" pitchFamily="34" charset="0"/>
              </a:rPr>
              <a:t> The digital travellers who like to perform adventures and are eager to meet new people are likely to visit </a:t>
            </a:r>
            <a:r>
              <a:rPr lang="en-GB" sz="2300" dirty="0" err="1">
                <a:latin typeface="Arial" pitchFamily="34" charset="0"/>
                <a:cs typeface="Arial" pitchFamily="34" charset="0"/>
              </a:rPr>
              <a:t>Moxy</a:t>
            </a:r>
            <a:r>
              <a:rPr lang="en-GB" sz="2300" dirty="0">
                <a:latin typeface="Arial" pitchFamily="34" charset="0"/>
                <a:cs typeface="Arial" pitchFamily="34" charset="0"/>
              </a:rPr>
              <a:t>. </a:t>
            </a:r>
          </a:p>
          <a:p>
            <a:pPr algn="just">
              <a:lnSpc>
                <a:spcPct val="160000"/>
              </a:lnSpc>
            </a:pPr>
            <a:r>
              <a:rPr lang="en-GB" sz="2300" dirty="0">
                <a:latin typeface="Arial" pitchFamily="34" charset="0"/>
                <a:cs typeface="Arial" pitchFamily="34" charset="0"/>
              </a:rPr>
              <a:t>As it has common spaces for the peoples who like to socialize with each other. </a:t>
            </a:r>
          </a:p>
          <a:p>
            <a:pPr algn="just">
              <a:lnSpc>
                <a:spcPct val="160000"/>
              </a:lnSpc>
            </a:pPr>
            <a:r>
              <a:rPr lang="en-GB" sz="2300" dirty="0">
                <a:latin typeface="Arial" pitchFamily="34" charset="0"/>
                <a:cs typeface="Arial" pitchFamily="34" charset="0"/>
              </a:rPr>
              <a:t>The </a:t>
            </a:r>
            <a:r>
              <a:rPr lang="en-GB" sz="2300" dirty="0" err="1">
                <a:latin typeface="Arial" pitchFamily="34" charset="0"/>
                <a:cs typeface="Arial" pitchFamily="34" charset="0"/>
              </a:rPr>
              <a:t>cheif</a:t>
            </a:r>
            <a:r>
              <a:rPr lang="en-GB" sz="2300" dirty="0">
                <a:latin typeface="Arial" pitchFamily="34" charset="0"/>
                <a:cs typeface="Arial" pitchFamily="34" charset="0"/>
              </a:rPr>
              <a:t> target customers of the </a:t>
            </a:r>
            <a:r>
              <a:rPr lang="en-GB" sz="2300" dirty="0" err="1">
                <a:latin typeface="Arial" pitchFamily="34" charset="0"/>
                <a:cs typeface="Arial" pitchFamily="34" charset="0"/>
              </a:rPr>
              <a:t>Moxy</a:t>
            </a:r>
            <a:r>
              <a:rPr lang="en-GB" sz="2300" dirty="0">
                <a:latin typeface="Arial" pitchFamily="34" charset="0"/>
                <a:cs typeface="Arial" pitchFamily="34" charset="0"/>
              </a:rPr>
              <a:t> are the millennial travellers, who are modern, young, fun-loving and experimental personality peoples.</a:t>
            </a:r>
          </a:p>
          <a:p>
            <a:pPr algn="just">
              <a:lnSpc>
                <a:spcPct val="160000"/>
              </a:lnSpc>
            </a:pPr>
            <a:endParaRPr lang="en-IN" sz="1800" dirty="0"/>
          </a:p>
        </p:txBody>
      </p:sp>
      <p:pic>
        <p:nvPicPr>
          <p:cNvPr id="3074" name="Picture 2"/>
          <p:cNvPicPr>
            <a:picLocks noChangeAspect="1" noChangeArrowheads="1"/>
          </p:cNvPicPr>
          <p:nvPr/>
        </p:nvPicPr>
        <p:blipFill>
          <a:blip r:embed="rId3"/>
          <a:srcRect/>
          <a:stretch>
            <a:fillRect/>
          </a:stretch>
        </p:blipFill>
        <p:spPr bwMode="auto">
          <a:xfrm>
            <a:off x="5286380" y="2071678"/>
            <a:ext cx="3643338" cy="3429024"/>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85784"/>
          </a:xfrm>
        </p:spPr>
        <p:txBody>
          <a:bodyPr>
            <a:normAutofit fontScale="90000"/>
          </a:bodyPr>
          <a:lstStyle/>
          <a:p>
            <a:r>
              <a:rPr lang="en-GB" b="1" dirty="0"/>
              <a:t> </a:t>
            </a:r>
            <a:r>
              <a:rPr lang="en-GB" b="1" dirty="0">
                <a:latin typeface="Arial" pitchFamily="34" charset="0"/>
                <a:cs typeface="Arial" pitchFamily="34" charset="0"/>
              </a:rPr>
              <a:t>Guest services, facilities, nature and scope of </a:t>
            </a:r>
            <a:r>
              <a:rPr lang="en-GB" b="1" dirty="0" err="1">
                <a:latin typeface="Arial" pitchFamily="34" charset="0"/>
                <a:cs typeface="Arial" pitchFamily="34" charset="0"/>
              </a:rPr>
              <a:t>Moxy</a:t>
            </a:r>
            <a:r>
              <a:rPr lang="en-GB" b="1" dirty="0">
                <a:latin typeface="Arial" pitchFamily="34" charset="0"/>
                <a:cs typeface="Arial" pitchFamily="34" charset="0"/>
              </a:rPr>
              <a:t> hotels  </a:t>
            </a:r>
            <a:br>
              <a:rPr lang="en-IN" dirty="0"/>
            </a:br>
            <a:endParaRPr lang="en-IN" dirty="0"/>
          </a:p>
        </p:txBody>
      </p:sp>
      <p:sp>
        <p:nvSpPr>
          <p:cNvPr id="3" name="Content Placeholder 2"/>
          <p:cNvSpPr>
            <a:spLocks noGrp="1"/>
          </p:cNvSpPr>
          <p:nvPr>
            <p:ph idx="1"/>
          </p:nvPr>
        </p:nvSpPr>
        <p:spPr>
          <a:xfrm>
            <a:off x="214282" y="1285860"/>
            <a:ext cx="5429288" cy="5286412"/>
          </a:xfrm>
        </p:spPr>
        <p:txBody>
          <a:bodyPr>
            <a:noAutofit/>
          </a:bodyPr>
          <a:lstStyle/>
          <a:p>
            <a:pPr algn="just">
              <a:lnSpc>
                <a:spcPct val="150000"/>
              </a:lnSpc>
            </a:pPr>
            <a:r>
              <a:rPr lang="en-GB" sz="1800" dirty="0" err="1">
                <a:latin typeface="Arial" pitchFamily="34" charset="0"/>
                <a:cs typeface="Arial" pitchFamily="34" charset="0"/>
              </a:rPr>
              <a:t>Moxy</a:t>
            </a:r>
            <a:r>
              <a:rPr lang="en-GB" sz="1800" dirty="0">
                <a:latin typeface="Arial" pitchFamily="34" charset="0"/>
                <a:cs typeface="Arial" pitchFamily="34" charset="0"/>
              </a:rPr>
              <a:t> is the playful, stylish and a luxury brand of Marriott hotels. </a:t>
            </a:r>
          </a:p>
          <a:p>
            <a:pPr algn="just">
              <a:lnSpc>
                <a:spcPct val="150000"/>
              </a:lnSpc>
            </a:pPr>
            <a:r>
              <a:rPr lang="en-GB" sz="1800" dirty="0">
                <a:latin typeface="Arial" pitchFamily="34" charset="0"/>
                <a:cs typeface="Arial" pitchFamily="34" charset="0"/>
              </a:rPr>
              <a:t>The nature of the </a:t>
            </a:r>
            <a:r>
              <a:rPr lang="en-GB" sz="1800" dirty="0" err="1">
                <a:latin typeface="Arial" pitchFamily="34" charset="0"/>
                <a:cs typeface="Arial" pitchFamily="34" charset="0"/>
              </a:rPr>
              <a:t>Moxy</a:t>
            </a:r>
            <a:r>
              <a:rPr lang="en-GB" sz="1800" dirty="0">
                <a:latin typeface="Arial" pitchFamily="34" charset="0"/>
                <a:cs typeface="Arial" pitchFamily="34" charset="0"/>
              </a:rPr>
              <a:t> brand is friendly, easygoing, adventures and fun-full. </a:t>
            </a:r>
          </a:p>
          <a:p>
            <a:pPr algn="just">
              <a:lnSpc>
                <a:spcPct val="150000"/>
              </a:lnSpc>
            </a:pPr>
            <a:r>
              <a:rPr lang="en-GB" sz="1800" dirty="0">
                <a:latin typeface="Arial" pitchFamily="34" charset="0"/>
                <a:cs typeface="Arial" pitchFamily="34" charset="0"/>
              </a:rPr>
              <a:t>They offer so many unique facilities to their customers. </a:t>
            </a:r>
          </a:p>
          <a:p>
            <a:pPr algn="just">
              <a:lnSpc>
                <a:spcPct val="150000"/>
              </a:lnSpc>
            </a:pPr>
            <a:r>
              <a:rPr lang="en-GB" sz="1800" dirty="0">
                <a:latin typeface="Arial" pitchFamily="34" charset="0"/>
                <a:cs typeface="Arial" pitchFamily="34" charset="0"/>
              </a:rPr>
              <a:t>They provides the best umbrella services to their guest like pool party and some other fun, enjoyable, playful and relaxing facilities to their customers. </a:t>
            </a:r>
          </a:p>
          <a:p>
            <a:pPr algn="just">
              <a:lnSpc>
                <a:spcPct val="150000"/>
              </a:lnSpc>
            </a:pPr>
            <a:r>
              <a:rPr lang="en-GB" sz="1800" dirty="0">
                <a:latin typeface="Arial" pitchFamily="34" charset="0"/>
                <a:cs typeface="Arial" pitchFamily="34" charset="0"/>
              </a:rPr>
              <a:t>Some other facilities like room service, spa, walk-in shower, open wall closet, high thread count bedding, etc. </a:t>
            </a:r>
          </a:p>
        </p:txBody>
      </p:sp>
      <p:pic>
        <p:nvPicPr>
          <p:cNvPr id="5122" name="Picture 2"/>
          <p:cNvPicPr>
            <a:picLocks noChangeAspect="1" noChangeArrowheads="1"/>
          </p:cNvPicPr>
          <p:nvPr/>
        </p:nvPicPr>
        <p:blipFill>
          <a:blip r:embed="rId3"/>
          <a:srcRect/>
          <a:stretch>
            <a:fillRect/>
          </a:stretch>
        </p:blipFill>
        <p:spPr bwMode="auto">
          <a:xfrm>
            <a:off x="5786446" y="2071678"/>
            <a:ext cx="3143272" cy="3429024"/>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latin typeface="Arial" pitchFamily="34" charset="0"/>
                <a:cs typeface="Arial" pitchFamily="34" charset="0"/>
              </a:rPr>
              <a:t>Role and function of the guest services </a:t>
            </a:r>
            <a:br>
              <a:rPr lang="en-IN" sz="3200" b="1" dirty="0">
                <a:latin typeface="Arial" pitchFamily="34" charset="0"/>
                <a:cs typeface="Arial" pitchFamily="34" charset="0"/>
              </a:rPr>
            </a:br>
            <a:endParaRPr lang="en-IN" sz="3200" b="1" dirty="0">
              <a:latin typeface="Arial" pitchFamily="34" charset="0"/>
              <a:cs typeface="Arial" pitchFamily="34" charset="0"/>
            </a:endParaRPr>
          </a:p>
        </p:txBody>
      </p:sp>
      <p:sp>
        <p:nvSpPr>
          <p:cNvPr id="3" name="Content Placeholder 2"/>
          <p:cNvSpPr>
            <a:spLocks noGrp="1"/>
          </p:cNvSpPr>
          <p:nvPr>
            <p:ph idx="1"/>
          </p:nvPr>
        </p:nvSpPr>
        <p:spPr>
          <a:xfrm>
            <a:off x="304800" y="1214422"/>
            <a:ext cx="5053018" cy="4865703"/>
          </a:xfrm>
        </p:spPr>
        <p:txBody>
          <a:bodyPr>
            <a:noAutofit/>
          </a:bodyPr>
          <a:lstStyle/>
          <a:p>
            <a:pPr algn="just">
              <a:lnSpc>
                <a:spcPct val="150000"/>
              </a:lnSpc>
            </a:pPr>
            <a:r>
              <a:rPr lang="en-GB" sz="1800" dirty="0">
                <a:latin typeface="Arial" pitchFamily="34" charset="0"/>
                <a:cs typeface="Arial" pitchFamily="34" charset="0"/>
              </a:rPr>
              <a:t>It is crucial for every hospitality industry to provide the best service and facility that every guest expects (Weinstein, 2022).</a:t>
            </a:r>
          </a:p>
          <a:p>
            <a:pPr algn="just">
              <a:lnSpc>
                <a:spcPct val="150000"/>
              </a:lnSpc>
            </a:pPr>
            <a:r>
              <a:rPr lang="en-GB" sz="1800" dirty="0">
                <a:latin typeface="Arial" pitchFamily="34" charset="0"/>
                <a:cs typeface="Arial" pitchFamily="34" charset="0"/>
              </a:rPr>
              <a:t>Guest also recommended the hotel to their relatives and friends if they enjoy and like the services. </a:t>
            </a:r>
          </a:p>
          <a:p>
            <a:pPr algn="just">
              <a:lnSpc>
                <a:spcPct val="150000"/>
              </a:lnSpc>
            </a:pPr>
            <a:r>
              <a:rPr lang="en-GB" sz="1800" dirty="0">
                <a:latin typeface="Arial" pitchFamily="34" charset="0"/>
                <a:cs typeface="Arial" pitchFamily="34" charset="0"/>
              </a:rPr>
              <a:t>The satisfied and excellent guest service results in increase the revenue of the hotel business.</a:t>
            </a:r>
          </a:p>
          <a:p>
            <a:pPr algn="just">
              <a:lnSpc>
                <a:spcPct val="150000"/>
              </a:lnSpc>
            </a:pPr>
            <a:r>
              <a:rPr lang="en-GB" sz="1800" dirty="0">
                <a:latin typeface="Arial" pitchFamily="34" charset="0"/>
                <a:cs typeface="Arial" pitchFamily="34" charset="0"/>
              </a:rPr>
              <a:t> It also promoted the brand name. The good guest service results in increase the profit level of the hotel</a:t>
            </a:r>
            <a:endParaRPr lang="en-IN" sz="1800" dirty="0">
              <a:latin typeface="Arial" pitchFamily="34" charset="0"/>
              <a:cs typeface="Arial" pitchFamily="34" charset="0"/>
            </a:endParaRPr>
          </a:p>
        </p:txBody>
      </p:sp>
      <p:pic>
        <p:nvPicPr>
          <p:cNvPr id="4098" name="Picture 2"/>
          <p:cNvPicPr>
            <a:picLocks noChangeAspect="1" noChangeArrowheads="1"/>
          </p:cNvPicPr>
          <p:nvPr/>
        </p:nvPicPr>
        <p:blipFill>
          <a:blip r:embed="rId3"/>
          <a:srcRect/>
          <a:stretch>
            <a:fillRect/>
          </a:stretch>
        </p:blipFill>
        <p:spPr bwMode="auto">
          <a:xfrm>
            <a:off x="5572132" y="1714488"/>
            <a:ext cx="3214710" cy="4429156"/>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latin typeface="Arial" pitchFamily="34" charset="0"/>
                <a:cs typeface="Arial" pitchFamily="34" charset="0"/>
              </a:rPr>
              <a:t>Importance of hospitality </a:t>
            </a:r>
            <a:endParaRPr lang="en-IN" sz="3200" dirty="0">
              <a:latin typeface="Arial" pitchFamily="34" charset="0"/>
              <a:cs typeface="Arial" pitchFamily="34" charset="0"/>
            </a:endParaRPr>
          </a:p>
        </p:txBody>
      </p:sp>
      <p:sp>
        <p:nvSpPr>
          <p:cNvPr id="3" name="Content Placeholder 2"/>
          <p:cNvSpPr>
            <a:spLocks noGrp="1"/>
          </p:cNvSpPr>
          <p:nvPr>
            <p:ph idx="1"/>
          </p:nvPr>
        </p:nvSpPr>
        <p:spPr>
          <a:xfrm>
            <a:off x="304800" y="1554162"/>
            <a:ext cx="5053018" cy="4525963"/>
          </a:xfrm>
        </p:spPr>
        <p:txBody>
          <a:bodyPr>
            <a:normAutofit lnSpcReduction="10000"/>
          </a:bodyPr>
          <a:lstStyle/>
          <a:p>
            <a:pPr algn="just">
              <a:lnSpc>
                <a:spcPct val="150000"/>
              </a:lnSpc>
            </a:pPr>
            <a:r>
              <a:rPr lang="en-GB" sz="1800" dirty="0">
                <a:latin typeface="Arial" pitchFamily="34" charset="0"/>
                <a:cs typeface="Arial" pitchFamily="34" charset="0"/>
              </a:rPr>
              <a:t>The importance of the hospitality results in the excellence growth of the business. </a:t>
            </a:r>
          </a:p>
          <a:p>
            <a:pPr algn="just">
              <a:lnSpc>
                <a:spcPct val="150000"/>
              </a:lnSpc>
            </a:pPr>
            <a:r>
              <a:rPr lang="en-GB" sz="1800" dirty="0">
                <a:latin typeface="Arial" pitchFamily="34" charset="0"/>
                <a:cs typeface="Arial" pitchFamily="34" charset="0"/>
              </a:rPr>
              <a:t>Hospitality fulfils the basic needs of customers like accommodation, entertainment, food, fun, etc. </a:t>
            </a:r>
          </a:p>
          <a:p>
            <a:pPr algn="just">
              <a:lnSpc>
                <a:spcPct val="150000"/>
              </a:lnSpc>
            </a:pPr>
            <a:r>
              <a:rPr lang="en-GB" sz="1800" dirty="0">
                <a:latin typeface="Arial" pitchFamily="34" charset="0"/>
                <a:cs typeface="Arial" pitchFamily="34" charset="0"/>
              </a:rPr>
              <a:t>It is important to give the best services to the guest because they are paying for that. </a:t>
            </a:r>
          </a:p>
          <a:p>
            <a:pPr algn="just">
              <a:lnSpc>
                <a:spcPct val="150000"/>
              </a:lnSpc>
            </a:pPr>
            <a:r>
              <a:rPr lang="en-GB" sz="1800" dirty="0">
                <a:latin typeface="Arial" pitchFamily="34" charset="0"/>
                <a:cs typeface="Arial" pitchFamily="34" charset="0"/>
              </a:rPr>
              <a:t>As the hospitality industry is fully dependent on their customers and guest so it is important to fulfil the every demand of the customers</a:t>
            </a:r>
            <a:r>
              <a:rPr lang="en-GB" sz="1800" dirty="0"/>
              <a:t>. </a:t>
            </a:r>
            <a:endParaRPr lang="en-IN" sz="1800" dirty="0"/>
          </a:p>
        </p:txBody>
      </p:sp>
      <p:pic>
        <p:nvPicPr>
          <p:cNvPr id="1026" name="Picture 2"/>
          <p:cNvPicPr>
            <a:picLocks noChangeAspect="1" noChangeArrowheads="1"/>
          </p:cNvPicPr>
          <p:nvPr/>
        </p:nvPicPr>
        <p:blipFill>
          <a:blip r:embed="rId3"/>
          <a:srcRect/>
          <a:stretch>
            <a:fillRect/>
          </a:stretch>
        </p:blipFill>
        <p:spPr bwMode="auto">
          <a:xfrm>
            <a:off x="5715008" y="2071678"/>
            <a:ext cx="3057525" cy="3429024"/>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b="1" dirty="0">
                <a:latin typeface="Arial" pitchFamily="34" charset="0"/>
                <a:cs typeface="Arial" pitchFamily="34" charset="0"/>
              </a:rPr>
              <a:t>CONCLUSION </a:t>
            </a:r>
            <a:br>
              <a:rPr lang="en-IN" sz="3200" dirty="0">
                <a:latin typeface="Arial" pitchFamily="34" charset="0"/>
                <a:cs typeface="Arial" pitchFamily="34" charset="0"/>
              </a:rPr>
            </a:br>
            <a:endParaRPr lang="en-IN" sz="3200" dirty="0">
              <a:latin typeface="Arial" pitchFamily="34" charset="0"/>
              <a:cs typeface="Arial" pitchFamily="34" charset="0"/>
            </a:endParaRPr>
          </a:p>
        </p:txBody>
      </p:sp>
      <p:sp>
        <p:nvSpPr>
          <p:cNvPr id="3" name="Content Placeholder 2"/>
          <p:cNvSpPr>
            <a:spLocks noGrp="1"/>
          </p:cNvSpPr>
          <p:nvPr>
            <p:ph idx="1"/>
          </p:nvPr>
        </p:nvSpPr>
        <p:spPr>
          <a:xfrm>
            <a:off x="304800" y="1554162"/>
            <a:ext cx="4552952" cy="4525963"/>
          </a:xfrm>
        </p:spPr>
        <p:txBody>
          <a:bodyPr>
            <a:normAutofit/>
          </a:bodyPr>
          <a:lstStyle/>
          <a:p>
            <a:pPr algn="just">
              <a:lnSpc>
                <a:spcPct val="150000"/>
              </a:lnSpc>
            </a:pPr>
            <a:r>
              <a:rPr lang="en-GB" sz="1800" dirty="0">
                <a:latin typeface="Arial" pitchFamily="34" charset="0"/>
                <a:cs typeface="Arial" pitchFamily="34" charset="0"/>
              </a:rPr>
              <a:t>The presentation clearly explains about the services of the Hotel brand </a:t>
            </a:r>
            <a:r>
              <a:rPr lang="en-GB" sz="1800" dirty="0" err="1">
                <a:latin typeface="Arial" pitchFamily="34" charset="0"/>
                <a:cs typeface="Arial" pitchFamily="34" charset="0"/>
              </a:rPr>
              <a:t>Moxy</a:t>
            </a:r>
            <a:r>
              <a:rPr lang="en-GB" sz="1800" dirty="0">
                <a:latin typeface="Arial" pitchFamily="34" charset="0"/>
                <a:cs typeface="Arial" pitchFamily="34" charset="0"/>
              </a:rPr>
              <a:t>. </a:t>
            </a:r>
          </a:p>
          <a:p>
            <a:pPr algn="just">
              <a:lnSpc>
                <a:spcPct val="150000"/>
              </a:lnSpc>
            </a:pPr>
            <a:r>
              <a:rPr lang="en-GB" sz="1800" dirty="0">
                <a:latin typeface="Arial" pitchFamily="34" charset="0"/>
                <a:cs typeface="Arial" pitchFamily="34" charset="0"/>
              </a:rPr>
              <a:t>From the repost it is clear that </a:t>
            </a:r>
            <a:r>
              <a:rPr lang="en-GB" sz="1800" dirty="0" err="1">
                <a:latin typeface="Arial" pitchFamily="34" charset="0"/>
                <a:cs typeface="Arial" pitchFamily="34" charset="0"/>
              </a:rPr>
              <a:t>Moxy</a:t>
            </a:r>
            <a:r>
              <a:rPr lang="en-GB" sz="1800" dirty="0">
                <a:latin typeface="Arial" pitchFamily="34" charset="0"/>
                <a:cs typeface="Arial" pitchFamily="34" charset="0"/>
              </a:rPr>
              <a:t> provides the best umbrella services which help in enjoy and have more fun in their hotel. </a:t>
            </a:r>
          </a:p>
          <a:p>
            <a:pPr algn="just">
              <a:lnSpc>
                <a:spcPct val="150000"/>
              </a:lnSpc>
            </a:pPr>
            <a:r>
              <a:rPr lang="en-GB" sz="1800" dirty="0">
                <a:latin typeface="Arial" pitchFamily="34" charset="0"/>
                <a:cs typeface="Arial" pitchFamily="34" charset="0"/>
              </a:rPr>
              <a:t>This also tells about the service, facilities, nature and scope of the </a:t>
            </a:r>
            <a:r>
              <a:rPr lang="en-GB" sz="1800" dirty="0" err="1">
                <a:latin typeface="Arial" pitchFamily="34" charset="0"/>
                <a:cs typeface="Arial" pitchFamily="34" charset="0"/>
              </a:rPr>
              <a:t>Moxy</a:t>
            </a:r>
            <a:r>
              <a:rPr lang="en-GB" sz="1800" dirty="0">
                <a:latin typeface="Arial" pitchFamily="34" charset="0"/>
                <a:cs typeface="Arial" pitchFamily="34" charset="0"/>
              </a:rPr>
              <a:t>. </a:t>
            </a:r>
            <a:endParaRPr lang="en-IN" sz="1800" dirty="0">
              <a:latin typeface="Arial" pitchFamily="34" charset="0"/>
              <a:cs typeface="Arial" pitchFamily="34" charset="0"/>
            </a:endParaRPr>
          </a:p>
        </p:txBody>
      </p:sp>
      <p:pic>
        <p:nvPicPr>
          <p:cNvPr id="6146" name="Picture 2"/>
          <p:cNvPicPr>
            <a:picLocks noChangeAspect="1" noChangeArrowheads="1"/>
          </p:cNvPicPr>
          <p:nvPr/>
        </p:nvPicPr>
        <p:blipFill>
          <a:blip r:embed="rId3"/>
          <a:srcRect/>
          <a:stretch>
            <a:fillRect/>
          </a:stretch>
        </p:blipFill>
        <p:spPr bwMode="auto">
          <a:xfrm>
            <a:off x="5143504" y="1500174"/>
            <a:ext cx="3714776" cy="39243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85728"/>
            <a:ext cx="8686800" cy="785818"/>
          </a:xfrm>
        </p:spPr>
        <p:txBody>
          <a:bodyPr/>
          <a:lstStyle/>
          <a:p>
            <a:r>
              <a:rPr lang="en-IN" sz="3200" b="1" dirty="0">
                <a:latin typeface="Arial" pitchFamily="34" charset="0"/>
                <a:cs typeface="Arial" pitchFamily="34" charset="0"/>
              </a:rPr>
              <a:t>References</a:t>
            </a:r>
            <a:r>
              <a:rPr lang="en-IN" dirty="0"/>
              <a:t> </a:t>
            </a:r>
          </a:p>
        </p:txBody>
      </p:sp>
      <p:sp>
        <p:nvSpPr>
          <p:cNvPr id="3" name="Content Placeholder 2"/>
          <p:cNvSpPr>
            <a:spLocks noGrp="1"/>
          </p:cNvSpPr>
          <p:nvPr>
            <p:ph idx="1"/>
          </p:nvPr>
        </p:nvSpPr>
        <p:spPr>
          <a:xfrm>
            <a:off x="304800" y="1142984"/>
            <a:ext cx="8686800" cy="4937141"/>
          </a:xfrm>
        </p:spPr>
        <p:txBody>
          <a:bodyPr>
            <a:noAutofit/>
          </a:bodyPr>
          <a:lstStyle/>
          <a:p>
            <a:r>
              <a:rPr lang="en-GB" sz="1800" dirty="0" err="1">
                <a:latin typeface="Arial" pitchFamily="34" charset="0"/>
                <a:cs typeface="Arial" pitchFamily="34" charset="0"/>
              </a:rPr>
              <a:t>Abrudan</a:t>
            </a:r>
            <a:r>
              <a:rPr lang="en-GB" sz="1800" dirty="0">
                <a:latin typeface="Arial" pitchFamily="34" charset="0"/>
                <a:cs typeface="Arial" pitchFamily="34" charset="0"/>
              </a:rPr>
              <a:t>, I.N., Pop, C.M. and </a:t>
            </a:r>
            <a:r>
              <a:rPr lang="en-GB" sz="1800" dirty="0" err="1">
                <a:latin typeface="Arial" pitchFamily="34" charset="0"/>
                <a:cs typeface="Arial" pitchFamily="34" charset="0"/>
              </a:rPr>
              <a:t>Lazăr</a:t>
            </a:r>
            <a:r>
              <a:rPr lang="en-GB" sz="1800" dirty="0">
                <a:latin typeface="Arial" pitchFamily="34" charset="0"/>
                <a:cs typeface="Arial" pitchFamily="34" charset="0"/>
              </a:rPr>
              <a:t>, P.S., (2020). Using a general ordered </a:t>
            </a:r>
            <a:r>
              <a:rPr lang="en-GB" sz="1800" dirty="0" err="1">
                <a:latin typeface="Arial" pitchFamily="34" charset="0"/>
                <a:cs typeface="Arial" pitchFamily="34" charset="0"/>
              </a:rPr>
              <a:t>logit</a:t>
            </a:r>
            <a:r>
              <a:rPr lang="en-GB" sz="1800" dirty="0">
                <a:latin typeface="Arial" pitchFamily="34" charset="0"/>
                <a:cs typeface="Arial" pitchFamily="34" charset="0"/>
              </a:rPr>
              <a:t> model to explain the influence of hotel facilities, general and sustainability-related, on customer ratings. </a:t>
            </a:r>
            <a:r>
              <a:rPr lang="en-IN" sz="1800" i="1" dirty="0">
                <a:latin typeface="Arial" pitchFamily="34" charset="0"/>
                <a:cs typeface="Arial" pitchFamily="34" charset="0"/>
              </a:rPr>
              <a:t>Sustainability</a:t>
            </a:r>
            <a:r>
              <a:rPr lang="en-IN" sz="1800" dirty="0">
                <a:latin typeface="Arial" pitchFamily="34" charset="0"/>
                <a:cs typeface="Arial" pitchFamily="34" charset="0"/>
              </a:rPr>
              <a:t>, </a:t>
            </a:r>
            <a:r>
              <a:rPr lang="en-IN" sz="1800" i="1" dirty="0">
                <a:latin typeface="Arial" pitchFamily="34" charset="0"/>
                <a:cs typeface="Arial" pitchFamily="34" charset="0"/>
              </a:rPr>
              <a:t>12</a:t>
            </a:r>
            <a:r>
              <a:rPr lang="en-IN" sz="1800" dirty="0">
                <a:latin typeface="Arial" pitchFamily="34" charset="0"/>
                <a:cs typeface="Arial" pitchFamily="34" charset="0"/>
              </a:rPr>
              <a:t>(21), p.9302.</a:t>
            </a:r>
          </a:p>
          <a:p>
            <a:r>
              <a:rPr lang="en-GB" sz="1800" dirty="0" err="1">
                <a:latin typeface="Arial" pitchFamily="34" charset="0"/>
                <a:cs typeface="Arial" pitchFamily="34" charset="0"/>
              </a:rPr>
              <a:t>Andi</a:t>
            </a:r>
            <a:r>
              <a:rPr lang="en-GB" sz="1800" dirty="0">
                <a:latin typeface="Arial" pitchFamily="34" charset="0"/>
                <a:cs typeface="Arial" pitchFamily="34" charset="0"/>
              </a:rPr>
              <a:t>, B.B., (2021). </a:t>
            </a:r>
            <a:r>
              <a:rPr lang="en-IN" sz="1800" i="1" dirty="0">
                <a:latin typeface="Arial" pitchFamily="34" charset="0"/>
                <a:cs typeface="Arial" pitchFamily="34" charset="0"/>
              </a:rPr>
              <a:t>THE IMPACT OF BRAND IMAGE ON CUSTOMER LOYALTY IN MOXY BANDUNG HOTEL</a:t>
            </a:r>
            <a:r>
              <a:rPr lang="en-IN" sz="1800" dirty="0">
                <a:latin typeface="Arial" pitchFamily="34" charset="0"/>
                <a:cs typeface="Arial" pitchFamily="34" charset="0"/>
              </a:rPr>
              <a:t> (Doctoral dissertation, </a:t>
            </a:r>
            <a:r>
              <a:rPr lang="en-IN" sz="1800" dirty="0" err="1">
                <a:latin typeface="Arial" pitchFamily="34" charset="0"/>
                <a:cs typeface="Arial" pitchFamily="34" charset="0"/>
              </a:rPr>
              <a:t>Poltekpar</a:t>
            </a:r>
            <a:r>
              <a:rPr lang="en-IN" sz="1800" dirty="0">
                <a:latin typeface="Arial" pitchFamily="34" charset="0"/>
                <a:cs typeface="Arial" pitchFamily="34" charset="0"/>
              </a:rPr>
              <a:t> NHI Bandung).</a:t>
            </a:r>
          </a:p>
          <a:p>
            <a:r>
              <a:rPr lang="en-GB" sz="1800" dirty="0" err="1">
                <a:latin typeface="Arial" pitchFamily="34" charset="0"/>
                <a:cs typeface="Arial" pitchFamily="34" charset="0"/>
              </a:rPr>
              <a:t>Andi</a:t>
            </a:r>
            <a:r>
              <a:rPr lang="en-GB" sz="1800" dirty="0">
                <a:latin typeface="Arial" pitchFamily="34" charset="0"/>
                <a:cs typeface="Arial" pitchFamily="34" charset="0"/>
              </a:rPr>
              <a:t>, B.B., (2021). </a:t>
            </a:r>
            <a:r>
              <a:rPr lang="en-IN" sz="1800" i="1" dirty="0">
                <a:latin typeface="Arial" pitchFamily="34" charset="0"/>
                <a:cs typeface="Arial" pitchFamily="34" charset="0"/>
              </a:rPr>
              <a:t>THE IMPACT OF BRAND IMAGE ON CUSTOMER LOYALTY IN MOXY BANDUNG HOTEL</a:t>
            </a:r>
            <a:r>
              <a:rPr lang="en-IN" sz="1800" dirty="0">
                <a:latin typeface="Arial" pitchFamily="34" charset="0"/>
                <a:cs typeface="Arial" pitchFamily="34" charset="0"/>
              </a:rPr>
              <a:t> (Doctoral dissertation, </a:t>
            </a:r>
            <a:r>
              <a:rPr lang="en-IN" sz="1800" dirty="0" err="1">
                <a:latin typeface="Arial" pitchFamily="34" charset="0"/>
                <a:cs typeface="Arial" pitchFamily="34" charset="0"/>
              </a:rPr>
              <a:t>Poltekpar</a:t>
            </a:r>
            <a:r>
              <a:rPr lang="en-IN" sz="1800" dirty="0">
                <a:latin typeface="Arial" pitchFamily="34" charset="0"/>
                <a:cs typeface="Arial" pitchFamily="34" charset="0"/>
              </a:rPr>
              <a:t> NHI Bandung).</a:t>
            </a:r>
          </a:p>
          <a:p>
            <a:r>
              <a:rPr lang="en-GB" sz="1800" dirty="0">
                <a:latin typeface="Arial" pitchFamily="34" charset="0"/>
                <a:cs typeface="Arial" pitchFamily="34" charset="0"/>
              </a:rPr>
              <a:t>George, R., (2021). Market Segmentation, Targeting, and Positioning. In </a:t>
            </a:r>
            <a:r>
              <a:rPr lang="en-IN" sz="1800" i="1" dirty="0">
                <a:latin typeface="Arial" pitchFamily="34" charset="0"/>
                <a:cs typeface="Arial" pitchFamily="34" charset="0"/>
              </a:rPr>
              <a:t>Marketing Tourism and Hospitality: Concepts and Cases</a:t>
            </a:r>
            <a:r>
              <a:rPr lang="en-IN" sz="1800" dirty="0">
                <a:latin typeface="Arial" pitchFamily="34" charset="0"/>
                <a:cs typeface="Arial" pitchFamily="34" charset="0"/>
              </a:rPr>
              <a:t> (pp. 221-246). Cham: Springer International Publishing.</a:t>
            </a:r>
          </a:p>
          <a:p>
            <a:r>
              <a:rPr lang="en-GB" sz="1800" dirty="0" err="1">
                <a:latin typeface="Arial" pitchFamily="34" charset="0"/>
                <a:cs typeface="Arial" pitchFamily="34" charset="0"/>
              </a:rPr>
              <a:t>Guo</a:t>
            </a:r>
            <a:r>
              <a:rPr lang="en-GB" sz="1800" dirty="0">
                <a:latin typeface="Arial" pitchFamily="34" charset="0"/>
                <a:cs typeface="Arial" pitchFamily="34" charset="0"/>
              </a:rPr>
              <a:t>, Y., (2021). </a:t>
            </a:r>
            <a:r>
              <a:rPr lang="en-IN" sz="1800" i="1" dirty="0">
                <a:latin typeface="Arial" pitchFamily="34" charset="0"/>
                <a:cs typeface="Arial" pitchFamily="34" charset="0"/>
              </a:rPr>
              <a:t>The exploration of innovative experiences in the hotel industry: How are hotel organisations marketing innovative experiences to target the Millennial generation?</a:t>
            </a:r>
            <a:r>
              <a:rPr lang="en-IN" sz="1800" dirty="0">
                <a:latin typeface="Arial" pitchFamily="34" charset="0"/>
                <a:cs typeface="Arial" pitchFamily="34" charset="0"/>
              </a:rPr>
              <a:t> (Doctoral dissertation, Auckland University of Technology).</a:t>
            </a:r>
          </a:p>
          <a:p>
            <a:r>
              <a:rPr lang="en-GB" sz="1800" dirty="0" err="1">
                <a:latin typeface="Arial" pitchFamily="34" charset="0"/>
                <a:cs typeface="Arial" pitchFamily="34" charset="0"/>
              </a:rPr>
              <a:t>Kandampully</a:t>
            </a:r>
            <a:r>
              <a:rPr lang="en-GB" sz="1800" dirty="0">
                <a:latin typeface="Arial" pitchFamily="34" charset="0"/>
                <a:cs typeface="Arial" pitchFamily="34" charset="0"/>
              </a:rPr>
              <a:t>, J. and </a:t>
            </a:r>
            <a:r>
              <a:rPr lang="en-GB" sz="1800" dirty="0" err="1">
                <a:latin typeface="Arial" pitchFamily="34" charset="0"/>
                <a:cs typeface="Arial" pitchFamily="34" charset="0"/>
              </a:rPr>
              <a:t>Solnet</a:t>
            </a:r>
            <a:r>
              <a:rPr lang="en-GB" sz="1800" dirty="0">
                <a:latin typeface="Arial" pitchFamily="34" charset="0"/>
                <a:cs typeface="Arial" pitchFamily="34" charset="0"/>
              </a:rPr>
              <a:t>, D.,( 2020). Competitive advantage through service in hospitality and tourism: a perspective article. </a:t>
            </a:r>
            <a:r>
              <a:rPr lang="en-IN" sz="1800" i="1" dirty="0">
                <a:latin typeface="Arial" pitchFamily="34" charset="0"/>
                <a:cs typeface="Arial" pitchFamily="34" charset="0"/>
              </a:rPr>
              <a:t>Tourism Review</a:t>
            </a:r>
            <a:r>
              <a:rPr lang="en-IN" sz="1800" dirty="0">
                <a:latin typeface="Arial" pitchFamily="34" charset="0"/>
                <a:cs typeface="Arial" pitchFamily="34" charset="0"/>
              </a:rPr>
              <a:t>. 75(1). pp.247-251.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Thank you lettering"/>
          <p:cNvPicPr>
            <a:picLocks noChangeAspect="1" noChangeArrowheads="1"/>
          </p:cNvPicPr>
          <p:nvPr/>
        </p:nvPicPr>
        <p:blipFill>
          <a:blip r:embed="rId2"/>
          <a:srcRect/>
          <a:stretch>
            <a:fillRect/>
          </a:stretch>
        </p:blipFill>
        <p:spPr bwMode="auto">
          <a:xfrm>
            <a:off x="1643042" y="1500174"/>
            <a:ext cx="5962650" cy="4219575"/>
          </a:xfrm>
          <a:prstGeom prst="rect">
            <a:avLst/>
          </a:prstGeom>
          <a:noFill/>
          <a:ln w="76200">
            <a:solidFill>
              <a:schemeClr val="accent6">
                <a:lumMod val="75000"/>
              </a:schemeClr>
            </a:solidFill>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101</TotalTime>
  <Words>1317</Words>
  <Application>Microsoft Office PowerPoint</Application>
  <PresentationFormat>On-screen Show (4:3)</PresentationFormat>
  <Paragraphs>71</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Trek</vt:lpstr>
      <vt:lpstr>Hospitality &amp; Guest Services                   (BMIH4003)</vt:lpstr>
      <vt:lpstr>Table of content </vt:lpstr>
      <vt:lpstr>Introduction </vt:lpstr>
      <vt:lpstr>Overview of Moxy Hotels  </vt:lpstr>
      <vt:lpstr>TARGET CUSTOMERS and guest</vt:lpstr>
      <vt:lpstr> Guest services, facilities, nature and scope of Moxy hotels   </vt:lpstr>
      <vt:lpstr>Role and function of the guest services  </vt:lpstr>
      <vt:lpstr>Importance of hospitality </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Diana Paul</cp:lastModifiedBy>
  <cp:revision>12</cp:revision>
  <dcterms:created xsi:type="dcterms:W3CDTF">2023-05-06T07:27:54Z</dcterms:created>
  <dcterms:modified xsi:type="dcterms:W3CDTF">2023-05-15T21:26:36Z</dcterms:modified>
</cp:coreProperties>
</file>