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65" r:id="rId3"/>
    <p:sldId id="257" r:id="rId4"/>
    <p:sldId id="258" r:id="rId5"/>
    <p:sldId id="259" r:id="rId6"/>
    <p:sldId id="260" r:id="rId7"/>
    <p:sldId id="261" r:id="rId8"/>
    <p:sldId id="262" r:id="rId9"/>
    <p:sldId id="263" r:id="rId10"/>
    <p:sldId id="264"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8662" autoAdjust="0"/>
  </p:normalViewPr>
  <p:slideViewPr>
    <p:cSldViewPr snapToGrid="0">
      <p:cViewPr varScale="1">
        <p:scale>
          <a:sx n="68" d="100"/>
          <a:sy n="68" d="100"/>
        </p:scale>
        <p:origin x="68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n Phillips" userId="ceb937aa-b9c3-4941-91d8-fdd18470a62e" providerId="ADAL" clId="{41CE1476-AD45-47E0-B8C4-B98DF72CD059}"/>
    <pc:docChg chg="custSel modSld">
      <pc:chgData name="Marion Phillips" userId="ceb937aa-b9c3-4941-91d8-fdd18470a62e" providerId="ADAL" clId="{41CE1476-AD45-47E0-B8C4-B98DF72CD059}" dt="2026-03-09T09:54:11.206" v="64" actId="113"/>
      <pc:docMkLst>
        <pc:docMk/>
      </pc:docMkLst>
      <pc:sldChg chg="modSp mod">
        <pc:chgData name="Marion Phillips" userId="ceb937aa-b9c3-4941-91d8-fdd18470a62e" providerId="ADAL" clId="{41CE1476-AD45-47E0-B8C4-B98DF72CD059}" dt="2026-03-09T09:51:23.644" v="5" actId="5793"/>
        <pc:sldMkLst>
          <pc:docMk/>
          <pc:sldMk cId="1086905682" sldId="257"/>
        </pc:sldMkLst>
        <pc:spChg chg="mod">
          <ac:chgData name="Marion Phillips" userId="ceb937aa-b9c3-4941-91d8-fdd18470a62e" providerId="ADAL" clId="{41CE1476-AD45-47E0-B8C4-B98DF72CD059}" dt="2026-03-09T09:51:23.644" v="5" actId="5793"/>
          <ac:spMkLst>
            <pc:docMk/>
            <pc:sldMk cId="1086905682" sldId="257"/>
            <ac:spMk id="3" creationId="{248A61D6-B984-985D-8411-7DC84B457EE4}"/>
          </ac:spMkLst>
        </pc:spChg>
      </pc:sldChg>
      <pc:sldChg chg="modSp mod">
        <pc:chgData name="Marion Phillips" userId="ceb937aa-b9c3-4941-91d8-fdd18470a62e" providerId="ADAL" clId="{41CE1476-AD45-47E0-B8C4-B98DF72CD059}" dt="2026-03-09T09:51:17.174" v="4" actId="5793"/>
        <pc:sldMkLst>
          <pc:docMk/>
          <pc:sldMk cId="4278669868" sldId="261"/>
        </pc:sldMkLst>
        <pc:spChg chg="mod">
          <ac:chgData name="Marion Phillips" userId="ceb937aa-b9c3-4941-91d8-fdd18470a62e" providerId="ADAL" clId="{41CE1476-AD45-47E0-B8C4-B98DF72CD059}" dt="2026-03-09T09:51:17.174" v="4" actId="5793"/>
          <ac:spMkLst>
            <pc:docMk/>
            <pc:sldMk cId="4278669868" sldId="261"/>
            <ac:spMk id="3" creationId="{023A733B-7B10-429D-A320-FFFF14B5C562}"/>
          </ac:spMkLst>
        </pc:spChg>
      </pc:sldChg>
      <pc:sldChg chg="modSp mod">
        <pc:chgData name="Marion Phillips" userId="ceb937aa-b9c3-4941-91d8-fdd18470a62e" providerId="ADAL" clId="{41CE1476-AD45-47E0-B8C4-B98DF72CD059}" dt="2026-03-09T09:50:59.732" v="1" actId="14100"/>
        <pc:sldMkLst>
          <pc:docMk/>
          <pc:sldMk cId="636165744" sldId="262"/>
        </pc:sldMkLst>
        <pc:spChg chg="mod">
          <ac:chgData name="Marion Phillips" userId="ceb937aa-b9c3-4941-91d8-fdd18470a62e" providerId="ADAL" clId="{41CE1476-AD45-47E0-B8C4-B98DF72CD059}" dt="2026-03-09T09:50:59.732" v="1" actId="14100"/>
          <ac:spMkLst>
            <pc:docMk/>
            <pc:sldMk cId="636165744" sldId="262"/>
            <ac:spMk id="3" creationId="{0E694F82-7664-7A8A-563F-9CAD1F557704}"/>
          </ac:spMkLst>
        </pc:spChg>
      </pc:sldChg>
      <pc:sldChg chg="modSp mod">
        <pc:chgData name="Marion Phillips" userId="ceb937aa-b9c3-4941-91d8-fdd18470a62e" providerId="ADAL" clId="{41CE1476-AD45-47E0-B8C4-B98DF72CD059}" dt="2026-03-09T09:53:11.917" v="49" actId="20577"/>
        <pc:sldMkLst>
          <pc:docMk/>
          <pc:sldMk cId="581073899" sldId="266"/>
        </pc:sldMkLst>
        <pc:spChg chg="mod">
          <ac:chgData name="Marion Phillips" userId="ceb937aa-b9c3-4941-91d8-fdd18470a62e" providerId="ADAL" clId="{41CE1476-AD45-47E0-B8C4-B98DF72CD059}" dt="2026-03-09T09:53:11.917" v="49" actId="20577"/>
          <ac:spMkLst>
            <pc:docMk/>
            <pc:sldMk cId="581073899" sldId="266"/>
            <ac:spMk id="2" creationId="{DB60C322-F778-CA02-EBBE-55776F421707}"/>
          </ac:spMkLst>
        </pc:spChg>
        <pc:spChg chg="mod">
          <ac:chgData name="Marion Phillips" userId="ceb937aa-b9c3-4941-91d8-fdd18470a62e" providerId="ADAL" clId="{41CE1476-AD45-47E0-B8C4-B98DF72CD059}" dt="2026-03-09T09:52:59.890" v="40" actId="27636"/>
          <ac:spMkLst>
            <pc:docMk/>
            <pc:sldMk cId="581073899" sldId="266"/>
            <ac:spMk id="3" creationId="{D8669A48-750F-A646-6724-6008606F4719}"/>
          </ac:spMkLst>
        </pc:spChg>
      </pc:sldChg>
      <pc:sldChg chg="modSp mod">
        <pc:chgData name="Marion Phillips" userId="ceb937aa-b9c3-4941-91d8-fdd18470a62e" providerId="ADAL" clId="{41CE1476-AD45-47E0-B8C4-B98DF72CD059}" dt="2026-03-09T09:53:40.140" v="61" actId="27636"/>
        <pc:sldMkLst>
          <pc:docMk/>
          <pc:sldMk cId="1435519057" sldId="269"/>
        </pc:sldMkLst>
        <pc:spChg chg="mod">
          <ac:chgData name="Marion Phillips" userId="ceb937aa-b9c3-4941-91d8-fdd18470a62e" providerId="ADAL" clId="{41CE1476-AD45-47E0-B8C4-B98DF72CD059}" dt="2026-03-09T09:53:40.140" v="61" actId="27636"/>
          <ac:spMkLst>
            <pc:docMk/>
            <pc:sldMk cId="1435519057" sldId="269"/>
            <ac:spMk id="2" creationId="{32EB43AA-1E67-C408-00B5-E83E12667DE4}"/>
          </ac:spMkLst>
        </pc:spChg>
      </pc:sldChg>
      <pc:sldChg chg="modSp mod">
        <pc:chgData name="Marion Phillips" userId="ceb937aa-b9c3-4941-91d8-fdd18470a62e" providerId="ADAL" clId="{41CE1476-AD45-47E0-B8C4-B98DF72CD059}" dt="2026-03-09T09:54:00.698" v="63" actId="14100"/>
        <pc:sldMkLst>
          <pc:docMk/>
          <pc:sldMk cId="2717043301" sldId="270"/>
        </pc:sldMkLst>
        <pc:spChg chg="mod">
          <ac:chgData name="Marion Phillips" userId="ceb937aa-b9c3-4941-91d8-fdd18470a62e" providerId="ADAL" clId="{41CE1476-AD45-47E0-B8C4-B98DF72CD059}" dt="2026-03-09T09:54:00.698" v="63" actId="14100"/>
          <ac:spMkLst>
            <pc:docMk/>
            <pc:sldMk cId="2717043301" sldId="270"/>
            <ac:spMk id="2" creationId="{994FEE1A-9D49-765C-F62A-6C5570F20517}"/>
          </ac:spMkLst>
        </pc:spChg>
      </pc:sldChg>
      <pc:sldChg chg="modSp mod">
        <pc:chgData name="Marion Phillips" userId="ceb937aa-b9c3-4941-91d8-fdd18470a62e" providerId="ADAL" clId="{41CE1476-AD45-47E0-B8C4-B98DF72CD059}" dt="2026-03-09T09:54:11.206" v="64" actId="113"/>
        <pc:sldMkLst>
          <pc:docMk/>
          <pc:sldMk cId="3689970943" sldId="271"/>
        </pc:sldMkLst>
        <pc:spChg chg="mod">
          <ac:chgData name="Marion Phillips" userId="ceb937aa-b9c3-4941-91d8-fdd18470a62e" providerId="ADAL" clId="{41CE1476-AD45-47E0-B8C4-B98DF72CD059}" dt="2026-03-09T09:54:11.206" v="64" actId="113"/>
          <ac:spMkLst>
            <pc:docMk/>
            <pc:sldMk cId="3689970943" sldId="271"/>
            <ac:spMk id="2" creationId="{33C16BCA-8D21-DF3C-ABA9-876EBC507EB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408BD5-2742-47CB-AD38-F87CBDD94828}"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C0B010-33A9-41C2-97C9-4969FBFA01C1}" type="slidenum">
              <a:rPr lang="en-GB" smtClean="0"/>
              <a:t>‹#›</a:t>
            </a:fld>
            <a:endParaRPr lang="en-GB"/>
          </a:p>
        </p:txBody>
      </p:sp>
    </p:spTree>
    <p:extLst>
      <p:ext uri="{BB962C8B-B14F-4D97-AF65-F5344CB8AC3E}">
        <p14:creationId xmlns:p14="http://schemas.microsoft.com/office/powerpoint/2010/main" val="48773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styn.gov.wales/notice-period-for-inspection/"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Notification</a:t>
            </a:r>
          </a:p>
          <a:p>
            <a:r>
              <a:rPr lang="en-GB" sz="1200" b="0" i="0" kern="1200" dirty="0">
                <a:solidFill>
                  <a:schemeClr val="tx1"/>
                </a:solidFill>
                <a:effectLst/>
                <a:latin typeface="+mn-lt"/>
                <a:ea typeface="+mn-ea"/>
                <a:cs typeface="+mn-cs"/>
              </a:rPr>
              <a:t>We inspect all education and training providers in Wales at least once during the six-year period, although there are a few exceptions. The current cycle is from 1 September 2024 to July 2030.</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notice period of inspection is different for each sector. The date of the next inspection is not linked to the date of the previous inspection. The notice periods for each sector are available </a:t>
            </a:r>
            <a:r>
              <a:rPr lang="en-GB" sz="1200" b="0" i="0" u="sng" kern="1200" dirty="0">
                <a:solidFill>
                  <a:schemeClr val="tx1"/>
                </a:solidFill>
                <a:effectLst/>
                <a:latin typeface="+mn-lt"/>
                <a:ea typeface="+mn-ea"/>
                <a:cs typeface="+mn-cs"/>
                <a:hlinkClick r:id="rId3"/>
              </a:rPr>
              <a:t>here</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Preparation</a:t>
            </a:r>
          </a:p>
          <a:p>
            <a:r>
              <a:rPr lang="en-GB" sz="1200" b="0" i="0" kern="1200" dirty="0">
                <a:solidFill>
                  <a:schemeClr val="tx1"/>
                </a:solidFill>
                <a:effectLst/>
                <a:latin typeface="+mn-lt"/>
                <a:ea typeface="+mn-ea"/>
                <a:cs typeface="+mn-cs"/>
              </a:rPr>
              <a:t>Upon notification of inspection, providers will be asked to upload specific documents to our Virtual Inspection Room portal. During this period, the inspection team reviews key documents and data about the provider.</a:t>
            </a:r>
          </a:p>
          <a:p>
            <a:r>
              <a:rPr lang="en-GB" sz="1200" b="1" i="0" kern="1200" dirty="0">
                <a:solidFill>
                  <a:schemeClr val="tx1"/>
                </a:solidFill>
                <a:effectLst/>
                <a:latin typeface="+mn-lt"/>
                <a:ea typeface="+mn-ea"/>
                <a:cs typeface="+mn-cs"/>
              </a:rPr>
              <a:t>On-site Inspection</a:t>
            </a:r>
          </a:p>
          <a:p>
            <a:r>
              <a:rPr lang="en-GB" sz="1200" b="0" i="0" kern="1200" dirty="0">
                <a:solidFill>
                  <a:schemeClr val="tx1"/>
                </a:solidFill>
                <a:effectLst/>
                <a:latin typeface="+mn-lt"/>
                <a:ea typeface="+mn-ea"/>
                <a:cs typeface="+mn-cs"/>
              </a:rPr>
              <a:t>The inspection team, led by a Reporting Inspector, will spend time on-site with the provider and this will vary depending on the sector. During the visit, the team will gather a range of evidence to come to a fair and balanced evaluation. The team will:</a:t>
            </a:r>
          </a:p>
          <a:p>
            <a:r>
              <a:rPr lang="en-GB" sz="1200" b="0" i="0" kern="1200" dirty="0">
                <a:solidFill>
                  <a:schemeClr val="tx1"/>
                </a:solidFill>
                <a:effectLst/>
                <a:latin typeface="+mn-lt"/>
                <a:ea typeface="+mn-ea"/>
                <a:cs typeface="+mn-cs"/>
              </a:rPr>
              <a:t>Consider the feedback from learner/parent/staff/governor questionnaires</a:t>
            </a:r>
          </a:p>
          <a:p>
            <a:r>
              <a:rPr lang="en-GB" sz="1200" b="0" i="0" kern="1200" dirty="0">
                <a:solidFill>
                  <a:schemeClr val="tx1"/>
                </a:solidFill>
                <a:effectLst/>
                <a:latin typeface="+mn-lt"/>
                <a:ea typeface="+mn-ea"/>
                <a:cs typeface="+mn-cs"/>
              </a:rPr>
              <a:t>Observe lessons, learning and training activities</a:t>
            </a:r>
          </a:p>
          <a:p>
            <a:r>
              <a:rPr lang="en-GB" sz="1200" b="0" i="0" kern="1200" dirty="0">
                <a:solidFill>
                  <a:schemeClr val="tx1"/>
                </a:solidFill>
                <a:effectLst/>
                <a:latin typeface="+mn-lt"/>
                <a:ea typeface="+mn-ea"/>
                <a:cs typeface="+mn-cs"/>
              </a:rPr>
              <a:t>Meet with leaders, teachers/trainers, support staff, and governors</a:t>
            </a:r>
          </a:p>
          <a:p>
            <a:r>
              <a:rPr lang="en-GB" sz="1200" b="0" i="0" kern="1200" dirty="0">
                <a:solidFill>
                  <a:schemeClr val="tx1"/>
                </a:solidFill>
                <a:effectLst/>
                <a:latin typeface="+mn-lt"/>
                <a:ea typeface="+mn-ea"/>
                <a:cs typeface="+mn-cs"/>
              </a:rPr>
              <a:t>Speak with learners and listen to their views</a:t>
            </a:r>
          </a:p>
          <a:p>
            <a:r>
              <a:rPr lang="en-GB" sz="1200" b="0" i="0" kern="1200" dirty="0">
                <a:solidFill>
                  <a:schemeClr val="tx1"/>
                </a:solidFill>
                <a:effectLst/>
                <a:latin typeface="+mn-lt"/>
                <a:ea typeface="+mn-ea"/>
                <a:cs typeface="+mn-cs"/>
              </a:rPr>
              <a:t>Review learners’ work and evaluate the quality of teaching and learning</a:t>
            </a:r>
          </a:p>
          <a:p>
            <a:r>
              <a:rPr lang="en-GB" sz="1200" b="0" i="0" kern="1200" dirty="0">
                <a:solidFill>
                  <a:schemeClr val="tx1"/>
                </a:solidFill>
                <a:effectLst/>
                <a:latin typeface="+mn-lt"/>
                <a:ea typeface="+mn-ea"/>
                <a:cs typeface="+mn-cs"/>
              </a:rPr>
              <a:t>Evaluate the effectiveness of leadership and management</a:t>
            </a:r>
          </a:p>
          <a:p>
            <a:r>
              <a:rPr lang="en-GB" sz="1200" b="1" i="0" kern="1200" dirty="0">
                <a:solidFill>
                  <a:schemeClr val="tx1"/>
                </a:solidFill>
                <a:effectLst/>
                <a:latin typeface="+mn-lt"/>
                <a:ea typeface="+mn-ea"/>
                <a:cs typeface="+mn-cs"/>
              </a:rPr>
              <a:t>Feedback and Reporting</a:t>
            </a:r>
          </a:p>
          <a:p>
            <a:r>
              <a:rPr lang="en-GB" sz="1200" b="0" i="0" kern="1200" dirty="0">
                <a:solidFill>
                  <a:schemeClr val="tx1"/>
                </a:solidFill>
                <a:effectLst/>
                <a:latin typeface="+mn-lt"/>
                <a:ea typeface="+mn-ea"/>
                <a:cs typeface="+mn-cs"/>
              </a:rPr>
              <a:t>At the end of the inspection, the Reporting Inspector will provide initial verbal feedback . This session includes:</a:t>
            </a:r>
          </a:p>
          <a:p>
            <a:r>
              <a:rPr lang="en-GB" sz="1200" b="0" i="0" kern="1200" dirty="0">
                <a:solidFill>
                  <a:schemeClr val="tx1"/>
                </a:solidFill>
                <a:effectLst/>
                <a:latin typeface="+mn-lt"/>
                <a:ea typeface="+mn-ea"/>
                <a:cs typeface="+mn-cs"/>
              </a:rPr>
              <a:t>Key findings of the inspection</a:t>
            </a:r>
          </a:p>
          <a:p>
            <a:r>
              <a:rPr lang="en-GB" sz="1200" b="0" i="0" kern="1200" dirty="0">
                <a:solidFill>
                  <a:schemeClr val="tx1"/>
                </a:solidFill>
                <a:effectLst/>
                <a:latin typeface="+mn-lt"/>
                <a:ea typeface="+mn-ea"/>
                <a:cs typeface="+mn-cs"/>
              </a:rPr>
              <a:t>Areas of strength and aspects needing improvement</a:t>
            </a:r>
          </a:p>
          <a:p>
            <a:r>
              <a:rPr lang="en-GB" sz="1200" b="0" i="0" kern="1200" dirty="0">
                <a:solidFill>
                  <a:schemeClr val="tx1"/>
                </a:solidFill>
                <a:effectLst/>
                <a:latin typeface="+mn-lt"/>
                <a:ea typeface="+mn-ea"/>
                <a:cs typeface="+mn-cs"/>
              </a:rPr>
              <a:t>A detailed written report will be published within 45 working days of the inspection. In most sectors, we have removed summative gradings from our reports so no longer give overall judgments such as ‘Excellent’, ‘Good’, ‘Adequate’ or ‘Unsatisfactory’ but our reports contain a detailed summary of key findings. All of our reports will be published on the Estyn website and will be available to the public.</a:t>
            </a:r>
          </a:p>
          <a:p>
            <a:r>
              <a:rPr lang="en-GB" sz="1200" b="1" i="0" kern="1200" dirty="0">
                <a:solidFill>
                  <a:schemeClr val="tx1"/>
                </a:solidFill>
                <a:effectLst/>
                <a:latin typeface="+mn-lt"/>
                <a:ea typeface="+mn-ea"/>
                <a:cs typeface="+mn-cs"/>
              </a:rPr>
              <a:t>Follow-up</a:t>
            </a:r>
          </a:p>
          <a:p>
            <a:r>
              <a:rPr lang="en-GB" sz="1200" b="0" i="0" kern="1200" dirty="0">
                <a:solidFill>
                  <a:schemeClr val="tx1"/>
                </a:solidFill>
                <a:effectLst/>
                <a:latin typeface="+mn-lt"/>
                <a:ea typeface="+mn-ea"/>
                <a:cs typeface="+mn-cs"/>
              </a:rPr>
              <a:t>At the end of an inspection, the team will consider whether follow-up activity is required. In maintained schools and PRUs, this is required by legislation. In other sectors, follow-up arrangements may include statutory follow-up categories and non-statutory arrangements for monitoring progress.</a:t>
            </a:r>
          </a:p>
          <a:p>
            <a:endParaRPr lang="en-GB" dirty="0"/>
          </a:p>
          <a:p>
            <a:endParaRPr lang="en-GB" dirty="0"/>
          </a:p>
        </p:txBody>
      </p:sp>
      <p:sp>
        <p:nvSpPr>
          <p:cNvPr id="4" name="Slide Number Placeholder 3"/>
          <p:cNvSpPr>
            <a:spLocks noGrp="1"/>
          </p:cNvSpPr>
          <p:nvPr>
            <p:ph type="sldNum" sz="quarter" idx="5"/>
          </p:nvPr>
        </p:nvSpPr>
        <p:spPr/>
        <p:txBody>
          <a:bodyPr/>
          <a:lstStyle/>
          <a:p>
            <a:fld id="{79C0B010-33A9-41C2-97C9-4969FBFA01C1}" type="slidenum">
              <a:rPr lang="en-GB" smtClean="0"/>
              <a:t>4</a:t>
            </a:fld>
            <a:endParaRPr lang="en-GB"/>
          </a:p>
        </p:txBody>
      </p:sp>
    </p:spTree>
    <p:extLst>
      <p:ext uri="{BB962C8B-B14F-4D97-AF65-F5344CB8AC3E}">
        <p14:creationId xmlns:p14="http://schemas.microsoft.com/office/powerpoint/2010/main" val="3677255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C0B010-33A9-41C2-97C9-4969FBFA01C1}" type="slidenum">
              <a:rPr lang="en-GB" smtClean="0"/>
              <a:t>8</a:t>
            </a:fld>
            <a:endParaRPr lang="en-GB"/>
          </a:p>
        </p:txBody>
      </p:sp>
    </p:spTree>
    <p:extLst>
      <p:ext uri="{BB962C8B-B14F-4D97-AF65-F5344CB8AC3E}">
        <p14:creationId xmlns:p14="http://schemas.microsoft.com/office/powerpoint/2010/main" val="4212913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6716A-8501-A6A4-D867-09B1546396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EC5F61-CAF1-4735-9E56-81B5CF8B28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E383C9-88A3-6FFC-7BE0-7B64F21148DB}"/>
              </a:ext>
            </a:extLst>
          </p:cNvPr>
          <p:cNvSpPr>
            <a:spLocks noGrp="1"/>
          </p:cNvSpPr>
          <p:nvPr>
            <p:ph type="dt" sz="half" idx="10"/>
          </p:nvPr>
        </p:nvSpPr>
        <p:spPr/>
        <p:txBody>
          <a:bodyPr/>
          <a:lstStyle/>
          <a:p>
            <a:fld id="{6E385F2D-1A42-48E9-84C5-4267C7AF17AB}" type="datetimeFigureOut">
              <a:rPr lang="en-GB" smtClean="0"/>
              <a:t>09/03/2026</a:t>
            </a:fld>
            <a:endParaRPr lang="en-GB"/>
          </a:p>
        </p:txBody>
      </p:sp>
      <p:sp>
        <p:nvSpPr>
          <p:cNvPr id="5" name="Footer Placeholder 4">
            <a:extLst>
              <a:ext uri="{FF2B5EF4-FFF2-40B4-BE49-F238E27FC236}">
                <a16:creationId xmlns:a16="http://schemas.microsoft.com/office/drawing/2014/main" id="{964B228E-ED87-6CFA-F5FC-1D2C7EF00F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871B11-E871-3546-C54F-E7DE67D65F8D}"/>
              </a:ext>
            </a:extLst>
          </p:cNvPr>
          <p:cNvSpPr>
            <a:spLocks noGrp="1"/>
          </p:cNvSpPr>
          <p:nvPr>
            <p:ph type="sldNum" sz="quarter" idx="12"/>
          </p:nvPr>
        </p:nvSpPr>
        <p:spPr/>
        <p:txBody>
          <a:bodyPr/>
          <a:lstStyle/>
          <a:p>
            <a:fld id="{85C50C86-CD18-493E-B24F-05BE0AB917BB}" type="slidenum">
              <a:rPr lang="en-GB" smtClean="0"/>
              <a:t>‹#›</a:t>
            </a:fld>
            <a:endParaRPr lang="en-GB"/>
          </a:p>
        </p:txBody>
      </p:sp>
    </p:spTree>
    <p:extLst>
      <p:ext uri="{BB962C8B-B14F-4D97-AF65-F5344CB8AC3E}">
        <p14:creationId xmlns:p14="http://schemas.microsoft.com/office/powerpoint/2010/main" val="1396353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85C1B-953D-0F3B-D734-1292004D08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B8244C-42FA-4B99-3775-C724446086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4289CC-591F-8112-BE55-72D0AF500429}"/>
              </a:ext>
            </a:extLst>
          </p:cNvPr>
          <p:cNvSpPr>
            <a:spLocks noGrp="1"/>
          </p:cNvSpPr>
          <p:nvPr>
            <p:ph type="dt" sz="half" idx="10"/>
          </p:nvPr>
        </p:nvSpPr>
        <p:spPr/>
        <p:txBody>
          <a:bodyPr/>
          <a:lstStyle/>
          <a:p>
            <a:fld id="{6E385F2D-1A42-48E9-84C5-4267C7AF17AB}" type="datetimeFigureOut">
              <a:rPr lang="en-GB" smtClean="0"/>
              <a:t>09/03/2026</a:t>
            </a:fld>
            <a:endParaRPr lang="en-GB"/>
          </a:p>
        </p:txBody>
      </p:sp>
      <p:sp>
        <p:nvSpPr>
          <p:cNvPr id="5" name="Footer Placeholder 4">
            <a:extLst>
              <a:ext uri="{FF2B5EF4-FFF2-40B4-BE49-F238E27FC236}">
                <a16:creationId xmlns:a16="http://schemas.microsoft.com/office/drawing/2014/main" id="{10B7363F-F726-49AA-AF85-033855FC75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92C4F8-00EA-AC8E-2CBD-3878973B724F}"/>
              </a:ext>
            </a:extLst>
          </p:cNvPr>
          <p:cNvSpPr>
            <a:spLocks noGrp="1"/>
          </p:cNvSpPr>
          <p:nvPr>
            <p:ph type="sldNum" sz="quarter" idx="12"/>
          </p:nvPr>
        </p:nvSpPr>
        <p:spPr/>
        <p:txBody>
          <a:bodyPr/>
          <a:lstStyle/>
          <a:p>
            <a:fld id="{85C50C86-CD18-493E-B24F-05BE0AB917BB}" type="slidenum">
              <a:rPr lang="en-GB" smtClean="0"/>
              <a:t>‹#›</a:t>
            </a:fld>
            <a:endParaRPr lang="en-GB"/>
          </a:p>
        </p:txBody>
      </p:sp>
    </p:spTree>
    <p:extLst>
      <p:ext uri="{BB962C8B-B14F-4D97-AF65-F5344CB8AC3E}">
        <p14:creationId xmlns:p14="http://schemas.microsoft.com/office/powerpoint/2010/main" val="1471589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EE7DA-BA4F-5B0B-7DB9-3DCBB11203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7CBF81-56E5-9130-4A43-774B26E660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6AB391-5F2C-D336-6CF9-4A2FDA2EF28D}"/>
              </a:ext>
            </a:extLst>
          </p:cNvPr>
          <p:cNvSpPr>
            <a:spLocks noGrp="1"/>
          </p:cNvSpPr>
          <p:nvPr>
            <p:ph type="dt" sz="half" idx="10"/>
          </p:nvPr>
        </p:nvSpPr>
        <p:spPr/>
        <p:txBody>
          <a:bodyPr/>
          <a:lstStyle/>
          <a:p>
            <a:fld id="{6E385F2D-1A42-48E9-84C5-4267C7AF17AB}" type="datetimeFigureOut">
              <a:rPr lang="en-GB" smtClean="0"/>
              <a:t>09/03/2026</a:t>
            </a:fld>
            <a:endParaRPr lang="en-GB"/>
          </a:p>
        </p:txBody>
      </p:sp>
      <p:sp>
        <p:nvSpPr>
          <p:cNvPr id="5" name="Footer Placeholder 4">
            <a:extLst>
              <a:ext uri="{FF2B5EF4-FFF2-40B4-BE49-F238E27FC236}">
                <a16:creationId xmlns:a16="http://schemas.microsoft.com/office/drawing/2014/main" id="{1BDA3A81-57B7-A439-2F4E-05EC51D14E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909F52-422D-5263-31B8-08708C04828D}"/>
              </a:ext>
            </a:extLst>
          </p:cNvPr>
          <p:cNvSpPr>
            <a:spLocks noGrp="1"/>
          </p:cNvSpPr>
          <p:nvPr>
            <p:ph type="sldNum" sz="quarter" idx="12"/>
          </p:nvPr>
        </p:nvSpPr>
        <p:spPr/>
        <p:txBody>
          <a:bodyPr/>
          <a:lstStyle/>
          <a:p>
            <a:fld id="{85C50C86-CD18-493E-B24F-05BE0AB917BB}" type="slidenum">
              <a:rPr lang="en-GB" smtClean="0"/>
              <a:t>‹#›</a:t>
            </a:fld>
            <a:endParaRPr lang="en-GB"/>
          </a:p>
        </p:txBody>
      </p:sp>
    </p:spTree>
    <p:extLst>
      <p:ext uri="{BB962C8B-B14F-4D97-AF65-F5344CB8AC3E}">
        <p14:creationId xmlns:p14="http://schemas.microsoft.com/office/powerpoint/2010/main" val="3278284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57125-E9BE-A6EC-A00C-58B7B40C03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463DC1-5239-BB48-7708-133237CB40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81F8E7-5B2F-1F54-DCA4-7B630BD628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314BF3-2433-3D8E-67DC-0BC1A096901E}"/>
              </a:ext>
            </a:extLst>
          </p:cNvPr>
          <p:cNvSpPr>
            <a:spLocks noGrp="1"/>
          </p:cNvSpPr>
          <p:nvPr>
            <p:ph type="dt" sz="half" idx="10"/>
          </p:nvPr>
        </p:nvSpPr>
        <p:spPr/>
        <p:txBody>
          <a:bodyPr/>
          <a:lstStyle/>
          <a:p>
            <a:fld id="{6E385F2D-1A42-48E9-84C5-4267C7AF17AB}" type="datetimeFigureOut">
              <a:rPr lang="en-GB" smtClean="0"/>
              <a:t>09/03/2026</a:t>
            </a:fld>
            <a:endParaRPr lang="en-GB"/>
          </a:p>
        </p:txBody>
      </p:sp>
      <p:sp>
        <p:nvSpPr>
          <p:cNvPr id="6" name="Footer Placeholder 5">
            <a:extLst>
              <a:ext uri="{FF2B5EF4-FFF2-40B4-BE49-F238E27FC236}">
                <a16:creationId xmlns:a16="http://schemas.microsoft.com/office/drawing/2014/main" id="{8EA45A4F-BB48-DBDA-7FD0-D74CD31568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0760C-D758-0935-7F30-0537AF307C8E}"/>
              </a:ext>
            </a:extLst>
          </p:cNvPr>
          <p:cNvSpPr>
            <a:spLocks noGrp="1"/>
          </p:cNvSpPr>
          <p:nvPr>
            <p:ph type="sldNum" sz="quarter" idx="12"/>
          </p:nvPr>
        </p:nvSpPr>
        <p:spPr/>
        <p:txBody>
          <a:bodyPr/>
          <a:lstStyle/>
          <a:p>
            <a:fld id="{85C50C86-CD18-493E-B24F-05BE0AB917BB}" type="slidenum">
              <a:rPr lang="en-GB" smtClean="0"/>
              <a:t>‹#›</a:t>
            </a:fld>
            <a:endParaRPr lang="en-GB"/>
          </a:p>
        </p:txBody>
      </p:sp>
    </p:spTree>
    <p:extLst>
      <p:ext uri="{BB962C8B-B14F-4D97-AF65-F5344CB8AC3E}">
        <p14:creationId xmlns:p14="http://schemas.microsoft.com/office/powerpoint/2010/main" val="149923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43A6A-0253-E835-96C8-620EF213648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4F64DB-061C-411F-C06D-31BE3335F1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81A074-58FD-7AC3-DED4-E6B9DCD21B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B23E42C-33BA-670A-B0E5-20F3D028A5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D81C1C-AB00-0155-BC31-B37074B9F5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A03A25-CAEE-0D82-9085-B454FFBAD017}"/>
              </a:ext>
            </a:extLst>
          </p:cNvPr>
          <p:cNvSpPr>
            <a:spLocks noGrp="1"/>
          </p:cNvSpPr>
          <p:nvPr>
            <p:ph type="dt" sz="half" idx="10"/>
          </p:nvPr>
        </p:nvSpPr>
        <p:spPr/>
        <p:txBody>
          <a:bodyPr/>
          <a:lstStyle/>
          <a:p>
            <a:fld id="{6E385F2D-1A42-48E9-84C5-4267C7AF17AB}" type="datetimeFigureOut">
              <a:rPr lang="en-GB" smtClean="0"/>
              <a:t>09/03/2026</a:t>
            </a:fld>
            <a:endParaRPr lang="en-GB"/>
          </a:p>
        </p:txBody>
      </p:sp>
      <p:sp>
        <p:nvSpPr>
          <p:cNvPr id="8" name="Footer Placeholder 7">
            <a:extLst>
              <a:ext uri="{FF2B5EF4-FFF2-40B4-BE49-F238E27FC236}">
                <a16:creationId xmlns:a16="http://schemas.microsoft.com/office/drawing/2014/main" id="{C1A67FF7-8057-8A2D-3FA2-74257A0D52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857B9C-99D9-3FFB-7573-5F62FDA16073}"/>
              </a:ext>
            </a:extLst>
          </p:cNvPr>
          <p:cNvSpPr>
            <a:spLocks noGrp="1"/>
          </p:cNvSpPr>
          <p:nvPr>
            <p:ph type="sldNum" sz="quarter" idx="12"/>
          </p:nvPr>
        </p:nvSpPr>
        <p:spPr/>
        <p:txBody>
          <a:bodyPr/>
          <a:lstStyle/>
          <a:p>
            <a:fld id="{85C50C86-CD18-493E-B24F-05BE0AB917BB}" type="slidenum">
              <a:rPr lang="en-GB" smtClean="0"/>
              <a:t>‹#›</a:t>
            </a:fld>
            <a:endParaRPr lang="en-GB"/>
          </a:p>
        </p:txBody>
      </p:sp>
    </p:spTree>
    <p:extLst>
      <p:ext uri="{BB962C8B-B14F-4D97-AF65-F5344CB8AC3E}">
        <p14:creationId xmlns:p14="http://schemas.microsoft.com/office/powerpoint/2010/main" val="2512434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3B54-2211-EF2E-9A71-A9C30A5B59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EFDBE1-D1E7-0A15-8078-63102536B590}"/>
              </a:ext>
            </a:extLst>
          </p:cNvPr>
          <p:cNvSpPr>
            <a:spLocks noGrp="1"/>
          </p:cNvSpPr>
          <p:nvPr>
            <p:ph type="dt" sz="half" idx="10"/>
          </p:nvPr>
        </p:nvSpPr>
        <p:spPr/>
        <p:txBody>
          <a:bodyPr/>
          <a:lstStyle/>
          <a:p>
            <a:fld id="{6E385F2D-1A42-48E9-84C5-4267C7AF17AB}" type="datetimeFigureOut">
              <a:rPr lang="en-GB" smtClean="0"/>
              <a:t>09/03/2026</a:t>
            </a:fld>
            <a:endParaRPr lang="en-GB"/>
          </a:p>
        </p:txBody>
      </p:sp>
      <p:sp>
        <p:nvSpPr>
          <p:cNvPr id="4" name="Footer Placeholder 3">
            <a:extLst>
              <a:ext uri="{FF2B5EF4-FFF2-40B4-BE49-F238E27FC236}">
                <a16:creationId xmlns:a16="http://schemas.microsoft.com/office/drawing/2014/main" id="{EBAA759A-518E-8650-6633-7DDF347B87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38DFF5-BAAC-F994-1019-2E82ABD8576F}"/>
              </a:ext>
            </a:extLst>
          </p:cNvPr>
          <p:cNvSpPr>
            <a:spLocks noGrp="1"/>
          </p:cNvSpPr>
          <p:nvPr>
            <p:ph type="sldNum" sz="quarter" idx="12"/>
          </p:nvPr>
        </p:nvSpPr>
        <p:spPr/>
        <p:txBody>
          <a:bodyPr/>
          <a:lstStyle/>
          <a:p>
            <a:fld id="{85C50C86-CD18-493E-B24F-05BE0AB917BB}" type="slidenum">
              <a:rPr lang="en-GB" smtClean="0"/>
              <a:t>‹#›</a:t>
            </a:fld>
            <a:endParaRPr lang="en-GB"/>
          </a:p>
        </p:txBody>
      </p:sp>
    </p:spTree>
    <p:extLst>
      <p:ext uri="{BB962C8B-B14F-4D97-AF65-F5344CB8AC3E}">
        <p14:creationId xmlns:p14="http://schemas.microsoft.com/office/powerpoint/2010/main" val="1095708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4CFA82-E0B7-0F44-D803-34C2F5BAB3CB}"/>
              </a:ext>
            </a:extLst>
          </p:cNvPr>
          <p:cNvSpPr>
            <a:spLocks noGrp="1"/>
          </p:cNvSpPr>
          <p:nvPr>
            <p:ph type="dt" sz="half" idx="10"/>
          </p:nvPr>
        </p:nvSpPr>
        <p:spPr/>
        <p:txBody>
          <a:bodyPr/>
          <a:lstStyle/>
          <a:p>
            <a:fld id="{6E385F2D-1A42-48E9-84C5-4267C7AF17AB}" type="datetimeFigureOut">
              <a:rPr lang="en-GB" smtClean="0"/>
              <a:t>09/03/2026</a:t>
            </a:fld>
            <a:endParaRPr lang="en-GB"/>
          </a:p>
        </p:txBody>
      </p:sp>
      <p:sp>
        <p:nvSpPr>
          <p:cNvPr id="3" name="Footer Placeholder 2">
            <a:extLst>
              <a:ext uri="{FF2B5EF4-FFF2-40B4-BE49-F238E27FC236}">
                <a16:creationId xmlns:a16="http://schemas.microsoft.com/office/drawing/2014/main" id="{09439653-3EE4-3E61-845D-AFEAFD1E0A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09E01F-CCFF-4C51-C692-76F29B06A48F}"/>
              </a:ext>
            </a:extLst>
          </p:cNvPr>
          <p:cNvSpPr>
            <a:spLocks noGrp="1"/>
          </p:cNvSpPr>
          <p:nvPr>
            <p:ph type="sldNum" sz="quarter" idx="12"/>
          </p:nvPr>
        </p:nvSpPr>
        <p:spPr/>
        <p:txBody>
          <a:bodyPr/>
          <a:lstStyle/>
          <a:p>
            <a:fld id="{85C50C86-CD18-493E-B24F-05BE0AB917BB}" type="slidenum">
              <a:rPr lang="en-GB" smtClean="0"/>
              <a:t>‹#›</a:t>
            </a:fld>
            <a:endParaRPr lang="en-GB"/>
          </a:p>
        </p:txBody>
      </p:sp>
    </p:spTree>
    <p:extLst>
      <p:ext uri="{BB962C8B-B14F-4D97-AF65-F5344CB8AC3E}">
        <p14:creationId xmlns:p14="http://schemas.microsoft.com/office/powerpoint/2010/main" val="2070632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A4703-342D-08E2-F720-E7E5BAC2A3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085B26-EE35-773D-2E0C-2F7A8F5F12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2C3735-EA6A-E143-A2A6-71B476D27B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0ABE10-7665-22D2-AEE4-A60707696F02}"/>
              </a:ext>
            </a:extLst>
          </p:cNvPr>
          <p:cNvSpPr>
            <a:spLocks noGrp="1"/>
          </p:cNvSpPr>
          <p:nvPr>
            <p:ph type="dt" sz="half" idx="10"/>
          </p:nvPr>
        </p:nvSpPr>
        <p:spPr/>
        <p:txBody>
          <a:bodyPr/>
          <a:lstStyle/>
          <a:p>
            <a:fld id="{6E385F2D-1A42-48E9-84C5-4267C7AF17AB}" type="datetimeFigureOut">
              <a:rPr lang="en-GB" smtClean="0"/>
              <a:t>09/03/2026</a:t>
            </a:fld>
            <a:endParaRPr lang="en-GB"/>
          </a:p>
        </p:txBody>
      </p:sp>
      <p:sp>
        <p:nvSpPr>
          <p:cNvPr id="6" name="Footer Placeholder 5">
            <a:extLst>
              <a:ext uri="{FF2B5EF4-FFF2-40B4-BE49-F238E27FC236}">
                <a16:creationId xmlns:a16="http://schemas.microsoft.com/office/drawing/2014/main" id="{D1173995-D45E-E456-6FB4-E3CFE52725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E53E87-6E59-F660-95F9-6CE202F64108}"/>
              </a:ext>
            </a:extLst>
          </p:cNvPr>
          <p:cNvSpPr>
            <a:spLocks noGrp="1"/>
          </p:cNvSpPr>
          <p:nvPr>
            <p:ph type="sldNum" sz="quarter" idx="12"/>
          </p:nvPr>
        </p:nvSpPr>
        <p:spPr/>
        <p:txBody>
          <a:bodyPr/>
          <a:lstStyle/>
          <a:p>
            <a:fld id="{85C50C86-CD18-493E-B24F-05BE0AB917BB}" type="slidenum">
              <a:rPr lang="en-GB" smtClean="0"/>
              <a:t>‹#›</a:t>
            </a:fld>
            <a:endParaRPr lang="en-GB"/>
          </a:p>
        </p:txBody>
      </p:sp>
    </p:spTree>
    <p:extLst>
      <p:ext uri="{BB962C8B-B14F-4D97-AF65-F5344CB8AC3E}">
        <p14:creationId xmlns:p14="http://schemas.microsoft.com/office/powerpoint/2010/main" val="3721270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7F095-E7CF-590F-8083-EB3BCF17D7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1AA558-7101-F910-877C-2210925E21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7D93EF-8FCE-9F9A-3CCF-2BFB7D179A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7BAED8-E3A5-2AF1-A92D-61DC7502370D}"/>
              </a:ext>
            </a:extLst>
          </p:cNvPr>
          <p:cNvSpPr>
            <a:spLocks noGrp="1"/>
          </p:cNvSpPr>
          <p:nvPr>
            <p:ph type="dt" sz="half" idx="10"/>
          </p:nvPr>
        </p:nvSpPr>
        <p:spPr/>
        <p:txBody>
          <a:bodyPr/>
          <a:lstStyle/>
          <a:p>
            <a:fld id="{6E385F2D-1A42-48E9-84C5-4267C7AF17AB}" type="datetimeFigureOut">
              <a:rPr lang="en-GB" smtClean="0"/>
              <a:t>09/03/2026</a:t>
            </a:fld>
            <a:endParaRPr lang="en-GB"/>
          </a:p>
        </p:txBody>
      </p:sp>
      <p:sp>
        <p:nvSpPr>
          <p:cNvPr id="6" name="Footer Placeholder 5">
            <a:extLst>
              <a:ext uri="{FF2B5EF4-FFF2-40B4-BE49-F238E27FC236}">
                <a16:creationId xmlns:a16="http://schemas.microsoft.com/office/drawing/2014/main" id="{49540E41-A5A0-B04E-DF78-56D0ACBA18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D036F1-453F-139C-E97B-7608333FBEE8}"/>
              </a:ext>
            </a:extLst>
          </p:cNvPr>
          <p:cNvSpPr>
            <a:spLocks noGrp="1"/>
          </p:cNvSpPr>
          <p:nvPr>
            <p:ph type="sldNum" sz="quarter" idx="12"/>
          </p:nvPr>
        </p:nvSpPr>
        <p:spPr/>
        <p:txBody>
          <a:bodyPr/>
          <a:lstStyle/>
          <a:p>
            <a:fld id="{85C50C86-CD18-493E-B24F-05BE0AB917BB}" type="slidenum">
              <a:rPr lang="en-GB" smtClean="0"/>
              <a:t>‹#›</a:t>
            </a:fld>
            <a:endParaRPr lang="en-GB"/>
          </a:p>
        </p:txBody>
      </p:sp>
    </p:spTree>
    <p:extLst>
      <p:ext uri="{BB962C8B-B14F-4D97-AF65-F5344CB8AC3E}">
        <p14:creationId xmlns:p14="http://schemas.microsoft.com/office/powerpoint/2010/main" val="4226754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DA8F1-560F-3C80-BC75-4BA867B652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E8F2C8-00DA-9ADB-29F1-B527846287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8682A1-3C50-DC85-0996-36D0D1C4FAF3}"/>
              </a:ext>
            </a:extLst>
          </p:cNvPr>
          <p:cNvSpPr>
            <a:spLocks noGrp="1"/>
          </p:cNvSpPr>
          <p:nvPr>
            <p:ph type="dt" sz="half" idx="10"/>
          </p:nvPr>
        </p:nvSpPr>
        <p:spPr/>
        <p:txBody>
          <a:bodyPr/>
          <a:lstStyle/>
          <a:p>
            <a:fld id="{6E385F2D-1A42-48E9-84C5-4267C7AF17AB}" type="datetimeFigureOut">
              <a:rPr lang="en-GB" smtClean="0"/>
              <a:t>09/03/2026</a:t>
            </a:fld>
            <a:endParaRPr lang="en-GB"/>
          </a:p>
        </p:txBody>
      </p:sp>
      <p:sp>
        <p:nvSpPr>
          <p:cNvPr id="5" name="Footer Placeholder 4">
            <a:extLst>
              <a:ext uri="{FF2B5EF4-FFF2-40B4-BE49-F238E27FC236}">
                <a16:creationId xmlns:a16="http://schemas.microsoft.com/office/drawing/2014/main" id="{E8B3636B-3163-5257-B8BA-54EBE993E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C41BD-7FE0-4D64-9306-451AC6B84E1B}"/>
              </a:ext>
            </a:extLst>
          </p:cNvPr>
          <p:cNvSpPr>
            <a:spLocks noGrp="1"/>
          </p:cNvSpPr>
          <p:nvPr>
            <p:ph type="sldNum" sz="quarter" idx="12"/>
          </p:nvPr>
        </p:nvSpPr>
        <p:spPr/>
        <p:txBody>
          <a:bodyPr/>
          <a:lstStyle/>
          <a:p>
            <a:fld id="{85C50C86-CD18-493E-B24F-05BE0AB917BB}" type="slidenum">
              <a:rPr lang="en-GB" smtClean="0"/>
              <a:t>‹#›</a:t>
            </a:fld>
            <a:endParaRPr lang="en-GB"/>
          </a:p>
        </p:txBody>
      </p:sp>
    </p:spTree>
    <p:extLst>
      <p:ext uri="{BB962C8B-B14F-4D97-AF65-F5344CB8AC3E}">
        <p14:creationId xmlns:p14="http://schemas.microsoft.com/office/powerpoint/2010/main" val="647747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D8EAF3-AA88-E051-F830-6589237E1A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FA5743-A0E4-D009-4E99-8D5FE29E57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37562-1D78-00EE-20EC-FBDB162E2348}"/>
              </a:ext>
            </a:extLst>
          </p:cNvPr>
          <p:cNvSpPr>
            <a:spLocks noGrp="1"/>
          </p:cNvSpPr>
          <p:nvPr>
            <p:ph type="dt" sz="half" idx="10"/>
          </p:nvPr>
        </p:nvSpPr>
        <p:spPr/>
        <p:txBody>
          <a:bodyPr/>
          <a:lstStyle/>
          <a:p>
            <a:fld id="{6E385F2D-1A42-48E9-84C5-4267C7AF17AB}" type="datetimeFigureOut">
              <a:rPr lang="en-GB" smtClean="0"/>
              <a:t>09/03/2026</a:t>
            </a:fld>
            <a:endParaRPr lang="en-GB"/>
          </a:p>
        </p:txBody>
      </p:sp>
      <p:sp>
        <p:nvSpPr>
          <p:cNvPr id="5" name="Footer Placeholder 4">
            <a:extLst>
              <a:ext uri="{FF2B5EF4-FFF2-40B4-BE49-F238E27FC236}">
                <a16:creationId xmlns:a16="http://schemas.microsoft.com/office/drawing/2014/main" id="{AD96EE9C-6380-6A84-DF35-56A7E61018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E5632A-2D41-2B56-F448-96845692594C}"/>
              </a:ext>
            </a:extLst>
          </p:cNvPr>
          <p:cNvSpPr>
            <a:spLocks noGrp="1"/>
          </p:cNvSpPr>
          <p:nvPr>
            <p:ph type="sldNum" sz="quarter" idx="12"/>
          </p:nvPr>
        </p:nvSpPr>
        <p:spPr/>
        <p:txBody>
          <a:bodyPr/>
          <a:lstStyle/>
          <a:p>
            <a:fld id="{85C50C86-CD18-493E-B24F-05BE0AB917BB}" type="slidenum">
              <a:rPr lang="en-GB" smtClean="0"/>
              <a:t>‹#›</a:t>
            </a:fld>
            <a:endParaRPr lang="en-GB"/>
          </a:p>
        </p:txBody>
      </p:sp>
    </p:spTree>
    <p:extLst>
      <p:ext uri="{BB962C8B-B14F-4D97-AF65-F5344CB8AC3E}">
        <p14:creationId xmlns:p14="http://schemas.microsoft.com/office/powerpoint/2010/main" val="968428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9302AB-E70C-699A-8CF4-B9447C5938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233E09-4A7D-7882-A6EE-7B134B24FF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D5EB1E-8B6E-70A3-D435-19BED2CEC3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E385F2D-1A42-48E9-84C5-4267C7AF17AB}" type="datetimeFigureOut">
              <a:rPr lang="en-GB" smtClean="0"/>
              <a:t>09/03/2026</a:t>
            </a:fld>
            <a:endParaRPr lang="en-GB"/>
          </a:p>
        </p:txBody>
      </p:sp>
      <p:sp>
        <p:nvSpPr>
          <p:cNvPr id="5" name="Footer Placeholder 4">
            <a:extLst>
              <a:ext uri="{FF2B5EF4-FFF2-40B4-BE49-F238E27FC236}">
                <a16:creationId xmlns:a16="http://schemas.microsoft.com/office/drawing/2014/main" id="{4DDCCC27-2A73-76BC-55B1-0F914388AF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BB1ED6F-DFDE-BABB-6368-D0BA1F9D55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5C50C86-CD18-493E-B24F-05BE0AB917BB}" type="slidenum">
              <a:rPr lang="en-GB" smtClean="0"/>
              <a:t>‹#›</a:t>
            </a:fld>
            <a:endParaRPr lang="en-GB"/>
          </a:p>
        </p:txBody>
      </p:sp>
    </p:spTree>
    <p:extLst>
      <p:ext uri="{BB962C8B-B14F-4D97-AF65-F5344CB8AC3E}">
        <p14:creationId xmlns:p14="http://schemas.microsoft.com/office/powerpoint/2010/main" val="578907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youtu.be/DjyxYEu22n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annual-report.estyn.gov.wal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youtu.be/XY0Qss9tXy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youtu.be/QRMCeYA_IL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estyn.gov.wales/frequently-asked-questions-post-16-sector/"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styn.gov.wales/app/uploads/2025/05/Inspection-report-The-College-Merthyr-Tydfil-2025.pdf" TargetMode="External"/><Relationship Id="rId2" Type="http://schemas.openxmlformats.org/officeDocument/2006/relationships/hyperlink" Target="https://estyn.gov.wales/app/uploads/2025/06/Inspection-report-Coleg-y-Cymoedd-2025-1.pdf" TargetMode="External"/><Relationship Id="rId1" Type="http://schemas.openxmlformats.org/officeDocument/2006/relationships/slideLayout" Target="../slideLayouts/slideLayout2.xml"/><Relationship Id="rId4" Type="http://schemas.openxmlformats.org/officeDocument/2006/relationships/hyperlink" Target="https://estyn.gov.wales/system/files/2024-06/Inspection%20report%20Gr%C5%B5p%20Llandrillo%20Menai%202024_2.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estyn.gov.wales/app/uploads/2025/08/Inspection-report-Gwynedd-and-Mon-Community-Learning-Partnership-2025.pdf" TargetMode="External"/><Relationship Id="rId2" Type="http://schemas.openxmlformats.org/officeDocument/2006/relationships/hyperlink" Target="https://estyn.gov.wales/app/uploads/2026/01/Inspection-report-North-East-Wales-ACL-Partnership-2026.pdf" TargetMode="External"/><Relationship Id="rId1" Type="http://schemas.openxmlformats.org/officeDocument/2006/relationships/slideLayout" Target="../slideLayouts/slideLayout2.xml"/><Relationship Id="rId4" Type="http://schemas.openxmlformats.org/officeDocument/2006/relationships/hyperlink" Target="https://estyn.gov.wales/app/uploads/2025/06/Inspection-report-Addysg-Oedolion-Cymru-Adult-Learning-Wales-202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B1944-F025-403E-A503-66507C358B7E}"/>
              </a:ext>
            </a:extLst>
          </p:cNvPr>
          <p:cNvSpPr>
            <a:spLocks noGrp="1"/>
          </p:cNvSpPr>
          <p:nvPr>
            <p:ph type="ctrTitle"/>
          </p:nvPr>
        </p:nvSpPr>
        <p:spPr>
          <a:xfrm>
            <a:off x="1524000" y="1122362"/>
            <a:ext cx="9144000" cy="3752093"/>
          </a:xfrm>
        </p:spPr>
        <p:txBody>
          <a:bodyPr>
            <a:normAutofit fontScale="90000"/>
          </a:bodyPr>
          <a:lstStyle/>
          <a:p>
            <a:br>
              <a:rPr lang="en-GB" b="1" dirty="0"/>
            </a:br>
            <a:br>
              <a:rPr lang="en-GB" b="1" dirty="0"/>
            </a:br>
            <a:br>
              <a:rPr lang="en-GB" b="1" dirty="0"/>
            </a:br>
            <a:br>
              <a:rPr lang="en-GB" b="1" dirty="0"/>
            </a:br>
            <a:r>
              <a:rPr lang="en-GB" b="1" dirty="0"/>
              <a:t>Inspection Explained</a:t>
            </a:r>
            <a:br>
              <a:rPr lang="en-GB" b="1" dirty="0"/>
            </a:br>
            <a:endParaRPr lang="en-GB" dirty="0"/>
          </a:p>
        </p:txBody>
      </p:sp>
      <p:pic>
        <p:nvPicPr>
          <p:cNvPr id="6" name="Picture 5">
            <a:extLst>
              <a:ext uri="{FF2B5EF4-FFF2-40B4-BE49-F238E27FC236}">
                <a16:creationId xmlns:a16="http://schemas.microsoft.com/office/drawing/2014/main" id="{8D682AB8-A0F5-485B-17BC-C0801EDBD3FC}"/>
              </a:ext>
            </a:extLst>
          </p:cNvPr>
          <p:cNvPicPr>
            <a:picLocks noChangeAspect="1"/>
          </p:cNvPicPr>
          <p:nvPr/>
        </p:nvPicPr>
        <p:blipFill>
          <a:blip r:embed="rId2"/>
          <a:stretch>
            <a:fillRect/>
          </a:stretch>
        </p:blipFill>
        <p:spPr>
          <a:xfrm>
            <a:off x="4057650" y="2042114"/>
            <a:ext cx="4076700" cy="1123950"/>
          </a:xfrm>
          <a:prstGeom prst="rect">
            <a:avLst/>
          </a:prstGeom>
        </p:spPr>
      </p:pic>
    </p:spTree>
    <p:extLst>
      <p:ext uri="{BB962C8B-B14F-4D97-AF65-F5344CB8AC3E}">
        <p14:creationId xmlns:p14="http://schemas.microsoft.com/office/powerpoint/2010/main" val="2822164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6060F-B904-DADD-6E61-44D34FD76A91}"/>
              </a:ext>
            </a:extLst>
          </p:cNvPr>
          <p:cNvSpPr>
            <a:spLocks noGrp="1"/>
          </p:cNvSpPr>
          <p:nvPr>
            <p:ph type="title"/>
          </p:nvPr>
        </p:nvSpPr>
        <p:spPr/>
        <p:txBody>
          <a:bodyPr>
            <a:normAutofit fontScale="90000"/>
          </a:bodyPr>
          <a:lstStyle/>
          <a:p>
            <a:pPr algn="ctr"/>
            <a:br>
              <a:rPr lang="en-GB" dirty="0"/>
            </a:br>
            <a:r>
              <a:rPr lang="en-GB" dirty="0"/>
              <a:t> </a:t>
            </a:r>
            <a:br>
              <a:rPr lang="en-GB" dirty="0"/>
            </a:br>
            <a:r>
              <a:rPr lang="en-GB" b="1" dirty="0"/>
              <a:t>Estyn mindset and principles of inspection</a:t>
            </a:r>
            <a:br>
              <a:rPr lang="en-GB" b="1" dirty="0"/>
            </a:br>
            <a:endParaRPr lang="en-GB" dirty="0"/>
          </a:p>
        </p:txBody>
      </p:sp>
      <p:sp>
        <p:nvSpPr>
          <p:cNvPr id="3" name="Content Placeholder 2">
            <a:extLst>
              <a:ext uri="{FF2B5EF4-FFF2-40B4-BE49-F238E27FC236}">
                <a16:creationId xmlns:a16="http://schemas.microsoft.com/office/drawing/2014/main" id="{F35962CC-8386-1619-68C3-146CF1111C6E}"/>
              </a:ext>
            </a:extLst>
          </p:cNvPr>
          <p:cNvSpPr>
            <a:spLocks noGrp="1"/>
          </p:cNvSpPr>
          <p:nvPr>
            <p:ph idx="1"/>
          </p:nvPr>
        </p:nvSpPr>
        <p:spPr/>
        <p:txBody>
          <a:bodyPr/>
          <a:lstStyle/>
          <a:p>
            <a:endParaRPr lang="en-GB" dirty="0"/>
          </a:p>
          <a:p>
            <a:r>
              <a:rPr lang="en-GB" dirty="0"/>
              <a:t>We want to help ensure a professional learning experience that benefits everyone.</a:t>
            </a:r>
          </a:p>
          <a:p>
            <a:r>
              <a:rPr lang="en-GB" dirty="0"/>
              <a:t>Through our actions we promote trust and respect.</a:t>
            </a:r>
          </a:p>
          <a:p>
            <a:pPr marL="0" indent="0">
              <a:buNone/>
            </a:pPr>
            <a:endParaRPr lang="en-GB" dirty="0"/>
          </a:p>
          <a:p>
            <a:endParaRPr lang="en-GB" dirty="0"/>
          </a:p>
          <a:p>
            <a:pPr marL="0" indent="0" algn="ctr">
              <a:buNone/>
            </a:pPr>
            <a:r>
              <a:rPr lang="en-GB" dirty="0">
                <a:hlinkClick r:id="rId2"/>
              </a:rPr>
              <a:t>https://youtu.be/DjyxYEu22ng</a:t>
            </a:r>
            <a:endParaRPr lang="en-GB" dirty="0"/>
          </a:p>
          <a:p>
            <a:pPr marL="0" indent="0" algn="ctr">
              <a:buNone/>
            </a:pPr>
            <a:endParaRPr lang="en-GB" dirty="0"/>
          </a:p>
        </p:txBody>
      </p:sp>
    </p:spTree>
    <p:extLst>
      <p:ext uri="{BB962C8B-B14F-4D97-AF65-F5344CB8AC3E}">
        <p14:creationId xmlns:p14="http://schemas.microsoft.com/office/powerpoint/2010/main" val="3275175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96A28-BE75-4064-3FFB-636066776B58}"/>
              </a:ext>
            </a:extLst>
          </p:cNvPr>
          <p:cNvSpPr>
            <a:spLocks noGrp="1"/>
          </p:cNvSpPr>
          <p:nvPr>
            <p:ph type="title"/>
          </p:nvPr>
        </p:nvSpPr>
        <p:spPr/>
        <p:txBody>
          <a:bodyPr/>
          <a:lstStyle/>
          <a:p>
            <a:r>
              <a:rPr lang="en-GB" b="1" dirty="0"/>
              <a:t>What’s the purpose of inspection?</a:t>
            </a:r>
            <a:br>
              <a:rPr lang="en-GB" b="1" dirty="0"/>
            </a:br>
            <a:endParaRPr lang="en-GB" dirty="0"/>
          </a:p>
        </p:txBody>
      </p:sp>
      <p:sp>
        <p:nvSpPr>
          <p:cNvPr id="3" name="Content Placeholder 2">
            <a:extLst>
              <a:ext uri="{FF2B5EF4-FFF2-40B4-BE49-F238E27FC236}">
                <a16:creationId xmlns:a16="http://schemas.microsoft.com/office/drawing/2014/main" id="{248A61D6-B984-985D-8411-7DC84B457EE4}"/>
              </a:ext>
            </a:extLst>
          </p:cNvPr>
          <p:cNvSpPr>
            <a:spLocks noGrp="1"/>
          </p:cNvSpPr>
          <p:nvPr>
            <p:ph idx="1"/>
          </p:nvPr>
        </p:nvSpPr>
        <p:spPr/>
        <p:txBody>
          <a:bodyPr/>
          <a:lstStyle/>
          <a:p>
            <a:pPr marL="0" indent="0">
              <a:buNone/>
            </a:pPr>
            <a:r>
              <a:rPr lang="en-GB" dirty="0"/>
              <a:t>Here are the key reasons for inspection:</a:t>
            </a:r>
          </a:p>
          <a:p>
            <a:pPr marL="0" indent="0">
              <a:buNone/>
            </a:pPr>
            <a:endParaRPr lang="en-GB" dirty="0"/>
          </a:p>
          <a:p>
            <a:pPr lvl="1"/>
            <a:r>
              <a:rPr lang="en-GB" sz="2800" dirty="0"/>
              <a:t>To evaluate the quality and standards of education and training</a:t>
            </a:r>
          </a:p>
          <a:p>
            <a:pPr lvl="1"/>
            <a:r>
              <a:rPr lang="en-GB" sz="2800" dirty="0"/>
              <a:t>To identify strengths and areas for improvement</a:t>
            </a:r>
          </a:p>
          <a:p>
            <a:pPr lvl="1"/>
            <a:r>
              <a:rPr lang="en-GB" sz="2800" dirty="0"/>
              <a:t>To support providers in their journey towards excellence</a:t>
            </a:r>
          </a:p>
          <a:p>
            <a:pPr lvl="1"/>
            <a:r>
              <a:rPr lang="en-GB" sz="2800" dirty="0"/>
              <a:t>To inform parents, carers, and the wider community about the quality of education provided</a:t>
            </a:r>
          </a:p>
          <a:p>
            <a:endParaRPr lang="en-GB" dirty="0"/>
          </a:p>
        </p:txBody>
      </p:sp>
    </p:spTree>
    <p:extLst>
      <p:ext uri="{BB962C8B-B14F-4D97-AF65-F5344CB8AC3E}">
        <p14:creationId xmlns:p14="http://schemas.microsoft.com/office/powerpoint/2010/main" val="1086905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8F29B-C862-C8C5-B9AE-4B65A17E0898}"/>
              </a:ext>
            </a:extLst>
          </p:cNvPr>
          <p:cNvSpPr>
            <a:spLocks noGrp="1"/>
          </p:cNvSpPr>
          <p:nvPr>
            <p:ph type="title"/>
          </p:nvPr>
        </p:nvSpPr>
        <p:spPr/>
        <p:txBody>
          <a:bodyPr/>
          <a:lstStyle/>
          <a:p>
            <a:r>
              <a:rPr lang="en-GB" b="1" dirty="0"/>
              <a:t>What are the key stages of inspection?</a:t>
            </a:r>
            <a:br>
              <a:rPr lang="en-GB" b="1" dirty="0"/>
            </a:br>
            <a:endParaRPr lang="en-GB" dirty="0"/>
          </a:p>
        </p:txBody>
      </p:sp>
      <p:sp>
        <p:nvSpPr>
          <p:cNvPr id="3" name="Content Placeholder 2">
            <a:extLst>
              <a:ext uri="{FF2B5EF4-FFF2-40B4-BE49-F238E27FC236}">
                <a16:creationId xmlns:a16="http://schemas.microsoft.com/office/drawing/2014/main" id="{F55544C1-4657-E49E-E1C1-78AC9587DAFB}"/>
              </a:ext>
            </a:extLst>
          </p:cNvPr>
          <p:cNvSpPr>
            <a:spLocks noGrp="1"/>
          </p:cNvSpPr>
          <p:nvPr>
            <p:ph idx="1"/>
          </p:nvPr>
        </p:nvSpPr>
        <p:spPr/>
        <p:txBody>
          <a:bodyPr/>
          <a:lstStyle/>
          <a:p>
            <a:r>
              <a:rPr lang="en-GB" dirty="0"/>
              <a:t>There are 6 key stages of inspection:</a:t>
            </a:r>
          </a:p>
          <a:p>
            <a:pPr marL="0" indent="0">
              <a:buNone/>
            </a:pPr>
            <a:endParaRPr lang="en-GB" dirty="0"/>
          </a:p>
          <a:p>
            <a:r>
              <a:rPr lang="en-GB" b="1" dirty="0"/>
              <a:t>Notification</a:t>
            </a:r>
          </a:p>
          <a:p>
            <a:r>
              <a:rPr lang="en-GB" b="1" dirty="0"/>
              <a:t>Preparation</a:t>
            </a:r>
          </a:p>
          <a:p>
            <a:r>
              <a:rPr lang="en-GB" b="1" dirty="0"/>
              <a:t>On-site Inspection</a:t>
            </a:r>
          </a:p>
          <a:p>
            <a:r>
              <a:rPr lang="en-GB" b="1" dirty="0"/>
              <a:t>Feedback and Reporting</a:t>
            </a:r>
          </a:p>
          <a:p>
            <a:r>
              <a:rPr lang="en-GB" b="1" dirty="0"/>
              <a:t>Follow-up</a:t>
            </a:r>
          </a:p>
          <a:p>
            <a:pPr marL="0" indent="0">
              <a:buNone/>
            </a:pPr>
            <a:endParaRPr lang="en-GB" b="1" dirty="0"/>
          </a:p>
          <a:p>
            <a:endParaRPr lang="en-GB" dirty="0"/>
          </a:p>
        </p:txBody>
      </p:sp>
    </p:spTree>
    <p:extLst>
      <p:ext uri="{BB962C8B-B14F-4D97-AF65-F5344CB8AC3E}">
        <p14:creationId xmlns:p14="http://schemas.microsoft.com/office/powerpoint/2010/main" val="3712462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985AB-DD34-E10D-5447-1FD9C06FA244}"/>
              </a:ext>
            </a:extLst>
          </p:cNvPr>
          <p:cNvSpPr>
            <a:spLocks noGrp="1"/>
          </p:cNvSpPr>
          <p:nvPr>
            <p:ph type="title"/>
          </p:nvPr>
        </p:nvSpPr>
        <p:spPr/>
        <p:txBody>
          <a:bodyPr/>
          <a:lstStyle/>
          <a:p>
            <a:r>
              <a:rPr lang="en-GB" b="1" dirty="0"/>
              <a:t>Notification</a:t>
            </a:r>
            <a:br>
              <a:rPr lang="en-GB" b="1" dirty="0"/>
            </a:br>
            <a:endParaRPr lang="en-GB" dirty="0"/>
          </a:p>
        </p:txBody>
      </p:sp>
      <p:sp>
        <p:nvSpPr>
          <p:cNvPr id="3" name="Content Placeholder 2">
            <a:extLst>
              <a:ext uri="{FF2B5EF4-FFF2-40B4-BE49-F238E27FC236}">
                <a16:creationId xmlns:a16="http://schemas.microsoft.com/office/drawing/2014/main" id="{4740F194-0466-58AA-9FD5-8936C8A2F96A}"/>
              </a:ext>
            </a:extLst>
          </p:cNvPr>
          <p:cNvSpPr>
            <a:spLocks noGrp="1"/>
          </p:cNvSpPr>
          <p:nvPr>
            <p:ph idx="1"/>
          </p:nvPr>
        </p:nvSpPr>
        <p:spPr/>
        <p:txBody>
          <a:bodyPr/>
          <a:lstStyle/>
          <a:p>
            <a:pPr marL="0" indent="0">
              <a:buNone/>
            </a:pPr>
            <a:r>
              <a:rPr lang="en-GB" dirty="0"/>
              <a:t>Estyn  inspect all education and training providers in Wales at least once during the six-year period, although there are a few exceptions. The current cycle is from 1 September 2024 to July 2030.</a:t>
            </a:r>
          </a:p>
          <a:p>
            <a:pPr marL="0" indent="0">
              <a:buNone/>
            </a:pPr>
            <a:br>
              <a:rPr lang="en-GB" dirty="0"/>
            </a:br>
            <a:r>
              <a:rPr lang="en-GB" dirty="0"/>
              <a:t>The notice period of inspection is different for each sector. The date of the next inspection is not linked to the date of the previous inspection. </a:t>
            </a:r>
          </a:p>
        </p:txBody>
      </p:sp>
    </p:spTree>
    <p:extLst>
      <p:ext uri="{BB962C8B-B14F-4D97-AF65-F5344CB8AC3E}">
        <p14:creationId xmlns:p14="http://schemas.microsoft.com/office/powerpoint/2010/main" val="344546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6B439-ABAB-D3A8-B3AD-ED79825BA98F}"/>
              </a:ext>
            </a:extLst>
          </p:cNvPr>
          <p:cNvSpPr>
            <a:spLocks noGrp="1"/>
          </p:cNvSpPr>
          <p:nvPr>
            <p:ph type="title"/>
          </p:nvPr>
        </p:nvSpPr>
        <p:spPr/>
        <p:txBody>
          <a:bodyPr/>
          <a:lstStyle/>
          <a:p>
            <a:r>
              <a:rPr lang="en-GB" b="1" dirty="0"/>
              <a:t>Preparation</a:t>
            </a:r>
            <a:br>
              <a:rPr lang="en-GB" b="1" dirty="0"/>
            </a:br>
            <a:endParaRPr lang="en-GB" dirty="0"/>
          </a:p>
        </p:txBody>
      </p:sp>
      <p:sp>
        <p:nvSpPr>
          <p:cNvPr id="3" name="Content Placeholder 2">
            <a:extLst>
              <a:ext uri="{FF2B5EF4-FFF2-40B4-BE49-F238E27FC236}">
                <a16:creationId xmlns:a16="http://schemas.microsoft.com/office/drawing/2014/main" id="{CD52C07B-C1C1-968F-4A48-D2B0EA905349}"/>
              </a:ext>
            </a:extLst>
          </p:cNvPr>
          <p:cNvSpPr>
            <a:spLocks noGrp="1"/>
          </p:cNvSpPr>
          <p:nvPr>
            <p:ph idx="1"/>
          </p:nvPr>
        </p:nvSpPr>
        <p:spPr/>
        <p:txBody>
          <a:bodyPr/>
          <a:lstStyle/>
          <a:p>
            <a:pPr marL="0" indent="0">
              <a:buNone/>
            </a:pPr>
            <a:r>
              <a:rPr lang="en-GB" dirty="0"/>
              <a:t>Upon notification of inspection, providers will be asked to upload specific documents to our Virtual Inspection Room portal. During this period, the inspection team reviews key documents and data about the provider.</a:t>
            </a:r>
          </a:p>
        </p:txBody>
      </p:sp>
    </p:spTree>
    <p:extLst>
      <p:ext uri="{BB962C8B-B14F-4D97-AF65-F5344CB8AC3E}">
        <p14:creationId xmlns:p14="http://schemas.microsoft.com/office/powerpoint/2010/main" val="3135068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D1FF6-EA27-6190-4263-5BD309657318}"/>
              </a:ext>
            </a:extLst>
          </p:cNvPr>
          <p:cNvSpPr>
            <a:spLocks noGrp="1"/>
          </p:cNvSpPr>
          <p:nvPr>
            <p:ph type="title"/>
          </p:nvPr>
        </p:nvSpPr>
        <p:spPr/>
        <p:txBody>
          <a:bodyPr/>
          <a:lstStyle/>
          <a:p>
            <a:r>
              <a:rPr lang="en-GB" b="1" dirty="0"/>
              <a:t>On-site Inspection</a:t>
            </a:r>
            <a:br>
              <a:rPr lang="en-GB" b="1" dirty="0"/>
            </a:br>
            <a:endParaRPr lang="en-GB" dirty="0"/>
          </a:p>
        </p:txBody>
      </p:sp>
      <p:sp>
        <p:nvSpPr>
          <p:cNvPr id="3" name="Content Placeholder 2">
            <a:extLst>
              <a:ext uri="{FF2B5EF4-FFF2-40B4-BE49-F238E27FC236}">
                <a16:creationId xmlns:a16="http://schemas.microsoft.com/office/drawing/2014/main" id="{023A733B-7B10-429D-A320-FFFF14B5C562}"/>
              </a:ext>
            </a:extLst>
          </p:cNvPr>
          <p:cNvSpPr>
            <a:spLocks noGrp="1"/>
          </p:cNvSpPr>
          <p:nvPr>
            <p:ph idx="1"/>
          </p:nvPr>
        </p:nvSpPr>
        <p:spPr>
          <a:xfrm>
            <a:off x="838200" y="1364566"/>
            <a:ext cx="10515600" cy="4812397"/>
          </a:xfrm>
        </p:spPr>
        <p:txBody>
          <a:bodyPr>
            <a:normAutofit fontScale="92500"/>
          </a:bodyPr>
          <a:lstStyle/>
          <a:p>
            <a:pPr marL="0" indent="0">
              <a:buNone/>
            </a:pPr>
            <a:r>
              <a:rPr lang="en-GB" dirty="0"/>
              <a:t>The inspection team, led by a Reporting Inspector, will spend time on-site with the provider and this will vary depending on the sector. During the visit, the team will gather a range of evidence to come to a fair and balanced evaluation. The team will:</a:t>
            </a:r>
          </a:p>
          <a:p>
            <a:r>
              <a:rPr lang="en-GB" dirty="0"/>
              <a:t>Consider the feedback from learner/parent/staff/governor questionnaires</a:t>
            </a:r>
          </a:p>
          <a:p>
            <a:r>
              <a:rPr lang="en-GB" dirty="0"/>
              <a:t>Observe lessons, learning and training activities</a:t>
            </a:r>
          </a:p>
          <a:p>
            <a:r>
              <a:rPr lang="en-GB" dirty="0"/>
              <a:t>Meet with leaders, teachers/trainers, support staff, and governors</a:t>
            </a:r>
          </a:p>
          <a:p>
            <a:r>
              <a:rPr lang="en-GB" dirty="0"/>
              <a:t>Speak with learners and listen to their views</a:t>
            </a:r>
          </a:p>
          <a:p>
            <a:r>
              <a:rPr lang="en-GB" dirty="0"/>
              <a:t>Review learners’ work and evaluate the quality of teaching and learning</a:t>
            </a:r>
          </a:p>
          <a:p>
            <a:r>
              <a:rPr lang="en-GB" dirty="0"/>
              <a:t>Evaluate the effectiveness of leadership and management</a:t>
            </a:r>
          </a:p>
          <a:p>
            <a:pPr marL="0" indent="0">
              <a:buNone/>
            </a:pPr>
            <a:endParaRPr lang="en-GB" dirty="0"/>
          </a:p>
        </p:txBody>
      </p:sp>
    </p:spTree>
    <p:extLst>
      <p:ext uri="{BB962C8B-B14F-4D97-AF65-F5344CB8AC3E}">
        <p14:creationId xmlns:p14="http://schemas.microsoft.com/office/powerpoint/2010/main" val="4278669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2DE3-6B50-0323-2BC9-8DECDF831632}"/>
              </a:ext>
            </a:extLst>
          </p:cNvPr>
          <p:cNvSpPr>
            <a:spLocks noGrp="1"/>
          </p:cNvSpPr>
          <p:nvPr>
            <p:ph type="title"/>
          </p:nvPr>
        </p:nvSpPr>
        <p:spPr/>
        <p:txBody>
          <a:bodyPr/>
          <a:lstStyle/>
          <a:p>
            <a:r>
              <a:rPr lang="en-GB" b="1" dirty="0"/>
              <a:t>Feedback and Reporting</a:t>
            </a:r>
            <a:br>
              <a:rPr lang="en-GB" b="1" dirty="0"/>
            </a:br>
            <a:endParaRPr lang="en-GB" dirty="0"/>
          </a:p>
        </p:txBody>
      </p:sp>
      <p:sp>
        <p:nvSpPr>
          <p:cNvPr id="3" name="Content Placeholder 2">
            <a:extLst>
              <a:ext uri="{FF2B5EF4-FFF2-40B4-BE49-F238E27FC236}">
                <a16:creationId xmlns:a16="http://schemas.microsoft.com/office/drawing/2014/main" id="{0E694F82-7664-7A8A-563F-9CAD1F557704}"/>
              </a:ext>
            </a:extLst>
          </p:cNvPr>
          <p:cNvSpPr>
            <a:spLocks noGrp="1"/>
          </p:cNvSpPr>
          <p:nvPr>
            <p:ph idx="1"/>
          </p:nvPr>
        </p:nvSpPr>
        <p:spPr>
          <a:xfrm>
            <a:off x="838200" y="1603718"/>
            <a:ext cx="10515600" cy="4818184"/>
          </a:xfrm>
        </p:spPr>
        <p:txBody>
          <a:bodyPr>
            <a:normAutofit/>
          </a:bodyPr>
          <a:lstStyle/>
          <a:p>
            <a:pPr marL="0" indent="0">
              <a:buNone/>
            </a:pPr>
            <a:r>
              <a:rPr lang="en-GB" dirty="0"/>
              <a:t>At the end of the inspection, the Reporting Inspector will provide initial verbal feedback . This session includes:</a:t>
            </a:r>
          </a:p>
          <a:p>
            <a:pPr lvl="1"/>
            <a:r>
              <a:rPr lang="en-GB" sz="2800" dirty="0"/>
              <a:t>Key findings of the inspection</a:t>
            </a:r>
          </a:p>
          <a:p>
            <a:pPr lvl="1"/>
            <a:r>
              <a:rPr lang="en-GB" sz="2800" dirty="0"/>
              <a:t>Areas of strength and aspects needing improvement</a:t>
            </a:r>
          </a:p>
          <a:p>
            <a:pPr lvl="1"/>
            <a:r>
              <a:rPr lang="en-GB" sz="2800" dirty="0"/>
              <a:t>A detailed written report will be published within 45 working days of the inspection. In most sectors, we have removed summative gradings from our reports so no longer give overall judgments such as ‘Excellent’, ‘Good’, ‘Adequate’ or ‘Unsatisfactory’ but our reports contain a detailed summary of key findings. All of our reports will be published on the Estyn website and will be available to the public.</a:t>
            </a:r>
          </a:p>
          <a:p>
            <a:pPr marL="0" indent="0">
              <a:buNone/>
            </a:pPr>
            <a:endParaRPr lang="en-GB" dirty="0"/>
          </a:p>
        </p:txBody>
      </p:sp>
    </p:spTree>
    <p:extLst>
      <p:ext uri="{BB962C8B-B14F-4D97-AF65-F5344CB8AC3E}">
        <p14:creationId xmlns:p14="http://schemas.microsoft.com/office/powerpoint/2010/main" val="636165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0E3D6-26F4-B4E5-EAF2-A2F328E77366}"/>
              </a:ext>
            </a:extLst>
          </p:cNvPr>
          <p:cNvSpPr>
            <a:spLocks noGrp="1"/>
          </p:cNvSpPr>
          <p:nvPr>
            <p:ph type="title"/>
          </p:nvPr>
        </p:nvSpPr>
        <p:spPr/>
        <p:txBody>
          <a:bodyPr/>
          <a:lstStyle/>
          <a:p>
            <a:r>
              <a:rPr lang="en-GB" b="1" dirty="0"/>
              <a:t>Follow-up</a:t>
            </a:r>
            <a:br>
              <a:rPr lang="en-GB" b="1" dirty="0"/>
            </a:br>
            <a:endParaRPr lang="en-GB" dirty="0"/>
          </a:p>
        </p:txBody>
      </p:sp>
      <p:sp>
        <p:nvSpPr>
          <p:cNvPr id="3" name="Content Placeholder 2">
            <a:extLst>
              <a:ext uri="{FF2B5EF4-FFF2-40B4-BE49-F238E27FC236}">
                <a16:creationId xmlns:a16="http://schemas.microsoft.com/office/drawing/2014/main" id="{CDD55D2E-D94A-C1AF-C68F-1C3F1292F2EC}"/>
              </a:ext>
            </a:extLst>
          </p:cNvPr>
          <p:cNvSpPr>
            <a:spLocks noGrp="1"/>
          </p:cNvSpPr>
          <p:nvPr>
            <p:ph idx="1"/>
          </p:nvPr>
        </p:nvSpPr>
        <p:spPr/>
        <p:txBody>
          <a:bodyPr/>
          <a:lstStyle/>
          <a:p>
            <a:pPr marL="0" indent="0">
              <a:buNone/>
            </a:pPr>
            <a:r>
              <a:rPr lang="en-GB" dirty="0"/>
              <a:t>At the end of an inspection, the team will consider whether follow-up activity is required. In maintained schools and PRUs, this is required by legislation. In other sectors, follow-up arrangements may include statutory follow-up categories and non-statutory arrangements for monitoring progress.</a:t>
            </a:r>
          </a:p>
        </p:txBody>
      </p:sp>
    </p:spTree>
    <p:extLst>
      <p:ext uri="{BB962C8B-B14F-4D97-AF65-F5344CB8AC3E}">
        <p14:creationId xmlns:p14="http://schemas.microsoft.com/office/powerpoint/2010/main" val="3206239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C4AA0-B94F-3A60-0433-ECD04F48899D}"/>
              </a:ext>
            </a:extLst>
          </p:cNvPr>
          <p:cNvSpPr>
            <a:spLocks noGrp="1"/>
          </p:cNvSpPr>
          <p:nvPr>
            <p:ph type="title"/>
          </p:nvPr>
        </p:nvSpPr>
        <p:spPr/>
        <p:txBody>
          <a:bodyPr>
            <a:normAutofit fontScale="90000"/>
          </a:bodyPr>
          <a:lstStyle/>
          <a:p>
            <a:br>
              <a:rPr lang="en-GB" b="1" dirty="0"/>
            </a:br>
            <a:r>
              <a:rPr lang="en-GB" b="1" dirty="0"/>
              <a:t>Annual Report 2024-2025</a:t>
            </a:r>
            <a:br>
              <a:rPr lang="en-GB" b="1" dirty="0"/>
            </a:br>
            <a:br>
              <a:rPr lang="en-GB" b="1" dirty="0"/>
            </a:br>
            <a:endParaRPr lang="en-GB" dirty="0"/>
          </a:p>
        </p:txBody>
      </p:sp>
      <p:sp>
        <p:nvSpPr>
          <p:cNvPr id="3" name="Content Placeholder 2">
            <a:extLst>
              <a:ext uri="{FF2B5EF4-FFF2-40B4-BE49-F238E27FC236}">
                <a16:creationId xmlns:a16="http://schemas.microsoft.com/office/drawing/2014/main" id="{691379F3-3628-27C0-FED5-8C2FA9C2C022}"/>
              </a:ext>
            </a:extLst>
          </p:cNvPr>
          <p:cNvSpPr>
            <a:spLocks noGrp="1"/>
          </p:cNvSpPr>
          <p:nvPr>
            <p:ph idx="1"/>
          </p:nvPr>
        </p:nvSpPr>
        <p:spPr/>
        <p:txBody>
          <a:bodyPr/>
          <a:lstStyle/>
          <a:p>
            <a:pPr marL="0" indent="0">
              <a:buNone/>
            </a:pPr>
            <a:r>
              <a:rPr lang="en-GB" dirty="0">
                <a:hlinkClick r:id="rId2"/>
              </a:rPr>
              <a:t>https://annual-report.estyn.gov.wales/</a:t>
            </a:r>
            <a:endParaRPr lang="en-GB" dirty="0"/>
          </a:p>
          <a:p>
            <a:pPr marL="0" indent="0">
              <a:buNone/>
            </a:pPr>
            <a:endParaRPr lang="en-GB" dirty="0"/>
          </a:p>
        </p:txBody>
      </p:sp>
    </p:spTree>
    <p:extLst>
      <p:ext uri="{BB962C8B-B14F-4D97-AF65-F5344CB8AC3E}">
        <p14:creationId xmlns:p14="http://schemas.microsoft.com/office/powerpoint/2010/main" val="664318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0C322-F778-CA02-EBBE-55776F421707}"/>
              </a:ext>
            </a:extLst>
          </p:cNvPr>
          <p:cNvSpPr>
            <a:spLocks noGrp="1"/>
          </p:cNvSpPr>
          <p:nvPr>
            <p:ph type="title"/>
          </p:nvPr>
        </p:nvSpPr>
        <p:spPr/>
        <p:txBody>
          <a:bodyPr/>
          <a:lstStyle/>
          <a:p>
            <a:r>
              <a:rPr lang="en-GB" b="1" dirty="0"/>
              <a:t>Ready Already! (post-16) Campaign</a:t>
            </a:r>
            <a:br>
              <a:rPr lang="en-GB" b="1" dirty="0"/>
            </a:br>
            <a:endParaRPr lang="en-GB" dirty="0"/>
          </a:p>
        </p:txBody>
      </p:sp>
      <p:sp>
        <p:nvSpPr>
          <p:cNvPr id="3" name="Content Placeholder 2">
            <a:extLst>
              <a:ext uri="{FF2B5EF4-FFF2-40B4-BE49-F238E27FC236}">
                <a16:creationId xmlns:a16="http://schemas.microsoft.com/office/drawing/2014/main" id="{D8669A48-750F-A646-6724-6008606F4719}"/>
              </a:ext>
            </a:extLst>
          </p:cNvPr>
          <p:cNvSpPr>
            <a:spLocks noGrp="1"/>
          </p:cNvSpPr>
          <p:nvPr>
            <p:ph idx="1"/>
          </p:nvPr>
        </p:nvSpPr>
        <p:spPr/>
        <p:txBody>
          <a:bodyPr>
            <a:normAutofit/>
          </a:bodyPr>
          <a:lstStyle/>
          <a:p>
            <a:r>
              <a:rPr lang="en-GB" dirty="0"/>
              <a:t>Through their ready already campaign, Estyn aim to offer clarity on expectations and share detail around practical arrangements to support teachers, lecturers, trainers, assessors and senior leaders in the post-16 sector. They don’t want providers to over prepare for an inspection visit.</a:t>
            </a:r>
          </a:p>
          <a:p>
            <a:r>
              <a:rPr lang="en-GB" dirty="0"/>
              <a:t>The most important thing for the inspection teams is observing what happens on the ground and talking to staff and learners.</a:t>
            </a:r>
          </a:p>
          <a:p>
            <a:r>
              <a:rPr lang="en-GB" dirty="0"/>
              <a:t>They don’t want inspection to be overly burdensome but a positive experience that is a natural part of your normal improvement process. </a:t>
            </a:r>
          </a:p>
        </p:txBody>
      </p:sp>
    </p:spTree>
    <p:extLst>
      <p:ext uri="{BB962C8B-B14F-4D97-AF65-F5344CB8AC3E}">
        <p14:creationId xmlns:p14="http://schemas.microsoft.com/office/powerpoint/2010/main" val="581073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0048A-025A-F2D9-ECD6-C090835AD187}"/>
              </a:ext>
            </a:extLst>
          </p:cNvPr>
          <p:cNvSpPr>
            <a:spLocks noGrp="1"/>
          </p:cNvSpPr>
          <p:nvPr>
            <p:ph type="title"/>
          </p:nvPr>
        </p:nvSpPr>
        <p:spPr/>
        <p:txBody>
          <a:bodyPr/>
          <a:lstStyle/>
          <a:p>
            <a:r>
              <a:rPr lang="en-GB" b="1" dirty="0"/>
              <a:t>Cardiff and Vale College</a:t>
            </a:r>
            <a:br>
              <a:rPr lang="en-GB" b="1" dirty="0"/>
            </a:br>
            <a:endParaRPr lang="en-GB" dirty="0"/>
          </a:p>
        </p:txBody>
      </p:sp>
      <p:sp>
        <p:nvSpPr>
          <p:cNvPr id="3" name="Content Placeholder 2">
            <a:extLst>
              <a:ext uri="{FF2B5EF4-FFF2-40B4-BE49-F238E27FC236}">
                <a16:creationId xmlns:a16="http://schemas.microsoft.com/office/drawing/2014/main" id="{AD2CB8FD-7D6B-D837-1568-B2022F4F1A51}"/>
              </a:ext>
            </a:extLst>
          </p:cNvPr>
          <p:cNvSpPr>
            <a:spLocks noGrp="1"/>
          </p:cNvSpPr>
          <p:nvPr>
            <p:ph idx="1"/>
          </p:nvPr>
        </p:nvSpPr>
        <p:spPr/>
        <p:txBody>
          <a:bodyPr/>
          <a:lstStyle/>
          <a:p>
            <a:pPr marL="0" indent="0">
              <a:buNone/>
            </a:pPr>
            <a:r>
              <a:rPr lang="en-GB" dirty="0"/>
              <a:t>This video features staff from Cardiff and Vale College talking about their inspection experience across a range of areas in the college. </a:t>
            </a:r>
          </a:p>
          <a:p>
            <a:pPr marL="0" indent="0">
              <a:buNone/>
            </a:pPr>
            <a:endParaRPr lang="en-GB" dirty="0"/>
          </a:p>
          <a:p>
            <a:pPr marL="0" indent="0">
              <a:buNone/>
            </a:pPr>
            <a:r>
              <a:rPr lang="en-GB" dirty="0">
                <a:hlinkClick r:id="rId2"/>
              </a:rPr>
              <a:t>https://youtu.be/XY0Qss9tXys</a:t>
            </a:r>
            <a:endParaRPr lang="en-GB" dirty="0"/>
          </a:p>
          <a:p>
            <a:pPr marL="0" indent="0">
              <a:buNone/>
            </a:pPr>
            <a:endParaRPr lang="en-GB" dirty="0"/>
          </a:p>
        </p:txBody>
      </p:sp>
    </p:spTree>
    <p:extLst>
      <p:ext uri="{BB962C8B-B14F-4D97-AF65-F5344CB8AC3E}">
        <p14:creationId xmlns:p14="http://schemas.microsoft.com/office/powerpoint/2010/main" val="678773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2ACC7-B116-2B43-94ED-D440BAE9411D}"/>
              </a:ext>
            </a:extLst>
          </p:cNvPr>
          <p:cNvSpPr>
            <a:spLocks noGrp="1"/>
          </p:cNvSpPr>
          <p:nvPr>
            <p:ph type="title"/>
          </p:nvPr>
        </p:nvSpPr>
        <p:spPr/>
        <p:txBody>
          <a:bodyPr/>
          <a:lstStyle/>
          <a:p>
            <a:r>
              <a:rPr lang="en-GB" b="1" dirty="0" err="1"/>
              <a:t>Grŵp</a:t>
            </a:r>
            <a:r>
              <a:rPr lang="en-GB" b="1" dirty="0"/>
              <a:t> </a:t>
            </a:r>
            <a:r>
              <a:rPr lang="en-GB" b="1" dirty="0" err="1"/>
              <a:t>Llandrillo</a:t>
            </a:r>
            <a:r>
              <a:rPr lang="en-GB" b="1" dirty="0"/>
              <a:t> Menai</a:t>
            </a:r>
            <a:br>
              <a:rPr lang="en-GB" b="1" dirty="0"/>
            </a:br>
            <a:endParaRPr lang="en-GB" dirty="0"/>
          </a:p>
        </p:txBody>
      </p:sp>
      <p:sp>
        <p:nvSpPr>
          <p:cNvPr id="3" name="Content Placeholder 2">
            <a:extLst>
              <a:ext uri="{FF2B5EF4-FFF2-40B4-BE49-F238E27FC236}">
                <a16:creationId xmlns:a16="http://schemas.microsoft.com/office/drawing/2014/main" id="{9DD2EEA5-2131-62E0-49FB-EB2EE66987D7}"/>
              </a:ext>
            </a:extLst>
          </p:cNvPr>
          <p:cNvSpPr>
            <a:spLocks noGrp="1"/>
          </p:cNvSpPr>
          <p:nvPr>
            <p:ph idx="1"/>
          </p:nvPr>
        </p:nvSpPr>
        <p:spPr/>
        <p:txBody>
          <a:bodyPr/>
          <a:lstStyle/>
          <a:p>
            <a:pPr marL="0" indent="0">
              <a:buNone/>
            </a:pPr>
            <a:r>
              <a:rPr lang="en-GB" dirty="0"/>
              <a:t>This video features staff from </a:t>
            </a:r>
            <a:r>
              <a:rPr lang="en-GB" dirty="0" err="1"/>
              <a:t>Grŵp</a:t>
            </a:r>
            <a:r>
              <a:rPr lang="en-GB" dirty="0"/>
              <a:t> </a:t>
            </a:r>
            <a:r>
              <a:rPr lang="en-GB" dirty="0" err="1"/>
              <a:t>Llandrillo</a:t>
            </a:r>
            <a:r>
              <a:rPr lang="en-GB" dirty="0"/>
              <a:t> Menai talking about their inspection experience across a range of areas in the college. </a:t>
            </a:r>
          </a:p>
          <a:p>
            <a:pPr marL="0" indent="0">
              <a:buNone/>
            </a:pPr>
            <a:endParaRPr lang="en-GB" dirty="0"/>
          </a:p>
          <a:p>
            <a:pPr marL="0" indent="0">
              <a:buNone/>
            </a:pPr>
            <a:r>
              <a:rPr lang="en-GB" dirty="0">
                <a:hlinkClick r:id="rId2"/>
              </a:rPr>
              <a:t>https://youtu.be/QRMCeYA_ILk</a:t>
            </a:r>
            <a:endParaRPr lang="en-GB" dirty="0"/>
          </a:p>
          <a:p>
            <a:pPr marL="0" indent="0">
              <a:buNone/>
            </a:pPr>
            <a:endParaRPr lang="en-GB" dirty="0"/>
          </a:p>
        </p:txBody>
      </p:sp>
    </p:spTree>
    <p:extLst>
      <p:ext uri="{BB962C8B-B14F-4D97-AF65-F5344CB8AC3E}">
        <p14:creationId xmlns:p14="http://schemas.microsoft.com/office/powerpoint/2010/main" val="38180989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B43AA-1E67-C408-00B5-E83E12667DE4}"/>
              </a:ext>
            </a:extLst>
          </p:cNvPr>
          <p:cNvSpPr>
            <a:spLocks noGrp="1"/>
          </p:cNvSpPr>
          <p:nvPr>
            <p:ph type="title"/>
          </p:nvPr>
        </p:nvSpPr>
        <p:spPr/>
        <p:txBody>
          <a:bodyPr>
            <a:normAutofit fontScale="90000"/>
          </a:bodyPr>
          <a:lstStyle/>
          <a:p>
            <a:r>
              <a:rPr lang="en-GB" b="1" dirty="0"/>
              <a:t>Frequently Asked Questions – Post-16 Sector</a:t>
            </a:r>
            <a:br>
              <a:rPr lang="en-GB" b="1" dirty="0"/>
            </a:br>
            <a:endParaRPr lang="en-GB" dirty="0"/>
          </a:p>
        </p:txBody>
      </p:sp>
      <p:sp>
        <p:nvSpPr>
          <p:cNvPr id="3" name="Content Placeholder 2">
            <a:extLst>
              <a:ext uri="{FF2B5EF4-FFF2-40B4-BE49-F238E27FC236}">
                <a16:creationId xmlns:a16="http://schemas.microsoft.com/office/drawing/2014/main" id="{14AA3906-D2C8-CFEA-67D1-48FC3E0BB8E0}"/>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hlinkClick r:id="rId2"/>
              </a:rPr>
              <a:t>https://estyn.gov.wales/frequently-asked-questions-post-16-sector/</a:t>
            </a:r>
            <a:endParaRPr lang="en-GB" dirty="0"/>
          </a:p>
          <a:p>
            <a:pPr marL="0" indent="0">
              <a:buNone/>
            </a:pPr>
            <a:endParaRPr lang="en-GB" dirty="0"/>
          </a:p>
        </p:txBody>
      </p:sp>
    </p:spTree>
    <p:extLst>
      <p:ext uri="{BB962C8B-B14F-4D97-AF65-F5344CB8AC3E}">
        <p14:creationId xmlns:p14="http://schemas.microsoft.com/office/powerpoint/2010/main" val="14355190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FEE1A-9D49-765C-F62A-6C5570F20517}"/>
              </a:ext>
            </a:extLst>
          </p:cNvPr>
          <p:cNvSpPr>
            <a:spLocks noGrp="1"/>
          </p:cNvSpPr>
          <p:nvPr>
            <p:ph type="title"/>
          </p:nvPr>
        </p:nvSpPr>
        <p:spPr>
          <a:xfrm>
            <a:off x="838200" y="365125"/>
            <a:ext cx="10697308" cy="1325563"/>
          </a:xfrm>
        </p:spPr>
        <p:txBody>
          <a:bodyPr/>
          <a:lstStyle/>
          <a:p>
            <a:r>
              <a:rPr lang="en-GB" b="1" dirty="0"/>
              <a:t>Inspection Reports Further Education Sector</a:t>
            </a:r>
          </a:p>
        </p:txBody>
      </p:sp>
      <p:sp>
        <p:nvSpPr>
          <p:cNvPr id="3" name="Content Placeholder 2">
            <a:extLst>
              <a:ext uri="{FF2B5EF4-FFF2-40B4-BE49-F238E27FC236}">
                <a16:creationId xmlns:a16="http://schemas.microsoft.com/office/drawing/2014/main" id="{3EA72E24-08D7-3C97-2D07-1F9EAF9CA060}"/>
              </a:ext>
            </a:extLst>
          </p:cNvPr>
          <p:cNvSpPr>
            <a:spLocks noGrp="1"/>
          </p:cNvSpPr>
          <p:nvPr>
            <p:ph idx="1"/>
          </p:nvPr>
        </p:nvSpPr>
        <p:spPr/>
        <p:txBody>
          <a:bodyPr/>
          <a:lstStyle/>
          <a:p>
            <a:r>
              <a:rPr lang="en-GB" dirty="0"/>
              <a:t>Coleg y </a:t>
            </a:r>
            <a:r>
              <a:rPr lang="en-GB" dirty="0" err="1"/>
              <a:t>Cymoedd</a:t>
            </a:r>
            <a:r>
              <a:rPr lang="en-GB" dirty="0"/>
              <a:t> - </a:t>
            </a:r>
            <a:r>
              <a:rPr lang="en-GB" dirty="0">
                <a:hlinkClick r:id="rId2"/>
              </a:rPr>
              <a:t>https://estyn.gov.wales/app/uploads/2025/06/Inspection-report-Coleg-y-Cymoedd-2025-1.pdf</a:t>
            </a:r>
            <a:endParaRPr lang="en-GB" dirty="0"/>
          </a:p>
          <a:p>
            <a:r>
              <a:rPr lang="en-GB" dirty="0"/>
              <a:t>Merthyr Tydfil College - </a:t>
            </a:r>
            <a:r>
              <a:rPr lang="en-GB" dirty="0">
                <a:hlinkClick r:id="rId3"/>
              </a:rPr>
              <a:t>https://estyn.gov.wales/app/uploads/2025/05/Inspection-report-The-College-Merthyr-Tydfil-2025.pdf</a:t>
            </a:r>
            <a:endParaRPr lang="en-GB" dirty="0"/>
          </a:p>
          <a:p>
            <a:r>
              <a:rPr lang="en-GB" dirty="0"/>
              <a:t>Coleg </a:t>
            </a:r>
            <a:r>
              <a:rPr lang="en-GB" dirty="0" err="1"/>
              <a:t>Llandrillo</a:t>
            </a:r>
            <a:r>
              <a:rPr lang="en-GB" dirty="0"/>
              <a:t> - </a:t>
            </a:r>
            <a:r>
              <a:rPr lang="en-GB" dirty="0">
                <a:hlinkClick r:id="rId4"/>
              </a:rPr>
              <a:t>https://estyn.gov.wales/system/files/2024-06/Inspection%20report%20Gr%C5%B5p%20Llandrillo%20Menai%202024_2.pdf</a:t>
            </a:r>
            <a:endParaRPr lang="en-GB" dirty="0"/>
          </a:p>
          <a:p>
            <a:endParaRPr lang="en-GB" dirty="0"/>
          </a:p>
        </p:txBody>
      </p:sp>
    </p:spTree>
    <p:extLst>
      <p:ext uri="{BB962C8B-B14F-4D97-AF65-F5344CB8AC3E}">
        <p14:creationId xmlns:p14="http://schemas.microsoft.com/office/powerpoint/2010/main" val="27170433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16BCA-8D21-DF3C-ABA9-876EBC507EB0}"/>
              </a:ext>
            </a:extLst>
          </p:cNvPr>
          <p:cNvSpPr>
            <a:spLocks noGrp="1"/>
          </p:cNvSpPr>
          <p:nvPr>
            <p:ph type="title"/>
          </p:nvPr>
        </p:nvSpPr>
        <p:spPr/>
        <p:txBody>
          <a:bodyPr/>
          <a:lstStyle/>
          <a:p>
            <a:r>
              <a:rPr lang="en-GB" b="1" dirty="0"/>
              <a:t>Adult Learning in the Community</a:t>
            </a:r>
          </a:p>
        </p:txBody>
      </p:sp>
      <p:sp>
        <p:nvSpPr>
          <p:cNvPr id="3" name="Content Placeholder 2">
            <a:extLst>
              <a:ext uri="{FF2B5EF4-FFF2-40B4-BE49-F238E27FC236}">
                <a16:creationId xmlns:a16="http://schemas.microsoft.com/office/drawing/2014/main" id="{429EBD5E-1F9D-5BF6-4BFA-A25680DFEB3C}"/>
              </a:ext>
            </a:extLst>
          </p:cNvPr>
          <p:cNvSpPr>
            <a:spLocks noGrp="1"/>
          </p:cNvSpPr>
          <p:nvPr>
            <p:ph idx="1"/>
          </p:nvPr>
        </p:nvSpPr>
        <p:spPr/>
        <p:txBody>
          <a:bodyPr/>
          <a:lstStyle/>
          <a:p>
            <a:r>
              <a:rPr lang="en-GB" dirty="0"/>
              <a:t>NE Wales Adult Community - </a:t>
            </a:r>
            <a:r>
              <a:rPr lang="en-GB" dirty="0">
                <a:hlinkClick r:id="rId2"/>
              </a:rPr>
              <a:t>https://estyn.gov.wales/app/uploads/2026/01/Inspection-report-North-East-Wales-ACL-Partnership-2026.pdf</a:t>
            </a:r>
            <a:endParaRPr lang="en-GB" dirty="0"/>
          </a:p>
          <a:p>
            <a:r>
              <a:rPr lang="en-GB" dirty="0"/>
              <a:t>Gwynedd &amp; Mon Community Learning - </a:t>
            </a:r>
            <a:r>
              <a:rPr lang="en-GB" dirty="0">
                <a:hlinkClick r:id="rId3"/>
              </a:rPr>
              <a:t>https://estyn.gov.wales/app/uploads/2025/08/Inspection-report-Gwynedd-and-Mon-Community-Learning-Partnership-2025.pdf</a:t>
            </a:r>
            <a:endParaRPr lang="en-GB" dirty="0"/>
          </a:p>
          <a:p>
            <a:r>
              <a:rPr lang="en-GB" dirty="0"/>
              <a:t>Adult Learning Wales - </a:t>
            </a:r>
            <a:r>
              <a:rPr lang="en-GB" dirty="0">
                <a:hlinkClick r:id="rId4"/>
              </a:rPr>
              <a:t>https://estyn.gov.wales/app/uploads/2025/06/Inspection-report-Addysg-Oedolion-Cymru-Adult-Learning-Wales-2025.pdf</a:t>
            </a:r>
            <a:endParaRPr lang="en-GB" dirty="0"/>
          </a:p>
          <a:p>
            <a:pPr marL="0" indent="0">
              <a:buNone/>
            </a:pPr>
            <a:endParaRPr lang="en-GB" dirty="0"/>
          </a:p>
        </p:txBody>
      </p:sp>
    </p:spTree>
    <p:extLst>
      <p:ext uri="{BB962C8B-B14F-4D97-AF65-F5344CB8AC3E}">
        <p14:creationId xmlns:p14="http://schemas.microsoft.com/office/powerpoint/2010/main" val="36899709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1252</Words>
  <Application>Microsoft Office PowerPoint</Application>
  <PresentationFormat>Widescreen</PresentationFormat>
  <Paragraphs>90</Paragraphs>
  <Slides>16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Aptos Display</vt:lpstr>
      <vt:lpstr>Arial</vt:lpstr>
      <vt:lpstr>Office Theme</vt:lpstr>
      <vt:lpstr>    Inspection Explained </vt:lpstr>
      <vt:lpstr>   Estyn mindset and principles of inspection </vt:lpstr>
      <vt:lpstr>What’s the purpose of inspection? </vt:lpstr>
      <vt:lpstr>What are the key stages of inspection? </vt:lpstr>
      <vt:lpstr>Notification </vt:lpstr>
      <vt:lpstr>Preparation </vt:lpstr>
      <vt:lpstr>On-site Inspection </vt:lpstr>
      <vt:lpstr>Feedback and Reporting </vt:lpstr>
      <vt:lpstr>Follow-up </vt:lpstr>
      <vt:lpstr> Annual Report 2024-2025  </vt:lpstr>
      <vt:lpstr>Ready Already! (post-16) Campaign </vt:lpstr>
      <vt:lpstr>Cardiff and Vale College </vt:lpstr>
      <vt:lpstr>Grŵp Llandrillo Menai </vt:lpstr>
      <vt:lpstr>Frequently Asked Questions – Post-16 Sector </vt:lpstr>
      <vt:lpstr>Inspection Reports Further Education Sector</vt:lpstr>
      <vt:lpstr>Adult Learning in the Community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Marion Phillips</dc:creator>
  <cp:lastModifiedBy>Marion Phillips</cp:lastModifiedBy>
  <cp:revision>2</cp:revision>
  <dcterms:created xsi:type="dcterms:W3CDTF">2026-03-09T08:41:44Z</dcterms:created>
  <dcterms:modified xsi:type="dcterms:W3CDTF">2026-03-09T09:54:13Z</dcterms:modified>
</cp:coreProperties>
</file>