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9" r:id="rId6"/>
    <p:sldId id="271" r:id="rId7"/>
    <p:sldId id="260" r:id="rId8"/>
    <p:sldId id="273" r:id="rId9"/>
    <p:sldId id="275" r:id="rId10"/>
    <p:sldId id="267" r:id="rId11"/>
    <p:sldId id="261" r:id="rId12"/>
    <p:sldId id="262" r:id="rId13"/>
    <p:sldId id="276" r:id="rId14"/>
    <p:sldId id="263" r:id="rId15"/>
    <p:sldId id="277" r:id="rId16"/>
    <p:sldId id="278" r:id="rId17"/>
    <p:sldId id="279" r:id="rId18"/>
    <p:sldId id="264" r:id="rId19"/>
    <p:sldId id="280" r:id="rId20"/>
    <p:sldId id="265" r:id="rId21"/>
    <p:sldId id="282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37"/>
  </p:normalViewPr>
  <p:slideViewPr>
    <p:cSldViewPr snapToObjects="1">
      <p:cViewPr>
        <p:scale>
          <a:sx n="93" d="100"/>
          <a:sy n="93" d="100"/>
        </p:scale>
        <p:origin x="1664" y="2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C9E4-07A9-1B43-8C83-CD8448F3233F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D5C9E4-07A9-1B43-8C83-CD8448F3233F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A52A3-9ADB-5F4C-A142-9E8F65D76532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Relationship Id="rId3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4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Byd</a:t>
            </a:r>
            <a:r>
              <a:rPr lang="en-US" dirty="0" smtClean="0"/>
              <a:t> Modern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Gwreiddiau</a:t>
            </a:r>
            <a:r>
              <a:rPr lang="en-US" dirty="0" smtClean="0"/>
              <a:t> </a:t>
            </a:r>
            <a:r>
              <a:rPr lang="en-US" dirty="0" err="1" smtClean="0"/>
              <a:t>Gwrth-Semitiaeth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Diffinio</a:t>
            </a:r>
            <a:r>
              <a:rPr lang="en-US" dirty="0" smtClean="0"/>
              <a:t> </a:t>
            </a:r>
            <a:r>
              <a:rPr lang="en-US" dirty="0" err="1" smtClean="0"/>
              <a:t>Termau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>
                <a:solidFill>
                  <a:srgbClr val="FFFF00"/>
                </a:solidFill>
              </a:rPr>
              <a:t>Gwrth-Iddewiaeth</a:t>
            </a:r>
            <a:r>
              <a:rPr lang="en-US" dirty="0" smtClean="0">
                <a:solidFill>
                  <a:srgbClr val="FFFF00"/>
                </a:solidFill>
              </a:rPr>
              <a:t>: </a:t>
            </a:r>
            <a:r>
              <a:rPr lang="en-US" dirty="0" err="1" smtClean="0">
                <a:solidFill>
                  <a:schemeClr val="tx2"/>
                </a:solidFill>
              </a:rPr>
              <a:t>gwrthwynebiad</a:t>
            </a:r>
            <a:r>
              <a:rPr lang="en-US" dirty="0" smtClean="0">
                <a:solidFill>
                  <a:schemeClr val="tx2"/>
                </a:solidFill>
              </a:rPr>
              <a:t> </a:t>
            </a:r>
            <a:r>
              <a:rPr lang="en-US" dirty="0" err="1" smtClean="0">
                <a:solidFill>
                  <a:schemeClr val="tx2"/>
                </a:solidFill>
              </a:rPr>
              <a:t>i’r</a:t>
            </a:r>
            <a:r>
              <a:rPr lang="en-US" dirty="0" smtClean="0">
                <a:solidFill>
                  <a:schemeClr val="tx2"/>
                </a:solidFill>
              </a:rPr>
              <a:t> </a:t>
            </a:r>
            <a:r>
              <a:rPr lang="en-US" dirty="0" err="1" smtClean="0">
                <a:solidFill>
                  <a:schemeClr val="tx2"/>
                </a:solidFill>
              </a:rPr>
              <a:t>grefydd</a:t>
            </a:r>
            <a:r>
              <a:rPr lang="en-US" dirty="0" smtClean="0">
                <a:solidFill>
                  <a:schemeClr val="tx2"/>
                </a:solidFill>
              </a:rPr>
              <a:t> </a:t>
            </a:r>
            <a:r>
              <a:rPr lang="en-US" dirty="0" err="1" smtClean="0">
                <a:solidFill>
                  <a:schemeClr val="tx2"/>
                </a:solidFill>
              </a:rPr>
              <a:t>Iddewig</a:t>
            </a:r>
            <a:r>
              <a:rPr lang="en-US" dirty="0" smtClean="0">
                <a:solidFill>
                  <a:schemeClr val="tx2"/>
                </a:solidFill>
              </a:rPr>
              <a:t>.</a:t>
            </a:r>
            <a:endParaRPr lang="en-US" dirty="0" smtClean="0">
              <a:solidFill>
                <a:srgbClr val="FFFF00"/>
              </a:solidFill>
            </a:endParaRPr>
          </a:p>
          <a:p>
            <a:pPr>
              <a:buClr>
                <a:schemeClr val="tx1"/>
              </a:buClr>
            </a:pPr>
            <a:r>
              <a:rPr lang="en-US" dirty="0" err="1" smtClean="0">
                <a:solidFill>
                  <a:srgbClr val="FFFF00"/>
                </a:solidFill>
              </a:rPr>
              <a:t>Gwrth-Semitiaeth</a:t>
            </a:r>
            <a:r>
              <a:rPr lang="en-US" dirty="0" smtClean="0">
                <a:solidFill>
                  <a:srgbClr val="FFFF00"/>
                </a:solidFill>
              </a:rPr>
              <a:t>: </a:t>
            </a:r>
            <a:r>
              <a:rPr lang="en-US" dirty="0" err="1" smtClean="0"/>
              <a:t>casineb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ystyr</a:t>
            </a:r>
            <a:r>
              <a:rPr lang="en-US" dirty="0" smtClean="0"/>
              <a:t> </a:t>
            </a:r>
            <a:r>
              <a:rPr lang="en-US" dirty="0" err="1" smtClean="0"/>
              <a:t>hiliol</a:t>
            </a:r>
            <a:r>
              <a:rPr lang="en-US" dirty="0" smtClean="0"/>
              <a:t>. </a:t>
            </a:r>
            <a:endParaRPr lang="en-US" dirty="0" smtClean="0">
              <a:solidFill>
                <a:srgbClr val="FFFF00"/>
              </a:solidFill>
            </a:endParaRPr>
          </a:p>
          <a:p>
            <a:r>
              <a:rPr lang="en-US" dirty="0" err="1" smtClean="0">
                <a:solidFill>
                  <a:srgbClr val="FFFF00"/>
                </a:solidFill>
              </a:rPr>
              <a:t>Holocôst</a:t>
            </a:r>
            <a:r>
              <a:rPr lang="en-US" dirty="0" smtClean="0"/>
              <a:t>: </a:t>
            </a:r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deillio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cyfieithiad</a:t>
            </a:r>
            <a:r>
              <a:rPr lang="en-US" dirty="0" smtClean="0"/>
              <a:t> </a:t>
            </a:r>
            <a:r>
              <a:rPr lang="en-US" dirty="0" err="1" smtClean="0"/>
              <a:t>Groeg</a:t>
            </a:r>
            <a:r>
              <a:rPr lang="en-US" dirty="0" smtClean="0"/>
              <a:t> am y </a:t>
            </a:r>
            <a:r>
              <a:rPr lang="en-US" dirty="0" err="1" smtClean="0"/>
              <a:t>gair</a:t>
            </a:r>
            <a:r>
              <a:rPr lang="en-US" dirty="0" smtClean="0"/>
              <a:t> </a:t>
            </a:r>
            <a:r>
              <a:rPr lang="en-US" dirty="0" err="1" smtClean="0"/>
              <a:t>Hebraeg</a:t>
            </a:r>
            <a:r>
              <a:rPr lang="en-US" dirty="0" smtClean="0"/>
              <a:t> </a:t>
            </a:r>
            <a:r>
              <a:rPr lang="en-US" i="1" dirty="0" err="1" smtClean="0"/>
              <a:t>olah</a:t>
            </a:r>
            <a:r>
              <a:rPr lang="en-US" i="1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poethoffrwm</a:t>
            </a:r>
            <a:r>
              <a:rPr lang="en-US" dirty="0" smtClean="0"/>
              <a:t>) </a:t>
            </a:r>
            <a:r>
              <a:rPr lang="en-US" dirty="0" smtClean="0"/>
              <a:t>–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plesio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r>
              <a:rPr lang="en-US" dirty="0" smtClean="0"/>
              <a:t> </a:t>
            </a:r>
            <a:r>
              <a:rPr lang="en-US" dirty="0" err="1" smtClean="0"/>
              <a:t>digllon</a:t>
            </a:r>
            <a:r>
              <a:rPr lang="en-US" dirty="0" smtClean="0"/>
              <a:t>?</a:t>
            </a:r>
            <a:endParaRPr lang="en-US" dirty="0" smtClean="0"/>
          </a:p>
          <a:p>
            <a:r>
              <a:rPr lang="en-US" dirty="0" smtClean="0">
                <a:solidFill>
                  <a:srgbClr val="FFFF00"/>
                </a:solidFill>
              </a:rPr>
              <a:t>Shoah</a:t>
            </a:r>
            <a:r>
              <a:rPr lang="en-US" dirty="0" smtClean="0"/>
              <a:t>: </a:t>
            </a:r>
            <a:r>
              <a:rPr lang="en-US" dirty="0" smtClean="0"/>
              <a:t>y </a:t>
            </a:r>
            <a:r>
              <a:rPr lang="en-US" dirty="0" err="1" smtClean="0"/>
              <a:t>gair</a:t>
            </a:r>
            <a:r>
              <a:rPr lang="en-US" dirty="0" smtClean="0"/>
              <a:t> </a:t>
            </a:r>
            <a:r>
              <a:rPr lang="en-US" dirty="0" err="1" smtClean="0"/>
              <a:t>Hebraeg</a:t>
            </a:r>
            <a:r>
              <a:rPr lang="en-US" dirty="0" smtClean="0"/>
              <a:t> am </a:t>
            </a:r>
            <a:r>
              <a:rPr lang="en-US" dirty="0" err="1" smtClean="0"/>
              <a:t>ddinistr</a:t>
            </a:r>
            <a:r>
              <a:rPr lang="en-US" dirty="0" smtClean="0"/>
              <a:t> (</a:t>
            </a:r>
            <a:r>
              <a:rPr lang="en-US" dirty="0" err="1" smtClean="0"/>
              <a:t>trychineb</a:t>
            </a:r>
            <a:r>
              <a:rPr lang="en-US" dirty="0" smtClean="0"/>
              <a:t> ac </a:t>
            </a:r>
            <a:r>
              <a:rPr lang="en-US" dirty="0" err="1" smtClean="0"/>
              <a:t>amheuaeth</a:t>
            </a:r>
            <a:r>
              <a:rPr lang="en-US" dirty="0" smtClean="0"/>
              <a:t>).</a:t>
            </a:r>
            <a:endParaRPr lang="en-US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Pynciau</a:t>
            </a:r>
            <a:r>
              <a:rPr lang="en-US" dirty="0" smtClean="0"/>
              <a:t> a </a:t>
            </a:r>
            <a:r>
              <a:rPr lang="en-US" dirty="0" err="1" smtClean="0"/>
              <a:t>Materion</a:t>
            </a:r>
            <a:r>
              <a:rPr lang="en-US" dirty="0" smtClean="0"/>
              <a:t> </a:t>
            </a:r>
            <a:r>
              <a:rPr lang="en-US" dirty="0" err="1" smtClean="0"/>
              <a:t>Trafod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Unfed </a:t>
            </a:r>
            <a:r>
              <a:rPr lang="en-US" dirty="0" err="1" smtClean="0"/>
              <a:t>Ganrif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Hugain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4068763"/>
          </a:xfrm>
        </p:spPr>
        <p:txBody>
          <a:bodyPr>
            <a:normAutofit/>
          </a:bodyPr>
          <a:lstStyle/>
          <a:p>
            <a:r>
              <a:rPr lang="en-US" dirty="0" err="1" smtClean="0"/>
              <a:t>Agwedd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</a:t>
            </a:r>
            <a:r>
              <a:rPr lang="en-US" dirty="0" err="1" smtClean="0"/>
              <a:t>gwladwriaeth</a:t>
            </a:r>
            <a:r>
              <a:rPr lang="en-US" dirty="0" smtClean="0"/>
              <a:t> Israel.</a:t>
            </a:r>
            <a:endParaRPr lang="en-US" dirty="0" smtClean="0"/>
          </a:p>
          <a:p>
            <a:r>
              <a:rPr lang="en-US" dirty="0" err="1" smtClean="0"/>
              <a:t>Perthynas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y </a:t>
            </a:r>
            <a:r>
              <a:rPr lang="en-US" dirty="0" err="1" smtClean="0"/>
              <a:t>Palestiniaid</a:t>
            </a:r>
            <a:r>
              <a:rPr lang="en-US" dirty="0" smtClean="0"/>
              <a:t> </a:t>
            </a:r>
            <a:r>
              <a:rPr lang="en-US" dirty="0" err="1" smtClean="0"/>
              <a:t>a’u</a:t>
            </a:r>
            <a:r>
              <a:rPr lang="en-US" dirty="0" smtClean="0"/>
              <a:t> </a:t>
            </a:r>
            <a:r>
              <a:rPr lang="en-US" dirty="0" err="1" smtClean="0"/>
              <a:t>cymdogion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Twf</a:t>
            </a:r>
            <a:r>
              <a:rPr lang="en-US" dirty="0" smtClean="0"/>
              <a:t> </a:t>
            </a:r>
            <a:r>
              <a:rPr lang="en-US" dirty="0" err="1" smtClean="0"/>
              <a:t>gwrth-Semitiaeth</a:t>
            </a:r>
            <a:r>
              <a:rPr lang="en-US" dirty="0" smtClean="0"/>
              <a:t> </a:t>
            </a:r>
            <a:r>
              <a:rPr lang="en-US" dirty="0" err="1" smtClean="0"/>
              <a:t>drachefn</a:t>
            </a:r>
            <a:r>
              <a:rPr lang="en-US" dirty="0" smtClean="0"/>
              <a:t> (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enwedig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Nwyrain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Dwyrain</a:t>
            </a:r>
            <a:r>
              <a:rPr lang="en-US" dirty="0" smtClean="0"/>
              <a:t> </a:t>
            </a:r>
            <a:r>
              <a:rPr lang="en-US" dirty="0" err="1" smtClean="0"/>
              <a:t>Canol</a:t>
            </a:r>
            <a:r>
              <a:rPr lang="en-US" dirty="0" smtClean="0"/>
              <a:t>).</a:t>
            </a:r>
            <a:endParaRPr lang="en-US" dirty="0" smtClean="0"/>
          </a:p>
          <a:p>
            <a:r>
              <a:rPr lang="en-US" dirty="0" err="1" smtClean="0"/>
              <a:t>Canlyniadau</a:t>
            </a:r>
            <a:r>
              <a:rPr lang="en-US" dirty="0" smtClean="0"/>
              <a:t> 9/11 </a:t>
            </a:r>
            <a:r>
              <a:rPr lang="en-US" dirty="0" err="1" smtClean="0"/>
              <a:t>a’r</a:t>
            </a:r>
            <a:r>
              <a:rPr lang="en-US" dirty="0" smtClean="0"/>
              <a:t> ‘</a:t>
            </a:r>
            <a:r>
              <a:rPr lang="en-US" dirty="0" err="1" smtClean="0"/>
              <a:t>Gwanwyn</a:t>
            </a:r>
            <a:r>
              <a:rPr lang="en-US" dirty="0" smtClean="0"/>
              <a:t> </a:t>
            </a:r>
            <a:r>
              <a:rPr lang="en-US" dirty="0" err="1" smtClean="0"/>
              <a:t>Arabaidd</a:t>
            </a:r>
            <a:r>
              <a:rPr lang="en-US" dirty="0" smtClean="0"/>
              <a:t>’.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Gwreiddiau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Iesu</a:t>
            </a:r>
            <a:r>
              <a:rPr lang="en-US" dirty="0" smtClean="0"/>
              <a:t> </a:t>
            </a:r>
            <a:r>
              <a:rPr lang="en-US" dirty="0" err="1" smtClean="0"/>
              <a:t>a’i</a:t>
            </a:r>
            <a:r>
              <a:rPr lang="en-US" dirty="0" smtClean="0"/>
              <a:t> </a:t>
            </a:r>
            <a:r>
              <a:rPr lang="en-US" dirty="0" err="1" smtClean="0"/>
              <a:t>fudiad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: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ddilynwyr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credu</a:t>
            </a:r>
            <a:r>
              <a:rPr lang="en-US" dirty="0" smtClean="0"/>
              <a:t> </a:t>
            </a:r>
            <a:r>
              <a:rPr lang="en-US" dirty="0" err="1" smtClean="0"/>
              <a:t>mai</a:t>
            </a:r>
            <a:r>
              <a:rPr lang="en-US" dirty="0" smtClean="0"/>
              <a:t> </a:t>
            </a:r>
            <a:r>
              <a:rPr lang="en-US" dirty="0" err="1" smtClean="0"/>
              <a:t>ef</a:t>
            </a:r>
            <a:r>
              <a:rPr lang="en-US" dirty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y </a:t>
            </a:r>
            <a:r>
              <a:rPr lang="en-US" dirty="0" err="1" smtClean="0"/>
              <a:t>Meseia</a:t>
            </a:r>
            <a:r>
              <a:rPr lang="en-US" dirty="0" smtClean="0"/>
              <a:t> </a:t>
            </a:r>
            <a:r>
              <a:rPr lang="en-US" dirty="0" smtClean="0"/>
              <a:t>(</a:t>
            </a:r>
            <a:r>
              <a:rPr lang="en-US" dirty="0" smtClean="0"/>
              <a:t>30-33 </a:t>
            </a:r>
            <a:r>
              <a:rPr lang="en-US" dirty="0" smtClean="0"/>
              <a:t>OC</a:t>
            </a:r>
            <a:r>
              <a:rPr lang="en-US" dirty="0" smtClean="0"/>
              <a:t>).</a:t>
            </a:r>
            <a:endParaRPr lang="en-US" dirty="0" smtClean="0"/>
          </a:p>
          <a:p>
            <a:r>
              <a:rPr lang="en-US" dirty="0" smtClean="0"/>
              <a:t>Un </a:t>
            </a:r>
            <a:r>
              <a:rPr lang="en-US" dirty="0" err="1" smtClean="0"/>
              <a:t>grwp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ymhlith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: </a:t>
            </a:r>
            <a:r>
              <a:rPr lang="en-US" dirty="0" err="1" smtClean="0"/>
              <a:t>Sadwceaid</a:t>
            </a:r>
            <a:r>
              <a:rPr lang="en-US" dirty="0" smtClean="0"/>
              <a:t>, </a:t>
            </a:r>
            <a:r>
              <a:rPr lang="en-US" dirty="0" err="1" smtClean="0"/>
              <a:t>Phariseaid</a:t>
            </a:r>
            <a:r>
              <a:rPr lang="en-US" dirty="0" smtClean="0"/>
              <a:t>, </a:t>
            </a:r>
            <a:r>
              <a:rPr lang="en-US" dirty="0" err="1" smtClean="0"/>
              <a:t>Selotiaid</a:t>
            </a:r>
            <a:r>
              <a:rPr lang="en-US" dirty="0" smtClean="0"/>
              <a:t>, </a:t>
            </a:r>
            <a:r>
              <a:rPr lang="en-US" dirty="0" err="1" smtClean="0"/>
              <a:t>Eseniaid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Canlyniadau</a:t>
            </a:r>
            <a:r>
              <a:rPr lang="en-US" dirty="0" smtClean="0"/>
              <a:t> </a:t>
            </a:r>
            <a:r>
              <a:rPr lang="en-US" dirty="0" err="1" smtClean="0"/>
              <a:t>dinistr</a:t>
            </a:r>
            <a:r>
              <a:rPr lang="en-US" dirty="0" smtClean="0"/>
              <a:t> y </a:t>
            </a:r>
            <a:r>
              <a:rPr lang="en-US" dirty="0" err="1" smtClean="0"/>
              <a:t>Deml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Jerwsalem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 </a:t>
            </a:r>
            <a:r>
              <a:rPr lang="en-US" dirty="0" smtClean="0"/>
              <a:t>70 </a:t>
            </a:r>
            <a:r>
              <a:rPr lang="en-US" dirty="0" smtClean="0"/>
              <a:t>OC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apostol</a:t>
            </a:r>
            <a:r>
              <a:rPr lang="en-US" dirty="0" smtClean="0"/>
              <a:t> Paul – </a:t>
            </a:r>
            <a:r>
              <a:rPr lang="en-US" dirty="0" err="1" smtClean="0"/>
              <a:t>Cristnogaeth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ymledu</a:t>
            </a:r>
            <a:r>
              <a:rPr lang="en-US" dirty="0" smtClean="0"/>
              <a:t> </a:t>
            </a:r>
            <a:r>
              <a:rPr lang="en-US" dirty="0" err="1" smtClean="0"/>
              <a:t>drwy’r</a:t>
            </a:r>
            <a:r>
              <a:rPr lang="en-US" dirty="0" smtClean="0"/>
              <a:t> </a:t>
            </a:r>
            <a:r>
              <a:rPr lang="en-US" dirty="0" err="1" smtClean="0"/>
              <a:t>Ymerodraeth</a:t>
            </a:r>
            <a:r>
              <a:rPr lang="en-US" dirty="0" smtClean="0"/>
              <a:t> </a:t>
            </a:r>
            <a:r>
              <a:rPr lang="en-US" dirty="0" err="1" smtClean="0"/>
              <a:t>Rufeinig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Datblygiadau</a:t>
            </a:r>
            <a:r>
              <a:rPr lang="en-US" dirty="0" smtClean="0"/>
              <a:t> o </a:t>
            </a:r>
            <a:r>
              <a:rPr lang="en-US" dirty="0" err="1" smtClean="0"/>
              <a:t>gwmpas</a:t>
            </a:r>
            <a:r>
              <a:rPr lang="en-US" dirty="0" smtClean="0"/>
              <a:t> 70 OC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err="1" smtClean="0">
                <a:solidFill>
                  <a:srgbClr val="FFFF00"/>
                </a:solidFill>
              </a:rPr>
              <a:t>Phariseaid</a:t>
            </a:r>
            <a:r>
              <a:rPr lang="en-US" dirty="0" smtClean="0"/>
              <a:t> </a:t>
            </a:r>
            <a:r>
              <a:rPr lang="en-US" dirty="0" smtClean="0"/>
              <a:t>– </a:t>
            </a:r>
            <a:r>
              <a:rPr lang="en-US" dirty="0" err="1" smtClean="0"/>
              <a:t>aildrefnu’r</a:t>
            </a:r>
            <a:r>
              <a:rPr lang="en-US" dirty="0" smtClean="0"/>
              <a:t> </a:t>
            </a:r>
            <a:r>
              <a:rPr lang="en-US" dirty="0" err="1" smtClean="0"/>
              <a:t>grwp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ffurfio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rabbinaidd</a:t>
            </a:r>
            <a:r>
              <a:rPr lang="en-US" dirty="0" smtClean="0"/>
              <a:t>; </a:t>
            </a:r>
            <a:r>
              <a:rPr lang="en-US" dirty="0" err="1" smtClean="0"/>
              <a:t>disgynyddion</a:t>
            </a:r>
            <a:r>
              <a:rPr lang="en-US" dirty="0" smtClean="0"/>
              <a:t> Moses ac </a:t>
            </a:r>
            <a:r>
              <a:rPr lang="en-US" dirty="0" err="1" smtClean="0"/>
              <a:t>Esra</a:t>
            </a:r>
            <a:r>
              <a:rPr lang="en-US" dirty="0" smtClean="0"/>
              <a:t>. </a:t>
            </a:r>
            <a:r>
              <a:rPr lang="en-US" dirty="0" err="1" smtClean="0"/>
              <a:t>Dyma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wrthwynebwyr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Efengylau</a:t>
            </a:r>
            <a:r>
              <a:rPr lang="en-US" dirty="0" smtClean="0"/>
              <a:t>,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llawer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gyffredin</a:t>
            </a:r>
            <a:r>
              <a:rPr lang="en-US" dirty="0" smtClean="0"/>
              <a:t> </a:t>
            </a:r>
            <a:r>
              <a:rPr lang="en-US" dirty="0" err="1" smtClean="0"/>
              <a:t>rhyngddynt</a:t>
            </a:r>
            <a:r>
              <a:rPr lang="en-US" dirty="0" smtClean="0"/>
              <a:t> </a:t>
            </a:r>
            <a:r>
              <a:rPr lang="en-US" dirty="0" smtClean="0"/>
              <a:t>: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>
                <a:solidFill>
                  <a:srgbClr val="18FF3F"/>
                </a:solidFill>
              </a:rPr>
              <a:t>	</a:t>
            </a:r>
            <a:r>
              <a:rPr lang="en-US" dirty="0" err="1" smtClean="0">
                <a:solidFill>
                  <a:srgbClr val="18FF3F"/>
                </a:solidFill>
              </a:rPr>
              <a:t>Dyfodiad</a:t>
            </a:r>
            <a:r>
              <a:rPr lang="en-US" dirty="0" smtClean="0">
                <a:solidFill>
                  <a:srgbClr val="18FF3F"/>
                </a:solidFill>
              </a:rPr>
              <a:t> y </a:t>
            </a:r>
            <a:r>
              <a:rPr lang="en-US" dirty="0" err="1" smtClean="0">
                <a:solidFill>
                  <a:srgbClr val="18FF3F"/>
                </a:solidFill>
              </a:rPr>
              <a:t>Meseia</a:t>
            </a:r>
            <a:endParaRPr lang="en-US" dirty="0" smtClean="0">
              <a:solidFill>
                <a:srgbClr val="18FF3F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rgbClr val="18FF3F"/>
                </a:solidFill>
              </a:rPr>
              <a:t>	</a:t>
            </a:r>
            <a:r>
              <a:rPr lang="en-US" dirty="0" err="1" smtClean="0">
                <a:solidFill>
                  <a:srgbClr val="18FF3F"/>
                </a:solidFill>
              </a:rPr>
              <a:t>Angylion</a:t>
            </a:r>
            <a:endParaRPr lang="en-US" dirty="0" smtClean="0">
              <a:solidFill>
                <a:srgbClr val="18FF3F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rgbClr val="18FF3F"/>
                </a:solidFill>
              </a:rPr>
              <a:t>	</a:t>
            </a:r>
            <a:r>
              <a:rPr lang="en-US" dirty="0" err="1" smtClean="0">
                <a:solidFill>
                  <a:srgbClr val="18FF3F"/>
                </a:solidFill>
              </a:rPr>
              <a:t>Bywyd</a:t>
            </a:r>
            <a:r>
              <a:rPr lang="en-US" dirty="0" smtClean="0">
                <a:solidFill>
                  <a:srgbClr val="18FF3F"/>
                </a:solidFill>
              </a:rPr>
              <a:t> </a:t>
            </a:r>
            <a:r>
              <a:rPr lang="en-US" dirty="0" err="1" smtClean="0">
                <a:solidFill>
                  <a:srgbClr val="18FF3F"/>
                </a:solidFill>
              </a:rPr>
              <a:t>ar</a:t>
            </a:r>
            <a:r>
              <a:rPr lang="en-US" dirty="0" smtClean="0">
                <a:solidFill>
                  <a:srgbClr val="18FF3F"/>
                </a:solidFill>
              </a:rPr>
              <a:t> </a:t>
            </a:r>
            <a:r>
              <a:rPr lang="en-US" dirty="0" err="1" smtClean="0">
                <a:solidFill>
                  <a:srgbClr val="18FF3F"/>
                </a:solidFill>
              </a:rPr>
              <a:t>ôl</a:t>
            </a:r>
            <a:r>
              <a:rPr lang="en-US" dirty="0" smtClean="0">
                <a:solidFill>
                  <a:srgbClr val="18FF3F"/>
                </a:solidFill>
              </a:rPr>
              <a:t> </a:t>
            </a:r>
            <a:r>
              <a:rPr lang="en-US" dirty="0" err="1" smtClean="0">
                <a:solidFill>
                  <a:srgbClr val="18FF3F"/>
                </a:solidFill>
              </a:rPr>
              <a:t>marwolaeth</a:t>
            </a:r>
            <a:endParaRPr lang="en-US" dirty="0" smtClean="0">
              <a:solidFill>
                <a:srgbClr val="18FF3F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rgbClr val="18FF3F"/>
                </a:solidFill>
              </a:rPr>
              <a:t>	</a:t>
            </a:r>
            <a:r>
              <a:rPr lang="en-US" dirty="0" err="1" smtClean="0">
                <a:solidFill>
                  <a:srgbClr val="18FF3F"/>
                </a:solidFill>
              </a:rPr>
              <a:t>Atgyfodiad</a:t>
            </a:r>
            <a:r>
              <a:rPr lang="en-US" dirty="0" smtClean="0">
                <a:solidFill>
                  <a:srgbClr val="18FF3F"/>
                </a:solidFill>
              </a:rPr>
              <a:t> y </a:t>
            </a:r>
            <a:r>
              <a:rPr lang="en-US" dirty="0" err="1" smtClean="0">
                <a:solidFill>
                  <a:srgbClr val="18FF3F"/>
                </a:solidFill>
              </a:rPr>
              <a:t>meirw</a:t>
            </a:r>
            <a:endParaRPr lang="en-US" dirty="0" smtClean="0">
              <a:solidFill>
                <a:srgbClr val="18FF3F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rgbClr val="18FF3F"/>
                </a:solidFill>
              </a:rPr>
              <a:t>	</a:t>
            </a:r>
            <a:r>
              <a:rPr lang="en-US" dirty="0" err="1" smtClean="0">
                <a:solidFill>
                  <a:srgbClr val="18FF3F"/>
                </a:solidFill>
              </a:rPr>
              <a:t>Dydd</a:t>
            </a:r>
            <a:r>
              <a:rPr lang="en-US" dirty="0" smtClean="0">
                <a:solidFill>
                  <a:srgbClr val="18FF3F"/>
                </a:solidFill>
              </a:rPr>
              <a:t> y </a:t>
            </a:r>
            <a:r>
              <a:rPr lang="en-US" dirty="0" err="1" smtClean="0">
                <a:solidFill>
                  <a:srgbClr val="18FF3F"/>
                </a:solidFill>
              </a:rPr>
              <a:t>Farn</a:t>
            </a:r>
            <a:r>
              <a:rPr lang="en-US" dirty="0" smtClean="0">
                <a:solidFill>
                  <a:srgbClr val="18FF3F"/>
                </a:solidFill>
              </a:rPr>
              <a:t> (</a:t>
            </a:r>
            <a:r>
              <a:rPr lang="en-US" dirty="0" err="1" smtClean="0">
                <a:solidFill>
                  <a:srgbClr val="18FF3F"/>
                </a:solidFill>
              </a:rPr>
              <a:t>Eschatoleg</a:t>
            </a:r>
            <a:r>
              <a:rPr lang="en-US" dirty="0" smtClean="0">
                <a:solidFill>
                  <a:srgbClr val="18FF3F"/>
                </a:solidFill>
              </a:rPr>
              <a:t>)</a:t>
            </a:r>
            <a:endParaRPr lang="en-US" dirty="0" smtClean="0">
              <a:solidFill>
                <a:srgbClr val="18FF3F"/>
              </a:solidFill>
            </a:endParaRPr>
          </a:p>
          <a:p>
            <a:pPr>
              <a:buNone/>
            </a:pP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	</a:t>
            </a:r>
            <a:endParaRPr lang="en-US" dirty="0" smtClean="0"/>
          </a:p>
          <a:p>
            <a:pPr>
              <a:buNone/>
            </a:pPr>
            <a:r>
              <a:rPr lang="en-US" dirty="0"/>
              <a:t>	</a:t>
            </a:r>
            <a:r>
              <a:rPr lang="en-US" dirty="0" smtClean="0"/>
              <a:t>Pa </a:t>
            </a:r>
            <a:r>
              <a:rPr lang="en-US" dirty="0" err="1" smtClean="0"/>
              <a:t>mor</a:t>
            </a:r>
            <a:r>
              <a:rPr lang="en-US" dirty="0" smtClean="0"/>
              <a:t> </a:t>
            </a:r>
            <a:r>
              <a:rPr lang="en-US" dirty="0" err="1" smtClean="0"/>
              <a:t>ddibynadwy</a:t>
            </a:r>
            <a:r>
              <a:rPr lang="en-US" dirty="0" smtClean="0"/>
              <a:t>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portread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Phariseaid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Efengylau</a:t>
            </a:r>
            <a:r>
              <a:rPr lang="en-US" dirty="0" smtClean="0"/>
              <a:t>? </a:t>
            </a:r>
            <a:r>
              <a:rPr lang="en-US" dirty="0" err="1" smtClean="0"/>
              <a:t>Tuedd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gyffredinoli</a:t>
            </a:r>
            <a:r>
              <a:rPr lang="en-US" dirty="0" smtClean="0"/>
              <a:t> ac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gynnig</a:t>
            </a:r>
            <a:r>
              <a:rPr lang="en-US" dirty="0" smtClean="0"/>
              <a:t> </a:t>
            </a:r>
            <a:r>
              <a:rPr lang="en-US" dirty="0" err="1" smtClean="0"/>
              <a:t>delweddau</a:t>
            </a:r>
            <a:r>
              <a:rPr lang="en-US" dirty="0" smtClean="0"/>
              <a:t> </a:t>
            </a:r>
            <a:r>
              <a:rPr lang="en-US" dirty="0" err="1" smtClean="0"/>
              <a:t>stereotypaidd</a:t>
            </a:r>
            <a:r>
              <a:rPr lang="en-US" dirty="0" smtClean="0"/>
              <a:t>,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portreadu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gwrthwynebiad</a:t>
            </a:r>
            <a:r>
              <a:rPr lang="en-US" dirty="0" smtClean="0"/>
              <a:t> </a:t>
            </a:r>
            <a:r>
              <a:rPr lang="en-US" dirty="0" err="1" smtClean="0"/>
              <a:t>llwyr</a:t>
            </a:r>
            <a:r>
              <a:rPr lang="en-US" dirty="0" smtClean="0"/>
              <a:t> at </a:t>
            </a:r>
            <a:r>
              <a:rPr lang="en-US" dirty="0" err="1" smtClean="0"/>
              <a:t>Iesu</a:t>
            </a:r>
            <a:r>
              <a:rPr lang="en-US" dirty="0" smtClean="0"/>
              <a:t> (</a:t>
            </a:r>
            <a:r>
              <a:rPr lang="en-US" dirty="0" err="1" smtClean="0"/>
              <a:t>effaith</a:t>
            </a:r>
            <a:r>
              <a:rPr lang="en-US" dirty="0" smtClean="0"/>
              <a:t> </a:t>
            </a:r>
            <a:r>
              <a:rPr lang="en-US" dirty="0" err="1" smtClean="0"/>
              <a:t>negyddol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 </a:t>
            </a:r>
            <a:r>
              <a:rPr lang="en-US" dirty="0" err="1" smtClean="0"/>
              <a:t>berthynas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a </a:t>
            </a:r>
            <a:r>
              <a:rPr lang="en-US" dirty="0" err="1" smtClean="0"/>
              <a:t>Christnogion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cyfnodau</a:t>
            </a:r>
            <a:r>
              <a:rPr lang="en-US" dirty="0" smtClean="0"/>
              <a:t> </a:t>
            </a:r>
            <a:r>
              <a:rPr lang="en-US" dirty="0" err="1" smtClean="0"/>
              <a:t>diweddarach</a:t>
            </a:r>
            <a:r>
              <a:rPr lang="en-US" dirty="0" smtClean="0"/>
              <a:t>).</a:t>
            </a:r>
          </a:p>
        </p:txBody>
      </p:sp>
      <p:pic>
        <p:nvPicPr>
          <p:cNvPr id="6" name="Picture 5" descr="images-1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064" y="2708920"/>
            <a:ext cx="2514600" cy="19304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Y </a:t>
            </a:r>
            <a:r>
              <a:rPr lang="en-US" dirty="0" err="1" smtClean="0"/>
              <a:t>Phariseaid</a:t>
            </a:r>
            <a:r>
              <a:rPr lang="en-US" dirty="0" smtClean="0"/>
              <a:t>: </a:t>
            </a:r>
            <a:r>
              <a:rPr lang="en-US" dirty="0" err="1" smtClean="0"/>
              <a:t>Gelynion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5" name="Content Placeholder 4" descr="images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11300" y="3957638"/>
            <a:ext cx="3289300" cy="2463800"/>
          </a:xfrm>
        </p:spPr>
      </p:pic>
      <p:pic>
        <p:nvPicPr>
          <p:cNvPr id="4" name="Picture 3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300" y="1564555"/>
            <a:ext cx="1803400" cy="2311400"/>
          </a:xfrm>
          <a:prstGeom prst="rect">
            <a:avLst/>
          </a:prstGeom>
        </p:spPr>
      </p:pic>
      <p:pic>
        <p:nvPicPr>
          <p:cNvPr id="6" name="Picture 5" descr="images-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5250" y="1417638"/>
            <a:ext cx="3200400" cy="2540000"/>
          </a:xfrm>
          <a:prstGeom prst="rect">
            <a:avLst/>
          </a:prstGeom>
        </p:spPr>
      </p:pic>
      <p:pic>
        <p:nvPicPr>
          <p:cNvPr id="7" name="Picture 6" descr="images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600" y="3957638"/>
            <a:ext cx="3009900" cy="2463800"/>
          </a:xfrm>
          <a:prstGeom prst="rect">
            <a:avLst/>
          </a:prstGeom>
        </p:spPr>
      </p:pic>
      <p:pic>
        <p:nvPicPr>
          <p:cNvPr id="8" name="Picture 7" descr="images-1.jpe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5650" y="1564555"/>
            <a:ext cx="3143250" cy="23876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Datblygiadau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err="1" smtClean="0"/>
              <a:t>Cristnogaeth</a:t>
            </a:r>
            <a:r>
              <a:rPr lang="en-US" dirty="0" smtClean="0"/>
              <a:t> </a:t>
            </a:r>
            <a:r>
              <a:rPr lang="en-US" dirty="0" err="1" smtClean="0"/>
              <a:t>Gynnar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pobl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hen </a:t>
            </a:r>
            <a:r>
              <a:rPr lang="en-US" dirty="0" err="1" smtClean="0"/>
              <a:t>gyfamod</a:t>
            </a:r>
            <a:r>
              <a:rPr lang="en-US" dirty="0" smtClean="0"/>
              <a:t>, ac </a:t>
            </a:r>
            <a:r>
              <a:rPr lang="en-US" dirty="0" err="1" smtClean="0"/>
              <a:t>maent</a:t>
            </a:r>
            <a:r>
              <a:rPr lang="en-US" dirty="0" smtClean="0"/>
              <a:t> </a:t>
            </a:r>
            <a:r>
              <a:rPr lang="en-US" dirty="0" err="1" smtClean="0"/>
              <a:t>bellach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dadleoli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 (</a:t>
            </a:r>
            <a:r>
              <a:rPr lang="en-US" i="1" dirty="0" err="1" smtClean="0"/>
              <a:t>ekklêsia</a:t>
            </a:r>
            <a:r>
              <a:rPr lang="en-US" i="1" dirty="0" smtClean="0"/>
              <a:t>).</a:t>
            </a:r>
          </a:p>
          <a:p>
            <a:r>
              <a:rPr lang="en-US" dirty="0" err="1" smtClean="0"/>
              <a:t>Iddewon</a:t>
            </a:r>
            <a:r>
              <a:rPr lang="en-US" dirty="0" smtClean="0"/>
              <a:t> a </a:t>
            </a:r>
            <a:r>
              <a:rPr lang="en-US" dirty="0" err="1" smtClean="0"/>
              <a:t>Christnogion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gwahanu</a:t>
            </a:r>
            <a:r>
              <a:rPr lang="en-US" dirty="0" smtClean="0"/>
              <a:t> (‘</a:t>
            </a:r>
            <a:r>
              <a:rPr lang="en-US" dirty="0" err="1" smtClean="0"/>
              <a:t>gwahaniad</a:t>
            </a:r>
            <a:r>
              <a:rPr lang="en-US" dirty="0" smtClean="0"/>
              <a:t> y </a:t>
            </a:r>
            <a:r>
              <a:rPr lang="en-US" dirty="0" err="1" smtClean="0"/>
              <a:t>ffordd</a:t>
            </a:r>
            <a:r>
              <a:rPr lang="en-US" dirty="0" smtClean="0"/>
              <a:t>’).</a:t>
            </a:r>
            <a:endParaRPr lang="en-US" dirty="0" smtClean="0"/>
          </a:p>
          <a:p>
            <a:r>
              <a:rPr lang="en-US" dirty="0" err="1" smtClean="0"/>
              <a:t>Dadleuon</a:t>
            </a:r>
            <a:r>
              <a:rPr lang="en-US" dirty="0" smtClean="0"/>
              <a:t> </a:t>
            </a:r>
            <a:r>
              <a:rPr lang="en-US" dirty="0" err="1" smtClean="0"/>
              <a:t>ynghylch</a:t>
            </a:r>
            <a:r>
              <a:rPr lang="en-US" dirty="0" smtClean="0"/>
              <a:t> </a:t>
            </a:r>
            <a:r>
              <a:rPr lang="en-US" dirty="0" err="1" smtClean="0"/>
              <a:t>defodau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megis</a:t>
            </a:r>
            <a:r>
              <a:rPr lang="en-US" dirty="0" smtClean="0"/>
              <a:t> </a:t>
            </a:r>
            <a:r>
              <a:rPr lang="en-US" dirty="0" err="1" smtClean="0"/>
              <a:t>enwaediad</a:t>
            </a:r>
            <a:r>
              <a:rPr lang="en-US" dirty="0" smtClean="0"/>
              <a:t> a </a:t>
            </a:r>
            <a:r>
              <a:rPr lang="en-US" dirty="0" err="1" smtClean="0"/>
              <a:t>deddfau</a:t>
            </a:r>
            <a:r>
              <a:rPr lang="en-US" dirty="0" smtClean="0"/>
              <a:t> kosher (</a:t>
            </a:r>
            <a:r>
              <a:rPr lang="en-US" i="1" dirty="0" smtClean="0"/>
              <a:t>kashrut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Dadleuon</a:t>
            </a:r>
            <a:r>
              <a:rPr lang="en-US" dirty="0" smtClean="0"/>
              <a:t> </a:t>
            </a:r>
            <a:r>
              <a:rPr lang="en-US" dirty="0" err="1" smtClean="0"/>
              <a:t>ynghylch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 (</a:t>
            </a:r>
            <a:r>
              <a:rPr lang="en-US" dirty="0" err="1" smtClean="0"/>
              <a:t>cristoleg</a:t>
            </a:r>
            <a:r>
              <a:rPr lang="en-US" dirty="0" smtClean="0"/>
              <a:t>): </a:t>
            </a:r>
            <a:r>
              <a:rPr lang="en-US" dirty="0" err="1" smtClean="0"/>
              <a:t>ai</a:t>
            </a:r>
            <a:r>
              <a:rPr lang="en-US" dirty="0" smtClean="0"/>
              <a:t> </a:t>
            </a:r>
            <a:r>
              <a:rPr lang="en-US" dirty="0" err="1" smtClean="0"/>
              <a:t>ffigur</a:t>
            </a:r>
            <a:r>
              <a:rPr lang="en-US" dirty="0" smtClean="0"/>
              <a:t> </a:t>
            </a:r>
            <a:r>
              <a:rPr lang="en-US" dirty="0" err="1" smtClean="0"/>
              <a:t>dwyfol</a:t>
            </a:r>
            <a:r>
              <a:rPr lang="en-US" dirty="0" smtClean="0"/>
              <a:t> </a:t>
            </a:r>
            <a:r>
              <a:rPr lang="en-US" dirty="0" err="1" smtClean="0"/>
              <a:t>ydoedd</a:t>
            </a:r>
            <a:r>
              <a:rPr lang="en-US" dirty="0" smtClean="0"/>
              <a:t>?</a:t>
            </a:r>
            <a:endParaRPr lang="en-US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Efengyl</a:t>
            </a:r>
            <a:r>
              <a:rPr lang="en-US" dirty="0" smtClean="0"/>
              <a:t> </a:t>
            </a:r>
            <a:r>
              <a:rPr lang="en-US" dirty="0" err="1" smtClean="0"/>
              <a:t>Ioan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708525"/>
          </a:xfrm>
        </p:spPr>
        <p:txBody>
          <a:bodyPr/>
          <a:lstStyle/>
          <a:p>
            <a:pPr>
              <a:buNone/>
            </a:pPr>
            <a:r>
              <a:rPr lang="en-US" dirty="0" smtClean="0">
                <a:solidFill>
                  <a:srgbClr val="18FF3F"/>
                </a:solidFill>
              </a:rPr>
              <a:t>	</a:t>
            </a:r>
            <a:r>
              <a:rPr lang="en-US" sz="2400" dirty="0" smtClean="0">
                <a:solidFill>
                  <a:srgbClr val="18FF3F"/>
                </a:solidFill>
              </a:rPr>
              <a:t>‘</a:t>
            </a:r>
            <a:r>
              <a:rPr lang="en-US" sz="2400" dirty="0" err="1" smtClean="0">
                <a:solidFill>
                  <a:srgbClr val="18FF3F"/>
                </a:solidFill>
              </a:rPr>
              <a:t>Chwi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yw</a:t>
            </a:r>
            <a:r>
              <a:rPr lang="en-US" sz="2400" dirty="0" smtClean="0">
                <a:solidFill>
                  <a:srgbClr val="18FF3F"/>
                </a:solidFill>
              </a:rPr>
              <a:t> plant </a:t>
            </a:r>
            <a:r>
              <a:rPr lang="en-US" sz="2400" dirty="0" err="1" smtClean="0">
                <a:solidFill>
                  <a:srgbClr val="18FF3F"/>
                </a:solidFill>
              </a:rPr>
              <a:t>eich</a:t>
            </a:r>
            <a:r>
              <a:rPr lang="en-US" sz="2400" dirty="0" smtClean="0">
                <a:solidFill>
                  <a:srgbClr val="18FF3F"/>
                </a:solidFill>
              </a:rPr>
              <a:t> tad, y </a:t>
            </a:r>
            <a:r>
              <a:rPr lang="en-US" sz="2400" dirty="0" err="1" smtClean="0">
                <a:solidFill>
                  <a:srgbClr val="18FF3F"/>
                </a:solidFill>
              </a:rPr>
              <a:t>diafol</a:t>
            </a:r>
            <a:r>
              <a:rPr lang="en-US" sz="2400" dirty="0" smtClean="0">
                <a:solidFill>
                  <a:srgbClr val="18FF3F"/>
                </a:solidFill>
              </a:rPr>
              <a:t>, ac </a:t>
            </a:r>
            <a:r>
              <a:rPr lang="en-US" sz="2400" dirty="0" err="1" smtClean="0">
                <a:solidFill>
                  <a:srgbClr val="18FF3F"/>
                </a:solidFill>
              </a:rPr>
              <a:t>yr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ydych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yn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ceisio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cyflawni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ewyllys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eich</a:t>
            </a:r>
            <a:r>
              <a:rPr lang="en-US" sz="2400" dirty="0" smtClean="0">
                <a:solidFill>
                  <a:srgbClr val="18FF3F"/>
                </a:solidFill>
              </a:rPr>
              <a:t> tad. </a:t>
            </a:r>
            <a:r>
              <a:rPr lang="en-US" sz="2400" dirty="0" err="1" smtClean="0">
                <a:solidFill>
                  <a:srgbClr val="18FF3F"/>
                </a:solidFill>
              </a:rPr>
              <a:t>Llofrudd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ydoedd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o’r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dechreuad</a:t>
            </a:r>
            <a:r>
              <a:rPr lang="en-US" sz="2400" dirty="0" smtClean="0">
                <a:solidFill>
                  <a:srgbClr val="18FF3F"/>
                </a:solidFill>
              </a:rPr>
              <a:t>; </a:t>
            </a:r>
            <a:r>
              <a:rPr lang="en-US" sz="2400" dirty="0" err="1" smtClean="0">
                <a:solidFill>
                  <a:srgbClr val="18FF3F"/>
                </a:solidFill>
              </a:rPr>
              <a:t>nid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yw’n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sefyll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yn</a:t>
            </a:r>
            <a:r>
              <a:rPr lang="en-US" sz="2400" dirty="0" smtClean="0">
                <a:solidFill>
                  <a:srgbClr val="18FF3F"/>
                </a:solidFill>
              </a:rPr>
              <a:t> y </a:t>
            </a:r>
            <a:r>
              <a:rPr lang="en-US" sz="2400" dirty="0" err="1" smtClean="0">
                <a:solidFill>
                  <a:srgbClr val="18FF3F"/>
                </a:solidFill>
              </a:rPr>
              <a:t>gwirionedd</a:t>
            </a:r>
            <a:r>
              <a:rPr lang="en-US" sz="2400" dirty="0" smtClean="0">
                <a:solidFill>
                  <a:srgbClr val="18FF3F"/>
                </a:solidFill>
              </a:rPr>
              <a:t>, </a:t>
            </a:r>
            <a:r>
              <a:rPr lang="en-US" sz="2400" dirty="0" err="1" smtClean="0">
                <a:solidFill>
                  <a:srgbClr val="18FF3F"/>
                </a:solidFill>
              </a:rPr>
              <a:t>oherwydd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nid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oes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gwirionedd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ynddo</a:t>
            </a:r>
            <a:r>
              <a:rPr lang="en-US" sz="2400" dirty="0" smtClean="0">
                <a:solidFill>
                  <a:srgbClr val="18FF3F"/>
                </a:solidFill>
              </a:rPr>
              <a:t>’ (</a:t>
            </a:r>
            <a:r>
              <a:rPr lang="en-US" sz="2400" dirty="0" err="1" smtClean="0">
                <a:solidFill>
                  <a:srgbClr val="18FF3F"/>
                </a:solidFill>
              </a:rPr>
              <a:t>Ioan</a:t>
            </a:r>
            <a:r>
              <a:rPr lang="en-US" sz="2400" dirty="0" smtClean="0">
                <a:solidFill>
                  <a:srgbClr val="18FF3F"/>
                </a:solidFill>
              </a:rPr>
              <a:t> 8:44</a:t>
            </a:r>
            <a:r>
              <a:rPr lang="en-US" sz="2400" dirty="0" smtClean="0">
                <a:solidFill>
                  <a:srgbClr val="18FF3F"/>
                </a:solidFill>
              </a:rPr>
              <a:t>)</a:t>
            </a:r>
            <a:r>
              <a:rPr lang="en-US" sz="2400" dirty="0">
                <a:solidFill>
                  <a:srgbClr val="18FF3F"/>
                </a:solidFill>
              </a:rPr>
              <a:t>.</a:t>
            </a:r>
          </a:p>
        </p:txBody>
      </p:sp>
      <p:pic>
        <p:nvPicPr>
          <p:cNvPr id="4" name="Picture 3" descr="images-1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9800" y="3048000"/>
            <a:ext cx="2184400" cy="3492500"/>
          </a:xfrm>
          <a:prstGeom prst="rect">
            <a:avLst/>
          </a:prstGeom>
        </p:spPr>
      </p:pic>
      <p:pic>
        <p:nvPicPr>
          <p:cNvPr id="5" name="Picture 4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400" y="3429000"/>
            <a:ext cx="3441700" cy="24257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Cyhuddiadau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sz="2400" dirty="0" smtClean="0">
                <a:solidFill>
                  <a:srgbClr val="18FF3F"/>
                </a:solidFill>
              </a:rPr>
              <a:t>Felly pan </a:t>
            </a:r>
            <a:r>
              <a:rPr lang="en-US" sz="2400" dirty="0" err="1" smtClean="0">
                <a:solidFill>
                  <a:srgbClr val="18FF3F"/>
                </a:solidFill>
              </a:rPr>
              <a:t>welodd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Pilat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nad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oedd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yn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gallu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gwneud</a:t>
            </a:r>
            <a:r>
              <a:rPr lang="en-US" sz="2400" dirty="0" smtClean="0">
                <a:solidFill>
                  <a:srgbClr val="18FF3F"/>
                </a:solidFill>
              </a:rPr>
              <a:t> dim, a bod </a:t>
            </a:r>
            <a:r>
              <a:rPr lang="en-US" sz="2400" dirty="0" err="1" smtClean="0">
                <a:solidFill>
                  <a:srgbClr val="18FF3F"/>
                </a:solidFill>
              </a:rPr>
              <a:t>terfysg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yn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dechrau</a:t>
            </a:r>
            <a:r>
              <a:rPr lang="en-US" sz="2400" dirty="0" smtClean="0">
                <a:solidFill>
                  <a:srgbClr val="18FF3F"/>
                </a:solidFill>
              </a:rPr>
              <a:t>, </a:t>
            </a:r>
            <a:r>
              <a:rPr lang="en-US" sz="2400" dirty="0" err="1" smtClean="0">
                <a:solidFill>
                  <a:srgbClr val="18FF3F"/>
                </a:solidFill>
              </a:rPr>
              <a:t>cymerodd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ddwr</a:t>
            </a:r>
            <a:r>
              <a:rPr lang="en-US" sz="2400" dirty="0" smtClean="0">
                <a:solidFill>
                  <a:srgbClr val="18FF3F"/>
                </a:solidFill>
              </a:rPr>
              <a:t> a </a:t>
            </a:r>
            <a:r>
              <a:rPr lang="en-US" sz="2400" dirty="0" err="1" smtClean="0">
                <a:solidFill>
                  <a:srgbClr val="18FF3F"/>
                </a:solidFill>
              </a:rPr>
              <a:t>golchi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ei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ddwylo</a:t>
            </a:r>
            <a:r>
              <a:rPr lang="en-US" sz="2400" dirty="0" smtClean="0">
                <a:solidFill>
                  <a:srgbClr val="18FF3F"/>
                </a:solidFill>
              </a:rPr>
              <a:t> o </a:t>
            </a:r>
            <a:r>
              <a:rPr lang="en-US" sz="2400" dirty="0" err="1" smtClean="0">
                <a:solidFill>
                  <a:srgbClr val="18FF3F"/>
                </a:solidFill>
              </a:rPr>
              <a:t>flaen</a:t>
            </a:r>
            <a:r>
              <a:rPr lang="en-US" sz="2400" dirty="0" smtClean="0">
                <a:solidFill>
                  <a:srgbClr val="18FF3F"/>
                </a:solidFill>
              </a:rPr>
              <a:t> y </a:t>
            </a:r>
            <a:r>
              <a:rPr lang="en-US" sz="2400" dirty="0" err="1" smtClean="0">
                <a:solidFill>
                  <a:srgbClr val="18FF3F"/>
                </a:solidFill>
              </a:rPr>
              <a:t>dyrfa</a:t>
            </a:r>
            <a:r>
              <a:rPr lang="en-US" sz="2400" dirty="0" smtClean="0">
                <a:solidFill>
                  <a:srgbClr val="18FF3F"/>
                </a:solidFill>
              </a:rPr>
              <a:t>, </a:t>
            </a:r>
            <a:r>
              <a:rPr lang="en-US" sz="2400" dirty="0" err="1" smtClean="0">
                <a:solidFill>
                  <a:srgbClr val="18FF3F"/>
                </a:solidFill>
              </a:rPr>
              <a:t>gan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ddweud</a:t>
            </a:r>
            <a:r>
              <a:rPr lang="en-US" sz="2400" dirty="0" smtClean="0">
                <a:solidFill>
                  <a:srgbClr val="18FF3F"/>
                </a:solidFill>
              </a:rPr>
              <a:t>, “</a:t>
            </a:r>
            <a:r>
              <a:rPr lang="en-US" sz="2400" dirty="0" err="1" smtClean="0">
                <a:solidFill>
                  <a:srgbClr val="18FF3F"/>
                </a:solidFill>
              </a:rPr>
              <a:t>Yr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wyf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yn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ddieuog</a:t>
            </a:r>
            <a:r>
              <a:rPr lang="en-US" sz="2400" dirty="0" smtClean="0">
                <a:solidFill>
                  <a:srgbClr val="18FF3F"/>
                </a:solidFill>
              </a:rPr>
              <a:t> o </a:t>
            </a:r>
            <a:r>
              <a:rPr lang="en-US" sz="2400" dirty="0" err="1" smtClean="0">
                <a:solidFill>
                  <a:srgbClr val="18FF3F"/>
                </a:solidFill>
              </a:rPr>
              <a:t>waed</a:t>
            </a:r>
            <a:r>
              <a:rPr lang="en-US" sz="2400" dirty="0" smtClean="0">
                <a:solidFill>
                  <a:srgbClr val="18FF3F"/>
                </a:solidFill>
              </a:rPr>
              <a:t> y </a:t>
            </a:r>
            <a:r>
              <a:rPr lang="en-US" sz="2400" dirty="0" err="1" smtClean="0">
                <a:solidFill>
                  <a:srgbClr val="18FF3F"/>
                </a:solidFill>
              </a:rPr>
              <a:t>dyn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hwn</a:t>
            </a:r>
            <a:r>
              <a:rPr lang="en-US" sz="2400" dirty="0" smtClean="0">
                <a:solidFill>
                  <a:srgbClr val="18FF3F"/>
                </a:solidFill>
              </a:rPr>
              <a:t>….” </a:t>
            </a:r>
            <a:r>
              <a:rPr lang="en-US" sz="2400" dirty="0" err="1" smtClean="0">
                <a:solidFill>
                  <a:srgbClr val="18FF3F"/>
                </a:solidFill>
              </a:rPr>
              <a:t>Yna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atebodd</a:t>
            </a:r>
            <a:r>
              <a:rPr lang="en-US" sz="2400" dirty="0" smtClean="0">
                <a:solidFill>
                  <a:srgbClr val="18FF3F"/>
                </a:solidFill>
              </a:rPr>
              <a:t> y </a:t>
            </a:r>
            <a:r>
              <a:rPr lang="en-US" sz="2400" dirty="0" err="1" smtClean="0">
                <a:solidFill>
                  <a:srgbClr val="18FF3F"/>
                </a:solidFill>
              </a:rPr>
              <a:t>pobl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i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gyd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gan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ddweud</a:t>
            </a:r>
            <a:r>
              <a:rPr lang="en-US" sz="2400" dirty="0" smtClean="0">
                <a:solidFill>
                  <a:srgbClr val="18FF3F"/>
                </a:solidFill>
              </a:rPr>
              <a:t>, “</a:t>
            </a:r>
            <a:r>
              <a:rPr lang="en-US" sz="2400" dirty="0" err="1" smtClean="0">
                <a:solidFill>
                  <a:srgbClr val="18FF3F"/>
                </a:solidFill>
              </a:rPr>
              <a:t>Boed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ei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waed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arnom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ni</a:t>
            </a:r>
            <a:r>
              <a:rPr lang="en-US" sz="2400" dirty="0" smtClean="0">
                <a:solidFill>
                  <a:srgbClr val="18FF3F"/>
                </a:solidFill>
              </a:rPr>
              <a:t> ac </a:t>
            </a:r>
            <a:r>
              <a:rPr lang="en-US" sz="2400" dirty="0" err="1" smtClean="0">
                <a:solidFill>
                  <a:srgbClr val="18FF3F"/>
                </a:solidFill>
              </a:rPr>
              <a:t>ar</a:t>
            </a:r>
            <a:r>
              <a:rPr lang="en-US" sz="2400" dirty="0" smtClean="0">
                <a:solidFill>
                  <a:srgbClr val="18FF3F"/>
                </a:solidFill>
              </a:rPr>
              <a:t> </a:t>
            </a:r>
            <a:r>
              <a:rPr lang="en-US" sz="2400" dirty="0" err="1" smtClean="0">
                <a:solidFill>
                  <a:srgbClr val="18FF3F"/>
                </a:solidFill>
              </a:rPr>
              <a:t>ein</a:t>
            </a:r>
            <a:r>
              <a:rPr lang="en-US" sz="2400" dirty="0" smtClean="0">
                <a:solidFill>
                  <a:srgbClr val="18FF3F"/>
                </a:solidFill>
              </a:rPr>
              <a:t> plant!”’ </a:t>
            </a:r>
            <a:r>
              <a:rPr lang="en-US" sz="2400" dirty="0" smtClean="0">
                <a:solidFill>
                  <a:srgbClr val="18FF3F"/>
                </a:solidFill>
              </a:rPr>
              <a:t>(</a:t>
            </a:r>
            <a:r>
              <a:rPr lang="en-US" sz="2400" dirty="0" smtClean="0">
                <a:solidFill>
                  <a:srgbClr val="18FF3F"/>
                </a:solidFill>
              </a:rPr>
              <a:t>Mathew </a:t>
            </a:r>
            <a:r>
              <a:rPr lang="en-US" sz="2400" dirty="0" smtClean="0">
                <a:solidFill>
                  <a:srgbClr val="18FF3F"/>
                </a:solidFill>
              </a:rPr>
              <a:t>27:24-25).</a:t>
            </a:r>
            <a:endParaRPr lang="en-US" sz="2400" dirty="0">
              <a:solidFill>
                <a:srgbClr val="18FF3F"/>
              </a:solidFill>
            </a:endParaRPr>
          </a:p>
        </p:txBody>
      </p:sp>
      <p:pic>
        <p:nvPicPr>
          <p:cNvPr id="4" name="Picture 3" descr="imag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400" y="3886200"/>
            <a:ext cx="6172200" cy="24384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Torri</a:t>
            </a:r>
            <a:r>
              <a:rPr lang="en-US" dirty="0" smtClean="0"/>
              <a:t> </a:t>
            </a:r>
            <a:r>
              <a:rPr lang="en-US" dirty="0" err="1" smtClean="0"/>
              <a:t>Cysylltiad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heretig</a:t>
            </a:r>
            <a:r>
              <a:rPr lang="en-US" dirty="0" smtClean="0"/>
              <a:t> </a:t>
            </a:r>
            <a:r>
              <a:rPr lang="en-US" dirty="0" err="1" smtClean="0"/>
              <a:t>Marcion</a:t>
            </a:r>
            <a:r>
              <a:rPr lang="en-US" dirty="0" smtClean="0"/>
              <a:t> </a:t>
            </a:r>
            <a:r>
              <a:rPr lang="en-US" dirty="0" smtClean="0"/>
              <a:t>(90-155 </a:t>
            </a:r>
            <a:r>
              <a:rPr lang="en-US" dirty="0" smtClean="0"/>
              <a:t>OC</a:t>
            </a:r>
            <a:r>
              <a:rPr lang="en-US" dirty="0" smtClean="0"/>
              <a:t>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ceisio</a:t>
            </a:r>
            <a:r>
              <a:rPr lang="en-US" dirty="0" smtClean="0"/>
              <a:t> </a:t>
            </a:r>
            <a:r>
              <a:rPr lang="en-US" dirty="0" err="1" smtClean="0"/>
              <a:t>dileu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testun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Beibl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 </a:t>
            </a:r>
            <a:r>
              <a:rPr lang="en-US" dirty="0" err="1" smtClean="0"/>
              <a:t>syd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‘</a:t>
            </a:r>
            <a:r>
              <a:rPr lang="en-US" dirty="0" err="1" smtClean="0"/>
              <a:t>elfennau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’. </a:t>
            </a:r>
          </a:p>
          <a:p>
            <a:r>
              <a:rPr lang="en-US" dirty="0" err="1" smtClean="0"/>
              <a:t>Gwrthod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Hen </a:t>
            </a:r>
            <a:r>
              <a:rPr lang="en-US" dirty="0" err="1" smtClean="0"/>
              <a:t>Destament</a:t>
            </a:r>
            <a:endParaRPr lang="en-US" dirty="0" smtClean="0"/>
          </a:p>
          <a:p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lythyrau</a:t>
            </a:r>
            <a:r>
              <a:rPr lang="en-US" dirty="0" smtClean="0"/>
              <a:t> Paul ac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err="1" smtClean="0"/>
              <a:t>fersiwn</a:t>
            </a:r>
            <a:r>
              <a:rPr lang="en-US" dirty="0" smtClean="0"/>
              <a:t> </a:t>
            </a:r>
            <a:r>
              <a:rPr lang="en-US" dirty="0" err="1" smtClean="0"/>
              <a:t>arbennig</a:t>
            </a:r>
            <a:r>
              <a:rPr lang="en-US" dirty="0" smtClean="0"/>
              <a:t> o </a:t>
            </a:r>
            <a:r>
              <a:rPr lang="en-US" dirty="0" err="1" smtClean="0"/>
              <a:t>Efengyl</a:t>
            </a:r>
            <a:r>
              <a:rPr lang="en-US" dirty="0" smtClean="0"/>
              <a:t> Luc.</a:t>
            </a:r>
            <a:endParaRPr lang="en-US" dirty="0" smtClean="0"/>
          </a:p>
          <a:p>
            <a:r>
              <a:rPr lang="en-US" sz="2000" dirty="0" err="1" smtClean="0">
                <a:solidFill>
                  <a:srgbClr val="FFFF00"/>
                </a:solidFill>
              </a:rPr>
              <a:t>Duw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digllon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yr</a:t>
            </a:r>
            <a:r>
              <a:rPr lang="en-US" sz="2000" dirty="0" smtClean="0">
                <a:solidFill>
                  <a:srgbClr val="FFFF00"/>
                </a:solidFill>
              </a:rPr>
              <a:t> hen </a:t>
            </a:r>
            <a:r>
              <a:rPr lang="en-US" sz="2000" dirty="0" err="1" smtClean="0">
                <a:solidFill>
                  <a:srgbClr val="FFFF00"/>
                </a:solidFill>
              </a:rPr>
              <a:t>gyfamod</a:t>
            </a:r>
            <a:endParaRPr lang="en-US" sz="2000" dirty="0" smtClean="0">
              <a:solidFill>
                <a:srgbClr val="FFFF00"/>
              </a:solidFill>
            </a:endParaRPr>
          </a:p>
          <a:p>
            <a:r>
              <a:rPr lang="en-US" sz="2000" dirty="0" err="1" smtClean="0">
                <a:solidFill>
                  <a:srgbClr val="FFFF00"/>
                </a:solidFill>
              </a:rPr>
              <a:t>Duw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cariadus</a:t>
            </a:r>
            <a:r>
              <a:rPr lang="en-US" sz="2000" dirty="0" smtClean="0">
                <a:solidFill>
                  <a:srgbClr val="FFFF00"/>
                </a:solidFill>
              </a:rPr>
              <a:t> y </a:t>
            </a:r>
            <a:r>
              <a:rPr lang="en-US" sz="2000" dirty="0" err="1" smtClean="0">
                <a:solidFill>
                  <a:srgbClr val="FFFF00"/>
                </a:solidFill>
              </a:rPr>
              <a:t>cyfamod</a:t>
            </a:r>
            <a:r>
              <a:rPr lang="en-US" sz="2000" dirty="0" smtClean="0">
                <a:solidFill>
                  <a:srgbClr val="FFFF00"/>
                </a:solidFill>
              </a:rPr>
              <a:t> </a:t>
            </a:r>
            <a:r>
              <a:rPr lang="en-US" sz="2000" dirty="0" err="1" smtClean="0">
                <a:solidFill>
                  <a:srgbClr val="FFFF00"/>
                </a:solidFill>
              </a:rPr>
              <a:t>newydd</a:t>
            </a:r>
            <a:endParaRPr lang="en-US" sz="2000" dirty="0">
              <a:solidFill>
                <a:srgbClr val="FFFF00"/>
              </a:solidFill>
            </a:endParaRPr>
          </a:p>
        </p:txBody>
      </p:sp>
      <p:pic>
        <p:nvPicPr>
          <p:cNvPr id="4" name="Picture 3" descr="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006258"/>
            <a:ext cx="2590800" cy="315436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Tadau</a:t>
            </a:r>
            <a:r>
              <a:rPr lang="en-US" dirty="0" smtClean="0"/>
              <a:t> </a:t>
            </a:r>
            <a:r>
              <a:rPr lang="en-US" dirty="0" err="1" smtClean="0"/>
              <a:t>Cynnar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7"/>
            <a:ext cx="4038600" cy="5035699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dirty="0" err="1" smtClean="0"/>
              <a:t>Pregethau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:</a:t>
            </a:r>
            <a:endParaRPr lang="en-US" dirty="0" smtClean="0"/>
          </a:p>
          <a:p>
            <a:pPr>
              <a:buFontTx/>
              <a:buChar char="-"/>
            </a:pPr>
            <a:r>
              <a:rPr lang="en-US" dirty="0" err="1" smtClean="0">
                <a:solidFill>
                  <a:srgbClr val="FFFF00"/>
                </a:solidFill>
              </a:rPr>
              <a:t>Nid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oedd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Iddewon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deall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mai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pwrpas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yr</a:t>
            </a:r>
            <a:r>
              <a:rPr lang="en-US" dirty="0" smtClean="0">
                <a:solidFill>
                  <a:srgbClr val="FFFF00"/>
                </a:solidFill>
              </a:rPr>
              <a:t> HD </a:t>
            </a:r>
            <a:r>
              <a:rPr lang="en-US" dirty="0" err="1" smtClean="0">
                <a:solidFill>
                  <a:srgbClr val="FFFF00"/>
                </a:solidFill>
              </a:rPr>
              <a:t>oedd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paratoi’r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ffordd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gyfer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dyfodiad</a:t>
            </a:r>
            <a:r>
              <a:rPr lang="en-US" dirty="0" smtClean="0">
                <a:solidFill>
                  <a:srgbClr val="FFFF00"/>
                </a:solidFill>
              </a:rPr>
              <a:t> Crist </a:t>
            </a:r>
            <a:r>
              <a:rPr lang="en-US" dirty="0" smtClean="0">
                <a:solidFill>
                  <a:srgbClr val="FFFF00"/>
                </a:solidFill>
              </a:rPr>
              <a:t>(</a:t>
            </a:r>
            <a:r>
              <a:rPr lang="en-US" dirty="0" err="1" smtClean="0">
                <a:solidFill>
                  <a:srgbClr val="FFFF00"/>
                </a:solidFill>
              </a:rPr>
              <a:t>Jerôm</a:t>
            </a:r>
            <a:r>
              <a:rPr lang="en-US" dirty="0" smtClean="0">
                <a:solidFill>
                  <a:srgbClr val="FFFF00"/>
                </a:solidFill>
              </a:rPr>
              <a:t>).</a:t>
            </a:r>
            <a:endParaRPr lang="en-US" dirty="0" smtClean="0">
              <a:solidFill>
                <a:srgbClr val="FFFF00"/>
              </a:solidFill>
            </a:endParaRPr>
          </a:p>
          <a:p>
            <a:pPr>
              <a:buFontTx/>
              <a:buChar char="-"/>
            </a:pPr>
            <a:r>
              <a:rPr lang="en-US" dirty="0" err="1" smtClean="0">
                <a:solidFill>
                  <a:srgbClr val="FFFF00"/>
                </a:solidFill>
              </a:rPr>
              <a:t>Yr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oedd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Iddewon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gyfrifol</a:t>
            </a:r>
            <a:r>
              <a:rPr lang="en-US" dirty="0" smtClean="0">
                <a:solidFill>
                  <a:srgbClr val="FFFF00"/>
                </a:solidFill>
              </a:rPr>
              <a:t> am ‘</a:t>
            </a:r>
            <a:r>
              <a:rPr lang="en-US" dirty="0" err="1" smtClean="0">
                <a:solidFill>
                  <a:srgbClr val="FFFF00"/>
                </a:solidFill>
              </a:rPr>
              <a:t>dduwladdiad</a:t>
            </a:r>
            <a:r>
              <a:rPr lang="en-US" dirty="0" smtClean="0">
                <a:solidFill>
                  <a:srgbClr val="FFFF00"/>
                </a:solidFill>
              </a:rPr>
              <a:t>’ pan </a:t>
            </a:r>
            <a:r>
              <a:rPr lang="en-US" dirty="0" err="1" smtClean="0">
                <a:solidFill>
                  <a:srgbClr val="FFFF00"/>
                </a:solidFill>
              </a:rPr>
              <a:t>groeshoeliwyd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Iesu</a:t>
            </a:r>
            <a:r>
              <a:rPr lang="en-US" dirty="0" smtClean="0">
                <a:solidFill>
                  <a:srgbClr val="FFFF00"/>
                </a:solidFill>
              </a:rPr>
              <a:t> (</a:t>
            </a:r>
            <a:r>
              <a:rPr lang="en-US" dirty="0" err="1" smtClean="0">
                <a:solidFill>
                  <a:srgbClr val="FFFF00"/>
                </a:solidFill>
              </a:rPr>
              <a:t>Melito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smtClean="0">
                <a:solidFill>
                  <a:srgbClr val="FFFF00"/>
                </a:solidFill>
              </a:rPr>
              <a:t>o </a:t>
            </a:r>
            <a:r>
              <a:rPr lang="en-US" dirty="0" smtClean="0">
                <a:solidFill>
                  <a:srgbClr val="FFFF00"/>
                </a:solidFill>
              </a:rPr>
              <a:t>Sardis</a:t>
            </a:r>
            <a:r>
              <a:rPr lang="en-US" dirty="0" smtClean="0">
                <a:solidFill>
                  <a:srgbClr val="FFFF00"/>
                </a:solidFill>
              </a:rPr>
              <a:t>).</a:t>
            </a:r>
            <a:endParaRPr lang="en-US" dirty="0" smtClean="0">
              <a:solidFill>
                <a:srgbClr val="FFFF00"/>
              </a:solidFill>
            </a:endParaRPr>
          </a:p>
          <a:p>
            <a:pPr>
              <a:buFontTx/>
              <a:buChar char="-"/>
            </a:pPr>
            <a:r>
              <a:rPr lang="en-US" dirty="0" smtClean="0">
                <a:solidFill>
                  <a:srgbClr val="FFFF00"/>
                </a:solidFill>
              </a:rPr>
              <a:t>Plant Cain </a:t>
            </a:r>
            <a:r>
              <a:rPr lang="en-US" dirty="0" err="1" smtClean="0">
                <a:solidFill>
                  <a:srgbClr val="FFFF00"/>
                </a:solidFill>
              </a:rPr>
              <a:t>yw’r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Iddewon</a:t>
            </a:r>
            <a:r>
              <a:rPr lang="en-US" dirty="0" smtClean="0">
                <a:solidFill>
                  <a:srgbClr val="FFFF00"/>
                </a:solidFill>
              </a:rPr>
              <a:t> ac </a:t>
            </a:r>
            <a:r>
              <a:rPr lang="en-US" dirty="0" err="1" smtClean="0">
                <a:solidFill>
                  <a:srgbClr val="FFFF00"/>
                </a:solidFill>
              </a:rPr>
              <a:t>maent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wedi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cael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gwasgaru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fel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cosb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ddwyfol</a:t>
            </a:r>
            <a:r>
              <a:rPr lang="en-US" dirty="0" smtClean="0">
                <a:solidFill>
                  <a:srgbClr val="FFFF00"/>
                </a:solidFill>
              </a:rPr>
              <a:t> am </a:t>
            </a:r>
            <a:r>
              <a:rPr lang="en-US" dirty="0" err="1" smtClean="0">
                <a:solidFill>
                  <a:srgbClr val="FFFF00"/>
                </a:solidFill>
              </a:rPr>
              <a:t>eu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pechodau</a:t>
            </a:r>
            <a:r>
              <a:rPr lang="en-US" dirty="0" smtClean="0">
                <a:solidFill>
                  <a:srgbClr val="FFFF00"/>
                </a:solidFill>
              </a:rPr>
              <a:t>   - ‘</a:t>
            </a:r>
            <a:r>
              <a:rPr lang="en-US" dirty="0" err="1" smtClean="0">
                <a:solidFill>
                  <a:srgbClr val="FFFF00"/>
                </a:solidFill>
              </a:rPr>
              <a:t>yr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Iddew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crwydrol</a:t>
            </a:r>
            <a:r>
              <a:rPr lang="en-US" dirty="0" smtClean="0">
                <a:solidFill>
                  <a:srgbClr val="FFFF00"/>
                </a:solidFill>
              </a:rPr>
              <a:t>’ (</a:t>
            </a:r>
            <a:r>
              <a:rPr lang="en-US" dirty="0" err="1" smtClean="0">
                <a:solidFill>
                  <a:srgbClr val="FFFF00"/>
                </a:solidFill>
              </a:rPr>
              <a:t>Awstin</a:t>
            </a:r>
            <a:r>
              <a:rPr lang="en-US" dirty="0" smtClean="0">
                <a:solidFill>
                  <a:srgbClr val="FFFF00"/>
                </a:solidFill>
              </a:rPr>
              <a:t>).</a:t>
            </a:r>
            <a:endParaRPr lang="en-US" dirty="0" smtClean="0">
              <a:solidFill>
                <a:srgbClr val="FFFF00"/>
              </a:solidFill>
            </a:endParaRPr>
          </a:p>
          <a:p>
            <a:pPr>
              <a:buFontTx/>
              <a:buChar char="-"/>
            </a:pPr>
            <a:r>
              <a:rPr lang="en-US" dirty="0" err="1" smtClean="0">
                <a:solidFill>
                  <a:srgbClr val="FFFF00"/>
                </a:solidFill>
              </a:rPr>
              <a:t>Cartrefi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Iddewig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yw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preswylfeydd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lladron</a:t>
            </a:r>
            <a:r>
              <a:rPr lang="en-US" dirty="0" smtClean="0">
                <a:solidFill>
                  <a:srgbClr val="FFFF00"/>
                </a:solidFill>
              </a:rPr>
              <a:t> a </a:t>
            </a:r>
            <a:r>
              <a:rPr lang="en-US" dirty="0" err="1" smtClean="0">
                <a:solidFill>
                  <a:srgbClr val="FFFF00"/>
                </a:solidFill>
              </a:rPr>
              <a:t>llofruddion</a:t>
            </a:r>
            <a:r>
              <a:rPr lang="en-US" dirty="0" smtClean="0">
                <a:solidFill>
                  <a:srgbClr val="FFFF00"/>
                </a:solidFill>
              </a:rPr>
              <a:t> (</a:t>
            </a:r>
            <a:r>
              <a:rPr lang="en-US" dirty="0" err="1" smtClean="0">
                <a:solidFill>
                  <a:srgbClr val="FFFF00"/>
                </a:solidFill>
              </a:rPr>
              <a:t>Ioan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smtClean="0">
                <a:solidFill>
                  <a:srgbClr val="FFFF00"/>
                </a:solidFill>
              </a:rPr>
              <a:t>Chrysostom).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US"/>
          </a:p>
        </p:txBody>
      </p:sp>
      <p:pic>
        <p:nvPicPr>
          <p:cNvPr id="4" name="Picture 3" descr="melito-of-sardi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1417637"/>
            <a:ext cx="4038600" cy="470852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Cristnogaeth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Ehangu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Erbyn</a:t>
            </a:r>
            <a:r>
              <a:rPr lang="en-US" dirty="0" smtClean="0"/>
              <a:t> 380 OC </a:t>
            </a:r>
            <a:r>
              <a:rPr lang="en-US" dirty="0" err="1" smtClean="0"/>
              <a:t>cafodd</a:t>
            </a:r>
            <a:r>
              <a:rPr lang="en-US" dirty="0" smtClean="0"/>
              <a:t> </a:t>
            </a:r>
            <a:r>
              <a:rPr lang="en-US" dirty="0" err="1" smtClean="0"/>
              <a:t>Cristnogaeth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sefydlu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crefydd</a:t>
            </a:r>
            <a:r>
              <a:rPr lang="en-US" dirty="0" smtClean="0"/>
              <a:t> </a:t>
            </a:r>
            <a:r>
              <a:rPr lang="en-US" dirty="0" err="1" smtClean="0"/>
              <a:t>swyddogol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Ymerodraeth</a:t>
            </a:r>
            <a:r>
              <a:rPr lang="en-US" dirty="0" smtClean="0"/>
              <a:t> </a:t>
            </a:r>
            <a:r>
              <a:rPr lang="en-US" dirty="0" err="1" smtClean="0"/>
              <a:t>Rufeinig</a:t>
            </a:r>
            <a:r>
              <a:rPr lang="en-US" dirty="0" smtClean="0"/>
              <a:t> (4</a:t>
            </a:r>
            <a:r>
              <a:rPr lang="en-US" baseline="30000" dirty="0" smtClean="0"/>
              <a:t>edd</a:t>
            </a:r>
            <a:r>
              <a:rPr lang="en-US" dirty="0" smtClean="0"/>
              <a:t> </a:t>
            </a:r>
            <a:r>
              <a:rPr lang="en-US" dirty="0" err="1" smtClean="0"/>
              <a:t>ganrif</a:t>
            </a:r>
            <a:r>
              <a:rPr lang="en-US" dirty="0" smtClean="0"/>
              <a:t> ) o </a:t>
            </a:r>
            <a:r>
              <a:rPr lang="en-US" dirty="0" err="1" smtClean="0"/>
              <a:t>dan</a:t>
            </a:r>
            <a:r>
              <a:rPr lang="en-US" dirty="0" smtClean="0"/>
              <a:t> </a:t>
            </a:r>
            <a:r>
              <a:rPr lang="en-US" dirty="0" err="1" smtClean="0"/>
              <a:t>arweinyddiaeth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Ymerawdwr</a:t>
            </a:r>
            <a:r>
              <a:rPr lang="en-US" dirty="0" smtClean="0"/>
              <a:t> </a:t>
            </a:r>
            <a:r>
              <a:rPr lang="en-US" dirty="0" err="1" smtClean="0"/>
              <a:t>Cystennin</a:t>
            </a:r>
            <a:r>
              <a:rPr lang="en-US" dirty="0" smtClean="0"/>
              <a:t> </a:t>
            </a:r>
            <a:r>
              <a:rPr lang="en-US" dirty="0" smtClean="0"/>
              <a:t>(285-337 </a:t>
            </a:r>
            <a:r>
              <a:rPr lang="en-US" dirty="0" smtClean="0"/>
              <a:t>OC</a:t>
            </a:r>
            <a:r>
              <a:rPr lang="en-US" dirty="0" smtClean="0"/>
              <a:t>).</a:t>
            </a:r>
            <a:endParaRPr lang="en-US" dirty="0" smtClean="0"/>
          </a:p>
          <a:p>
            <a:r>
              <a:rPr lang="en-US" dirty="0" err="1" smtClean="0"/>
              <a:t>Adeiladu</a:t>
            </a:r>
            <a:r>
              <a:rPr lang="en-US" dirty="0" smtClean="0"/>
              <a:t> o </a:t>
            </a:r>
            <a:r>
              <a:rPr lang="en-US" dirty="0" err="1" smtClean="0"/>
              <a:t>gwmpas</a:t>
            </a:r>
            <a:r>
              <a:rPr lang="en-US" dirty="0" smtClean="0"/>
              <a:t> </a:t>
            </a:r>
            <a:r>
              <a:rPr lang="en-US" dirty="0" smtClean="0"/>
              <a:t>500 </a:t>
            </a:r>
            <a:r>
              <a:rPr lang="en-US" dirty="0" smtClean="0"/>
              <a:t>o </a:t>
            </a:r>
            <a:r>
              <a:rPr lang="en-US" dirty="0" err="1" smtClean="0"/>
              <a:t>eglwysi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mannau</a:t>
            </a:r>
            <a:r>
              <a:rPr lang="en-US" dirty="0"/>
              <a:t> </a:t>
            </a:r>
            <a:r>
              <a:rPr lang="en-US" dirty="0" smtClean="0"/>
              <a:t>o </a:t>
            </a:r>
            <a:r>
              <a:rPr lang="en-US" dirty="0" err="1" smtClean="0"/>
              <a:t>bwyss</a:t>
            </a:r>
            <a:r>
              <a:rPr lang="en-US" dirty="0" smtClean="0"/>
              <a:t> </a:t>
            </a:r>
            <a:r>
              <a:rPr lang="en-US" dirty="0" err="1" smtClean="0"/>
              <a:t>ym</a:t>
            </a:r>
            <a:r>
              <a:rPr lang="en-US" dirty="0" smtClean="0"/>
              <a:t> </a:t>
            </a:r>
            <a:r>
              <a:rPr lang="en-US" dirty="0" err="1" smtClean="0"/>
              <a:t>mywyd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 (</a:t>
            </a:r>
            <a:r>
              <a:rPr lang="en-US" dirty="0" err="1" smtClean="0"/>
              <a:t>amlhau</a:t>
            </a:r>
            <a:r>
              <a:rPr lang="en-US" dirty="0" smtClean="0"/>
              <a:t> </a:t>
            </a:r>
            <a:r>
              <a:rPr lang="en-US" dirty="0" err="1" smtClean="0"/>
              <a:t>pererindodau</a:t>
            </a:r>
            <a:r>
              <a:rPr lang="en-US" dirty="0" smtClean="0"/>
              <a:t>).</a:t>
            </a:r>
            <a:endParaRPr lang="en-US" dirty="0" smtClean="0"/>
          </a:p>
          <a:p>
            <a:r>
              <a:rPr lang="en-US" dirty="0" smtClean="0"/>
              <a:t>Ni </a:t>
            </a:r>
            <a:r>
              <a:rPr lang="en-US" dirty="0" err="1" smtClean="0"/>
              <a:t>fu</a:t>
            </a:r>
            <a:r>
              <a:rPr lang="en-US" dirty="0" smtClean="0"/>
              <a:t> </a:t>
            </a:r>
            <a:r>
              <a:rPr lang="en-US" dirty="0" err="1" smtClean="0"/>
              <a:t>ymateb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Gritnogaeth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syth</a:t>
            </a:r>
            <a:r>
              <a:rPr lang="en-US" dirty="0" smtClean="0"/>
              <a:t> (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gweler</a:t>
            </a:r>
            <a:r>
              <a:rPr lang="en-US" dirty="0" smtClean="0"/>
              <a:t> </a:t>
            </a:r>
            <a:r>
              <a:rPr lang="en-US" i="1" dirty="0" err="1" smtClean="0"/>
              <a:t>Toledot</a:t>
            </a:r>
            <a:r>
              <a:rPr lang="en-US" i="1" dirty="0" smtClean="0"/>
              <a:t> </a:t>
            </a:r>
            <a:r>
              <a:rPr lang="en-US" i="1" dirty="0" err="1" smtClean="0"/>
              <a:t>Yeshu</a:t>
            </a:r>
            <a:r>
              <a:rPr lang="en-US" dirty="0" smtClean="0"/>
              <a:t>).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Erledigaeth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Cyfyngu</a:t>
            </a:r>
            <a:r>
              <a:rPr lang="en-US" dirty="0" smtClean="0"/>
              <a:t> </a:t>
            </a:r>
            <a:r>
              <a:rPr lang="en-US" dirty="0" err="1" smtClean="0"/>
              <a:t>hawliau’r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: </a:t>
            </a:r>
            <a:r>
              <a:rPr lang="en-US" dirty="0" err="1" smtClean="0"/>
              <a:t>Côd</a:t>
            </a:r>
            <a:r>
              <a:rPr lang="en-US" dirty="0" smtClean="0"/>
              <a:t> Theodosius (438 OC). </a:t>
            </a:r>
            <a:r>
              <a:rPr lang="en-US" dirty="0" err="1" smtClean="0"/>
              <a:t>Fe’i</a:t>
            </a:r>
            <a:r>
              <a:rPr lang="en-US" dirty="0" smtClean="0"/>
              <a:t> </a:t>
            </a:r>
            <a:r>
              <a:rPr lang="en-US" dirty="0" err="1" smtClean="0"/>
              <a:t>gwaharddwyd</a:t>
            </a:r>
            <a:r>
              <a:rPr lang="en-US" dirty="0" smtClean="0"/>
              <a:t> </a:t>
            </a:r>
            <a:r>
              <a:rPr lang="en-US" dirty="0" err="1" smtClean="0"/>
              <a:t>rhag</a:t>
            </a:r>
            <a:r>
              <a:rPr lang="en-US" dirty="0" smtClean="0"/>
              <a:t>:</a:t>
            </a:r>
            <a:endParaRPr lang="en-US" dirty="0" smtClean="0"/>
          </a:p>
          <a:p>
            <a:r>
              <a:rPr lang="en-US" sz="2400" dirty="0" smtClean="0">
                <a:solidFill>
                  <a:srgbClr val="FFFF00"/>
                </a:solidFill>
              </a:rPr>
              <a:t>Cael </a:t>
            </a:r>
            <a:r>
              <a:rPr lang="en-US" sz="2400" dirty="0" err="1" smtClean="0">
                <a:solidFill>
                  <a:srgbClr val="FFFF00"/>
                </a:solidFill>
              </a:rPr>
              <a:t>caethweision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Cristnogol</a:t>
            </a:r>
            <a:endParaRPr lang="en-US" sz="2400" dirty="0" smtClean="0">
              <a:solidFill>
                <a:srgbClr val="FFFF00"/>
              </a:solidFill>
            </a:endParaRPr>
          </a:p>
          <a:p>
            <a:r>
              <a:rPr lang="en-US" sz="2400" dirty="0" err="1" smtClean="0">
                <a:solidFill>
                  <a:srgbClr val="FFFF00"/>
                </a:solidFill>
              </a:rPr>
              <a:t>Ymgymryd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â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gweithgareddau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cenhadol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endParaRPr lang="en-US" sz="2400" dirty="0" smtClean="0">
              <a:solidFill>
                <a:srgbClr val="FFFF00"/>
              </a:solidFill>
            </a:endParaRPr>
          </a:p>
          <a:p>
            <a:r>
              <a:rPr lang="en-US" sz="2400" dirty="0" smtClean="0">
                <a:solidFill>
                  <a:srgbClr val="FFFF00"/>
                </a:solidFill>
              </a:rPr>
              <a:t>Cael </a:t>
            </a:r>
            <a:r>
              <a:rPr lang="en-US" sz="2400" dirty="0" err="1" smtClean="0">
                <a:solidFill>
                  <a:srgbClr val="FFFF00"/>
                </a:solidFill>
              </a:rPr>
              <a:t>swydd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gyhoeddus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yn</a:t>
            </a:r>
            <a:r>
              <a:rPr lang="en-US" sz="2400" dirty="0" smtClean="0">
                <a:solidFill>
                  <a:srgbClr val="FFFF00"/>
                </a:solidFill>
              </a:rPr>
              <a:t> y </a:t>
            </a:r>
            <a:r>
              <a:rPr lang="en-US" sz="2400" dirty="0" err="1" smtClean="0">
                <a:solidFill>
                  <a:srgbClr val="FFFF00"/>
                </a:solidFill>
              </a:rPr>
              <a:t>llywodraeth</a:t>
            </a:r>
            <a:endParaRPr lang="en-US" sz="2400" dirty="0" smtClean="0">
              <a:solidFill>
                <a:srgbClr val="FFFF00"/>
              </a:solidFill>
            </a:endParaRPr>
          </a:p>
          <a:p>
            <a:r>
              <a:rPr lang="en-US" sz="2400" dirty="0" smtClean="0">
                <a:solidFill>
                  <a:srgbClr val="FFFF00"/>
                </a:solidFill>
              </a:rPr>
              <a:t>Bod </a:t>
            </a:r>
            <a:r>
              <a:rPr lang="en-US" sz="2400" dirty="0" err="1" smtClean="0">
                <a:solidFill>
                  <a:srgbClr val="FFFF00"/>
                </a:solidFill>
              </a:rPr>
              <a:t>yn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aelod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o’r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fyddin</a:t>
            </a:r>
            <a:endParaRPr lang="en-US" sz="2400" dirty="0" smtClean="0">
              <a:solidFill>
                <a:srgbClr val="FFFF00"/>
              </a:solidFill>
            </a:endParaRPr>
          </a:p>
          <a:p>
            <a:r>
              <a:rPr lang="en-US" sz="2400" dirty="0" err="1" smtClean="0">
                <a:solidFill>
                  <a:srgbClr val="FFFF00"/>
                </a:solidFill>
              </a:rPr>
              <a:t>Adeiladau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synagogau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newydd</a:t>
            </a:r>
            <a:endParaRPr lang="en-US" sz="2400" dirty="0" smtClean="0">
              <a:solidFill>
                <a:srgbClr val="FFFF00"/>
              </a:solidFill>
            </a:endParaRPr>
          </a:p>
          <a:p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parhau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i="1" dirty="0" err="1" smtClean="0"/>
              <a:t>religio</a:t>
            </a:r>
            <a:r>
              <a:rPr lang="en-US" i="1" dirty="0" smtClean="0"/>
              <a:t> </a:t>
            </a:r>
            <a:r>
              <a:rPr lang="en-US" i="1" dirty="0" err="1" smtClean="0"/>
              <a:t>licita</a:t>
            </a:r>
            <a:r>
              <a:rPr lang="en-US" i="1" dirty="0" smtClean="0"/>
              <a:t>: </a:t>
            </a:r>
            <a:r>
              <a:rPr lang="en-US" dirty="0" err="1" smtClean="0"/>
              <a:t>rhyddid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addoli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deddfau</a:t>
            </a:r>
            <a:r>
              <a:rPr lang="en-US" dirty="0" smtClean="0"/>
              <a:t> ac </a:t>
            </a:r>
            <a:r>
              <a:rPr lang="en-US" dirty="0" err="1" smtClean="0"/>
              <a:t>arferion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Amddiffyn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hyd</a:t>
            </a:r>
            <a:r>
              <a:rPr lang="en-US" dirty="0" smtClean="0"/>
              <a:t> </a:t>
            </a:r>
            <a:r>
              <a:rPr lang="en-US" dirty="0" err="1" smtClean="0"/>
              <a:t>ailddyfodiad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,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iddynt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dystion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wirionedd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Efengyl</a:t>
            </a:r>
            <a:r>
              <a:rPr lang="en-US" dirty="0" smtClean="0"/>
              <a:t> a </a:t>
            </a:r>
            <a:r>
              <a:rPr lang="en-US" dirty="0" err="1" smtClean="0"/>
              <a:t>wrthodwyd</a:t>
            </a:r>
            <a:r>
              <a:rPr lang="en-US" dirty="0" smtClean="0"/>
              <a:t> </a:t>
            </a:r>
            <a:r>
              <a:rPr lang="en-US" dirty="0" err="1" smtClean="0"/>
              <a:t>ganddynt</a:t>
            </a:r>
            <a:r>
              <a:rPr lang="en-US" dirty="0" smtClean="0"/>
              <a:t>. </a:t>
            </a:r>
            <a:endParaRPr lang="en-US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Oesoedd</a:t>
            </a:r>
            <a:r>
              <a:rPr lang="en-US" dirty="0" smtClean="0"/>
              <a:t> </a:t>
            </a:r>
            <a:r>
              <a:rPr lang="en-US" dirty="0" err="1" smtClean="0"/>
              <a:t>Canol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Cristnogion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ffurfio</a:t>
            </a:r>
            <a:r>
              <a:rPr lang="en-US" dirty="0" smtClean="0"/>
              <a:t> </a:t>
            </a:r>
            <a:r>
              <a:rPr lang="en-US" dirty="0" err="1" smtClean="0"/>
              <a:t>ffrynt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unedig</a:t>
            </a:r>
            <a:r>
              <a:rPr lang="en-US" dirty="0" smtClean="0"/>
              <a:t> (10</a:t>
            </a:r>
            <a:r>
              <a:rPr lang="en-US" baseline="30000" dirty="0" smtClean="0"/>
              <a:t>fed</a:t>
            </a:r>
            <a:r>
              <a:rPr lang="en-US" dirty="0" smtClean="0"/>
              <a:t>-16</a:t>
            </a:r>
            <a:r>
              <a:rPr lang="en-US" baseline="30000" dirty="0" smtClean="0"/>
              <a:t>ed</a:t>
            </a:r>
            <a:r>
              <a:rPr lang="en-US" dirty="0" smtClean="0"/>
              <a:t> </a:t>
            </a:r>
            <a:r>
              <a:rPr lang="en-US" dirty="0" err="1" smtClean="0"/>
              <a:t>canrif</a:t>
            </a:r>
            <a:r>
              <a:rPr lang="en-US" dirty="0" smtClean="0"/>
              <a:t>).</a:t>
            </a:r>
            <a:endParaRPr lang="en-US" dirty="0" smtClean="0"/>
          </a:p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‘y </a:t>
            </a:r>
            <a:r>
              <a:rPr lang="en-US" dirty="0" err="1" smtClean="0"/>
              <a:t>grwp</a:t>
            </a:r>
            <a:r>
              <a:rPr lang="en-US" dirty="0" smtClean="0"/>
              <a:t> </a:t>
            </a:r>
            <a:r>
              <a:rPr lang="en-US" dirty="0" err="1" smtClean="0"/>
              <a:t>arall</a:t>
            </a:r>
            <a:r>
              <a:rPr lang="en-US" dirty="0" smtClean="0"/>
              <a:t>’; </a:t>
            </a:r>
            <a:r>
              <a:rPr lang="en-US" dirty="0" err="1" smtClean="0"/>
              <a:t>cawsant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bwrw</a:t>
            </a:r>
            <a:r>
              <a:rPr lang="en-US" dirty="0" smtClean="0"/>
              <a:t> </a:t>
            </a:r>
            <a:r>
              <a:rPr lang="en-US" dirty="0" err="1" smtClean="0"/>
              <a:t>allan</a:t>
            </a:r>
            <a:r>
              <a:rPr lang="en-US" dirty="0" smtClean="0"/>
              <a:t> o </a:t>
            </a:r>
            <a:r>
              <a:rPr lang="en-US" dirty="0" err="1" smtClean="0"/>
              <a:t>nifer</a:t>
            </a:r>
            <a:r>
              <a:rPr lang="en-US" dirty="0" smtClean="0"/>
              <a:t> o </a:t>
            </a:r>
            <a:r>
              <a:rPr lang="en-US" dirty="0" err="1" smtClean="0"/>
              <a:t>rannau</a:t>
            </a:r>
            <a:r>
              <a:rPr lang="en-US" dirty="0" smtClean="0"/>
              <a:t> o </a:t>
            </a:r>
            <a:r>
              <a:rPr lang="en-US" dirty="0" err="1" smtClean="0"/>
              <a:t>Ewrop</a:t>
            </a:r>
            <a:r>
              <a:rPr lang="en-US" dirty="0" smtClean="0"/>
              <a:t> (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gynnwys</a:t>
            </a:r>
            <a:r>
              <a:rPr lang="en-US" dirty="0" smtClean="0"/>
              <a:t> </a:t>
            </a:r>
            <a:r>
              <a:rPr lang="en-US" dirty="0" err="1" smtClean="0"/>
              <a:t>Lloegr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1290 OC).</a:t>
            </a:r>
            <a:endParaRPr lang="en-US" dirty="0" smtClean="0"/>
          </a:p>
          <a:p>
            <a:r>
              <a:rPr lang="en-US" dirty="0" err="1" smtClean="0"/>
              <a:t>Dirywiad</a:t>
            </a:r>
            <a:r>
              <a:rPr lang="en-US" dirty="0" smtClean="0"/>
              <a:t> o ran </a:t>
            </a:r>
            <a:r>
              <a:rPr lang="en-US" dirty="0" err="1" smtClean="0"/>
              <a:t>agweddau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: </a:t>
            </a:r>
            <a:r>
              <a:rPr lang="en-US" dirty="0" err="1" smtClean="0"/>
              <a:t>awdurdodau</a:t>
            </a:r>
            <a:r>
              <a:rPr lang="en-US" dirty="0" smtClean="0"/>
              <a:t> </a:t>
            </a:r>
            <a:r>
              <a:rPr lang="en-US" dirty="0" err="1" smtClean="0"/>
              <a:t>lleol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gwahardd</a:t>
            </a:r>
            <a:r>
              <a:rPr lang="en-US" dirty="0" smtClean="0"/>
              <a:t>; </a:t>
            </a:r>
            <a:r>
              <a:rPr lang="en-US" dirty="0" err="1" smtClean="0"/>
              <a:t>cau</a:t>
            </a:r>
            <a:r>
              <a:rPr lang="en-US" dirty="0" smtClean="0"/>
              <a:t> </a:t>
            </a:r>
            <a:r>
              <a:rPr lang="en-US" dirty="0" err="1" smtClean="0"/>
              <a:t>synagogau</a:t>
            </a:r>
            <a:r>
              <a:rPr lang="en-US" dirty="0" smtClean="0"/>
              <a:t>; </a:t>
            </a:r>
            <a:r>
              <a:rPr lang="en-US" dirty="0" err="1" smtClean="0"/>
              <a:t>bedydd</a:t>
            </a:r>
            <a:r>
              <a:rPr lang="en-US" dirty="0" smtClean="0"/>
              <a:t> </a:t>
            </a:r>
            <a:r>
              <a:rPr lang="en-US" dirty="0" err="1" smtClean="0"/>
              <a:t>gorfodol</a:t>
            </a:r>
            <a:r>
              <a:rPr lang="en-US" dirty="0" smtClean="0"/>
              <a:t>; </a:t>
            </a:r>
            <a:r>
              <a:rPr lang="en-US" dirty="0" err="1" smtClean="0"/>
              <a:t>llosgi’r</a:t>
            </a:r>
            <a:r>
              <a:rPr lang="en-US" dirty="0" smtClean="0"/>
              <a:t> </a:t>
            </a:r>
            <a:r>
              <a:rPr lang="en-US" dirty="0" err="1" smtClean="0"/>
              <a:t>Talmwd</a:t>
            </a:r>
            <a:r>
              <a:rPr lang="en-US" dirty="0" smtClean="0"/>
              <a:t>.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sz="2323" dirty="0" smtClean="0">
                <a:solidFill>
                  <a:srgbClr val="FFFF00"/>
                </a:solidFill>
              </a:rPr>
              <a:t>	</a:t>
            </a:r>
            <a:r>
              <a:rPr lang="en-US" sz="2323" dirty="0" err="1" smtClean="0">
                <a:solidFill>
                  <a:srgbClr val="FFFF00"/>
                </a:solidFill>
              </a:rPr>
              <a:t>Darlun</a:t>
            </a:r>
            <a:r>
              <a:rPr lang="en-US" sz="2323" dirty="0" smtClean="0">
                <a:solidFill>
                  <a:srgbClr val="FFFF00"/>
                </a:solidFill>
              </a:rPr>
              <a:t> o </a:t>
            </a:r>
            <a:r>
              <a:rPr lang="en-US" sz="2323" dirty="0" err="1" smtClean="0">
                <a:solidFill>
                  <a:srgbClr val="FFFF00"/>
                </a:solidFill>
              </a:rPr>
              <a:t>gyfnewidwyr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arian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Iddewig</a:t>
            </a:r>
            <a:r>
              <a:rPr lang="en-US" sz="2323" dirty="0" smtClean="0">
                <a:solidFill>
                  <a:srgbClr val="FFFF00"/>
                </a:solidFill>
              </a:rPr>
              <a:t> (</a:t>
            </a:r>
            <a:r>
              <a:rPr lang="en-US" sz="2323" dirty="0" err="1" smtClean="0">
                <a:solidFill>
                  <a:srgbClr val="FFFF00"/>
                </a:solidFill>
              </a:rPr>
              <a:t>Ffrain</a:t>
            </a:r>
            <a:r>
              <a:rPr lang="en-US" sz="2323" dirty="0" smtClean="0">
                <a:solidFill>
                  <a:srgbClr val="FFFF00"/>
                </a:solidFill>
              </a:rPr>
              <a:t>): het </a:t>
            </a:r>
            <a:r>
              <a:rPr lang="en-US" sz="2323" dirty="0" err="1" smtClean="0">
                <a:solidFill>
                  <a:srgbClr val="FFFF00"/>
                </a:solidFill>
              </a:rPr>
              <a:t>gyda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phig</a:t>
            </a:r>
            <a:r>
              <a:rPr lang="en-US" sz="2323" dirty="0" smtClean="0">
                <a:solidFill>
                  <a:srgbClr val="FFFF00"/>
                </a:solidFill>
              </a:rPr>
              <a:t> a </a:t>
            </a:r>
            <a:r>
              <a:rPr lang="en-US" sz="2323" dirty="0" err="1" smtClean="0">
                <a:solidFill>
                  <a:srgbClr val="FFFF00"/>
                </a:solidFill>
              </a:rPr>
              <a:t>chylch</a:t>
            </a:r>
            <a:r>
              <a:rPr lang="en-US" sz="2323" dirty="0" smtClean="0">
                <a:solidFill>
                  <a:srgbClr val="FFFF00"/>
                </a:solidFill>
              </a:rPr>
              <a:t> o </a:t>
            </a:r>
            <a:r>
              <a:rPr lang="en-US" sz="2323" dirty="0" err="1" smtClean="0">
                <a:solidFill>
                  <a:srgbClr val="FFFF00"/>
                </a:solidFill>
              </a:rPr>
              <a:t>ddefnydd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coch</a:t>
            </a:r>
            <a:r>
              <a:rPr lang="en-US" sz="2323" dirty="0" smtClean="0">
                <a:solidFill>
                  <a:srgbClr val="FFFF00"/>
                </a:solidFill>
              </a:rPr>
              <a:t>/</a:t>
            </a:r>
            <a:r>
              <a:rPr lang="en-US" sz="2323" dirty="0" err="1" smtClean="0">
                <a:solidFill>
                  <a:srgbClr val="FFFF00"/>
                </a:solidFill>
              </a:rPr>
              <a:t>melyn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ar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eu</a:t>
            </a:r>
            <a:r>
              <a:rPr lang="en-US" sz="2323" dirty="0" smtClean="0">
                <a:solidFill>
                  <a:srgbClr val="FFFF00"/>
                </a:solidFill>
              </a:rPr>
              <a:t> </a:t>
            </a:r>
            <a:r>
              <a:rPr lang="en-US" sz="2323" dirty="0" err="1" smtClean="0">
                <a:solidFill>
                  <a:srgbClr val="FFFF00"/>
                </a:solidFill>
              </a:rPr>
              <a:t>dillad</a:t>
            </a:r>
            <a:r>
              <a:rPr lang="en-US" sz="2323" dirty="0" smtClean="0">
                <a:solidFill>
                  <a:srgbClr val="FFFF00"/>
                </a:solidFill>
              </a:rPr>
              <a:t>.</a:t>
            </a:r>
            <a:endParaRPr lang="en-US" sz="2323" dirty="0" smtClean="0">
              <a:solidFill>
                <a:srgbClr val="FFFF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1600200"/>
            <a:ext cx="4038600" cy="4525963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Cyhuddiadau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: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Gwreiddiau</a:t>
            </a:r>
            <a:r>
              <a:rPr lang="en-US" dirty="0" smtClean="0"/>
              <a:t> </a:t>
            </a:r>
            <a:r>
              <a:rPr lang="en-US" dirty="0" err="1" smtClean="0"/>
              <a:t>Cythreulig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/>
          </a:bodyPr>
          <a:lstStyle/>
          <a:p>
            <a:r>
              <a:rPr lang="en-US" dirty="0" err="1" smtClean="0"/>
              <a:t>Cysylltiadau</a:t>
            </a:r>
            <a:r>
              <a:rPr lang="en-US" dirty="0" smtClean="0"/>
              <a:t>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Anghrist</a:t>
            </a:r>
            <a:endParaRPr lang="en-US" dirty="0" smtClean="0"/>
          </a:p>
          <a:p>
            <a:r>
              <a:rPr lang="en-US" dirty="0" err="1" smtClean="0"/>
              <a:t>Cysylltiadau</a:t>
            </a:r>
            <a:r>
              <a:rPr lang="en-US" dirty="0" smtClean="0"/>
              <a:t> </a:t>
            </a:r>
            <a:r>
              <a:rPr lang="en-US" dirty="0" err="1" smtClean="0"/>
              <a:t>cythreulig</a:t>
            </a:r>
            <a:r>
              <a:rPr lang="en-US" dirty="0" smtClean="0"/>
              <a:t> a </a:t>
            </a:r>
            <a:r>
              <a:rPr lang="en-US" dirty="0" err="1" smtClean="0"/>
              <a:t>Satanaidd</a:t>
            </a:r>
            <a:r>
              <a:rPr lang="en-US" dirty="0" smtClean="0"/>
              <a:t>: </a:t>
            </a:r>
            <a:endParaRPr lang="en-US" dirty="0" smtClean="0"/>
          </a:p>
          <a:p>
            <a:r>
              <a:rPr lang="en-US" dirty="0" err="1" smtClean="0"/>
              <a:t>Llosgi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uffern</a:t>
            </a:r>
            <a:endParaRPr lang="en-US" dirty="0" smtClean="0"/>
          </a:p>
          <a:p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‘</a:t>
            </a:r>
            <a:r>
              <a:rPr lang="en-US" dirty="0" err="1" smtClean="0"/>
              <a:t>blant</a:t>
            </a:r>
            <a:r>
              <a:rPr lang="en-US" dirty="0" smtClean="0"/>
              <a:t> </a:t>
            </a:r>
            <a:r>
              <a:rPr lang="en-US" dirty="0" smtClean="0"/>
              <a:t>Satan’ </a:t>
            </a:r>
            <a:r>
              <a:rPr lang="en-US" dirty="0" smtClean="0"/>
              <a:t>(</a:t>
            </a:r>
            <a:r>
              <a:rPr lang="en-US" dirty="0" err="1" smtClean="0"/>
              <a:t>cymh</a:t>
            </a:r>
            <a:r>
              <a:rPr lang="en-US" dirty="0" smtClean="0"/>
              <a:t>. </a:t>
            </a:r>
            <a:r>
              <a:rPr lang="en-US" dirty="0" err="1" smtClean="0"/>
              <a:t>Ioan</a:t>
            </a:r>
            <a:r>
              <a:rPr lang="en-US" dirty="0" smtClean="0"/>
              <a:t> </a:t>
            </a:r>
            <a:r>
              <a:rPr lang="en-US" dirty="0" smtClean="0"/>
              <a:t>8:44).</a:t>
            </a:r>
          </a:p>
          <a:p>
            <a:r>
              <a:rPr lang="en-US" dirty="0" smtClean="0"/>
              <a:t>Y ‘</a:t>
            </a:r>
            <a:r>
              <a:rPr lang="en-US" dirty="0" err="1" smtClean="0"/>
              <a:t>drewdod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’ </a:t>
            </a:r>
            <a:r>
              <a:rPr lang="en-US" dirty="0" smtClean="0"/>
              <a:t>(</a:t>
            </a:r>
            <a:r>
              <a:rPr lang="en-US" i="1" dirty="0" err="1" smtClean="0"/>
              <a:t>foetor</a:t>
            </a:r>
            <a:r>
              <a:rPr lang="en-US" i="1" dirty="0" smtClean="0"/>
              <a:t> </a:t>
            </a:r>
            <a:r>
              <a:rPr lang="en-US" i="1" dirty="0" err="1" smtClean="0"/>
              <a:t>judaicus</a:t>
            </a:r>
            <a:r>
              <a:rPr lang="en-US" dirty="0" smtClean="0"/>
              <a:t>)</a:t>
            </a:r>
          </a:p>
        </p:txBody>
      </p:sp>
      <p:pic>
        <p:nvPicPr>
          <p:cNvPr id="5" name="Picture 4" descr="1. Jews_are_seen_burning_in_hell_in_a_medieval_German_manuscript__The_devil_is_on_the_right__The_inscription_on_the_cauldron_reads_-Juda-_Jew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00199"/>
            <a:ext cx="4038600" cy="4525963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Cyhuddiadau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: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Llofruddiaeth</a:t>
            </a:r>
            <a:r>
              <a:rPr lang="en-US" dirty="0" smtClean="0"/>
              <a:t> </a:t>
            </a:r>
            <a:r>
              <a:rPr lang="en-US" dirty="0" err="1" smtClean="0"/>
              <a:t>Ddefodol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 smtClean="0"/>
              <a:t>Sibrydion</a:t>
            </a:r>
            <a:r>
              <a:rPr lang="en-US" dirty="0" smtClean="0"/>
              <a:t> bod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llofruddio</a:t>
            </a:r>
            <a:r>
              <a:rPr lang="en-US" dirty="0" smtClean="0"/>
              <a:t> </a:t>
            </a:r>
            <a:r>
              <a:rPr lang="en-US" dirty="0" err="1" smtClean="0"/>
              <a:t>bechgyn</a:t>
            </a:r>
            <a:r>
              <a:rPr lang="en-US" dirty="0" smtClean="0"/>
              <a:t> </a:t>
            </a:r>
            <a:r>
              <a:rPr lang="en-US" dirty="0" err="1" smtClean="0"/>
              <a:t>ifanc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defnyddio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gwaed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baratoi</a:t>
            </a:r>
            <a:r>
              <a:rPr lang="en-US" dirty="0" smtClean="0"/>
              <a:t> </a:t>
            </a:r>
            <a:r>
              <a:rPr lang="en-US" i="1" dirty="0" err="1" smtClean="0"/>
              <a:t>matzah</a:t>
            </a:r>
            <a:r>
              <a:rPr lang="en-US" i="1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bara</a:t>
            </a:r>
            <a:r>
              <a:rPr lang="en-US" dirty="0" smtClean="0"/>
              <a:t> </a:t>
            </a:r>
            <a:r>
              <a:rPr lang="en-US" dirty="0" err="1" smtClean="0"/>
              <a:t>croyw</a:t>
            </a:r>
            <a:r>
              <a:rPr lang="en-US" dirty="0" smtClean="0"/>
              <a:t>).</a:t>
            </a:r>
            <a:endParaRPr lang="en-US" dirty="0" smtClean="0"/>
          </a:p>
          <a:p>
            <a:r>
              <a:rPr lang="en-US" dirty="0" smtClean="0"/>
              <a:t>William </a:t>
            </a:r>
            <a:r>
              <a:rPr lang="en-US" dirty="0" smtClean="0"/>
              <a:t>o </a:t>
            </a:r>
            <a:r>
              <a:rPr lang="en-US" dirty="0" smtClean="0"/>
              <a:t>Norwich (1144 </a:t>
            </a:r>
            <a:r>
              <a:rPr lang="en-US" dirty="0" smtClean="0"/>
              <a:t>OC</a:t>
            </a:r>
            <a:r>
              <a:rPr lang="en-US" dirty="0" smtClean="0"/>
              <a:t>) </a:t>
            </a:r>
            <a:r>
              <a:rPr lang="en-US" dirty="0" smtClean="0"/>
              <a:t>– </a:t>
            </a:r>
            <a:r>
              <a:rPr lang="en-US" dirty="0" err="1" smtClean="0"/>
              <a:t>cyhuddiadau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y </a:t>
            </a:r>
            <a:r>
              <a:rPr lang="en-US" dirty="0" err="1" smtClean="0"/>
              <a:t>ddinas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Sant</a:t>
            </a:r>
            <a:r>
              <a:rPr lang="en-US" dirty="0" smtClean="0"/>
              <a:t> </a:t>
            </a:r>
            <a:r>
              <a:rPr lang="en-US" dirty="0" smtClean="0"/>
              <a:t>Hugh </a:t>
            </a:r>
            <a:r>
              <a:rPr lang="en-US" dirty="0" smtClean="0"/>
              <a:t>o </a:t>
            </a:r>
            <a:r>
              <a:rPr lang="en-US" dirty="0" smtClean="0"/>
              <a:t>Lincoln (1255 </a:t>
            </a:r>
            <a:r>
              <a:rPr lang="en-US" dirty="0" smtClean="0"/>
              <a:t>OC</a:t>
            </a:r>
            <a:r>
              <a:rPr lang="en-US" dirty="0" smtClean="0"/>
              <a:t>):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farwolaeth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barodi</a:t>
            </a:r>
            <a:r>
              <a:rPr lang="en-US" dirty="0" smtClean="0"/>
              <a:t> o </a:t>
            </a:r>
            <a:r>
              <a:rPr lang="en-US" dirty="0" err="1" smtClean="0"/>
              <a:t>groeshoeliad</a:t>
            </a:r>
            <a:r>
              <a:rPr lang="en-US" dirty="0" smtClean="0"/>
              <a:t> Crist.</a:t>
            </a:r>
            <a:endParaRPr lang="en-US" dirty="0" smtClean="0"/>
          </a:p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bwrw</a:t>
            </a:r>
            <a:r>
              <a:rPr lang="en-US" dirty="0" smtClean="0"/>
              <a:t> </a:t>
            </a:r>
            <a:r>
              <a:rPr lang="en-US" dirty="0" err="1" smtClean="0"/>
              <a:t>allan</a:t>
            </a:r>
            <a:r>
              <a:rPr lang="en-US" dirty="0" smtClean="0"/>
              <a:t> o </a:t>
            </a:r>
            <a:r>
              <a:rPr lang="en-US" dirty="0" err="1" smtClean="0"/>
              <a:t>Loegr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smtClean="0"/>
              <a:t>1270 </a:t>
            </a:r>
            <a:r>
              <a:rPr lang="en-US" dirty="0" smtClean="0"/>
              <a:t>OC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US"/>
          </a:p>
        </p:txBody>
      </p:sp>
      <p:pic>
        <p:nvPicPr>
          <p:cNvPr id="5" name="Content Placeholder 3" descr="2. Murder of William of Norwich.jpg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1676401"/>
            <a:ext cx="4038600" cy="444976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Croesgadau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Pla</a:t>
            </a:r>
            <a:r>
              <a:rPr lang="en-US" dirty="0" smtClean="0"/>
              <a:t> Du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7500" lnSpcReduction="20000"/>
          </a:bodyPr>
          <a:lstStyle/>
          <a:p>
            <a:r>
              <a:rPr lang="en-US" dirty="0" err="1" smtClean="0"/>
              <a:t>Pregethu</a:t>
            </a:r>
            <a:r>
              <a:rPr lang="en-US" dirty="0" smtClean="0"/>
              <a:t> </a:t>
            </a:r>
            <a:r>
              <a:rPr lang="en-US" dirty="0" err="1" smtClean="0"/>
              <a:t>rhethregol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</a:t>
            </a:r>
            <a:r>
              <a:rPr lang="en-US" dirty="0" err="1" smtClean="0"/>
              <a:t>n</a:t>
            </a:r>
            <a:r>
              <a:rPr lang="en-US" dirty="0" smtClean="0"/>
              <a:t> </a:t>
            </a:r>
            <a:r>
              <a:rPr lang="en-US" dirty="0" err="1" smtClean="0"/>
              <a:t>anffyddwyr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smtClean="0"/>
              <a:t>10,000 </a:t>
            </a:r>
            <a:r>
              <a:rPr lang="en-US" dirty="0" smtClean="0"/>
              <a:t>o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lladd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Almaen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smtClean="0"/>
              <a:t>1096 </a:t>
            </a:r>
            <a:r>
              <a:rPr lang="en-US" dirty="0" smtClean="0"/>
              <a:t>OC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Lladd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Efrog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y </a:t>
            </a:r>
            <a:r>
              <a:rPr lang="en-US" dirty="0" err="1" smtClean="0"/>
              <a:t>trydydd</a:t>
            </a:r>
            <a:r>
              <a:rPr lang="en-US" dirty="0" smtClean="0"/>
              <a:t> </a:t>
            </a:r>
            <a:r>
              <a:rPr lang="en-US" dirty="0" err="1" smtClean="0"/>
              <a:t>Croesgad</a:t>
            </a:r>
            <a:r>
              <a:rPr lang="en-US" dirty="0" smtClean="0"/>
              <a:t> (1190 OC).</a:t>
            </a:r>
            <a:endParaRPr lang="en-US" dirty="0" smtClean="0"/>
          </a:p>
          <a:p>
            <a:r>
              <a:rPr lang="en-US" dirty="0" err="1" smtClean="0"/>
              <a:t>Ailfeddiannu</a:t>
            </a:r>
            <a:r>
              <a:rPr lang="en-US" dirty="0" smtClean="0"/>
              <a:t> </a:t>
            </a:r>
            <a:r>
              <a:rPr lang="en-US" dirty="0" err="1" smtClean="0"/>
              <a:t>Palesteina</a:t>
            </a:r>
            <a:r>
              <a:rPr lang="en-US" dirty="0" smtClean="0"/>
              <a:t> &gt; </a:t>
            </a:r>
            <a:r>
              <a:rPr lang="en-US" dirty="0" err="1" smtClean="0"/>
              <a:t>ceisio</a:t>
            </a:r>
            <a:r>
              <a:rPr lang="en-US" dirty="0" smtClean="0"/>
              <a:t> </a:t>
            </a:r>
            <a:r>
              <a:rPr lang="en-US" dirty="0" err="1" smtClean="0"/>
              <a:t>erlid</a:t>
            </a:r>
            <a:r>
              <a:rPr lang="en-US" dirty="0" smtClean="0"/>
              <a:t> y </a:t>
            </a:r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fu’n</a:t>
            </a:r>
            <a:r>
              <a:rPr lang="en-US" dirty="0" smtClean="0"/>
              <a:t> </a:t>
            </a:r>
            <a:r>
              <a:rPr lang="en-US" dirty="0" err="1" smtClean="0"/>
              <a:t>gyfrifol</a:t>
            </a:r>
            <a:r>
              <a:rPr lang="en-US" dirty="0" smtClean="0"/>
              <a:t> am </a:t>
            </a:r>
            <a:r>
              <a:rPr lang="en-US" dirty="0" err="1" smtClean="0"/>
              <a:t>farwolaeth</a:t>
            </a:r>
            <a:r>
              <a:rPr lang="en-US" dirty="0" smtClean="0"/>
              <a:t> Crist.</a:t>
            </a:r>
            <a:endParaRPr lang="en-US" dirty="0" smtClean="0"/>
          </a:p>
          <a:p>
            <a:r>
              <a:rPr lang="en-US" dirty="0" err="1" smtClean="0"/>
              <a:t>Targedu</a:t>
            </a:r>
            <a:r>
              <a:rPr lang="en-US" dirty="0" err="1" smtClean="0"/>
              <a:t>’r</a:t>
            </a:r>
            <a:r>
              <a:rPr lang="en-US" dirty="0" smtClean="0"/>
              <a:t> </a:t>
            </a:r>
            <a:r>
              <a:rPr lang="en-US" dirty="0" err="1" smtClean="0"/>
              <a:t>gelyn</a:t>
            </a:r>
            <a:r>
              <a:rPr lang="en-US" dirty="0" smtClean="0"/>
              <a:t> </a:t>
            </a:r>
            <a:r>
              <a:rPr lang="en-US" dirty="0" err="1" smtClean="0"/>
              <a:t>agos</a:t>
            </a:r>
            <a:r>
              <a:rPr lang="en-US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)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troi</a:t>
            </a:r>
            <a:r>
              <a:rPr lang="en-US" dirty="0" smtClean="0"/>
              <a:t> </a:t>
            </a:r>
            <a:r>
              <a:rPr lang="en-US" dirty="0" err="1"/>
              <a:t>i</a:t>
            </a:r>
            <a:r>
              <a:rPr lang="en-US" dirty="0" err="1" smtClean="0"/>
              <a:t>’r</a:t>
            </a:r>
            <a:r>
              <a:rPr lang="en-US" dirty="0" smtClean="0"/>
              <a:t> </a:t>
            </a:r>
            <a:r>
              <a:rPr lang="en-US" dirty="0" err="1" smtClean="0"/>
              <a:t>gelyn</a:t>
            </a:r>
            <a:r>
              <a:rPr lang="en-US" dirty="0" smtClean="0"/>
              <a:t> </a:t>
            </a:r>
            <a:r>
              <a:rPr lang="en-US" dirty="0" err="1" smtClean="0"/>
              <a:t>pell</a:t>
            </a:r>
            <a:r>
              <a:rPr lang="en-US" dirty="0"/>
              <a:t> </a:t>
            </a:r>
            <a:r>
              <a:rPr lang="en-US" dirty="0" smtClean="0"/>
              <a:t>(y </a:t>
            </a:r>
            <a:r>
              <a:rPr lang="en-US" dirty="0" err="1" smtClean="0"/>
              <a:t>Moslemiaid</a:t>
            </a:r>
            <a:r>
              <a:rPr lang="en-US" dirty="0" smtClean="0"/>
              <a:t>),</a:t>
            </a:r>
            <a:endParaRPr lang="en-US" dirty="0" smtClean="0"/>
          </a:p>
          <a:p>
            <a:r>
              <a:rPr lang="en-US" dirty="0" err="1" smtClean="0"/>
              <a:t>Talu’r</a:t>
            </a:r>
            <a:r>
              <a:rPr lang="en-US" dirty="0" smtClean="0"/>
              <a:t> </a:t>
            </a:r>
            <a:r>
              <a:rPr lang="en-US" dirty="0" err="1" smtClean="0"/>
              <a:t>pris</a:t>
            </a:r>
            <a:r>
              <a:rPr lang="en-US" dirty="0" smtClean="0"/>
              <a:t> </a:t>
            </a:r>
            <a:r>
              <a:rPr lang="en-US" dirty="0" err="1"/>
              <a:t>i</a:t>
            </a:r>
            <a:r>
              <a:rPr lang="en-US" dirty="0" err="1" smtClean="0"/>
              <a:t>’r</a:t>
            </a:r>
            <a:r>
              <a:rPr lang="en-US" dirty="0" smtClean="0"/>
              <a:t> </a:t>
            </a:r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fu’n</a:t>
            </a:r>
            <a:r>
              <a:rPr lang="en-US" dirty="0" smtClean="0"/>
              <a:t> </a:t>
            </a:r>
            <a:r>
              <a:rPr lang="en-US" dirty="0" err="1" smtClean="0"/>
              <a:t>benthyg</a:t>
            </a:r>
            <a:r>
              <a:rPr lang="en-US" dirty="0" smtClean="0"/>
              <a:t> </a:t>
            </a:r>
            <a:r>
              <a:rPr lang="en-US" dirty="0" err="1" smtClean="0"/>
              <a:t>arian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log </a:t>
            </a:r>
            <a:r>
              <a:rPr lang="en-US" dirty="0" err="1" smtClean="0"/>
              <a:t>uchel</a:t>
            </a:r>
            <a:r>
              <a:rPr lang="en-US" dirty="0" smtClean="0"/>
              <a:t>. </a:t>
            </a:r>
            <a:endParaRPr lang="en-US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Pla</a:t>
            </a:r>
            <a:r>
              <a:rPr lang="en-US" dirty="0" smtClean="0"/>
              <a:t> Du (1346-1361 OC):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cyhuddo</a:t>
            </a:r>
            <a:r>
              <a:rPr lang="en-US" dirty="0" smtClean="0"/>
              <a:t> o </a:t>
            </a:r>
            <a:r>
              <a:rPr lang="en-US" dirty="0" err="1" smtClean="0"/>
              <a:t>wenwyno</a:t>
            </a:r>
            <a:r>
              <a:rPr lang="en-US" dirty="0" smtClean="0"/>
              <a:t> </a:t>
            </a:r>
            <a:r>
              <a:rPr lang="en-US" dirty="0" err="1" smtClean="0"/>
              <a:t>ffynhonnau</a:t>
            </a:r>
            <a:r>
              <a:rPr lang="en-US" dirty="0" smtClean="0"/>
              <a:t> ac </a:t>
            </a:r>
            <a:r>
              <a:rPr lang="en-US" dirty="0" err="1" smtClean="0"/>
              <a:t>achosi</a:t>
            </a:r>
            <a:r>
              <a:rPr lang="en-US" dirty="0" smtClean="0"/>
              <a:t> </a:t>
            </a:r>
            <a:r>
              <a:rPr lang="en-US" dirty="0" err="1" smtClean="0"/>
              <a:t>marwolaeth</a:t>
            </a:r>
            <a:r>
              <a:rPr lang="en-US" dirty="0" smtClean="0"/>
              <a:t> </a:t>
            </a:r>
            <a:r>
              <a:rPr lang="en-US" dirty="0" err="1" smtClean="0"/>
              <a:t>traean</a:t>
            </a:r>
            <a:r>
              <a:rPr lang="en-US" dirty="0" smtClean="0"/>
              <a:t> o </a:t>
            </a:r>
            <a:r>
              <a:rPr lang="en-US" dirty="0" err="1" smtClean="0"/>
              <a:t>boblogaeth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 (</a:t>
            </a:r>
            <a:r>
              <a:rPr lang="en-US" dirty="0" smtClean="0"/>
              <a:t>25 </a:t>
            </a:r>
            <a:r>
              <a:rPr lang="en-US" dirty="0" err="1" smtClean="0"/>
              <a:t>miliwn</a:t>
            </a:r>
            <a:r>
              <a:rPr lang="en-US" dirty="0" smtClean="0"/>
              <a:t>).</a:t>
            </a:r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Ymatebion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963690"/>
          </a:xfrm>
        </p:spPr>
        <p:txBody>
          <a:bodyPr>
            <a:normAutofit/>
          </a:bodyPr>
          <a:lstStyle/>
          <a:p>
            <a:r>
              <a:rPr lang="en-US" dirty="0" err="1" smtClean="0"/>
              <a:t>Cristnogaeth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ffurf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eilunaddoliaeth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Cristnogion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dilyn</a:t>
            </a:r>
            <a:r>
              <a:rPr lang="en-US" dirty="0" smtClean="0"/>
              <a:t> </a:t>
            </a:r>
            <a:r>
              <a:rPr lang="en-US" dirty="0" err="1" smtClean="0"/>
              <a:t>deddfau</a:t>
            </a:r>
            <a:r>
              <a:rPr lang="en-US" dirty="0" smtClean="0"/>
              <a:t> </a:t>
            </a:r>
            <a:r>
              <a:rPr lang="en-US" dirty="0" err="1" smtClean="0"/>
              <a:t>Noa</a:t>
            </a:r>
            <a:r>
              <a:rPr lang="en-US" dirty="0" smtClean="0"/>
              <a:t> </a:t>
            </a:r>
            <a:r>
              <a:rPr lang="en-US" dirty="0" smtClean="0"/>
              <a:t>– </a:t>
            </a:r>
            <a:r>
              <a:rPr lang="en-US" dirty="0" err="1" smtClean="0"/>
              <a:t>safonau</a:t>
            </a:r>
            <a:r>
              <a:rPr lang="en-US" dirty="0" smtClean="0"/>
              <a:t> </a:t>
            </a:r>
            <a:r>
              <a:rPr lang="en-US" dirty="0" err="1" smtClean="0"/>
              <a:t>moesegol</a:t>
            </a:r>
            <a:r>
              <a:rPr lang="en-US" dirty="0" smtClean="0"/>
              <a:t> </a:t>
            </a:r>
            <a:r>
              <a:rPr lang="en-US" dirty="0" err="1" smtClean="0"/>
              <a:t>heb</a:t>
            </a:r>
            <a:r>
              <a:rPr lang="en-US" dirty="0" smtClean="0"/>
              <a:t> </a:t>
            </a:r>
            <a:r>
              <a:rPr lang="en-US" dirty="0" err="1" smtClean="0"/>
              <a:t>ddilyn</a:t>
            </a:r>
            <a:r>
              <a:rPr lang="en-US" dirty="0" smtClean="0"/>
              <a:t> </a:t>
            </a:r>
            <a:r>
              <a:rPr lang="en-US" dirty="0" err="1" smtClean="0"/>
              <a:t>holl</a:t>
            </a:r>
            <a:r>
              <a:rPr lang="en-US" dirty="0" smtClean="0"/>
              <a:t> </a:t>
            </a:r>
            <a:r>
              <a:rPr lang="en-US" dirty="0" err="1" smtClean="0"/>
              <a:t>ddeddfau’r</a:t>
            </a:r>
            <a:r>
              <a:rPr lang="en-US" dirty="0" smtClean="0"/>
              <a:t> Torah</a:t>
            </a:r>
            <a:r>
              <a:rPr lang="en-US" dirty="0" smtClean="0"/>
              <a:t>.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sz="2400" dirty="0" smtClean="0">
                <a:solidFill>
                  <a:srgbClr val="FFFF00"/>
                </a:solidFill>
              </a:rPr>
              <a:t>‘</a:t>
            </a:r>
            <a:r>
              <a:rPr lang="en-US" sz="2400" dirty="0" err="1" smtClean="0">
                <a:solidFill>
                  <a:srgbClr val="FFFF00"/>
                </a:solidFill>
              </a:rPr>
              <a:t>Mae’r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sawl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sydd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yn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gwadu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eilunaddoliaeth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yn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ymdebygu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i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Iddew</a:t>
            </a:r>
            <a:r>
              <a:rPr lang="en-US" sz="2400" dirty="0" smtClean="0">
                <a:solidFill>
                  <a:srgbClr val="FFFF00"/>
                </a:solidFill>
              </a:rPr>
              <a:t>’ </a:t>
            </a:r>
            <a:r>
              <a:rPr lang="en-US" sz="2400" dirty="0" smtClean="0">
                <a:solidFill>
                  <a:srgbClr val="FFFF00"/>
                </a:solidFill>
              </a:rPr>
              <a:t>(Rabbi </a:t>
            </a:r>
            <a:r>
              <a:rPr lang="en-US" sz="2400" dirty="0" err="1" smtClean="0">
                <a:solidFill>
                  <a:srgbClr val="FFFF00"/>
                </a:solidFill>
              </a:rPr>
              <a:t>Yohanan</a:t>
            </a:r>
            <a:r>
              <a:rPr lang="en-US" sz="2400" dirty="0" smtClean="0">
                <a:solidFill>
                  <a:srgbClr val="FFFF00"/>
                </a:solidFill>
              </a:rPr>
              <a:t>, b. </a:t>
            </a:r>
            <a:r>
              <a:rPr lang="en-US" sz="2400" dirty="0" err="1" smtClean="0">
                <a:solidFill>
                  <a:srgbClr val="FFFF00"/>
                </a:solidFill>
              </a:rPr>
              <a:t>Megillah</a:t>
            </a:r>
            <a:r>
              <a:rPr lang="en-US" sz="2400" dirty="0" smtClean="0">
                <a:solidFill>
                  <a:srgbClr val="FFFF00"/>
                </a:solidFill>
              </a:rPr>
              <a:t> 13a).</a:t>
            </a:r>
          </a:p>
          <a:p>
            <a:pPr>
              <a:buNone/>
            </a:pPr>
            <a:r>
              <a:rPr lang="en-US" sz="2400" dirty="0" smtClean="0">
                <a:solidFill>
                  <a:srgbClr val="FFFF00"/>
                </a:solidFill>
              </a:rPr>
              <a:t>	</a:t>
            </a:r>
            <a:r>
              <a:rPr lang="en-US" sz="2400" dirty="0" err="1" smtClean="0">
                <a:solidFill>
                  <a:srgbClr val="FFFF00"/>
                </a:solidFill>
              </a:rPr>
              <a:t>Cristnogaeth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yn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paratoi’r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ffordd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ar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gyfer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cenhedloedd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i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addoli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Duw</a:t>
            </a:r>
            <a:r>
              <a:rPr lang="en-US" sz="2400" dirty="0" smtClean="0">
                <a:solidFill>
                  <a:srgbClr val="FFFF00"/>
                </a:solidFill>
              </a:rPr>
              <a:t> Israel </a:t>
            </a:r>
            <a:r>
              <a:rPr lang="en-US" sz="2400" dirty="0" smtClean="0">
                <a:solidFill>
                  <a:srgbClr val="FFFF00"/>
                </a:solidFill>
              </a:rPr>
              <a:t>(Maimonides, 1135-1204 </a:t>
            </a:r>
            <a:r>
              <a:rPr lang="en-US" sz="2400" dirty="0" smtClean="0">
                <a:solidFill>
                  <a:srgbClr val="FFFF00"/>
                </a:solidFill>
              </a:rPr>
              <a:t>OC</a:t>
            </a:r>
            <a:r>
              <a:rPr lang="en-US" sz="2400" dirty="0" smtClean="0">
                <a:solidFill>
                  <a:srgbClr val="FFFF00"/>
                </a:solidFill>
              </a:rPr>
              <a:t>).</a:t>
            </a:r>
            <a:endParaRPr lang="en-US" sz="2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Cael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Bwrw</a:t>
            </a:r>
            <a:r>
              <a:rPr lang="en-US" dirty="0" smtClean="0"/>
              <a:t> Allan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 err="1" smtClean="0"/>
              <a:t>Lloegr</a:t>
            </a:r>
            <a:r>
              <a:rPr lang="en-US" dirty="0" smtClean="0"/>
              <a:t> </a:t>
            </a:r>
            <a:r>
              <a:rPr lang="en-US" dirty="0" smtClean="0"/>
              <a:t>(1290)</a:t>
            </a:r>
          </a:p>
          <a:p>
            <a:r>
              <a:rPr lang="en-US" dirty="0" err="1" smtClean="0"/>
              <a:t>Ffrainc</a:t>
            </a:r>
            <a:r>
              <a:rPr lang="en-US" dirty="0" smtClean="0"/>
              <a:t> </a:t>
            </a:r>
            <a:r>
              <a:rPr lang="en-US" dirty="0" smtClean="0"/>
              <a:t>(1394)</a:t>
            </a:r>
          </a:p>
          <a:p>
            <a:r>
              <a:rPr lang="en-US" dirty="0" err="1" smtClean="0"/>
              <a:t>Sbaen</a:t>
            </a:r>
            <a:r>
              <a:rPr lang="en-US" dirty="0" smtClean="0"/>
              <a:t> </a:t>
            </a:r>
            <a:r>
              <a:rPr lang="en-US" dirty="0" smtClean="0"/>
              <a:t>(1492)</a:t>
            </a:r>
          </a:p>
          <a:p>
            <a:r>
              <a:rPr lang="en-US" dirty="0" err="1" smtClean="0"/>
              <a:t>Portiwgal</a:t>
            </a:r>
            <a:r>
              <a:rPr lang="en-US" dirty="0" smtClean="0"/>
              <a:t> </a:t>
            </a:r>
            <a:r>
              <a:rPr lang="en-US" dirty="0" smtClean="0"/>
              <a:t>(1498)</a:t>
            </a:r>
          </a:p>
          <a:p>
            <a:r>
              <a:rPr lang="en-US" dirty="0" err="1" smtClean="0"/>
              <a:t>Dinasoedd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Almaen</a:t>
            </a:r>
            <a:r>
              <a:rPr lang="en-US" dirty="0" smtClean="0"/>
              <a:t> (1388-1519</a:t>
            </a:r>
            <a:r>
              <a:rPr lang="en-US" dirty="0" smtClean="0"/>
              <a:t>)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Diwygiad</a:t>
            </a:r>
            <a:r>
              <a:rPr lang="en-US" dirty="0" smtClean="0"/>
              <a:t> </a:t>
            </a:r>
            <a:r>
              <a:rPr lang="en-US" dirty="0" err="1" smtClean="0"/>
              <a:t>Protestannaidd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Hollt</a:t>
            </a:r>
            <a:r>
              <a:rPr lang="en-US" dirty="0" smtClean="0"/>
              <a:t> o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 – </a:t>
            </a:r>
            <a:r>
              <a:rPr lang="en-US" dirty="0" err="1" smtClean="0"/>
              <a:t>newyddion</a:t>
            </a:r>
            <a:r>
              <a:rPr lang="en-US" dirty="0" smtClean="0"/>
              <a:t> da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?</a:t>
            </a:r>
            <a:endParaRPr lang="en-US" dirty="0" smtClean="0"/>
          </a:p>
          <a:p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Protestannaidd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 </a:t>
            </a:r>
            <a:r>
              <a:rPr lang="en-US" dirty="0" err="1" smtClean="0"/>
              <a:t>Beibl</a:t>
            </a:r>
            <a:r>
              <a:rPr lang="en-US" dirty="0" smtClean="0"/>
              <a:t> </a:t>
            </a:r>
            <a:r>
              <a:rPr lang="en-US" dirty="0" err="1" smtClean="0"/>
              <a:t>Hebraeg</a:t>
            </a:r>
            <a:r>
              <a:rPr lang="en-US" dirty="0" smtClean="0"/>
              <a:t> (</a:t>
            </a:r>
            <a:r>
              <a:rPr lang="en-US" i="1" dirty="0" smtClean="0"/>
              <a:t>sola </a:t>
            </a:r>
            <a:r>
              <a:rPr lang="en-US" i="1" dirty="0" smtClean="0"/>
              <a:t>scriptura</a:t>
            </a:r>
            <a:r>
              <a:rPr lang="en-US" dirty="0" smtClean="0"/>
              <a:t>).</a:t>
            </a:r>
          </a:p>
          <a:p>
            <a:r>
              <a:rPr lang="en-US" dirty="0" smtClean="0"/>
              <a:t>Martin Luther (1483-1546): </a:t>
            </a:r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agwedd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(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troi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</a:t>
            </a:r>
            <a:r>
              <a:rPr lang="en-US" dirty="0" err="1" smtClean="0"/>
              <a:t>gwrth-Iddewig</a:t>
            </a:r>
            <a:r>
              <a:rPr lang="en-US" dirty="0" smtClean="0"/>
              <a:t>; </a:t>
            </a:r>
            <a:r>
              <a:rPr lang="en-US" dirty="0" err="1" smtClean="0"/>
              <a:t>cymh</a:t>
            </a:r>
            <a:r>
              <a:rPr lang="en-US" dirty="0" smtClean="0"/>
              <a:t>. </a:t>
            </a:r>
            <a:r>
              <a:rPr lang="en-US" i="1" dirty="0" err="1" smtClean="0"/>
              <a:t>Ynghylch</a:t>
            </a:r>
            <a:r>
              <a:rPr lang="en-US" i="1" dirty="0" smtClean="0"/>
              <a:t> </a:t>
            </a:r>
            <a:r>
              <a:rPr lang="en-US" i="1" dirty="0" err="1" smtClean="0"/>
              <a:t>yr</a:t>
            </a:r>
            <a:r>
              <a:rPr lang="en-US" i="1" dirty="0" smtClean="0"/>
              <a:t> </a:t>
            </a:r>
            <a:r>
              <a:rPr lang="en-US" i="1" dirty="0" err="1" smtClean="0"/>
              <a:t>Iddewon</a:t>
            </a:r>
            <a:r>
              <a:rPr lang="en-US" i="1" dirty="0" smtClean="0"/>
              <a:t> </a:t>
            </a:r>
            <a:r>
              <a:rPr lang="en-US" i="1" dirty="0" err="1" smtClean="0"/>
              <a:t>a’u</a:t>
            </a:r>
            <a:r>
              <a:rPr lang="en-US" i="1" dirty="0" smtClean="0"/>
              <a:t> </a:t>
            </a:r>
            <a:r>
              <a:rPr lang="en-US" i="1" dirty="0" err="1" smtClean="0"/>
              <a:t>Celwyddau</a:t>
            </a:r>
            <a:r>
              <a:rPr lang="en-US" i="1" dirty="0" smtClean="0"/>
              <a:t> </a:t>
            </a:r>
            <a:r>
              <a:rPr lang="en-US" dirty="0" smtClean="0"/>
              <a:t>[1543</a:t>
            </a:r>
            <a:r>
              <a:rPr lang="en-US" dirty="0" smtClean="0"/>
              <a:t>])</a:t>
            </a:r>
          </a:p>
          <a:p>
            <a:r>
              <a:rPr lang="en-US" dirty="0" smtClean="0"/>
              <a:t>John </a:t>
            </a:r>
            <a:r>
              <a:rPr lang="en-US" dirty="0" err="1" smtClean="0"/>
              <a:t>Calfin</a:t>
            </a:r>
            <a:r>
              <a:rPr lang="en-US" dirty="0" smtClean="0"/>
              <a:t> </a:t>
            </a:r>
            <a:r>
              <a:rPr lang="en-US" dirty="0" smtClean="0"/>
              <a:t>(1509-1564)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</a:t>
            </a:r>
            <a:r>
              <a:rPr lang="en-US" dirty="0" err="1" smtClean="0"/>
              <a:t>cymhedrol</a:t>
            </a:r>
            <a:r>
              <a:rPr lang="en-US" dirty="0" smtClean="0"/>
              <a:t> (</a:t>
            </a:r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hawliau</a:t>
            </a:r>
            <a:r>
              <a:rPr lang="en-US" dirty="0" smtClean="0"/>
              <a:t> </a:t>
            </a:r>
            <a:r>
              <a:rPr lang="en-US" dirty="0" err="1" smtClean="0"/>
              <a:t>dynols</a:t>
            </a:r>
            <a:r>
              <a:rPr lang="en-US" dirty="0" smtClean="0"/>
              <a:t>).</a:t>
            </a: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Treftadaet</a:t>
            </a:r>
            <a:r>
              <a:rPr lang="en-US" dirty="0" err="1"/>
              <a:t>h</a:t>
            </a:r>
            <a:r>
              <a:rPr lang="en-US" dirty="0" smtClean="0"/>
              <a:t> </a:t>
            </a:r>
            <a:r>
              <a:rPr lang="en-US" dirty="0" smtClean="0"/>
              <a:t>Martin Luther?</a:t>
            </a:r>
            <a:endParaRPr lang="en-US" dirty="0"/>
          </a:p>
        </p:txBody>
      </p:sp>
      <p:pic>
        <p:nvPicPr>
          <p:cNvPr id="4" name="Content Placeholder 3" descr="3pb5wm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2895600"/>
            <a:ext cx="2819400" cy="3154362"/>
          </a:xfrm>
        </p:spPr>
      </p:pic>
      <p:pic>
        <p:nvPicPr>
          <p:cNvPr id="5" name="Picture 4" descr="025300102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0" y="1944688"/>
            <a:ext cx="3251200" cy="4826000"/>
          </a:xfrm>
          <a:prstGeom prst="rect">
            <a:avLst/>
          </a:prstGeom>
        </p:spPr>
      </p:pic>
      <p:pic>
        <p:nvPicPr>
          <p:cNvPr id="6" name="Picture 5" descr="images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200" y="1417638"/>
            <a:ext cx="2755900" cy="29591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906</Words>
  <Application>Microsoft Macintosh PowerPoint</Application>
  <PresentationFormat>On-screen Show (4:3)</PresentationFormat>
  <Paragraphs>107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Calibri</vt:lpstr>
      <vt:lpstr>Arial</vt:lpstr>
      <vt:lpstr>Office Theme</vt:lpstr>
      <vt:lpstr>Iddewon yn y Byd Modern</vt:lpstr>
      <vt:lpstr>Diffinio Termau</vt:lpstr>
      <vt:lpstr> Pynciau a Materion Trafod yn ystod yr Unfed Ganrif ar Hugain </vt:lpstr>
      <vt:lpstr>Gwreiddiau</vt:lpstr>
      <vt:lpstr>Datblygiadau o gwmpas 70 OC</vt:lpstr>
      <vt:lpstr>Y Phariseaid: Gelynion Iesu?</vt:lpstr>
      <vt:lpstr>Datblygiadau mewn  Cristnogaeth Gynnar</vt:lpstr>
      <vt:lpstr>Efengyl Ioan a’r Iddewon</vt:lpstr>
      <vt:lpstr>Cyhuddiadau yn erbyn yr Iddewon</vt:lpstr>
      <vt:lpstr>Torri Cysylltiad?</vt:lpstr>
      <vt:lpstr>Y Tadau Cynnar</vt:lpstr>
      <vt:lpstr>Cristnogaeth yn Ehangu</vt:lpstr>
      <vt:lpstr>Erledigaeth yr Iddewon</vt:lpstr>
      <vt:lpstr>Yr Oesoedd Canol </vt:lpstr>
      <vt:lpstr>Cyhuddiadau yn erbyn yr Iddewon:  Gwreiddiau Cythreulig </vt:lpstr>
      <vt:lpstr>Cyhuddiadau yn erbyn yr Iddewon:  Llofruddiaeth Ddefodol</vt:lpstr>
      <vt:lpstr>Y Croesgadau a’r Pla Du</vt:lpstr>
      <vt:lpstr>Ymatebion Iddewig</vt:lpstr>
      <vt:lpstr>Iddewon Ewrop yn Cael eu Bwrw Allan</vt:lpstr>
      <vt:lpstr>Y Diwygiad Protestannaidd</vt:lpstr>
      <vt:lpstr>Treftadaeth Martin Luther?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Jews in the Modern World</dc:title>
  <dc:creator>Catrin Williams</dc:creator>
  <cp:lastModifiedBy>Catrin Williams</cp:lastModifiedBy>
  <cp:revision>37</cp:revision>
  <dcterms:created xsi:type="dcterms:W3CDTF">2013-12-09T10:40:02Z</dcterms:created>
  <dcterms:modified xsi:type="dcterms:W3CDTF">2015-10-25T20:33:46Z</dcterms:modified>
</cp:coreProperties>
</file>