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9"/>
  </p:notesMasterIdLst>
  <p:sldIdLst>
    <p:sldId id="256" r:id="rId2"/>
    <p:sldId id="257" r:id="rId3"/>
    <p:sldId id="259" r:id="rId4"/>
    <p:sldId id="260" r:id="rId5"/>
    <p:sldId id="266" r:id="rId6"/>
    <p:sldId id="261" r:id="rId7"/>
    <p:sldId id="292" r:id="rId8"/>
    <p:sldId id="291" r:id="rId9"/>
    <p:sldId id="263" r:id="rId10"/>
    <p:sldId id="267" r:id="rId11"/>
    <p:sldId id="269" r:id="rId12"/>
    <p:sldId id="270" r:id="rId13"/>
    <p:sldId id="293" r:id="rId14"/>
    <p:sldId id="294" r:id="rId15"/>
    <p:sldId id="295" r:id="rId16"/>
    <p:sldId id="296" r:id="rId17"/>
    <p:sldId id="297" r:id="rId18"/>
  </p:sldIdLst>
  <p:sldSz cx="9144000" cy="5143500" type="screen16x9"/>
  <p:notesSz cx="6858000" cy="9144000"/>
  <p:embeddedFontLst>
    <p:embeddedFont>
      <p:font typeface="Carattere" panose="020B0604020202020204" charset="0"/>
      <p:regular r:id="rId20"/>
    </p:embeddedFont>
    <p:embeddedFont>
      <p:font typeface="Manrope" panose="020B0604020202020204" charset="0"/>
      <p:regular r:id="rId21"/>
      <p:bold r:id="rId22"/>
    </p:embeddedFont>
    <p:embeddedFont>
      <p:font typeface="Nunito Light" pitchFamily="2" charset="0"/>
      <p:regular r:id="rId23"/>
      <p:italic r:id="rId24"/>
    </p:embeddedFont>
    <p:embeddedFont>
      <p:font typeface="Open Sans" panose="020B0606030504020204" pitchFamily="34" charset="0"/>
      <p:regular r:id="rId25"/>
      <p:bold r:id="rId26"/>
      <p:italic r:id="rId27"/>
      <p:boldItalic r:id="rId28"/>
    </p:embeddedFont>
    <p:embeddedFont>
      <p:font typeface="Raleway" pitchFamily="2"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0A04B2D-BF04-4CA3-B7D7-36676C0B387C}">
  <a:tblStyle styleId="{00A04B2D-BF04-4CA3-B7D7-36676C0B387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69" autoAdjust="0"/>
    <p:restoredTop sz="95033" autoAdjust="0"/>
  </p:normalViewPr>
  <p:slideViewPr>
    <p:cSldViewPr snapToGrid="0">
      <p:cViewPr>
        <p:scale>
          <a:sx n="90" d="100"/>
          <a:sy n="90" d="100"/>
        </p:scale>
        <p:origin x="123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4bf5cb3459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4bf5cb3459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t>Introduction</a:t>
            </a:r>
          </a:p>
          <a:p>
            <a:pPr marL="0" lvl="0" indent="0" algn="l" rtl="0">
              <a:spcBef>
                <a:spcPts val="0"/>
              </a:spcBef>
              <a:spcAft>
                <a:spcPts val="0"/>
              </a:spcAft>
              <a:buNone/>
            </a:pPr>
            <a:r>
              <a:rPr lang="en-GB" dirty="0"/>
              <a:t>Good morning/afternoon, welcome to ECGE7007Q Assignment two, a critical examination of a chosen sustainable community. The sustainable community chosen for this assignment is Findhorn Eco Village. </a:t>
            </a: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Contents</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This presentation will be divided into 3 main sections, comprising an exploration of what we mean by sustainability and sustainability, an exploration of our research subject and a detailed, critical examination of the presented evidence, using a variety of sources including resources from the community themselves, the local community, the wider network of interested parties (UNESCO </a:t>
            </a:r>
            <a:r>
              <a:rPr lang="en-US" sz="1100" dirty="0" err="1">
                <a:solidFill>
                  <a:srgbClr val="000000"/>
                </a:solidFill>
                <a:effectLst/>
                <a:latin typeface="Open Sans" panose="020B0606030504020204" pitchFamily="34" charset="0"/>
                <a:ea typeface="Open Sans" panose="020B0606030504020204" pitchFamily="34" charset="0"/>
              </a:rPr>
              <a:t>etc</a:t>
            </a:r>
            <a:r>
              <a:rPr lang="en-US" sz="1100" dirty="0">
                <a:solidFill>
                  <a:srgbClr val="000000"/>
                </a:solidFill>
                <a:effectLst/>
                <a:latin typeface="Open Sans" panose="020B0606030504020204" pitchFamily="34" charset="0"/>
                <a:ea typeface="Open Sans" panose="020B0606030504020204" pitchFamily="34" charset="0"/>
              </a:rPr>
              <a:t>) and academic sources. A full list of references and bibliography can be found on the final presentation slide </a:t>
            </a:r>
            <a:r>
              <a:rPr lang="en-US" sz="1100" i="1" dirty="0">
                <a:solidFill>
                  <a:srgbClr val="EE0000"/>
                </a:solidFill>
                <a:effectLst/>
                <a:latin typeface="Open Sans" panose="020B0606030504020204" pitchFamily="34" charset="0"/>
                <a:ea typeface="Open Sans" panose="020B0606030504020204" pitchFamily="34" charset="0"/>
              </a:rPr>
              <a:t>as well as within the slide notes tab</a:t>
            </a: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Defining sustainable communities</a:t>
            </a:r>
            <a:endParaRPr lang="en-GB" sz="1100" dirty="0">
              <a:effectLst/>
              <a:latin typeface="Times New Roman" panose="02020603050405020304" pitchFamily="18" charset="0"/>
              <a:ea typeface="Times New Roman" panose="02020603050405020304" pitchFamily="18" charset="0"/>
            </a:endParaRPr>
          </a:p>
          <a:p>
            <a:pPr>
              <a:buNone/>
            </a:pPr>
            <a:r>
              <a:rPr lang="en-US" sz="1100" b="1"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If we can define sustainability as meeting the needs of the present without compromising the ability of future generations to meet their own needs.” United Nations Brundtland Commission (1987) and a community as – “the people living in one particular area or people who are considered as a unit because of their common interests, social group, or nationality.”  Cambridge Dictionary (2025) then it leads us to consider that a truly sustainable community is one that has evolved or been designed to ensure a balance in social, environmental and economic factors, leading ultimately to wellbeing for people and planet.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If the facilities within a community are designed as such that they can demonstrate resilience to climate change, meet the needs of residents and ensure sufficient resources for future generations it could be considered a sustainable community.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lnSpc>
                <a:spcPct val="115000"/>
              </a:lnSpc>
              <a:spcAft>
                <a:spcPts val="800"/>
              </a:spcAft>
              <a:buNone/>
            </a:pP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Intentional sustainable communities such as Llamas Eco village in Pembrokeshire (Welcome to Lammas, no date) and other examples often aim for a reduction in pollution and a reduced ecological footprint, through efficient resource use and reduced consumer consumption, as well as often integrating education and training, in order to encourage economic vitality and social equity within communities </a:t>
            </a:r>
            <a:r>
              <a:rPr lang="en-US" sz="1100" kern="100" dirty="0">
                <a:solidFill>
                  <a:srgbClr val="EE0000"/>
                </a:solidFill>
                <a:effectLst/>
                <a:latin typeface="Open Sans" panose="020B0606030504020204" pitchFamily="34" charset="0"/>
                <a:ea typeface="Open Sans" panose="020B0606030504020204" pitchFamily="34" charset="0"/>
                <a:cs typeface="Times New Roman" panose="02020603050405020304" pitchFamily="18" charset="0"/>
              </a:rPr>
              <a:t> </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Lammas </a:t>
            </a:r>
            <a:r>
              <a:rPr lang="en-GB" sz="1100" i="1" kern="0" dirty="0" err="1">
                <a:effectLst/>
                <a:latin typeface="Times New Roman" panose="02020603050405020304" pitchFamily="18" charset="0"/>
                <a:ea typeface="Times New Roman" panose="02020603050405020304" pitchFamily="18" charset="0"/>
                <a:cs typeface="Times New Roman" panose="02020603050405020304" pitchFamily="18" charset="0"/>
              </a:rPr>
              <a:t>EcoVillage</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 - Bright Green Futures</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2018)</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lnSpc>
                <a:spcPct val="115000"/>
              </a:lnSpc>
              <a:spcAft>
                <a:spcPts val="800"/>
              </a:spcAft>
              <a:buNone/>
            </a:pPr>
            <a:br>
              <a:rPr lang="en-GB"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br>
            <a:r>
              <a:rPr lang="en-GB"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It is important, for the purposes of this presentation to think critically about human/nature relationships and to consider power dynamics and the internal systems at play within communities, and as such I have chosen to consider sustainability through several theoretical lenses.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100" i="1"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solidFill>
                  <a:srgbClr val="000000"/>
                </a:solidFill>
                <a:effectLst/>
                <a:latin typeface="Open Sans" panose="020B0606030504020204" pitchFamily="34" charset="0"/>
                <a:ea typeface="Open Sans" panose="020B0606030504020204" pitchFamily="34" charset="0"/>
              </a:rPr>
              <a:t>The Karl Marx quotation used on our current slide “an entire society, a nation, or all simultaneously existing societies taken together, are not the owners of the earth. They are simply its possessors, its beneficiaries, and, have to bequeath it in an improved state to succeeding generations as </a:t>
            </a:r>
            <a:r>
              <a:rPr lang="en-GB" sz="1100" dirty="0" err="1">
                <a:solidFill>
                  <a:srgbClr val="000000"/>
                </a:solidFill>
                <a:effectLst/>
                <a:latin typeface="Open Sans" panose="020B0606030504020204" pitchFamily="34" charset="0"/>
                <a:ea typeface="Open Sans" panose="020B0606030504020204" pitchFamily="34" charset="0"/>
              </a:rPr>
              <a:t>boni</a:t>
            </a:r>
            <a:r>
              <a:rPr lang="en-GB" sz="1100" dirty="0">
                <a:solidFill>
                  <a:srgbClr val="000000"/>
                </a:solidFill>
                <a:effectLst/>
                <a:latin typeface="Open Sans" panose="020B0606030504020204" pitchFamily="34" charset="0"/>
                <a:ea typeface="Open Sans" panose="020B0606030504020204" pitchFamily="34" charset="0"/>
              </a:rPr>
              <a:t> </a:t>
            </a:r>
            <a:r>
              <a:rPr lang="en-GB" sz="1100" dirty="0" err="1">
                <a:solidFill>
                  <a:srgbClr val="000000"/>
                </a:solidFill>
                <a:effectLst/>
                <a:latin typeface="Open Sans" panose="020B0606030504020204" pitchFamily="34" charset="0"/>
                <a:ea typeface="Open Sans" panose="020B0606030504020204" pitchFamily="34" charset="0"/>
              </a:rPr>
              <a:t>patres</a:t>
            </a:r>
            <a:r>
              <a:rPr lang="en-GB" sz="1100" dirty="0">
                <a:solidFill>
                  <a:srgbClr val="000000"/>
                </a:solidFill>
                <a:effectLst/>
                <a:latin typeface="Open Sans" panose="020B0606030504020204" pitchFamily="34" charset="0"/>
                <a:ea typeface="Open Sans" panose="020B0606030504020204" pitchFamily="34" charset="0"/>
              </a:rPr>
              <a:t> </a:t>
            </a:r>
            <a:r>
              <a:rPr lang="en-GB" sz="1100" dirty="0" err="1">
                <a:solidFill>
                  <a:srgbClr val="000000"/>
                </a:solidFill>
                <a:effectLst/>
                <a:latin typeface="Open Sans" panose="020B0606030504020204" pitchFamily="34" charset="0"/>
                <a:ea typeface="Open Sans" panose="020B0606030504020204" pitchFamily="34" charset="0"/>
              </a:rPr>
              <a:t>familias</a:t>
            </a:r>
            <a:r>
              <a:rPr lang="en-GB" sz="1100" dirty="0">
                <a:solidFill>
                  <a:srgbClr val="000000"/>
                </a:solidFill>
                <a:effectLst/>
                <a:latin typeface="Open Sans" panose="020B0606030504020204" pitchFamily="34" charset="0"/>
                <a:ea typeface="Open Sans" panose="020B0606030504020204" pitchFamily="34" charset="0"/>
              </a:rPr>
              <a:t>”  (Marx, 1959) lead me to examine the idea of sustainability and sustainable communities through a Marxist lens.</a:t>
            </a:r>
            <a:endParaRPr lang="en-GB" sz="1100" dirty="0">
              <a:effectLst/>
              <a:latin typeface="Times New Roman" panose="02020603050405020304" pitchFamily="18" charset="0"/>
              <a:ea typeface="Times New Roman" panose="02020603050405020304" pitchFamily="18" charset="0"/>
            </a:endParaRPr>
          </a:p>
          <a:p>
            <a:pPr>
              <a:lnSpc>
                <a:spcPct val="115000"/>
              </a:lnSpc>
              <a:spcAft>
                <a:spcPts val="800"/>
              </a:spcAft>
              <a:buNone/>
            </a:pPr>
            <a:r>
              <a:rPr lang="en-GB"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Marxist theory frames sustainability through the</a:t>
            </a:r>
            <a:r>
              <a:rPr lang="en-GB" sz="1100" i="1"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 </a:t>
            </a:r>
            <a:r>
              <a:rPr lang="en-GB"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joint lenses of ecological exploitation and social inequality, and Marx first proposed the concept of the 'metabolic rift'—the disruption between the way humans live and the natural world, which he attributes to capitalist production </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(Foster, 1999)</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F</a:t>
            </a:r>
            <a:r>
              <a:rPr lang="en-GB"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rom a Marxist perspective, sustainable communities will not and cannot be created and survive under capitalism, due to the constant prioritising of profit over ‘people’ and ‘planet’ </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(Das, 2019b).</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Contemporary Academics such as John Bellamy Foster champion the Marxist view of sustainable communities and argue that true sustainability comes from addressing the causes of environmental degradation and the over commodification of nature</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(Foster, 1997).</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100" dirty="0">
                <a:solidFill>
                  <a:srgbClr val="000000"/>
                </a:solidFill>
                <a:effectLst/>
                <a:latin typeface="Open Sans" panose="020B0606030504020204" pitchFamily="34" charset="0"/>
                <a:ea typeface="Open Sans" panose="020B0606030504020204" pitchFamily="34" charset="0"/>
              </a:rPr>
              <a:t>Foster proposes a ‘humanist Marxism’ that leans towards eco socialism (Baer, 2019)  and that “integrates ecological sustainability with social justice, envisioning communities where production is democratized to heal the rift between society and the environment. In this lens, true sustainability is revolutionary, requiring the overthrow of exploitative systems to foster equitable, non-alienated relationships with nature” (Hosseini, 2023)</a:t>
            </a:r>
            <a:endParaRPr lang="en-GB" sz="1100" dirty="0">
              <a:effectLst/>
              <a:latin typeface="Times New Roman" panose="02020603050405020304" pitchFamily="18" charset="0"/>
              <a:ea typeface="Times New Roman" panose="02020603050405020304" pitchFamily="18" charset="0"/>
            </a:endParaRPr>
          </a:p>
          <a:p>
            <a:pPr>
              <a:buNone/>
            </a:pPr>
            <a:r>
              <a:rPr lang="en-GB" sz="1100" dirty="0">
                <a:solidFill>
                  <a:srgbClr val="000000"/>
                </a:solidFill>
                <a:effectLst/>
                <a:latin typeface="Open Sans" panose="020B0606030504020204" pitchFamily="34" charset="0"/>
                <a:ea typeface="Open Sans" panose="020B0606030504020204" pitchFamily="34" charset="0"/>
              </a:rPr>
              <a:t>Considering sustainable communities through complexity theory allows us to consider the interconnected social and natural elements of their underlying systems and processes.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solidFill>
                  <a:srgbClr val="000000"/>
                </a:solidFill>
                <a:effectLst/>
                <a:latin typeface="Open Sans" panose="020B0606030504020204" pitchFamily="34" charset="0"/>
                <a:ea typeface="Open Sans" panose="020B0606030504020204" pitchFamily="34" charset="0"/>
              </a:rPr>
              <a:t>Norberg and Cumming (2008) emphasise the non-linear dynamics of human behaviours, interaction and the factors that impact outcomes leading to possible resilience in the face of challenges. </a:t>
            </a:r>
            <a:endParaRPr lang="en-GB" sz="1100" dirty="0">
              <a:effectLst/>
              <a:latin typeface="Times New Roman" panose="02020603050405020304" pitchFamily="18" charset="0"/>
              <a:ea typeface="Times New Roman" panose="02020603050405020304" pitchFamily="18" charset="0"/>
            </a:endParaRPr>
          </a:p>
          <a:p>
            <a:pPr>
              <a:lnSpc>
                <a:spcPct val="115000"/>
              </a:lnSpc>
              <a:spcAft>
                <a:spcPts val="800"/>
              </a:spcAft>
              <a:buNone/>
            </a:pPr>
            <a:r>
              <a:rPr lang="en-GB"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By using complexity theory as a tool for epistemological research we would be better equipped to assess methods of sustainability and how they are compatible with human-environment interactions</a:t>
            </a:r>
            <a:r>
              <a:rPr lang="en-GB" sz="1100" kern="100" dirty="0">
                <a:solidFill>
                  <a:srgbClr val="EE0000"/>
                </a:solidFill>
                <a:effectLst/>
                <a:latin typeface="Open Sans" panose="020B0606030504020204" pitchFamily="34" charset="0"/>
                <a:ea typeface="Open Sans" panose="020B0606030504020204" pitchFamily="34" charset="0"/>
                <a:cs typeface="Times New Roman" panose="02020603050405020304" pitchFamily="18" charset="0"/>
              </a:rPr>
              <a:t> </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(Huang, Yu and </a:t>
            </a:r>
            <a:r>
              <a:rPr lang="en-GB" sz="1100" kern="0" dirty="0" err="1">
                <a:effectLst/>
                <a:latin typeface="Times New Roman" panose="02020603050405020304" pitchFamily="18" charset="0"/>
                <a:ea typeface="Times New Roman" panose="02020603050405020304" pitchFamily="18" charset="0"/>
                <a:cs typeface="Times New Roman" panose="02020603050405020304" pitchFamily="18" charset="0"/>
              </a:rPr>
              <a:t>Limniou</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sng" strike="noStrike" cap="none" dirty="0">
                <a:solidFill>
                  <a:srgbClr val="000000"/>
                </a:solidFill>
                <a:effectLst/>
                <a:latin typeface="Arial"/>
                <a:ea typeface="Arial"/>
                <a:cs typeface="Arial"/>
                <a:sym typeface="Arial"/>
              </a:rPr>
              <a:t>(background)</a:t>
            </a: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The Findhorn Ecovillage is one of the UKs most longstanding sustainable communities, the group call themselves an intentional community, although when the founders settled in Findhorn in 1962 there was no clear plan for a community group  (Temesgen, 2020) – The community now has around 500 permanent residents, and receives thousands of visitors per year (Findhorn, ecovillage on the Scottish coast, no date).</a:t>
            </a:r>
            <a:br>
              <a:rPr lang="en-US" sz="1100" b="0" i="0" u="none" strike="noStrike" cap="none" dirty="0">
                <a:solidFill>
                  <a:srgbClr val="000000"/>
                </a:solidFill>
                <a:effectLst/>
                <a:latin typeface="Arial"/>
                <a:ea typeface="Arial"/>
                <a:cs typeface="Arial"/>
                <a:sym typeface="Arial"/>
              </a:rPr>
            </a:br>
            <a:r>
              <a:rPr lang="en-US" sz="1100" b="0" i="0" u="none" strike="noStrike" cap="none" dirty="0" err="1">
                <a:solidFill>
                  <a:srgbClr val="000000"/>
                </a:solidFill>
                <a:effectLst/>
                <a:latin typeface="Arial"/>
                <a:ea typeface="Arial"/>
                <a:cs typeface="Arial"/>
                <a:sym typeface="Arial"/>
              </a:rPr>
              <a:t>Findhorns</a:t>
            </a:r>
            <a:r>
              <a:rPr lang="en-US" sz="1100" b="0" i="0" u="none" strike="noStrike" cap="none" dirty="0">
                <a:solidFill>
                  <a:srgbClr val="000000"/>
                </a:solidFill>
                <a:effectLst/>
                <a:latin typeface="Arial"/>
                <a:ea typeface="Arial"/>
                <a:cs typeface="Arial"/>
                <a:sym typeface="Arial"/>
              </a:rPr>
              <a:t> own website state that “The Ecovillage Findhorn is a synthesis of some of the very best of current thinking on sustainable human settlements. It is a constantly evolving model used as learning environment by a number of university and school groups as well as by professional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and municipalities worldwide.” (Ecovillage Findhorn, no date).</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54dda1946d_4_27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54dda1946d_4_2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Timeline</a:t>
            </a:r>
            <a:endParaRPr lang="en-GB" sz="1100" dirty="0">
              <a:effectLst/>
              <a:latin typeface="Times New Roman" panose="02020603050405020304" pitchFamily="18" charset="0"/>
              <a:ea typeface="Times New Roman" panose="02020603050405020304" pitchFamily="18" charset="0"/>
            </a:endParaRPr>
          </a:p>
          <a:p>
            <a:pPr>
              <a:buNone/>
            </a:pPr>
            <a:r>
              <a:rPr lang="en-US" sz="1100" b="1" dirty="0">
                <a:solidFill>
                  <a:srgbClr val="000000"/>
                </a:solidFill>
                <a:effectLst/>
                <a:latin typeface="Open Sans" panose="020B0606030504020204" pitchFamily="34" charset="0"/>
                <a:ea typeface="Open Sans" panose="020B0606030504020204" pitchFamily="34" charset="0"/>
              </a:rPr>
              <a:t>Shown on the current slide is a timeline of Findhorn, as published by the organization themselves. This shows key dates in the founding and expansion of the community. </a:t>
            </a:r>
            <a:br>
              <a:rPr lang="en-US" sz="1100" b="1" dirty="0">
                <a:solidFill>
                  <a:srgbClr val="000000"/>
                </a:solidFill>
                <a:effectLst/>
                <a:latin typeface="Open Sans" panose="020B0606030504020204" pitchFamily="34" charset="0"/>
                <a:ea typeface="Open Sans" panose="020B0606030504020204" pitchFamily="34" charset="0"/>
              </a:rPr>
            </a:br>
            <a:r>
              <a:rPr lang="en-US" sz="1100" b="1" dirty="0">
                <a:solidFill>
                  <a:srgbClr val="000000"/>
                </a:solidFill>
                <a:effectLst/>
                <a:latin typeface="Open Sans" panose="020B0606030504020204" pitchFamily="34" charset="0"/>
                <a:ea typeface="Open Sans" panose="020B0606030504020204" pitchFamily="34" charset="0"/>
              </a:rPr>
              <a:t>Considering that the community has spanned over sixty years, the timeline in limited in detail, and focuses on land purchase, building and expansion projects and commendations. </a:t>
            </a:r>
            <a:endParaRPr lang="en-GB" sz="11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54dda1946d_4_27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54dda1946d_4_27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key objectives</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Findhorn Eco village promote the following key objectives- To demonstrate sustainable development.</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To carry out research and training into sustainable development and ecological technologies, including permaculture.</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To live as an ‘intentional community’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To promote ‘Psychosynthesis’. (</a:t>
            </a:r>
            <a:r>
              <a:rPr lang="en-US" sz="1100" dirty="0" err="1">
                <a:solidFill>
                  <a:srgbClr val="000000"/>
                </a:solidFill>
                <a:effectLst/>
                <a:latin typeface="Open Sans" panose="020B0606030504020204" pitchFamily="34" charset="0"/>
                <a:ea typeface="Open Sans" panose="020B0606030504020204" pitchFamily="34" charset="0"/>
              </a:rPr>
              <a:t>Naturalbuild</a:t>
            </a:r>
            <a:r>
              <a:rPr lang="en-US" sz="1100" dirty="0">
                <a:solidFill>
                  <a:srgbClr val="000000"/>
                </a:solidFill>
                <a:effectLst/>
                <a:latin typeface="Open Sans" panose="020B0606030504020204" pitchFamily="34" charset="0"/>
                <a:ea typeface="Open Sans" panose="020B0606030504020204" pitchFamily="34" charset="0"/>
              </a:rPr>
              <a:t>, 2016)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In order to break down these objectives and separate genuine progress from greenwashing and self-congratulatory rhetoric we must look beyond the marketing narrative and use sources external to the Findhorn ecovillage. </a:t>
            </a:r>
            <a:endParaRPr lang="en-GB" sz="1100" dirty="0">
              <a:effectLst/>
              <a:latin typeface="Times New Roman" panose="02020603050405020304" pitchFamily="18" charset="0"/>
              <a:ea typeface="Times New Roman" panose="02020603050405020304" pitchFamily="18" charset="0"/>
            </a:endParaRPr>
          </a:p>
          <a:p>
            <a:pPr>
              <a:buNone/>
            </a:pP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Firstly, Sustainable development. Findhorn states they have a commitment to sustainable development and as shown on the community timeline (on previous slide) in the preceding ten years they have won awards such as Charity of the Year in the People Environment Achievement Awards and have been praised by the UN-Habitat Best Practice. </a:t>
            </a: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In 2006 the Stockholm Environmental Institute carried out an independent report and found that the Findhorn Eco village has a lower ecological footprint per resident than any other community in the developed world (Tinsley and George, 2006) However, an examination of the available data shows that in selecting the areas surveyed a consultation was carried out with representatives of the community, and not all areas of the community were included in the study. Notable areas excluded include all businesses based on and around the site, as well as visitors staying for more than 3 months.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The results were gathered using surveys, of which the response rate was low, with only 27% of questionnaires being returned. The survey date focused on ‘a typical week’ as well as questions relating to the previous two months.</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Based on this method of collecting date, we can use complexity theory to consider that this method of data collection is not able to give any information on the quality of peoples’ lives, or their overall wellbeing within the community setting. Van Vuuren and Smeets (2000) argue that the ecological footprint method is flawed, and is not a true reflection of environmental sustainability, as it fails to take into account economic and social factors. </a:t>
            </a:r>
            <a:br>
              <a:rPr lang="en-US" sz="1100" dirty="0">
                <a:solidFill>
                  <a:srgbClr val="000000"/>
                </a:solidFill>
                <a:effectLst/>
                <a:latin typeface="Open Sans" panose="020B0606030504020204" pitchFamily="34" charset="0"/>
                <a:ea typeface="Open Sans" panose="020B0606030504020204" pitchFamily="34" charset="0"/>
              </a:rPr>
            </a:b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Findhorn are able to provide evidence of research and development of sustainable activities and technologies, including their biological sewage treatment plant which results in full treatment for the waste of up to 500 people. However Laylin (2010) express concerns around the external costs of such systems, with expensive parts requiring replacement (The Living Machine trademark is registered to a company based in New Mexico, who leads us to consider shipping costs and impact).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Van Kooten and </a:t>
            </a:r>
            <a:r>
              <a:rPr lang="en-US" sz="1100" dirty="0" err="1">
                <a:solidFill>
                  <a:srgbClr val="000000"/>
                </a:solidFill>
                <a:effectLst/>
                <a:latin typeface="Open Sans" panose="020B0606030504020204" pitchFamily="34" charset="0"/>
                <a:ea typeface="Open Sans" panose="020B0606030504020204" pitchFamily="34" charset="0"/>
              </a:rPr>
              <a:t>Bulte</a:t>
            </a:r>
            <a:r>
              <a:rPr lang="en-US" sz="1100" dirty="0">
                <a:solidFill>
                  <a:srgbClr val="000000"/>
                </a:solidFill>
                <a:effectLst/>
                <a:latin typeface="Open Sans" panose="020B0606030504020204" pitchFamily="34" charset="0"/>
                <a:ea typeface="Open Sans" panose="020B0606030504020204" pitchFamily="34" charset="0"/>
              </a:rPr>
              <a:t> (2000) suggest that the studies conducted on energy usage are taken over the summer months, and do not provide a full picture of the sites usage. Available data shows that natural gas is in use, as well as solar, wind and tidal generators, but the site also uses approximately 57 </a:t>
            </a:r>
            <a:r>
              <a:rPr lang="en-US" sz="1100" dirty="0" err="1">
                <a:solidFill>
                  <a:srgbClr val="000000"/>
                </a:solidFill>
                <a:effectLst/>
                <a:latin typeface="Open Sans" panose="020B0606030504020204" pitchFamily="34" charset="0"/>
                <a:ea typeface="Open Sans" panose="020B0606030504020204" pitchFamily="34" charset="0"/>
              </a:rPr>
              <a:t>tonnes</a:t>
            </a:r>
            <a:r>
              <a:rPr lang="en-US" sz="1100" dirty="0">
                <a:solidFill>
                  <a:srgbClr val="000000"/>
                </a:solidFill>
                <a:effectLst/>
                <a:latin typeface="Open Sans" panose="020B0606030504020204" pitchFamily="34" charset="0"/>
                <a:ea typeface="Open Sans" panose="020B0606030504020204" pitchFamily="34" charset="0"/>
              </a:rPr>
              <a:t> of wood fuel per year, and no data is given over to petrol and diesel usage. It would be useful to compare seasonal usage to gain a full picture.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A further key objective at Findhorn is to live as an ‘intentional community’. An intentional community is defined by The Washington University as “groups of people who have come together to live cooperatively in pursuit of a shared vision of a better society.” (Lockyer et al., 2011). </a:t>
            </a:r>
            <a:endParaRPr lang="en-GB" sz="1100" dirty="0">
              <a:effectLst/>
              <a:latin typeface="Times New Roman" panose="02020603050405020304" pitchFamily="18" charset="0"/>
              <a:ea typeface="Times New Roman" panose="02020603050405020304" pitchFamily="18" charset="0"/>
            </a:endParaRPr>
          </a:p>
          <a:p>
            <a:pPr>
              <a:buNone/>
            </a:pP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As communities grow, it becomes increasingly likely that leaders will emerge,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Moghaddam (2023) and this can lead to increased tension and other issues, especially when there is no clear chain of command and multiple intersecting ‘areas’ or work groups, there are key events missing from the ‘Findhorn timeline’ as shown on slide five, most notably the financial impact of Brexit and the Covid-19 Pandemic, which led to more than 50 staff redundancies.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(I would like to pause here to consider that redundancies, as a concept are a surprising element to encounter within such a community, and could lead us to believe that the community is more of a business with a focus on profits than it professes to be, “management admitted the pandemic had merely accelerated a three-year change process designed to make the charity more profitable, and included reducing staff costs”  (Jones, 2021) )</a:t>
            </a:r>
            <a:br>
              <a:rPr lang="en-US" sz="1100" dirty="0">
                <a:solidFill>
                  <a:srgbClr val="000000"/>
                </a:solidFill>
                <a:effectLst/>
                <a:latin typeface="Open Sans" panose="020B0606030504020204" pitchFamily="34" charset="0"/>
                <a:ea typeface="Open Sans" panose="020B0606030504020204" pitchFamily="34" charset="0"/>
              </a:rPr>
            </a:b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The staff redundancies led to a former staff member being charged with ‘willful fire raising’ causing damages of £400,000 (Shepherd, no date).</a:t>
            </a:r>
            <a:endParaRPr lang="en-GB" sz="1100" dirty="0">
              <a:effectLst/>
              <a:latin typeface="Times New Roman" panose="02020603050405020304" pitchFamily="18" charset="0"/>
              <a:ea typeface="Times New Roman" panose="02020603050405020304" pitchFamily="18" charset="0"/>
            </a:endParaRPr>
          </a:p>
          <a:p>
            <a:pPr>
              <a:lnSpc>
                <a:spcPct val="115000"/>
              </a:lnSpc>
              <a:spcAft>
                <a:spcPts val="800"/>
              </a:spcAft>
              <a:buNone/>
            </a:pPr>
            <a:b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b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The final objective of Findhorn is to promote ‘Psychosynthesis’ - </a:t>
            </a:r>
            <a:b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b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Psychosynthesis is a kind of trans-personal therapy, which places emphasis on “the idea that humans have a natural potential for growth and wholeness and works to help people move past limiting experiences to achieve self-realization and fulfillment” (Hardy, 1987) </a:t>
            </a:r>
            <a:b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b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However psychosynthesis and the approach at Findhorn have received criticism, with ex members claiming that </a:t>
            </a:r>
            <a:r>
              <a:rPr lang="en-US" sz="1100" kern="100" dirty="0" err="1">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Findhorns</a:t>
            </a: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 spiritual practices do not align with its commercial practices (Sutcliffe, 2000) and the community also attracted criticism for such methods as ‘Grof Therapy’ </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Stanislav and Christina Grof: Cartographers of the Psyche – Multidisciplinary Association for Psychedelic Studies – MAPS</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2011) </a:t>
            </a: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and ‘</a:t>
            </a:r>
            <a:r>
              <a:rPr lang="en-US" sz="1100" kern="100" dirty="0" err="1">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Holotropic</a:t>
            </a: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 breathwork’ </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100" i="1" kern="0" dirty="0" err="1">
                <a:effectLst/>
                <a:latin typeface="Times New Roman" panose="02020603050405020304" pitchFamily="18" charset="0"/>
                <a:ea typeface="Times New Roman" panose="02020603050405020304" pitchFamily="18" charset="0"/>
                <a:cs typeface="Times New Roman" panose="02020603050405020304" pitchFamily="18" charset="0"/>
              </a:rPr>
              <a:t>Holotropic</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 Breathwork </a:t>
            </a:r>
            <a:r>
              <a:rPr lang="en-GB" sz="1100" i="1" kern="0" dirty="0" err="1">
                <a:effectLst/>
                <a:latin typeface="Times New Roman" panose="02020603050405020304" pitchFamily="18" charset="0"/>
                <a:ea typeface="Times New Roman" panose="02020603050405020304" pitchFamily="18" charset="0"/>
                <a:cs typeface="Times New Roman" panose="02020603050405020304" pitchFamily="18" charset="0"/>
              </a:rPr>
              <a:t>uk</a:t>
            </a:r>
            <a:r>
              <a:rPr lang="en-GB" sz="1100" i="1" kern="0" dirty="0">
                <a:effectLst/>
                <a:latin typeface="Times New Roman" panose="02020603050405020304" pitchFamily="18" charset="0"/>
                <a:ea typeface="Times New Roman" panose="02020603050405020304" pitchFamily="18" charset="0"/>
                <a:cs typeface="Times New Roman" panose="02020603050405020304" pitchFamily="18" charset="0"/>
              </a:rPr>
              <a:t>.| Integrativetherapies.co.uk</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no date)</a:t>
            </a:r>
            <a:r>
              <a:rPr lang="en-GB" sz="1100" kern="100" dirty="0">
                <a:solidFill>
                  <a:srgbClr val="EE0000"/>
                </a:solidFill>
                <a:effectLst/>
                <a:latin typeface="Open Sans" panose="020B0606030504020204" pitchFamily="34" charset="0"/>
                <a:ea typeface="Open Sans" panose="020B0606030504020204" pitchFamily="34" charset="0"/>
                <a:cs typeface="Times New Roman" panose="02020603050405020304" pitchFamily="18" charset="0"/>
              </a:rPr>
              <a:t> </a:t>
            </a: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and a former member attempted to complain to UNESCO and stated that “The Foundation has promoted many questionable teachings and practices over a period of many years, and this fact requires due investigation as to the relevance of their “workshop” contribution. The popularity of the Foundation has relied upon uncritical acceptance of stock themes and catchphrases, with the consequence that dissidents have been stifled and </a:t>
            </a:r>
            <a:r>
              <a:rPr lang="en-US" sz="1100" kern="100" dirty="0" err="1">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stigmatised</a:t>
            </a:r>
            <a:r>
              <a:rPr lang="en-US" sz="1100" kern="100" dirty="0">
                <a:solidFill>
                  <a:srgbClr val="000000"/>
                </a:solidFill>
                <a:effectLst/>
                <a:latin typeface="Open Sans" panose="020B0606030504020204" pitchFamily="34" charset="0"/>
                <a:ea typeface="Open Sans" panose="020B0606030504020204" pitchFamily="34" charset="0"/>
                <a:cs typeface="Times New Roman" panose="02020603050405020304" pitchFamily="18" charset="0"/>
              </a:rPr>
              <a:t> by the Foundation management intent upon commercial expansion and donations”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(Reflections, 2024)</a:t>
            </a:r>
            <a:endParaRPr lang="en-GB" sz="11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a:extLst>
            <a:ext uri="{FF2B5EF4-FFF2-40B4-BE49-F238E27FC236}">
              <a16:creationId xmlns:a16="http://schemas.microsoft.com/office/drawing/2014/main" id="{DCD80470-4828-1C6F-C80B-9CC322DB2559}"/>
            </a:ext>
          </a:extLst>
        </p:cNvPr>
        <p:cNvGrpSpPr/>
        <p:nvPr/>
      </p:nvGrpSpPr>
      <p:grpSpPr>
        <a:xfrm>
          <a:off x="0" y="0"/>
          <a:ext cx="0" cy="0"/>
          <a:chOff x="0" y="0"/>
          <a:chExt cx="0" cy="0"/>
        </a:xfrm>
      </p:grpSpPr>
      <p:sp>
        <p:nvSpPr>
          <p:cNvPr id="127" name="Google Shape;127;gd431007ba2_0_208:notes">
            <a:extLst>
              <a:ext uri="{FF2B5EF4-FFF2-40B4-BE49-F238E27FC236}">
                <a16:creationId xmlns:a16="http://schemas.microsoft.com/office/drawing/2014/main" id="{E0A9653E-A7A1-936E-5531-B944AB7F2B6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d431007ba2_0_208:notes">
            <a:extLst>
              <a:ext uri="{FF2B5EF4-FFF2-40B4-BE49-F238E27FC236}">
                <a16:creationId xmlns:a16="http://schemas.microsoft.com/office/drawing/2014/main" id="{9FAC864B-70DE-BC0E-3EB3-75EE240DF8A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organizational map</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The </a:t>
            </a:r>
            <a:r>
              <a:rPr lang="en-US" sz="1100" dirty="0" err="1">
                <a:solidFill>
                  <a:srgbClr val="000000"/>
                </a:solidFill>
                <a:effectLst/>
                <a:latin typeface="Open Sans" panose="020B0606030504020204" pitchFamily="34" charset="0"/>
                <a:ea typeface="Open Sans" panose="020B0606030504020204" pitchFamily="34" charset="0"/>
              </a:rPr>
              <a:t>organisational</a:t>
            </a:r>
            <a:r>
              <a:rPr lang="en-US" sz="1100" dirty="0">
                <a:solidFill>
                  <a:srgbClr val="000000"/>
                </a:solidFill>
                <a:effectLst/>
                <a:latin typeface="Open Sans" panose="020B0606030504020204" pitchFamily="34" charset="0"/>
                <a:ea typeface="Open Sans" panose="020B0606030504020204" pitchFamily="34" charset="0"/>
              </a:rPr>
              <a:t> map, published on the Findhorn website and dated 2023, which is after the noted impact of the pandemic, Brexit, redundancies and the resulting fire and damages shows an intersected web of not for profit </a:t>
            </a:r>
            <a:r>
              <a:rPr lang="en-US" sz="1100" dirty="0" err="1">
                <a:solidFill>
                  <a:srgbClr val="000000"/>
                </a:solidFill>
                <a:effectLst/>
                <a:latin typeface="Open Sans" panose="020B0606030504020204" pitchFamily="34" charset="0"/>
                <a:ea typeface="Open Sans" panose="020B0606030504020204" pitchFamily="34" charset="0"/>
              </a:rPr>
              <a:t>organisations</a:t>
            </a:r>
            <a:r>
              <a:rPr lang="en-US" sz="1100" dirty="0">
                <a:solidFill>
                  <a:srgbClr val="000000"/>
                </a:solidFill>
                <a:effectLst/>
                <a:latin typeface="Open Sans" panose="020B0606030504020204" pitchFamily="34" charset="0"/>
                <a:ea typeface="Open Sans" panose="020B0606030504020204" pitchFamily="34" charset="0"/>
              </a:rPr>
              <a:t>, community groups, businesses and other groups and associations.</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Complexity theory teaches us that in non linear networks, long term planning is almost impossible, as small changes can cause dramatic and unpredictable results, and strategic power will come from successfully managing resources and responsibilities (Complexity theory and organizations | EBSCO Research, no date) In a community such as </a:t>
            </a:r>
            <a:r>
              <a:rPr lang="en-US" sz="1100" dirty="0" err="1">
                <a:solidFill>
                  <a:srgbClr val="000000"/>
                </a:solidFill>
                <a:effectLst/>
                <a:latin typeface="Open Sans" panose="020B0606030504020204" pitchFamily="34" charset="0"/>
                <a:ea typeface="Open Sans" panose="020B0606030504020204" pitchFamily="34" charset="0"/>
              </a:rPr>
              <a:t>findhorn</a:t>
            </a:r>
            <a:r>
              <a:rPr lang="en-US" sz="1100" dirty="0">
                <a:solidFill>
                  <a:srgbClr val="000000"/>
                </a:solidFill>
                <a:effectLst/>
                <a:latin typeface="Open Sans" panose="020B0606030504020204" pitchFamily="34" charset="0"/>
                <a:ea typeface="Open Sans" panose="020B0606030504020204" pitchFamily="34" charset="0"/>
              </a:rPr>
              <a:t>, who do not have a firm management structure and state that individuals are ‘called’ to daily tasks or teams, there may be a basic weakness to the structure, due to poor resource management. </a:t>
            </a:r>
            <a:endParaRPr lang="en-GB" sz="11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10246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a:extLst>
            <a:ext uri="{FF2B5EF4-FFF2-40B4-BE49-F238E27FC236}">
              <a16:creationId xmlns:a16="http://schemas.microsoft.com/office/drawing/2014/main" id="{DB858231-CD8A-5CFD-016D-F05D28AC0C2C}"/>
            </a:ext>
          </a:extLst>
        </p:cNvPr>
        <p:cNvGrpSpPr/>
        <p:nvPr/>
      </p:nvGrpSpPr>
      <p:grpSpPr>
        <a:xfrm>
          <a:off x="0" y="0"/>
          <a:ext cx="0" cy="0"/>
          <a:chOff x="0" y="0"/>
          <a:chExt cx="0" cy="0"/>
        </a:xfrm>
      </p:grpSpPr>
      <p:sp>
        <p:nvSpPr>
          <p:cNvPr id="207" name="Google Shape;207;g184d99d1a72_0_2:notes">
            <a:extLst>
              <a:ext uri="{FF2B5EF4-FFF2-40B4-BE49-F238E27FC236}">
                <a16:creationId xmlns:a16="http://schemas.microsoft.com/office/drawing/2014/main" id="{E3048D90-442E-D4B7-D9CF-1B0DD7D3DFC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184d99d1a72_0_2:notes">
            <a:extLst>
              <a:ext uri="{FF2B5EF4-FFF2-40B4-BE49-F238E27FC236}">
                <a16:creationId xmlns:a16="http://schemas.microsoft.com/office/drawing/2014/main" id="{CADF983B-548A-20B9-8E92-99649D63C88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SWOT</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Following the fires of 2021, Findhorn entered a further period of economic and social instability, which led to the foundation ‘winding down’ and stopping most organized activities in November 2023. </a:t>
            </a: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This led to a community buyout attempt (GEN Europe, 2025) and the SWOT analysis shown on the current slide was produced by a group named – ‘Ecovillage Findhorn Community Benefit Society’ (Ecovillage Findhorn, no date) who have organized a community buyout of the site and facilities.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When examining the SWOT as produced by the community benefit society it is important to consider that the SWOT itself is a linear exercise and does not delve into how the areas are interconnected or take into account the complexities of human interactions on the individual sections. </a:t>
            </a: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Brand (2017) states that “Enterprise has always been challenged by unintended system-level consequences arising from well-intentioned individual-level actions”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Key takeaways from the SWOT analysis appear to be that there are significant opportunities, but these may be outweighed by the “lack of coherent governance” and while no financial statements are available, there appears to be significant expense required for the majority of improvements. </a:t>
            </a: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wealth inequality and friction between residents/visitors and outsiders is also listed as a weakness, this signifies a deeper issue and must be resolved if the community is to continue in a sustainable manner. </a:t>
            </a:r>
            <a:endParaRPr lang="en-GB" sz="11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32425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34bf5cb3459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34bf5cb3459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CRITICAL CONSIDERATIONS</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The community appears to have faced significant changes and challenges since its inception, and the difficulty may lie in the fact that the community is also a commercial enterprise, with a weak and uncertain management structure.</a:t>
            </a: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If we consider the three pillars of sustainability, People, Planet, Profit- these are not in harmony, the evidence presented demonstrates that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While the planet pillar has (on the surface at least) been </a:t>
            </a:r>
            <a:r>
              <a:rPr lang="en-US" sz="1100" dirty="0" err="1">
                <a:solidFill>
                  <a:srgbClr val="000000"/>
                </a:solidFill>
                <a:effectLst/>
                <a:latin typeface="Open Sans" panose="020B0606030504020204" pitchFamily="34" charset="0"/>
                <a:ea typeface="Open Sans" panose="020B0606030504020204" pitchFamily="34" charset="0"/>
              </a:rPr>
              <a:t>prioritised</a:t>
            </a:r>
            <a:r>
              <a:rPr lang="en-US" sz="1100" dirty="0">
                <a:solidFill>
                  <a:srgbClr val="000000"/>
                </a:solidFill>
                <a:effectLst/>
                <a:latin typeface="Open Sans" panose="020B0606030504020204" pitchFamily="34" charset="0"/>
                <a:ea typeface="Open Sans" panose="020B0606030504020204" pitchFamily="34" charset="0"/>
              </a:rPr>
              <a:t>, with evidence to suggest that ecological footprints are lower than the global average, not enough consideration has been given to other factors, such as air travel by international visitors, external purchases of essential items and nonrenewable fuels, these elements were largely excluded from the survey data collected by the Stockholm Institute.</a:t>
            </a:r>
            <a:br>
              <a:rPr lang="en-US" sz="1100" dirty="0">
                <a:solidFill>
                  <a:srgbClr val="000000"/>
                </a:solidFill>
                <a:effectLst/>
                <a:latin typeface="Open Sans" panose="020B0606030504020204" pitchFamily="34" charset="0"/>
                <a:ea typeface="Open Sans" panose="020B0606030504020204" pitchFamily="34" charset="0"/>
              </a:rPr>
            </a:br>
            <a:r>
              <a:rPr lang="en-US" sz="1100" dirty="0">
                <a:solidFill>
                  <a:srgbClr val="000000"/>
                </a:solidFill>
                <a:effectLst/>
                <a:latin typeface="Open Sans" panose="020B0606030504020204" pitchFamily="34" charset="0"/>
                <a:ea typeface="Open Sans" panose="020B0606030504020204" pitchFamily="34" charset="0"/>
              </a:rPr>
              <a:t>Social and financial issues, or the ‘people’ and ‘Profit’ pillars appear more troublesome, with widespread dissatisfaction and testimonies from ex members condemning the community, along with a lack of social equity and cohesion between remaining members, perhaps due to the prioritization of profit and a move away from the original ethos of the community. </a:t>
            </a:r>
            <a:endParaRPr lang="en-GB" sz="1100" dirty="0">
              <a:effectLst/>
              <a:latin typeface="Times New Roman" panose="02020603050405020304" pitchFamily="18" charset="0"/>
              <a:ea typeface="Times New Roman" panose="02020603050405020304" pitchFamily="18" charset="0"/>
            </a:endParaRPr>
          </a:p>
          <a:p>
            <a:pPr>
              <a:buNone/>
            </a:pPr>
            <a:r>
              <a:rPr lang="en-US" sz="1100"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2517220450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2517220450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sz="1100" b="1" dirty="0">
                <a:solidFill>
                  <a:srgbClr val="000000"/>
                </a:solidFill>
                <a:effectLst/>
                <a:latin typeface="Open Sans" panose="020B0606030504020204" pitchFamily="34" charset="0"/>
                <a:ea typeface="Open Sans" panose="020B0606030504020204" pitchFamily="34" charset="0"/>
              </a:rPr>
              <a:t>Summary</a:t>
            </a:r>
            <a:br>
              <a:rPr lang="en-US" sz="1100" b="1" dirty="0">
                <a:solidFill>
                  <a:srgbClr val="000000"/>
                </a:solidFill>
                <a:effectLst/>
                <a:latin typeface="Open Sans" panose="020B0606030504020204" pitchFamily="34" charset="0"/>
                <a:ea typeface="Open Sans" panose="020B0606030504020204" pitchFamily="34" charset="0"/>
              </a:rPr>
            </a:br>
            <a:r>
              <a:rPr lang="en-US" sz="1100" b="1" dirty="0">
                <a:solidFill>
                  <a:srgbClr val="000000"/>
                </a:solidFill>
                <a:effectLst/>
                <a:latin typeface="Open Sans" panose="020B0606030504020204" pitchFamily="34" charset="0"/>
                <a:ea typeface="Open Sans" panose="020B0606030504020204" pitchFamily="34" charset="0"/>
              </a:rPr>
              <a:t>In summary, Findhorn community remains, and persists as an intentional community, and can provide valuable lessons in renewable technologies. </a:t>
            </a:r>
            <a:br>
              <a:rPr lang="en-US" sz="1100" b="1" dirty="0">
                <a:solidFill>
                  <a:srgbClr val="000000"/>
                </a:solidFill>
                <a:effectLst/>
                <a:latin typeface="Open Sans" panose="020B0606030504020204" pitchFamily="34" charset="0"/>
                <a:ea typeface="Open Sans" panose="020B0606030504020204" pitchFamily="34" charset="0"/>
              </a:rPr>
            </a:br>
            <a:r>
              <a:rPr lang="en-US" sz="1100" b="1" dirty="0">
                <a:solidFill>
                  <a:srgbClr val="000000"/>
                </a:solidFill>
                <a:effectLst/>
                <a:latin typeface="Open Sans" panose="020B0606030504020204" pitchFamily="34" charset="0"/>
                <a:ea typeface="Open Sans" panose="020B0606030504020204" pitchFamily="34" charset="0"/>
              </a:rPr>
              <a:t>Conducting research for this assignment has raised concerns over the accuracy of the available data, due to lack of records and solid data. There is a lack of clarity in reporting, with a strong tendency for widely opposing views to be reported, with minimal impartial or ‘middle ground’ reporting.</a:t>
            </a:r>
            <a:endParaRPr lang="en-GB" sz="1100" dirty="0">
              <a:effectLst/>
              <a:latin typeface="Times New Roman" panose="02020603050405020304" pitchFamily="18" charset="0"/>
              <a:ea typeface="Times New Roman" panose="02020603050405020304" pitchFamily="18" charset="0"/>
            </a:endParaRPr>
          </a:p>
          <a:p>
            <a:pPr>
              <a:buNone/>
            </a:pPr>
            <a:r>
              <a:rPr lang="en-US" sz="1100" b="1" dirty="0">
                <a:solidFill>
                  <a:srgbClr val="000000"/>
                </a:solidFill>
                <a:effectLst/>
                <a:latin typeface="Open Sans" panose="020B0606030504020204" pitchFamily="34" charset="0"/>
                <a:ea typeface="Open Sans" panose="020B0606030504020204" pitchFamily="34" charset="0"/>
              </a:rPr>
              <a:t> </a:t>
            </a:r>
            <a:endParaRPr lang="en-GB" sz="1100" dirty="0">
              <a:effectLst/>
              <a:latin typeface="Times New Roman" panose="02020603050405020304" pitchFamily="18" charset="0"/>
              <a:ea typeface="Times New Roman" panose="02020603050405020304" pitchFamily="18" charset="0"/>
            </a:endParaRPr>
          </a:p>
          <a:p>
            <a:pPr>
              <a:buNone/>
            </a:pPr>
            <a:r>
              <a:rPr lang="en-US" sz="1100" b="1" dirty="0">
                <a:solidFill>
                  <a:srgbClr val="000000"/>
                </a:solidFill>
                <a:effectLst/>
                <a:latin typeface="Open Sans" panose="020B0606030504020204" pitchFamily="34" charset="0"/>
                <a:ea typeface="Open Sans" panose="020B0606030504020204" pitchFamily="34" charset="0"/>
              </a:rPr>
              <a:t>The time period leading up to 2021, although heavily affected by wider socio-economic factors, demonstrates that the community was not sufficiently financially or socially resilient for true longevity.</a:t>
            </a:r>
            <a:endParaRPr lang="en-GB" sz="11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g135e18421cc_13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 name="Google Shape;306;g135e18421cc_13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34bf5cb3459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34bf5cb3459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327675" y="200750"/>
            <a:ext cx="4593900" cy="3173400"/>
          </a:xfrm>
          <a:prstGeom prst="rect">
            <a:avLst/>
          </a:prstGeom>
        </p:spPr>
        <p:txBody>
          <a:bodyPr spcFirstLastPara="1" wrap="square" lIns="91425" tIns="91425" rIns="91425" bIns="91425" anchor="t" anchorCtr="0">
            <a:noAutofit/>
          </a:bodyPr>
          <a:lstStyle>
            <a:lvl1pPr lvl="0">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327675" y="4206575"/>
            <a:ext cx="4593900" cy="514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a:spLocks noGrp="1"/>
          </p:cNvSpPr>
          <p:nvPr>
            <p:ph type="pic" idx="2"/>
          </p:nvPr>
        </p:nvSpPr>
        <p:spPr>
          <a:xfrm>
            <a:off x="5363525" y="0"/>
            <a:ext cx="3780600" cy="5143500"/>
          </a:xfrm>
          <a:prstGeom prst="rect">
            <a:avLst/>
          </a:prstGeom>
          <a:noFill/>
          <a:ln>
            <a:noFill/>
          </a:ln>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2"/>
        <p:cNvGrpSpPr/>
        <p:nvPr/>
      </p:nvGrpSpPr>
      <p:grpSpPr>
        <a:xfrm>
          <a:off x="0" y="0"/>
          <a:ext cx="0" cy="0"/>
          <a:chOff x="0" y="0"/>
          <a:chExt cx="0" cy="0"/>
        </a:xfrm>
      </p:grpSpPr>
      <p:sp>
        <p:nvSpPr>
          <p:cNvPr id="13" name="Google Shape;13;p3"/>
          <p:cNvSpPr>
            <a:spLocks noGrp="1"/>
          </p:cNvSpPr>
          <p:nvPr>
            <p:ph type="pic" idx="2"/>
          </p:nvPr>
        </p:nvSpPr>
        <p:spPr>
          <a:xfrm>
            <a:off x="0" y="0"/>
            <a:ext cx="3493500" cy="5143500"/>
          </a:xfrm>
          <a:prstGeom prst="rect">
            <a:avLst/>
          </a:prstGeom>
          <a:noFill/>
          <a:ln>
            <a:noFill/>
          </a:ln>
        </p:spPr>
        <p:txBody>
          <a:bodyPr/>
          <a:lstStyle/>
          <a:p>
            <a:endParaRPr lang="en-GB"/>
          </a:p>
        </p:txBody>
      </p:sp>
      <p:sp>
        <p:nvSpPr>
          <p:cNvPr id="14" name="Google Shape;14;p3"/>
          <p:cNvSpPr txBox="1">
            <a:spLocks noGrp="1"/>
          </p:cNvSpPr>
          <p:nvPr>
            <p:ph type="title"/>
          </p:nvPr>
        </p:nvSpPr>
        <p:spPr>
          <a:xfrm>
            <a:off x="3636000" y="2769250"/>
            <a:ext cx="4794900" cy="1834800"/>
          </a:xfrm>
          <a:prstGeom prst="rect">
            <a:avLst/>
          </a:prstGeom>
        </p:spPr>
        <p:txBody>
          <a:bodyPr spcFirstLastPara="1" wrap="square" lIns="91425" tIns="91425" rIns="91425" bIns="91425" anchor="t" anchorCtr="0">
            <a:noAutofit/>
          </a:bodyPr>
          <a:lstStyle>
            <a:lvl1pPr lvl="0" algn="r">
              <a:spcBef>
                <a:spcPts val="0"/>
              </a:spcBef>
              <a:spcAft>
                <a:spcPts val="0"/>
              </a:spcAft>
              <a:buSzPts val="3600"/>
              <a:buNone/>
              <a:defRPr sz="4000">
                <a:solidFill>
                  <a:schemeClr val="lt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3" hasCustomPrompt="1"/>
          </p:nvPr>
        </p:nvSpPr>
        <p:spPr>
          <a:xfrm>
            <a:off x="3636000" y="290650"/>
            <a:ext cx="1367400" cy="6336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6000">
                <a:solidFill>
                  <a:schemeClr val="lt1"/>
                </a:solidFill>
                <a:latin typeface="Carattere"/>
                <a:ea typeface="Carattere"/>
                <a:cs typeface="Carattere"/>
                <a:sym typeface="Carattere"/>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27675" y="25315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18" name="Google Shape;18;p4"/>
          <p:cNvSpPr txBox="1">
            <a:spLocks noGrp="1"/>
          </p:cNvSpPr>
          <p:nvPr>
            <p:ph type="body" idx="1"/>
          </p:nvPr>
        </p:nvSpPr>
        <p:spPr>
          <a:xfrm>
            <a:off x="720000" y="990250"/>
            <a:ext cx="7704000" cy="3613800"/>
          </a:xfrm>
          <a:prstGeom prst="rect">
            <a:avLst/>
          </a:prstGeom>
        </p:spPr>
        <p:txBody>
          <a:bodyPr spcFirstLastPara="1" wrap="square" lIns="91425" tIns="91425" rIns="91425" bIns="91425" anchor="t" anchorCtr="0">
            <a:noAutofit/>
          </a:bodyPr>
          <a:lstStyle>
            <a:lvl1pPr marL="457200" lvl="0" indent="-304800" rtl="0">
              <a:lnSpc>
                <a:spcPct val="115000"/>
              </a:lnSpc>
              <a:spcBef>
                <a:spcPts val="0"/>
              </a:spcBef>
              <a:spcAft>
                <a:spcPts val="0"/>
              </a:spcAft>
              <a:buSzPts val="1200"/>
              <a:buFont typeface="Nunito Light"/>
              <a:buChar char="●"/>
              <a:defRPr/>
            </a:lvl1pPr>
            <a:lvl2pPr marL="914400" lvl="1" indent="-304800" rtl="0">
              <a:lnSpc>
                <a:spcPct val="100000"/>
              </a:lnSpc>
              <a:spcBef>
                <a:spcPts val="100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27675" y="25315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7"/>
        <p:cNvGrpSpPr/>
        <p:nvPr/>
      </p:nvGrpSpPr>
      <p:grpSpPr>
        <a:xfrm>
          <a:off x="0" y="0"/>
          <a:ext cx="0" cy="0"/>
          <a:chOff x="0" y="0"/>
          <a:chExt cx="0" cy="0"/>
        </a:xfrm>
      </p:grpSpPr>
      <p:sp>
        <p:nvSpPr>
          <p:cNvPr id="28" name="Google Shape;28;p7"/>
          <p:cNvSpPr txBox="1">
            <a:spLocks noGrp="1"/>
          </p:cNvSpPr>
          <p:nvPr>
            <p:ph type="title"/>
          </p:nvPr>
        </p:nvSpPr>
        <p:spPr>
          <a:xfrm>
            <a:off x="811975" y="878850"/>
            <a:ext cx="3637200" cy="1027800"/>
          </a:xfrm>
          <a:prstGeom prst="rect">
            <a:avLst/>
          </a:prstGeom>
        </p:spPr>
        <p:txBody>
          <a:bodyPr spcFirstLastPara="1" wrap="square" lIns="91425" tIns="91425" rIns="91425" bIns="91425" anchor="b"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29" name="Google Shape;29;p7"/>
          <p:cNvSpPr txBox="1">
            <a:spLocks noGrp="1"/>
          </p:cNvSpPr>
          <p:nvPr>
            <p:ph type="subTitle" idx="1"/>
          </p:nvPr>
        </p:nvSpPr>
        <p:spPr>
          <a:xfrm>
            <a:off x="811975" y="1966350"/>
            <a:ext cx="4294800" cy="247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30" name="Google Shape;30;p7"/>
          <p:cNvSpPr>
            <a:spLocks noGrp="1"/>
          </p:cNvSpPr>
          <p:nvPr>
            <p:ph type="pic" idx="2"/>
          </p:nvPr>
        </p:nvSpPr>
        <p:spPr>
          <a:xfrm>
            <a:off x="5643775" y="539500"/>
            <a:ext cx="2787000" cy="4064400"/>
          </a:xfrm>
          <a:prstGeom prst="rect">
            <a:avLst/>
          </a:prstGeom>
          <a:no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1"/>
        <p:cNvGrpSpPr/>
        <p:nvPr/>
      </p:nvGrpSpPr>
      <p:grpSpPr>
        <a:xfrm>
          <a:off x="0" y="0"/>
          <a:ext cx="0" cy="0"/>
          <a:chOff x="0" y="0"/>
          <a:chExt cx="0" cy="0"/>
        </a:xfrm>
      </p:grpSpPr>
      <p:sp>
        <p:nvSpPr>
          <p:cNvPr id="32" name="Google Shape;32;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3"/>
        <p:cNvGrpSpPr/>
        <p:nvPr/>
      </p:nvGrpSpPr>
      <p:grpSpPr>
        <a:xfrm>
          <a:off x="0" y="0"/>
          <a:ext cx="0" cy="0"/>
          <a:chOff x="0" y="0"/>
          <a:chExt cx="0" cy="0"/>
        </a:xfrm>
      </p:grpSpPr>
      <p:sp>
        <p:nvSpPr>
          <p:cNvPr id="34" name="Google Shape;34;p9"/>
          <p:cNvSpPr txBox="1">
            <a:spLocks noGrp="1"/>
          </p:cNvSpPr>
          <p:nvPr>
            <p:ph type="title"/>
          </p:nvPr>
        </p:nvSpPr>
        <p:spPr>
          <a:xfrm>
            <a:off x="2135550" y="1189100"/>
            <a:ext cx="4872900" cy="1964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lvl1pPr>
            <a:lvl2pPr lvl="1" algn="ctr" rtl="0">
              <a:spcBef>
                <a:spcPts val="0"/>
              </a:spcBef>
              <a:spcAft>
                <a:spcPts val="0"/>
              </a:spcAft>
              <a:buSzPts val="2600"/>
              <a:buNone/>
              <a:defRPr/>
            </a:lvl2pPr>
            <a:lvl3pPr lvl="2" algn="ctr" rtl="0">
              <a:spcBef>
                <a:spcPts val="0"/>
              </a:spcBef>
              <a:spcAft>
                <a:spcPts val="0"/>
              </a:spcAft>
              <a:buSzPts val="2600"/>
              <a:buNone/>
              <a:defRPr/>
            </a:lvl3pPr>
            <a:lvl4pPr lvl="3" algn="ctr" rtl="0">
              <a:spcBef>
                <a:spcPts val="0"/>
              </a:spcBef>
              <a:spcAft>
                <a:spcPts val="0"/>
              </a:spcAft>
              <a:buSzPts val="2600"/>
              <a:buNone/>
              <a:defRPr/>
            </a:lvl4pPr>
            <a:lvl5pPr lvl="4" algn="ctr" rtl="0">
              <a:spcBef>
                <a:spcPts val="0"/>
              </a:spcBef>
              <a:spcAft>
                <a:spcPts val="0"/>
              </a:spcAft>
              <a:buSzPts val="2600"/>
              <a:buNone/>
              <a:defRPr/>
            </a:lvl5pPr>
            <a:lvl6pPr lvl="5" algn="ctr" rtl="0">
              <a:spcBef>
                <a:spcPts val="0"/>
              </a:spcBef>
              <a:spcAft>
                <a:spcPts val="0"/>
              </a:spcAft>
              <a:buSzPts val="2600"/>
              <a:buNone/>
              <a:defRPr/>
            </a:lvl6pPr>
            <a:lvl7pPr lvl="6" algn="ctr" rtl="0">
              <a:spcBef>
                <a:spcPts val="0"/>
              </a:spcBef>
              <a:spcAft>
                <a:spcPts val="0"/>
              </a:spcAft>
              <a:buSzPts val="2600"/>
              <a:buNone/>
              <a:defRPr/>
            </a:lvl7pPr>
            <a:lvl8pPr lvl="7" algn="ctr" rtl="0">
              <a:spcBef>
                <a:spcPts val="0"/>
              </a:spcBef>
              <a:spcAft>
                <a:spcPts val="0"/>
              </a:spcAft>
              <a:buSzPts val="2600"/>
              <a:buNone/>
              <a:defRPr/>
            </a:lvl8pPr>
            <a:lvl9pPr lvl="8" algn="ctr" rtl="0">
              <a:spcBef>
                <a:spcPts val="0"/>
              </a:spcBef>
              <a:spcAft>
                <a:spcPts val="0"/>
              </a:spcAft>
              <a:buSzPts val="2600"/>
              <a:buNone/>
              <a:defRPr/>
            </a:lvl9pPr>
          </a:lstStyle>
          <a:p>
            <a:endParaRPr/>
          </a:p>
        </p:txBody>
      </p:sp>
      <p:sp>
        <p:nvSpPr>
          <p:cNvPr id="35" name="Google Shape;35;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6"/>
        <p:cNvGrpSpPr/>
        <p:nvPr/>
      </p:nvGrpSpPr>
      <p:grpSpPr>
        <a:xfrm>
          <a:off x="0" y="0"/>
          <a:ext cx="0" cy="0"/>
          <a:chOff x="0" y="0"/>
          <a:chExt cx="0" cy="0"/>
        </a:xfrm>
      </p:grpSpPr>
      <p:sp>
        <p:nvSpPr>
          <p:cNvPr id="37" name="Google Shape;37;p10"/>
          <p:cNvSpPr>
            <a:spLocks noGrp="1"/>
          </p:cNvSpPr>
          <p:nvPr>
            <p:ph type="pic" idx="2"/>
          </p:nvPr>
        </p:nvSpPr>
        <p:spPr>
          <a:xfrm>
            <a:off x="0" y="0"/>
            <a:ext cx="9144000" cy="5143500"/>
          </a:xfrm>
          <a:prstGeom prst="rect">
            <a:avLst/>
          </a:prstGeom>
          <a:noFill/>
          <a:ln>
            <a:noFill/>
          </a:ln>
        </p:spPr>
      </p:sp>
      <p:sp>
        <p:nvSpPr>
          <p:cNvPr id="38" name="Google Shape;38;p10"/>
          <p:cNvSpPr txBox="1">
            <a:spLocks noGrp="1"/>
          </p:cNvSpPr>
          <p:nvPr>
            <p:ph type="title"/>
          </p:nvPr>
        </p:nvSpPr>
        <p:spPr>
          <a:xfrm>
            <a:off x="1948800" y="4014450"/>
            <a:ext cx="5246400" cy="4416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1800"/>
              <a:buNone/>
              <a:defRPr sz="1800">
                <a:solidFill>
                  <a:schemeClr val="l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9"/>
        <p:cNvGrpSpPr/>
        <p:nvPr/>
      </p:nvGrpSpPr>
      <p:grpSpPr>
        <a:xfrm>
          <a:off x="0" y="0"/>
          <a:ext cx="0" cy="0"/>
          <a:chOff x="0" y="0"/>
          <a:chExt cx="0" cy="0"/>
        </a:xfrm>
      </p:grpSpPr>
      <p:sp>
        <p:nvSpPr>
          <p:cNvPr id="40" name="Google Shape;40;p11"/>
          <p:cNvSpPr txBox="1">
            <a:spLocks noGrp="1"/>
          </p:cNvSpPr>
          <p:nvPr>
            <p:ph type="title" hasCustomPrompt="1"/>
          </p:nvPr>
        </p:nvSpPr>
        <p:spPr>
          <a:xfrm>
            <a:off x="1284000" y="1340875"/>
            <a:ext cx="6576000" cy="16284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41" name="Google Shape;41;p11"/>
          <p:cNvSpPr txBox="1">
            <a:spLocks noGrp="1"/>
          </p:cNvSpPr>
          <p:nvPr>
            <p:ph type="subTitle" idx="1"/>
          </p:nvPr>
        </p:nvSpPr>
        <p:spPr>
          <a:xfrm>
            <a:off x="1284000" y="3101850"/>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2"/>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1">
  <p:cSld name="CUSTOM_10">
    <p:spTree>
      <p:nvGrpSpPr>
        <p:cNvPr id="1" name="Shape 53"/>
        <p:cNvGrpSpPr/>
        <p:nvPr/>
      </p:nvGrpSpPr>
      <p:grpSpPr>
        <a:xfrm>
          <a:off x="0" y="0"/>
          <a:ext cx="0" cy="0"/>
          <a:chOff x="0" y="0"/>
          <a:chExt cx="0" cy="0"/>
        </a:xfrm>
      </p:grpSpPr>
      <p:sp>
        <p:nvSpPr>
          <p:cNvPr id="54" name="Google Shape;54;p14"/>
          <p:cNvSpPr txBox="1">
            <a:spLocks noGrp="1"/>
          </p:cNvSpPr>
          <p:nvPr>
            <p:ph type="title"/>
          </p:nvPr>
        </p:nvSpPr>
        <p:spPr>
          <a:xfrm>
            <a:off x="713125" y="253150"/>
            <a:ext cx="77040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55"/>
        <p:cNvGrpSpPr/>
        <p:nvPr/>
      </p:nvGrpSpPr>
      <p:grpSpPr>
        <a:xfrm>
          <a:off x="0" y="0"/>
          <a:ext cx="0" cy="0"/>
          <a:chOff x="0" y="0"/>
          <a:chExt cx="0" cy="0"/>
        </a:xfrm>
      </p:grpSpPr>
      <p:sp>
        <p:nvSpPr>
          <p:cNvPr id="56" name="Google Shape;56;p15"/>
          <p:cNvSpPr txBox="1">
            <a:spLocks noGrp="1"/>
          </p:cNvSpPr>
          <p:nvPr>
            <p:ph type="title"/>
          </p:nvPr>
        </p:nvSpPr>
        <p:spPr>
          <a:xfrm>
            <a:off x="1025875" y="1046175"/>
            <a:ext cx="7675200" cy="9267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600"/>
              <a:buNone/>
              <a:defRPr sz="3000"/>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57" name="Google Shape;57;p15"/>
          <p:cNvSpPr txBox="1">
            <a:spLocks noGrp="1"/>
          </p:cNvSpPr>
          <p:nvPr>
            <p:ph type="subTitle" idx="1"/>
          </p:nvPr>
        </p:nvSpPr>
        <p:spPr>
          <a:xfrm>
            <a:off x="1025875" y="2295775"/>
            <a:ext cx="5144400" cy="219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a:lvl1pPr>
            <a:lvl2pPr lvl="1" algn="ctr" rtl="0">
              <a:lnSpc>
                <a:spcPct val="100000"/>
              </a:lnSpc>
              <a:spcBef>
                <a:spcPts val="0"/>
              </a:spcBef>
              <a:spcAft>
                <a:spcPts val="0"/>
              </a:spcAft>
              <a:buSzPts val="1200"/>
              <a:buAutoNum type="alphaLcPeriod"/>
              <a:defRPr/>
            </a:lvl2pPr>
            <a:lvl3pPr lvl="2" algn="ctr" rtl="0">
              <a:lnSpc>
                <a:spcPct val="100000"/>
              </a:lnSpc>
              <a:spcBef>
                <a:spcPts val="0"/>
              </a:spcBef>
              <a:spcAft>
                <a:spcPts val="0"/>
              </a:spcAft>
              <a:buSzPts val="1200"/>
              <a:buAutoNum type="romanLcPeriod"/>
              <a:defRPr/>
            </a:lvl3pPr>
            <a:lvl4pPr lvl="3" algn="ctr" rtl="0">
              <a:lnSpc>
                <a:spcPct val="100000"/>
              </a:lnSpc>
              <a:spcBef>
                <a:spcPts val="0"/>
              </a:spcBef>
              <a:spcAft>
                <a:spcPts val="0"/>
              </a:spcAft>
              <a:buSzPts val="1200"/>
              <a:buAutoNum type="arabicPeriod"/>
              <a:defRPr/>
            </a:lvl4pPr>
            <a:lvl5pPr lvl="4" algn="ctr" rtl="0">
              <a:lnSpc>
                <a:spcPct val="100000"/>
              </a:lnSpc>
              <a:spcBef>
                <a:spcPts val="0"/>
              </a:spcBef>
              <a:spcAft>
                <a:spcPts val="0"/>
              </a:spcAft>
              <a:buSzPts val="1200"/>
              <a:buAutoNum type="alphaLcPeriod"/>
              <a:defRPr/>
            </a:lvl5pPr>
            <a:lvl6pPr lvl="5" algn="ctr" rtl="0">
              <a:lnSpc>
                <a:spcPct val="100000"/>
              </a:lnSpc>
              <a:spcBef>
                <a:spcPts val="0"/>
              </a:spcBef>
              <a:spcAft>
                <a:spcPts val="0"/>
              </a:spcAft>
              <a:buSzPts val="1200"/>
              <a:buAutoNum type="romanLcPeriod"/>
              <a:defRPr/>
            </a:lvl6pPr>
            <a:lvl7pPr lvl="6" algn="ctr" rtl="0">
              <a:lnSpc>
                <a:spcPct val="100000"/>
              </a:lnSpc>
              <a:spcBef>
                <a:spcPts val="0"/>
              </a:spcBef>
              <a:spcAft>
                <a:spcPts val="0"/>
              </a:spcAft>
              <a:buSzPts val="1200"/>
              <a:buAutoNum type="arabicPeriod"/>
              <a:defRPr/>
            </a:lvl7pPr>
            <a:lvl8pPr lvl="7" algn="ctr" rtl="0">
              <a:lnSpc>
                <a:spcPct val="100000"/>
              </a:lnSpc>
              <a:spcBef>
                <a:spcPts val="0"/>
              </a:spcBef>
              <a:spcAft>
                <a:spcPts val="0"/>
              </a:spcAft>
              <a:buSzPts val="1200"/>
              <a:buAutoNum type="alphaLcPeriod"/>
              <a:defRPr/>
            </a:lvl8pPr>
            <a:lvl9pPr lvl="8" algn="ctr" rtl="0">
              <a:lnSpc>
                <a:spcPct val="100000"/>
              </a:lnSpc>
              <a:spcBef>
                <a:spcPts val="0"/>
              </a:spcBef>
              <a:spcAft>
                <a:spcPts val="0"/>
              </a:spcAft>
              <a:buSzPts val="1200"/>
              <a:buAutoNum type="romanLcPeriod"/>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1">
  <p:cSld name="ONE_COLUMN_TEXT_1">
    <p:spTree>
      <p:nvGrpSpPr>
        <p:cNvPr id="1" name="Shape 58"/>
        <p:cNvGrpSpPr/>
        <p:nvPr/>
      </p:nvGrpSpPr>
      <p:grpSpPr>
        <a:xfrm>
          <a:off x="0" y="0"/>
          <a:ext cx="0" cy="0"/>
          <a:chOff x="0" y="0"/>
          <a:chExt cx="0" cy="0"/>
        </a:xfrm>
      </p:grpSpPr>
      <p:sp>
        <p:nvSpPr>
          <p:cNvPr id="59" name="Google Shape;59;p16"/>
          <p:cNvSpPr txBox="1">
            <a:spLocks noGrp="1"/>
          </p:cNvSpPr>
          <p:nvPr>
            <p:ph type="title"/>
          </p:nvPr>
        </p:nvSpPr>
        <p:spPr>
          <a:xfrm>
            <a:off x="327675" y="209100"/>
            <a:ext cx="4669800" cy="1027800"/>
          </a:xfrm>
          <a:prstGeom prst="rect">
            <a:avLst/>
          </a:prstGeom>
        </p:spPr>
        <p:txBody>
          <a:bodyPr spcFirstLastPara="1" wrap="square" lIns="91425" tIns="91425" rIns="91425" bIns="91425" anchor="b"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60" name="Google Shape;60;p16"/>
          <p:cNvSpPr txBox="1">
            <a:spLocks noGrp="1"/>
          </p:cNvSpPr>
          <p:nvPr>
            <p:ph type="subTitle" idx="1"/>
          </p:nvPr>
        </p:nvSpPr>
        <p:spPr>
          <a:xfrm>
            <a:off x="791675" y="1432725"/>
            <a:ext cx="4205700" cy="3009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AutoNum type="arabicPeriod"/>
              <a:defRPr/>
            </a:lvl1pPr>
            <a:lvl2pPr lvl="1" algn="ctr">
              <a:lnSpc>
                <a:spcPct val="100000"/>
              </a:lnSpc>
              <a:spcBef>
                <a:spcPts val="1000"/>
              </a:spcBef>
              <a:spcAft>
                <a:spcPts val="0"/>
              </a:spcAft>
              <a:buClr>
                <a:srgbClr val="E76A28"/>
              </a:buClr>
              <a:buSzPts val="1200"/>
              <a:buFont typeface="Nunito Light"/>
              <a:buAutoNum type="alphaLcPeriod"/>
              <a:defRPr/>
            </a:lvl2pPr>
            <a:lvl3pPr lvl="2" algn="ctr">
              <a:lnSpc>
                <a:spcPct val="100000"/>
              </a:lnSpc>
              <a:spcBef>
                <a:spcPts val="0"/>
              </a:spcBef>
              <a:spcAft>
                <a:spcPts val="0"/>
              </a:spcAft>
              <a:buClr>
                <a:srgbClr val="E76A28"/>
              </a:buClr>
              <a:buSzPts val="1200"/>
              <a:buFont typeface="Nunito Light"/>
              <a:buAutoNum type="romanLcPeriod"/>
              <a:defRPr/>
            </a:lvl3pPr>
            <a:lvl4pPr lvl="3" algn="ctr">
              <a:lnSpc>
                <a:spcPct val="100000"/>
              </a:lnSpc>
              <a:spcBef>
                <a:spcPts val="0"/>
              </a:spcBef>
              <a:spcAft>
                <a:spcPts val="0"/>
              </a:spcAft>
              <a:buClr>
                <a:srgbClr val="E76A28"/>
              </a:buClr>
              <a:buSzPts val="1200"/>
              <a:buFont typeface="Nunito Light"/>
              <a:buAutoNum type="arabicPeriod"/>
              <a:defRPr/>
            </a:lvl4pPr>
            <a:lvl5pPr lvl="4" algn="ctr">
              <a:lnSpc>
                <a:spcPct val="100000"/>
              </a:lnSpc>
              <a:spcBef>
                <a:spcPts val="0"/>
              </a:spcBef>
              <a:spcAft>
                <a:spcPts val="0"/>
              </a:spcAft>
              <a:buClr>
                <a:srgbClr val="E76A28"/>
              </a:buClr>
              <a:buSzPts val="1200"/>
              <a:buFont typeface="Nunito Light"/>
              <a:buAutoNum type="alphaLcPeriod"/>
              <a:defRPr/>
            </a:lvl5pPr>
            <a:lvl6pPr lvl="5" algn="ctr">
              <a:lnSpc>
                <a:spcPct val="100000"/>
              </a:lnSpc>
              <a:spcBef>
                <a:spcPts val="0"/>
              </a:spcBef>
              <a:spcAft>
                <a:spcPts val="0"/>
              </a:spcAft>
              <a:buClr>
                <a:srgbClr val="999999"/>
              </a:buClr>
              <a:buSzPts val="1200"/>
              <a:buFont typeface="Nunito Light"/>
              <a:buAutoNum type="romanLcPeriod"/>
              <a:defRPr/>
            </a:lvl6pPr>
            <a:lvl7pPr lvl="6" algn="ctr">
              <a:lnSpc>
                <a:spcPct val="100000"/>
              </a:lnSpc>
              <a:spcBef>
                <a:spcPts val="0"/>
              </a:spcBef>
              <a:spcAft>
                <a:spcPts val="0"/>
              </a:spcAft>
              <a:buClr>
                <a:srgbClr val="999999"/>
              </a:buClr>
              <a:buSzPts val="1200"/>
              <a:buFont typeface="Nunito Light"/>
              <a:buAutoNum type="arabicPeriod"/>
              <a:defRPr/>
            </a:lvl7pPr>
            <a:lvl8pPr lvl="7" algn="ctr">
              <a:lnSpc>
                <a:spcPct val="100000"/>
              </a:lnSpc>
              <a:spcBef>
                <a:spcPts val="0"/>
              </a:spcBef>
              <a:spcAft>
                <a:spcPts val="0"/>
              </a:spcAft>
              <a:buClr>
                <a:srgbClr val="999999"/>
              </a:buClr>
              <a:buSzPts val="1200"/>
              <a:buFont typeface="Nunito Light"/>
              <a:buAutoNum type="alphaLcPeriod"/>
              <a:defRPr/>
            </a:lvl8pPr>
            <a:lvl9pPr lvl="8" algn="ctr">
              <a:lnSpc>
                <a:spcPct val="100000"/>
              </a:lnSpc>
              <a:spcBef>
                <a:spcPts val="0"/>
              </a:spcBef>
              <a:spcAft>
                <a:spcPts val="0"/>
              </a:spcAft>
              <a:buClr>
                <a:srgbClr val="999999"/>
              </a:buClr>
              <a:buSzPts val="1200"/>
              <a:buFont typeface="Nunito Light"/>
              <a:buAutoNum type="romanLcPeriod"/>
              <a:defRPr/>
            </a:lvl9pPr>
          </a:lstStyle>
          <a:p>
            <a:endParaRPr/>
          </a:p>
        </p:txBody>
      </p:sp>
      <p:sp>
        <p:nvSpPr>
          <p:cNvPr id="61" name="Google Shape;61;p16"/>
          <p:cNvSpPr>
            <a:spLocks noGrp="1"/>
          </p:cNvSpPr>
          <p:nvPr>
            <p:ph type="pic" idx="2"/>
          </p:nvPr>
        </p:nvSpPr>
        <p:spPr>
          <a:xfrm>
            <a:off x="5230800" y="0"/>
            <a:ext cx="3913200" cy="5151300"/>
          </a:xfrm>
          <a:prstGeom prst="rect">
            <a:avLst/>
          </a:prstGeom>
          <a:noFill/>
          <a:ln>
            <a:noFill/>
          </a:ln>
        </p:spPr>
        <p:txBody>
          <a:bodyPr/>
          <a:lstStyle/>
          <a:p>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CUSTOM_4_1">
    <p:spTree>
      <p:nvGrpSpPr>
        <p:cNvPr id="1" name="Shape 62"/>
        <p:cNvGrpSpPr/>
        <p:nvPr/>
      </p:nvGrpSpPr>
      <p:grpSpPr>
        <a:xfrm>
          <a:off x="0" y="0"/>
          <a:ext cx="0" cy="0"/>
          <a:chOff x="0" y="0"/>
          <a:chExt cx="0" cy="0"/>
        </a:xfrm>
      </p:grpSpPr>
      <p:sp>
        <p:nvSpPr>
          <p:cNvPr id="63" name="Google Shape;63;p17"/>
          <p:cNvSpPr txBox="1">
            <a:spLocks noGrp="1"/>
          </p:cNvSpPr>
          <p:nvPr>
            <p:ph type="title"/>
          </p:nvPr>
        </p:nvSpPr>
        <p:spPr>
          <a:xfrm>
            <a:off x="6291725" y="324456"/>
            <a:ext cx="2402100" cy="916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64" name="Google Shape;64;p17"/>
          <p:cNvSpPr txBox="1">
            <a:spLocks noGrp="1"/>
          </p:cNvSpPr>
          <p:nvPr>
            <p:ph type="subTitle" idx="1"/>
          </p:nvPr>
        </p:nvSpPr>
        <p:spPr>
          <a:xfrm>
            <a:off x="5226075" y="3687500"/>
            <a:ext cx="2993700" cy="91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5" name="Google Shape;65;p17"/>
          <p:cNvSpPr>
            <a:spLocks noGrp="1"/>
          </p:cNvSpPr>
          <p:nvPr>
            <p:ph type="pic" idx="2"/>
          </p:nvPr>
        </p:nvSpPr>
        <p:spPr>
          <a:xfrm>
            <a:off x="229225" y="207075"/>
            <a:ext cx="2209500" cy="3194400"/>
          </a:xfrm>
          <a:prstGeom prst="rect">
            <a:avLst/>
          </a:prstGeom>
          <a:noFill/>
          <a:ln>
            <a:noFill/>
          </a:ln>
        </p:spPr>
        <p:txBody>
          <a:bodyPr/>
          <a:lstStyle/>
          <a:p>
            <a:endParaRPr lang="en-GB"/>
          </a:p>
        </p:txBody>
      </p:sp>
      <p:sp>
        <p:nvSpPr>
          <p:cNvPr id="66" name="Google Shape;66;p17"/>
          <p:cNvSpPr>
            <a:spLocks noGrp="1"/>
          </p:cNvSpPr>
          <p:nvPr>
            <p:ph type="pic" idx="3"/>
          </p:nvPr>
        </p:nvSpPr>
        <p:spPr>
          <a:xfrm>
            <a:off x="229225" y="3601850"/>
            <a:ext cx="2209500" cy="1541700"/>
          </a:xfrm>
          <a:prstGeom prst="rect">
            <a:avLst/>
          </a:prstGeom>
          <a:noFill/>
          <a:ln>
            <a:noFill/>
          </a:ln>
        </p:spPr>
        <p:txBody>
          <a:bodyPr/>
          <a:lstStyle/>
          <a:p>
            <a:endParaRPr lang="en-GB"/>
          </a:p>
        </p:txBody>
      </p:sp>
      <p:sp>
        <p:nvSpPr>
          <p:cNvPr id="67" name="Google Shape;67;p17"/>
          <p:cNvSpPr>
            <a:spLocks noGrp="1"/>
          </p:cNvSpPr>
          <p:nvPr>
            <p:ph type="pic" idx="4"/>
          </p:nvPr>
        </p:nvSpPr>
        <p:spPr>
          <a:xfrm>
            <a:off x="2607000" y="1506225"/>
            <a:ext cx="2368200" cy="2528700"/>
          </a:xfrm>
          <a:prstGeom prst="rect">
            <a:avLst/>
          </a:prstGeom>
          <a:noFill/>
          <a:ln>
            <a:noFill/>
          </a:ln>
        </p:spPr>
        <p:txBody>
          <a:bodyPr/>
          <a:lstStyle/>
          <a:p>
            <a:endParaRPr lang="en-GB"/>
          </a:p>
        </p:txBody>
      </p:sp>
      <p:sp>
        <p:nvSpPr>
          <p:cNvPr id="68" name="Google Shape;68;p17"/>
          <p:cNvSpPr>
            <a:spLocks noGrp="1"/>
          </p:cNvSpPr>
          <p:nvPr>
            <p:ph type="pic" idx="5"/>
          </p:nvPr>
        </p:nvSpPr>
        <p:spPr>
          <a:xfrm>
            <a:off x="2607000" y="-36425"/>
            <a:ext cx="2368200" cy="1413900"/>
          </a:xfrm>
          <a:prstGeom prst="rect">
            <a:avLst/>
          </a:prstGeom>
          <a:noFill/>
          <a:ln>
            <a:noFill/>
          </a:ln>
        </p:spPr>
        <p:txBody>
          <a:bodyPr/>
          <a:lstStyle/>
          <a:p>
            <a:endParaRPr lang="en-GB"/>
          </a:p>
        </p:txBody>
      </p:sp>
      <p:sp>
        <p:nvSpPr>
          <p:cNvPr id="69" name="Google Shape;69;p17"/>
          <p:cNvSpPr>
            <a:spLocks noGrp="1"/>
          </p:cNvSpPr>
          <p:nvPr>
            <p:ph type="pic" idx="6"/>
          </p:nvPr>
        </p:nvSpPr>
        <p:spPr>
          <a:xfrm>
            <a:off x="2607000" y="4163750"/>
            <a:ext cx="2368200" cy="979800"/>
          </a:xfrm>
          <a:prstGeom prst="rect">
            <a:avLst/>
          </a:prstGeom>
          <a:noFill/>
          <a:ln>
            <a:noFill/>
          </a:ln>
        </p:spPr>
        <p:txBody>
          <a:bodyPr/>
          <a:lstStyle/>
          <a:p>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70"/>
        <p:cNvGrpSpPr/>
        <p:nvPr/>
      </p:nvGrpSpPr>
      <p:grpSpPr>
        <a:xfrm>
          <a:off x="0" y="0"/>
          <a:ext cx="0" cy="0"/>
          <a:chOff x="0" y="0"/>
          <a:chExt cx="0" cy="0"/>
        </a:xfrm>
      </p:grpSpPr>
      <p:sp>
        <p:nvSpPr>
          <p:cNvPr id="71" name="Google Shape;71;p18"/>
          <p:cNvSpPr txBox="1">
            <a:spLocks noGrp="1"/>
          </p:cNvSpPr>
          <p:nvPr>
            <p:ph type="title"/>
          </p:nvPr>
        </p:nvSpPr>
        <p:spPr>
          <a:xfrm>
            <a:off x="327675" y="25315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72" name="Google Shape;72;p18"/>
          <p:cNvSpPr txBox="1">
            <a:spLocks noGrp="1"/>
          </p:cNvSpPr>
          <p:nvPr>
            <p:ph type="subTitle" idx="1"/>
          </p:nvPr>
        </p:nvSpPr>
        <p:spPr>
          <a:xfrm>
            <a:off x="3996925" y="1102300"/>
            <a:ext cx="4434000" cy="1001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3" name="Google Shape;73;p18"/>
          <p:cNvSpPr txBox="1">
            <a:spLocks noGrp="1"/>
          </p:cNvSpPr>
          <p:nvPr>
            <p:ph type="subTitle" idx="2"/>
          </p:nvPr>
        </p:nvSpPr>
        <p:spPr>
          <a:xfrm>
            <a:off x="3996925" y="2187975"/>
            <a:ext cx="4434000" cy="1001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4" name="Google Shape;74;p18"/>
          <p:cNvSpPr txBox="1">
            <a:spLocks noGrp="1"/>
          </p:cNvSpPr>
          <p:nvPr>
            <p:ph type="subTitle" idx="3"/>
          </p:nvPr>
        </p:nvSpPr>
        <p:spPr>
          <a:xfrm>
            <a:off x="3996925" y="3419900"/>
            <a:ext cx="4434000" cy="1039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5" name="Google Shape;75;p18"/>
          <p:cNvSpPr txBox="1">
            <a:spLocks noGrp="1"/>
          </p:cNvSpPr>
          <p:nvPr>
            <p:ph type="subTitle" idx="4"/>
          </p:nvPr>
        </p:nvSpPr>
        <p:spPr>
          <a:xfrm>
            <a:off x="1293325" y="1248700"/>
            <a:ext cx="2703600" cy="708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76" name="Google Shape;76;p18"/>
          <p:cNvSpPr txBox="1">
            <a:spLocks noGrp="1"/>
          </p:cNvSpPr>
          <p:nvPr>
            <p:ph type="subTitle" idx="5"/>
          </p:nvPr>
        </p:nvSpPr>
        <p:spPr>
          <a:xfrm>
            <a:off x="1293495" y="2334300"/>
            <a:ext cx="2703600" cy="708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77" name="Google Shape;77;p18"/>
          <p:cNvSpPr txBox="1">
            <a:spLocks noGrp="1"/>
          </p:cNvSpPr>
          <p:nvPr>
            <p:ph type="subTitle" idx="6"/>
          </p:nvPr>
        </p:nvSpPr>
        <p:spPr>
          <a:xfrm>
            <a:off x="1293495" y="3585500"/>
            <a:ext cx="2703600" cy="708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78"/>
        <p:cNvGrpSpPr/>
        <p:nvPr/>
      </p:nvGrpSpPr>
      <p:grpSpPr>
        <a:xfrm>
          <a:off x="0" y="0"/>
          <a:ext cx="0" cy="0"/>
          <a:chOff x="0" y="0"/>
          <a:chExt cx="0" cy="0"/>
        </a:xfrm>
      </p:grpSpPr>
      <p:sp>
        <p:nvSpPr>
          <p:cNvPr id="79" name="Google Shape;79;p19"/>
          <p:cNvSpPr txBox="1">
            <a:spLocks noGrp="1"/>
          </p:cNvSpPr>
          <p:nvPr>
            <p:ph type="title"/>
          </p:nvPr>
        </p:nvSpPr>
        <p:spPr>
          <a:xfrm>
            <a:off x="327675" y="25315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80" name="Google Shape;80;p19"/>
          <p:cNvSpPr txBox="1">
            <a:spLocks noGrp="1"/>
          </p:cNvSpPr>
          <p:nvPr>
            <p:ph type="subTitle" idx="1"/>
          </p:nvPr>
        </p:nvSpPr>
        <p:spPr>
          <a:xfrm>
            <a:off x="995800" y="1398847"/>
            <a:ext cx="23154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1" name="Google Shape;81;p19"/>
          <p:cNvSpPr txBox="1">
            <a:spLocks noGrp="1"/>
          </p:cNvSpPr>
          <p:nvPr>
            <p:ph type="subTitle" idx="2"/>
          </p:nvPr>
        </p:nvSpPr>
        <p:spPr>
          <a:xfrm>
            <a:off x="3555586" y="1398847"/>
            <a:ext cx="23154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2" name="Google Shape;82;p19"/>
          <p:cNvSpPr txBox="1">
            <a:spLocks noGrp="1"/>
          </p:cNvSpPr>
          <p:nvPr>
            <p:ph type="subTitle" idx="3"/>
          </p:nvPr>
        </p:nvSpPr>
        <p:spPr>
          <a:xfrm>
            <a:off x="995800" y="3364251"/>
            <a:ext cx="23154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3" name="Google Shape;83;p19"/>
          <p:cNvSpPr txBox="1">
            <a:spLocks noGrp="1"/>
          </p:cNvSpPr>
          <p:nvPr>
            <p:ph type="subTitle" idx="4"/>
          </p:nvPr>
        </p:nvSpPr>
        <p:spPr>
          <a:xfrm>
            <a:off x="3555586" y="3364251"/>
            <a:ext cx="23154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4" name="Google Shape;84;p19"/>
          <p:cNvSpPr txBox="1">
            <a:spLocks noGrp="1"/>
          </p:cNvSpPr>
          <p:nvPr>
            <p:ph type="subTitle" idx="5"/>
          </p:nvPr>
        </p:nvSpPr>
        <p:spPr>
          <a:xfrm>
            <a:off x="6115373" y="1398847"/>
            <a:ext cx="23154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5" name="Google Shape;85;p19"/>
          <p:cNvSpPr txBox="1">
            <a:spLocks noGrp="1"/>
          </p:cNvSpPr>
          <p:nvPr>
            <p:ph type="subTitle" idx="6"/>
          </p:nvPr>
        </p:nvSpPr>
        <p:spPr>
          <a:xfrm>
            <a:off x="6115373" y="3364251"/>
            <a:ext cx="2315400" cy="116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6" name="Google Shape;86;p19"/>
          <p:cNvSpPr txBox="1">
            <a:spLocks noGrp="1"/>
          </p:cNvSpPr>
          <p:nvPr>
            <p:ph type="subTitle" idx="7"/>
          </p:nvPr>
        </p:nvSpPr>
        <p:spPr>
          <a:xfrm>
            <a:off x="995800" y="905563"/>
            <a:ext cx="23154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7" name="Google Shape;87;p19"/>
          <p:cNvSpPr txBox="1">
            <a:spLocks noGrp="1"/>
          </p:cNvSpPr>
          <p:nvPr>
            <p:ph type="subTitle" idx="8"/>
          </p:nvPr>
        </p:nvSpPr>
        <p:spPr>
          <a:xfrm>
            <a:off x="3555586" y="905563"/>
            <a:ext cx="23130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8" name="Google Shape;88;p19"/>
          <p:cNvSpPr txBox="1">
            <a:spLocks noGrp="1"/>
          </p:cNvSpPr>
          <p:nvPr>
            <p:ph type="subTitle" idx="9"/>
          </p:nvPr>
        </p:nvSpPr>
        <p:spPr>
          <a:xfrm>
            <a:off x="6115373" y="905563"/>
            <a:ext cx="23130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9" name="Google Shape;89;p19"/>
          <p:cNvSpPr txBox="1">
            <a:spLocks noGrp="1"/>
          </p:cNvSpPr>
          <p:nvPr>
            <p:ph type="subTitle" idx="13"/>
          </p:nvPr>
        </p:nvSpPr>
        <p:spPr>
          <a:xfrm>
            <a:off x="995800" y="2867745"/>
            <a:ext cx="23154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0" name="Google Shape;90;p19"/>
          <p:cNvSpPr txBox="1">
            <a:spLocks noGrp="1"/>
          </p:cNvSpPr>
          <p:nvPr>
            <p:ph type="subTitle" idx="14"/>
          </p:nvPr>
        </p:nvSpPr>
        <p:spPr>
          <a:xfrm>
            <a:off x="3555586" y="2867752"/>
            <a:ext cx="23130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1" name="Google Shape;91;p19"/>
          <p:cNvSpPr txBox="1">
            <a:spLocks noGrp="1"/>
          </p:cNvSpPr>
          <p:nvPr>
            <p:ph type="subTitle" idx="15"/>
          </p:nvPr>
        </p:nvSpPr>
        <p:spPr>
          <a:xfrm>
            <a:off x="6115373" y="2867752"/>
            <a:ext cx="23130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600">
                <a:solidFill>
                  <a:schemeClr val="dk1"/>
                </a:solidFill>
                <a:latin typeface="Manrope"/>
                <a:ea typeface="Manrope"/>
                <a:cs typeface="Manrope"/>
                <a:sym typeface="Manrop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hanks">
  <p:cSld name="CUSTOM_3_1">
    <p:bg>
      <p:bgPr>
        <a:solidFill>
          <a:schemeClr val="dk1"/>
        </a:solidFill>
        <a:effectLst/>
      </p:bgPr>
    </p:bg>
    <p:spTree>
      <p:nvGrpSpPr>
        <p:cNvPr id="1" name="Shape 101"/>
        <p:cNvGrpSpPr/>
        <p:nvPr/>
      </p:nvGrpSpPr>
      <p:grpSpPr>
        <a:xfrm>
          <a:off x="0" y="0"/>
          <a:ext cx="0" cy="0"/>
          <a:chOff x="0" y="0"/>
          <a:chExt cx="0" cy="0"/>
        </a:xfrm>
      </p:grpSpPr>
      <p:sp>
        <p:nvSpPr>
          <p:cNvPr id="102" name="Google Shape;102;p21"/>
          <p:cNvSpPr txBox="1">
            <a:spLocks noGrp="1"/>
          </p:cNvSpPr>
          <p:nvPr>
            <p:ph type="title"/>
          </p:nvPr>
        </p:nvSpPr>
        <p:spPr>
          <a:xfrm>
            <a:off x="327675" y="240475"/>
            <a:ext cx="5539500" cy="1058700"/>
          </a:xfrm>
          <a:prstGeom prst="rect">
            <a:avLst/>
          </a:prstGeom>
        </p:spPr>
        <p:txBody>
          <a:bodyPr spcFirstLastPara="1" wrap="square" lIns="91425" tIns="91425" rIns="91425" bIns="91425" anchor="b" anchorCtr="0">
            <a:noAutofit/>
          </a:bodyPr>
          <a:lstStyle>
            <a:lvl1pPr lvl="0" rtl="0">
              <a:spcBef>
                <a:spcPts val="0"/>
              </a:spcBef>
              <a:spcAft>
                <a:spcPts val="0"/>
              </a:spcAft>
              <a:buSzPts val="2600"/>
              <a:buNone/>
              <a:defRPr sz="5800">
                <a:solidFill>
                  <a:schemeClr val="lt1"/>
                </a:solidFill>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103" name="Google Shape;103;p21"/>
          <p:cNvSpPr txBox="1">
            <a:spLocks noGrp="1"/>
          </p:cNvSpPr>
          <p:nvPr>
            <p:ph type="subTitle" idx="1"/>
          </p:nvPr>
        </p:nvSpPr>
        <p:spPr>
          <a:xfrm>
            <a:off x="3998350" y="2042397"/>
            <a:ext cx="4448100" cy="1058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4" name="Google Shape;104;p21"/>
          <p:cNvSpPr txBox="1"/>
          <p:nvPr/>
        </p:nvSpPr>
        <p:spPr>
          <a:xfrm>
            <a:off x="4447275" y="3757600"/>
            <a:ext cx="3999300" cy="437400"/>
          </a:xfrm>
          <a:prstGeom prst="rect">
            <a:avLst/>
          </a:prstGeom>
          <a:noFill/>
          <a:ln>
            <a:noFill/>
          </a:ln>
        </p:spPr>
        <p:txBody>
          <a:bodyPr spcFirstLastPara="1" wrap="square" lIns="91425" tIns="91425" rIns="91425" bIns="91425" anchor="t" anchorCtr="0">
            <a:noAutofit/>
          </a:bodyPr>
          <a:lstStyle/>
          <a:p>
            <a:pPr marL="0" lvl="0" indent="0" algn="r" rtl="0">
              <a:spcBef>
                <a:spcPts val="300"/>
              </a:spcBef>
              <a:spcAft>
                <a:spcPts val="0"/>
              </a:spcAft>
              <a:buNone/>
            </a:pPr>
            <a:r>
              <a:rPr lang="en" sz="1000" b="1">
                <a:solidFill>
                  <a:schemeClr val="lt1"/>
                </a:solidFill>
                <a:latin typeface="Open Sans"/>
                <a:ea typeface="Open Sans"/>
                <a:cs typeface="Open Sans"/>
                <a:sym typeface="Open Sans"/>
              </a:rPr>
              <a:t>CREDITS:</a:t>
            </a:r>
            <a:r>
              <a:rPr lang="en" sz="1000">
                <a:solidFill>
                  <a:schemeClr val="lt1"/>
                </a:solidFill>
                <a:latin typeface="Open Sans"/>
                <a:ea typeface="Open Sans"/>
                <a:cs typeface="Open Sans"/>
                <a:sym typeface="Open Sans"/>
              </a:rPr>
              <a:t> This presentation template was created by </a:t>
            </a:r>
            <a:r>
              <a:rPr lang="en" sz="1000" b="1" u="sng">
                <a:solidFill>
                  <a:schemeClr val="lt1"/>
                </a:solidFill>
                <a:latin typeface="Open Sans"/>
                <a:ea typeface="Open Sans"/>
                <a:cs typeface="Open Sans"/>
                <a:sym typeface="Open Sans"/>
                <a:hlinkClick r:id="rId2">
                  <a:extLst>
                    <a:ext uri="{A12FA001-AC4F-418D-AE19-62706E023703}">
                      <ahyp:hlinkClr xmlns:ahyp="http://schemas.microsoft.com/office/drawing/2018/hyperlinkcolor" val="tx"/>
                    </a:ext>
                  </a:extLst>
                </a:hlinkClick>
              </a:rPr>
              <a:t>Slidesgo</a:t>
            </a:r>
            <a:r>
              <a:rPr lang="en" sz="1000">
                <a:solidFill>
                  <a:schemeClr val="lt1"/>
                </a:solidFill>
                <a:latin typeface="Open Sans"/>
                <a:ea typeface="Open Sans"/>
                <a:cs typeface="Open Sans"/>
                <a:sym typeface="Open Sans"/>
              </a:rPr>
              <a:t>, and includes icons, infographics &amp; images by </a:t>
            </a:r>
            <a:r>
              <a:rPr lang="en" sz="1000" b="1" u="sng">
                <a:solidFill>
                  <a:schemeClr val="lt1"/>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Freepik</a:t>
            </a:r>
            <a:r>
              <a:rPr lang="en" sz="1000" u="sng">
                <a:solidFill>
                  <a:schemeClr val="lt1"/>
                </a:solidFill>
                <a:latin typeface="Open Sans"/>
                <a:ea typeface="Open Sans"/>
                <a:cs typeface="Open Sans"/>
                <a:sym typeface="Open Sans"/>
              </a:rPr>
              <a:t> </a:t>
            </a:r>
            <a:endParaRPr sz="1000" b="1" u="sng">
              <a:solidFill>
                <a:schemeClr val="lt1"/>
              </a:solidFill>
              <a:latin typeface="Open Sans"/>
              <a:ea typeface="Open Sans"/>
              <a:cs typeface="Open Sans"/>
              <a:sym typeface="Open Sans"/>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05"/>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1">
  <p:cSld name="CUSTOM_9_1">
    <p:bg>
      <p:bgPr>
        <a:solidFill>
          <a:schemeClr val="dk1"/>
        </a:solidFill>
        <a:effectLst/>
      </p:bgPr>
    </p:bg>
    <p:spTree>
      <p:nvGrpSpPr>
        <p:cNvPr id="1" name="Shape 106"/>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1pPr>
            <a:lvl2pPr lvl="1"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2pPr>
            <a:lvl3pPr lvl="2"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3pPr>
            <a:lvl4pPr lvl="3"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4pPr>
            <a:lvl5pPr lvl="4"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5pPr>
            <a:lvl6pPr lvl="5"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6pPr>
            <a:lvl7pPr lvl="6"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7pPr>
            <a:lvl8pPr lvl="7"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8pPr>
            <a:lvl9pPr lvl="8" rtl="0">
              <a:spcBef>
                <a:spcPts val="0"/>
              </a:spcBef>
              <a:spcAft>
                <a:spcPts val="0"/>
              </a:spcAft>
              <a:buClr>
                <a:schemeClr val="dk1"/>
              </a:buClr>
              <a:buSzPts val="2600"/>
              <a:buFont typeface="Manrope"/>
              <a:buNone/>
              <a:defRPr sz="2600">
                <a:solidFill>
                  <a:schemeClr val="dk1"/>
                </a:solidFill>
                <a:latin typeface="Manrope"/>
                <a:ea typeface="Manrope"/>
                <a:cs typeface="Manrope"/>
                <a:sym typeface="Manrop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1pPr>
            <a:lvl2pPr marL="914400" lvl="1"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2pPr>
            <a:lvl3pPr marL="1371600" lvl="2"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3pPr>
            <a:lvl4pPr marL="1828800" lvl="3"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4pPr>
            <a:lvl5pPr marL="2286000" lvl="4"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5pPr>
            <a:lvl6pPr marL="2743200" lvl="5"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6pPr>
            <a:lvl7pPr marL="3200400" lvl="6"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7pPr>
            <a:lvl8pPr marL="3657600" lvl="7"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8pPr>
            <a:lvl9pPr marL="4114800" lvl="8" indent="-30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61" r:id="rId12"/>
    <p:sldLayoutId id="2147483662" r:id="rId13"/>
    <p:sldLayoutId id="2147483663" r:id="rId14"/>
    <p:sldLayoutId id="2147483664" r:id="rId15"/>
    <p:sldLayoutId id="2147483665" r:id="rId16"/>
    <p:sldLayoutId id="2147483667" r:id="rId17"/>
    <p:sldLayoutId id="2147483668" r:id="rId18"/>
    <p:sldLayoutId id="2147483669" r:id="rId1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moodle.uwtsd.ac.uk/course/view.php?id=11526"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un-documents.net/our-common-future.pdf"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kumu.io/embed/f5d7241e9d0dc2b69564f4e0d139c404#organisational-map-of-the-findhorn-ecovillage-community" TargetMode="Externa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hyperlink" Target="mailto:2105356@student.uwtsd.ac.uk" TargetMode="External"/><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cxnSp>
        <p:nvCxnSpPr>
          <p:cNvPr id="122" name="Google Shape;122;p28"/>
          <p:cNvCxnSpPr/>
          <p:nvPr/>
        </p:nvCxnSpPr>
        <p:spPr>
          <a:xfrm>
            <a:off x="-5300" y="4126800"/>
            <a:ext cx="9182100" cy="0"/>
          </a:xfrm>
          <a:prstGeom prst="straightConnector1">
            <a:avLst/>
          </a:prstGeom>
          <a:noFill/>
          <a:ln w="9525" cap="flat" cmpd="sng">
            <a:solidFill>
              <a:schemeClr val="dk1"/>
            </a:solidFill>
            <a:prstDash val="solid"/>
            <a:round/>
            <a:headEnd type="none" w="med" len="med"/>
            <a:tailEnd type="none" w="med" len="med"/>
          </a:ln>
        </p:spPr>
      </p:cxnSp>
      <p:pic>
        <p:nvPicPr>
          <p:cNvPr id="123" name="Google Shape;123;p28" title="view-futuristic-city-with-greenery-vegetation.jpg"/>
          <p:cNvPicPr preferRelativeResize="0">
            <a:picLocks noGrp="1"/>
          </p:cNvPicPr>
          <p:nvPr>
            <p:ph type="pic" idx="2"/>
          </p:nvPr>
        </p:nvPicPr>
        <p:blipFill rotWithShape="1">
          <a:blip r:embed="rId3">
            <a:alphaModFix/>
          </a:blip>
          <a:srcRect l="13315" r="37693"/>
          <a:stretch/>
        </p:blipFill>
        <p:spPr>
          <a:xfrm>
            <a:off x="5363525" y="0"/>
            <a:ext cx="3780598" cy="5143501"/>
          </a:xfrm>
          <a:prstGeom prst="rect">
            <a:avLst/>
          </a:prstGeom>
        </p:spPr>
      </p:pic>
      <p:sp>
        <p:nvSpPr>
          <p:cNvPr id="124" name="Google Shape;124;p28"/>
          <p:cNvSpPr txBox="1">
            <a:spLocks noGrp="1"/>
          </p:cNvSpPr>
          <p:nvPr>
            <p:ph type="ctrTitle"/>
          </p:nvPr>
        </p:nvSpPr>
        <p:spPr>
          <a:xfrm>
            <a:off x="327675" y="200750"/>
            <a:ext cx="4593900" cy="3173400"/>
          </a:xfrm>
          <a:prstGeom prst="rect">
            <a:avLst/>
          </a:prstGeom>
        </p:spPr>
        <p:txBody>
          <a:bodyPr spcFirstLastPara="1" wrap="square" lIns="91425" tIns="91425" rIns="91425" bIns="91425" anchor="t" anchorCtr="0">
            <a:noAutofit/>
          </a:bodyPr>
          <a:lstStyle/>
          <a:p>
            <a:pPr latinLnBrk="0"/>
            <a:r>
              <a:rPr lang="en-GB" sz="4000" dirty="0">
                <a:hlinkClick r:id="rId4" tooltip="Sustainable Communities (ECGE7007Q)"/>
              </a:rPr>
              <a:t>ECGE7007Q</a:t>
            </a:r>
            <a:r>
              <a:rPr lang="en-GB" sz="4000" dirty="0"/>
              <a:t>: Sustainable communities.</a:t>
            </a:r>
            <a:br>
              <a:rPr lang="en-GB" dirty="0"/>
            </a:br>
            <a:br>
              <a:rPr lang="en-GB" dirty="0"/>
            </a:br>
            <a:r>
              <a:rPr lang="en-GB" sz="3000" dirty="0"/>
              <a:t>Assignment 2.</a:t>
            </a:r>
            <a:br>
              <a:rPr lang="en-GB" sz="3000" dirty="0"/>
            </a:br>
            <a:br>
              <a:rPr lang="en-GB" sz="3500" dirty="0"/>
            </a:br>
            <a:br>
              <a:rPr lang="en-GB" dirty="0"/>
            </a:br>
            <a:br>
              <a:rPr lang="en-GB" dirty="0"/>
            </a:br>
            <a:br>
              <a:rPr lang="en-GB" dirty="0"/>
            </a:br>
            <a:br>
              <a:rPr lang="en-GB" dirty="0"/>
            </a:br>
            <a:endParaRPr b="0" dirty="0"/>
          </a:p>
        </p:txBody>
      </p:sp>
      <p:sp>
        <p:nvSpPr>
          <p:cNvPr id="125" name="Google Shape;125;p28"/>
          <p:cNvSpPr txBox="1">
            <a:spLocks noGrp="1"/>
          </p:cNvSpPr>
          <p:nvPr>
            <p:ph type="subTitle" idx="1"/>
          </p:nvPr>
        </p:nvSpPr>
        <p:spPr>
          <a:xfrm>
            <a:off x="327675" y="4206575"/>
            <a:ext cx="4593900" cy="514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 critical analysis of a chosen sustainable commuinity model.</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9"/>
          <p:cNvSpPr txBox="1">
            <a:spLocks noGrp="1"/>
          </p:cNvSpPr>
          <p:nvPr>
            <p:ph type="title"/>
          </p:nvPr>
        </p:nvSpPr>
        <p:spPr>
          <a:xfrm>
            <a:off x="327675" y="25315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CONTENTS </a:t>
            </a:r>
            <a:endParaRPr dirty="0"/>
          </a:p>
        </p:txBody>
      </p:sp>
      <p:sp>
        <p:nvSpPr>
          <p:cNvPr id="132" name="Google Shape;132;p29"/>
          <p:cNvSpPr txBox="1"/>
          <p:nvPr/>
        </p:nvSpPr>
        <p:spPr>
          <a:xfrm>
            <a:off x="495775" y="973775"/>
            <a:ext cx="7704000" cy="369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dirty="0">
                <a:solidFill>
                  <a:schemeClr val="dk1"/>
                </a:solidFill>
                <a:latin typeface="Open Sans"/>
                <a:ea typeface="Open Sans"/>
                <a:cs typeface="Open Sans"/>
                <a:sym typeface="Open Sans"/>
              </a:rPr>
              <a:t>Introduction</a:t>
            </a: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Defining sustainable communities</a:t>
            </a:r>
          </a:p>
          <a:p>
            <a:pPr marL="0" lvl="0" indent="0" algn="l" rtl="0">
              <a:spcBef>
                <a:spcPts val="0"/>
              </a:spcBef>
              <a:spcAft>
                <a:spcPts val="0"/>
              </a:spcAft>
              <a:buNone/>
            </a:pPr>
            <a:r>
              <a:rPr lang="en-GB" sz="1200" dirty="0">
                <a:solidFill>
                  <a:schemeClr val="dk1"/>
                </a:solidFill>
                <a:latin typeface="Open Sans"/>
                <a:ea typeface="Open Sans"/>
                <a:cs typeface="Open Sans"/>
                <a:sym typeface="Open Sans"/>
              </a:rPr>
              <a:t>E</a:t>
            </a:r>
            <a:r>
              <a:rPr lang="en" sz="1200" dirty="0">
                <a:solidFill>
                  <a:schemeClr val="dk1"/>
                </a:solidFill>
                <a:latin typeface="Open Sans"/>
                <a:ea typeface="Open Sans"/>
                <a:cs typeface="Open Sans"/>
                <a:sym typeface="Open Sans"/>
              </a:rPr>
              <a:t>xploring our reasearch subject- Findhorn</a:t>
            </a: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SWOT/examining issues- environmental, social and economic/ greenwashing. </a:t>
            </a:r>
            <a:r>
              <a:rPr lang="en-GB" sz="1200" dirty="0">
                <a:solidFill>
                  <a:schemeClr val="dk1"/>
                </a:solidFill>
                <a:latin typeface="Open Sans"/>
                <a:ea typeface="Open Sans"/>
                <a:cs typeface="Open Sans"/>
                <a:sym typeface="Open Sans"/>
              </a:rPr>
              <a:t>S</a:t>
            </a:r>
            <a:r>
              <a:rPr lang="en" sz="1200" dirty="0">
                <a:solidFill>
                  <a:schemeClr val="dk1"/>
                </a:solidFill>
                <a:latin typeface="Open Sans"/>
                <a:ea typeface="Open Sans"/>
                <a:cs typeface="Open Sans"/>
                <a:sym typeface="Open Sans"/>
              </a:rPr>
              <a:t>takeholders. DATA </a:t>
            </a:r>
          </a:p>
          <a:p>
            <a:pPr marL="0" lvl="0" indent="0" algn="l" rtl="0">
              <a:spcBef>
                <a:spcPts val="0"/>
              </a:spcBef>
              <a:spcAft>
                <a:spcPts val="0"/>
              </a:spcAft>
              <a:buNone/>
            </a:pP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interconnectedness- how actions in one area may affect others </a:t>
            </a: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challenging approaches (inequality/overconsumption/insolvency)</a:t>
            </a:r>
            <a:br>
              <a:rPr lang="en" sz="1200" dirty="0">
                <a:solidFill>
                  <a:schemeClr val="dk1"/>
                </a:solidFill>
                <a:latin typeface="Open Sans"/>
                <a:ea typeface="Open Sans"/>
                <a:cs typeface="Open Sans"/>
                <a:sym typeface="Open Sans"/>
              </a:rPr>
            </a:b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environmental quality and resource use</a:t>
            </a: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social equity and wellbeing</a:t>
            </a: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Economic Health</a:t>
            </a:r>
            <a:br>
              <a:rPr lang="en" sz="1200" dirty="0">
                <a:solidFill>
                  <a:schemeClr val="dk1"/>
                </a:solidFill>
                <a:latin typeface="Open Sans"/>
                <a:ea typeface="Open Sans"/>
                <a:cs typeface="Open Sans"/>
                <a:sym typeface="Open Sans"/>
              </a:rPr>
            </a:br>
            <a:endParaRPr lang="en" sz="1200" dirty="0">
              <a:solidFill>
                <a:schemeClr val="dk1"/>
              </a:solidFill>
              <a:latin typeface="Open Sans"/>
              <a:ea typeface="Open Sans"/>
              <a:cs typeface="Open Sans"/>
              <a:sym typeface="Open Sans"/>
            </a:endParaRPr>
          </a:p>
          <a:p>
            <a:pPr marL="0" lvl="0" indent="0" algn="l" rtl="0">
              <a:spcBef>
                <a:spcPts val="0"/>
              </a:spcBef>
              <a:spcAft>
                <a:spcPts val="0"/>
              </a:spcAft>
              <a:buNone/>
            </a:pPr>
            <a:r>
              <a:rPr lang="en" sz="1200" dirty="0">
                <a:solidFill>
                  <a:schemeClr val="dk1"/>
                </a:solidFill>
                <a:latin typeface="Open Sans"/>
                <a:ea typeface="Open Sans"/>
                <a:cs typeface="Open Sans"/>
                <a:sym typeface="Open Sans"/>
              </a:rPr>
              <a:t>Summary</a:t>
            </a:r>
            <a:br>
              <a:rPr lang="en" sz="1200" dirty="0">
                <a:solidFill>
                  <a:schemeClr val="dk1"/>
                </a:solidFill>
                <a:latin typeface="Open Sans"/>
                <a:ea typeface="Open Sans"/>
                <a:cs typeface="Open Sans"/>
                <a:sym typeface="Open Sans"/>
              </a:rPr>
            </a:br>
            <a:r>
              <a:rPr lang="en" sz="1200" dirty="0">
                <a:solidFill>
                  <a:schemeClr val="dk1"/>
                </a:solidFill>
                <a:latin typeface="Open Sans"/>
                <a:ea typeface="Open Sans"/>
                <a:cs typeface="Open Sans"/>
                <a:sym typeface="Open Sans"/>
              </a:rPr>
              <a:t>References</a:t>
            </a:r>
          </a:p>
          <a:p>
            <a:pPr marL="0" lvl="0" indent="0" algn="l" rtl="0">
              <a:spcBef>
                <a:spcPts val="0"/>
              </a:spcBef>
              <a:spcAft>
                <a:spcPts val="0"/>
              </a:spcAft>
              <a:buNone/>
            </a:pPr>
            <a:endParaRPr sz="1200" dirty="0">
              <a:solidFill>
                <a:schemeClr val="dk1"/>
              </a:solidFill>
              <a:latin typeface="Open Sans"/>
              <a:ea typeface="Open Sans"/>
              <a:cs typeface="Open Sans"/>
              <a:sym typeface="Open Sans"/>
            </a:endParaRPr>
          </a:p>
        </p:txBody>
      </p:sp>
      <p:cxnSp>
        <p:nvCxnSpPr>
          <p:cNvPr id="135" name="Google Shape;135;p29"/>
          <p:cNvCxnSpPr/>
          <p:nvPr/>
        </p:nvCxnSpPr>
        <p:spPr>
          <a:xfrm>
            <a:off x="-5300" y="835350"/>
            <a:ext cx="9182100" cy="0"/>
          </a:xfrm>
          <a:prstGeom prst="straightConnector1">
            <a:avLst/>
          </a:prstGeom>
          <a:noFill/>
          <a:ln w="9525" cap="flat" cmpd="sng">
            <a:solidFill>
              <a:schemeClr val="dk1"/>
            </a:solidFill>
            <a:prstDash val="solid"/>
            <a:round/>
            <a:headEnd type="none" w="med" len="med"/>
            <a:tailEnd type="none" w="med" len="med"/>
          </a:ln>
        </p:spPr>
      </p:cxnSp>
      <p:cxnSp>
        <p:nvCxnSpPr>
          <p:cNvPr id="136" name="Google Shape;136;p29"/>
          <p:cNvCxnSpPr/>
          <p:nvPr/>
        </p:nvCxnSpPr>
        <p:spPr>
          <a:xfrm>
            <a:off x="-5300" y="3944575"/>
            <a:ext cx="91821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cxnSp>
        <p:nvCxnSpPr>
          <p:cNvPr id="157" name="Google Shape;157;p31"/>
          <p:cNvCxnSpPr/>
          <p:nvPr/>
        </p:nvCxnSpPr>
        <p:spPr>
          <a:xfrm>
            <a:off x="-5300" y="1311275"/>
            <a:ext cx="9182100" cy="0"/>
          </a:xfrm>
          <a:prstGeom prst="straightConnector1">
            <a:avLst/>
          </a:prstGeom>
          <a:noFill/>
          <a:ln w="9525" cap="flat" cmpd="sng">
            <a:solidFill>
              <a:schemeClr val="dk1"/>
            </a:solidFill>
            <a:prstDash val="solid"/>
            <a:round/>
            <a:headEnd type="none" w="med" len="med"/>
            <a:tailEnd type="none" w="med" len="med"/>
          </a:ln>
        </p:spPr>
      </p:cxnSp>
      <p:sp>
        <p:nvSpPr>
          <p:cNvPr id="158" name="Google Shape;158;p31"/>
          <p:cNvSpPr txBox="1">
            <a:spLocks noGrp="1"/>
          </p:cNvSpPr>
          <p:nvPr>
            <p:ph type="title"/>
          </p:nvPr>
        </p:nvSpPr>
        <p:spPr>
          <a:xfrm>
            <a:off x="327675" y="209100"/>
            <a:ext cx="4669800" cy="1027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What do we mean by ‘sustainable community’</a:t>
            </a:r>
            <a:endParaRPr dirty="0"/>
          </a:p>
        </p:txBody>
      </p:sp>
      <p:sp>
        <p:nvSpPr>
          <p:cNvPr id="159" name="Google Shape;159;p31"/>
          <p:cNvSpPr txBox="1">
            <a:spLocks noGrp="1"/>
          </p:cNvSpPr>
          <p:nvPr>
            <p:ph type="subTitle" idx="1"/>
          </p:nvPr>
        </p:nvSpPr>
        <p:spPr>
          <a:xfrm>
            <a:off x="791675" y="1432725"/>
            <a:ext cx="3676247" cy="3560380"/>
          </a:xfrm>
          <a:prstGeom prst="rect">
            <a:avLst/>
          </a:prstGeom>
        </p:spPr>
        <p:txBody>
          <a:bodyPr spcFirstLastPara="1" wrap="square" lIns="91425" tIns="91425" rIns="91425" bIns="91425" anchor="t" anchorCtr="0">
            <a:noAutofit/>
          </a:bodyPr>
          <a:lstStyle/>
          <a:p>
            <a:pPr marL="0" lvl="0" indent="0">
              <a:buSzPts val="1100"/>
              <a:buNone/>
            </a:pPr>
            <a:r>
              <a:rPr lang="en-GB" b="1" dirty="0"/>
              <a:t>Sustainability</a:t>
            </a:r>
            <a:r>
              <a:rPr lang="en-GB" dirty="0"/>
              <a:t> - “meeting the needs of the present without compromising the ability of future generations to meet their own needs.” </a:t>
            </a:r>
            <a:r>
              <a:rPr lang="en-GB" dirty="0">
                <a:hlinkClick r:id="rId3"/>
              </a:rPr>
              <a:t>United Nations Brundtland Commission</a:t>
            </a:r>
            <a:r>
              <a:rPr lang="en-GB" dirty="0"/>
              <a:t>  (1987)</a:t>
            </a:r>
          </a:p>
          <a:p>
            <a:pPr marL="0" lvl="0" indent="0">
              <a:buSzPts val="1100"/>
              <a:buNone/>
            </a:pPr>
            <a:endParaRPr lang="en-GB" dirty="0"/>
          </a:p>
          <a:p>
            <a:pPr marL="0" lvl="0" indent="0">
              <a:buSzPts val="1100"/>
              <a:buNone/>
            </a:pPr>
            <a:r>
              <a:rPr lang="en-GB" b="1" dirty="0"/>
              <a:t>Community</a:t>
            </a:r>
            <a:r>
              <a:rPr lang="en-GB" dirty="0"/>
              <a:t> – “the people living in one particular area or people who are considered as a unit because of their common interests, social group, or nationality.”  </a:t>
            </a:r>
            <a:r>
              <a:rPr lang="en-GB" u="sng" dirty="0"/>
              <a:t>Cambridge Dictionary </a:t>
            </a:r>
            <a:r>
              <a:rPr lang="en-GB" dirty="0"/>
              <a:t>(2025)</a:t>
            </a:r>
          </a:p>
          <a:p>
            <a:pPr marL="0" lvl="0" indent="0">
              <a:buSzPts val="1100"/>
              <a:buNone/>
            </a:pPr>
            <a:endParaRPr lang="en-GB" dirty="0"/>
          </a:p>
          <a:p>
            <a:pPr marL="0" lvl="0" indent="0">
              <a:buSzPts val="1100"/>
              <a:buNone/>
            </a:pPr>
            <a:r>
              <a:rPr lang="en-GB" i="1" dirty="0"/>
              <a:t>“An entire society, a nation, or all simultaneously existing societies taken together, are not the owners of the earth. They are simply its possessors, its beneficiaries, and, have to bequeath it in an improved state to succeeding generations as </a:t>
            </a:r>
            <a:r>
              <a:rPr lang="en-GB" i="1" dirty="0" err="1"/>
              <a:t>boni</a:t>
            </a:r>
            <a:r>
              <a:rPr lang="en-GB" i="1" dirty="0"/>
              <a:t> </a:t>
            </a:r>
            <a:r>
              <a:rPr lang="en-GB" i="1" dirty="0" err="1"/>
              <a:t>patres</a:t>
            </a:r>
            <a:r>
              <a:rPr lang="en-GB" i="1" dirty="0"/>
              <a:t> </a:t>
            </a:r>
            <a:r>
              <a:rPr lang="en-GB" i="1" dirty="0" err="1"/>
              <a:t>familias</a:t>
            </a:r>
            <a:r>
              <a:rPr lang="en-GB" i="1" dirty="0"/>
              <a:t>” (Marx, 1959)</a:t>
            </a:r>
            <a:endParaRPr i="1" dirty="0"/>
          </a:p>
        </p:txBody>
      </p:sp>
      <p:pic>
        <p:nvPicPr>
          <p:cNvPr id="160" name="Google Shape;160;p31" title="woman-touching-plant-while-outdoors.jpg"/>
          <p:cNvPicPr preferRelativeResize="0">
            <a:picLocks noGrp="1"/>
          </p:cNvPicPr>
          <p:nvPr>
            <p:ph type="pic" idx="2"/>
          </p:nvPr>
        </p:nvPicPr>
        <p:blipFill rotWithShape="1">
          <a:blip r:embed="rId4">
            <a:alphaModFix/>
          </a:blip>
          <a:srcRect l="38342" r="11027"/>
          <a:stretch/>
        </p:blipFill>
        <p:spPr>
          <a:xfrm>
            <a:off x="5230800" y="0"/>
            <a:ext cx="3913201" cy="5151264"/>
          </a:xfrm>
          <a:prstGeom prst="rect">
            <a:avLst/>
          </a:prstGeom>
        </p:spPr>
      </p:pic>
      <p:sp>
        <p:nvSpPr>
          <p:cNvPr id="2" name="Rectangle 1">
            <a:extLst>
              <a:ext uri="{FF2B5EF4-FFF2-40B4-BE49-F238E27FC236}">
                <a16:creationId xmlns:a16="http://schemas.microsoft.com/office/drawing/2014/main" id="{33D62D3A-834D-B98B-AD25-C86A8301CDC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(Marx, 1959)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cxnSp>
        <p:nvCxnSpPr>
          <p:cNvPr id="165" name="Google Shape;165;p32"/>
          <p:cNvCxnSpPr/>
          <p:nvPr/>
        </p:nvCxnSpPr>
        <p:spPr>
          <a:xfrm>
            <a:off x="-5300" y="2724025"/>
            <a:ext cx="9182100" cy="0"/>
          </a:xfrm>
          <a:prstGeom prst="straightConnector1">
            <a:avLst/>
          </a:prstGeom>
          <a:noFill/>
          <a:ln w="9525" cap="flat" cmpd="sng">
            <a:solidFill>
              <a:schemeClr val="lt1"/>
            </a:solidFill>
            <a:prstDash val="solid"/>
            <a:round/>
            <a:headEnd type="none" w="med" len="med"/>
            <a:tailEnd type="none" w="med" len="med"/>
          </a:ln>
        </p:spPr>
      </p:cxnSp>
      <p:pic>
        <p:nvPicPr>
          <p:cNvPr id="166" name="Google Shape;166;p32" title="young-beautiful-woman-traveling-mountains (1).jpg"/>
          <p:cNvPicPr preferRelativeResize="0">
            <a:picLocks noGrp="1"/>
          </p:cNvPicPr>
          <p:nvPr>
            <p:ph type="pic" idx="2"/>
          </p:nvPr>
        </p:nvPicPr>
        <p:blipFill rotWithShape="1">
          <a:blip r:embed="rId3">
            <a:alphaModFix/>
          </a:blip>
          <a:srcRect t="932" b="932"/>
          <a:stretch/>
        </p:blipFill>
        <p:spPr>
          <a:xfrm>
            <a:off x="0" y="0"/>
            <a:ext cx="3493448" cy="5143501"/>
          </a:xfrm>
          <a:prstGeom prst="rect">
            <a:avLst/>
          </a:prstGeom>
        </p:spPr>
      </p:pic>
      <p:sp>
        <p:nvSpPr>
          <p:cNvPr id="167" name="Google Shape;167;p32"/>
          <p:cNvSpPr txBox="1">
            <a:spLocks noGrp="1"/>
          </p:cNvSpPr>
          <p:nvPr>
            <p:ph type="title"/>
          </p:nvPr>
        </p:nvSpPr>
        <p:spPr>
          <a:xfrm>
            <a:off x="4141522" y="1043500"/>
            <a:ext cx="4794900" cy="18348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FINDHORN COMMUNITY</a:t>
            </a:r>
            <a:endParaRPr dirty="0"/>
          </a:p>
        </p:txBody>
      </p:sp>
      <p:sp>
        <p:nvSpPr>
          <p:cNvPr id="168" name="Google Shape;168;p32"/>
          <p:cNvSpPr txBox="1">
            <a:spLocks noGrp="1"/>
          </p:cNvSpPr>
          <p:nvPr>
            <p:ph type="title" idx="3"/>
          </p:nvPr>
        </p:nvSpPr>
        <p:spPr>
          <a:xfrm>
            <a:off x="3636000" y="290650"/>
            <a:ext cx="1367400" cy="633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cxnSp>
        <p:nvCxnSpPr>
          <p:cNvPr id="169" name="Google Shape;169;p32"/>
          <p:cNvCxnSpPr/>
          <p:nvPr/>
        </p:nvCxnSpPr>
        <p:spPr>
          <a:xfrm>
            <a:off x="-5300" y="1036650"/>
            <a:ext cx="9182100" cy="0"/>
          </a:xfrm>
          <a:prstGeom prst="straightConnector1">
            <a:avLst/>
          </a:prstGeom>
          <a:noFill/>
          <a:ln w="9525" cap="flat" cmpd="sng">
            <a:solidFill>
              <a:schemeClr val="lt1"/>
            </a:solidFill>
            <a:prstDash val="solid"/>
            <a:round/>
            <a:headEnd type="none" w="med" len="med"/>
            <a:tailEnd type="none" w="med" len="med"/>
          </a:ln>
        </p:spPr>
      </p:cxnSp>
      <p:cxnSp>
        <p:nvCxnSpPr>
          <p:cNvPr id="170" name="Google Shape;170;p32"/>
          <p:cNvCxnSpPr/>
          <p:nvPr/>
        </p:nvCxnSpPr>
        <p:spPr>
          <a:xfrm>
            <a:off x="-5300" y="1036650"/>
            <a:ext cx="3427200" cy="0"/>
          </a:xfrm>
          <a:prstGeom prst="straightConnector1">
            <a:avLst/>
          </a:prstGeom>
          <a:noFill/>
          <a:ln w="9525" cap="flat" cmpd="sng">
            <a:solidFill>
              <a:schemeClr val="lt1"/>
            </a:solidFill>
            <a:prstDash val="solid"/>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38"/>
          <p:cNvSpPr txBox="1">
            <a:spLocks noGrp="1"/>
          </p:cNvSpPr>
          <p:nvPr>
            <p:ph type="title"/>
          </p:nvPr>
        </p:nvSpPr>
        <p:spPr>
          <a:xfrm>
            <a:off x="713125" y="25315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COMMUNITY TIMELINE</a:t>
            </a:r>
            <a:endParaRPr dirty="0"/>
          </a:p>
        </p:txBody>
      </p:sp>
      <p:sp>
        <p:nvSpPr>
          <p:cNvPr id="248" name="Google Shape;248;p38"/>
          <p:cNvSpPr txBox="1"/>
          <p:nvPr/>
        </p:nvSpPr>
        <p:spPr>
          <a:xfrm flipH="1">
            <a:off x="458127" y="668731"/>
            <a:ext cx="3230881" cy="3239687"/>
          </a:xfrm>
          <a:prstGeom prst="rect">
            <a:avLst/>
          </a:prstGeom>
          <a:noFill/>
          <a:ln>
            <a:noFill/>
          </a:ln>
        </p:spPr>
        <p:txBody>
          <a:bodyPr spcFirstLastPara="1" wrap="square" lIns="91425" tIns="91425" rIns="91425" bIns="91425" anchor="t" anchorCtr="0">
            <a:noAutofit/>
          </a:bodyPr>
          <a:lstStyle/>
          <a:p>
            <a:pPr algn="l">
              <a:lnSpc>
                <a:spcPts val="2700"/>
              </a:lnSpc>
              <a:spcAft>
                <a:spcPts val="1350"/>
              </a:spcAft>
              <a:buNone/>
            </a:pPr>
            <a:r>
              <a:rPr lang="en-GB" sz="1600" b="1" i="0" cap="all" dirty="0">
                <a:solidFill>
                  <a:schemeClr val="bg2"/>
                </a:solidFill>
                <a:effectLst/>
                <a:latin typeface="Arial" panose="020B0604020202020204" pitchFamily="34" charset="0"/>
              </a:rPr>
              <a:t>Key dates</a:t>
            </a:r>
          </a:p>
          <a:p>
            <a:pPr algn="just">
              <a:buNone/>
            </a:pPr>
            <a:r>
              <a:rPr lang="en-GB" b="0" i="0" dirty="0">
                <a:solidFill>
                  <a:schemeClr val="bg2"/>
                </a:solidFill>
                <a:effectLst/>
                <a:latin typeface="Arial" panose="020B0604020202020204" pitchFamily="34" charset="0"/>
              </a:rPr>
              <a:t>1962 - Founding of the Findhorn Foundation community</a:t>
            </a:r>
          </a:p>
          <a:p>
            <a:pPr algn="just">
              <a:buNone/>
            </a:pPr>
            <a:r>
              <a:rPr lang="en-GB" b="0" i="0" dirty="0">
                <a:solidFill>
                  <a:schemeClr val="bg2"/>
                </a:solidFill>
                <a:effectLst/>
                <a:latin typeface="Arial" panose="020B0604020202020204" pitchFamily="34" charset="0"/>
              </a:rPr>
              <a:t>1982 - Ecovillage Project and land purchase initiated</a:t>
            </a:r>
          </a:p>
          <a:p>
            <a:pPr algn="just">
              <a:buNone/>
            </a:pPr>
            <a:r>
              <a:rPr lang="en-GB" b="0" i="0" dirty="0">
                <a:solidFill>
                  <a:schemeClr val="bg2"/>
                </a:solidFill>
                <a:effectLst/>
                <a:latin typeface="Arial" panose="020B0604020202020204" pitchFamily="34" charset="0"/>
              </a:rPr>
              <a:t>1990 - Beginning of intensive building programme</a:t>
            </a:r>
          </a:p>
          <a:p>
            <a:pPr algn="just">
              <a:buNone/>
            </a:pPr>
            <a:r>
              <a:rPr lang="en-GB" b="0" i="0" dirty="0">
                <a:solidFill>
                  <a:schemeClr val="bg2"/>
                </a:solidFill>
                <a:effectLst/>
                <a:latin typeface="Arial" panose="020B0604020202020204" pitchFamily="34" charset="0"/>
              </a:rPr>
              <a:t>1995 - Eco-villages Conference and global launch of Global Ecovillage Network</a:t>
            </a:r>
          </a:p>
          <a:p>
            <a:pPr algn="just">
              <a:buNone/>
            </a:pPr>
            <a:r>
              <a:rPr lang="en-GB" b="0" i="0" dirty="0">
                <a:solidFill>
                  <a:schemeClr val="bg2"/>
                </a:solidFill>
                <a:effectLst/>
                <a:latin typeface="Arial" panose="020B0604020202020204" pitchFamily="34" charset="0"/>
              </a:rPr>
              <a:t>1997 - Findhorn Foundation granted NGO status by Department of Public Information of the United Nations</a:t>
            </a:r>
          </a:p>
          <a:p>
            <a:pPr algn="just">
              <a:buNone/>
            </a:pPr>
            <a:r>
              <a:rPr lang="en-GB" b="0" i="0" dirty="0">
                <a:solidFill>
                  <a:schemeClr val="bg2"/>
                </a:solidFill>
                <a:effectLst/>
                <a:latin typeface="Arial" panose="020B0604020202020204" pitchFamily="34" charset="0"/>
              </a:rPr>
              <a:t>2001 - Establishment of Cooperative </a:t>
            </a:r>
            <a:r>
              <a:rPr lang="en-GB" b="0" i="0" dirty="0" err="1">
                <a:solidFill>
                  <a:schemeClr val="bg2"/>
                </a:solidFill>
                <a:effectLst/>
                <a:latin typeface="Arial" panose="020B0604020202020204" pitchFamily="34" charset="0"/>
              </a:rPr>
              <a:t>Ekopia</a:t>
            </a:r>
            <a:r>
              <a:rPr lang="en-GB" b="0" i="0" dirty="0">
                <a:solidFill>
                  <a:schemeClr val="bg2"/>
                </a:solidFill>
                <a:effectLst/>
                <a:latin typeface="Arial" panose="020B0604020202020204" pitchFamily="34" charset="0"/>
              </a:rPr>
              <a:t> via community share issues</a:t>
            </a:r>
          </a:p>
          <a:p>
            <a:pPr algn="just">
              <a:buNone/>
            </a:pPr>
            <a:r>
              <a:rPr lang="en-GB" b="0" i="0" dirty="0">
                <a:solidFill>
                  <a:schemeClr val="bg2"/>
                </a:solidFill>
                <a:effectLst/>
                <a:latin typeface="Arial" panose="020B0604020202020204" pitchFamily="34" charset="0"/>
              </a:rPr>
              <a:t>2005 - Establishment of CIFAL Findhorn, UNITAR Affiliated Training Centre.</a:t>
            </a:r>
          </a:p>
        </p:txBody>
      </p:sp>
      <p:sp>
        <p:nvSpPr>
          <p:cNvPr id="249" name="Google Shape;249;p38"/>
          <p:cNvSpPr txBox="1"/>
          <p:nvPr/>
        </p:nvSpPr>
        <p:spPr>
          <a:xfrm flipH="1">
            <a:off x="4292465" y="3005575"/>
            <a:ext cx="1812300" cy="852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200" dirty="0">
              <a:solidFill>
                <a:schemeClr val="dk1"/>
              </a:solidFill>
              <a:latin typeface="Open Sans"/>
              <a:ea typeface="Open Sans"/>
              <a:cs typeface="Open Sans"/>
              <a:sym typeface="Open Sans"/>
            </a:endParaRPr>
          </a:p>
        </p:txBody>
      </p:sp>
      <p:sp>
        <p:nvSpPr>
          <p:cNvPr id="250" name="Google Shape;250;p38"/>
          <p:cNvSpPr txBox="1"/>
          <p:nvPr/>
        </p:nvSpPr>
        <p:spPr>
          <a:xfrm flipH="1">
            <a:off x="4640925" y="1862575"/>
            <a:ext cx="1812300" cy="852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200" dirty="0">
              <a:solidFill>
                <a:srgbClr val="191919"/>
              </a:solidFill>
              <a:latin typeface="Open Sans"/>
              <a:ea typeface="Open Sans"/>
              <a:cs typeface="Open Sans"/>
              <a:sym typeface="Open Sans"/>
            </a:endParaRPr>
          </a:p>
        </p:txBody>
      </p:sp>
      <p:sp>
        <p:nvSpPr>
          <p:cNvPr id="251" name="Google Shape;251;p38"/>
          <p:cNvSpPr txBox="1"/>
          <p:nvPr/>
        </p:nvSpPr>
        <p:spPr>
          <a:xfrm flipH="1">
            <a:off x="6604825" y="1862575"/>
            <a:ext cx="1812300" cy="852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200" dirty="0">
              <a:solidFill>
                <a:srgbClr val="191919"/>
              </a:solidFill>
              <a:latin typeface="Open Sans"/>
              <a:ea typeface="Open Sans"/>
              <a:cs typeface="Open Sans"/>
              <a:sym typeface="Open Sans"/>
            </a:endParaRPr>
          </a:p>
        </p:txBody>
      </p:sp>
      <p:sp>
        <p:nvSpPr>
          <p:cNvPr id="263" name="Google Shape;263;p38"/>
          <p:cNvSpPr txBox="1"/>
          <p:nvPr/>
        </p:nvSpPr>
        <p:spPr>
          <a:xfrm flipH="1">
            <a:off x="713125" y="3697025"/>
            <a:ext cx="1812300" cy="852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200" dirty="0">
              <a:solidFill>
                <a:srgbClr val="191919"/>
              </a:solidFill>
              <a:latin typeface="Open Sans"/>
              <a:ea typeface="Open Sans"/>
              <a:cs typeface="Open Sans"/>
              <a:sym typeface="Open Sans"/>
            </a:endParaRPr>
          </a:p>
        </p:txBody>
      </p:sp>
      <p:sp>
        <p:nvSpPr>
          <p:cNvPr id="264" name="Google Shape;264;p38"/>
          <p:cNvSpPr txBox="1"/>
          <p:nvPr/>
        </p:nvSpPr>
        <p:spPr>
          <a:xfrm flipH="1">
            <a:off x="2677025" y="3697025"/>
            <a:ext cx="1812300" cy="852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200" dirty="0">
              <a:solidFill>
                <a:srgbClr val="191919"/>
              </a:solidFill>
              <a:latin typeface="Open Sans"/>
              <a:ea typeface="Open Sans"/>
              <a:cs typeface="Open Sans"/>
              <a:sym typeface="Open Sans"/>
            </a:endParaRPr>
          </a:p>
        </p:txBody>
      </p:sp>
      <p:sp>
        <p:nvSpPr>
          <p:cNvPr id="265" name="Google Shape;265;p38"/>
          <p:cNvSpPr txBox="1"/>
          <p:nvPr/>
        </p:nvSpPr>
        <p:spPr>
          <a:xfrm flipH="1">
            <a:off x="4640925" y="3697025"/>
            <a:ext cx="1812300" cy="852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200" dirty="0">
              <a:solidFill>
                <a:srgbClr val="191919"/>
              </a:solidFill>
              <a:latin typeface="Open Sans"/>
              <a:ea typeface="Open Sans"/>
              <a:cs typeface="Open Sans"/>
              <a:sym typeface="Open Sans"/>
            </a:endParaRPr>
          </a:p>
        </p:txBody>
      </p:sp>
      <p:sp>
        <p:nvSpPr>
          <p:cNvPr id="266" name="Google Shape;266;p38"/>
          <p:cNvSpPr txBox="1"/>
          <p:nvPr/>
        </p:nvSpPr>
        <p:spPr>
          <a:xfrm flipH="1">
            <a:off x="6604825" y="3697025"/>
            <a:ext cx="1812300" cy="852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200" dirty="0">
              <a:solidFill>
                <a:srgbClr val="191919"/>
              </a:solidFill>
              <a:latin typeface="Open Sans"/>
              <a:ea typeface="Open Sans"/>
              <a:cs typeface="Open Sans"/>
              <a:sym typeface="Open Sans"/>
            </a:endParaRPr>
          </a:p>
        </p:txBody>
      </p:sp>
      <p:cxnSp>
        <p:nvCxnSpPr>
          <p:cNvPr id="277" name="Google Shape;277;p38"/>
          <p:cNvCxnSpPr/>
          <p:nvPr/>
        </p:nvCxnSpPr>
        <p:spPr>
          <a:xfrm>
            <a:off x="-5300" y="835350"/>
            <a:ext cx="9182100" cy="0"/>
          </a:xfrm>
          <a:prstGeom prst="straightConnector1">
            <a:avLst/>
          </a:prstGeom>
          <a:noFill/>
          <a:ln w="9525" cap="flat" cmpd="sng">
            <a:solidFill>
              <a:schemeClr val="dk1"/>
            </a:solidFill>
            <a:prstDash val="solid"/>
            <a:round/>
            <a:headEnd type="none" w="med" len="med"/>
            <a:tailEnd type="none" w="med" len="med"/>
          </a:ln>
        </p:spPr>
      </p:cxnSp>
      <p:sp>
        <p:nvSpPr>
          <p:cNvPr id="2" name="TextBox 1">
            <a:extLst>
              <a:ext uri="{FF2B5EF4-FFF2-40B4-BE49-F238E27FC236}">
                <a16:creationId xmlns:a16="http://schemas.microsoft.com/office/drawing/2014/main" id="{06B16952-2DA5-8D07-69F0-CBA1667C6A64}"/>
              </a:ext>
            </a:extLst>
          </p:cNvPr>
          <p:cNvSpPr txBox="1"/>
          <p:nvPr/>
        </p:nvSpPr>
        <p:spPr>
          <a:xfrm>
            <a:off x="3937566" y="1149971"/>
            <a:ext cx="4728117" cy="3539430"/>
          </a:xfrm>
          <a:prstGeom prst="rect">
            <a:avLst/>
          </a:prstGeom>
          <a:noFill/>
        </p:spPr>
        <p:txBody>
          <a:bodyPr wrap="square" rtlCol="0">
            <a:spAutoFit/>
          </a:bodyPr>
          <a:lstStyle/>
          <a:p>
            <a:pPr algn="just">
              <a:buNone/>
            </a:pPr>
            <a:r>
              <a:rPr lang="en-GB" dirty="0">
                <a:solidFill>
                  <a:schemeClr val="bg2"/>
                </a:solidFill>
                <a:latin typeface="Arial" panose="020B0604020202020204" pitchFamily="34" charset="0"/>
              </a:rPr>
              <a:t>2006 - Publication by Stockholm Institute Findhorn Ecovillage Ecological Footprint.</a:t>
            </a:r>
          </a:p>
          <a:p>
            <a:pPr algn="just">
              <a:buNone/>
            </a:pPr>
            <a:r>
              <a:rPr lang="en-GB" dirty="0">
                <a:solidFill>
                  <a:schemeClr val="bg2"/>
                </a:solidFill>
                <a:latin typeface="Arial" panose="020B0604020202020204" pitchFamily="34" charset="0"/>
              </a:rPr>
              <a:t>2008 - Opening of Moray Arts Centre</a:t>
            </a:r>
          </a:p>
          <a:p>
            <a:pPr algn="just">
              <a:buNone/>
            </a:pPr>
            <a:r>
              <a:rPr lang="en-GB" dirty="0">
                <a:solidFill>
                  <a:schemeClr val="bg2"/>
                </a:solidFill>
                <a:latin typeface="Arial" panose="020B0604020202020204" pitchFamily="34" charset="0"/>
              </a:rPr>
              <a:t>2015 - Establishment of co-housing neighbourhood East-Whins</a:t>
            </a:r>
          </a:p>
          <a:p>
            <a:pPr algn="just">
              <a:buNone/>
            </a:pPr>
            <a:r>
              <a:rPr lang="en-GB" dirty="0">
                <a:solidFill>
                  <a:schemeClr val="bg2"/>
                </a:solidFill>
                <a:latin typeface="Arial" panose="020B0604020202020204" pitchFamily="34" charset="0"/>
              </a:rPr>
              <a:t>2017 - Charity of the Year in the People Environment Achievement Awards UK</a:t>
            </a:r>
          </a:p>
          <a:p>
            <a:r>
              <a:rPr lang="en-GB" dirty="0">
                <a:solidFill>
                  <a:schemeClr val="bg2"/>
                </a:solidFill>
                <a:latin typeface="Arial" panose="020B0604020202020204" pitchFamily="34" charset="0"/>
              </a:rPr>
              <a:t>2018 - Re-designation UN-Habitat Best Practice</a:t>
            </a:r>
          </a:p>
          <a:p>
            <a:r>
              <a:rPr lang="en-GB" dirty="0">
                <a:solidFill>
                  <a:schemeClr val="bg2"/>
                </a:solidFill>
                <a:latin typeface="Arial" panose="020B0604020202020204" pitchFamily="34" charset="0"/>
              </a:rPr>
              <a:t>May 2023 - Ecovillage Findhorn Community Benefit Society (EF) founded</a:t>
            </a:r>
          </a:p>
          <a:p>
            <a:r>
              <a:rPr lang="en-GB" dirty="0">
                <a:solidFill>
                  <a:schemeClr val="bg2"/>
                </a:solidFill>
                <a:latin typeface="Arial" panose="020B0604020202020204" pitchFamily="34" charset="0"/>
              </a:rPr>
              <a:t> </a:t>
            </a:r>
          </a:p>
          <a:p>
            <a:r>
              <a:rPr lang="en-GB" dirty="0">
                <a:solidFill>
                  <a:schemeClr val="bg2"/>
                </a:solidFill>
                <a:latin typeface="Arial" panose="020B0604020202020204" pitchFamily="34" charset="0"/>
              </a:rPr>
              <a:t>Sep 2024 - £400,000 community bond issue launched to finance the community buy out</a:t>
            </a:r>
          </a:p>
          <a:p>
            <a:r>
              <a:rPr lang="en-GB" dirty="0">
                <a:solidFill>
                  <a:schemeClr val="bg2"/>
                </a:solidFill>
                <a:latin typeface="Arial" panose="020B0604020202020204" pitchFamily="34" charset="0"/>
              </a:rPr>
              <a:t> </a:t>
            </a:r>
          </a:p>
          <a:p>
            <a:r>
              <a:rPr lang="en-GB" dirty="0">
                <a:solidFill>
                  <a:schemeClr val="bg2"/>
                </a:solidFill>
                <a:latin typeface="Arial" panose="020B0604020202020204" pitchFamily="34" charset="0"/>
              </a:rPr>
              <a:t>Nov 2024 - EF purchases Part 1 and Part 2 of the ecovillage from Findhorn Foundation</a:t>
            </a:r>
            <a:r>
              <a:rPr lang="en-GB" sz="800" dirty="0">
                <a:solidFill>
                  <a:schemeClr val="bg2"/>
                </a:solidFill>
                <a:latin typeface="Arial" panose="020B0604020202020204" pitchFamily="34" charset="0"/>
              </a:rPr>
              <a:t>.</a:t>
            </a:r>
          </a:p>
        </p:txBody>
      </p:sp>
      <p:cxnSp>
        <p:nvCxnSpPr>
          <p:cNvPr id="4" name="Straight Connector 3">
            <a:extLst>
              <a:ext uri="{FF2B5EF4-FFF2-40B4-BE49-F238E27FC236}">
                <a16:creationId xmlns:a16="http://schemas.microsoft.com/office/drawing/2014/main" id="{7E372B74-E0E9-715D-FBE1-1FF5CFD8FB56}"/>
              </a:ext>
            </a:extLst>
          </p:cNvPr>
          <p:cNvCxnSpPr>
            <a:cxnSpLocks/>
          </p:cNvCxnSpPr>
          <p:nvPr/>
        </p:nvCxnSpPr>
        <p:spPr>
          <a:xfrm>
            <a:off x="3937566" y="1137424"/>
            <a:ext cx="0" cy="323385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C98740C-FBBC-E8B9-B0BB-7E9EF3A032B0}"/>
              </a:ext>
            </a:extLst>
          </p:cNvPr>
          <p:cNvSpPr txBox="1"/>
          <p:nvPr/>
        </p:nvSpPr>
        <p:spPr>
          <a:xfrm>
            <a:off x="7248293" y="4689401"/>
            <a:ext cx="1895707" cy="314615"/>
          </a:xfrm>
          <a:prstGeom prst="rect">
            <a:avLst/>
          </a:prstGeom>
          <a:noFill/>
        </p:spPr>
        <p:txBody>
          <a:bodyPr wrap="square" rtlCol="0">
            <a:spAutoFit/>
          </a:bodyPr>
          <a:lstStyle/>
          <a:p>
            <a:r>
              <a:rPr lang="en-GB"/>
              <a:t>(Key Dates, no date)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3"/>
          <p:cNvSpPr txBox="1">
            <a:spLocks noGrp="1"/>
          </p:cNvSpPr>
          <p:nvPr>
            <p:ph type="title"/>
          </p:nvPr>
        </p:nvSpPr>
        <p:spPr>
          <a:xfrm>
            <a:off x="1025875" y="1046175"/>
            <a:ext cx="7675200" cy="9267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WHAT ARE FINDHORNS’ KEY OBJECTIVES?</a:t>
            </a:r>
            <a:endParaRPr dirty="0"/>
          </a:p>
        </p:txBody>
      </p:sp>
      <p:sp>
        <p:nvSpPr>
          <p:cNvPr id="176" name="Google Shape;176;p33"/>
          <p:cNvSpPr txBox="1">
            <a:spLocks noGrp="1"/>
          </p:cNvSpPr>
          <p:nvPr>
            <p:ph type="subTitle" idx="1"/>
          </p:nvPr>
        </p:nvSpPr>
        <p:spPr>
          <a:xfrm>
            <a:off x="1025875" y="2295775"/>
            <a:ext cx="2988564" cy="21927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 dirty="0"/>
              <a:t>To demonstrate sustainable development.</a:t>
            </a:r>
          </a:p>
          <a:p>
            <a:pPr marL="171450" lvl="0" indent="-171450" algn="l" rtl="0">
              <a:spcBef>
                <a:spcPts val="0"/>
              </a:spcBef>
              <a:spcAft>
                <a:spcPts val="0"/>
              </a:spcAft>
              <a:buFont typeface="Arial" panose="020B0604020202020204" pitchFamily="34" charset="0"/>
              <a:buChar char="•"/>
            </a:pPr>
            <a:r>
              <a:rPr lang="en" dirty="0"/>
              <a:t>To carry out research and training into sustainable development and ecological technologies, including permaculture.</a:t>
            </a:r>
          </a:p>
          <a:p>
            <a:pPr marL="171450" lvl="0" indent="-171450" algn="l" rtl="0">
              <a:spcBef>
                <a:spcPts val="0"/>
              </a:spcBef>
              <a:spcAft>
                <a:spcPts val="0"/>
              </a:spcAft>
              <a:buFont typeface="Arial" panose="020B0604020202020204" pitchFamily="34" charset="0"/>
              <a:buChar char="•"/>
            </a:pPr>
            <a:r>
              <a:rPr lang="en" dirty="0"/>
              <a:t>To live as an ‘intentional community’ </a:t>
            </a:r>
          </a:p>
          <a:p>
            <a:pPr marL="171450" lvl="0" indent="-171450" algn="l" rtl="0">
              <a:spcBef>
                <a:spcPts val="0"/>
              </a:spcBef>
              <a:spcAft>
                <a:spcPts val="0"/>
              </a:spcAft>
              <a:buFont typeface="Arial" panose="020B0604020202020204" pitchFamily="34" charset="0"/>
              <a:buChar char="•"/>
            </a:pPr>
            <a:r>
              <a:rPr lang="en" dirty="0"/>
              <a:t>To promote ‘Psychosynthesis’.</a:t>
            </a:r>
            <a:endParaRPr dirty="0"/>
          </a:p>
        </p:txBody>
      </p:sp>
      <p:cxnSp>
        <p:nvCxnSpPr>
          <p:cNvPr id="177" name="Google Shape;177;p33"/>
          <p:cNvCxnSpPr/>
          <p:nvPr/>
        </p:nvCxnSpPr>
        <p:spPr>
          <a:xfrm>
            <a:off x="-5300" y="2017500"/>
            <a:ext cx="9182100" cy="0"/>
          </a:xfrm>
          <a:prstGeom prst="straightConnector1">
            <a:avLst/>
          </a:prstGeom>
          <a:noFill/>
          <a:ln w="9525" cap="flat" cmpd="sng">
            <a:solidFill>
              <a:schemeClr val="dk1"/>
            </a:solidFill>
            <a:prstDash val="solid"/>
            <a:round/>
            <a:headEnd type="none" w="med" len="med"/>
            <a:tailEnd type="none" w="med" len="med"/>
          </a:ln>
        </p:spPr>
      </p:cxnSp>
      <p:sp>
        <p:nvSpPr>
          <p:cNvPr id="2" name="Rectangle 1">
            <a:extLst>
              <a:ext uri="{FF2B5EF4-FFF2-40B4-BE49-F238E27FC236}">
                <a16:creationId xmlns:a16="http://schemas.microsoft.com/office/drawing/2014/main" id="{4BB2290E-68C9-53D5-3638-3006CA19A2AD}"/>
              </a:ext>
            </a:extLst>
          </p:cNvPr>
          <p:cNvSpPr/>
          <p:nvPr/>
        </p:nvSpPr>
        <p:spPr>
          <a:xfrm>
            <a:off x="5642517" y="2839844"/>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29892D47-EEB3-31D6-0A78-F14D45A7B519}"/>
              </a:ext>
            </a:extLst>
          </p:cNvPr>
          <p:cNvPicPr>
            <a:picLocks noChangeAspect="1"/>
          </p:cNvPicPr>
          <p:nvPr/>
        </p:nvPicPr>
        <p:blipFill>
          <a:blip r:embed="rId3"/>
          <a:stretch>
            <a:fillRect/>
          </a:stretch>
        </p:blipFill>
        <p:spPr>
          <a:xfrm>
            <a:off x="4934419" y="2302718"/>
            <a:ext cx="3406693" cy="2358987"/>
          </a:xfrm>
          <a:prstGeom prst="rect">
            <a:avLst/>
          </a:prstGeom>
          <a:ln>
            <a:solidFill>
              <a:schemeClr val="tx1"/>
            </a:solidFill>
          </a:ln>
        </p:spPr>
      </p:pic>
      <p:sp>
        <p:nvSpPr>
          <p:cNvPr id="5" name="TextBox 4">
            <a:extLst>
              <a:ext uri="{FF2B5EF4-FFF2-40B4-BE49-F238E27FC236}">
                <a16:creationId xmlns:a16="http://schemas.microsoft.com/office/drawing/2014/main" id="{668282D1-3452-5260-0100-FB1762435098}"/>
              </a:ext>
            </a:extLst>
          </p:cNvPr>
          <p:cNvSpPr txBox="1"/>
          <p:nvPr/>
        </p:nvSpPr>
        <p:spPr>
          <a:xfrm>
            <a:off x="7337504" y="4639145"/>
            <a:ext cx="1628078" cy="246221"/>
          </a:xfrm>
          <a:prstGeom prst="rect">
            <a:avLst/>
          </a:prstGeom>
          <a:noFill/>
        </p:spPr>
        <p:txBody>
          <a:bodyPr wrap="square" rtlCol="0">
            <a:spAutoFit/>
          </a:bodyPr>
          <a:lstStyle/>
          <a:p>
            <a:r>
              <a:rPr lang="en-GB" sz="1000" dirty="0"/>
              <a:t>Findhorn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9">
          <a:extLst>
            <a:ext uri="{FF2B5EF4-FFF2-40B4-BE49-F238E27FC236}">
              <a16:creationId xmlns:a16="http://schemas.microsoft.com/office/drawing/2014/main" id="{EA55A2E5-1FC8-FD48-EC55-B54F3870B24A}"/>
            </a:ext>
          </a:extLst>
        </p:cNvPr>
        <p:cNvGrpSpPr/>
        <p:nvPr/>
      </p:nvGrpSpPr>
      <p:grpSpPr>
        <a:xfrm>
          <a:off x="0" y="0"/>
          <a:ext cx="0" cy="0"/>
          <a:chOff x="0" y="0"/>
          <a:chExt cx="0" cy="0"/>
        </a:xfrm>
      </p:grpSpPr>
      <p:sp>
        <p:nvSpPr>
          <p:cNvPr id="130" name="Google Shape;130;p29">
            <a:extLst>
              <a:ext uri="{FF2B5EF4-FFF2-40B4-BE49-F238E27FC236}">
                <a16:creationId xmlns:a16="http://schemas.microsoft.com/office/drawing/2014/main" id="{1F6CC242-5F21-B25A-0C50-871917482FB4}"/>
              </a:ext>
            </a:extLst>
          </p:cNvPr>
          <p:cNvSpPr txBox="1">
            <a:spLocks noGrp="1"/>
          </p:cNvSpPr>
          <p:nvPr>
            <p:ph type="title"/>
          </p:nvPr>
        </p:nvSpPr>
        <p:spPr>
          <a:xfrm>
            <a:off x="327675" y="-14974"/>
            <a:ext cx="7704000" cy="572700"/>
          </a:xfrm>
          <a:prstGeom prst="rect">
            <a:avLst/>
          </a:prstGeom>
        </p:spPr>
        <p:txBody>
          <a:bodyPr spcFirstLastPara="1" wrap="square" lIns="91425" tIns="91425" rIns="91425" bIns="91425" anchor="t" anchorCtr="0">
            <a:noAutofit/>
          </a:bodyPr>
          <a:lstStyle/>
          <a:p>
            <a:r>
              <a:rPr lang="en" dirty="0"/>
              <a:t> </a:t>
            </a:r>
            <a:r>
              <a:rPr lang="en-GB" sz="2000" b="1" dirty="0"/>
              <a:t>Organisational Map of the Ecovillage Findhorn Community </a:t>
            </a:r>
            <a:br>
              <a:rPr lang="en-GB" b="1" dirty="0"/>
            </a:br>
            <a:endParaRPr dirty="0"/>
          </a:p>
        </p:txBody>
      </p:sp>
      <p:sp>
        <p:nvSpPr>
          <p:cNvPr id="132" name="Google Shape;132;p29">
            <a:extLst>
              <a:ext uri="{FF2B5EF4-FFF2-40B4-BE49-F238E27FC236}">
                <a16:creationId xmlns:a16="http://schemas.microsoft.com/office/drawing/2014/main" id="{5BDCCF45-B038-2241-B975-A4D56A73F8E6}"/>
              </a:ext>
            </a:extLst>
          </p:cNvPr>
          <p:cNvSpPr txBox="1"/>
          <p:nvPr/>
        </p:nvSpPr>
        <p:spPr>
          <a:xfrm>
            <a:off x="495775" y="973775"/>
            <a:ext cx="7704000" cy="369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dirty="0">
              <a:solidFill>
                <a:schemeClr val="dk1"/>
              </a:solidFill>
              <a:latin typeface="Open Sans"/>
              <a:ea typeface="Open Sans"/>
              <a:cs typeface="Open Sans"/>
              <a:sym typeface="Open Sans"/>
            </a:endParaRPr>
          </a:p>
        </p:txBody>
      </p:sp>
      <p:pic>
        <p:nvPicPr>
          <p:cNvPr id="4" name="Picture 3">
            <a:extLst>
              <a:ext uri="{FF2B5EF4-FFF2-40B4-BE49-F238E27FC236}">
                <a16:creationId xmlns:a16="http://schemas.microsoft.com/office/drawing/2014/main" id="{E3C265FF-2C3A-B548-F959-39596DAF249C}"/>
              </a:ext>
            </a:extLst>
          </p:cNvPr>
          <p:cNvPicPr>
            <a:picLocks noChangeAspect="1"/>
          </p:cNvPicPr>
          <p:nvPr/>
        </p:nvPicPr>
        <p:blipFill>
          <a:blip r:embed="rId3"/>
          <a:stretch>
            <a:fillRect/>
          </a:stretch>
        </p:blipFill>
        <p:spPr>
          <a:xfrm>
            <a:off x="2818865" y="539501"/>
            <a:ext cx="5758762" cy="3768650"/>
          </a:xfrm>
          <a:prstGeom prst="rect">
            <a:avLst/>
          </a:prstGeom>
        </p:spPr>
      </p:pic>
      <p:pic>
        <p:nvPicPr>
          <p:cNvPr id="6" name="Picture 5">
            <a:extLst>
              <a:ext uri="{FF2B5EF4-FFF2-40B4-BE49-F238E27FC236}">
                <a16:creationId xmlns:a16="http://schemas.microsoft.com/office/drawing/2014/main" id="{6221A45C-4611-AFB0-7207-1164953E4B11}"/>
              </a:ext>
            </a:extLst>
          </p:cNvPr>
          <p:cNvPicPr>
            <a:picLocks noChangeAspect="1"/>
          </p:cNvPicPr>
          <p:nvPr/>
        </p:nvPicPr>
        <p:blipFill>
          <a:blip r:embed="rId4"/>
          <a:stretch>
            <a:fillRect/>
          </a:stretch>
        </p:blipFill>
        <p:spPr>
          <a:xfrm>
            <a:off x="592366" y="539500"/>
            <a:ext cx="2339388" cy="4188617"/>
          </a:xfrm>
          <a:prstGeom prst="rect">
            <a:avLst/>
          </a:prstGeom>
        </p:spPr>
      </p:pic>
      <p:sp>
        <p:nvSpPr>
          <p:cNvPr id="7" name="Oval 6">
            <a:extLst>
              <a:ext uri="{FF2B5EF4-FFF2-40B4-BE49-F238E27FC236}">
                <a16:creationId xmlns:a16="http://schemas.microsoft.com/office/drawing/2014/main" id="{0528947A-B89D-14DC-6FEF-D92504F917DE}"/>
              </a:ext>
            </a:extLst>
          </p:cNvPr>
          <p:cNvSpPr/>
          <p:nvPr/>
        </p:nvSpPr>
        <p:spPr>
          <a:xfrm>
            <a:off x="2609385" y="1158725"/>
            <a:ext cx="520391" cy="684940"/>
          </a:xfrm>
          <a:prstGeom prst="ellipse">
            <a:avLst/>
          </a:prstGeom>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E61806F9-ECE7-D4D1-0D4D-DDB2C2318838}"/>
              </a:ext>
            </a:extLst>
          </p:cNvPr>
          <p:cNvSpPr/>
          <p:nvPr/>
        </p:nvSpPr>
        <p:spPr>
          <a:xfrm>
            <a:off x="2818865" y="3464312"/>
            <a:ext cx="224388" cy="416311"/>
          </a:xfrm>
          <a:prstGeom prst="ellipse">
            <a:avLst/>
          </a:prstGeom>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2D8DA08-266E-CF6B-EDA4-8DB71CCCCCB9}"/>
              </a:ext>
            </a:extLst>
          </p:cNvPr>
          <p:cNvSpPr txBox="1"/>
          <p:nvPr/>
        </p:nvSpPr>
        <p:spPr>
          <a:xfrm>
            <a:off x="6675863" y="4728117"/>
            <a:ext cx="5201053" cy="261610"/>
          </a:xfrm>
          <a:prstGeom prst="rect">
            <a:avLst/>
          </a:prstGeom>
          <a:noFill/>
        </p:spPr>
        <p:txBody>
          <a:bodyPr wrap="square" rtlCol="0">
            <a:spAutoFit/>
          </a:bodyPr>
          <a:lstStyle/>
          <a:p>
            <a:r>
              <a:rPr lang="en-GB" sz="1100" dirty="0">
                <a:hlinkClick r:id="rId5"/>
              </a:rPr>
              <a:t>(Findhorn Community Map, 2023)</a:t>
            </a:r>
            <a:endParaRPr lang="en-GB" sz="1100" dirty="0"/>
          </a:p>
        </p:txBody>
      </p:sp>
    </p:spTree>
    <p:extLst>
      <p:ext uri="{BB962C8B-B14F-4D97-AF65-F5344CB8AC3E}">
        <p14:creationId xmlns:p14="http://schemas.microsoft.com/office/powerpoint/2010/main" val="399890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9">
          <a:extLst>
            <a:ext uri="{FF2B5EF4-FFF2-40B4-BE49-F238E27FC236}">
              <a16:creationId xmlns:a16="http://schemas.microsoft.com/office/drawing/2014/main" id="{B425834A-26D9-4A95-E43A-3BC63C93EEA6}"/>
            </a:ext>
          </a:extLst>
        </p:cNvPr>
        <p:cNvGrpSpPr/>
        <p:nvPr/>
      </p:nvGrpSpPr>
      <p:grpSpPr>
        <a:xfrm>
          <a:off x="0" y="0"/>
          <a:ext cx="0" cy="0"/>
          <a:chOff x="0" y="0"/>
          <a:chExt cx="0" cy="0"/>
        </a:xfrm>
      </p:grpSpPr>
      <p:sp>
        <p:nvSpPr>
          <p:cNvPr id="210" name="Google Shape;210;p36">
            <a:extLst>
              <a:ext uri="{FF2B5EF4-FFF2-40B4-BE49-F238E27FC236}">
                <a16:creationId xmlns:a16="http://schemas.microsoft.com/office/drawing/2014/main" id="{C869E98E-9F3F-E0CE-7FD1-1218BBBD9551}"/>
              </a:ext>
            </a:extLst>
          </p:cNvPr>
          <p:cNvSpPr txBox="1">
            <a:spLocks noGrp="1"/>
          </p:cNvSpPr>
          <p:nvPr>
            <p:ph type="title"/>
          </p:nvPr>
        </p:nvSpPr>
        <p:spPr>
          <a:xfrm>
            <a:off x="604720" y="131229"/>
            <a:ext cx="8214731" cy="572700"/>
          </a:xfrm>
          <a:prstGeom prst="rect">
            <a:avLst/>
          </a:prstGeom>
        </p:spPr>
        <p:txBody>
          <a:bodyPr spcFirstLastPara="1" wrap="square" lIns="91425" tIns="91425" rIns="91425" bIns="91425" anchor="t" anchorCtr="0">
            <a:noAutofit/>
          </a:bodyPr>
          <a:lstStyle/>
          <a:p>
            <a:pPr lvl="0"/>
            <a:r>
              <a:rPr lang="en" sz="2000" dirty="0"/>
              <a:t>SWOT Analysis</a:t>
            </a:r>
            <a:endParaRPr sz="2000" dirty="0"/>
          </a:p>
        </p:txBody>
      </p:sp>
      <p:sp>
        <p:nvSpPr>
          <p:cNvPr id="211" name="Google Shape;211;p36">
            <a:extLst>
              <a:ext uri="{FF2B5EF4-FFF2-40B4-BE49-F238E27FC236}">
                <a16:creationId xmlns:a16="http://schemas.microsoft.com/office/drawing/2014/main" id="{6E864CAF-AD86-5830-ED81-3B008D35656F}"/>
              </a:ext>
            </a:extLst>
          </p:cNvPr>
          <p:cNvSpPr txBox="1">
            <a:spLocks noGrp="1"/>
          </p:cNvSpPr>
          <p:nvPr>
            <p:ph type="subTitle" idx="1"/>
          </p:nvPr>
        </p:nvSpPr>
        <p:spPr>
          <a:xfrm>
            <a:off x="4393805" y="1893378"/>
            <a:ext cx="2315400" cy="116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Implementing a new CRM (Customer Relationship Management) system to improve customer data management and</a:t>
            </a:r>
            <a:endParaRPr dirty="0"/>
          </a:p>
          <a:p>
            <a:pPr marL="0" lvl="0" indent="0" algn="l" rtl="0">
              <a:spcBef>
                <a:spcPts val="0"/>
              </a:spcBef>
              <a:spcAft>
                <a:spcPts val="0"/>
              </a:spcAft>
              <a:buNone/>
            </a:pPr>
            <a:r>
              <a:rPr lang="en" dirty="0"/>
              <a:t>sales tracking</a:t>
            </a:r>
            <a:endParaRPr dirty="0"/>
          </a:p>
        </p:txBody>
      </p:sp>
      <p:sp>
        <p:nvSpPr>
          <p:cNvPr id="212" name="Google Shape;212;p36">
            <a:extLst>
              <a:ext uri="{FF2B5EF4-FFF2-40B4-BE49-F238E27FC236}">
                <a16:creationId xmlns:a16="http://schemas.microsoft.com/office/drawing/2014/main" id="{CE510E99-7502-F167-CA1A-BA21B3767D6F}"/>
              </a:ext>
            </a:extLst>
          </p:cNvPr>
          <p:cNvSpPr txBox="1">
            <a:spLocks noGrp="1"/>
          </p:cNvSpPr>
          <p:nvPr>
            <p:ph type="subTitle" idx="2"/>
          </p:nvPr>
        </p:nvSpPr>
        <p:spPr>
          <a:xfrm>
            <a:off x="2078405" y="1893378"/>
            <a:ext cx="2315400" cy="116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Outsourcing specific business functions (such as accounting or IT) to a third-party provider to reduce costs and increase time efficiency</a:t>
            </a:r>
            <a:endParaRPr dirty="0"/>
          </a:p>
        </p:txBody>
      </p:sp>
      <p:sp>
        <p:nvSpPr>
          <p:cNvPr id="213" name="Google Shape;213;p36">
            <a:extLst>
              <a:ext uri="{FF2B5EF4-FFF2-40B4-BE49-F238E27FC236}">
                <a16:creationId xmlns:a16="http://schemas.microsoft.com/office/drawing/2014/main" id="{A4ABB01D-6865-78B9-E54A-EBFB8DC391F9}"/>
              </a:ext>
            </a:extLst>
          </p:cNvPr>
          <p:cNvSpPr txBox="1">
            <a:spLocks noGrp="1"/>
          </p:cNvSpPr>
          <p:nvPr>
            <p:ph type="subTitle" idx="3"/>
          </p:nvPr>
        </p:nvSpPr>
        <p:spPr>
          <a:xfrm>
            <a:off x="2270350" y="2257124"/>
            <a:ext cx="2315400" cy="116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Developing a new product or service to diversify the business and increase revenue streams</a:t>
            </a:r>
            <a:endParaRPr dirty="0"/>
          </a:p>
        </p:txBody>
      </p:sp>
      <p:sp>
        <p:nvSpPr>
          <p:cNvPr id="214" name="Google Shape;214;p36">
            <a:extLst>
              <a:ext uri="{FF2B5EF4-FFF2-40B4-BE49-F238E27FC236}">
                <a16:creationId xmlns:a16="http://schemas.microsoft.com/office/drawing/2014/main" id="{44086135-5212-4425-3D62-2A32DDBCA59C}"/>
              </a:ext>
            </a:extLst>
          </p:cNvPr>
          <p:cNvSpPr txBox="1">
            <a:spLocks noGrp="1"/>
          </p:cNvSpPr>
          <p:nvPr>
            <p:ph type="subTitle" idx="4"/>
          </p:nvPr>
        </p:nvSpPr>
        <p:spPr>
          <a:xfrm>
            <a:off x="3693473" y="2126624"/>
            <a:ext cx="2315400" cy="116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Implementing a cost-saving initiative, such as energy-efficient practices or process automation, to reduce expenses</a:t>
            </a:r>
            <a:endParaRPr dirty="0"/>
          </a:p>
        </p:txBody>
      </p:sp>
      <p:sp>
        <p:nvSpPr>
          <p:cNvPr id="218" name="Google Shape;218;p36">
            <a:extLst>
              <a:ext uri="{FF2B5EF4-FFF2-40B4-BE49-F238E27FC236}">
                <a16:creationId xmlns:a16="http://schemas.microsoft.com/office/drawing/2014/main" id="{1F706AE6-6FBB-942B-BF10-48C0D2D688EB}"/>
              </a:ext>
            </a:extLst>
          </p:cNvPr>
          <p:cNvSpPr txBox="1">
            <a:spLocks noGrp="1"/>
          </p:cNvSpPr>
          <p:nvPr>
            <p:ph type="subTitle" idx="5"/>
          </p:nvPr>
        </p:nvSpPr>
        <p:spPr>
          <a:xfrm>
            <a:off x="2647908" y="2550921"/>
            <a:ext cx="2315400" cy="116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Launching an e-commerce platform to expand the reach of the business and increase online sales</a:t>
            </a:r>
            <a:endParaRPr dirty="0"/>
          </a:p>
        </p:txBody>
      </p:sp>
      <p:sp>
        <p:nvSpPr>
          <p:cNvPr id="219" name="Google Shape;219;p36">
            <a:extLst>
              <a:ext uri="{FF2B5EF4-FFF2-40B4-BE49-F238E27FC236}">
                <a16:creationId xmlns:a16="http://schemas.microsoft.com/office/drawing/2014/main" id="{1FDCF0C3-DF88-3C4A-4824-C41AFEF42E17}"/>
              </a:ext>
            </a:extLst>
          </p:cNvPr>
          <p:cNvSpPr txBox="1">
            <a:spLocks noGrp="1"/>
          </p:cNvSpPr>
          <p:nvPr>
            <p:ph type="subTitle" idx="6"/>
          </p:nvPr>
        </p:nvSpPr>
        <p:spPr>
          <a:xfrm>
            <a:off x="4713286" y="2344578"/>
            <a:ext cx="2315400" cy="116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Establishing strategic partnerships with other businesses to gain access to new markets or</a:t>
            </a:r>
            <a:endParaRPr dirty="0"/>
          </a:p>
          <a:p>
            <a:pPr marL="0" lvl="0" indent="0" algn="l" rtl="0">
              <a:spcBef>
                <a:spcPts val="0"/>
              </a:spcBef>
              <a:spcAft>
                <a:spcPts val="0"/>
              </a:spcAft>
              <a:buNone/>
            </a:pPr>
            <a:r>
              <a:rPr lang="en" dirty="0"/>
              <a:t>innovative technologies</a:t>
            </a:r>
            <a:endParaRPr dirty="0"/>
          </a:p>
        </p:txBody>
      </p:sp>
      <p:cxnSp>
        <p:nvCxnSpPr>
          <p:cNvPr id="223" name="Google Shape;223;p36">
            <a:extLst>
              <a:ext uri="{FF2B5EF4-FFF2-40B4-BE49-F238E27FC236}">
                <a16:creationId xmlns:a16="http://schemas.microsoft.com/office/drawing/2014/main" id="{37AD45BB-D51A-858E-AB31-814814577B30}"/>
              </a:ext>
            </a:extLst>
          </p:cNvPr>
          <p:cNvCxnSpPr/>
          <p:nvPr/>
        </p:nvCxnSpPr>
        <p:spPr>
          <a:xfrm>
            <a:off x="-5300" y="835350"/>
            <a:ext cx="9182100" cy="0"/>
          </a:xfrm>
          <a:prstGeom prst="straightConnector1">
            <a:avLst/>
          </a:prstGeom>
          <a:noFill/>
          <a:ln w="9525" cap="flat" cmpd="sng">
            <a:solidFill>
              <a:schemeClr val="dk1"/>
            </a:solidFill>
            <a:prstDash val="solid"/>
            <a:round/>
            <a:headEnd type="none" w="med" len="med"/>
            <a:tailEnd type="none" w="med" len="med"/>
          </a:ln>
        </p:spPr>
      </p:cxnSp>
      <p:cxnSp>
        <p:nvCxnSpPr>
          <p:cNvPr id="224" name="Google Shape;224;p36">
            <a:extLst>
              <a:ext uri="{FF2B5EF4-FFF2-40B4-BE49-F238E27FC236}">
                <a16:creationId xmlns:a16="http://schemas.microsoft.com/office/drawing/2014/main" id="{8F944E67-A9C1-BC80-5091-1474A721B2B1}"/>
              </a:ext>
            </a:extLst>
          </p:cNvPr>
          <p:cNvCxnSpPr>
            <a:cxnSpLocks/>
          </p:cNvCxnSpPr>
          <p:nvPr/>
        </p:nvCxnSpPr>
        <p:spPr>
          <a:xfrm>
            <a:off x="1206476" y="4867885"/>
            <a:ext cx="6374657" cy="0"/>
          </a:xfrm>
          <a:prstGeom prst="straightConnector1">
            <a:avLst/>
          </a:prstGeom>
          <a:noFill/>
          <a:ln w="9525" cap="flat" cmpd="sng">
            <a:solidFill>
              <a:schemeClr val="dk1"/>
            </a:solidFill>
            <a:prstDash val="solid"/>
            <a:round/>
            <a:headEnd type="none" w="med" len="med"/>
            <a:tailEnd type="none" w="med" len="med"/>
          </a:ln>
        </p:spPr>
      </p:cxnSp>
      <p:pic>
        <p:nvPicPr>
          <p:cNvPr id="3" name="Picture 2">
            <a:extLst>
              <a:ext uri="{FF2B5EF4-FFF2-40B4-BE49-F238E27FC236}">
                <a16:creationId xmlns:a16="http://schemas.microsoft.com/office/drawing/2014/main" id="{A33C7DAD-1D87-41EF-65A2-80359157914D}"/>
              </a:ext>
            </a:extLst>
          </p:cNvPr>
          <p:cNvPicPr>
            <a:picLocks noChangeAspect="1"/>
          </p:cNvPicPr>
          <p:nvPr/>
        </p:nvPicPr>
        <p:blipFill>
          <a:blip r:embed="rId3"/>
          <a:stretch>
            <a:fillRect/>
          </a:stretch>
        </p:blipFill>
        <p:spPr>
          <a:xfrm>
            <a:off x="737540" y="961069"/>
            <a:ext cx="8227266" cy="3581856"/>
          </a:xfrm>
          <a:prstGeom prst="rect">
            <a:avLst/>
          </a:prstGeom>
        </p:spPr>
      </p:pic>
      <p:sp>
        <p:nvSpPr>
          <p:cNvPr id="17" name="TextBox 16">
            <a:extLst>
              <a:ext uri="{FF2B5EF4-FFF2-40B4-BE49-F238E27FC236}">
                <a16:creationId xmlns:a16="http://schemas.microsoft.com/office/drawing/2014/main" id="{50270358-4F78-9EBE-F56F-B8A8B16F6229}"/>
              </a:ext>
            </a:extLst>
          </p:cNvPr>
          <p:cNvSpPr txBox="1"/>
          <p:nvPr/>
        </p:nvSpPr>
        <p:spPr>
          <a:xfrm>
            <a:off x="5456663" y="4668644"/>
            <a:ext cx="3568391" cy="246221"/>
          </a:xfrm>
          <a:prstGeom prst="rect">
            <a:avLst/>
          </a:prstGeom>
          <a:noFill/>
        </p:spPr>
        <p:txBody>
          <a:bodyPr wrap="square" rtlCol="0">
            <a:spAutoFit/>
          </a:bodyPr>
          <a:lstStyle/>
          <a:p>
            <a:r>
              <a:rPr lang="en-GB" sz="1000" dirty="0"/>
              <a:t>The Park Ecovillage Findhorn Strategic Framework (2024)</a:t>
            </a:r>
          </a:p>
        </p:txBody>
      </p:sp>
    </p:spTree>
    <p:extLst>
      <p:ext uri="{BB962C8B-B14F-4D97-AF65-F5344CB8AC3E}">
        <p14:creationId xmlns:p14="http://schemas.microsoft.com/office/powerpoint/2010/main" val="4100184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35"/>
          <p:cNvSpPr txBox="1">
            <a:spLocks noGrp="1"/>
          </p:cNvSpPr>
          <p:nvPr>
            <p:ph type="title"/>
          </p:nvPr>
        </p:nvSpPr>
        <p:spPr>
          <a:xfrm>
            <a:off x="327675" y="25315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Critical Considerations</a:t>
            </a:r>
            <a:endParaRPr dirty="0"/>
          </a:p>
        </p:txBody>
      </p:sp>
      <p:sp>
        <p:nvSpPr>
          <p:cNvPr id="194" name="Google Shape;194;p35"/>
          <p:cNvSpPr txBox="1">
            <a:spLocks noGrp="1"/>
          </p:cNvSpPr>
          <p:nvPr>
            <p:ph type="subTitle" idx="4"/>
          </p:nvPr>
        </p:nvSpPr>
        <p:spPr>
          <a:xfrm>
            <a:off x="491730" y="2217600"/>
            <a:ext cx="2703600" cy="7083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en-GB" dirty="0"/>
              <a:t>Significant challenges</a:t>
            </a:r>
          </a:p>
          <a:p>
            <a:pPr marL="285750" lvl="0" indent="-285750" algn="l" rtl="0">
              <a:spcBef>
                <a:spcPts val="0"/>
              </a:spcBef>
              <a:spcAft>
                <a:spcPts val="0"/>
              </a:spcAft>
              <a:buFont typeface="Arial" panose="020B0604020202020204" pitchFamily="34" charset="0"/>
              <a:buChar char="•"/>
            </a:pPr>
            <a:r>
              <a:rPr lang="en-GB" dirty="0"/>
              <a:t>Management issues</a:t>
            </a:r>
          </a:p>
          <a:p>
            <a:pPr marL="285750" lvl="0" indent="-285750" algn="l" rtl="0">
              <a:spcBef>
                <a:spcPts val="0"/>
              </a:spcBef>
              <a:spcAft>
                <a:spcPts val="0"/>
              </a:spcAft>
              <a:buFont typeface="Arial" panose="020B0604020202020204" pitchFamily="34" charset="0"/>
              <a:buChar char="•"/>
            </a:pPr>
            <a:r>
              <a:rPr lang="en-GB" dirty="0"/>
              <a:t>conflict between ethos and commercial </a:t>
            </a:r>
          </a:p>
          <a:p>
            <a:pPr marL="285750" lvl="0" indent="-285750" algn="l" rtl="0">
              <a:spcBef>
                <a:spcPts val="0"/>
              </a:spcBef>
              <a:spcAft>
                <a:spcPts val="0"/>
              </a:spcAft>
              <a:buFont typeface="Arial" panose="020B0604020202020204" pitchFamily="34" charset="0"/>
              <a:buChar char="•"/>
            </a:pPr>
            <a:r>
              <a:rPr lang="en-GB" dirty="0"/>
              <a:t>activities</a:t>
            </a:r>
          </a:p>
          <a:p>
            <a:pPr marL="285750" lvl="0" indent="-285750" algn="l" rtl="0">
              <a:spcBef>
                <a:spcPts val="0"/>
              </a:spcBef>
              <a:spcAft>
                <a:spcPts val="0"/>
              </a:spcAft>
              <a:buFont typeface="Arial" panose="020B0604020202020204" pitchFamily="34" charset="0"/>
              <a:buChar char="•"/>
            </a:pPr>
            <a:r>
              <a:rPr lang="en-GB" dirty="0"/>
              <a:t>Social issues</a:t>
            </a:r>
          </a:p>
          <a:p>
            <a:pPr marL="285750" lvl="0" indent="-285750" algn="l" rtl="0">
              <a:spcBef>
                <a:spcPts val="0"/>
              </a:spcBef>
              <a:spcAft>
                <a:spcPts val="0"/>
              </a:spcAft>
              <a:buFont typeface="Arial" panose="020B0604020202020204" pitchFamily="34" charset="0"/>
              <a:buChar char="•"/>
            </a:pPr>
            <a:r>
              <a:rPr lang="en-GB" dirty="0"/>
              <a:t>Economic issues</a:t>
            </a:r>
          </a:p>
          <a:p>
            <a:pPr marL="0" lvl="0" indent="0" algn="l" rtl="0">
              <a:spcBef>
                <a:spcPts val="0"/>
              </a:spcBef>
              <a:spcAft>
                <a:spcPts val="0"/>
              </a:spcAft>
              <a:buNone/>
            </a:pPr>
            <a:br>
              <a:rPr lang="en-GB" dirty="0"/>
            </a:br>
            <a:endParaRPr dirty="0"/>
          </a:p>
        </p:txBody>
      </p:sp>
      <p:sp>
        <p:nvSpPr>
          <p:cNvPr id="196" name="Google Shape;196;p35"/>
          <p:cNvSpPr txBox="1">
            <a:spLocks noGrp="1"/>
          </p:cNvSpPr>
          <p:nvPr>
            <p:ph type="subTitle" idx="1"/>
          </p:nvPr>
        </p:nvSpPr>
        <p:spPr>
          <a:xfrm>
            <a:off x="3996925" y="1521475"/>
            <a:ext cx="4434000" cy="1001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environmental </a:t>
            </a:r>
            <a:br>
              <a:rPr lang="en-GB" dirty="0"/>
            </a:br>
            <a:r>
              <a:rPr lang="en-GB" dirty="0"/>
              <a:t>social and economic</a:t>
            </a:r>
            <a:br>
              <a:rPr lang="en-GB" dirty="0"/>
            </a:br>
            <a:r>
              <a:rPr lang="en-GB" dirty="0"/>
              <a:t>greenwashing</a:t>
            </a:r>
            <a:br>
              <a:rPr lang="en-GB" dirty="0"/>
            </a:br>
            <a:r>
              <a:rPr lang="en-GB" dirty="0"/>
              <a:t>Stakeholders</a:t>
            </a:r>
            <a:br>
              <a:rPr lang="en-GB" dirty="0"/>
            </a:br>
            <a:r>
              <a:rPr lang="en-GB" dirty="0"/>
              <a:t>lack of available data</a:t>
            </a:r>
          </a:p>
          <a:p>
            <a:pPr marL="0" lvl="0" indent="0" algn="l" rtl="0">
              <a:spcBef>
                <a:spcPts val="0"/>
              </a:spcBef>
              <a:spcAft>
                <a:spcPts val="0"/>
              </a:spcAft>
              <a:buNone/>
            </a:pPr>
            <a:r>
              <a:rPr lang="en-GB" dirty="0"/>
              <a:t> </a:t>
            </a:r>
          </a:p>
          <a:p>
            <a:pPr marL="0" lvl="0" indent="0" algn="l" rtl="0">
              <a:spcBef>
                <a:spcPts val="0"/>
              </a:spcBef>
              <a:spcAft>
                <a:spcPts val="0"/>
              </a:spcAft>
              <a:buNone/>
            </a:pPr>
            <a:endParaRPr lang="en-GB" dirty="0"/>
          </a:p>
          <a:p>
            <a:pPr marL="0" lvl="0" indent="0" algn="l" rtl="0">
              <a:spcBef>
                <a:spcPts val="0"/>
              </a:spcBef>
              <a:spcAft>
                <a:spcPts val="0"/>
              </a:spcAft>
              <a:buNone/>
            </a:pPr>
            <a:br>
              <a:rPr lang="en-GB" dirty="0"/>
            </a:br>
            <a:endParaRPr dirty="0"/>
          </a:p>
        </p:txBody>
      </p:sp>
      <p:sp>
        <p:nvSpPr>
          <p:cNvPr id="198" name="Google Shape;198;p35"/>
          <p:cNvSpPr txBox="1">
            <a:spLocks noGrp="1"/>
          </p:cNvSpPr>
          <p:nvPr>
            <p:ph type="subTitle" idx="3"/>
          </p:nvPr>
        </p:nvSpPr>
        <p:spPr>
          <a:xfrm>
            <a:off x="3996925" y="3419900"/>
            <a:ext cx="4434000" cy="1039500"/>
          </a:xfrm>
          <a:prstGeom prst="rect">
            <a:avLst/>
          </a:prstGeom>
        </p:spPr>
        <p:txBody>
          <a:bodyPr spcFirstLastPara="1" wrap="square" lIns="91425" tIns="91425" rIns="91425" bIns="91425" anchor="ctr" anchorCtr="0">
            <a:noAutofit/>
          </a:bodyPr>
          <a:lstStyle/>
          <a:p>
            <a:pPr marL="0" lvl="0" indent="0"/>
            <a:r>
              <a:rPr lang="en" dirty="0"/>
              <a:t>interconnectedness- how actions in one area may affect others</a:t>
            </a:r>
            <a:endParaRPr dirty="0"/>
          </a:p>
        </p:txBody>
      </p:sp>
      <p:cxnSp>
        <p:nvCxnSpPr>
          <p:cNvPr id="200" name="Google Shape;200;p35"/>
          <p:cNvCxnSpPr/>
          <p:nvPr/>
        </p:nvCxnSpPr>
        <p:spPr>
          <a:xfrm>
            <a:off x="-5300" y="835350"/>
            <a:ext cx="9182100" cy="0"/>
          </a:xfrm>
          <a:prstGeom prst="straightConnector1">
            <a:avLst/>
          </a:prstGeom>
          <a:noFill/>
          <a:ln w="9525" cap="flat" cmpd="sng">
            <a:solidFill>
              <a:schemeClr val="dk1"/>
            </a:solidFill>
            <a:prstDash val="solid"/>
            <a:round/>
            <a:headEnd type="none" w="med" len="med"/>
            <a:tailEnd type="none" w="med" len="med"/>
          </a:ln>
        </p:spPr>
      </p:cxnSp>
      <p:pic>
        <p:nvPicPr>
          <p:cNvPr id="3074" name="Picture 2" descr="The three pillars of sustainability">
            <a:extLst>
              <a:ext uri="{FF2B5EF4-FFF2-40B4-BE49-F238E27FC236}">
                <a16:creationId xmlns:a16="http://schemas.microsoft.com/office/drawing/2014/main" id="{3FE07C06-7E03-0949-A191-0876867156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2528" y="1130046"/>
            <a:ext cx="5298948" cy="353263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B6E985B3-E382-B01E-1052-66F2898729EB}"/>
              </a:ext>
            </a:extLst>
          </p:cNvPr>
          <p:cNvSpPr>
            <a:spLocks noChangeArrowheads="1"/>
          </p:cNvSpPr>
          <p:nvPr/>
        </p:nvSpPr>
        <p:spPr bwMode="auto">
          <a:xfrm>
            <a:off x="-8871050" y="-377293"/>
            <a:ext cx="180150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Girelli (no date)</a:t>
            </a:r>
          </a:p>
        </p:txBody>
      </p:sp>
      <p:sp>
        <p:nvSpPr>
          <p:cNvPr id="6" name="Rectangle 4">
            <a:extLst>
              <a:ext uri="{FF2B5EF4-FFF2-40B4-BE49-F238E27FC236}">
                <a16:creationId xmlns:a16="http://schemas.microsoft.com/office/drawing/2014/main" id="{48514FCF-9EF2-F18C-DE95-4D56709C1DBF}"/>
              </a:ext>
            </a:extLst>
          </p:cNvPr>
          <p:cNvSpPr>
            <a:spLocks noChangeArrowheads="1"/>
          </p:cNvSpPr>
          <p:nvPr/>
        </p:nvSpPr>
        <p:spPr bwMode="auto">
          <a:xfrm>
            <a:off x="-6451600" y="-4318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Girelli (no date)</a:t>
            </a:r>
          </a:p>
        </p:txBody>
      </p:sp>
      <p:sp>
        <p:nvSpPr>
          <p:cNvPr id="8" name="TextBox 7">
            <a:extLst>
              <a:ext uri="{FF2B5EF4-FFF2-40B4-BE49-F238E27FC236}">
                <a16:creationId xmlns:a16="http://schemas.microsoft.com/office/drawing/2014/main" id="{1F7E322E-1D9B-5496-C2AF-4F6E40D2964B}"/>
              </a:ext>
            </a:extLst>
          </p:cNvPr>
          <p:cNvSpPr txBox="1"/>
          <p:nvPr/>
        </p:nvSpPr>
        <p:spPr>
          <a:xfrm>
            <a:off x="7425266" y="4662678"/>
            <a:ext cx="9050866" cy="307777"/>
          </a:xfrm>
          <a:prstGeom prst="rect">
            <a:avLst/>
          </a:prstGeom>
          <a:noFill/>
        </p:spPr>
        <p:txBody>
          <a:bodyPr wrap="square">
            <a:spAutoFit/>
          </a:bodyPr>
          <a:lstStyle/>
          <a:p>
            <a:r>
              <a:rPr lang="en-GB" dirty="0" err="1"/>
              <a:t>Girelli</a:t>
            </a:r>
            <a:r>
              <a:rPr lang="en-GB" dirty="0"/>
              <a:t> (no date)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cxnSp>
        <p:nvCxnSpPr>
          <p:cNvPr id="283" name="Google Shape;283;p39"/>
          <p:cNvCxnSpPr/>
          <p:nvPr/>
        </p:nvCxnSpPr>
        <p:spPr>
          <a:xfrm>
            <a:off x="2643325" y="3511475"/>
            <a:ext cx="6533400" cy="0"/>
          </a:xfrm>
          <a:prstGeom prst="straightConnector1">
            <a:avLst/>
          </a:prstGeom>
          <a:noFill/>
          <a:ln w="9525" cap="flat" cmpd="sng">
            <a:solidFill>
              <a:schemeClr val="dk1"/>
            </a:solidFill>
            <a:prstDash val="solid"/>
            <a:round/>
            <a:headEnd type="none" w="med" len="med"/>
            <a:tailEnd type="none" w="med" len="med"/>
          </a:ln>
        </p:spPr>
      </p:cxnSp>
      <p:sp>
        <p:nvSpPr>
          <p:cNvPr id="284" name="Google Shape;284;p39"/>
          <p:cNvSpPr txBox="1">
            <a:spLocks noGrp="1"/>
          </p:cNvSpPr>
          <p:nvPr>
            <p:ph type="title"/>
          </p:nvPr>
        </p:nvSpPr>
        <p:spPr>
          <a:xfrm>
            <a:off x="6291725" y="324456"/>
            <a:ext cx="2402100" cy="9165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Summary</a:t>
            </a:r>
            <a:endParaRPr dirty="0"/>
          </a:p>
        </p:txBody>
      </p:sp>
      <p:sp>
        <p:nvSpPr>
          <p:cNvPr id="285" name="Google Shape;285;p39"/>
          <p:cNvSpPr txBox="1">
            <a:spLocks noGrp="1"/>
          </p:cNvSpPr>
          <p:nvPr>
            <p:ph type="subTitle" idx="1"/>
          </p:nvPr>
        </p:nvSpPr>
        <p:spPr>
          <a:xfrm>
            <a:off x="5226075" y="3687500"/>
            <a:ext cx="2993700" cy="916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pic>
        <p:nvPicPr>
          <p:cNvPr id="286" name="Google Shape;286;p39" title="young-woman-sitting-nature.jpg"/>
          <p:cNvPicPr preferRelativeResize="0">
            <a:picLocks noGrp="1"/>
          </p:cNvPicPr>
          <p:nvPr>
            <p:ph type="pic" idx="2"/>
          </p:nvPr>
        </p:nvPicPr>
        <p:blipFill rotWithShape="1">
          <a:blip r:embed="rId3">
            <a:alphaModFix/>
          </a:blip>
          <a:srcRect l="26947" r="26947"/>
          <a:stretch/>
        </p:blipFill>
        <p:spPr>
          <a:xfrm>
            <a:off x="229225" y="207075"/>
            <a:ext cx="2209623" cy="3194329"/>
          </a:xfrm>
          <a:prstGeom prst="rect">
            <a:avLst/>
          </a:prstGeom>
        </p:spPr>
      </p:pic>
      <p:pic>
        <p:nvPicPr>
          <p:cNvPr id="287" name="Google Shape;287;p39" title="futuristic-environmentally-friendly-city-with-green-spaces.jpg"/>
          <p:cNvPicPr preferRelativeResize="0">
            <a:picLocks noGrp="1"/>
          </p:cNvPicPr>
          <p:nvPr>
            <p:ph type="pic" idx="3"/>
          </p:nvPr>
        </p:nvPicPr>
        <p:blipFill rotWithShape="1">
          <a:blip r:embed="rId4">
            <a:alphaModFix/>
          </a:blip>
          <a:srcRect t="48032" b="5464"/>
          <a:stretch/>
        </p:blipFill>
        <p:spPr>
          <a:xfrm>
            <a:off x="229225" y="3601850"/>
            <a:ext cx="2209624" cy="1541699"/>
          </a:xfrm>
          <a:prstGeom prst="rect">
            <a:avLst/>
          </a:prstGeom>
        </p:spPr>
      </p:pic>
      <p:pic>
        <p:nvPicPr>
          <p:cNvPr id="288" name="Google Shape;288;p39" title="close-up-soil-sprout.jpg"/>
          <p:cNvPicPr preferRelativeResize="0">
            <a:picLocks noGrp="1"/>
          </p:cNvPicPr>
          <p:nvPr>
            <p:ph type="pic" idx="4"/>
          </p:nvPr>
        </p:nvPicPr>
        <p:blipFill rotWithShape="1">
          <a:blip r:embed="rId5">
            <a:alphaModFix/>
          </a:blip>
          <a:srcRect t="39407" b="528"/>
          <a:stretch/>
        </p:blipFill>
        <p:spPr>
          <a:xfrm>
            <a:off x="2607000" y="1506225"/>
            <a:ext cx="2368276" cy="2528778"/>
          </a:xfrm>
          <a:prstGeom prst="rect">
            <a:avLst/>
          </a:prstGeom>
        </p:spPr>
      </p:pic>
      <p:pic>
        <p:nvPicPr>
          <p:cNvPr id="289" name="Google Shape;289;p39" title="full-shot-woman-grass.jpg"/>
          <p:cNvPicPr preferRelativeResize="0">
            <a:picLocks noGrp="1"/>
          </p:cNvPicPr>
          <p:nvPr>
            <p:ph type="pic" idx="5"/>
          </p:nvPr>
        </p:nvPicPr>
        <p:blipFill rotWithShape="1">
          <a:blip r:embed="rId6">
            <a:alphaModFix/>
          </a:blip>
          <a:srcRect t="8215" b="8207"/>
          <a:stretch/>
        </p:blipFill>
        <p:spPr>
          <a:xfrm>
            <a:off x="2607000" y="-36425"/>
            <a:ext cx="2368200" cy="1413902"/>
          </a:xfrm>
          <a:prstGeom prst="rect">
            <a:avLst/>
          </a:prstGeom>
        </p:spPr>
      </p:pic>
      <p:pic>
        <p:nvPicPr>
          <p:cNvPr id="290" name="Google Shape;290;p39" title="cloud-forest-landscape.jpg"/>
          <p:cNvPicPr preferRelativeResize="0">
            <a:picLocks noGrp="1"/>
          </p:cNvPicPr>
          <p:nvPr>
            <p:ph type="pic" idx="6"/>
          </p:nvPr>
        </p:nvPicPr>
        <p:blipFill rotWithShape="1">
          <a:blip r:embed="rId7">
            <a:alphaModFix/>
          </a:blip>
          <a:srcRect l="7035" t="48917" r="10673"/>
          <a:stretch/>
        </p:blipFill>
        <p:spPr>
          <a:xfrm>
            <a:off x="2607000" y="4163750"/>
            <a:ext cx="2368200" cy="9798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41"/>
          <p:cNvSpPr txBox="1">
            <a:spLocks noGrp="1"/>
          </p:cNvSpPr>
          <p:nvPr>
            <p:ph type="title"/>
          </p:nvPr>
        </p:nvSpPr>
        <p:spPr>
          <a:xfrm>
            <a:off x="327675" y="240475"/>
            <a:ext cx="5539500" cy="1058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THANK YOU</a:t>
            </a:r>
            <a:endParaRPr/>
          </a:p>
        </p:txBody>
      </p:sp>
      <p:sp>
        <p:nvSpPr>
          <p:cNvPr id="309" name="Google Shape;309;p41"/>
          <p:cNvSpPr txBox="1">
            <a:spLocks noGrp="1"/>
          </p:cNvSpPr>
          <p:nvPr>
            <p:ph type="subTitle" idx="1"/>
          </p:nvPr>
        </p:nvSpPr>
        <p:spPr>
          <a:xfrm>
            <a:off x="3998350" y="2042397"/>
            <a:ext cx="4448100" cy="1058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b="1" dirty="0">
                <a:solidFill>
                  <a:schemeClr val="bg1"/>
                </a:solidFill>
                <a:hlinkClick r:id="rId3">
                  <a:extLst>
                    <a:ext uri="{A12FA001-AC4F-418D-AE19-62706E023703}">
                      <ahyp:hlinkClr xmlns:ahyp="http://schemas.microsoft.com/office/drawing/2018/hyperlinkcolor" val="tx"/>
                    </a:ext>
                  </a:extLst>
                </a:hlinkClick>
              </a:rPr>
              <a:t>2105356@student.uwtsd.ac.uk</a:t>
            </a:r>
            <a:br>
              <a:rPr lang="en-GB" b="1" dirty="0">
                <a:solidFill>
                  <a:schemeClr val="bg1"/>
                </a:solidFill>
              </a:rPr>
            </a:br>
            <a:r>
              <a:rPr lang="en-GB" b="1" dirty="0">
                <a:solidFill>
                  <a:schemeClr val="bg1"/>
                </a:solidFill>
              </a:rPr>
              <a:t>Laura Clarke</a:t>
            </a:r>
            <a:endParaRPr dirty="0">
              <a:solidFill>
                <a:schemeClr val="bg1"/>
              </a:solidFill>
            </a:endParaRPr>
          </a:p>
        </p:txBody>
      </p:sp>
      <p:sp>
        <p:nvSpPr>
          <p:cNvPr id="322" name="Google Shape;322;p41"/>
          <p:cNvSpPr txBox="1"/>
          <p:nvPr/>
        </p:nvSpPr>
        <p:spPr>
          <a:xfrm>
            <a:off x="4294750" y="4361200"/>
            <a:ext cx="4151700" cy="260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000" dirty="0">
                <a:solidFill>
                  <a:schemeClr val="lt1"/>
                </a:solidFill>
                <a:latin typeface="Open Sans"/>
                <a:ea typeface="Open Sans"/>
                <a:cs typeface="Open Sans"/>
                <a:sym typeface="Open Sans"/>
              </a:rPr>
              <a:t>Please keep this slide for attribution</a:t>
            </a:r>
            <a:endParaRPr sz="1000" dirty="0">
              <a:solidFill>
                <a:schemeClr val="lt1"/>
              </a:solidFill>
              <a:latin typeface="Open Sans"/>
              <a:ea typeface="Open Sans"/>
              <a:cs typeface="Open Sans"/>
              <a:sym typeface="Open Sans"/>
            </a:endParaRPr>
          </a:p>
        </p:txBody>
      </p:sp>
      <p:cxnSp>
        <p:nvCxnSpPr>
          <p:cNvPr id="323" name="Google Shape;323;p41"/>
          <p:cNvCxnSpPr/>
          <p:nvPr/>
        </p:nvCxnSpPr>
        <p:spPr>
          <a:xfrm>
            <a:off x="-5300" y="1595575"/>
            <a:ext cx="9182100" cy="0"/>
          </a:xfrm>
          <a:prstGeom prst="straightConnector1">
            <a:avLst/>
          </a:prstGeom>
          <a:noFill/>
          <a:ln w="9525" cap="flat" cmpd="sng">
            <a:solidFill>
              <a:schemeClr val="lt1"/>
            </a:solidFill>
            <a:prstDash val="solid"/>
            <a:round/>
            <a:headEnd type="none" w="med" len="med"/>
            <a:tailEnd type="none" w="med" len="med"/>
          </a:ln>
        </p:spPr>
      </p:cxnSp>
      <p:cxnSp>
        <p:nvCxnSpPr>
          <p:cNvPr id="324" name="Google Shape;324;p41"/>
          <p:cNvCxnSpPr/>
          <p:nvPr/>
        </p:nvCxnSpPr>
        <p:spPr>
          <a:xfrm>
            <a:off x="-5300" y="3412750"/>
            <a:ext cx="9182100" cy="0"/>
          </a:xfrm>
          <a:prstGeom prst="straightConnector1">
            <a:avLst/>
          </a:prstGeom>
          <a:noFill/>
          <a:ln w="9525" cap="flat" cmpd="sng">
            <a:solidFill>
              <a:schemeClr val="lt1"/>
            </a:solidFill>
            <a:prstDash val="solid"/>
            <a:round/>
            <a:headEnd type="none" w="med" len="med"/>
            <a:tailEnd type="none" w="med" len="med"/>
          </a:ln>
        </p:spPr>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42"/>
          <p:cNvSpPr txBox="1">
            <a:spLocks noGrp="1"/>
          </p:cNvSpPr>
          <p:nvPr>
            <p:ph type="title"/>
          </p:nvPr>
        </p:nvSpPr>
        <p:spPr>
          <a:xfrm>
            <a:off x="327675" y="25315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330" name="Google Shape;330;p42"/>
          <p:cNvSpPr txBox="1">
            <a:spLocks noGrp="1"/>
          </p:cNvSpPr>
          <p:nvPr>
            <p:ph type="body" idx="1"/>
          </p:nvPr>
        </p:nvSpPr>
        <p:spPr>
          <a:xfrm>
            <a:off x="720000" y="694350"/>
            <a:ext cx="7704000" cy="3613800"/>
          </a:xfrm>
          <a:prstGeom prst="rect">
            <a:avLst/>
          </a:prstGeom>
        </p:spPr>
        <p:txBody>
          <a:bodyPr spcFirstLastPara="1" wrap="square" lIns="91425" tIns="91425" rIns="91425" bIns="91425" anchor="t" anchorCtr="0">
            <a:noAutofit/>
          </a:bodyPr>
          <a:lstStyle/>
          <a:p>
            <a:pPr indent="457200">
              <a:lnSpc>
                <a:spcPct val="200000"/>
              </a:lnSpc>
              <a:buNone/>
            </a:pPr>
            <a:r>
              <a:rPr lang="en-GB" sz="900" dirty="0">
                <a:effectLst/>
                <a:latin typeface="Times New Roman" panose="02020603050405020304" pitchFamily="18" charset="0"/>
                <a:ea typeface="Times New Roman" panose="02020603050405020304" pitchFamily="18" charset="0"/>
              </a:rPr>
              <a:t>Admin (no date) </a:t>
            </a:r>
            <a:r>
              <a:rPr lang="en-GB" sz="900" i="1" dirty="0">
                <a:effectLst/>
                <a:latin typeface="Times New Roman" panose="02020603050405020304" pitchFamily="18" charset="0"/>
                <a:ea typeface="Times New Roman" panose="02020603050405020304" pitchFamily="18" charset="0"/>
              </a:rPr>
              <a:t>Human-ecosystem interactions and sustainability | UCL Bartlett Faculty of the Built Environment</a:t>
            </a:r>
            <a:r>
              <a:rPr lang="en-GB" sz="900" dirty="0">
                <a:effectLst/>
                <a:latin typeface="Times New Roman" panose="02020603050405020304" pitchFamily="18" charset="0"/>
                <a:ea typeface="Times New Roman" panose="02020603050405020304" pitchFamily="18" charset="0"/>
              </a:rPr>
              <a:t>. https://www.ucl.ac.uk/bartlett/environment-energy-resources/sustainable/research-institute-sustainable-resources/human-ecosystem-interactions-and-sustainability.</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Baer, H.A. (2019) </a:t>
            </a:r>
            <a:r>
              <a:rPr lang="en-GB" sz="900" i="1" dirty="0">
                <a:effectLst/>
                <a:latin typeface="Times New Roman" panose="02020603050405020304" pitchFamily="18" charset="0"/>
                <a:ea typeface="Times New Roman" panose="02020603050405020304" pitchFamily="18" charset="0"/>
              </a:rPr>
              <a:t>Democratic Eco-Socialism as a real utopia: Transitioning to an alternative world system</a:t>
            </a:r>
            <a:r>
              <a:rPr lang="en-GB" sz="900" dirty="0">
                <a:effectLst/>
                <a:latin typeface="Times New Roman" panose="02020603050405020304" pitchFamily="18" charset="0"/>
                <a:ea typeface="Times New Roman" panose="02020603050405020304" pitchFamily="18" charset="0"/>
              </a:rPr>
              <a:t>. https://doi.org/10.1515/9781785336966.</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Beatley, T. (2012) &amp;</a:t>
            </a:r>
            <a:r>
              <a:rPr lang="en-GB" sz="900" dirty="0" err="1">
                <a:effectLst/>
                <a:latin typeface="Times New Roman" panose="02020603050405020304" pitchFamily="18" charset="0"/>
                <a:ea typeface="Times New Roman" panose="02020603050405020304" pitchFamily="18" charset="0"/>
              </a:rPr>
              <a:t>apos;Green</a:t>
            </a:r>
            <a:r>
              <a:rPr lang="en-GB" sz="900" dirty="0">
                <a:effectLst/>
                <a:latin typeface="Times New Roman" panose="02020603050405020304" pitchFamily="18" charset="0"/>
                <a:ea typeface="Times New Roman" panose="02020603050405020304" pitchFamily="18" charset="0"/>
              </a:rPr>
              <a:t> cities of Europe: global lessons on green </a:t>
            </a:r>
            <a:r>
              <a:rPr lang="en-GB" sz="900" dirty="0" err="1">
                <a:effectLst/>
                <a:latin typeface="Times New Roman" panose="02020603050405020304" pitchFamily="18" charset="0"/>
                <a:ea typeface="Times New Roman" panose="02020603050405020304" pitchFamily="18" charset="0"/>
              </a:rPr>
              <a:t>urbanism,&amp;apos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Choice Reviews Online</a:t>
            </a:r>
            <a:r>
              <a:rPr lang="en-GB" sz="900" dirty="0">
                <a:effectLst/>
                <a:latin typeface="Times New Roman" panose="02020603050405020304" pitchFamily="18" charset="0"/>
                <a:ea typeface="Times New Roman" panose="02020603050405020304" pitchFamily="18" charset="0"/>
              </a:rPr>
              <a:t>, 50(04), pp. 50–2027. https://doi.org/10.5860/choice.50-2027.</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Brand, G.E. (2017) &amp;</a:t>
            </a:r>
            <a:r>
              <a:rPr lang="en-GB" sz="900" dirty="0" err="1">
                <a:effectLst/>
                <a:latin typeface="Times New Roman" panose="02020603050405020304" pitchFamily="18" charset="0"/>
                <a:ea typeface="Times New Roman" panose="02020603050405020304" pitchFamily="18" charset="0"/>
              </a:rPr>
              <a:t>apos;Order</a:t>
            </a:r>
            <a:r>
              <a:rPr lang="en-GB" sz="900" dirty="0">
                <a:effectLst/>
                <a:latin typeface="Times New Roman" panose="02020603050405020304" pitchFamily="18" charset="0"/>
                <a:ea typeface="Times New Roman" panose="02020603050405020304" pitchFamily="18" charset="0"/>
              </a:rPr>
              <a:t> from chaos: How to apply complexity theory at </a:t>
            </a:r>
            <a:r>
              <a:rPr lang="en-GB" sz="900" dirty="0" err="1">
                <a:effectLst/>
                <a:latin typeface="Times New Roman" panose="02020603050405020304" pitchFamily="18" charset="0"/>
                <a:ea typeface="Times New Roman" panose="02020603050405020304" pitchFamily="18" charset="0"/>
              </a:rPr>
              <a:t>work,&amp;apos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NEWS BBVA</a:t>
            </a:r>
            <a:r>
              <a:rPr lang="en-GB" sz="900" dirty="0">
                <a:effectLst/>
                <a:latin typeface="Times New Roman" panose="02020603050405020304" pitchFamily="18" charset="0"/>
                <a:ea typeface="Times New Roman" panose="02020603050405020304" pitchFamily="18" charset="0"/>
              </a:rPr>
              <a:t>, 4 December. https://www.bbva.com/en/innovation/order-from-chaos-how-to-apply-complexity-theory-at-work/.</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Burby, R.J. (1998) </a:t>
            </a:r>
            <a:r>
              <a:rPr lang="en-GB" sz="900" i="1" dirty="0">
                <a:effectLst/>
                <a:latin typeface="Times New Roman" panose="02020603050405020304" pitchFamily="18" charset="0"/>
                <a:ea typeface="Times New Roman" panose="02020603050405020304" pitchFamily="18" charset="0"/>
              </a:rPr>
              <a:t>Cooperating with nature : confronting natural hazards with land use planning for sustainable communities</a:t>
            </a:r>
            <a:r>
              <a:rPr lang="en-GB" sz="900" dirty="0">
                <a:effectLst/>
                <a:latin typeface="Times New Roman" panose="02020603050405020304" pitchFamily="18" charset="0"/>
                <a:ea typeface="Times New Roman" panose="02020603050405020304" pitchFamily="18" charset="0"/>
              </a:rPr>
              <a:t>. http://search.ebscohost.com/login.aspx?direct=true&amp;amp;scope=site&amp;amp;db=nlebk&amp;amp;db=nlabk&amp;amp;AN=1227.</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&amp;</a:t>
            </a:r>
            <a:r>
              <a:rPr lang="en-GB" sz="900" dirty="0" err="1">
                <a:effectLst/>
                <a:latin typeface="Times New Roman" panose="02020603050405020304" pitchFamily="18" charset="0"/>
                <a:ea typeface="Times New Roman" panose="02020603050405020304" pitchFamily="18" charset="0"/>
              </a:rPr>
              <a:t>apos;community&amp;apos</a:t>
            </a:r>
            <a:r>
              <a:rPr lang="en-GB" sz="900" dirty="0">
                <a:effectLst/>
                <a:latin typeface="Times New Roman" panose="02020603050405020304" pitchFamily="18" charset="0"/>
                <a:ea typeface="Times New Roman" panose="02020603050405020304" pitchFamily="18" charset="0"/>
              </a:rPr>
              <a:t>; (2025). https://dictionary.cambridge.org/dictionary/english/community.</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Complexity theory and organizations | Research Starters | EBSCO Research</a:t>
            </a:r>
            <a:r>
              <a:rPr lang="en-GB" sz="900" dirty="0">
                <a:effectLst/>
                <a:latin typeface="Times New Roman" panose="02020603050405020304" pitchFamily="18" charset="0"/>
                <a:ea typeface="Times New Roman" panose="02020603050405020304" pitchFamily="18" charset="0"/>
              </a:rPr>
              <a:t> (no date). https://www.ebsco.com/research-starters/religion-and-philosophy/complexity-theory-and-organizations.</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Das, R.J. (2019a) </a:t>
            </a:r>
            <a:r>
              <a:rPr lang="en-GB" sz="900" i="1" dirty="0">
                <a:effectLst/>
                <a:latin typeface="Times New Roman" panose="02020603050405020304" pitchFamily="18" charset="0"/>
                <a:ea typeface="Times New Roman" panose="02020603050405020304" pitchFamily="18" charset="0"/>
              </a:rPr>
              <a:t>A Marxist Perspective on Sustainability: Brief reflections on ecological sustainability and social inequality — Hampton Institute</a:t>
            </a:r>
            <a:r>
              <a:rPr lang="en-GB" sz="900" dirty="0">
                <a:effectLst/>
                <a:latin typeface="Times New Roman" panose="02020603050405020304" pitchFamily="18" charset="0"/>
                <a:ea typeface="Times New Roman" panose="02020603050405020304" pitchFamily="18" charset="0"/>
              </a:rPr>
              <a:t>. https://www.hamptonthink.org/read/a-marxist-perspective-on-sustainability-brief-reflections-on-ecological-sustainability-and-social-inequality.</a:t>
            </a:r>
          </a:p>
          <a:p>
            <a:pPr marL="0" lvl="0" indent="0" algn="l" rtl="0">
              <a:spcBef>
                <a:spcPts val="0"/>
              </a:spcBef>
              <a:spcAft>
                <a:spcPts val="0"/>
              </a:spcAft>
              <a:buNone/>
            </a:pPr>
            <a:endParaRPr dirty="0"/>
          </a:p>
        </p:txBody>
      </p:sp>
      <p:cxnSp>
        <p:nvCxnSpPr>
          <p:cNvPr id="331" name="Google Shape;331;p42"/>
          <p:cNvCxnSpPr/>
          <p:nvPr/>
        </p:nvCxnSpPr>
        <p:spPr>
          <a:xfrm>
            <a:off x="-5300" y="835350"/>
            <a:ext cx="91821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0D05AD7-97F9-55A9-DF97-A8B98DF7B651}"/>
              </a:ext>
            </a:extLst>
          </p:cNvPr>
          <p:cNvSpPr>
            <a:spLocks noGrp="1"/>
          </p:cNvSpPr>
          <p:nvPr>
            <p:ph type="body" idx="1"/>
          </p:nvPr>
        </p:nvSpPr>
        <p:spPr>
          <a:xfrm>
            <a:off x="720000" y="566917"/>
            <a:ext cx="7704000" cy="3613800"/>
          </a:xfrm>
        </p:spPr>
        <p:txBody>
          <a:bodyPr/>
          <a:lstStyle/>
          <a:p>
            <a:pPr indent="457200">
              <a:lnSpc>
                <a:spcPct val="200000"/>
              </a:lnSpc>
              <a:buNone/>
            </a:pPr>
            <a:r>
              <a:rPr lang="en-GB" sz="900" dirty="0">
                <a:effectLst/>
                <a:latin typeface="Times New Roman" panose="02020603050405020304" pitchFamily="18" charset="0"/>
                <a:ea typeface="Times New Roman" panose="02020603050405020304" pitchFamily="18" charset="0"/>
              </a:rPr>
              <a:t>Das, R.J. (2019b) </a:t>
            </a:r>
            <a:r>
              <a:rPr lang="en-GB" sz="900" i="1" dirty="0">
                <a:effectLst/>
                <a:latin typeface="Times New Roman" panose="02020603050405020304" pitchFamily="18" charset="0"/>
                <a:ea typeface="Times New Roman" panose="02020603050405020304" pitchFamily="18" charset="0"/>
              </a:rPr>
              <a:t>A Marxist Perspective on Sustainability: Brief reflections on ecological sustainability and social inequality — Hampton Institute</a:t>
            </a:r>
            <a:r>
              <a:rPr lang="en-GB" sz="900" dirty="0">
                <a:effectLst/>
                <a:latin typeface="Times New Roman" panose="02020603050405020304" pitchFamily="18" charset="0"/>
                <a:ea typeface="Times New Roman" panose="02020603050405020304" pitchFamily="18" charset="0"/>
              </a:rPr>
              <a:t>. https://www.hamptonthink.org/read/a-marxist-perspective-on-sustainability-brief-reflections-on-ecological-sustainability-and-social-inequality.</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Ecovillage Findhorn</a:t>
            </a:r>
            <a:r>
              <a:rPr lang="en-GB" sz="900" dirty="0">
                <a:effectLst/>
                <a:latin typeface="Times New Roman" panose="02020603050405020304" pitchFamily="18" charset="0"/>
                <a:ea typeface="Times New Roman" panose="02020603050405020304" pitchFamily="18" charset="0"/>
              </a:rPr>
              <a:t> (no date). https://www.ecovillagefindhorn.com/.</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Endres, S. and </a:t>
            </a:r>
            <a:r>
              <a:rPr lang="en-GB" sz="900" dirty="0" err="1">
                <a:effectLst/>
                <a:latin typeface="Times New Roman" panose="02020603050405020304" pitchFamily="18" charset="0"/>
                <a:ea typeface="Times New Roman" panose="02020603050405020304" pitchFamily="18" charset="0"/>
              </a:rPr>
              <a:t>Weibler</a:t>
            </a:r>
            <a:r>
              <a:rPr lang="en-GB" sz="900" dirty="0">
                <a:effectLst/>
                <a:latin typeface="Times New Roman" panose="02020603050405020304" pitchFamily="18" charset="0"/>
                <a:ea typeface="Times New Roman" panose="02020603050405020304" pitchFamily="18" charset="0"/>
              </a:rPr>
              <a:t>, J. (2019) &amp;</a:t>
            </a:r>
            <a:r>
              <a:rPr lang="en-GB" sz="900" dirty="0" err="1">
                <a:effectLst/>
                <a:latin typeface="Times New Roman" panose="02020603050405020304" pitchFamily="18" charset="0"/>
                <a:ea typeface="Times New Roman" panose="02020603050405020304" pitchFamily="18" charset="0"/>
              </a:rPr>
              <a:t>apos;Understanding</a:t>
            </a:r>
            <a:r>
              <a:rPr lang="en-GB" sz="900" dirty="0">
                <a:effectLst/>
                <a:latin typeface="Times New Roman" panose="02020603050405020304" pitchFamily="18" charset="0"/>
                <a:ea typeface="Times New Roman" panose="02020603050405020304" pitchFamily="18" charset="0"/>
              </a:rPr>
              <a:t> (non)leadership phenomena in collaborative interorganizational networks and advancing shared leadership theory: an interpretive grounded theory </a:t>
            </a:r>
            <a:r>
              <a:rPr lang="en-GB" sz="900" dirty="0" err="1">
                <a:effectLst/>
                <a:latin typeface="Times New Roman" panose="02020603050405020304" pitchFamily="18" charset="0"/>
                <a:ea typeface="Times New Roman" panose="02020603050405020304" pitchFamily="18" charset="0"/>
              </a:rPr>
              <a:t>study,&amp;apos</a:t>
            </a:r>
            <a:r>
              <a:rPr lang="en-GB" sz="900" dirty="0">
                <a:effectLst/>
                <a:latin typeface="Times New Roman" panose="02020603050405020304" pitchFamily="18" charset="0"/>
                <a:ea typeface="Times New Roman" panose="02020603050405020304" pitchFamily="18" charset="0"/>
              </a:rPr>
              <a:t>; </a:t>
            </a:r>
            <a:r>
              <a:rPr lang="en-GB" sz="900" i="1" dirty="0" err="1">
                <a:effectLst/>
                <a:latin typeface="Times New Roman" panose="02020603050405020304" pitchFamily="18" charset="0"/>
                <a:ea typeface="Times New Roman" panose="02020603050405020304" pitchFamily="18" charset="0"/>
              </a:rPr>
              <a:t>BuR</a:t>
            </a:r>
            <a:r>
              <a:rPr lang="en-GB" sz="900" i="1" dirty="0">
                <a:effectLst/>
                <a:latin typeface="Times New Roman" panose="02020603050405020304" pitchFamily="18" charset="0"/>
                <a:ea typeface="Times New Roman" panose="02020603050405020304" pitchFamily="18" charset="0"/>
              </a:rPr>
              <a:t> - Business Research</a:t>
            </a:r>
            <a:r>
              <a:rPr lang="en-GB" sz="900" dirty="0">
                <a:effectLst/>
                <a:latin typeface="Times New Roman" panose="02020603050405020304" pitchFamily="18" charset="0"/>
                <a:ea typeface="Times New Roman" panose="02020603050405020304" pitchFamily="18" charset="0"/>
              </a:rPr>
              <a:t>, 13(1), pp. 275–309. https://doi.org/10.1007/s40685-019-0086-6.</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Findhorn Community Map</a:t>
            </a:r>
            <a:r>
              <a:rPr lang="en-GB" sz="900" dirty="0">
                <a:effectLst/>
                <a:latin typeface="Times New Roman" panose="02020603050405020304" pitchFamily="18" charset="0"/>
                <a:ea typeface="Times New Roman" panose="02020603050405020304" pitchFamily="18" charset="0"/>
              </a:rPr>
              <a:t> (2023). https://kumu.io/embed/f5d7241e9d0dc2b69564f4e0d139c404#organisational-map-of-the-findhorn-ecovillage-community.</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Findhorn, ecovillage on the Scottish coast</a:t>
            </a:r>
            <a:r>
              <a:rPr lang="en-GB" sz="900" dirty="0">
                <a:effectLst/>
                <a:latin typeface="Times New Roman" panose="02020603050405020304" pitchFamily="18" charset="0"/>
                <a:ea typeface="Times New Roman" panose="02020603050405020304" pitchFamily="18" charset="0"/>
              </a:rPr>
              <a:t> (no date). https://www.abnamro.com/en/news/findhorn-ecovillage-on-the-scottish-coast.</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Foster, J.B. (1997) &amp;</a:t>
            </a:r>
            <a:r>
              <a:rPr lang="en-GB" sz="900" dirty="0" err="1">
                <a:effectLst/>
                <a:latin typeface="Times New Roman" panose="02020603050405020304" pitchFamily="18" charset="0"/>
                <a:ea typeface="Times New Roman" panose="02020603050405020304" pitchFamily="18" charset="0"/>
              </a:rPr>
              <a:t>apos;The</a:t>
            </a:r>
            <a:r>
              <a:rPr lang="en-GB" sz="900" dirty="0">
                <a:effectLst/>
                <a:latin typeface="Times New Roman" panose="02020603050405020304" pitchFamily="18" charset="0"/>
                <a:ea typeface="Times New Roman" panose="02020603050405020304" pitchFamily="18" charset="0"/>
              </a:rPr>
              <a:t> crisis of the </a:t>
            </a:r>
            <a:r>
              <a:rPr lang="en-GB" sz="900" dirty="0" err="1">
                <a:effectLst/>
                <a:latin typeface="Times New Roman" panose="02020603050405020304" pitchFamily="18" charset="0"/>
                <a:ea typeface="Times New Roman" panose="02020603050405020304" pitchFamily="18" charset="0"/>
              </a:rPr>
              <a:t>Earth,&amp;apos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Organization &amp; Environment</a:t>
            </a:r>
            <a:r>
              <a:rPr lang="en-GB" sz="900" dirty="0">
                <a:effectLst/>
                <a:latin typeface="Times New Roman" panose="02020603050405020304" pitchFamily="18" charset="0"/>
                <a:ea typeface="Times New Roman" panose="02020603050405020304" pitchFamily="18" charset="0"/>
              </a:rPr>
              <a:t>, 10(3), pp. 278–295. https://doi.org/10.1177/0921810697103003.</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Foster, J.B. (1999) &amp;</a:t>
            </a:r>
            <a:r>
              <a:rPr lang="en-GB" sz="900" dirty="0" err="1">
                <a:effectLst/>
                <a:latin typeface="Times New Roman" panose="02020603050405020304" pitchFamily="18" charset="0"/>
                <a:ea typeface="Times New Roman" panose="02020603050405020304" pitchFamily="18" charset="0"/>
              </a:rPr>
              <a:t>apos;Marx’s</a:t>
            </a:r>
            <a:r>
              <a:rPr lang="en-GB" sz="900" dirty="0">
                <a:effectLst/>
                <a:latin typeface="Times New Roman" panose="02020603050405020304" pitchFamily="18" charset="0"/>
                <a:ea typeface="Times New Roman" panose="02020603050405020304" pitchFamily="18" charset="0"/>
              </a:rPr>
              <a:t> Theory of Metabolic Rift: Classical Foundations for Environmental </a:t>
            </a:r>
            <a:r>
              <a:rPr lang="en-GB" sz="900" dirty="0" err="1">
                <a:effectLst/>
                <a:latin typeface="Times New Roman" panose="02020603050405020304" pitchFamily="18" charset="0"/>
                <a:ea typeface="Times New Roman" panose="02020603050405020304" pitchFamily="18" charset="0"/>
              </a:rPr>
              <a:t>Sociology,&amp;apos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American Journal of Sociology</a:t>
            </a:r>
            <a:r>
              <a:rPr lang="en-GB" sz="900" dirty="0">
                <a:effectLst/>
                <a:latin typeface="Times New Roman" panose="02020603050405020304" pitchFamily="18" charset="0"/>
                <a:ea typeface="Times New Roman" panose="02020603050405020304" pitchFamily="18" charset="0"/>
              </a:rPr>
              <a:t>, 105(2), pp. 366–405. https://doi.org/10.1086/210315.</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Future, L. in T. (no date) </a:t>
            </a:r>
            <a:r>
              <a:rPr lang="en-GB" sz="900" i="1" dirty="0">
                <a:effectLst/>
                <a:latin typeface="Times New Roman" panose="02020603050405020304" pitchFamily="18" charset="0"/>
                <a:ea typeface="Times New Roman" panose="02020603050405020304" pitchFamily="18" charset="0"/>
              </a:rPr>
              <a:t>Episode 1: Introducing Lammas Ecovillage</a:t>
            </a:r>
            <a:r>
              <a:rPr lang="en-GB" sz="900" dirty="0">
                <a:effectLst/>
                <a:latin typeface="Times New Roman" panose="02020603050405020304" pitchFamily="18" charset="0"/>
                <a:ea typeface="Times New Roman" panose="02020603050405020304" pitchFamily="18" charset="0"/>
              </a:rPr>
              <a:t>. http://livinginthefuture.org/episodes/1-introducing-lammas.php.</a:t>
            </a:r>
          </a:p>
          <a:p>
            <a:pPr>
              <a:buNone/>
            </a:pPr>
            <a:r>
              <a:rPr lang="en-GB" sz="900" dirty="0">
                <a:effectLst/>
                <a:latin typeface="Times New Roman" panose="02020603050405020304" pitchFamily="18" charset="0"/>
                <a:ea typeface="Times New Roman" panose="02020603050405020304" pitchFamily="18" charset="0"/>
              </a:rPr>
              <a:t>GEN Europe (2025) </a:t>
            </a:r>
            <a:r>
              <a:rPr lang="en-GB" sz="900" i="1" dirty="0" err="1">
                <a:effectLst/>
                <a:latin typeface="Times New Roman" panose="02020603050405020304" pitchFamily="18" charset="0"/>
                <a:ea typeface="Times New Roman" panose="02020603050405020304" pitchFamily="18" charset="0"/>
              </a:rPr>
              <a:t>EcoVillage</a:t>
            </a:r>
            <a:r>
              <a:rPr lang="en-GB" sz="900" i="1" dirty="0">
                <a:effectLst/>
                <a:latin typeface="Times New Roman" panose="02020603050405020304" pitchFamily="18" charset="0"/>
                <a:ea typeface="Times New Roman" panose="02020603050405020304" pitchFamily="18" charset="0"/>
              </a:rPr>
              <a:t> Findhorn is alive and Radiant: a new chapter of community ownership, spirit, and celebration</a:t>
            </a:r>
            <a:r>
              <a:rPr lang="en-GB" sz="900" dirty="0">
                <a:effectLst/>
                <a:latin typeface="Times New Roman" panose="02020603050405020304" pitchFamily="18" charset="0"/>
                <a:ea typeface="Times New Roman" panose="02020603050405020304" pitchFamily="18" charset="0"/>
              </a:rPr>
              <a:t>. https://gen-europe.org/a-new-chapter-of-community-ownership-spirit-and-celebration-in-findhorn/#:~:text=From%20Crisis%20to%20Community%20Resurgence,place%20%E2%80%93%20did%20not%20give%20up.</a:t>
            </a:r>
            <a:endParaRPr lang="en-GB" sz="900" dirty="0"/>
          </a:p>
        </p:txBody>
      </p:sp>
    </p:spTree>
    <p:extLst>
      <p:ext uri="{BB962C8B-B14F-4D97-AF65-F5344CB8AC3E}">
        <p14:creationId xmlns:p14="http://schemas.microsoft.com/office/powerpoint/2010/main" val="1893100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27DB407-D32C-C8B0-93D4-F22C77DFB51F}"/>
              </a:ext>
            </a:extLst>
          </p:cNvPr>
          <p:cNvSpPr>
            <a:spLocks noGrp="1"/>
          </p:cNvSpPr>
          <p:nvPr>
            <p:ph type="body" idx="1"/>
          </p:nvPr>
        </p:nvSpPr>
        <p:spPr>
          <a:xfrm>
            <a:off x="652267" y="448383"/>
            <a:ext cx="7704000" cy="3613800"/>
          </a:xfrm>
        </p:spPr>
        <p:txBody>
          <a:bodyPr/>
          <a:lstStyle/>
          <a:p>
            <a:pPr indent="457200">
              <a:lnSpc>
                <a:spcPct val="200000"/>
              </a:lnSpc>
              <a:buNone/>
            </a:pPr>
            <a:r>
              <a:rPr lang="en-GB" sz="900" dirty="0">
                <a:effectLst/>
                <a:latin typeface="Times New Roman" panose="02020603050405020304" pitchFamily="18" charset="0"/>
                <a:ea typeface="Times New Roman" panose="02020603050405020304" pitchFamily="18" charset="0"/>
              </a:rPr>
              <a:t>Giddens, A. (1984) </a:t>
            </a:r>
            <a:r>
              <a:rPr lang="en-GB" sz="900" i="1" dirty="0">
                <a:effectLst/>
                <a:latin typeface="Times New Roman" panose="02020603050405020304" pitchFamily="18" charset="0"/>
                <a:ea typeface="Times New Roman" panose="02020603050405020304" pitchFamily="18" charset="0"/>
              </a:rPr>
              <a:t>The Constitution of Society. Outline of the Theory of Structuration</a:t>
            </a:r>
            <a:r>
              <a:rPr lang="en-GB" sz="900" dirty="0">
                <a:effectLst/>
                <a:latin typeface="Times New Roman" panose="02020603050405020304" pitchFamily="18" charset="0"/>
                <a:ea typeface="Times New Roman" panose="02020603050405020304" pitchFamily="18" charset="0"/>
              </a:rPr>
              <a:t>. http://www.aspresolver.com/aspresolver.asp?SOTH;S10023878.</a:t>
            </a:r>
          </a:p>
          <a:p>
            <a:pPr indent="457200">
              <a:lnSpc>
                <a:spcPct val="200000"/>
              </a:lnSpc>
              <a:buNone/>
            </a:pPr>
            <a:r>
              <a:rPr lang="en-GB" sz="900" dirty="0" err="1">
                <a:effectLst/>
                <a:latin typeface="Times New Roman" panose="02020603050405020304" pitchFamily="18" charset="0"/>
                <a:ea typeface="Times New Roman" panose="02020603050405020304" pitchFamily="18" charset="0"/>
              </a:rPr>
              <a:t>Girelli</a:t>
            </a:r>
            <a:r>
              <a:rPr lang="en-GB" sz="900" dirty="0">
                <a:effectLst/>
                <a:latin typeface="Times New Roman" panose="02020603050405020304" pitchFamily="18" charset="0"/>
                <a:ea typeface="Times New Roman" panose="02020603050405020304" pitchFamily="18" charset="0"/>
              </a:rPr>
              <a:t>, G. (no date) </a:t>
            </a:r>
            <a:r>
              <a:rPr lang="en-GB" sz="900" i="1" dirty="0">
                <a:effectLst/>
                <a:latin typeface="Times New Roman" panose="02020603050405020304" pitchFamily="18" charset="0"/>
                <a:ea typeface="Times New Roman" panose="02020603050405020304" pitchFamily="18" charset="0"/>
              </a:rPr>
              <a:t>The 3 pillars of the sustainable economy – SUSTRAINY</a:t>
            </a:r>
            <a:r>
              <a:rPr lang="en-GB" sz="900" dirty="0">
                <a:effectLst/>
                <a:latin typeface="Times New Roman" panose="02020603050405020304" pitchFamily="18" charset="0"/>
                <a:ea typeface="Times New Roman" panose="02020603050405020304" pitchFamily="18" charset="0"/>
              </a:rPr>
              <a:t>. https://sustrainy.erasmus.site/3-pillars-sustainable-economy/.</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Green growth, degrowth and a humanist Marxism</a:t>
            </a:r>
            <a:r>
              <a:rPr lang="en-GB" sz="900" dirty="0">
                <a:effectLst/>
                <a:latin typeface="Times New Roman" panose="02020603050405020304" pitchFamily="18" charset="0"/>
                <a:ea typeface="Times New Roman" panose="02020603050405020304" pitchFamily="18" charset="0"/>
              </a:rPr>
              <a:t> (no date). https://marxistleftreview.org/articles/green-growth-degrowth-and-a-humanist-marxism/.</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Hardy, J. (1987) </a:t>
            </a:r>
            <a:r>
              <a:rPr lang="en-GB" sz="900" i="1" dirty="0">
                <a:effectLst/>
                <a:latin typeface="Times New Roman" panose="02020603050405020304" pitchFamily="18" charset="0"/>
                <a:ea typeface="Times New Roman" panose="02020603050405020304" pitchFamily="18" charset="0"/>
              </a:rPr>
              <a:t>A Psychology with a Soul: Psychosynthesis in Evolutionary Context</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Brunel University Research Archive (BURA) (Brunel University London)</a:t>
            </a:r>
            <a:r>
              <a:rPr lang="en-GB" sz="900" dirty="0">
                <a:effectLst/>
                <a:latin typeface="Times New Roman" panose="02020603050405020304" pitchFamily="18" charset="0"/>
                <a:ea typeface="Times New Roman" panose="02020603050405020304" pitchFamily="18" charset="0"/>
              </a:rPr>
              <a:t>. http://bura.brunel.ac.uk/handle/2438/7885.</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&amp;</a:t>
            </a:r>
            <a:r>
              <a:rPr lang="en-GB" sz="900" dirty="0" err="1">
                <a:effectLst/>
                <a:latin typeface="Times New Roman" panose="02020603050405020304" pitchFamily="18" charset="0"/>
                <a:ea typeface="Times New Roman" panose="02020603050405020304" pitchFamily="18" charset="0"/>
              </a:rPr>
              <a:t>apos;Heat</a:t>
            </a:r>
            <a:r>
              <a:rPr lang="en-GB" sz="900" dirty="0">
                <a:effectLst/>
                <a:latin typeface="Times New Roman" panose="02020603050405020304" pitchFamily="18" charset="0"/>
                <a:ea typeface="Times New Roman" panose="02020603050405020304" pitchFamily="18" charset="0"/>
              </a:rPr>
              <a:t>, greed and human need: climate change, capitalism and sustainable </a:t>
            </a:r>
            <a:r>
              <a:rPr lang="en-GB" sz="900" dirty="0" err="1">
                <a:effectLst/>
                <a:latin typeface="Times New Roman" panose="02020603050405020304" pitchFamily="18" charset="0"/>
                <a:ea typeface="Times New Roman" panose="02020603050405020304" pitchFamily="18" charset="0"/>
              </a:rPr>
              <a:t>wellbeing&amp;apos</a:t>
            </a:r>
            <a:r>
              <a:rPr lang="en-GB" sz="900" dirty="0">
                <a:effectLst/>
                <a:latin typeface="Times New Roman" panose="02020603050405020304" pitchFamily="18" charset="0"/>
                <a:ea typeface="Times New Roman" panose="02020603050405020304" pitchFamily="18" charset="0"/>
              </a:rPr>
              <a:t>; (2018) </a:t>
            </a:r>
            <a:r>
              <a:rPr lang="en-GB" sz="900" i="1" dirty="0">
                <a:effectLst/>
                <a:latin typeface="Times New Roman" panose="02020603050405020304" pitchFamily="18" charset="0"/>
                <a:ea typeface="Times New Roman" panose="02020603050405020304" pitchFamily="18" charset="0"/>
              </a:rPr>
              <a:t>International Dialogue</a:t>
            </a:r>
            <a:r>
              <a:rPr lang="en-GB" sz="900" dirty="0">
                <a:effectLst/>
                <a:latin typeface="Times New Roman" panose="02020603050405020304" pitchFamily="18" charset="0"/>
                <a:ea typeface="Times New Roman" panose="02020603050405020304" pitchFamily="18" charset="0"/>
              </a:rPr>
              <a:t>, 8(1). https://doi.org/10.32873/uno.dc.id.8.1.1157.</a:t>
            </a:r>
          </a:p>
          <a:p>
            <a:pPr indent="457200">
              <a:lnSpc>
                <a:spcPct val="200000"/>
              </a:lnSpc>
              <a:buNone/>
            </a:pPr>
            <a:r>
              <a:rPr lang="en-GB" sz="900" i="1" dirty="0" err="1">
                <a:effectLst/>
                <a:latin typeface="Times New Roman" panose="02020603050405020304" pitchFamily="18" charset="0"/>
                <a:ea typeface="Times New Roman" panose="02020603050405020304" pitchFamily="18" charset="0"/>
              </a:rPr>
              <a:t>Holotropic</a:t>
            </a:r>
            <a:r>
              <a:rPr lang="en-GB" sz="900" i="1" dirty="0">
                <a:effectLst/>
                <a:latin typeface="Times New Roman" panose="02020603050405020304" pitchFamily="18" charset="0"/>
                <a:ea typeface="Times New Roman" panose="02020603050405020304" pitchFamily="18" charset="0"/>
              </a:rPr>
              <a:t> Breathwork </a:t>
            </a:r>
            <a:r>
              <a:rPr lang="en-GB" sz="900" i="1" dirty="0" err="1">
                <a:effectLst/>
                <a:latin typeface="Times New Roman" panose="02020603050405020304" pitchFamily="18" charset="0"/>
                <a:ea typeface="Times New Roman" panose="02020603050405020304" pitchFamily="18" charset="0"/>
              </a:rPr>
              <a:t>uk</a:t>
            </a:r>
            <a:r>
              <a:rPr lang="en-GB" sz="900" i="1" dirty="0">
                <a:effectLst/>
                <a:latin typeface="Times New Roman" panose="02020603050405020304" pitchFamily="18" charset="0"/>
                <a:ea typeface="Times New Roman" panose="02020603050405020304" pitchFamily="18" charset="0"/>
              </a:rPr>
              <a:t>.| Integrativetherapies.co.uk</a:t>
            </a:r>
            <a:r>
              <a:rPr lang="en-GB" sz="900" dirty="0">
                <a:effectLst/>
                <a:latin typeface="Times New Roman" panose="02020603050405020304" pitchFamily="18" charset="0"/>
                <a:ea typeface="Times New Roman" panose="02020603050405020304" pitchFamily="18" charset="0"/>
              </a:rPr>
              <a:t> (no date). https://integrativetherapies.co.uk/holotropic-breathwork.</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Hosseini, S. a. H. (2023) &amp;</a:t>
            </a:r>
            <a:r>
              <a:rPr lang="en-GB" sz="900" dirty="0" err="1">
                <a:effectLst/>
                <a:latin typeface="Times New Roman" panose="02020603050405020304" pitchFamily="18" charset="0"/>
                <a:ea typeface="Times New Roman" panose="02020603050405020304" pitchFamily="18" charset="0"/>
              </a:rPr>
              <a:t>apos;The</a:t>
            </a:r>
            <a:r>
              <a:rPr lang="en-GB" sz="900" dirty="0">
                <a:effectLst/>
                <a:latin typeface="Times New Roman" panose="02020603050405020304" pitchFamily="18" charset="0"/>
                <a:ea typeface="Times New Roman" panose="02020603050405020304" pitchFamily="18" charset="0"/>
              </a:rPr>
              <a:t> well-living paradigm: reimagining quality of life in our turbulent </a:t>
            </a:r>
            <a:r>
              <a:rPr lang="en-GB" sz="900" dirty="0" err="1">
                <a:effectLst/>
                <a:latin typeface="Times New Roman" panose="02020603050405020304" pitchFamily="18" charset="0"/>
                <a:ea typeface="Times New Roman" panose="02020603050405020304" pitchFamily="18" charset="0"/>
              </a:rPr>
              <a:t>world,&amp;apos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Discover Global Society</a:t>
            </a:r>
            <a:r>
              <a:rPr lang="en-GB" sz="900" dirty="0">
                <a:effectLst/>
                <a:latin typeface="Times New Roman" panose="02020603050405020304" pitchFamily="18" charset="0"/>
                <a:ea typeface="Times New Roman" panose="02020603050405020304" pitchFamily="18" charset="0"/>
              </a:rPr>
              <a:t>, 1(1). https://doi.org/10.1007/s44282-023-00022-8.</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Huang, T.-C., Yu, T.-K. and </a:t>
            </a:r>
            <a:r>
              <a:rPr lang="en-GB" sz="900" dirty="0" err="1">
                <a:effectLst/>
                <a:latin typeface="Times New Roman" panose="02020603050405020304" pitchFamily="18" charset="0"/>
                <a:ea typeface="Times New Roman" panose="02020603050405020304" pitchFamily="18" charset="0"/>
              </a:rPr>
              <a:t>Limniou</a:t>
            </a:r>
            <a:r>
              <a:rPr lang="en-GB" sz="900" dirty="0">
                <a:effectLst/>
                <a:latin typeface="Times New Roman" panose="02020603050405020304" pitchFamily="18" charset="0"/>
                <a:ea typeface="Times New Roman" panose="02020603050405020304" pitchFamily="18" charset="0"/>
              </a:rPr>
              <a:t>, M. (2024) &amp;</a:t>
            </a:r>
            <a:r>
              <a:rPr lang="en-GB" sz="900" dirty="0" err="1">
                <a:effectLst/>
                <a:latin typeface="Times New Roman" panose="02020603050405020304" pitchFamily="18" charset="0"/>
                <a:ea typeface="Times New Roman" panose="02020603050405020304" pitchFamily="18" charset="0"/>
              </a:rPr>
              <a:t>apos;Editorial</a:t>
            </a:r>
            <a:r>
              <a:rPr lang="en-GB" sz="900" dirty="0">
                <a:effectLst/>
                <a:latin typeface="Times New Roman" panose="02020603050405020304" pitchFamily="18" charset="0"/>
                <a:ea typeface="Times New Roman" panose="02020603050405020304" pitchFamily="18" charset="0"/>
              </a:rPr>
              <a:t>: Sustainable human- environment interactions from scientific, technological, and psychological </a:t>
            </a:r>
            <a:r>
              <a:rPr lang="en-GB" sz="900" dirty="0" err="1">
                <a:effectLst/>
                <a:latin typeface="Times New Roman" panose="02020603050405020304" pitchFamily="18" charset="0"/>
                <a:ea typeface="Times New Roman" panose="02020603050405020304" pitchFamily="18" charset="0"/>
              </a:rPr>
              <a:t>perspectives,&amp;apos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Frontiers in Psychology</a:t>
            </a:r>
            <a:r>
              <a:rPr lang="en-GB" sz="900" dirty="0">
                <a:effectLst/>
                <a:latin typeface="Times New Roman" panose="02020603050405020304" pitchFamily="18" charset="0"/>
                <a:ea typeface="Times New Roman" panose="02020603050405020304" pitchFamily="18" charset="0"/>
              </a:rPr>
              <a:t>, 15, p. 1436051. https://doi.org/10.3389/fpsyg.2024.1436051.</a:t>
            </a:r>
          </a:p>
          <a:p>
            <a:endParaRPr lang="en-GB" dirty="0"/>
          </a:p>
        </p:txBody>
      </p:sp>
    </p:spTree>
    <p:extLst>
      <p:ext uri="{BB962C8B-B14F-4D97-AF65-F5344CB8AC3E}">
        <p14:creationId xmlns:p14="http://schemas.microsoft.com/office/powerpoint/2010/main" val="1741369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0551B0F-D4BD-2689-F20C-D53353DA52C7}"/>
              </a:ext>
            </a:extLst>
          </p:cNvPr>
          <p:cNvSpPr>
            <a:spLocks noGrp="1"/>
          </p:cNvSpPr>
          <p:nvPr>
            <p:ph type="body" idx="1"/>
          </p:nvPr>
        </p:nvSpPr>
        <p:spPr>
          <a:xfrm>
            <a:off x="652266" y="473783"/>
            <a:ext cx="7704000" cy="3613800"/>
          </a:xfrm>
        </p:spPr>
        <p:txBody>
          <a:bodyPr/>
          <a:lstStyle/>
          <a:p>
            <a:pPr indent="457200">
              <a:lnSpc>
                <a:spcPct val="200000"/>
              </a:lnSpc>
              <a:buNone/>
            </a:pPr>
            <a:r>
              <a:rPr lang="en-GB" sz="900" dirty="0">
                <a:effectLst/>
                <a:latin typeface="Times New Roman" panose="02020603050405020304" pitchFamily="18" charset="0"/>
                <a:ea typeface="Times New Roman" panose="02020603050405020304" pitchFamily="18" charset="0"/>
              </a:rPr>
              <a:t>Jones, P. (2021) &amp;</a:t>
            </a:r>
            <a:r>
              <a:rPr lang="en-GB" sz="900" dirty="0" err="1">
                <a:effectLst/>
                <a:latin typeface="Times New Roman" panose="02020603050405020304" pitchFamily="18" charset="0"/>
                <a:ea typeface="Times New Roman" panose="02020603050405020304" pitchFamily="18" charset="0"/>
              </a:rPr>
              <a:t>apos;Trouble</a:t>
            </a:r>
            <a:r>
              <a:rPr lang="en-GB" sz="900" dirty="0">
                <a:effectLst/>
                <a:latin typeface="Times New Roman" panose="02020603050405020304" pitchFamily="18" charset="0"/>
                <a:ea typeface="Times New Roman" panose="02020603050405020304" pitchFamily="18" charset="0"/>
              </a:rPr>
              <a:t> in Paradise as fire and redundancies provokes ill-will at famously peaceful Findhorn </a:t>
            </a:r>
            <a:r>
              <a:rPr lang="en-GB" sz="900" dirty="0" err="1">
                <a:effectLst/>
                <a:latin typeface="Times New Roman" panose="02020603050405020304" pitchFamily="18" charset="0"/>
                <a:ea typeface="Times New Roman" panose="02020603050405020304" pitchFamily="18" charset="0"/>
              </a:rPr>
              <a:t>Foundation,&amp;apos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Sunday Post</a:t>
            </a:r>
            <a:r>
              <a:rPr lang="en-GB" sz="900" dirty="0">
                <a:effectLst/>
                <a:latin typeface="Times New Roman" panose="02020603050405020304" pitchFamily="18" charset="0"/>
                <a:ea typeface="Times New Roman" panose="02020603050405020304" pitchFamily="18" charset="0"/>
              </a:rPr>
              <a:t>, 18 July. https://www.sundaypost.com/fp/findhorn-foundation/.</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Key Dates</a:t>
            </a:r>
            <a:r>
              <a:rPr lang="en-GB" sz="900" dirty="0">
                <a:effectLst/>
                <a:latin typeface="Times New Roman" panose="02020603050405020304" pitchFamily="18" charset="0"/>
                <a:ea typeface="Times New Roman" panose="02020603050405020304" pitchFamily="18" charset="0"/>
              </a:rPr>
              <a:t> (no date). https://www.ecovillagefindhorn.com/index.php/ecovillage-findhorn/key-dates.</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Lammas </a:t>
            </a:r>
            <a:r>
              <a:rPr lang="en-GB" sz="900" i="1" dirty="0" err="1">
                <a:effectLst/>
                <a:latin typeface="Times New Roman" panose="02020603050405020304" pitchFamily="18" charset="0"/>
                <a:ea typeface="Times New Roman" panose="02020603050405020304" pitchFamily="18" charset="0"/>
              </a:rPr>
              <a:t>EcoVillage</a:t>
            </a:r>
            <a:r>
              <a:rPr lang="en-GB" sz="900" i="1" dirty="0">
                <a:effectLst/>
                <a:latin typeface="Times New Roman" panose="02020603050405020304" pitchFamily="18" charset="0"/>
                <a:ea typeface="Times New Roman" panose="02020603050405020304" pitchFamily="18" charset="0"/>
              </a:rPr>
              <a:t> - Bright Green Futures</a:t>
            </a:r>
            <a:r>
              <a:rPr lang="en-GB" sz="900" dirty="0">
                <a:effectLst/>
                <a:latin typeface="Times New Roman" panose="02020603050405020304" pitchFamily="18" charset="0"/>
                <a:ea typeface="Times New Roman" panose="02020603050405020304" pitchFamily="18" charset="0"/>
              </a:rPr>
              <a:t> (2018). https://www.brightgreenfutures.co.uk/projects/lammas-ecovillage/.</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Laylin, T. (2010) &amp;</a:t>
            </a:r>
            <a:r>
              <a:rPr lang="en-GB" sz="900" dirty="0" err="1">
                <a:effectLst/>
                <a:latin typeface="Times New Roman" panose="02020603050405020304" pitchFamily="18" charset="0"/>
                <a:ea typeface="Times New Roman" panose="02020603050405020304" pitchFamily="18" charset="0"/>
              </a:rPr>
              <a:t>apos;The</a:t>
            </a:r>
            <a:r>
              <a:rPr lang="en-GB" sz="900" dirty="0">
                <a:effectLst/>
                <a:latin typeface="Times New Roman" panose="02020603050405020304" pitchFamily="18" charset="0"/>
                <a:ea typeface="Times New Roman" panose="02020603050405020304" pitchFamily="18" charset="0"/>
              </a:rPr>
              <a:t> Living Machine: An Ecological Approach to </a:t>
            </a:r>
            <a:r>
              <a:rPr lang="en-GB" sz="900" dirty="0" err="1">
                <a:effectLst/>
                <a:latin typeface="Times New Roman" panose="02020603050405020304" pitchFamily="18" charset="0"/>
                <a:ea typeface="Times New Roman" panose="02020603050405020304" pitchFamily="18" charset="0"/>
              </a:rPr>
              <a:t>POO,&amp;apos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The Ecologist</a:t>
            </a:r>
            <a:r>
              <a:rPr lang="en-GB" sz="900" dirty="0">
                <a:effectLst/>
                <a:latin typeface="Times New Roman" panose="02020603050405020304" pitchFamily="18" charset="0"/>
                <a:ea typeface="Times New Roman" panose="02020603050405020304" pitchFamily="18" charset="0"/>
              </a:rPr>
              <a:t>, 8 June.</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Letter of Kate Thomas to UNESCO about the Findhorn Foundation</a:t>
            </a:r>
            <a:r>
              <a:rPr lang="en-GB" sz="900" dirty="0">
                <a:effectLst/>
                <a:latin typeface="Times New Roman" panose="02020603050405020304" pitchFamily="18" charset="0"/>
                <a:ea typeface="Times New Roman" panose="02020603050405020304" pitchFamily="18" charset="0"/>
              </a:rPr>
              <a:t> (no date). https://www.citizeninitiative.com/letter_of_Kate_Thomas_to_UNESCO.htm.</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Lockyer, J. </a:t>
            </a:r>
            <a:r>
              <a:rPr lang="en-GB" sz="900" i="1" dirty="0">
                <a:effectLst/>
                <a:latin typeface="Times New Roman" panose="02020603050405020304" pitchFamily="18" charset="0"/>
                <a:ea typeface="Times New Roman" panose="02020603050405020304" pitchFamily="18" charset="0"/>
              </a:rPr>
              <a:t>et al.</a:t>
            </a:r>
            <a:r>
              <a:rPr lang="en-GB" sz="900" dirty="0">
                <a:effectLst/>
                <a:latin typeface="Times New Roman" panose="02020603050405020304" pitchFamily="18" charset="0"/>
                <a:ea typeface="Times New Roman" panose="02020603050405020304" pitchFamily="18" charset="0"/>
              </a:rPr>
              <a:t> (2011) &amp;</a:t>
            </a:r>
            <a:r>
              <a:rPr lang="en-GB" sz="900" dirty="0" err="1">
                <a:effectLst/>
                <a:latin typeface="Times New Roman" panose="02020603050405020304" pitchFamily="18" charset="0"/>
                <a:ea typeface="Times New Roman" panose="02020603050405020304" pitchFamily="18" charset="0"/>
              </a:rPr>
              <a:t>apos;‘We</a:t>
            </a:r>
            <a:r>
              <a:rPr lang="en-GB" sz="900" dirty="0">
                <a:effectLst/>
                <a:latin typeface="Times New Roman" panose="02020603050405020304" pitchFamily="18" charset="0"/>
                <a:ea typeface="Times New Roman" panose="02020603050405020304" pitchFamily="18" charset="0"/>
              </a:rPr>
              <a:t> try to Create the World That We Want’: Intentional Communities Forging </a:t>
            </a:r>
            <a:r>
              <a:rPr lang="en-GB" sz="900" dirty="0" err="1">
                <a:effectLst/>
                <a:latin typeface="Times New Roman" panose="02020603050405020304" pitchFamily="18" charset="0"/>
                <a:ea typeface="Times New Roman" panose="02020603050405020304" pitchFamily="18" charset="0"/>
              </a:rPr>
              <a:t>Livable</a:t>
            </a:r>
            <a:r>
              <a:rPr lang="en-GB" sz="900" dirty="0">
                <a:effectLst/>
                <a:latin typeface="Times New Roman" panose="02020603050405020304" pitchFamily="18" charset="0"/>
                <a:ea typeface="Times New Roman" panose="02020603050405020304" pitchFamily="18" charset="0"/>
              </a:rPr>
              <a:t> Lives in St. </a:t>
            </a:r>
            <a:r>
              <a:rPr lang="en-GB" sz="900" dirty="0" err="1">
                <a:effectLst/>
                <a:latin typeface="Times New Roman" panose="02020603050405020304" pitchFamily="18" charset="0"/>
                <a:ea typeface="Times New Roman" panose="02020603050405020304" pitchFamily="18" charset="0"/>
              </a:rPr>
              <a:t>Louis,&amp;apos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Open Scholarship Institutional Repository (Washington University in St. Louis)</a:t>
            </a:r>
            <a:r>
              <a:rPr lang="en-GB" sz="900" dirty="0">
                <a:effectLst/>
                <a:latin typeface="Times New Roman" panose="02020603050405020304" pitchFamily="18" charset="0"/>
                <a:ea typeface="Times New Roman" panose="02020603050405020304" pitchFamily="18" charset="0"/>
              </a:rPr>
              <a:t> [Preprint]. https://doi.org/10.7936/k7qn668n.</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Marx, K. (1959) </a:t>
            </a:r>
            <a:r>
              <a:rPr lang="en-GB" sz="900" i="1" dirty="0">
                <a:effectLst/>
                <a:latin typeface="Times New Roman" panose="02020603050405020304" pitchFamily="18" charset="0"/>
                <a:ea typeface="Times New Roman" panose="02020603050405020304" pitchFamily="18" charset="0"/>
              </a:rPr>
              <a:t>Capital. the process of capitalist production as a whole.</a:t>
            </a:r>
            <a:endParaRPr lang="en-GB" sz="900" dirty="0">
              <a:effectLst/>
              <a:latin typeface="Times New Roman" panose="02020603050405020304" pitchFamily="18" charset="0"/>
              <a:ea typeface="Times New Roman" panose="02020603050405020304" pitchFamily="18" charset="0"/>
            </a:endParaRPr>
          </a:p>
          <a:p>
            <a:pPr indent="457200">
              <a:lnSpc>
                <a:spcPct val="200000"/>
              </a:lnSpc>
              <a:buNone/>
            </a:pPr>
            <a:r>
              <a:rPr lang="en-GB" sz="900" dirty="0">
                <a:effectLst/>
                <a:latin typeface="Times New Roman" panose="02020603050405020304" pitchFamily="18" charset="0"/>
                <a:ea typeface="Times New Roman" panose="02020603050405020304" pitchFamily="18" charset="0"/>
              </a:rPr>
              <a:t>&amp;</a:t>
            </a:r>
            <a:r>
              <a:rPr lang="en-GB" sz="900" dirty="0" err="1">
                <a:effectLst/>
                <a:latin typeface="Times New Roman" panose="02020603050405020304" pitchFamily="18" charset="0"/>
                <a:ea typeface="Times New Roman" panose="02020603050405020304" pitchFamily="18" charset="0"/>
              </a:rPr>
              <a:t>apos;Modernity</a:t>
            </a:r>
            <a:r>
              <a:rPr lang="en-GB" sz="900" dirty="0">
                <a:effectLst/>
                <a:latin typeface="Times New Roman" panose="02020603050405020304" pitchFamily="18" charset="0"/>
                <a:ea typeface="Times New Roman" panose="02020603050405020304" pitchFamily="18" charset="0"/>
              </a:rPr>
              <a:t> and self-identity: self and society in the late modern </a:t>
            </a:r>
            <a:r>
              <a:rPr lang="en-GB" sz="900" dirty="0" err="1">
                <a:effectLst/>
                <a:latin typeface="Times New Roman" panose="02020603050405020304" pitchFamily="18" charset="0"/>
                <a:ea typeface="Times New Roman" panose="02020603050405020304" pitchFamily="18" charset="0"/>
              </a:rPr>
              <a:t>age&amp;apos</a:t>
            </a:r>
            <a:r>
              <a:rPr lang="en-GB" sz="900" dirty="0">
                <a:effectLst/>
                <a:latin typeface="Times New Roman" panose="02020603050405020304" pitchFamily="18" charset="0"/>
                <a:ea typeface="Times New Roman" panose="02020603050405020304" pitchFamily="18" charset="0"/>
              </a:rPr>
              <a:t>; (1992) </a:t>
            </a:r>
            <a:r>
              <a:rPr lang="en-GB" sz="900" i="1" dirty="0">
                <a:effectLst/>
                <a:latin typeface="Times New Roman" panose="02020603050405020304" pitchFamily="18" charset="0"/>
                <a:ea typeface="Times New Roman" panose="02020603050405020304" pitchFamily="18" charset="0"/>
              </a:rPr>
              <a:t>Choice Reviews Online</a:t>
            </a:r>
            <a:r>
              <a:rPr lang="en-GB" sz="900" dirty="0">
                <a:effectLst/>
                <a:latin typeface="Times New Roman" panose="02020603050405020304" pitchFamily="18" charset="0"/>
                <a:ea typeface="Times New Roman" panose="02020603050405020304" pitchFamily="18" charset="0"/>
              </a:rPr>
              <a:t>, 29(06), pp. 29–3618. https://doi.org/10.5860/choice.29-3618.</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Moghaddam, F.M. (2023) &amp;</a:t>
            </a:r>
            <a:r>
              <a:rPr lang="en-GB" sz="900" dirty="0" err="1">
                <a:effectLst/>
                <a:latin typeface="Times New Roman" panose="02020603050405020304" pitchFamily="18" charset="0"/>
                <a:ea typeface="Times New Roman" panose="02020603050405020304" pitchFamily="18" charset="0"/>
              </a:rPr>
              <a:t>apos;Why</a:t>
            </a:r>
            <a:r>
              <a:rPr lang="en-GB" sz="900" dirty="0">
                <a:effectLst/>
                <a:latin typeface="Times New Roman" panose="02020603050405020304" pitchFamily="18" charset="0"/>
                <a:ea typeface="Times New Roman" panose="02020603050405020304" pitchFamily="18" charset="0"/>
              </a:rPr>
              <a:t> do leaders still exist? leadership and </a:t>
            </a:r>
            <a:r>
              <a:rPr lang="en-GB" sz="900" dirty="0" err="1">
                <a:effectLst/>
                <a:latin typeface="Times New Roman" panose="02020603050405020304" pitchFamily="18" charset="0"/>
                <a:ea typeface="Times New Roman" panose="02020603050405020304" pitchFamily="18" charset="0"/>
              </a:rPr>
              <a:t>followership,&amp;apos</a:t>
            </a:r>
            <a:r>
              <a:rPr lang="en-GB" sz="900" dirty="0">
                <a:effectLst/>
                <a:latin typeface="Times New Roman" panose="02020603050405020304" pitchFamily="18" charset="0"/>
                <a:ea typeface="Times New Roman" panose="02020603050405020304" pitchFamily="18" charset="0"/>
              </a:rPr>
              <a:t>; in </a:t>
            </a:r>
            <a:r>
              <a:rPr lang="en-GB" sz="900" i="1" dirty="0">
                <a:effectLst/>
                <a:latin typeface="Times New Roman" panose="02020603050405020304" pitchFamily="18" charset="0"/>
                <a:ea typeface="Times New Roman" panose="02020603050405020304" pitchFamily="18" charset="0"/>
              </a:rPr>
              <a:t>Cambridge University Press eBooks</a:t>
            </a:r>
            <a:r>
              <a:rPr lang="en-GB" sz="900" dirty="0">
                <a:effectLst/>
                <a:latin typeface="Times New Roman" panose="02020603050405020304" pitchFamily="18" charset="0"/>
                <a:ea typeface="Times New Roman" panose="02020603050405020304" pitchFamily="18" charset="0"/>
              </a:rPr>
              <a:t>, pp. 25–36. https://doi.org/10.1017/9781009277129.005.</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Moss, M.L. and Grunkemeyer, W.T. (2010) &amp;</a:t>
            </a:r>
            <a:r>
              <a:rPr lang="en-GB" sz="900" dirty="0" err="1">
                <a:effectLst/>
                <a:latin typeface="Times New Roman" panose="02020603050405020304" pitchFamily="18" charset="0"/>
                <a:ea typeface="Times New Roman" panose="02020603050405020304" pitchFamily="18" charset="0"/>
              </a:rPr>
              <a:t>apos;Building</a:t>
            </a:r>
            <a:r>
              <a:rPr lang="en-GB" sz="900" dirty="0">
                <a:effectLst/>
                <a:latin typeface="Times New Roman" panose="02020603050405020304" pitchFamily="18" charset="0"/>
                <a:ea typeface="Times New Roman" panose="02020603050405020304" pitchFamily="18" charset="0"/>
              </a:rPr>
              <a:t> shared visions for sustainable </a:t>
            </a:r>
            <a:r>
              <a:rPr lang="en-GB" sz="900" dirty="0" err="1">
                <a:effectLst/>
                <a:latin typeface="Times New Roman" panose="02020603050405020304" pitchFamily="18" charset="0"/>
                <a:ea typeface="Times New Roman" panose="02020603050405020304" pitchFamily="18" charset="0"/>
              </a:rPr>
              <a:t>communities,&amp;apos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Community Development</a:t>
            </a:r>
            <a:r>
              <a:rPr lang="en-GB" sz="900" dirty="0">
                <a:effectLst/>
                <a:latin typeface="Times New Roman" panose="02020603050405020304" pitchFamily="18" charset="0"/>
                <a:ea typeface="Times New Roman" panose="02020603050405020304" pitchFamily="18" charset="0"/>
              </a:rPr>
              <a:t>, 41(2), pp. 240–254. https://doi.org/10.1080/15575330903477309.</a:t>
            </a:r>
          </a:p>
          <a:p>
            <a:endParaRPr lang="en-GB" dirty="0"/>
          </a:p>
        </p:txBody>
      </p:sp>
    </p:spTree>
    <p:extLst>
      <p:ext uri="{BB962C8B-B14F-4D97-AF65-F5344CB8AC3E}">
        <p14:creationId xmlns:p14="http://schemas.microsoft.com/office/powerpoint/2010/main" val="3269691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435FD97-1F45-5F12-B78A-3B74A7130338}"/>
              </a:ext>
            </a:extLst>
          </p:cNvPr>
          <p:cNvSpPr>
            <a:spLocks noGrp="1"/>
          </p:cNvSpPr>
          <p:nvPr>
            <p:ph type="body" idx="1"/>
          </p:nvPr>
        </p:nvSpPr>
        <p:spPr>
          <a:xfrm>
            <a:off x="720000" y="549984"/>
            <a:ext cx="7704000" cy="3613800"/>
          </a:xfrm>
        </p:spPr>
        <p:txBody>
          <a:bodyPr/>
          <a:lstStyle/>
          <a:p>
            <a:pPr indent="457200">
              <a:lnSpc>
                <a:spcPct val="200000"/>
              </a:lnSpc>
              <a:buNone/>
            </a:pPr>
            <a:r>
              <a:rPr lang="en-GB" sz="900" dirty="0" err="1">
                <a:effectLst/>
                <a:latin typeface="Times New Roman" panose="02020603050405020304" pitchFamily="18" charset="0"/>
                <a:ea typeface="Times New Roman" panose="02020603050405020304" pitchFamily="18" charset="0"/>
              </a:rPr>
              <a:t>Naturalbuild</a:t>
            </a:r>
            <a:r>
              <a:rPr lang="en-GB" sz="900" dirty="0">
                <a:effectLst/>
                <a:latin typeface="Times New Roman" panose="02020603050405020304" pitchFamily="18" charset="0"/>
                <a:ea typeface="Times New Roman" panose="02020603050405020304" pitchFamily="18" charset="0"/>
              </a:rPr>
              <a:t> (2016) </a:t>
            </a:r>
            <a:r>
              <a:rPr lang="en-GB" sz="900" i="1" dirty="0">
                <a:effectLst/>
                <a:latin typeface="Times New Roman" panose="02020603050405020304" pitchFamily="18" charset="0"/>
                <a:ea typeface="Times New Roman" panose="02020603050405020304" pitchFamily="18" charset="0"/>
              </a:rPr>
              <a:t>Findhorn Eco-Village, Forres, Scotland</a:t>
            </a:r>
            <a:r>
              <a:rPr lang="en-GB" sz="900" dirty="0">
                <a:effectLst/>
                <a:latin typeface="Times New Roman" panose="02020603050405020304" pitchFamily="18" charset="0"/>
                <a:ea typeface="Times New Roman" panose="02020603050405020304" pitchFamily="18" charset="0"/>
              </a:rPr>
              <a:t>. https://ecohomes.blog/2013/07/24/findhorn-eco-village-forres-scotland/.</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Norberg, J. and Cumming, G.S. (2008) </a:t>
            </a:r>
            <a:r>
              <a:rPr lang="en-GB" sz="900" i="1" dirty="0">
                <a:effectLst/>
                <a:latin typeface="Times New Roman" panose="02020603050405020304" pitchFamily="18" charset="0"/>
                <a:ea typeface="Times New Roman" panose="02020603050405020304" pitchFamily="18" charset="0"/>
              </a:rPr>
              <a:t>Complexity theory for a sustainable future</a:t>
            </a:r>
            <a:r>
              <a:rPr lang="en-GB" sz="900" dirty="0">
                <a:effectLst/>
                <a:latin typeface="Times New Roman" panose="02020603050405020304" pitchFamily="18" charset="0"/>
                <a:ea typeface="Times New Roman" panose="02020603050405020304" pitchFamily="18" charset="0"/>
              </a:rPr>
              <a:t>. http://bvbr.bib-bvb.de:8991/F?func=service&amp;amp;doc_library=BVB01&amp;amp;local_base=BVB01&amp;amp;doc_number=016653391&amp;amp;sequence=000003&amp;amp;line_number=0001&amp;amp;func_code=DB_RECORDS&amp;amp;service_type=MEDIA.</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Poleto, C. and Tassi, R. (2012) &amp;</a:t>
            </a:r>
            <a:r>
              <a:rPr lang="en-GB" sz="900" dirty="0" err="1">
                <a:effectLst/>
                <a:latin typeface="Times New Roman" panose="02020603050405020304" pitchFamily="18" charset="0"/>
                <a:ea typeface="Times New Roman" panose="02020603050405020304" pitchFamily="18" charset="0"/>
              </a:rPr>
              <a:t>apos;Sustainable</a:t>
            </a:r>
            <a:r>
              <a:rPr lang="en-GB" sz="900" dirty="0">
                <a:effectLst/>
                <a:latin typeface="Times New Roman" panose="02020603050405020304" pitchFamily="18" charset="0"/>
                <a:ea typeface="Times New Roman" panose="02020603050405020304" pitchFamily="18" charset="0"/>
              </a:rPr>
              <a:t> urban drainage </a:t>
            </a:r>
            <a:r>
              <a:rPr lang="en-GB" sz="900" dirty="0" err="1">
                <a:effectLst/>
                <a:latin typeface="Times New Roman" panose="02020603050405020304" pitchFamily="18" charset="0"/>
                <a:ea typeface="Times New Roman" panose="02020603050405020304" pitchFamily="18" charset="0"/>
              </a:rPr>
              <a:t>systems,&amp;apos</a:t>
            </a:r>
            <a:r>
              <a:rPr lang="en-GB" sz="900" dirty="0">
                <a:effectLst/>
                <a:latin typeface="Times New Roman" panose="02020603050405020304" pitchFamily="18" charset="0"/>
                <a:ea typeface="Times New Roman" panose="02020603050405020304" pitchFamily="18" charset="0"/>
              </a:rPr>
              <a:t>; in </a:t>
            </a:r>
            <a:r>
              <a:rPr lang="en-GB" sz="900" i="1" dirty="0" err="1">
                <a:effectLst/>
                <a:latin typeface="Times New Roman" panose="02020603050405020304" pitchFamily="18" charset="0"/>
                <a:ea typeface="Times New Roman" panose="02020603050405020304" pitchFamily="18" charset="0"/>
              </a:rPr>
              <a:t>InTech</a:t>
            </a:r>
            <a:r>
              <a:rPr lang="en-GB" sz="900" i="1" dirty="0">
                <a:effectLst/>
                <a:latin typeface="Times New Roman" panose="02020603050405020304" pitchFamily="18" charset="0"/>
                <a:ea typeface="Times New Roman" panose="02020603050405020304" pitchFamily="18" charset="0"/>
              </a:rPr>
              <a:t> eBooks</a:t>
            </a:r>
            <a:r>
              <a:rPr lang="en-GB" sz="900" dirty="0">
                <a:effectLst/>
                <a:latin typeface="Times New Roman" panose="02020603050405020304" pitchFamily="18" charset="0"/>
                <a:ea typeface="Times New Roman" panose="02020603050405020304" pitchFamily="18" charset="0"/>
              </a:rPr>
              <a:t>. https://doi.org/10.5772/34491.</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Reflections (2024) </a:t>
            </a:r>
            <a:r>
              <a:rPr lang="en-GB" sz="900" i="1" dirty="0">
                <a:effectLst/>
                <a:latin typeface="Times New Roman" panose="02020603050405020304" pitchFamily="18" charset="0"/>
                <a:ea typeface="Times New Roman" panose="02020603050405020304" pitchFamily="18" charset="0"/>
              </a:rPr>
              <a:t>A Review of Stephen J. Castro’s Hypocrisy and Dissent within the Findhorn Foundation</a:t>
            </a:r>
            <a:r>
              <a:rPr lang="en-GB" sz="900" dirty="0">
                <a:effectLst/>
                <a:latin typeface="Times New Roman" panose="02020603050405020304" pitchFamily="18" charset="0"/>
                <a:ea typeface="Times New Roman" panose="02020603050405020304" pitchFamily="18" charset="0"/>
              </a:rPr>
              <a:t>. https://simonkiddreflections.blog/2019/01/19/a-review-of-stephen-j-castros-hypocrisy-and-dissent-within-the-findhorn-foundation/.</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Shepherd, K.R.D. (no date) </a:t>
            </a:r>
            <a:r>
              <a:rPr lang="en-GB" sz="900" i="1" dirty="0">
                <a:effectLst/>
                <a:latin typeface="Times New Roman" panose="02020603050405020304" pitchFamily="18" charset="0"/>
                <a:ea typeface="Times New Roman" panose="02020603050405020304" pitchFamily="18" charset="0"/>
              </a:rPr>
              <a:t>The Findhorn Foundation: Problems</a:t>
            </a:r>
            <a:r>
              <a:rPr lang="en-GB" sz="900" dirty="0">
                <a:effectLst/>
                <a:latin typeface="Times New Roman" panose="02020603050405020304" pitchFamily="18" charset="0"/>
                <a:ea typeface="Times New Roman" panose="02020603050405020304" pitchFamily="18" charset="0"/>
              </a:rPr>
              <a:t>. https://www.kevinrdshepherd.info/findhorn_foundation_problems.html.</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Sherry, J. (2019) &amp;</a:t>
            </a:r>
            <a:r>
              <a:rPr lang="en-GB" sz="900" dirty="0" err="1">
                <a:effectLst/>
                <a:latin typeface="Times New Roman" panose="02020603050405020304" pitchFamily="18" charset="0"/>
                <a:ea typeface="Times New Roman" panose="02020603050405020304" pitchFamily="18" charset="0"/>
              </a:rPr>
              <a:t>apos;The</a:t>
            </a:r>
            <a:r>
              <a:rPr lang="en-GB" sz="900" dirty="0">
                <a:effectLst/>
                <a:latin typeface="Times New Roman" panose="02020603050405020304" pitchFamily="18" charset="0"/>
                <a:ea typeface="Times New Roman" panose="02020603050405020304" pitchFamily="18" charset="0"/>
              </a:rPr>
              <a:t> impact of community sustainability: A life cycle assessment of three </a:t>
            </a:r>
            <a:r>
              <a:rPr lang="en-GB" sz="900" dirty="0" err="1">
                <a:effectLst/>
                <a:latin typeface="Times New Roman" panose="02020603050405020304" pitchFamily="18" charset="0"/>
                <a:ea typeface="Times New Roman" panose="02020603050405020304" pitchFamily="18" charset="0"/>
              </a:rPr>
              <a:t>ecovillages,&amp;apos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Journal of Cleaner Production</a:t>
            </a:r>
            <a:r>
              <a:rPr lang="en-GB" sz="900" dirty="0">
                <a:effectLst/>
                <a:latin typeface="Times New Roman" panose="02020603050405020304" pitchFamily="18" charset="0"/>
                <a:ea typeface="Times New Roman" panose="02020603050405020304" pitchFamily="18" charset="0"/>
              </a:rPr>
              <a:t>, 237, p. 117830. https://doi.org/10.1016/j.jclepro.2019.117830.</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Stanislav and Christina Grof: Cartographers of the Psyche – Multidisciplinary Association for Psychedelic Studies – MAPS</a:t>
            </a:r>
            <a:r>
              <a:rPr lang="en-GB" sz="900" dirty="0">
                <a:effectLst/>
                <a:latin typeface="Times New Roman" panose="02020603050405020304" pitchFamily="18" charset="0"/>
                <a:ea typeface="Times New Roman" panose="02020603050405020304" pitchFamily="18" charset="0"/>
              </a:rPr>
              <a:t> (2011). https://maps.org/news/bulletin/stanislav-and-christina-grof-cartographers-of-the-psyche/.</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Sutcliffe, S. (2000) &amp;</a:t>
            </a:r>
            <a:r>
              <a:rPr lang="en-GB" sz="900" dirty="0" err="1">
                <a:effectLst/>
                <a:latin typeface="Times New Roman" panose="02020603050405020304" pitchFamily="18" charset="0"/>
                <a:ea typeface="Times New Roman" panose="02020603050405020304" pitchFamily="18" charset="0"/>
              </a:rPr>
              <a:t>apos;A</a:t>
            </a:r>
            <a:r>
              <a:rPr lang="en-GB" sz="900" dirty="0">
                <a:effectLst/>
                <a:latin typeface="Times New Roman" panose="02020603050405020304" pitchFamily="18" charset="0"/>
                <a:ea typeface="Times New Roman" panose="02020603050405020304" pitchFamily="18" charset="0"/>
              </a:rPr>
              <a:t> Colony of Seekers: Findhorn in the 1990s,&amp;apos; </a:t>
            </a:r>
            <a:r>
              <a:rPr lang="en-GB" sz="900" i="1" dirty="0">
                <a:effectLst/>
                <a:latin typeface="Times New Roman" panose="02020603050405020304" pitchFamily="18" charset="0"/>
                <a:ea typeface="Times New Roman" panose="02020603050405020304" pitchFamily="18" charset="0"/>
              </a:rPr>
              <a:t>Journal of Contemporary Religion</a:t>
            </a:r>
            <a:r>
              <a:rPr lang="en-GB" sz="900" dirty="0">
                <a:effectLst/>
                <a:latin typeface="Times New Roman" panose="02020603050405020304" pitchFamily="18" charset="0"/>
                <a:ea typeface="Times New Roman" panose="02020603050405020304" pitchFamily="18" charset="0"/>
              </a:rPr>
              <a:t>, 15(2), pp. 215–231. https://doi.org/10.1080/13537900050005985.</a:t>
            </a:r>
          </a:p>
          <a:p>
            <a:endParaRPr lang="en-GB" dirty="0"/>
          </a:p>
        </p:txBody>
      </p:sp>
    </p:spTree>
    <p:extLst>
      <p:ext uri="{BB962C8B-B14F-4D97-AF65-F5344CB8AC3E}">
        <p14:creationId xmlns:p14="http://schemas.microsoft.com/office/powerpoint/2010/main" val="1804738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03226F-69F7-F924-46DE-46AECA4756A6}"/>
              </a:ext>
            </a:extLst>
          </p:cNvPr>
          <p:cNvSpPr>
            <a:spLocks noGrp="1"/>
          </p:cNvSpPr>
          <p:nvPr>
            <p:ph type="body" idx="1"/>
          </p:nvPr>
        </p:nvSpPr>
        <p:spPr>
          <a:xfrm>
            <a:off x="635333" y="321383"/>
            <a:ext cx="7704000" cy="3613800"/>
          </a:xfrm>
        </p:spPr>
        <p:txBody>
          <a:bodyPr/>
          <a:lstStyle/>
          <a:p>
            <a:pPr indent="457200">
              <a:lnSpc>
                <a:spcPct val="200000"/>
              </a:lnSpc>
              <a:buNone/>
            </a:pPr>
            <a:r>
              <a:rPr lang="en-GB" sz="900" dirty="0">
                <a:effectLst/>
                <a:latin typeface="Times New Roman" panose="02020603050405020304" pitchFamily="18" charset="0"/>
                <a:ea typeface="Times New Roman" panose="02020603050405020304" pitchFamily="18" charset="0"/>
              </a:rPr>
              <a:t>Team, C. (2025) </a:t>
            </a:r>
            <a:r>
              <a:rPr lang="en-GB" sz="900" i="1" dirty="0">
                <a:effectLst/>
                <a:latin typeface="Times New Roman" panose="02020603050405020304" pitchFamily="18" charset="0"/>
                <a:ea typeface="Times New Roman" panose="02020603050405020304" pitchFamily="18" charset="0"/>
              </a:rPr>
              <a:t>Topic – Vision and Purpose of the Community</a:t>
            </a:r>
            <a:r>
              <a:rPr lang="en-GB" sz="900" dirty="0">
                <a:effectLst/>
                <a:latin typeface="Times New Roman" panose="02020603050405020304" pitchFamily="18" charset="0"/>
                <a:ea typeface="Times New Roman" panose="02020603050405020304" pitchFamily="18" charset="0"/>
              </a:rPr>
              <a:t>. https://celebratingoneincrediblefamily.org/topic-vision-and-purpose-of-the-findhorn-foundation-community.</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Temesgen, A.K. (2020) &amp;</a:t>
            </a:r>
            <a:r>
              <a:rPr lang="en-GB" sz="900" dirty="0" err="1">
                <a:effectLst/>
                <a:latin typeface="Times New Roman" panose="02020603050405020304" pitchFamily="18" charset="0"/>
                <a:ea typeface="Times New Roman" panose="02020603050405020304" pitchFamily="18" charset="0"/>
              </a:rPr>
              <a:t>apos;Building</a:t>
            </a:r>
            <a:r>
              <a:rPr lang="en-GB" sz="900" dirty="0">
                <a:effectLst/>
                <a:latin typeface="Times New Roman" panose="02020603050405020304" pitchFamily="18" charset="0"/>
                <a:ea typeface="Times New Roman" panose="02020603050405020304" pitchFamily="18" charset="0"/>
              </a:rPr>
              <a:t> an island of sustainability in a sea of unsustainability? A study of two </a:t>
            </a:r>
            <a:r>
              <a:rPr lang="en-GB" sz="900" dirty="0" err="1">
                <a:effectLst/>
                <a:latin typeface="Times New Roman" panose="02020603050405020304" pitchFamily="18" charset="0"/>
                <a:ea typeface="Times New Roman" panose="02020603050405020304" pitchFamily="18" charset="0"/>
              </a:rPr>
              <a:t>ecovillages,&amp;apos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Sustainability</a:t>
            </a:r>
            <a:r>
              <a:rPr lang="en-GB" sz="900" dirty="0">
                <a:effectLst/>
                <a:latin typeface="Times New Roman" panose="02020603050405020304" pitchFamily="18" charset="0"/>
                <a:ea typeface="Times New Roman" panose="02020603050405020304" pitchFamily="18" charset="0"/>
              </a:rPr>
              <a:t>, 12(24), p. 10585. https://doi.org/10.3390/su122410585.</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Theory of Constraints of Eliyahu M. Goldratt</a:t>
            </a:r>
            <a:r>
              <a:rPr lang="en-GB" sz="900" dirty="0">
                <a:effectLst/>
                <a:latin typeface="Times New Roman" panose="02020603050405020304" pitchFamily="18" charset="0"/>
                <a:ea typeface="Times New Roman" panose="02020603050405020304" pitchFamily="18" charset="0"/>
              </a:rPr>
              <a:t> (no date). https://www.tocinstitute.org/theory-of-constraints.html.</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Tinsley and George (2006) </a:t>
            </a:r>
            <a:r>
              <a:rPr lang="en-GB" sz="900" i="1" dirty="0">
                <a:effectLst/>
                <a:latin typeface="Times New Roman" panose="02020603050405020304" pitchFamily="18" charset="0"/>
                <a:ea typeface="Times New Roman" panose="02020603050405020304" pitchFamily="18" charset="0"/>
              </a:rPr>
              <a:t>Ecological footprint of the Findhorn Foundation and community</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SDRC</a:t>
            </a:r>
            <a:r>
              <a:rPr lang="en-GB" sz="900" dirty="0">
                <a:effectLst/>
                <a:latin typeface="Times New Roman" panose="02020603050405020304" pitchFamily="18" charset="0"/>
                <a:ea typeface="Times New Roman" panose="02020603050405020304" pitchFamily="18" charset="0"/>
              </a:rPr>
              <a:t>.</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&amp;</a:t>
            </a:r>
            <a:r>
              <a:rPr lang="en-GB" sz="900" dirty="0" err="1">
                <a:effectLst/>
                <a:latin typeface="Times New Roman" panose="02020603050405020304" pitchFamily="18" charset="0"/>
                <a:ea typeface="Times New Roman" panose="02020603050405020304" pitchFamily="18" charset="0"/>
              </a:rPr>
              <a:t>apos;Toward</a:t>
            </a:r>
            <a:r>
              <a:rPr lang="en-GB" sz="900" dirty="0">
                <a:effectLst/>
                <a:latin typeface="Times New Roman" panose="02020603050405020304" pitchFamily="18" charset="0"/>
                <a:ea typeface="Times New Roman" panose="02020603050405020304" pitchFamily="18" charset="0"/>
              </a:rPr>
              <a:t> a theory of social practices: a development in culturalist </a:t>
            </a:r>
            <a:r>
              <a:rPr lang="en-GB" sz="900" dirty="0" err="1">
                <a:effectLst/>
                <a:latin typeface="Times New Roman" panose="02020603050405020304" pitchFamily="18" charset="0"/>
                <a:ea typeface="Times New Roman" panose="02020603050405020304" pitchFamily="18" charset="0"/>
              </a:rPr>
              <a:t>theorizing&amp;apos</a:t>
            </a:r>
            <a:r>
              <a:rPr lang="en-GB" sz="900" dirty="0">
                <a:effectLst/>
                <a:latin typeface="Times New Roman" panose="02020603050405020304" pitchFamily="18" charset="0"/>
                <a:ea typeface="Times New Roman" panose="02020603050405020304" pitchFamily="18" charset="0"/>
              </a:rPr>
              <a:t>; (2004) in </a:t>
            </a:r>
            <a:r>
              <a:rPr lang="en-GB" sz="900" i="1" dirty="0">
                <a:effectLst/>
                <a:latin typeface="Times New Roman" panose="02020603050405020304" pitchFamily="18" charset="0"/>
                <a:ea typeface="Times New Roman" panose="02020603050405020304" pitchFamily="18" charset="0"/>
              </a:rPr>
              <a:t>5</a:t>
            </a:r>
            <a:r>
              <a:rPr lang="en-GB" sz="900" dirty="0">
                <a:effectLst/>
                <a:latin typeface="Times New Roman" panose="02020603050405020304" pitchFamily="18" charset="0"/>
                <a:ea typeface="Times New Roman" panose="02020603050405020304" pitchFamily="18" charset="0"/>
              </a:rPr>
              <a:t>, pp. 259–277. https://doi.org/10.4324/9780203335697-23.</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United Nations (no date) </a:t>
            </a:r>
            <a:r>
              <a:rPr lang="en-GB" sz="900" i="1" dirty="0">
                <a:effectLst/>
                <a:latin typeface="Times New Roman" panose="02020603050405020304" pitchFamily="18" charset="0"/>
                <a:ea typeface="Times New Roman" panose="02020603050405020304" pitchFamily="18" charset="0"/>
              </a:rPr>
              <a:t>Sustainability | United Nations</a:t>
            </a:r>
            <a:r>
              <a:rPr lang="en-GB" sz="900" dirty="0">
                <a:effectLst/>
                <a:latin typeface="Times New Roman" panose="02020603050405020304" pitchFamily="18" charset="0"/>
                <a:ea typeface="Times New Roman" panose="02020603050405020304" pitchFamily="18" charset="0"/>
              </a:rPr>
              <a:t>. https://www.un.org/en/academic-impact/sustainability.</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Van Kooten, G.C. and </a:t>
            </a:r>
            <a:r>
              <a:rPr lang="en-GB" sz="900" dirty="0" err="1">
                <a:effectLst/>
                <a:latin typeface="Times New Roman" panose="02020603050405020304" pitchFamily="18" charset="0"/>
                <a:ea typeface="Times New Roman" panose="02020603050405020304" pitchFamily="18" charset="0"/>
              </a:rPr>
              <a:t>Bulte</a:t>
            </a:r>
            <a:r>
              <a:rPr lang="en-GB" sz="900" dirty="0">
                <a:effectLst/>
                <a:latin typeface="Times New Roman" panose="02020603050405020304" pitchFamily="18" charset="0"/>
                <a:ea typeface="Times New Roman" panose="02020603050405020304" pitchFamily="18" charset="0"/>
              </a:rPr>
              <a:t>, E.H. (2000) </a:t>
            </a:r>
            <a:r>
              <a:rPr lang="en-GB" sz="900" i="1" dirty="0">
                <a:effectLst/>
                <a:latin typeface="Times New Roman" panose="02020603050405020304" pitchFamily="18" charset="0"/>
                <a:ea typeface="Times New Roman" panose="02020603050405020304" pitchFamily="18" charset="0"/>
              </a:rPr>
              <a:t>The Economics of Nature: Managing Biological assets</a:t>
            </a:r>
            <a:r>
              <a:rPr lang="en-GB" sz="900" dirty="0">
                <a:effectLst/>
                <a:latin typeface="Times New Roman" panose="02020603050405020304" pitchFamily="18" charset="0"/>
                <a:ea typeface="Times New Roman" panose="02020603050405020304" pitchFamily="18" charset="0"/>
              </a:rPr>
              <a:t>, </a:t>
            </a:r>
            <a:r>
              <a:rPr lang="en-GB" sz="900" i="1" dirty="0" err="1">
                <a:effectLst/>
                <a:latin typeface="Times New Roman" panose="02020603050405020304" pitchFamily="18" charset="0"/>
                <a:ea typeface="Times New Roman" panose="02020603050405020304" pitchFamily="18" charset="0"/>
              </a:rPr>
              <a:t>AgEcon</a:t>
            </a:r>
            <a:r>
              <a:rPr lang="en-GB" sz="900" i="1" dirty="0">
                <a:effectLst/>
                <a:latin typeface="Times New Roman" panose="02020603050405020304" pitchFamily="18" charset="0"/>
                <a:ea typeface="Times New Roman" panose="02020603050405020304" pitchFamily="18" charset="0"/>
              </a:rPr>
              <a:t> Search (University of Minnesota, USA)</a:t>
            </a:r>
            <a:r>
              <a:rPr lang="en-GB" sz="900" dirty="0">
                <a:effectLst/>
                <a:latin typeface="Times New Roman" panose="02020603050405020304" pitchFamily="18" charset="0"/>
                <a:ea typeface="Times New Roman" panose="02020603050405020304" pitchFamily="18" charset="0"/>
              </a:rPr>
              <a:t>. https://doi.org/10.22004/ag.econ.337204.</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Van Vuuren, D.P. and Smeets, E.M.W. (2000) &amp;</a:t>
            </a:r>
            <a:r>
              <a:rPr lang="en-GB" sz="900" dirty="0" err="1">
                <a:effectLst/>
                <a:latin typeface="Times New Roman" panose="02020603050405020304" pitchFamily="18" charset="0"/>
                <a:ea typeface="Times New Roman" panose="02020603050405020304" pitchFamily="18" charset="0"/>
              </a:rPr>
              <a:t>apos;Ecological</a:t>
            </a:r>
            <a:r>
              <a:rPr lang="en-GB" sz="900" dirty="0">
                <a:effectLst/>
                <a:latin typeface="Times New Roman" panose="02020603050405020304" pitchFamily="18" charset="0"/>
                <a:ea typeface="Times New Roman" panose="02020603050405020304" pitchFamily="18" charset="0"/>
              </a:rPr>
              <a:t> footprints of Benin, Bhutan, Costa Rica and the </a:t>
            </a:r>
            <a:r>
              <a:rPr lang="en-GB" sz="900" dirty="0" err="1">
                <a:effectLst/>
                <a:latin typeface="Times New Roman" panose="02020603050405020304" pitchFamily="18" charset="0"/>
                <a:ea typeface="Times New Roman" panose="02020603050405020304" pitchFamily="18" charset="0"/>
              </a:rPr>
              <a:t>Netherlands,&amp;apos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Ecological Economics</a:t>
            </a:r>
            <a:r>
              <a:rPr lang="en-GB" sz="900" dirty="0">
                <a:effectLst/>
                <a:latin typeface="Times New Roman" panose="02020603050405020304" pitchFamily="18" charset="0"/>
                <a:ea typeface="Times New Roman" panose="02020603050405020304" pitchFamily="18" charset="0"/>
              </a:rPr>
              <a:t>, 34(1), pp. 115–130. https://doi.org/10.1016/s0921-8009(00)00155-5.</a:t>
            </a:r>
          </a:p>
          <a:p>
            <a:pPr indent="457200">
              <a:lnSpc>
                <a:spcPct val="200000"/>
              </a:lnSpc>
              <a:buNone/>
            </a:pPr>
            <a:r>
              <a:rPr lang="en-GB" sz="900" i="1" dirty="0">
                <a:effectLst/>
                <a:latin typeface="Times New Roman" panose="02020603050405020304" pitchFamily="18" charset="0"/>
                <a:ea typeface="Times New Roman" panose="02020603050405020304" pitchFamily="18" charset="0"/>
              </a:rPr>
              <a:t>Welcome to Lammas</a:t>
            </a:r>
            <a:r>
              <a:rPr lang="en-GB" sz="900" dirty="0">
                <a:effectLst/>
                <a:latin typeface="Times New Roman" panose="02020603050405020304" pitchFamily="18" charset="0"/>
                <a:ea typeface="Times New Roman" panose="02020603050405020304" pitchFamily="18" charset="0"/>
              </a:rPr>
              <a:t> (no date). https://lammas.org.uk/en/welcome-to-lammas/.</a:t>
            </a:r>
          </a:p>
          <a:p>
            <a:pPr indent="457200">
              <a:lnSpc>
                <a:spcPct val="200000"/>
              </a:lnSpc>
              <a:buNone/>
            </a:pPr>
            <a:r>
              <a:rPr lang="en-GB" sz="900" dirty="0">
                <a:effectLst/>
                <a:latin typeface="Times New Roman" panose="02020603050405020304" pitchFamily="18" charset="0"/>
                <a:ea typeface="Times New Roman" panose="02020603050405020304" pitchFamily="18" charset="0"/>
              </a:rPr>
              <a:t>Wilson, A.F. (2020) </a:t>
            </a:r>
            <a:r>
              <a:rPr lang="en-GB" sz="900" i="1" dirty="0">
                <a:effectLst/>
                <a:latin typeface="Times New Roman" panose="02020603050405020304" pitchFamily="18" charset="0"/>
                <a:ea typeface="Times New Roman" panose="02020603050405020304" pitchFamily="18" charset="0"/>
              </a:rPr>
              <a:t>Conspiracy Theories, </a:t>
            </a:r>
            <a:r>
              <a:rPr lang="en-GB" sz="900" i="1" dirty="0" err="1">
                <a:effectLst/>
                <a:latin typeface="Times New Roman" panose="02020603050405020304" pitchFamily="18" charset="0"/>
                <a:ea typeface="Times New Roman" panose="02020603050405020304" pitchFamily="18" charset="0"/>
              </a:rPr>
              <a:t>MIllennialism</a:t>
            </a:r>
            <a:r>
              <a:rPr lang="en-GB" sz="900" i="1" dirty="0">
                <a:effectLst/>
                <a:latin typeface="Times New Roman" panose="02020603050405020304" pitchFamily="18" charset="0"/>
                <a:ea typeface="Times New Roman" panose="02020603050405020304" pitchFamily="18" charset="0"/>
              </a:rPr>
              <a:t>, and the Nation: Understanding the collective voice in improvisational millennialism</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University of Derby Online Research Archive. (University of Derby)</a:t>
            </a:r>
            <a:r>
              <a:rPr lang="en-GB" sz="900" dirty="0">
                <a:effectLst/>
                <a:latin typeface="Times New Roman" panose="02020603050405020304" pitchFamily="18" charset="0"/>
                <a:ea typeface="Times New Roman" panose="02020603050405020304" pitchFamily="18" charset="0"/>
              </a:rPr>
              <a:t>. https://doi.org/10.48773/94v0x.</a:t>
            </a:r>
          </a:p>
          <a:p>
            <a:endParaRPr lang="en-GB" dirty="0"/>
          </a:p>
        </p:txBody>
      </p:sp>
    </p:spTree>
    <p:extLst>
      <p:ext uri="{BB962C8B-B14F-4D97-AF65-F5344CB8AC3E}">
        <p14:creationId xmlns:p14="http://schemas.microsoft.com/office/powerpoint/2010/main" val="1156353264"/>
      </p:ext>
    </p:extLst>
  </p:cSld>
  <p:clrMapOvr>
    <a:masterClrMapping/>
  </p:clrMapOvr>
</p:sld>
</file>

<file path=ppt/theme/theme1.xml><?xml version="1.0" encoding="utf-8"?>
<a:theme xmlns:a="http://schemas.openxmlformats.org/drawingml/2006/main" name="Corporate Sustainability by Slidesgo">
  <a:themeElements>
    <a:clrScheme name="Simple Light">
      <a:dk1>
        <a:srgbClr val="2B3D2D"/>
      </a:dk1>
      <a:lt1>
        <a:srgbClr val="EBE8DE"/>
      </a:lt1>
      <a:dk2>
        <a:srgbClr val="365F3C"/>
      </a:dk2>
      <a:lt2>
        <a:srgbClr val="EEEEEE"/>
      </a:lt2>
      <a:accent1>
        <a:srgbClr val="FFFFFF"/>
      </a:accent1>
      <a:accent2>
        <a:srgbClr val="FFFFFF"/>
      </a:accent2>
      <a:accent3>
        <a:srgbClr val="FFFFFF"/>
      </a:accent3>
      <a:accent4>
        <a:srgbClr val="FFFFFF"/>
      </a:accent4>
      <a:accent5>
        <a:srgbClr val="FFFFFF"/>
      </a:accent5>
      <a:accent6>
        <a:srgbClr val="FFFFFF"/>
      </a:accent6>
      <a:hlink>
        <a:srgbClr val="2B3D2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9722</TotalTime>
  <Words>5372</Words>
  <Application>Microsoft Office PowerPoint</Application>
  <PresentationFormat>On-screen Show (16:9)</PresentationFormat>
  <Paragraphs>190</Paragraphs>
  <Slides>17</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Nunito Light</vt:lpstr>
      <vt:lpstr>Times New Roman</vt:lpstr>
      <vt:lpstr>Carattere</vt:lpstr>
      <vt:lpstr>Aptos</vt:lpstr>
      <vt:lpstr>Manrope</vt:lpstr>
      <vt:lpstr>Raleway</vt:lpstr>
      <vt:lpstr>Open Sans</vt:lpstr>
      <vt:lpstr>Corporate Sustainability by Slidesgo</vt:lpstr>
      <vt:lpstr>ECGE7007Q: Sustainable communities.  Assignment 2.      </vt:lpstr>
      <vt:lpstr>CONTENTS </vt:lpstr>
      <vt:lpstr>What do we mean by ‘sustainable community’</vt:lpstr>
      <vt:lpstr>FINDHORN COMMUNITY</vt:lpstr>
      <vt:lpstr>COMMUNITY TIMELINE</vt:lpstr>
      <vt:lpstr>WHAT ARE FINDHORNS’ KEY OBJECTIVES?</vt:lpstr>
      <vt:lpstr> Organisational Map of the Ecovillage Findhorn Community  </vt:lpstr>
      <vt:lpstr>SWOT Analysis</vt:lpstr>
      <vt:lpstr>Critical Considerations</vt:lpstr>
      <vt:lpstr>Summary</vt:lpstr>
      <vt:lpstr>THANK YOU</vt:lpstr>
      <vt:lpstr>References.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Laura.Clarke</dc:creator>
  <cp:lastModifiedBy>Laura Clarke</cp:lastModifiedBy>
  <cp:revision>6</cp:revision>
  <dcterms:modified xsi:type="dcterms:W3CDTF">2025-12-12T14:02:02Z</dcterms:modified>
</cp:coreProperties>
</file>