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61" r:id="rId6"/>
    <p:sldId id="264" r:id="rId7"/>
    <p:sldId id="265" r:id="rId8"/>
    <p:sldId id="268" r:id="rId9"/>
    <p:sldId id="271" r:id="rId10"/>
    <p:sldId id="272"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1662859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3386649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968601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67E910-235E-4EED-8CC1-5AA16AD12A35}"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3757225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67E910-235E-4EED-8CC1-5AA16AD12A35}" type="datetimeFigureOut">
              <a:rPr lang="en-US" smtClean="0"/>
              <a:t>11/7/2020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328211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67E910-235E-4EED-8CC1-5AA16AD12A35}" type="datetimeFigureOut">
              <a:rPr lang="en-US" smtClean="0"/>
              <a:t>11/7/2020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99384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67E910-235E-4EED-8CC1-5AA16AD12A35}" type="datetimeFigureOut">
              <a:rPr lang="en-US" smtClean="0"/>
              <a:t>11/7/2020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049051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67E910-235E-4EED-8CC1-5AA16AD12A35}"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1243573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67E910-235E-4EED-8CC1-5AA16AD12A35}"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392440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41150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7E910-235E-4EED-8CC1-5AA16AD12A35}"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A76018-BC89-4748-8C1E-F805E6CBC815}" type="slidenum">
              <a:rPr lang="en-US" smtClean="0"/>
              <a:t>‹#›</a:t>
            </a:fld>
            <a:endParaRPr lang="en-US"/>
          </a:p>
        </p:txBody>
      </p:sp>
    </p:spTree>
    <p:extLst>
      <p:ext uri="{BB962C8B-B14F-4D97-AF65-F5344CB8AC3E}">
        <p14:creationId xmlns:p14="http://schemas.microsoft.com/office/powerpoint/2010/main" val="2756639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67E910-235E-4EED-8CC1-5AA16AD12A35}" type="datetimeFigureOut">
              <a:rPr lang="en-US" smtClean="0"/>
              <a:t>11/7/2020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A76018-BC89-4748-8C1E-F805E6CBC815}" type="slidenum">
              <a:rPr lang="en-US" smtClean="0"/>
              <a:t>‹#›</a:t>
            </a:fld>
            <a:endParaRPr lang="en-US"/>
          </a:p>
        </p:txBody>
      </p:sp>
    </p:spTree>
    <p:extLst>
      <p:ext uri="{BB962C8B-B14F-4D97-AF65-F5344CB8AC3E}">
        <p14:creationId xmlns:p14="http://schemas.microsoft.com/office/powerpoint/2010/main" val="304396375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psycnet.apa.org/doi/10.1037/0021-9010.89.2.311"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99FF">
            <a:alpha val="38039"/>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AF3AA-2909-46B2-B720-497E367D35EE}"/>
              </a:ext>
            </a:extLst>
          </p:cNvPr>
          <p:cNvSpPr>
            <a:spLocks noGrp="1"/>
          </p:cNvSpPr>
          <p:nvPr>
            <p:ph type="ctrTitle"/>
          </p:nvPr>
        </p:nvSpPr>
        <p:spPr/>
        <p:txBody>
          <a:bodyPr/>
          <a:lstStyle/>
          <a:p>
            <a:r>
              <a:rPr lang="en-US" dirty="0"/>
              <a:t>Employee Engagement</a:t>
            </a:r>
          </a:p>
        </p:txBody>
      </p:sp>
      <p:sp>
        <p:nvSpPr>
          <p:cNvPr id="3" name="Subtitle 2">
            <a:extLst>
              <a:ext uri="{FF2B5EF4-FFF2-40B4-BE49-F238E27FC236}">
                <a16:creationId xmlns:a16="http://schemas.microsoft.com/office/drawing/2014/main" id="{B239DE30-436C-4C87-A621-38FC8148EE8D}"/>
              </a:ext>
            </a:extLst>
          </p:cNvPr>
          <p:cNvSpPr>
            <a:spLocks noGrp="1"/>
          </p:cNvSpPr>
          <p:nvPr>
            <p:ph type="subTitle" idx="1"/>
          </p:nvPr>
        </p:nvSpPr>
        <p:spPr/>
        <p:txBody>
          <a:bodyPr/>
          <a:lstStyle/>
          <a:p>
            <a:r>
              <a:rPr lang="en-US" dirty="0"/>
              <a:t>Camelia Ungureanu</a:t>
            </a:r>
          </a:p>
          <a:p>
            <a:r>
              <a:rPr lang="en-US" dirty="0"/>
              <a:t>(1816236)</a:t>
            </a:r>
          </a:p>
        </p:txBody>
      </p:sp>
    </p:spTree>
    <p:extLst>
      <p:ext uri="{BB962C8B-B14F-4D97-AF65-F5344CB8AC3E}">
        <p14:creationId xmlns:p14="http://schemas.microsoft.com/office/powerpoint/2010/main" val="1013113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C3ABC-0050-43B9-9EE1-83ACD2FF297E}"/>
              </a:ext>
            </a:extLst>
          </p:cNvPr>
          <p:cNvSpPr/>
          <p:nvPr/>
        </p:nvSpPr>
        <p:spPr>
          <a:xfrm>
            <a:off x="688963" y="1416552"/>
            <a:ext cx="7484165" cy="2516073"/>
          </a:xfrm>
          <a:prstGeom prst="rect">
            <a:avLst/>
          </a:prstGeom>
        </p:spPr>
        <p:txBody>
          <a:bodyPr wrap="square">
            <a:spAutoFit/>
          </a:bodyPr>
          <a:lstStyle/>
          <a:p>
            <a:r>
              <a:rPr lang="en-US" sz="1600" dirty="0">
                <a:latin typeface="Arial" panose="020B0604020202020204" pitchFamily="34" charset="0"/>
                <a:ea typeface="Calibri" panose="020F0502020204030204" pitchFamily="34" charset="0"/>
                <a:cs typeface="Arial" panose="020B0604020202020204" pitchFamily="34" charset="0"/>
              </a:rPr>
              <a:t>Employee engagement is about how to achieve a company’s strategic goals by creating the conditions for human resources to thrive and, for each staff member, manager and executive to be fully switched on in their jobs to deliver their best efforts in the best interest of the business. Employee engagement is one of the key factors in the high productivity of a company.</a:t>
            </a:r>
          </a:p>
          <a:p>
            <a:endParaRPr lang="en-US" sz="1600" dirty="0">
              <a:solidFill>
                <a:srgbClr val="404040"/>
              </a:solidFill>
              <a:latin typeface="Arial" panose="020B0604020202020204" pitchFamily="34" charset="0"/>
              <a:ea typeface="Calibri" panose="020F0502020204030204" pitchFamily="34" charset="0"/>
              <a:cs typeface="Arial" panose="020B0604020202020204" pitchFamily="34" charset="0"/>
            </a:endParaRPr>
          </a:p>
          <a:p>
            <a:endParaRPr lang="en-US" sz="1600" dirty="0">
              <a:latin typeface="Arial" panose="020B0604020202020204" pitchFamily="34" charset="0"/>
              <a:ea typeface="Calibri" panose="020F050202020403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Work engagement is an active, positive work-related state that is characterized by vigor, dedication, and absorption (Schaufeli et al., 2006).</a:t>
            </a:r>
          </a:p>
          <a:p>
            <a:endParaRPr lang="en-US" sz="1350" dirty="0"/>
          </a:p>
        </p:txBody>
      </p:sp>
      <p:pic>
        <p:nvPicPr>
          <p:cNvPr id="4" name="Picture 3" descr="Diagram&#10;&#10;Description automatically generated">
            <a:extLst>
              <a:ext uri="{FF2B5EF4-FFF2-40B4-BE49-F238E27FC236}">
                <a16:creationId xmlns:a16="http://schemas.microsoft.com/office/drawing/2014/main" id="{7E3758C1-AD72-44FA-BA6F-BFCBDAD407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2900" y="4333236"/>
            <a:ext cx="2641100" cy="1667518"/>
          </a:xfrm>
          <a:prstGeom prst="rect">
            <a:avLst/>
          </a:prstGeom>
        </p:spPr>
      </p:pic>
    </p:spTree>
    <p:extLst>
      <p:ext uri="{BB962C8B-B14F-4D97-AF65-F5344CB8AC3E}">
        <p14:creationId xmlns:p14="http://schemas.microsoft.com/office/powerpoint/2010/main" val="776802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63E8F59-186E-4EBF-8ED9-6F7F2461CBDD}"/>
              </a:ext>
            </a:extLst>
          </p:cNvPr>
          <p:cNvSpPr/>
          <p:nvPr/>
        </p:nvSpPr>
        <p:spPr>
          <a:xfrm>
            <a:off x="357136" y="2144416"/>
            <a:ext cx="6238961" cy="3762568"/>
          </a:xfrm>
          <a:prstGeom prst="rect">
            <a:avLst/>
          </a:prstGeom>
        </p:spPr>
        <p:txBody>
          <a:bodyPr wrap="square">
            <a:spAutoFit/>
          </a:bodyPr>
          <a:lstStyle/>
          <a:p>
            <a:r>
              <a:rPr lang="en-US" dirty="0"/>
              <a:t>Here are a few methods that are mostly needed to enhance employee satisfaction.</a:t>
            </a:r>
          </a:p>
          <a:p>
            <a:endParaRPr lang="en-US" dirty="0"/>
          </a:p>
          <a:p>
            <a:r>
              <a:rPr lang="en-US" dirty="0"/>
              <a:t>•  Begin with the basics.</a:t>
            </a:r>
          </a:p>
          <a:p>
            <a:pPr marL="214313" indent="-214313">
              <a:buFont typeface="Arial" panose="020B0604020202020204" pitchFamily="34" charset="0"/>
              <a:buChar char="•"/>
            </a:pPr>
            <a:r>
              <a:rPr lang="en-US" dirty="0"/>
              <a:t>Provide a platform for an employee to raise issues and give feedbacks.</a:t>
            </a:r>
          </a:p>
          <a:p>
            <a:pPr marL="214313" indent="-214313">
              <a:buFont typeface="Arial" panose="020B0604020202020204" pitchFamily="34" charset="0"/>
              <a:buChar char="•"/>
            </a:pPr>
            <a:r>
              <a:rPr lang="en-US" dirty="0"/>
              <a:t>Make them feel that they are heard.</a:t>
            </a:r>
          </a:p>
          <a:p>
            <a:pPr marL="214313" indent="-214313">
              <a:buFont typeface="Arial" panose="020B0604020202020204" pitchFamily="34" charset="0"/>
              <a:buChar char="•"/>
            </a:pPr>
            <a:r>
              <a:rPr lang="en-US" dirty="0"/>
              <a:t>Establish the staff's satisfaction when they are working.</a:t>
            </a:r>
          </a:p>
          <a:p>
            <a:pPr marL="214313" indent="-214313">
              <a:buFont typeface="Arial" panose="020B0604020202020204" pitchFamily="34" charset="0"/>
              <a:buChar char="•"/>
            </a:pPr>
            <a:r>
              <a:rPr lang="en-US" dirty="0"/>
              <a:t>Show respect and make them feel important.</a:t>
            </a:r>
          </a:p>
          <a:p>
            <a:pPr marL="214313" indent="-214313">
              <a:buFont typeface="Arial" panose="020B0604020202020204" pitchFamily="34" charset="0"/>
              <a:buChar char="•"/>
            </a:pPr>
            <a:r>
              <a:rPr lang="en-US" dirty="0"/>
              <a:t>Exchange viewpoints and suggestions among the employees.</a:t>
            </a:r>
          </a:p>
          <a:p>
            <a:pPr marL="214313" indent="-214313">
              <a:buFont typeface="Arial" panose="020B0604020202020204" pitchFamily="34" charset="0"/>
              <a:buChar char="•"/>
            </a:pPr>
            <a:r>
              <a:rPr lang="en-US" i="1" dirty="0"/>
              <a:t>Provide a safer working environment</a:t>
            </a:r>
            <a:endParaRPr lang="en-US" dirty="0"/>
          </a:p>
          <a:p>
            <a:endParaRPr lang="en-US" sz="1350" dirty="0"/>
          </a:p>
          <a:p>
            <a:endParaRPr lang="en-US" sz="1350" dirty="0"/>
          </a:p>
          <a:p>
            <a:pPr marL="214313" indent="-214313">
              <a:buFont typeface="Arial" panose="020B0604020202020204" pitchFamily="34" charset="0"/>
              <a:buChar char="•"/>
            </a:pPr>
            <a:endParaRPr lang="en-US" sz="1350" dirty="0"/>
          </a:p>
        </p:txBody>
      </p:sp>
      <p:sp>
        <p:nvSpPr>
          <p:cNvPr id="4" name="Rectangle 3">
            <a:extLst>
              <a:ext uri="{FF2B5EF4-FFF2-40B4-BE49-F238E27FC236}">
                <a16:creationId xmlns:a16="http://schemas.microsoft.com/office/drawing/2014/main" id="{FE0BF536-1E47-4F09-8781-1D236EA69888}"/>
              </a:ext>
            </a:extLst>
          </p:cNvPr>
          <p:cNvSpPr/>
          <p:nvPr/>
        </p:nvSpPr>
        <p:spPr>
          <a:xfrm>
            <a:off x="1426018" y="1096401"/>
            <a:ext cx="6048207" cy="333296"/>
          </a:xfrm>
          <a:prstGeom prst="rect">
            <a:avLst/>
          </a:prstGeom>
        </p:spPr>
        <p:txBody>
          <a:bodyPr wrap="square">
            <a:spAutoFit/>
          </a:bodyPr>
          <a:lstStyle/>
          <a:p>
            <a:pPr>
              <a:lnSpc>
                <a:spcPts val="1688"/>
              </a:lnSpc>
              <a:spcBef>
                <a:spcPts val="1519"/>
              </a:spcBef>
              <a:spcAft>
                <a:spcPts val="956"/>
              </a:spcAft>
            </a:pPr>
            <a:r>
              <a:rPr lang="en-US" sz="2400" dirty="0">
                <a:solidFill>
                  <a:srgbClr val="008080"/>
                </a:solidFill>
                <a:latin typeface="Tahoma" panose="020B0604030504040204" pitchFamily="34" charset="0"/>
                <a:ea typeface="Times New Roman" panose="02020603050405020304" pitchFamily="18" charset="0"/>
                <a:cs typeface="Times New Roman" panose="02020603050405020304" pitchFamily="18" charset="0"/>
              </a:rPr>
              <a:t>Best Strategies for Employee Engagement:</a:t>
            </a:r>
            <a:endParaRPr lang="en-US" sz="24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descr="Logo, company name&#10;&#10;Description automatically generated">
            <a:extLst>
              <a:ext uri="{FF2B5EF4-FFF2-40B4-BE49-F238E27FC236}">
                <a16:creationId xmlns:a16="http://schemas.microsoft.com/office/drawing/2014/main" id="{3D654CE6-8419-4C50-BB5C-81D3D8D8B5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3370" y="3988658"/>
            <a:ext cx="3409765" cy="1912878"/>
          </a:xfrm>
          <a:prstGeom prst="rect">
            <a:avLst/>
          </a:prstGeom>
          <a:scene3d>
            <a:camera prst="orthographicFront"/>
            <a:lightRig rig="threePt" dir="t"/>
          </a:scene3d>
          <a:sp3d>
            <a:bevelB w="152400" h="50800" prst="softRound"/>
          </a:sp3d>
        </p:spPr>
      </p:pic>
    </p:spTree>
    <p:extLst>
      <p:ext uri="{BB962C8B-B14F-4D97-AF65-F5344CB8AC3E}">
        <p14:creationId xmlns:p14="http://schemas.microsoft.com/office/powerpoint/2010/main" val="387908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2E424B-A21D-4B2F-B13B-839987309FF9}"/>
              </a:ext>
            </a:extLst>
          </p:cNvPr>
          <p:cNvSpPr/>
          <p:nvPr/>
        </p:nvSpPr>
        <p:spPr>
          <a:xfrm>
            <a:off x="801907" y="1146675"/>
            <a:ext cx="7811876" cy="1854354"/>
          </a:xfrm>
          <a:prstGeom prst="rect">
            <a:avLst/>
          </a:prstGeom>
        </p:spPr>
        <p:txBody>
          <a:bodyPr wrap="square">
            <a:spAutoFit/>
          </a:bodyPr>
          <a:lstStyle/>
          <a:p>
            <a:endParaRPr lang="en-US" sz="1350" dirty="0"/>
          </a:p>
          <a:p>
            <a:endParaRPr lang="en-US" sz="1350" dirty="0"/>
          </a:p>
          <a:p>
            <a:r>
              <a:rPr lang="en-US" dirty="0"/>
              <a:t>Employee engagement systems also have positive and negative aspects and depend on employer involvement in various processes of policy.</a:t>
            </a:r>
          </a:p>
          <a:p>
            <a:endParaRPr lang="en-US" dirty="0"/>
          </a:p>
          <a:p>
            <a:endParaRPr lang="en-US" sz="1350" dirty="0"/>
          </a:p>
          <a:p>
            <a:r>
              <a:rPr lang="en-US" sz="2000" dirty="0">
                <a:latin typeface="Aharoni" panose="02010803020104030203" pitchFamily="2" charset="-79"/>
                <a:cs typeface="Aharoni" panose="02010803020104030203" pitchFamily="2" charset="-79"/>
              </a:rPr>
              <a:t>Benefits of employee involvement programs at the workplace</a:t>
            </a:r>
            <a:r>
              <a:rPr lang="en-US" sz="1350" dirty="0">
                <a:latin typeface="Aharoni" panose="02010803020104030203" pitchFamily="2" charset="-79"/>
                <a:cs typeface="Aharoni" panose="02010803020104030203" pitchFamily="2" charset="-79"/>
              </a:rPr>
              <a:t>.</a:t>
            </a:r>
          </a:p>
        </p:txBody>
      </p:sp>
      <p:sp>
        <p:nvSpPr>
          <p:cNvPr id="3" name="Rectangle 2">
            <a:extLst>
              <a:ext uri="{FF2B5EF4-FFF2-40B4-BE49-F238E27FC236}">
                <a16:creationId xmlns:a16="http://schemas.microsoft.com/office/drawing/2014/main" id="{D70B0963-A1A8-4BB7-B140-66BC9DDBCCD4}"/>
              </a:ext>
            </a:extLst>
          </p:cNvPr>
          <p:cNvSpPr/>
          <p:nvPr/>
        </p:nvSpPr>
        <p:spPr>
          <a:xfrm>
            <a:off x="801907" y="3402568"/>
            <a:ext cx="7921487" cy="1754326"/>
          </a:xfrm>
          <a:prstGeom prst="rect">
            <a:avLst/>
          </a:prstGeom>
        </p:spPr>
        <p:txBody>
          <a:bodyPr wrap="square">
            <a:spAutoFit/>
          </a:bodyPr>
          <a:lstStyle/>
          <a:p>
            <a:r>
              <a:rPr lang="en-US" altLang="en-US" sz="1350" b="1" dirty="0">
                <a:solidFill>
                  <a:srgbClr val="222222"/>
                </a:solidFill>
                <a:latin typeface="Google Sans"/>
              </a:rPr>
              <a:t>1</a:t>
            </a:r>
            <a:r>
              <a:rPr lang="en-US" altLang="en-US" sz="1350" b="1" dirty="0">
                <a:latin typeface="Google Sans"/>
              </a:rPr>
              <a:t>. The employee is motivated</a:t>
            </a:r>
            <a:endParaRPr lang="en-US" sz="1350" dirty="0"/>
          </a:p>
          <a:p>
            <a:endParaRPr lang="en-US" sz="1350" dirty="0"/>
          </a:p>
          <a:p>
            <a:pPr lvl="0" eaLnBrk="0" fontAlgn="base" hangingPunct="0">
              <a:spcBef>
                <a:spcPct val="0"/>
              </a:spcBef>
              <a:spcAft>
                <a:spcPct val="0"/>
              </a:spcAft>
            </a:pPr>
            <a:r>
              <a:rPr lang="en-US" sz="1350" b="1" dirty="0"/>
              <a:t>2.</a:t>
            </a:r>
            <a:r>
              <a:rPr lang="en-US" altLang="en-US" sz="1350" b="1" dirty="0">
                <a:latin typeface="Arial" panose="020B0604020202020204" pitchFamily="34" charset="0"/>
              </a:rPr>
              <a:t> The productivity expected is good.</a:t>
            </a:r>
          </a:p>
          <a:p>
            <a:pPr lvl="0" eaLnBrk="0" fontAlgn="base" hangingPunct="0">
              <a:spcBef>
                <a:spcPct val="0"/>
              </a:spcBef>
              <a:spcAft>
                <a:spcPct val="0"/>
              </a:spcAft>
            </a:pPr>
            <a:endParaRPr lang="en-US" sz="1350" b="1" dirty="0">
              <a:latin typeface="Arial" panose="020B0604020202020204" pitchFamily="34" charset="0"/>
            </a:endParaRPr>
          </a:p>
          <a:p>
            <a:r>
              <a:rPr lang="en-US" sz="1350" b="1" dirty="0"/>
              <a:t>3.Helps in increasing their capacity to work: </a:t>
            </a:r>
          </a:p>
          <a:p>
            <a:endParaRPr lang="en-US" sz="1350" dirty="0"/>
          </a:p>
          <a:p>
            <a:pPr lvl="0" eaLnBrk="0" fontAlgn="base" hangingPunct="0">
              <a:spcBef>
                <a:spcPct val="0"/>
              </a:spcBef>
              <a:spcAft>
                <a:spcPct val="0"/>
              </a:spcAft>
            </a:pPr>
            <a:r>
              <a:rPr lang="en-US" sz="1350" b="1" dirty="0"/>
              <a:t>4. The employee is much more responsible.</a:t>
            </a:r>
          </a:p>
          <a:p>
            <a:pPr lvl="0" eaLnBrk="0" fontAlgn="base" hangingPunct="0">
              <a:spcBef>
                <a:spcPct val="0"/>
              </a:spcBef>
              <a:spcAft>
                <a:spcPct val="0"/>
              </a:spcAft>
            </a:pPr>
            <a:endParaRPr lang="en-US" sz="1350" dirty="0"/>
          </a:p>
        </p:txBody>
      </p:sp>
      <p:sp>
        <p:nvSpPr>
          <p:cNvPr id="4" name="Rectangle 3">
            <a:extLst>
              <a:ext uri="{FF2B5EF4-FFF2-40B4-BE49-F238E27FC236}">
                <a16:creationId xmlns:a16="http://schemas.microsoft.com/office/drawing/2014/main" id="{34FAEEA5-1EF8-4ED9-9033-C1596923D5DF}"/>
              </a:ext>
            </a:extLst>
          </p:cNvPr>
          <p:cNvSpPr/>
          <p:nvPr/>
        </p:nvSpPr>
        <p:spPr>
          <a:xfrm>
            <a:off x="2015158" y="2886187"/>
            <a:ext cx="359394" cy="1131079"/>
          </a:xfrm>
          <a:prstGeom prst="rect">
            <a:avLst/>
          </a:prstGeom>
        </p:spPr>
        <p:txBody>
          <a:bodyPr wrap="none">
            <a:spAutoFit/>
          </a:bodyPr>
          <a:lstStyle/>
          <a:p>
            <a:endParaRPr lang="en-US" sz="1350" dirty="0">
              <a:solidFill>
                <a:srgbClr val="008080"/>
              </a:solidFill>
              <a:latin typeface="Trebuchet"/>
            </a:endParaRPr>
          </a:p>
          <a:p>
            <a:endParaRPr lang="en-US" sz="1350" dirty="0">
              <a:solidFill>
                <a:srgbClr val="008080"/>
              </a:solidFill>
              <a:latin typeface="Trebuchet"/>
            </a:endParaRPr>
          </a:p>
          <a:p>
            <a:endParaRPr lang="en-US" sz="1350" dirty="0">
              <a:solidFill>
                <a:srgbClr val="008080"/>
              </a:solidFill>
              <a:latin typeface="Trebuchet"/>
            </a:endParaRPr>
          </a:p>
          <a:p>
            <a:endParaRPr lang="en-US" sz="1350" dirty="0">
              <a:solidFill>
                <a:srgbClr val="008080"/>
              </a:solidFill>
              <a:latin typeface="Trebuchet"/>
            </a:endParaRPr>
          </a:p>
          <a:p>
            <a:r>
              <a:rPr lang="en-US" sz="1350" dirty="0">
                <a:solidFill>
                  <a:srgbClr val="008080"/>
                </a:solidFill>
                <a:latin typeface="Trebuchet"/>
              </a:rPr>
              <a:t>1</a:t>
            </a:r>
            <a:r>
              <a:rPr lang="en-US" sz="1350" dirty="0">
                <a:solidFill>
                  <a:srgbClr val="00B0F0"/>
                </a:solidFill>
                <a:latin typeface="Trebuchet"/>
              </a:rPr>
              <a:t>..</a:t>
            </a:r>
          </a:p>
        </p:txBody>
      </p:sp>
      <p:sp>
        <p:nvSpPr>
          <p:cNvPr id="6" name="Rectangle 2">
            <a:extLst>
              <a:ext uri="{FF2B5EF4-FFF2-40B4-BE49-F238E27FC236}">
                <a16:creationId xmlns:a16="http://schemas.microsoft.com/office/drawing/2014/main" id="{97271848-227C-4C55-B15E-C5B2E24D90AE}"/>
              </a:ext>
            </a:extLst>
          </p:cNvPr>
          <p:cNvSpPr>
            <a:spLocks noChangeArrowheads="1"/>
          </p:cNvSpPr>
          <p:nvPr/>
        </p:nvSpPr>
        <p:spPr bwMode="auto">
          <a:xfrm>
            <a:off x="263388" y="2300838"/>
            <a:ext cx="65" cy="32316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defTabSz="685800" eaLnBrk="0" fontAlgn="base" hangingPunct="0">
              <a:spcBef>
                <a:spcPct val="0"/>
              </a:spcBef>
              <a:spcAft>
                <a:spcPct val="0"/>
              </a:spcAft>
            </a:pPr>
            <a:br>
              <a:rPr lang="en-US" altLang="en-US" sz="750">
                <a:latin typeface="Open Sans"/>
              </a:rPr>
            </a:br>
            <a:endParaRPr lang="en-US" altLang="en-US" sz="1350">
              <a:latin typeface="Arial" panose="020B0604020202020204" pitchFamily="34" charset="0"/>
            </a:endParaRPr>
          </a:p>
        </p:txBody>
      </p:sp>
    </p:spTree>
    <p:extLst>
      <p:ext uri="{BB962C8B-B14F-4D97-AF65-F5344CB8AC3E}">
        <p14:creationId xmlns:p14="http://schemas.microsoft.com/office/powerpoint/2010/main" val="2609803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99FF">
            <a:alpha val="28000"/>
          </a:srgbClr>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Rectangle 1">
            <a:extLst>
              <a:ext uri="{FF2B5EF4-FFF2-40B4-BE49-F238E27FC236}">
                <a16:creationId xmlns:a16="http://schemas.microsoft.com/office/drawing/2014/main" id="{5CEE9E7B-721D-4FA0-93DF-EB5F9E745D79}"/>
              </a:ext>
            </a:extLst>
          </p:cNvPr>
          <p:cNvSpPr/>
          <p:nvPr/>
        </p:nvSpPr>
        <p:spPr>
          <a:xfrm>
            <a:off x="785460" y="759805"/>
            <a:ext cx="7729890"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500" b="1" dirty="0">
                <a:solidFill>
                  <a:srgbClr val="FFFFFF"/>
                </a:solidFill>
                <a:latin typeface="+mj-lt"/>
                <a:ea typeface="+mj-ea"/>
                <a:cs typeface="+mj-cs"/>
              </a:rPr>
              <a:t>Disadvantages of employee involvement programs at the workplace</a:t>
            </a:r>
            <a:r>
              <a:rPr lang="en-US" sz="3500" dirty="0">
                <a:solidFill>
                  <a:srgbClr val="FFFFFF"/>
                </a:solidFill>
                <a:latin typeface="+mj-lt"/>
                <a:ea typeface="+mj-ea"/>
                <a:cs typeface="+mj-cs"/>
              </a:rPr>
              <a:t>.</a:t>
            </a:r>
          </a:p>
        </p:txBody>
      </p:sp>
      <p:sp>
        <p:nvSpPr>
          <p:cNvPr id="3" name="Rectangle 2">
            <a:extLst>
              <a:ext uri="{FF2B5EF4-FFF2-40B4-BE49-F238E27FC236}">
                <a16:creationId xmlns:a16="http://schemas.microsoft.com/office/drawing/2014/main" id="{9224889D-EAC9-42DB-A81C-53B8D47868E5}"/>
              </a:ext>
            </a:extLst>
          </p:cNvPr>
          <p:cNvSpPr/>
          <p:nvPr/>
        </p:nvSpPr>
        <p:spPr>
          <a:xfrm>
            <a:off x="1068678" y="2494450"/>
            <a:ext cx="3040158" cy="356315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100"/>
              <a:t>1. The main strategies are revealed.</a:t>
            </a:r>
          </a:p>
          <a:p>
            <a:pPr indent="-228600" defTabSz="914400">
              <a:lnSpc>
                <a:spcPct val="90000"/>
              </a:lnSpc>
              <a:spcAft>
                <a:spcPts val="600"/>
              </a:spcAft>
              <a:buFont typeface="Arial" panose="020B0604020202020204" pitchFamily="34" charset="0"/>
              <a:buChar char="•"/>
            </a:pPr>
            <a:endParaRPr lang="en-US" sz="2100"/>
          </a:p>
          <a:p>
            <a:pPr indent="-228600" defTabSz="914400">
              <a:lnSpc>
                <a:spcPct val="90000"/>
              </a:lnSpc>
              <a:spcAft>
                <a:spcPts val="600"/>
              </a:spcAft>
              <a:buFont typeface="Arial" panose="020B0604020202020204" pitchFamily="34" charset="0"/>
              <a:buChar char="•"/>
            </a:pPr>
            <a:r>
              <a:rPr lang="en-US" sz="2100"/>
              <a:t>2. Providing them training.</a:t>
            </a:r>
          </a:p>
          <a:p>
            <a:pPr indent="-228600" defTabSz="914400">
              <a:lnSpc>
                <a:spcPct val="90000"/>
              </a:lnSpc>
              <a:spcAft>
                <a:spcPts val="600"/>
              </a:spcAft>
              <a:buFont typeface="Arial" panose="020B0604020202020204" pitchFamily="34" charset="0"/>
              <a:buChar char="•"/>
            </a:pPr>
            <a:endParaRPr lang="en-US" sz="2100"/>
          </a:p>
          <a:p>
            <a:pPr indent="-228600" defTabSz="914400">
              <a:lnSpc>
                <a:spcPct val="90000"/>
              </a:lnSpc>
              <a:spcAft>
                <a:spcPts val="600"/>
              </a:spcAft>
              <a:buFont typeface="Arial" panose="020B0604020202020204" pitchFamily="34" charset="0"/>
              <a:buChar char="•"/>
            </a:pPr>
            <a:r>
              <a:rPr lang="en-US" sz="2100"/>
              <a:t>3.Expensive procedures for the business.</a:t>
            </a:r>
          </a:p>
          <a:p>
            <a:pPr indent="-228600" defTabSz="914400">
              <a:lnSpc>
                <a:spcPct val="90000"/>
              </a:lnSpc>
              <a:spcAft>
                <a:spcPts val="600"/>
              </a:spcAft>
              <a:buFont typeface="Arial" panose="020B0604020202020204" pitchFamily="34" charset="0"/>
              <a:buChar char="•"/>
            </a:pPr>
            <a:br>
              <a:rPr lang="en-US" sz="2100"/>
            </a:br>
            <a:endParaRPr lang="en-US" sz="2100"/>
          </a:p>
        </p:txBody>
      </p:sp>
      <p:pic>
        <p:nvPicPr>
          <p:cNvPr id="5" name="Picture 4" descr="A picture containing drawing&#10;&#10;Description automatically generated">
            <a:extLst>
              <a:ext uri="{FF2B5EF4-FFF2-40B4-BE49-F238E27FC236}">
                <a16:creationId xmlns:a16="http://schemas.microsoft.com/office/drawing/2014/main" id="{6BB00D6E-284E-472F-8105-3BF60CA6E69C}"/>
              </a:ext>
            </a:extLst>
          </p:cNvPr>
          <p:cNvPicPr>
            <a:picLocks noChangeAspect="1"/>
          </p:cNvPicPr>
          <p:nvPr/>
        </p:nvPicPr>
        <p:blipFill rotWithShape="1">
          <a:blip r:embed="rId2">
            <a:extLst>
              <a:ext uri="{28A0092B-C50C-407E-A947-70E740481C1C}">
                <a14:useLocalDpi xmlns:a14="http://schemas.microsoft.com/office/drawing/2010/main" val="0"/>
              </a:ext>
            </a:extLst>
          </a:blip>
          <a:srcRect l="15824" r="16913"/>
          <a:stretch/>
        </p:blipFill>
        <p:spPr>
          <a:xfrm>
            <a:off x="4574169" y="2492376"/>
            <a:ext cx="3601803" cy="3563372"/>
          </a:xfrm>
          <a:prstGeom prst="rect">
            <a:avLst/>
          </a:prstGeom>
        </p:spPr>
      </p:pic>
    </p:spTree>
    <p:extLst>
      <p:ext uri="{BB962C8B-B14F-4D97-AF65-F5344CB8AC3E}">
        <p14:creationId xmlns:p14="http://schemas.microsoft.com/office/powerpoint/2010/main" val="4246816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2EF5B4-981C-4256-9978-42ABB29E444A}"/>
              </a:ext>
            </a:extLst>
          </p:cNvPr>
          <p:cNvSpPr/>
          <p:nvPr/>
        </p:nvSpPr>
        <p:spPr>
          <a:xfrm>
            <a:off x="0" y="508417"/>
            <a:ext cx="9144000" cy="3647152"/>
          </a:xfrm>
          <a:prstGeom prst="rect">
            <a:avLst/>
          </a:prstGeom>
        </p:spPr>
        <p:txBody>
          <a:bodyPr wrap="square">
            <a:spAutoFit/>
          </a:bodyPr>
          <a:lstStyle/>
          <a:p>
            <a:r>
              <a:rPr lang="en-US" dirty="0"/>
              <a:t>There are several theories about how to involve employees, but the goal should always be to prioritize activities that place employees at the </a:t>
            </a:r>
            <a:r>
              <a:rPr lang="en-US" dirty="0" err="1"/>
              <a:t>centre</a:t>
            </a:r>
            <a:r>
              <a:rPr lang="en-US" dirty="0"/>
              <a:t>.</a:t>
            </a:r>
          </a:p>
          <a:p>
            <a:endParaRPr lang="en-US" dirty="0"/>
          </a:p>
          <a:p>
            <a:r>
              <a:rPr lang="en-US" dirty="0"/>
              <a:t>The Gallup Organization (The Gallup Organization, 2004) is popularizing employee engagement surveys and this form  of survey is now being performed by large employee surveys organizations and companies. </a:t>
            </a:r>
          </a:p>
          <a:p>
            <a:endParaRPr lang="en-US" dirty="0"/>
          </a:p>
          <a:p>
            <a:r>
              <a:rPr lang="en-US" dirty="0"/>
              <a:t>B &amp; Q, a UK based home improvement agency, is an example of a company that used the method developed by Gallup.</a:t>
            </a:r>
          </a:p>
          <a:p>
            <a:endParaRPr lang="en-US" dirty="0"/>
          </a:p>
          <a:p>
            <a:r>
              <a:rPr lang="en-US" sz="2400" dirty="0"/>
              <a:t>How do B&amp;Q motivate its staff?</a:t>
            </a:r>
          </a:p>
          <a:p>
            <a:endParaRPr lang="en-US" sz="1350" dirty="0"/>
          </a:p>
          <a:p>
            <a:endParaRPr lang="en-US" sz="1350" dirty="0"/>
          </a:p>
        </p:txBody>
      </p:sp>
      <p:pic>
        <p:nvPicPr>
          <p:cNvPr id="4" name="Picture 3" descr="A group of people posing for the camera&#10;&#10;Description automatically generated">
            <a:extLst>
              <a:ext uri="{FF2B5EF4-FFF2-40B4-BE49-F238E27FC236}">
                <a16:creationId xmlns:a16="http://schemas.microsoft.com/office/drawing/2014/main" id="{71DA1401-9F1E-4C89-9A63-B99EBA9325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3626226"/>
            <a:ext cx="4149437" cy="2922139"/>
          </a:xfrm>
          <a:prstGeom prst="rect">
            <a:avLst/>
          </a:prstGeom>
        </p:spPr>
      </p:pic>
    </p:spTree>
    <p:extLst>
      <p:ext uri="{BB962C8B-B14F-4D97-AF65-F5344CB8AC3E}">
        <p14:creationId xmlns:p14="http://schemas.microsoft.com/office/powerpoint/2010/main" val="1749609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B0AC1C-E947-46E0-955F-30B9B4DE4885}"/>
              </a:ext>
            </a:extLst>
          </p:cNvPr>
          <p:cNvSpPr/>
          <p:nvPr/>
        </p:nvSpPr>
        <p:spPr>
          <a:xfrm>
            <a:off x="288234" y="219282"/>
            <a:ext cx="8855766" cy="6214265"/>
          </a:xfrm>
          <a:prstGeom prst="rect">
            <a:avLst/>
          </a:prstGeom>
        </p:spPr>
        <p:txBody>
          <a:bodyPr wrap="square">
            <a:spAutoFit/>
          </a:bodyPr>
          <a:lstStyle/>
          <a:p>
            <a:r>
              <a:rPr lang="en-US" sz="2800" dirty="0"/>
              <a:t>Employees Motivation of Tesco</a:t>
            </a:r>
          </a:p>
          <a:p>
            <a:endParaRPr lang="en-US" dirty="0"/>
          </a:p>
          <a:p>
            <a:r>
              <a:rPr lang="en-US" dirty="0"/>
              <a:t>Motivation is the way used to make the employees dedicated and boost up their mindset by using some tactics of human resource management. (Leroy et al., 2018).</a:t>
            </a: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solidFill>
                <a:srgbClr val="222222"/>
              </a:solidFill>
              <a:cs typeface="Times New Roman" panose="02020603050405020304" pitchFamily="18" charset="0"/>
            </a:endParaRP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US" dirty="0">
                <a:solidFill>
                  <a:srgbClr val="222222"/>
                </a:solidFill>
                <a:cs typeface="Times New Roman" panose="02020603050405020304" pitchFamily="18" charset="0"/>
              </a:rPr>
              <a:t>Listen and Fix</a:t>
            </a: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solidFill>
                <a:srgbClr val="222222"/>
              </a:solidFill>
              <a:cs typeface="Times New Roman" panose="02020603050405020304" pitchFamily="18" charset="0"/>
            </a:endParaRP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US" dirty="0"/>
              <a:t>Herzberg two factor theory of Motivation</a:t>
            </a: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US" dirty="0"/>
              <a:t>     </a:t>
            </a:r>
            <a:r>
              <a:rPr lang="en-US" b="1" dirty="0"/>
              <a:t>Motivators and Hygiene factors </a:t>
            </a:r>
            <a:r>
              <a:rPr lang="en-US" dirty="0"/>
              <a:t>(</a:t>
            </a:r>
            <a:r>
              <a:rPr lang="en-US" dirty="0" err="1"/>
              <a:t>Kramar</a:t>
            </a:r>
            <a:r>
              <a:rPr lang="en-US" dirty="0"/>
              <a:t> and Syed, 2012)</a:t>
            </a:r>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p>
          <a:p>
            <a:pPr marL="285750" indent="-285750">
              <a:lnSpc>
                <a:spcPts val="2025"/>
              </a:lnSpc>
              <a:buFont typeface="Arial" panose="020B0604020202020204" pitchFamily="34" charset="0"/>
              <a:buChar char="•"/>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US" dirty="0"/>
              <a:t>Maslow’s hierarchy of needs- Maslow’s hierarchy of needs assumes that the motivation of individuals is based on achieving a hierarchy of needs (Griffin &amp; Moorhead, 2009)</a:t>
            </a:r>
          </a:p>
          <a:p>
            <a:pPr>
              <a:lnSpc>
                <a:spcPts val="2025"/>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solidFill>
                <a:srgbClr val="222222"/>
              </a:solidFill>
              <a:cs typeface="Times New Roman" panose="02020603050405020304" pitchFamily="18" charset="0"/>
            </a:endParaRPr>
          </a:p>
          <a:p>
            <a:pPr>
              <a:lnSpc>
                <a:spcPts val="2025"/>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dirty="0">
              <a:solidFill>
                <a:srgbClr val="222222"/>
              </a:solidFill>
              <a:cs typeface="Times New Roman" panose="02020603050405020304" pitchFamily="18" charset="0"/>
            </a:endParaRPr>
          </a:p>
          <a:p>
            <a:endParaRPr lang="en-US" sz="1350" dirty="0"/>
          </a:p>
          <a:p>
            <a:endParaRPr lang="en-US" sz="1350" dirty="0"/>
          </a:p>
          <a:p>
            <a:endParaRPr lang="en-US" sz="1350" dirty="0"/>
          </a:p>
          <a:p>
            <a:r>
              <a:rPr lang="en-US" sz="1350" dirty="0"/>
              <a:t> </a:t>
            </a:r>
          </a:p>
          <a:p>
            <a:endParaRPr lang="en-US" sz="1350" dirty="0"/>
          </a:p>
          <a:p>
            <a:endParaRPr lang="en-US" sz="1350" dirty="0"/>
          </a:p>
          <a:p>
            <a:endParaRPr lang="en-US" sz="1350" dirty="0"/>
          </a:p>
          <a:p>
            <a:endParaRPr lang="en-US" sz="1350" dirty="0"/>
          </a:p>
          <a:p>
            <a:endParaRPr lang="en-US" sz="1350" dirty="0"/>
          </a:p>
          <a:p>
            <a:endParaRPr lang="en-US" sz="1350" dirty="0"/>
          </a:p>
          <a:p>
            <a:pPr>
              <a:lnSpc>
                <a:spcPts val="2025"/>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endParaRPr lang="en-US" sz="75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close up of text on a black background&#10;&#10;Description automatically generated">
            <a:extLst>
              <a:ext uri="{FF2B5EF4-FFF2-40B4-BE49-F238E27FC236}">
                <a16:creationId xmlns:a16="http://schemas.microsoft.com/office/drawing/2014/main" id="{C6648FD5-030A-442B-B2FA-2E88FEF802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545233"/>
            <a:ext cx="4307793" cy="2762802"/>
          </a:xfrm>
          <a:prstGeom prst="rect">
            <a:avLst/>
          </a:prstGeom>
        </p:spPr>
      </p:pic>
      <p:pic>
        <p:nvPicPr>
          <p:cNvPr id="7" name="Picture 6" descr="A picture containing graphical user interface&#10;&#10;Description automatically generated">
            <a:extLst>
              <a:ext uri="{FF2B5EF4-FFF2-40B4-BE49-F238E27FC236}">
                <a16:creationId xmlns:a16="http://schemas.microsoft.com/office/drawing/2014/main" id="{4C225D07-5362-43B9-B2F8-F9EB01CAC2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0473" y="3699151"/>
            <a:ext cx="4570846" cy="2454965"/>
          </a:xfrm>
          <a:prstGeom prst="rect">
            <a:avLst/>
          </a:prstGeom>
        </p:spPr>
      </p:pic>
    </p:spTree>
    <p:extLst>
      <p:ext uri="{BB962C8B-B14F-4D97-AF65-F5344CB8AC3E}">
        <p14:creationId xmlns:p14="http://schemas.microsoft.com/office/powerpoint/2010/main" val="4078916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99FF">
            <a:alpha val="26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B3A93-FE15-430F-85B7-78E656C4D7D1}"/>
              </a:ext>
            </a:extLst>
          </p:cNvPr>
          <p:cNvSpPr>
            <a:spLocks noGrp="1"/>
          </p:cNvSpPr>
          <p:nvPr>
            <p:ph type="title"/>
          </p:nvPr>
        </p:nvSpPr>
        <p:spPr/>
        <p:txBody>
          <a:bodyPr>
            <a:normAutofit fontScale="90000"/>
          </a:bodyPr>
          <a:lstStyle/>
          <a:p>
            <a:r>
              <a:rPr lang="en-US" sz="3200" b="1" dirty="0"/>
              <a:t>Psychological contract in an Organization</a:t>
            </a:r>
            <a:br>
              <a:rPr lang="en-US" sz="3200" b="1" dirty="0"/>
            </a:br>
            <a:br>
              <a:rPr lang="en-US" sz="3200" b="1" dirty="0"/>
            </a:br>
            <a:br>
              <a:rPr lang="en-US" sz="3200" b="1" dirty="0"/>
            </a:br>
            <a:endParaRPr lang="en-US" sz="3200" dirty="0"/>
          </a:p>
        </p:txBody>
      </p:sp>
      <p:sp>
        <p:nvSpPr>
          <p:cNvPr id="3" name="Content Placeholder 2">
            <a:extLst>
              <a:ext uri="{FF2B5EF4-FFF2-40B4-BE49-F238E27FC236}">
                <a16:creationId xmlns:a16="http://schemas.microsoft.com/office/drawing/2014/main" id="{9B9C1074-05DC-49E5-B053-298CB7105718}"/>
              </a:ext>
            </a:extLst>
          </p:cNvPr>
          <p:cNvSpPr>
            <a:spLocks noGrp="1"/>
          </p:cNvSpPr>
          <p:nvPr>
            <p:ph idx="1"/>
          </p:nvPr>
        </p:nvSpPr>
        <p:spPr>
          <a:xfrm>
            <a:off x="340415" y="2125266"/>
            <a:ext cx="8445776" cy="3263504"/>
          </a:xfrm>
        </p:spPr>
        <p:txBody>
          <a:bodyPr>
            <a:normAutofit/>
          </a:bodyPr>
          <a:lstStyle/>
          <a:p>
            <a:pPr marL="0" indent="0" algn="just">
              <a:buNone/>
            </a:pPr>
            <a:endParaRPr lang="en-US" sz="1350" dirty="0"/>
          </a:p>
          <a:p>
            <a:endParaRPr lang="en-US" sz="1350" dirty="0"/>
          </a:p>
          <a:p>
            <a:r>
              <a:rPr lang="en-US" sz="2400" b="1" dirty="0"/>
              <a:t>Transactional contracts</a:t>
            </a:r>
          </a:p>
          <a:p>
            <a:r>
              <a:rPr lang="en-US" sz="2400" b="1" dirty="0"/>
              <a:t>Relational contracts (</a:t>
            </a:r>
            <a:r>
              <a:rPr lang="en-US" dirty="0"/>
              <a:t>Rousseau (2004)</a:t>
            </a:r>
            <a:endParaRPr lang="en-US" sz="2400" dirty="0"/>
          </a:p>
        </p:txBody>
      </p:sp>
      <p:sp>
        <p:nvSpPr>
          <p:cNvPr id="4" name="Rectangle 1">
            <a:extLst>
              <a:ext uri="{FF2B5EF4-FFF2-40B4-BE49-F238E27FC236}">
                <a16:creationId xmlns:a16="http://schemas.microsoft.com/office/drawing/2014/main" id="{9BEE9D27-60C0-4F2A-9B24-D257B1EB208A}"/>
              </a:ext>
            </a:extLst>
          </p:cNvPr>
          <p:cNvSpPr>
            <a:spLocks noChangeArrowheads="1"/>
          </p:cNvSpPr>
          <p:nvPr/>
        </p:nvSpPr>
        <p:spPr bwMode="auto">
          <a:xfrm>
            <a:off x="0" y="1469230"/>
            <a:ext cx="851535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br>
              <a:rPr kumimoji="0" lang="en-US" altLang="en-US" b="0" i="0" u="none" strike="noStrike" cap="none" normalizeH="0" baseline="0" dirty="0">
                <a:ln>
                  <a:noFill/>
                </a:ln>
                <a:effectLst/>
                <a:latin typeface="Arial" panose="020B0604020202020204" pitchFamily="34" charset="0"/>
              </a:rPr>
            </a:br>
            <a:r>
              <a:rPr lang="en-US" dirty="0"/>
              <a:t>Psychological contract is an unwrite series  of commitments between the </a:t>
            </a:r>
          </a:p>
          <a:p>
            <a:r>
              <a:rPr lang="en-US" dirty="0"/>
              <a:t>employees and the company. This involves informal arrangements, common interests, </a:t>
            </a:r>
          </a:p>
          <a:p>
            <a:r>
              <a:rPr lang="en-US" dirty="0"/>
              <a:t>mutual understanding and views of the two parties.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F8E291EB-E67C-46A9-BDF8-E5F382FFE174}"/>
              </a:ext>
            </a:extLst>
          </p:cNvPr>
          <p:cNvSpPr>
            <a:spLocks noChangeArrowheads="1"/>
          </p:cNvSpPr>
          <p:nvPr/>
        </p:nvSpPr>
        <p:spPr bwMode="auto">
          <a:xfrm>
            <a:off x="152400" y="152400"/>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Open Sans"/>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8" name="Picture 7" descr="A picture containing photo, water, table, horse&#10;&#10;Description automatically generated">
            <a:extLst>
              <a:ext uri="{FF2B5EF4-FFF2-40B4-BE49-F238E27FC236}">
                <a16:creationId xmlns:a16="http://schemas.microsoft.com/office/drawing/2014/main" id="{840DB8F4-0812-4147-842D-7D11CD16B7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7599" y="3757018"/>
            <a:ext cx="5261114" cy="2888132"/>
          </a:xfrm>
          <a:prstGeom prst="rect">
            <a:avLst/>
          </a:prstGeom>
        </p:spPr>
      </p:pic>
    </p:spTree>
    <p:extLst>
      <p:ext uri="{BB962C8B-B14F-4D97-AF65-F5344CB8AC3E}">
        <p14:creationId xmlns:p14="http://schemas.microsoft.com/office/powerpoint/2010/main" val="1485159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99FF">
            <a:alpha val="2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79F3-2CC6-420F-B482-C059C4409B0E}"/>
              </a:ext>
            </a:extLst>
          </p:cNvPr>
          <p:cNvSpPr>
            <a:spLocks noGrp="1"/>
          </p:cNvSpPr>
          <p:nvPr>
            <p:ph type="title"/>
          </p:nvPr>
        </p:nvSpPr>
        <p:spPr>
          <a:xfrm>
            <a:off x="360759" y="3752849"/>
            <a:ext cx="2468166" cy="2452687"/>
          </a:xfrm>
        </p:spPr>
        <p:txBody>
          <a:bodyPr vert="horz" lIns="91440" tIns="45720" rIns="91440" bIns="45720" rtlCol="0" anchor="ctr">
            <a:normAutofit/>
          </a:bodyPr>
          <a:lstStyle/>
          <a:p>
            <a:r>
              <a:rPr lang="en-US" sz="3100" dirty="0"/>
              <a:t>Conclusion</a:t>
            </a:r>
            <a:br>
              <a:rPr lang="en-US" sz="3100" dirty="0"/>
            </a:br>
            <a:endParaRPr lang="en-US" sz="3100" dirty="0"/>
          </a:p>
        </p:txBody>
      </p:sp>
      <p:pic>
        <p:nvPicPr>
          <p:cNvPr id="5" name="Picture 4" descr="A person holding a sign posing for the camera&#10;&#10;Description automatically generated">
            <a:extLst>
              <a:ext uri="{FF2B5EF4-FFF2-40B4-BE49-F238E27FC236}">
                <a16:creationId xmlns:a16="http://schemas.microsoft.com/office/drawing/2014/main" id="{615FCEC5-4ECF-4366-AF50-4ADDD2345BFB}"/>
              </a:ext>
            </a:extLst>
          </p:cNvPr>
          <p:cNvPicPr>
            <a:picLocks noChangeAspect="1"/>
          </p:cNvPicPr>
          <p:nvPr/>
        </p:nvPicPr>
        <p:blipFill rotWithShape="1">
          <a:blip r:embed="rId2">
            <a:extLst>
              <a:ext uri="{28A0092B-C50C-407E-A947-70E740481C1C}">
                <a14:useLocalDpi xmlns:a14="http://schemas.microsoft.com/office/drawing/2010/main" val="0"/>
              </a:ext>
            </a:extLst>
          </a:blip>
          <a:srcRect t="8498" b="3070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Rectangle 2">
            <a:extLst>
              <a:ext uri="{FF2B5EF4-FFF2-40B4-BE49-F238E27FC236}">
                <a16:creationId xmlns:a16="http://schemas.microsoft.com/office/drawing/2014/main" id="{D4283792-6E10-4AB6-85BA-10C1BD7D5DB6}"/>
              </a:ext>
            </a:extLst>
          </p:cNvPr>
          <p:cNvSpPr/>
          <p:nvPr/>
        </p:nvSpPr>
        <p:spPr>
          <a:xfrm>
            <a:off x="3167986" y="3752850"/>
            <a:ext cx="5614060" cy="2452687"/>
          </a:xfrm>
          <a:prstGeom prst="rect">
            <a:avLst/>
          </a:prstGeom>
        </p:spPr>
        <p:txBody>
          <a:bodyPr vert="horz" lIns="91440" tIns="45720" rIns="91440" bIns="45720" rtlCol="0" anchor="ctr">
            <a:noAutofit/>
          </a:bodyPr>
          <a:lstStyle/>
          <a:p>
            <a:pPr indent="-228600" defTabSz="914400" fontAlgn="base">
              <a:lnSpc>
                <a:spcPct val="90000"/>
              </a:lnSpc>
              <a:spcBef>
                <a:spcPct val="0"/>
              </a:spcBef>
              <a:spcAft>
                <a:spcPts val="600"/>
              </a:spcAft>
              <a:buFont typeface="Arial" panose="020B0604020202020204" pitchFamily="34" charset="0"/>
              <a:buChar char="•"/>
            </a:pPr>
            <a:r>
              <a:rPr lang="en-US" altLang="en-US" sz="1600" dirty="0"/>
              <a:t>In conclusion, if a company's employees are happy, the employer can be sure that his company will grow and prosper because motivation goes hand in hand with productivity, and motivated employees are more efficient, collaborate better with the team and have better results.</a:t>
            </a:r>
          </a:p>
          <a:p>
            <a:pPr indent="-228600" defTabSz="914400" fontAlgn="base">
              <a:lnSpc>
                <a:spcPct val="90000"/>
              </a:lnSpc>
              <a:spcBef>
                <a:spcPct val="0"/>
              </a:spcBef>
              <a:spcAft>
                <a:spcPts val="600"/>
              </a:spcAft>
              <a:buFont typeface="Arial" panose="020B0604020202020204" pitchFamily="34" charset="0"/>
              <a:buChar char="•"/>
            </a:pPr>
            <a:endParaRPr lang="en-US" altLang="en-US" sz="1600" dirty="0"/>
          </a:p>
          <a:p>
            <a:pPr indent="-228600" defTabSz="914400" fontAlgn="base">
              <a:lnSpc>
                <a:spcPct val="90000"/>
              </a:lnSpc>
              <a:spcBef>
                <a:spcPct val="0"/>
              </a:spcBef>
              <a:spcAft>
                <a:spcPts val="600"/>
              </a:spcAft>
              <a:buFont typeface="Arial" panose="020B0604020202020204" pitchFamily="34" charset="0"/>
              <a:buChar char="•"/>
            </a:pPr>
            <a:r>
              <a:rPr lang="en-US" sz="1600" dirty="0"/>
              <a:t>Employees who have strong motivations feel that the effort they make every day at work is not only for the company, but also for themselves, they feel that they are important and valued within the organization and they manage to make teams through their efforts, entire departments and companies to evolve</a:t>
            </a:r>
          </a:p>
        </p:txBody>
      </p:sp>
    </p:spTree>
    <p:extLst>
      <p:ext uri="{BB962C8B-B14F-4D97-AF65-F5344CB8AC3E}">
        <p14:creationId xmlns:p14="http://schemas.microsoft.com/office/powerpoint/2010/main" val="2437734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99FF">
            <a:alpha val="28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68368-77A4-485B-B7F9-85F4B4AEDA0F}"/>
              </a:ext>
            </a:extLst>
          </p:cNvPr>
          <p:cNvSpPr>
            <a:spLocks noGrp="1"/>
          </p:cNvSpPr>
          <p:nvPr>
            <p:ph type="title"/>
          </p:nvPr>
        </p:nvSpPr>
        <p:spPr>
          <a:xfrm>
            <a:off x="814181" y="80000"/>
            <a:ext cx="5838411" cy="390248"/>
          </a:xfrm>
        </p:spPr>
        <p:txBody>
          <a:bodyPr>
            <a:normAutofit fontScale="90000"/>
          </a:bodyPr>
          <a:lstStyle/>
          <a:p>
            <a:pPr algn="ctr"/>
            <a:r>
              <a:rPr lang="en-US" dirty="0"/>
              <a:t>References</a:t>
            </a:r>
          </a:p>
        </p:txBody>
      </p:sp>
      <p:sp>
        <p:nvSpPr>
          <p:cNvPr id="3" name="Rectangle 2">
            <a:extLst>
              <a:ext uri="{FF2B5EF4-FFF2-40B4-BE49-F238E27FC236}">
                <a16:creationId xmlns:a16="http://schemas.microsoft.com/office/drawing/2014/main" id="{1D61AA71-C35B-49E6-854E-9847F93391D0}"/>
              </a:ext>
            </a:extLst>
          </p:cNvPr>
          <p:cNvSpPr/>
          <p:nvPr/>
        </p:nvSpPr>
        <p:spPr>
          <a:xfrm>
            <a:off x="22777" y="470248"/>
            <a:ext cx="8799443" cy="6832640"/>
          </a:xfrm>
          <a:prstGeom prst="rect">
            <a:avLst/>
          </a:prstGeom>
        </p:spPr>
        <p:txBody>
          <a:bodyPr wrap="square">
            <a:spAutoFit/>
          </a:bodyPr>
          <a:lstStyle/>
          <a:p>
            <a:pPr marL="285750" indent="-285750">
              <a:buFont typeface="Arial" panose="020B0604020202020204" pitchFamily="34" charset="0"/>
              <a:buChar char="•"/>
            </a:pPr>
            <a:r>
              <a:rPr lang="en-US" sz="1200" dirty="0">
                <a:solidFill>
                  <a:srgbClr val="000000"/>
                </a:solidFill>
                <a:latin typeface="Arial" panose="020B0604020202020204" pitchFamily="34" charset="0"/>
                <a:ea typeface="Calibri" panose="020F0502020204030204" pitchFamily="34" charset="0"/>
              </a:rPr>
              <a:t>Citeseerx.ist.psu.edu. 2020. [online] Available at: &lt;http://citeseerx.ist.psu.edu/viewdoc/download?doi=10.1.1.466.1591&amp;rep=rep1&amp;type=pdf&gt; [Accessed 6 </a:t>
            </a:r>
            <a:r>
              <a:rPr lang="en-US" sz="1200" dirty="0">
                <a:solidFill>
                  <a:srgbClr val="000000"/>
                </a:solidFill>
                <a:latin typeface="Arial" panose="020B0604020202020204" pitchFamily="34" charset="0"/>
                <a:ea typeface="Calibri" panose="020F0502020204030204" pitchFamily="34" charset="0"/>
                <a:cs typeface="Arial" panose="020B0604020202020204" pitchFamily="34" charset="0"/>
              </a:rPr>
              <a:t>November 2020</a:t>
            </a:r>
            <a:r>
              <a:rPr lang="en-US" sz="1200" dirty="0">
                <a:latin typeface="Arial" panose="020B0604020202020204" pitchFamily="34" charset="0"/>
                <a:cs typeface="Arial" panose="020B0604020202020204" pitchFamily="34" charset="0"/>
              </a:rPr>
              <a:t>].</a:t>
            </a:r>
            <a:endParaRPr lang="en-US" sz="12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US" sz="1200" dirty="0">
              <a:solidFill>
                <a:srgbClr val="000000"/>
              </a:solidFill>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US" sz="1200" dirty="0"/>
              <a:t>Employee Engagement –Corporate leadership Council 2004, Employee Engagement Survey</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Engage Employee. 2020. </a:t>
            </a:r>
            <a:r>
              <a:rPr lang="en-US" sz="1200" i="1" dirty="0"/>
              <a:t>Tesco Employees Benefit From Top To Bottom After Turnaround Wins Back Customers - Engage Employee</a:t>
            </a:r>
            <a:r>
              <a:rPr lang="en-US" sz="1200" dirty="0"/>
              <a:t>. [online] Available at: &lt;https://engageemployee.com/tesco-employees-benefit-top-bottom-turnaround-wins-back-customers/&gt; [Accessed 5 November 2020].</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Google Books. 2020. </a:t>
            </a:r>
            <a:r>
              <a:rPr lang="en-US" sz="1200" i="1" dirty="0"/>
              <a:t>The Gallup Poll</a:t>
            </a:r>
            <a:r>
              <a:rPr lang="en-US" sz="1200" dirty="0"/>
              <a:t>. [online] Available at: &lt;https://books.google.co.uk/books?hl=en&amp;lr=&amp;id=uqqp-sDCjo4C&amp;oi=fnd&amp;pg=PR3&amp;dq=The+Gallup+Organization+(The+Gallup+Organization,+2004)&amp;ots=CTxx37bnkp&amp;sig=CWBwXcdYbWO4-SbanMF--I88Kd8#v=onepage&amp;q=The%20Gallup%20Organization%20(The%20Gallup%20Organization%2C%202004)&amp;f=false&gt; [Accessed 2 November 2020].</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Griffin, W., &amp; Moorhead, G. (2009) </a:t>
            </a:r>
            <a:r>
              <a:rPr lang="en-US" sz="1200" i="1" dirty="0"/>
              <a:t>Organizational behavior: managing people and organizations</a:t>
            </a:r>
            <a:r>
              <a:rPr lang="en-US" sz="1200" dirty="0"/>
              <a:t>. USA: Thompson South Western</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Hui, C., Lee, C., &amp; Rousseau, D. M. (2004). Psychological Contract and Organizational Citizenship Behavior in China: Investigating Generalizability and Instrumentality. </a:t>
            </a:r>
            <a:r>
              <a:rPr lang="en-US" sz="1200" i="1" dirty="0"/>
              <a:t>Journal of Applied Psychology, 89</a:t>
            </a:r>
            <a:r>
              <a:rPr lang="en-US" sz="1200" dirty="0"/>
              <a:t>(2), 311–321. </a:t>
            </a:r>
            <a:r>
              <a:rPr lang="en-US" sz="1200" dirty="0">
                <a:hlinkClick r:id="rId2"/>
              </a:rPr>
              <a:t>https://doi.org/10.1037/0021-9010.89.2.311</a:t>
            </a:r>
            <a:r>
              <a:rPr lang="en-US" sz="1200" dirty="0"/>
              <a:t>  </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err="1"/>
              <a:t>Kramar</a:t>
            </a:r>
            <a:r>
              <a:rPr lang="en-US" sz="1200" dirty="0"/>
              <a:t>, R. and Syed, J. (2012). Human Resource Management in a Global Context. Palgrave Macmillan.</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Leroy, H., </a:t>
            </a:r>
            <a:r>
              <a:rPr lang="en-US" sz="1200" dirty="0" err="1"/>
              <a:t>Segers</a:t>
            </a:r>
            <a:r>
              <a:rPr lang="en-US" sz="1200" dirty="0"/>
              <a:t>, J., van </a:t>
            </a:r>
            <a:r>
              <a:rPr lang="en-US" sz="1200" dirty="0" err="1"/>
              <a:t>Dierendonck</a:t>
            </a:r>
            <a:r>
              <a:rPr lang="en-US" sz="1200" dirty="0"/>
              <a:t>, D. and den Hartog, D. (2018). Managing people in organizations: Integrating the study of HRM and leadership. Human Resource Management Review, 28(3), pp.249-257.</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Mhub.tv. 2020. </a:t>
            </a:r>
            <a:r>
              <a:rPr lang="en-US" sz="1200" i="1" dirty="0"/>
              <a:t>The Importance Of Two-Way Communication – </a:t>
            </a:r>
            <a:r>
              <a:rPr lang="en-US" sz="1200" i="1" dirty="0" err="1"/>
              <a:t>Mhub</a:t>
            </a:r>
            <a:r>
              <a:rPr lang="en-US" sz="1200" dirty="0"/>
              <a:t>. [online] Available at: &lt;http://www.mhub.tv/2018/02/12/importance-two-way-communication/&gt; [Accessed 3 November 2020].</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Psycnet.apa.org. 2020. </a:t>
            </a:r>
            <a:r>
              <a:rPr lang="en-US" sz="1200" i="1" dirty="0"/>
              <a:t>APA </a:t>
            </a:r>
            <a:r>
              <a:rPr lang="en-US" sz="1200" i="1" dirty="0" err="1"/>
              <a:t>Psycnet</a:t>
            </a:r>
            <a:r>
              <a:rPr lang="en-US" sz="1200" dirty="0"/>
              <a:t>. [online] Available at: &lt;https://psycnet.apa.org/record/2010-06019-005&gt; [Accessed 6 November 2020].</a:t>
            </a:r>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r>
              <a:rPr lang="en-US" sz="1200" dirty="0"/>
              <a:t>UKEssays.com. 2020. </a:t>
            </a:r>
            <a:r>
              <a:rPr lang="en-US" sz="1200" i="1" dirty="0"/>
              <a:t>Employee Engagement Within An Organization - Assignment</a:t>
            </a:r>
            <a:r>
              <a:rPr lang="en-US" sz="1200" dirty="0"/>
              <a:t>. [online] Available at: &lt;https://www.ukessays.com/essays/management/employee-engagement-organization.php&gt; [Accessed 5 November 2020].</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sz="1200"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735539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1076</Words>
  <Application>Microsoft Office PowerPoint</Application>
  <PresentationFormat>On-screen Show (4:3)</PresentationFormat>
  <Paragraphs>108</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Aharoni</vt:lpstr>
      <vt:lpstr>Arial</vt:lpstr>
      <vt:lpstr>Calibri</vt:lpstr>
      <vt:lpstr>Calibri Light</vt:lpstr>
      <vt:lpstr>Google Sans</vt:lpstr>
      <vt:lpstr>Open Sans</vt:lpstr>
      <vt:lpstr>Tahoma</vt:lpstr>
      <vt:lpstr>Trebuchet</vt:lpstr>
      <vt:lpstr>Office Theme</vt:lpstr>
      <vt:lpstr>Employee Engagement</vt:lpstr>
      <vt:lpstr>PowerPoint Presentation</vt:lpstr>
      <vt:lpstr>PowerPoint Presentation</vt:lpstr>
      <vt:lpstr>PowerPoint Presentation</vt:lpstr>
      <vt:lpstr>PowerPoint Presentation</vt:lpstr>
      <vt:lpstr>PowerPoint Presentation</vt:lpstr>
      <vt:lpstr>PowerPoint Presentation</vt:lpstr>
      <vt:lpstr>Psychological contract in an Organization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Camelia-florina Ungureanu (1816236)</dc:creator>
  <cp:lastModifiedBy>Camelia-florina Ungureanu (1816236)</cp:lastModifiedBy>
  <cp:revision>1</cp:revision>
  <dcterms:created xsi:type="dcterms:W3CDTF">2020-11-07T19:08:00Z</dcterms:created>
  <dcterms:modified xsi:type="dcterms:W3CDTF">2020-11-07T19:09:23Z</dcterms:modified>
</cp:coreProperties>
</file>