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56"/>
  </p:notesMasterIdLst>
  <p:sldIdLst>
    <p:sldId id="256" r:id="rId2"/>
    <p:sldId id="257" r:id="rId3"/>
    <p:sldId id="304" r:id="rId4"/>
    <p:sldId id="305" r:id="rId5"/>
    <p:sldId id="306" r:id="rId6"/>
    <p:sldId id="307" r:id="rId7"/>
    <p:sldId id="308" r:id="rId8"/>
    <p:sldId id="309" r:id="rId9"/>
    <p:sldId id="310" r:id="rId10"/>
    <p:sldId id="311" r:id="rId11"/>
    <p:sldId id="312" r:id="rId12"/>
    <p:sldId id="313" r:id="rId13"/>
    <p:sldId id="314" r:id="rId14"/>
    <p:sldId id="269" r:id="rId15"/>
    <p:sldId id="267" r:id="rId16"/>
    <p:sldId id="268" r:id="rId17"/>
    <p:sldId id="270" r:id="rId18"/>
    <p:sldId id="259" r:id="rId19"/>
    <p:sldId id="266" r:id="rId20"/>
    <p:sldId id="272" r:id="rId21"/>
    <p:sldId id="273" r:id="rId22"/>
    <p:sldId id="274" r:id="rId23"/>
    <p:sldId id="315" r:id="rId24"/>
    <p:sldId id="275" r:id="rId25"/>
    <p:sldId id="276" r:id="rId26"/>
    <p:sldId id="297" r:id="rId27"/>
    <p:sldId id="260" r:id="rId28"/>
    <p:sldId id="280" r:id="rId29"/>
    <p:sldId id="281" r:id="rId30"/>
    <p:sldId id="289" r:id="rId31"/>
    <p:sldId id="262" r:id="rId32"/>
    <p:sldId id="277" r:id="rId33"/>
    <p:sldId id="279" r:id="rId34"/>
    <p:sldId id="291" r:id="rId35"/>
    <p:sldId id="282" r:id="rId36"/>
    <p:sldId id="294" r:id="rId37"/>
    <p:sldId id="295" r:id="rId38"/>
    <p:sldId id="296" r:id="rId39"/>
    <p:sldId id="298" r:id="rId40"/>
    <p:sldId id="285" r:id="rId41"/>
    <p:sldId id="286" r:id="rId42"/>
    <p:sldId id="300" r:id="rId43"/>
    <p:sldId id="287" r:id="rId44"/>
    <p:sldId id="301" r:id="rId45"/>
    <p:sldId id="265" r:id="rId46"/>
    <p:sldId id="299" r:id="rId47"/>
    <p:sldId id="278" r:id="rId48"/>
    <p:sldId id="263" r:id="rId49"/>
    <p:sldId id="271" r:id="rId50"/>
    <p:sldId id="302" r:id="rId51"/>
    <p:sldId id="292" r:id="rId52"/>
    <p:sldId id="283" r:id="rId53"/>
    <p:sldId id="303" r:id="rId54"/>
    <p:sldId id="293"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5A415-F626-46E0-9A73-CF18C4CCA640}" v="142" dt="2024-12-05T21:23:21.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7025A415-F626-46E0-9A73-CF18C4CCA640}"/>
    <pc:docChg chg="undo custSel addSld delSld modSld">
      <pc:chgData name="Rhian Keyse" userId="e640c12b-a8e6-4355-9f2c-a517ac7d1786" providerId="ADAL" clId="{7025A415-F626-46E0-9A73-CF18C4CCA640}" dt="2024-12-06T16:32:54.801" v="2832" actId="20577"/>
      <pc:docMkLst>
        <pc:docMk/>
      </pc:docMkLst>
      <pc:sldChg chg="modSp">
        <pc:chgData name="Rhian Keyse" userId="e640c12b-a8e6-4355-9f2c-a517ac7d1786" providerId="ADAL" clId="{7025A415-F626-46E0-9A73-CF18C4CCA640}" dt="2024-12-05T21:08:53.107" v="668" actId="20577"/>
        <pc:sldMkLst>
          <pc:docMk/>
          <pc:sldMk cId="1601330292" sldId="257"/>
        </pc:sldMkLst>
        <pc:graphicFrameChg chg="mod">
          <ac:chgData name="Rhian Keyse" userId="e640c12b-a8e6-4355-9f2c-a517ac7d1786" providerId="ADAL" clId="{7025A415-F626-46E0-9A73-CF18C4CCA640}" dt="2024-12-05T21:08:53.107" v="668" actId="20577"/>
          <ac:graphicFrameMkLst>
            <pc:docMk/>
            <pc:sldMk cId="1601330292" sldId="257"/>
            <ac:graphicFrameMk id="5" creationId="{9867F27C-1AC6-7DE7-C5FF-BC20096AFC16}"/>
          </ac:graphicFrameMkLst>
        </pc:graphicFrameChg>
      </pc:sldChg>
      <pc:sldChg chg="del">
        <pc:chgData name="Rhian Keyse" userId="e640c12b-a8e6-4355-9f2c-a517ac7d1786" providerId="ADAL" clId="{7025A415-F626-46E0-9A73-CF18C4CCA640}" dt="2024-12-05T21:15:31.231" v="1543" actId="47"/>
        <pc:sldMkLst>
          <pc:docMk/>
          <pc:sldMk cId="2218642547" sldId="258"/>
        </pc:sldMkLst>
      </pc:sldChg>
      <pc:sldChg chg="modSp mod">
        <pc:chgData name="Rhian Keyse" userId="e640c12b-a8e6-4355-9f2c-a517ac7d1786" providerId="ADAL" clId="{7025A415-F626-46E0-9A73-CF18C4CCA640}" dt="2024-12-06T13:59:01.670" v="2779" actId="20577"/>
        <pc:sldMkLst>
          <pc:docMk/>
          <pc:sldMk cId="4115374437" sldId="263"/>
        </pc:sldMkLst>
        <pc:spChg chg="mod">
          <ac:chgData name="Rhian Keyse" userId="e640c12b-a8e6-4355-9f2c-a517ac7d1786" providerId="ADAL" clId="{7025A415-F626-46E0-9A73-CF18C4CCA640}" dt="2024-12-06T13:59:01.670" v="2779" actId="20577"/>
          <ac:spMkLst>
            <pc:docMk/>
            <pc:sldMk cId="4115374437" sldId="263"/>
            <ac:spMk id="3" creationId="{3A8D86E6-E0D6-F758-EA48-4086A575BABB}"/>
          </ac:spMkLst>
        </pc:spChg>
      </pc:sldChg>
      <pc:sldChg chg="del">
        <pc:chgData name="Rhian Keyse" userId="e640c12b-a8e6-4355-9f2c-a517ac7d1786" providerId="ADAL" clId="{7025A415-F626-46E0-9A73-CF18C4CCA640}" dt="2024-12-05T21:19:49.161" v="1643" actId="47"/>
        <pc:sldMkLst>
          <pc:docMk/>
          <pc:sldMk cId="3878192437" sldId="264"/>
        </pc:sldMkLst>
      </pc:sldChg>
      <pc:sldChg chg="modSp mod">
        <pc:chgData name="Rhian Keyse" userId="e640c12b-a8e6-4355-9f2c-a517ac7d1786" providerId="ADAL" clId="{7025A415-F626-46E0-9A73-CF18C4CCA640}" dt="2024-12-06T16:32:54.801" v="2832" actId="20577"/>
        <pc:sldMkLst>
          <pc:docMk/>
          <pc:sldMk cId="3122018600" sldId="267"/>
        </pc:sldMkLst>
        <pc:spChg chg="mod">
          <ac:chgData name="Rhian Keyse" userId="e640c12b-a8e6-4355-9f2c-a517ac7d1786" providerId="ADAL" clId="{7025A415-F626-46E0-9A73-CF18C4CCA640}" dt="2024-12-06T16:32:54.801" v="2832" actId="20577"/>
          <ac:spMkLst>
            <pc:docMk/>
            <pc:sldMk cId="3122018600" sldId="267"/>
            <ac:spMk id="3" creationId="{392F69F4-0102-AB88-E5BA-FF01665FCDEB}"/>
          </ac:spMkLst>
        </pc:spChg>
      </pc:sldChg>
      <pc:sldChg chg="modSp mod">
        <pc:chgData name="Rhian Keyse" userId="e640c12b-a8e6-4355-9f2c-a517ac7d1786" providerId="ADAL" clId="{7025A415-F626-46E0-9A73-CF18C4CCA640}" dt="2024-12-05T21:21:16.174" v="1784" actId="27636"/>
        <pc:sldMkLst>
          <pc:docMk/>
          <pc:sldMk cId="4048289149" sldId="270"/>
        </pc:sldMkLst>
        <pc:spChg chg="mod">
          <ac:chgData name="Rhian Keyse" userId="e640c12b-a8e6-4355-9f2c-a517ac7d1786" providerId="ADAL" clId="{7025A415-F626-46E0-9A73-CF18C4CCA640}" dt="2024-12-05T21:21:16.174" v="1784" actId="27636"/>
          <ac:spMkLst>
            <pc:docMk/>
            <pc:sldMk cId="4048289149" sldId="270"/>
            <ac:spMk id="3" creationId="{86151751-CAD7-DE6B-70D7-CA8F0DAB930A}"/>
          </ac:spMkLst>
        </pc:spChg>
      </pc:sldChg>
      <pc:sldChg chg="modSp mod">
        <pc:chgData name="Rhian Keyse" userId="e640c12b-a8e6-4355-9f2c-a517ac7d1786" providerId="ADAL" clId="{7025A415-F626-46E0-9A73-CF18C4CCA640}" dt="2024-12-05T21:27:37.460" v="2229" actId="20577"/>
        <pc:sldMkLst>
          <pc:docMk/>
          <pc:sldMk cId="3158800694" sldId="271"/>
        </pc:sldMkLst>
        <pc:spChg chg="mod">
          <ac:chgData name="Rhian Keyse" userId="e640c12b-a8e6-4355-9f2c-a517ac7d1786" providerId="ADAL" clId="{7025A415-F626-46E0-9A73-CF18C4CCA640}" dt="2024-12-05T21:27:37.460" v="2229" actId="20577"/>
          <ac:spMkLst>
            <pc:docMk/>
            <pc:sldMk cId="3158800694" sldId="271"/>
            <ac:spMk id="3" creationId="{4C260DA6-4B93-12FF-B556-9D2797197CB3}"/>
          </ac:spMkLst>
        </pc:spChg>
      </pc:sldChg>
      <pc:sldChg chg="modSp mod">
        <pc:chgData name="Rhian Keyse" userId="e640c12b-a8e6-4355-9f2c-a517ac7d1786" providerId="ADAL" clId="{7025A415-F626-46E0-9A73-CF18C4CCA640}" dt="2024-12-05T21:29:09.113" v="2284" actId="20577"/>
        <pc:sldMkLst>
          <pc:docMk/>
          <pc:sldMk cId="2272336871" sldId="282"/>
        </pc:sldMkLst>
        <pc:spChg chg="mod">
          <ac:chgData name="Rhian Keyse" userId="e640c12b-a8e6-4355-9f2c-a517ac7d1786" providerId="ADAL" clId="{7025A415-F626-46E0-9A73-CF18C4CCA640}" dt="2024-12-05T21:29:09.113" v="2284" actId="20577"/>
          <ac:spMkLst>
            <pc:docMk/>
            <pc:sldMk cId="2272336871" sldId="282"/>
            <ac:spMk id="3" creationId="{627BEB5F-18F7-F39B-6E06-23EBE8515FFA}"/>
          </ac:spMkLst>
        </pc:spChg>
      </pc:sldChg>
      <pc:sldChg chg="modSp mod">
        <pc:chgData name="Rhian Keyse" userId="e640c12b-a8e6-4355-9f2c-a517ac7d1786" providerId="ADAL" clId="{7025A415-F626-46E0-9A73-CF18C4CCA640}" dt="2024-12-05T21:24:39.055" v="2064" actId="20577"/>
        <pc:sldMkLst>
          <pc:docMk/>
          <pc:sldMk cId="1748102904" sldId="283"/>
        </pc:sldMkLst>
        <pc:spChg chg="mod">
          <ac:chgData name="Rhian Keyse" userId="e640c12b-a8e6-4355-9f2c-a517ac7d1786" providerId="ADAL" clId="{7025A415-F626-46E0-9A73-CF18C4CCA640}" dt="2024-12-05T21:24:39.055" v="2064" actId="20577"/>
          <ac:spMkLst>
            <pc:docMk/>
            <pc:sldMk cId="1748102904" sldId="283"/>
            <ac:spMk id="3" creationId="{4C260DA6-4B93-12FF-B556-9D2797197CB3}"/>
          </ac:spMkLst>
        </pc:spChg>
      </pc:sldChg>
      <pc:sldChg chg="modSp mod">
        <pc:chgData name="Rhian Keyse" userId="e640c12b-a8e6-4355-9f2c-a517ac7d1786" providerId="ADAL" clId="{7025A415-F626-46E0-9A73-CF18C4CCA640}" dt="2024-12-05T21:29:45.520" v="2409" actId="20577"/>
        <pc:sldMkLst>
          <pc:docMk/>
          <pc:sldMk cId="3227979067" sldId="292"/>
        </pc:sldMkLst>
        <pc:spChg chg="mod">
          <ac:chgData name="Rhian Keyse" userId="e640c12b-a8e6-4355-9f2c-a517ac7d1786" providerId="ADAL" clId="{7025A415-F626-46E0-9A73-CF18C4CCA640}" dt="2024-12-05T21:29:45.520" v="2409" actId="20577"/>
          <ac:spMkLst>
            <pc:docMk/>
            <pc:sldMk cId="3227979067" sldId="292"/>
            <ac:spMk id="3" creationId="{4C260DA6-4B93-12FF-B556-9D2797197CB3}"/>
          </ac:spMkLst>
        </pc:spChg>
      </pc:sldChg>
      <pc:sldChg chg="modSp mod">
        <pc:chgData name="Rhian Keyse" userId="e640c12b-a8e6-4355-9f2c-a517ac7d1786" providerId="ADAL" clId="{7025A415-F626-46E0-9A73-CF18C4CCA640}" dt="2024-12-05T21:34:47.249" v="2754" actId="20577"/>
        <pc:sldMkLst>
          <pc:docMk/>
          <pc:sldMk cId="4163095045" sldId="297"/>
        </pc:sldMkLst>
        <pc:spChg chg="mod">
          <ac:chgData name="Rhian Keyse" userId="e640c12b-a8e6-4355-9f2c-a517ac7d1786" providerId="ADAL" clId="{7025A415-F626-46E0-9A73-CF18C4CCA640}" dt="2024-12-05T21:34:47.249" v="2754" actId="20577"/>
          <ac:spMkLst>
            <pc:docMk/>
            <pc:sldMk cId="4163095045" sldId="297"/>
            <ac:spMk id="3" creationId="{AB1C7EB9-913C-E1E7-EF5C-6A2AAF888900}"/>
          </ac:spMkLst>
        </pc:spChg>
      </pc:sldChg>
      <pc:sldChg chg="modSp mod">
        <pc:chgData name="Rhian Keyse" userId="e640c12b-a8e6-4355-9f2c-a517ac7d1786" providerId="ADAL" clId="{7025A415-F626-46E0-9A73-CF18C4CCA640}" dt="2024-12-06T16:29:24.954" v="2830" actId="27636"/>
        <pc:sldMkLst>
          <pc:docMk/>
          <pc:sldMk cId="334368587" sldId="300"/>
        </pc:sldMkLst>
        <pc:spChg chg="mod">
          <ac:chgData name="Rhian Keyse" userId="e640c12b-a8e6-4355-9f2c-a517ac7d1786" providerId="ADAL" clId="{7025A415-F626-46E0-9A73-CF18C4CCA640}" dt="2024-12-06T16:29:24.954" v="2830" actId="27636"/>
          <ac:spMkLst>
            <pc:docMk/>
            <pc:sldMk cId="334368587" sldId="300"/>
            <ac:spMk id="3" creationId="{691EFC06-DCAB-85A0-4A64-DD4AE380F5DA}"/>
          </ac:spMkLst>
        </pc:spChg>
      </pc:sldChg>
      <pc:sldChg chg="modSp new mod">
        <pc:chgData name="Rhian Keyse" userId="e640c12b-a8e6-4355-9f2c-a517ac7d1786" providerId="ADAL" clId="{7025A415-F626-46E0-9A73-CF18C4CCA640}" dt="2024-12-05T21:07:42.140" v="527" actId="27636"/>
        <pc:sldMkLst>
          <pc:docMk/>
          <pc:sldMk cId="3782680625" sldId="304"/>
        </pc:sldMkLst>
        <pc:spChg chg="mod">
          <ac:chgData name="Rhian Keyse" userId="e640c12b-a8e6-4355-9f2c-a517ac7d1786" providerId="ADAL" clId="{7025A415-F626-46E0-9A73-CF18C4CCA640}" dt="2024-12-05T21:05:27.337" v="12" actId="20577"/>
          <ac:spMkLst>
            <pc:docMk/>
            <pc:sldMk cId="3782680625" sldId="304"/>
            <ac:spMk id="2" creationId="{4364169A-24D6-0D75-9AC7-D1DF95111A76}"/>
          </ac:spMkLst>
        </pc:spChg>
        <pc:spChg chg="mod">
          <ac:chgData name="Rhian Keyse" userId="e640c12b-a8e6-4355-9f2c-a517ac7d1786" providerId="ADAL" clId="{7025A415-F626-46E0-9A73-CF18C4CCA640}" dt="2024-12-05T21:07:42.140" v="527" actId="27636"/>
          <ac:spMkLst>
            <pc:docMk/>
            <pc:sldMk cId="3782680625" sldId="304"/>
            <ac:spMk id="3" creationId="{5F05B252-8570-A0A5-CA31-FF4FAE49D172}"/>
          </ac:spMkLst>
        </pc:spChg>
      </pc:sldChg>
      <pc:sldChg chg="addSp modSp new mod setBg">
        <pc:chgData name="Rhian Keyse" userId="e640c12b-a8e6-4355-9f2c-a517ac7d1786" providerId="ADAL" clId="{7025A415-F626-46E0-9A73-CF18C4CCA640}" dt="2024-12-05T21:15:48.785" v="1544" actId="26606"/>
        <pc:sldMkLst>
          <pc:docMk/>
          <pc:sldMk cId="1060987" sldId="305"/>
        </pc:sldMkLst>
        <pc:spChg chg="mod">
          <ac:chgData name="Rhian Keyse" userId="e640c12b-a8e6-4355-9f2c-a517ac7d1786" providerId="ADAL" clId="{7025A415-F626-46E0-9A73-CF18C4CCA640}" dt="2024-12-05T21:15:48.785" v="1544" actId="26606"/>
          <ac:spMkLst>
            <pc:docMk/>
            <pc:sldMk cId="1060987" sldId="305"/>
            <ac:spMk id="2" creationId="{7D0480DA-B3B1-FD49-4260-EF1A8D52EB8C}"/>
          </ac:spMkLst>
        </pc:spChg>
        <pc:spChg chg="mod">
          <ac:chgData name="Rhian Keyse" userId="e640c12b-a8e6-4355-9f2c-a517ac7d1786" providerId="ADAL" clId="{7025A415-F626-46E0-9A73-CF18C4CCA640}" dt="2024-12-05T21:15:48.785" v="1544" actId="26606"/>
          <ac:spMkLst>
            <pc:docMk/>
            <pc:sldMk cId="1060987" sldId="305"/>
            <ac:spMk id="3" creationId="{903C73D3-B43D-84DA-60A6-5E07E41C7225}"/>
          </ac:spMkLst>
        </pc:spChg>
        <pc:spChg chg="add">
          <ac:chgData name="Rhian Keyse" userId="e640c12b-a8e6-4355-9f2c-a517ac7d1786" providerId="ADAL" clId="{7025A415-F626-46E0-9A73-CF18C4CCA640}" dt="2024-12-05T21:15:48.785" v="1544" actId="26606"/>
          <ac:spMkLst>
            <pc:docMk/>
            <pc:sldMk cId="1060987" sldId="305"/>
            <ac:spMk id="8" creationId="{EB6D1D7F-141C-4D8E-BFBA-D95B68E16385}"/>
          </ac:spMkLst>
        </pc:spChg>
        <pc:spChg chg="add">
          <ac:chgData name="Rhian Keyse" userId="e640c12b-a8e6-4355-9f2c-a517ac7d1786" providerId="ADAL" clId="{7025A415-F626-46E0-9A73-CF18C4CCA640}" dt="2024-12-05T21:15:48.785" v="1544" actId="26606"/>
          <ac:spMkLst>
            <pc:docMk/>
            <pc:sldMk cId="1060987" sldId="305"/>
            <ac:spMk id="10" creationId="{27248369-464E-49D1-91FC-BC34A50A66D2}"/>
          </ac:spMkLst>
        </pc:spChg>
      </pc:sldChg>
      <pc:sldChg chg="modSp add del">
        <pc:chgData name="Rhian Keyse" userId="e640c12b-a8e6-4355-9f2c-a517ac7d1786" providerId="ADAL" clId="{7025A415-F626-46E0-9A73-CF18C4CCA640}" dt="2024-12-05T21:08:32.174" v="596" actId="2890"/>
        <pc:sldMkLst>
          <pc:docMk/>
          <pc:sldMk cId="2388501654" sldId="305"/>
        </pc:sldMkLst>
        <pc:graphicFrameChg chg="mod">
          <ac:chgData name="Rhian Keyse" userId="e640c12b-a8e6-4355-9f2c-a517ac7d1786" providerId="ADAL" clId="{7025A415-F626-46E0-9A73-CF18C4CCA640}" dt="2024-12-05T21:08:28.134" v="595" actId="20577"/>
          <ac:graphicFrameMkLst>
            <pc:docMk/>
            <pc:sldMk cId="2388501654" sldId="305"/>
            <ac:graphicFrameMk id="5" creationId="{9867F27C-1AC6-7DE7-C5FF-BC20096AFC16}"/>
          </ac:graphicFrameMkLst>
        </pc:graphicFrameChg>
      </pc:sldChg>
      <pc:sldChg chg="addSp delSp modSp new mod setBg">
        <pc:chgData name="Rhian Keyse" userId="e640c12b-a8e6-4355-9f2c-a517ac7d1786" providerId="ADAL" clId="{7025A415-F626-46E0-9A73-CF18C4CCA640}" dt="2024-12-05T21:16:05.571" v="1548" actId="26606"/>
        <pc:sldMkLst>
          <pc:docMk/>
          <pc:sldMk cId="1332463686" sldId="306"/>
        </pc:sldMkLst>
        <pc:spChg chg="mod">
          <ac:chgData name="Rhian Keyse" userId="e640c12b-a8e6-4355-9f2c-a517ac7d1786" providerId="ADAL" clId="{7025A415-F626-46E0-9A73-CF18C4CCA640}" dt="2024-12-05T21:15:53.548" v="1545" actId="26606"/>
          <ac:spMkLst>
            <pc:docMk/>
            <pc:sldMk cId="1332463686" sldId="306"/>
            <ac:spMk id="2" creationId="{4492E16F-CF6F-DB8E-5DC8-2C391754EE85}"/>
          </ac:spMkLst>
        </pc:spChg>
        <pc:spChg chg="mod">
          <ac:chgData name="Rhian Keyse" userId="e640c12b-a8e6-4355-9f2c-a517ac7d1786" providerId="ADAL" clId="{7025A415-F626-46E0-9A73-CF18C4CCA640}" dt="2024-12-05T21:15:53.548" v="1545" actId="26606"/>
          <ac:spMkLst>
            <pc:docMk/>
            <pc:sldMk cId="1332463686" sldId="306"/>
            <ac:spMk id="3" creationId="{0037490B-C15F-9A11-88B8-05DE6011F19F}"/>
          </ac:spMkLst>
        </pc:spChg>
        <pc:spChg chg="add del">
          <ac:chgData name="Rhian Keyse" userId="e640c12b-a8e6-4355-9f2c-a517ac7d1786" providerId="ADAL" clId="{7025A415-F626-46E0-9A73-CF18C4CCA640}" dt="2024-12-05T21:16:05.571" v="1548" actId="26606"/>
          <ac:spMkLst>
            <pc:docMk/>
            <pc:sldMk cId="1332463686" sldId="306"/>
            <ac:spMk id="8" creationId="{EB6D1D7F-141C-4D8E-BFBA-D95B68E16385}"/>
          </ac:spMkLst>
        </pc:spChg>
        <pc:spChg chg="add del">
          <ac:chgData name="Rhian Keyse" userId="e640c12b-a8e6-4355-9f2c-a517ac7d1786" providerId="ADAL" clId="{7025A415-F626-46E0-9A73-CF18C4CCA640}" dt="2024-12-05T21:16:05.571" v="1548" actId="26606"/>
          <ac:spMkLst>
            <pc:docMk/>
            <pc:sldMk cId="1332463686" sldId="306"/>
            <ac:spMk id="10" creationId="{27248369-464E-49D1-91FC-BC34A50A66D2}"/>
          </ac:spMkLst>
        </pc:spChg>
        <pc:spChg chg="add">
          <ac:chgData name="Rhian Keyse" userId="e640c12b-a8e6-4355-9f2c-a517ac7d1786" providerId="ADAL" clId="{7025A415-F626-46E0-9A73-CF18C4CCA640}" dt="2024-12-05T21:16:05.571" v="1548" actId="26606"/>
          <ac:spMkLst>
            <pc:docMk/>
            <pc:sldMk cId="1332463686" sldId="306"/>
            <ac:spMk id="15" creationId="{EB6D1D7F-141C-4D8E-BFBA-D95B68E16385}"/>
          </ac:spMkLst>
        </pc:spChg>
        <pc:spChg chg="add">
          <ac:chgData name="Rhian Keyse" userId="e640c12b-a8e6-4355-9f2c-a517ac7d1786" providerId="ADAL" clId="{7025A415-F626-46E0-9A73-CF18C4CCA640}" dt="2024-12-05T21:16:05.571" v="1548" actId="26606"/>
          <ac:spMkLst>
            <pc:docMk/>
            <pc:sldMk cId="1332463686" sldId="306"/>
            <ac:spMk id="17" creationId="{27248369-464E-49D1-91FC-BC34A50A66D2}"/>
          </ac:spMkLst>
        </pc:spChg>
      </pc:sldChg>
      <pc:sldChg chg="addSp modSp new mod setBg addAnim">
        <pc:chgData name="Rhian Keyse" userId="e640c12b-a8e6-4355-9f2c-a517ac7d1786" providerId="ADAL" clId="{7025A415-F626-46E0-9A73-CF18C4CCA640}" dt="2024-12-05T21:15:56.431" v="1547"/>
        <pc:sldMkLst>
          <pc:docMk/>
          <pc:sldMk cId="1434303133" sldId="307"/>
        </pc:sldMkLst>
        <pc:spChg chg="mod">
          <ac:chgData name="Rhian Keyse" userId="e640c12b-a8e6-4355-9f2c-a517ac7d1786" providerId="ADAL" clId="{7025A415-F626-46E0-9A73-CF18C4CCA640}" dt="2024-12-05T21:15:56.431" v="1546" actId="26606"/>
          <ac:spMkLst>
            <pc:docMk/>
            <pc:sldMk cId="1434303133" sldId="307"/>
            <ac:spMk id="2" creationId="{EACAF00F-BF15-9C4D-039B-B197C46BFA4B}"/>
          </ac:spMkLst>
        </pc:spChg>
        <pc:spChg chg="mod">
          <ac:chgData name="Rhian Keyse" userId="e640c12b-a8e6-4355-9f2c-a517ac7d1786" providerId="ADAL" clId="{7025A415-F626-46E0-9A73-CF18C4CCA640}" dt="2024-12-05T21:15:56.431" v="1546" actId="26606"/>
          <ac:spMkLst>
            <pc:docMk/>
            <pc:sldMk cId="1434303133" sldId="307"/>
            <ac:spMk id="3" creationId="{34DC0438-D304-368E-9484-C806D10F3B67}"/>
          </ac:spMkLst>
        </pc:spChg>
        <pc:spChg chg="add">
          <ac:chgData name="Rhian Keyse" userId="e640c12b-a8e6-4355-9f2c-a517ac7d1786" providerId="ADAL" clId="{7025A415-F626-46E0-9A73-CF18C4CCA640}" dt="2024-12-05T21:15:56.431" v="1546" actId="26606"/>
          <ac:spMkLst>
            <pc:docMk/>
            <pc:sldMk cId="1434303133" sldId="307"/>
            <ac:spMk id="8" creationId="{EB6D1D7F-141C-4D8E-BFBA-D95B68E16385}"/>
          </ac:spMkLst>
        </pc:spChg>
        <pc:spChg chg="add">
          <ac:chgData name="Rhian Keyse" userId="e640c12b-a8e6-4355-9f2c-a517ac7d1786" providerId="ADAL" clId="{7025A415-F626-46E0-9A73-CF18C4CCA640}" dt="2024-12-05T21:15:56.431" v="1546" actId="26606"/>
          <ac:spMkLst>
            <pc:docMk/>
            <pc:sldMk cId="1434303133" sldId="307"/>
            <ac:spMk id="10" creationId="{27248369-464E-49D1-91FC-BC34A50A66D2}"/>
          </ac:spMkLst>
        </pc:spChg>
      </pc:sldChg>
      <pc:sldChg chg="addSp modSp new mod setBg">
        <pc:chgData name="Rhian Keyse" userId="e640c12b-a8e6-4355-9f2c-a517ac7d1786" providerId="ADAL" clId="{7025A415-F626-46E0-9A73-CF18C4CCA640}" dt="2024-12-05T21:16:11.275" v="1549" actId="26606"/>
        <pc:sldMkLst>
          <pc:docMk/>
          <pc:sldMk cId="3415003907" sldId="308"/>
        </pc:sldMkLst>
        <pc:spChg chg="mod">
          <ac:chgData name="Rhian Keyse" userId="e640c12b-a8e6-4355-9f2c-a517ac7d1786" providerId="ADAL" clId="{7025A415-F626-46E0-9A73-CF18C4CCA640}" dt="2024-12-05T21:16:11.275" v="1549" actId="26606"/>
          <ac:spMkLst>
            <pc:docMk/>
            <pc:sldMk cId="3415003907" sldId="308"/>
            <ac:spMk id="2" creationId="{C634908C-2DEE-FEF5-7A2E-45A7A85658EF}"/>
          </ac:spMkLst>
        </pc:spChg>
        <pc:spChg chg="mod">
          <ac:chgData name="Rhian Keyse" userId="e640c12b-a8e6-4355-9f2c-a517ac7d1786" providerId="ADAL" clId="{7025A415-F626-46E0-9A73-CF18C4CCA640}" dt="2024-12-05T21:16:11.275" v="1549" actId="26606"/>
          <ac:spMkLst>
            <pc:docMk/>
            <pc:sldMk cId="3415003907" sldId="308"/>
            <ac:spMk id="3" creationId="{6864CB11-B281-63EF-8E99-E4FC18F547F6}"/>
          </ac:spMkLst>
        </pc:spChg>
        <pc:spChg chg="add">
          <ac:chgData name="Rhian Keyse" userId="e640c12b-a8e6-4355-9f2c-a517ac7d1786" providerId="ADAL" clId="{7025A415-F626-46E0-9A73-CF18C4CCA640}" dt="2024-12-05T21:16:11.275" v="1549" actId="26606"/>
          <ac:spMkLst>
            <pc:docMk/>
            <pc:sldMk cId="3415003907" sldId="308"/>
            <ac:spMk id="8" creationId="{EB6D1D7F-141C-4D8E-BFBA-D95B68E16385}"/>
          </ac:spMkLst>
        </pc:spChg>
        <pc:spChg chg="add">
          <ac:chgData name="Rhian Keyse" userId="e640c12b-a8e6-4355-9f2c-a517ac7d1786" providerId="ADAL" clId="{7025A415-F626-46E0-9A73-CF18C4CCA640}" dt="2024-12-05T21:16:11.275" v="1549" actId="26606"/>
          <ac:spMkLst>
            <pc:docMk/>
            <pc:sldMk cId="3415003907" sldId="308"/>
            <ac:spMk id="10" creationId="{27248369-464E-49D1-91FC-BC34A50A66D2}"/>
          </ac:spMkLst>
        </pc:spChg>
      </pc:sldChg>
      <pc:sldChg chg="addSp modSp new mod setBg">
        <pc:chgData name="Rhian Keyse" userId="e640c12b-a8e6-4355-9f2c-a517ac7d1786" providerId="ADAL" clId="{7025A415-F626-46E0-9A73-CF18C4CCA640}" dt="2024-12-05T21:16:14.478" v="1550" actId="26606"/>
        <pc:sldMkLst>
          <pc:docMk/>
          <pc:sldMk cId="1526449107" sldId="309"/>
        </pc:sldMkLst>
        <pc:spChg chg="mod">
          <ac:chgData name="Rhian Keyse" userId="e640c12b-a8e6-4355-9f2c-a517ac7d1786" providerId="ADAL" clId="{7025A415-F626-46E0-9A73-CF18C4CCA640}" dt="2024-12-05T21:16:14.478" v="1550" actId="26606"/>
          <ac:spMkLst>
            <pc:docMk/>
            <pc:sldMk cId="1526449107" sldId="309"/>
            <ac:spMk id="2" creationId="{CB6FDF15-30C3-8B07-6C6B-8E2F2BEEADCA}"/>
          </ac:spMkLst>
        </pc:spChg>
        <pc:spChg chg="mod">
          <ac:chgData name="Rhian Keyse" userId="e640c12b-a8e6-4355-9f2c-a517ac7d1786" providerId="ADAL" clId="{7025A415-F626-46E0-9A73-CF18C4CCA640}" dt="2024-12-05T21:16:14.478" v="1550" actId="26606"/>
          <ac:spMkLst>
            <pc:docMk/>
            <pc:sldMk cId="1526449107" sldId="309"/>
            <ac:spMk id="3" creationId="{87F94A18-197F-7C6A-C845-FB36B27C0C6B}"/>
          </ac:spMkLst>
        </pc:spChg>
        <pc:spChg chg="add">
          <ac:chgData name="Rhian Keyse" userId="e640c12b-a8e6-4355-9f2c-a517ac7d1786" providerId="ADAL" clId="{7025A415-F626-46E0-9A73-CF18C4CCA640}" dt="2024-12-05T21:16:14.478" v="1550" actId="26606"/>
          <ac:spMkLst>
            <pc:docMk/>
            <pc:sldMk cId="1526449107" sldId="309"/>
            <ac:spMk id="8" creationId="{EB6D1D7F-141C-4D8E-BFBA-D95B68E16385}"/>
          </ac:spMkLst>
        </pc:spChg>
        <pc:spChg chg="add">
          <ac:chgData name="Rhian Keyse" userId="e640c12b-a8e6-4355-9f2c-a517ac7d1786" providerId="ADAL" clId="{7025A415-F626-46E0-9A73-CF18C4CCA640}" dt="2024-12-05T21:16:14.478" v="1550" actId="26606"/>
          <ac:spMkLst>
            <pc:docMk/>
            <pc:sldMk cId="1526449107" sldId="309"/>
            <ac:spMk id="10" creationId="{27248369-464E-49D1-91FC-BC34A50A66D2}"/>
          </ac:spMkLst>
        </pc:spChg>
      </pc:sldChg>
      <pc:sldChg chg="modSp add mod">
        <pc:chgData name="Rhian Keyse" userId="e640c12b-a8e6-4355-9f2c-a517ac7d1786" providerId="ADAL" clId="{7025A415-F626-46E0-9A73-CF18C4CCA640}" dt="2024-12-05T21:16:58.829" v="1557" actId="20577"/>
        <pc:sldMkLst>
          <pc:docMk/>
          <pc:sldMk cId="4067871228" sldId="310"/>
        </pc:sldMkLst>
        <pc:spChg chg="mod">
          <ac:chgData name="Rhian Keyse" userId="e640c12b-a8e6-4355-9f2c-a517ac7d1786" providerId="ADAL" clId="{7025A415-F626-46E0-9A73-CF18C4CCA640}" dt="2024-12-05T21:16:58.829" v="1557" actId="20577"/>
          <ac:spMkLst>
            <pc:docMk/>
            <pc:sldMk cId="4067871228" sldId="310"/>
            <ac:spMk id="3" creationId="{903C73D3-B43D-84DA-60A6-5E07E41C7225}"/>
          </ac:spMkLst>
        </pc:spChg>
      </pc:sldChg>
      <pc:sldChg chg="modSp add mod replId">
        <pc:chgData name="Rhian Keyse" userId="e640c12b-a8e6-4355-9f2c-a517ac7d1786" providerId="ADAL" clId="{7025A415-F626-46E0-9A73-CF18C4CCA640}" dt="2024-12-05T21:17:12.152" v="1573" actId="20577"/>
        <pc:sldMkLst>
          <pc:docMk/>
          <pc:sldMk cId="3385311481" sldId="311"/>
        </pc:sldMkLst>
        <pc:spChg chg="mod">
          <ac:chgData name="Rhian Keyse" userId="e640c12b-a8e6-4355-9f2c-a517ac7d1786" providerId="ADAL" clId="{7025A415-F626-46E0-9A73-CF18C4CCA640}" dt="2024-12-05T21:17:12.152" v="1573" actId="20577"/>
          <ac:spMkLst>
            <pc:docMk/>
            <pc:sldMk cId="3385311481" sldId="311"/>
            <ac:spMk id="3" creationId="{0037490B-C15F-9A11-88B8-05DE6011F19F}"/>
          </ac:spMkLst>
        </pc:spChg>
      </pc:sldChg>
      <pc:sldChg chg="modSp add mod replId">
        <pc:chgData name="Rhian Keyse" userId="e640c12b-a8e6-4355-9f2c-a517ac7d1786" providerId="ADAL" clId="{7025A415-F626-46E0-9A73-CF18C4CCA640}" dt="2024-12-05T21:19:24.626" v="1629" actId="20577"/>
        <pc:sldMkLst>
          <pc:docMk/>
          <pc:sldMk cId="4153483666" sldId="312"/>
        </pc:sldMkLst>
        <pc:spChg chg="mod">
          <ac:chgData name="Rhian Keyse" userId="e640c12b-a8e6-4355-9f2c-a517ac7d1786" providerId="ADAL" clId="{7025A415-F626-46E0-9A73-CF18C4CCA640}" dt="2024-12-05T21:19:24.626" v="1629" actId="20577"/>
          <ac:spMkLst>
            <pc:docMk/>
            <pc:sldMk cId="4153483666" sldId="312"/>
            <ac:spMk id="3" creationId="{34DC0438-D304-368E-9484-C806D10F3B67}"/>
          </ac:spMkLst>
        </pc:spChg>
      </pc:sldChg>
      <pc:sldChg chg="modSp add mod replId">
        <pc:chgData name="Rhian Keyse" userId="e640c12b-a8e6-4355-9f2c-a517ac7d1786" providerId="ADAL" clId="{7025A415-F626-46E0-9A73-CF18C4CCA640}" dt="2024-12-05T21:19:34.476" v="1636" actId="20577"/>
        <pc:sldMkLst>
          <pc:docMk/>
          <pc:sldMk cId="3286832672" sldId="313"/>
        </pc:sldMkLst>
        <pc:spChg chg="mod">
          <ac:chgData name="Rhian Keyse" userId="e640c12b-a8e6-4355-9f2c-a517ac7d1786" providerId="ADAL" clId="{7025A415-F626-46E0-9A73-CF18C4CCA640}" dt="2024-12-05T21:19:34.476" v="1636" actId="20577"/>
          <ac:spMkLst>
            <pc:docMk/>
            <pc:sldMk cId="3286832672" sldId="313"/>
            <ac:spMk id="3" creationId="{6864CB11-B281-63EF-8E99-E4FC18F547F6}"/>
          </ac:spMkLst>
        </pc:spChg>
      </pc:sldChg>
      <pc:sldChg chg="modSp add mod replId">
        <pc:chgData name="Rhian Keyse" userId="e640c12b-a8e6-4355-9f2c-a517ac7d1786" providerId="ADAL" clId="{7025A415-F626-46E0-9A73-CF18C4CCA640}" dt="2024-12-05T21:19:44.892" v="1642" actId="20577"/>
        <pc:sldMkLst>
          <pc:docMk/>
          <pc:sldMk cId="1139977309" sldId="314"/>
        </pc:sldMkLst>
        <pc:spChg chg="mod">
          <ac:chgData name="Rhian Keyse" userId="e640c12b-a8e6-4355-9f2c-a517ac7d1786" providerId="ADAL" clId="{7025A415-F626-46E0-9A73-CF18C4CCA640}" dt="2024-12-05T21:19:44.892" v="1642" actId="20577"/>
          <ac:spMkLst>
            <pc:docMk/>
            <pc:sldMk cId="1139977309" sldId="314"/>
            <ac:spMk id="3" creationId="{87F94A18-197F-7C6A-C845-FB36B27C0C6B}"/>
          </ac:spMkLst>
        </pc:spChg>
      </pc:sldChg>
      <pc:sldChg chg="addSp delSp modSp new mod setBg">
        <pc:chgData name="Rhian Keyse" userId="e640c12b-a8e6-4355-9f2c-a517ac7d1786" providerId="ADAL" clId="{7025A415-F626-46E0-9A73-CF18C4CCA640}" dt="2024-12-05T21:23:44.038" v="1959" actId="20577"/>
        <pc:sldMkLst>
          <pc:docMk/>
          <pc:sldMk cId="754008763" sldId="315"/>
        </pc:sldMkLst>
        <pc:spChg chg="mod">
          <ac:chgData name="Rhian Keyse" userId="e640c12b-a8e6-4355-9f2c-a517ac7d1786" providerId="ADAL" clId="{7025A415-F626-46E0-9A73-CF18C4CCA640}" dt="2024-12-05T21:23:22.799" v="1942" actId="26606"/>
          <ac:spMkLst>
            <pc:docMk/>
            <pc:sldMk cId="754008763" sldId="315"/>
            <ac:spMk id="2" creationId="{D7EB37D7-439A-1C62-88AE-D3D70ECC834D}"/>
          </ac:spMkLst>
        </pc:spChg>
        <pc:spChg chg="add del mod">
          <ac:chgData name="Rhian Keyse" userId="e640c12b-a8e6-4355-9f2c-a517ac7d1786" providerId="ADAL" clId="{7025A415-F626-46E0-9A73-CF18C4CCA640}" dt="2024-12-05T21:23:44.038" v="1959" actId="20577"/>
          <ac:spMkLst>
            <pc:docMk/>
            <pc:sldMk cId="754008763" sldId="315"/>
            <ac:spMk id="3" creationId="{6FF07250-D204-0A0F-82C3-42FE89BF9D12}"/>
          </ac:spMkLst>
        </pc:spChg>
        <pc:spChg chg="add del">
          <ac:chgData name="Rhian Keyse" userId="e640c12b-a8e6-4355-9f2c-a517ac7d1786" providerId="ADAL" clId="{7025A415-F626-46E0-9A73-CF18C4CCA640}" dt="2024-12-05T21:23:22.799" v="1942" actId="26606"/>
          <ac:spMkLst>
            <pc:docMk/>
            <pc:sldMk cId="754008763" sldId="315"/>
            <ac:spMk id="9" creationId="{EB6D1D7F-141C-4D8E-BFBA-D95B68E16385}"/>
          </ac:spMkLst>
        </pc:spChg>
        <pc:spChg chg="add del">
          <ac:chgData name="Rhian Keyse" userId="e640c12b-a8e6-4355-9f2c-a517ac7d1786" providerId="ADAL" clId="{7025A415-F626-46E0-9A73-CF18C4CCA640}" dt="2024-12-05T21:23:22.799" v="1942" actId="26606"/>
          <ac:spMkLst>
            <pc:docMk/>
            <pc:sldMk cId="754008763" sldId="315"/>
            <ac:spMk id="11" creationId="{558DA214-7FDA-4C9D-A7CF-9AD725E290E1}"/>
          </ac:spMkLst>
        </pc:spChg>
        <pc:spChg chg="add del">
          <ac:chgData name="Rhian Keyse" userId="e640c12b-a8e6-4355-9f2c-a517ac7d1786" providerId="ADAL" clId="{7025A415-F626-46E0-9A73-CF18C4CCA640}" dt="2024-12-05T21:23:21.373" v="1941" actId="26606"/>
          <ac:spMkLst>
            <pc:docMk/>
            <pc:sldMk cId="754008763" sldId="315"/>
            <ac:spMk id="16" creationId="{EB6D1D7F-141C-4D8E-BFBA-D95B68E16385}"/>
          </ac:spMkLst>
        </pc:spChg>
        <pc:spChg chg="add del">
          <ac:chgData name="Rhian Keyse" userId="e640c12b-a8e6-4355-9f2c-a517ac7d1786" providerId="ADAL" clId="{7025A415-F626-46E0-9A73-CF18C4CCA640}" dt="2024-12-05T21:23:21.373" v="1941" actId="26606"/>
          <ac:spMkLst>
            <pc:docMk/>
            <pc:sldMk cId="754008763" sldId="315"/>
            <ac:spMk id="18" creationId="{245B42B6-26F8-4E25-839B-FB38F13BEFFC}"/>
          </ac:spMkLst>
        </pc:spChg>
        <pc:graphicFrameChg chg="add del mod modGraphic">
          <ac:chgData name="Rhian Keyse" userId="e640c12b-a8e6-4355-9f2c-a517ac7d1786" providerId="ADAL" clId="{7025A415-F626-46E0-9A73-CF18C4CCA640}" dt="2024-12-05T21:23:22.799" v="1942" actId="26606"/>
          <ac:graphicFrameMkLst>
            <pc:docMk/>
            <pc:sldMk cId="754008763" sldId="315"/>
            <ac:graphicFrameMk id="5" creationId="{148E1A57-3BC5-BC87-66C0-9393875DAA1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8819E6-4699-4848-9C18-5DFFBC5120D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70F3CCA-DF0C-4770-B2DB-A30239C09B66}">
      <dgm:prSet/>
      <dgm:spPr/>
      <dgm:t>
        <a:bodyPr/>
        <a:lstStyle/>
        <a:p>
          <a:r>
            <a:rPr lang="en-GB" baseline="0" dirty="0"/>
            <a:t>What, when, and where was the transatlantic slave trade?</a:t>
          </a:r>
          <a:endParaRPr lang="en-US" dirty="0"/>
        </a:p>
      </dgm:t>
    </dgm:pt>
    <dgm:pt modelId="{6947C5DD-D78D-463C-9CCD-3FB82FA63560}" type="parTrans" cxnId="{AEE1F773-F458-433D-A848-85051160FECD}">
      <dgm:prSet/>
      <dgm:spPr/>
      <dgm:t>
        <a:bodyPr/>
        <a:lstStyle/>
        <a:p>
          <a:endParaRPr lang="en-US"/>
        </a:p>
      </dgm:t>
    </dgm:pt>
    <dgm:pt modelId="{578FCADA-C2C4-41C3-B561-8D31FA5FEFF9}" type="sibTrans" cxnId="{AEE1F773-F458-433D-A848-85051160FECD}">
      <dgm:prSet/>
      <dgm:spPr/>
      <dgm:t>
        <a:bodyPr/>
        <a:lstStyle/>
        <a:p>
          <a:endParaRPr lang="en-US"/>
        </a:p>
      </dgm:t>
    </dgm:pt>
    <dgm:pt modelId="{5711FCA9-C822-447C-81AB-6C4462E9A5CF}">
      <dgm:prSet/>
      <dgm:spPr/>
      <dgm:t>
        <a:bodyPr/>
        <a:lstStyle/>
        <a:p>
          <a:r>
            <a:rPr lang="en-GB" baseline="0" dirty="0"/>
            <a:t>Why did traders buy and sell African enslaved people?</a:t>
          </a:r>
          <a:endParaRPr lang="en-US" dirty="0"/>
        </a:p>
      </dgm:t>
    </dgm:pt>
    <dgm:pt modelId="{5552053C-0D7B-4210-956F-D8263308F79B}" type="parTrans" cxnId="{EBF5FB5E-3971-4C02-9529-96A193CBCC06}">
      <dgm:prSet/>
      <dgm:spPr/>
      <dgm:t>
        <a:bodyPr/>
        <a:lstStyle/>
        <a:p>
          <a:endParaRPr lang="en-US"/>
        </a:p>
      </dgm:t>
    </dgm:pt>
    <dgm:pt modelId="{F06EB369-ED6F-4895-9BD4-F80A9E1A6611}" type="sibTrans" cxnId="{EBF5FB5E-3971-4C02-9529-96A193CBCC06}">
      <dgm:prSet/>
      <dgm:spPr/>
      <dgm:t>
        <a:bodyPr/>
        <a:lstStyle/>
        <a:p>
          <a:endParaRPr lang="en-US"/>
        </a:p>
      </dgm:t>
    </dgm:pt>
    <dgm:pt modelId="{B41B89C1-4A1B-473C-8B9E-E19EF190C01A}">
      <dgm:prSet/>
      <dgm:spPr/>
      <dgm:t>
        <a:bodyPr/>
        <a:lstStyle/>
        <a:p>
          <a:r>
            <a:rPr lang="en-GB" baseline="0"/>
            <a:t>How did enslaved people resist?</a:t>
          </a:r>
          <a:endParaRPr lang="en-US"/>
        </a:p>
      </dgm:t>
    </dgm:pt>
    <dgm:pt modelId="{2B640026-2CCE-4A5E-A164-EBC47CE62146}" type="parTrans" cxnId="{84F65BAB-1CD7-4376-A080-0B6A61F07B37}">
      <dgm:prSet/>
      <dgm:spPr/>
      <dgm:t>
        <a:bodyPr/>
        <a:lstStyle/>
        <a:p>
          <a:endParaRPr lang="en-US"/>
        </a:p>
      </dgm:t>
    </dgm:pt>
    <dgm:pt modelId="{F0E210A7-37FB-473D-92CA-637010148DA6}" type="sibTrans" cxnId="{84F65BAB-1CD7-4376-A080-0B6A61F07B37}">
      <dgm:prSet/>
      <dgm:spPr/>
      <dgm:t>
        <a:bodyPr/>
        <a:lstStyle/>
        <a:p>
          <a:endParaRPr lang="en-US"/>
        </a:p>
      </dgm:t>
    </dgm:pt>
    <dgm:pt modelId="{7BA34636-85C4-4E05-9567-5B9D3BD4C929}">
      <dgm:prSet/>
      <dgm:spPr/>
      <dgm:t>
        <a:bodyPr/>
        <a:lstStyle/>
        <a:p>
          <a:r>
            <a:rPr lang="en-GB" baseline="0" dirty="0"/>
            <a:t>How, when and why did the slave trade end?</a:t>
          </a:r>
          <a:endParaRPr lang="en-US" dirty="0"/>
        </a:p>
      </dgm:t>
    </dgm:pt>
    <dgm:pt modelId="{76EF6E7B-B173-48AA-92A7-7EBF56820CE4}" type="parTrans" cxnId="{9EE31D05-7E28-4E09-8C60-67957D32E0E1}">
      <dgm:prSet/>
      <dgm:spPr/>
      <dgm:t>
        <a:bodyPr/>
        <a:lstStyle/>
        <a:p>
          <a:endParaRPr lang="en-US"/>
        </a:p>
      </dgm:t>
    </dgm:pt>
    <dgm:pt modelId="{264D80E3-82D9-4138-9148-2477F36B7217}" type="sibTrans" cxnId="{9EE31D05-7E28-4E09-8C60-67957D32E0E1}">
      <dgm:prSet/>
      <dgm:spPr/>
      <dgm:t>
        <a:bodyPr/>
        <a:lstStyle/>
        <a:p>
          <a:endParaRPr lang="en-US"/>
        </a:p>
      </dgm:t>
    </dgm:pt>
    <dgm:pt modelId="{63AC0E63-3267-4C07-8805-7AE576F8E737}">
      <dgm:prSet/>
      <dgm:spPr/>
      <dgm:t>
        <a:bodyPr/>
        <a:lstStyle/>
        <a:p>
          <a:r>
            <a:rPr lang="en-US" dirty="0"/>
            <a:t>What are the legacies of the slave trade?</a:t>
          </a:r>
        </a:p>
      </dgm:t>
    </dgm:pt>
    <dgm:pt modelId="{8ABE56A6-E4B4-418C-A16C-E9001E8A3064}" type="parTrans" cxnId="{C9899E41-B31F-48C7-BE04-0C8F08DC2923}">
      <dgm:prSet/>
      <dgm:spPr/>
      <dgm:t>
        <a:bodyPr/>
        <a:lstStyle/>
        <a:p>
          <a:endParaRPr lang="en-GB"/>
        </a:p>
      </dgm:t>
    </dgm:pt>
    <dgm:pt modelId="{C8F8418C-5D00-4799-8DEB-A7107E1B01AE}" type="sibTrans" cxnId="{C9899E41-B31F-48C7-BE04-0C8F08DC2923}">
      <dgm:prSet/>
      <dgm:spPr/>
      <dgm:t>
        <a:bodyPr/>
        <a:lstStyle/>
        <a:p>
          <a:endParaRPr lang="en-GB"/>
        </a:p>
      </dgm:t>
    </dgm:pt>
    <dgm:pt modelId="{9ECEBB33-7780-40DF-A441-16807A0C2699}">
      <dgm:prSet/>
      <dgm:spPr/>
      <dgm:t>
        <a:bodyPr/>
        <a:lstStyle/>
        <a:p>
          <a:r>
            <a:rPr lang="en-US" dirty="0"/>
            <a:t>How have historians approached the transatlantic slave trade?</a:t>
          </a:r>
        </a:p>
      </dgm:t>
    </dgm:pt>
    <dgm:pt modelId="{59D76706-5152-4989-BE3F-BBBAEC3F8AC6}" type="parTrans" cxnId="{86153CF9-BE82-40FF-A746-33B83E9BF963}">
      <dgm:prSet/>
      <dgm:spPr/>
      <dgm:t>
        <a:bodyPr/>
        <a:lstStyle/>
        <a:p>
          <a:endParaRPr lang="en-GB"/>
        </a:p>
      </dgm:t>
    </dgm:pt>
    <dgm:pt modelId="{AD506DA4-CCA7-4DC4-BC6C-81ABAA9AE3FB}" type="sibTrans" cxnId="{86153CF9-BE82-40FF-A746-33B83E9BF963}">
      <dgm:prSet/>
      <dgm:spPr/>
      <dgm:t>
        <a:bodyPr/>
        <a:lstStyle/>
        <a:p>
          <a:endParaRPr lang="en-GB"/>
        </a:p>
      </dgm:t>
    </dgm:pt>
    <dgm:pt modelId="{E8439C88-EFE1-4A6A-BD78-1BB6C141E867}" type="pres">
      <dgm:prSet presAssocID="{A28819E6-4699-4848-9C18-5DFFBC5120D3}" presName="vert0" presStyleCnt="0">
        <dgm:presLayoutVars>
          <dgm:dir/>
          <dgm:animOne val="branch"/>
          <dgm:animLvl val="lvl"/>
        </dgm:presLayoutVars>
      </dgm:prSet>
      <dgm:spPr/>
    </dgm:pt>
    <dgm:pt modelId="{C8E270DE-6A7C-4A6D-9105-A69E82E6B5E9}" type="pres">
      <dgm:prSet presAssocID="{A70F3CCA-DF0C-4770-B2DB-A30239C09B66}" presName="thickLine" presStyleLbl="alignNode1" presStyleIdx="0" presStyleCnt="6"/>
      <dgm:spPr/>
    </dgm:pt>
    <dgm:pt modelId="{3018BD6C-E2EA-4813-AC00-21954C4CB64D}" type="pres">
      <dgm:prSet presAssocID="{A70F3CCA-DF0C-4770-B2DB-A30239C09B66}" presName="horz1" presStyleCnt="0"/>
      <dgm:spPr/>
    </dgm:pt>
    <dgm:pt modelId="{BE69D318-8C0B-4B0A-BE77-3406024A867F}" type="pres">
      <dgm:prSet presAssocID="{A70F3CCA-DF0C-4770-B2DB-A30239C09B66}" presName="tx1" presStyleLbl="revTx" presStyleIdx="0" presStyleCnt="6"/>
      <dgm:spPr/>
    </dgm:pt>
    <dgm:pt modelId="{1CA2F109-2F59-4E9B-8C25-62710B400306}" type="pres">
      <dgm:prSet presAssocID="{A70F3CCA-DF0C-4770-B2DB-A30239C09B66}" presName="vert1" presStyleCnt="0"/>
      <dgm:spPr/>
    </dgm:pt>
    <dgm:pt modelId="{EC9AD987-4EC8-4449-A1C4-45FE3727CDD5}" type="pres">
      <dgm:prSet presAssocID="{9ECEBB33-7780-40DF-A441-16807A0C2699}" presName="thickLine" presStyleLbl="alignNode1" presStyleIdx="1" presStyleCnt="6"/>
      <dgm:spPr/>
    </dgm:pt>
    <dgm:pt modelId="{988B6181-A65E-4C2A-B6DE-7F2C24C60D7D}" type="pres">
      <dgm:prSet presAssocID="{9ECEBB33-7780-40DF-A441-16807A0C2699}" presName="horz1" presStyleCnt="0"/>
      <dgm:spPr/>
    </dgm:pt>
    <dgm:pt modelId="{72155E18-868C-42C3-9B74-C8FF3510A8CA}" type="pres">
      <dgm:prSet presAssocID="{9ECEBB33-7780-40DF-A441-16807A0C2699}" presName="tx1" presStyleLbl="revTx" presStyleIdx="1" presStyleCnt="6"/>
      <dgm:spPr/>
    </dgm:pt>
    <dgm:pt modelId="{6D2AC0A1-D7BC-4D8D-9AA2-2DFA1D5FA870}" type="pres">
      <dgm:prSet presAssocID="{9ECEBB33-7780-40DF-A441-16807A0C2699}" presName="vert1" presStyleCnt="0"/>
      <dgm:spPr/>
    </dgm:pt>
    <dgm:pt modelId="{2D55F470-8A80-4629-A02B-10F56AFCC697}" type="pres">
      <dgm:prSet presAssocID="{5711FCA9-C822-447C-81AB-6C4462E9A5CF}" presName="thickLine" presStyleLbl="alignNode1" presStyleIdx="2" presStyleCnt="6"/>
      <dgm:spPr/>
    </dgm:pt>
    <dgm:pt modelId="{BC897717-7347-40D4-B8B3-AB98B1BA6A58}" type="pres">
      <dgm:prSet presAssocID="{5711FCA9-C822-447C-81AB-6C4462E9A5CF}" presName="horz1" presStyleCnt="0"/>
      <dgm:spPr/>
    </dgm:pt>
    <dgm:pt modelId="{6197DD9C-BFE2-447B-9F02-CCC5AEF47070}" type="pres">
      <dgm:prSet presAssocID="{5711FCA9-C822-447C-81AB-6C4462E9A5CF}" presName="tx1" presStyleLbl="revTx" presStyleIdx="2" presStyleCnt="6"/>
      <dgm:spPr/>
    </dgm:pt>
    <dgm:pt modelId="{0C16EB08-F893-4B0C-88E0-B81E57C8D5D2}" type="pres">
      <dgm:prSet presAssocID="{5711FCA9-C822-447C-81AB-6C4462E9A5CF}" presName="vert1" presStyleCnt="0"/>
      <dgm:spPr/>
    </dgm:pt>
    <dgm:pt modelId="{A6B08022-3731-48A2-9415-BECC37F02D2F}" type="pres">
      <dgm:prSet presAssocID="{B41B89C1-4A1B-473C-8B9E-E19EF190C01A}" presName="thickLine" presStyleLbl="alignNode1" presStyleIdx="3" presStyleCnt="6"/>
      <dgm:spPr/>
    </dgm:pt>
    <dgm:pt modelId="{22696A2C-BFB8-4F87-A0C4-998B277F196B}" type="pres">
      <dgm:prSet presAssocID="{B41B89C1-4A1B-473C-8B9E-E19EF190C01A}" presName="horz1" presStyleCnt="0"/>
      <dgm:spPr/>
    </dgm:pt>
    <dgm:pt modelId="{EC0C9B04-6D70-44CA-B13F-F1F83837C4D1}" type="pres">
      <dgm:prSet presAssocID="{B41B89C1-4A1B-473C-8B9E-E19EF190C01A}" presName="tx1" presStyleLbl="revTx" presStyleIdx="3" presStyleCnt="6"/>
      <dgm:spPr/>
    </dgm:pt>
    <dgm:pt modelId="{F3F317F7-F8F9-4C25-8D18-CFDD2B162560}" type="pres">
      <dgm:prSet presAssocID="{B41B89C1-4A1B-473C-8B9E-E19EF190C01A}" presName="vert1" presStyleCnt="0"/>
      <dgm:spPr/>
    </dgm:pt>
    <dgm:pt modelId="{D3CC16A1-57E4-4928-AFC2-2C376D0FBD71}" type="pres">
      <dgm:prSet presAssocID="{7BA34636-85C4-4E05-9567-5B9D3BD4C929}" presName="thickLine" presStyleLbl="alignNode1" presStyleIdx="4" presStyleCnt="6"/>
      <dgm:spPr/>
    </dgm:pt>
    <dgm:pt modelId="{40B59A3F-D255-4468-8D2C-CEB065C01E93}" type="pres">
      <dgm:prSet presAssocID="{7BA34636-85C4-4E05-9567-5B9D3BD4C929}" presName="horz1" presStyleCnt="0"/>
      <dgm:spPr/>
    </dgm:pt>
    <dgm:pt modelId="{F301F8CE-A255-4442-BDCD-5E28BF7F79EA}" type="pres">
      <dgm:prSet presAssocID="{7BA34636-85C4-4E05-9567-5B9D3BD4C929}" presName="tx1" presStyleLbl="revTx" presStyleIdx="4" presStyleCnt="6"/>
      <dgm:spPr/>
    </dgm:pt>
    <dgm:pt modelId="{6CB964DC-9D15-494F-BADE-3EF8CFEB9CF0}" type="pres">
      <dgm:prSet presAssocID="{7BA34636-85C4-4E05-9567-5B9D3BD4C929}" presName="vert1" presStyleCnt="0"/>
      <dgm:spPr/>
    </dgm:pt>
    <dgm:pt modelId="{56A7B0AE-2344-4331-AB92-28AF213A0D0B}" type="pres">
      <dgm:prSet presAssocID="{63AC0E63-3267-4C07-8805-7AE576F8E737}" presName="thickLine" presStyleLbl="alignNode1" presStyleIdx="5" presStyleCnt="6"/>
      <dgm:spPr/>
    </dgm:pt>
    <dgm:pt modelId="{078E7562-2855-4376-8252-22489A9C4180}" type="pres">
      <dgm:prSet presAssocID="{63AC0E63-3267-4C07-8805-7AE576F8E737}" presName="horz1" presStyleCnt="0"/>
      <dgm:spPr/>
    </dgm:pt>
    <dgm:pt modelId="{808A6B3F-EB3D-4870-A16C-1E3249D9F288}" type="pres">
      <dgm:prSet presAssocID="{63AC0E63-3267-4C07-8805-7AE576F8E737}" presName="tx1" presStyleLbl="revTx" presStyleIdx="5" presStyleCnt="6"/>
      <dgm:spPr/>
    </dgm:pt>
    <dgm:pt modelId="{DADF2BE7-F4CE-4FB3-BB1A-84DBAFB8AEBF}" type="pres">
      <dgm:prSet presAssocID="{63AC0E63-3267-4C07-8805-7AE576F8E737}" presName="vert1" presStyleCnt="0"/>
      <dgm:spPr/>
    </dgm:pt>
  </dgm:ptLst>
  <dgm:cxnLst>
    <dgm:cxn modelId="{9EE31D05-7E28-4E09-8C60-67957D32E0E1}" srcId="{A28819E6-4699-4848-9C18-5DFFBC5120D3}" destId="{7BA34636-85C4-4E05-9567-5B9D3BD4C929}" srcOrd="4" destOrd="0" parTransId="{76EF6E7B-B173-48AA-92A7-7EBF56820CE4}" sibTransId="{264D80E3-82D9-4138-9148-2477F36B7217}"/>
    <dgm:cxn modelId="{310FC010-15BB-4A4E-83E3-F769EF26B053}" type="presOf" srcId="{5711FCA9-C822-447C-81AB-6C4462E9A5CF}" destId="{6197DD9C-BFE2-447B-9F02-CCC5AEF47070}" srcOrd="0" destOrd="0" presId="urn:microsoft.com/office/officeart/2008/layout/LinedList"/>
    <dgm:cxn modelId="{061F5930-DFAD-46E3-9A3D-C631C4E96E9E}" type="presOf" srcId="{A28819E6-4699-4848-9C18-5DFFBC5120D3}" destId="{E8439C88-EFE1-4A6A-BD78-1BB6C141E867}" srcOrd="0" destOrd="0" presId="urn:microsoft.com/office/officeart/2008/layout/LinedList"/>
    <dgm:cxn modelId="{4AFCB55B-D270-458D-96D3-757571937387}" type="presOf" srcId="{A70F3CCA-DF0C-4770-B2DB-A30239C09B66}" destId="{BE69D318-8C0B-4B0A-BE77-3406024A867F}" srcOrd="0" destOrd="0" presId="urn:microsoft.com/office/officeart/2008/layout/LinedList"/>
    <dgm:cxn modelId="{EBF5FB5E-3971-4C02-9529-96A193CBCC06}" srcId="{A28819E6-4699-4848-9C18-5DFFBC5120D3}" destId="{5711FCA9-C822-447C-81AB-6C4462E9A5CF}" srcOrd="2" destOrd="0" parTransId="{5552053C-0D7B-4210-956F-D8263308F79B}" sibTransId="{F06EB369-ED6F-4895-9BD4-F80A9E1A6611}"/>
    <dgm:cxn modelId="{C9899E41-B31F-48C7-BE04-0C8F08DC2923}" srcId="{A28819E6-4699-4848-9C18-5DFFBC5120D3}" destId="{63AC0E63-3267-4C07-8805-7AE576F8E737}" srcOrd="5" destOrd="0" parTransId="{8ABE56A6-E4B4-418C-A16C-E9001E8A3064}" sibTransId="{C8F8418C-5D00-4799-8DEB-A7107E1B01AE}"/>
    <dgm:cxn modelId="{77E93262-ACF3-4A03-B749-026845BCFE07}" type="presOf" srcId="{63AC0E63-3267-4C07-8805-7AE576F8E737}" destId="{808A6B3F-EB3D-4870-A16C-1E3249D9F288}" srcOrd="0" destOrd="0" presId="urn:microsoft.com/office/officeart/2008/layout/LinedList"/>
    <dgm:cxn modelId="{AEE1F773-F458-433D-A848-85051160FECD}" srcId="{A28819E6-4699-4848-9C18-5DFFBC5120D3}" destId="{A70F3CCA-DF0C-4770-B2DB-A30239C09B66}" srcOrd="0" destOrd="0" parTransId="{6947C5DD-D78D-463C-9CCD-3FB82FA63560}" sibTransId="{578FCADA-C2C4-41C3-B561-8D31FA5FEFF9}"/>
    <dgm:cxn modelId="{84F65BAB-1CD7-4376-A080-0B6A61F07B37}" srcId="{A28819E6-4699-4848-9C18-5DFFBC5120D3}" destId="{B41B89C1-4A1B-473C-8B9E-E19EF190C01A}" srcOrd="3" destOrd="0" parTransId="{2B640026-2CCE-4A5E-A164-EBC47CE62146}" sibTransId="{F0E210A7-37FB-473D-92CA-637010148DA6}"/>
    <dgm:cxn modelId="{88AEB3B3-F6D3-4282-8B8B-A940C1419CD6}" type="presOf" srcId="{B41B89C1-4A1B-473C-8B9E-E19EF190C01A}" destId="{EC0C9B04-6D70-44CA-B13F-F1F83837C4D1}" srcOrd="0" destOrd="0" presId="urn:microsoft.com/office/officeart/2008/layout/LinedList"/>
    <dgm:cxn modelId="{261AD6C8-54D6-4AAB-8E7D-060B3CC5C03D}" type="presOf" srcId="{9ECEBB33-7780-40DF-A441-16807A0C2699}" destId="{72155E18-868C-42C3-9B74-C8FF3510A8CA}" srcOrd="0" destOrd="0" presId="urn:microsoft.com/office/officeart/2008/layout/LinedList"/>
    <dgm:cxn modelId="{C8C8E5D8-9145-4F6A-B05D-32B1FF9087B2}" type="presOf" srcId="{7BA34636-85C4-4E05-9567-5B9D3BD4C929}" destId="{F301F8CE-A255-4442-BDCD-5E28BF7F79EA}" srcOrd="0" destOrd="0" presId="urn:microsoft.com/office/officeart/2008/layout/LinedList"/>
    <dgm:cxn modelId="{86153CF9-BE82-40FF-A746-33B83E9BF963}" srcId="{A28819E6-4699-4848-9C18-5DFFBC5120D3}" destId="{9ECEBB33-7780-40DF-A441-16807A0C2699}" srcOrd="1" destOrd="0" parTransId="{59D76706-5152-4989-BE3F-BBBAEC3F8AC6}" sibTransId="{AD506DA4-CCA7-4DC4-BC6C-81ABAA9AE3FB}"/>
    <dgm:cxn modelId="{8DBF8D40-22F1-408B-83A5-3AB04DA49828}" type="presParOf" srcId="{E8439C88-EFE1-4A6A-BD78-1BB6C141E867}" destId="{C8E270DE-6A7C-4A6D-9105-A69E82E6B5E9}" srcOrd="0" destOrd="0" presId="urn:microsoft.com/office/officeart/2008/layout/LinedList"/>
    <dgm:cxn modelId="{0CDA6670-459D-4DFB-B055-B2C96BEF0B9A}" type="presParOf" srcId="{E8439C88-EFE1-4A6A-BD78-1BB6C141E867}" destId="{3018BD6C-E2EA-4813-AC00-21954C4CB64D}" srcOrd="1" destOrd="0" presId="urn:microsoft.com/office/officeart/2008/layout/LinedList"/>
    <dgm:cxn modelId="{6B55A510-D305-4AF8-8D69-9BD2C20F37C2}" type="presParOf" srcId="{3018BD6C-E2EA-4813-AC00-21954C4CB64D}" destId="{BE69D318-8C0B-4B0A-BE77-3406024A867F}" srcOrd="0" destOrd="0" presId="urn:microsoft.com/office/officeart/2008/layout/LinedList"/>
    <dgm:cxn modelId="{47EEF08C-5EC0-4E13-8B4F-1DA823F8EA72}" type="presParOf" srcId="{3018BD6C-E2EA-4813-AC00-21954C4CB64D}" destId="{1CA2F109-2F59-4E9B-8C25-62710B400306}" srcOrd="1" destOrd="0" presId="urn:microsoft.com/office/officeart/2008/layout/LinedList"/>
    <dgm:cxn modelId="{89151658-4FD3-4242-9990-7165C8223FF0}" type="presParOf" srcId="{E8439C88-EFE1-4A6A-BD78-1BB6C141E867}" destId="{EC9AD987-4EC8-4449-A1C4-45FE3727CDD5}" srcOrd="2" destOrd="0" presId="urn:microsoft.com/office/officeart/2008/layout/LinedList"/>
    <dgm:cxn modelId="{729B839B-145A-48B5-ADF4-16C219C95AAD}" type="presParOf" srcId="{E8439C88-EFE1-4A6A-BD78-1BB6C141E867}" destId="{988B6181-A65E-4C2A-B6DE-7F2C24C60D7D}" srcOrd="3" destOrd="0" presId="urn:microsoft.com/office/officeart/2008/layout/LinedList"/>
    <dgm:cxn modelId="{17923CD6-B17C-4E1E-9897-3A1C0E22A145}" type="presParOf" srcId="{988B6181-A65E-4C2A-B6DE-7F2C24C60D7D}" destId="{72155E18-868C-42C3-9B74-C8FF3510A8CA}" srcOrd="0" destOrd="0" presId="urn:microsoft.com/office/officeart/2008/layout/LinedList"/>
    <dgm:cxn modelId="{F1ED683E-7FEB-45A5-AC95-DA1BA7282263}" type="presParOf" srcId="{988B6181-A65E-4C2A-B6DE-7F2C24C60D7D}" destId="{6D2AC0A1-D7BC-4D8D-9AA2-2DFA1D5FA870}" srcOrd="1" destOrd="0" presId="urn:microsoft.com/office/officeart/2008/layout/LinedList"/>
    <dgm:cxn modelId="{8BD12B71-ADBC-4D62-9C0B-410C77185127}" type="presParOf" srcId="{E8439C88-EFE1-4A6A-BD78-1BB6C141E867}" destId="{2D55F470-8A80-4629-A02B-10F56AFCC697}" srcOrd="4" destOrd="0" presId="urn:microsoft.com/office/officeart/2008/layout/LinedList"/>
    <dgm:cxn modelId="{998E8D98-F544-4CC9-A430-BEB7F85E1FD0}" type="presParOf" srcId="{E8439C88-EFE1-4A6A-BD78-1BB6C141E867}" destId="{BC897717-7347-40D4-B8B3-AB98B1BA6A58}" srcOrd="5" destOrd="0" presId="urn:microsoft.com/office/officeart/2008/layout/LinedList"/>
    <dgm:cxn modelId="{C18C1888-829E-43CB-AC16-EF153965D39E}" type="presParOf" srcId="{BC897717-7347-40D4-B8B3-AB98B1BA6A58}" destId="{6197DD9C-BFE2-447B-9F02-CCC5AEF47070}" srcOrd="0" destOrd="0" presId="urn:microsoft.com/office/officeart/2008/layout/LinedList"/>
    <dgm:cxn modelId="{EB1AFA6B-A825-4E50-87EF-7AD09881186A}" type="presParOf" srcId="{BC897717-7347-40D4-B8B3-AB98B1BA6A58}" destId="{0C16EB08-F893-4B0C-88E0-B81E57C8D5D2}" srcOrd="1" destOrd="0" presId="urn:microsoft.com/office/officeart/2008/layout/LinedList"/>
    <dgm:cxn modelId="{55711C04-6CCD-41D8-BA33-8C1B45CED68F}" type="presParOf" srcId="{E8439C88-EFE1-4A6A-BD78-1BB6C141E867}" destId="{A6B08022-3731-48A2-9415-BECC37F02D2F}" srcOrd="6" destOrd="0" presId="urn:microsoft.com/office/officeart/2008/layout/LinedList"/>
    <dgm:cxn modelId="{B4BDC763-B7CA-4A25-81C8-0822F7209B61}" type="presParOf" srcId="{E8439C88-EFE1-4A6A-BD78-1BB6C141E867}" destId="{22696A2C-BFB8-4F87-A0C4-998B277F196B}" srcOrd="7" destOrd="0" presId="urn:microsoft.com/office/officeart/2008/layout/LinedList"/>
    <dgm:cxn modelId="{E24DADF2-A417-4ABD-BF2F-E5FAE4F138D3}" type="presParOf" srcId="{22696A2C-BFB8-4F87-A0C4-998B277F196B}" destId="{EC0C9B04-6D70-44CA-B13F-F1F83837C4D1}" srcOrd="0" destOrd="0" presId="urn:microsoft.com/office/officeart/2008/layout/LinedList"/>
    <dgm:cxn modelId="{B8227933-D07A-4224-B7DD-2109B5E405B5}" type="presParOf" srcId="{22696A2C-BFB8-4F87-A0C4-998B277F196B}" destId="{F3F317F7-F8F9-4C25-8D18-CFDD2B162560}" srcOrd="1" destOrd="0" presId="urn:microsoft.com/office/officeart/2008/layout/LinedList"/>
    <dgm:cxn modelId="{F78A93B6-413C-4176-8CDF-E79ADC1EF3CC}" type="presParOf" srcId="{E8439C88-EFE1-4A6A-BD78-1BB6C141E867}" destId="{D3CC16A1-57E4-4928-AFC2-2C376D0FBD71}" srcOrd="8" destOrd="0" presId="urn:microsoft.com/office/officeart/2008/layout/LinedList"/>
    <dgm:cxn modelId="{F24B5A41-1990-4892-87E4-36A234D3E4F2}" type="presParOf" srcId="{E8439C88-EFE1-4A6A-BD78-1BB6C141E867}" destId="{40B59A3F-D255-4468-8D2C-CEB065C01E93}" srcOrd="9" destOrd="0" presId="urn:microsoft.com/office/officeart/2008/layout/LinedList"/>
    <dgm:cxn modelId="{6E1406A3-9466-4933-9900-3D93F8C39E30}" type="presParOf" srcId="{40B59A3F-D255-4468-8D2C-CEB065C01E93}" destId="{F301F8CE-A255-4442-BDCD-5E28BF7F79EA}" srcOrd="0" destOrd="0" presId="urn:microsoft.com/office/officeart/2008/layout/LinedList"/>
    <dgm:cxn modelId="{687E7042-D619-4D0B-8204-95B1D95E1236}" type="presParOf" srcId="{40B59A3F-D255-4468-8D2C-CEB065C01E93}" destId="{6CB964DC-9D15-494F-BADE-3EF8CFEB9CF0}" srcOrd="1" destOrd="0" presId="urn:microsoft.com/office/officeart/2008/layout/LinedList"/>
    <dgm:cxn modelId="{16C51A47-E444-4466-A6DA-88BF3CDBED4D}" type="presParOf" srcId="{E8439C88-EFE1-4A6A-BD78-1BB6C141E867}" destId="{56A7B0AE-2344-4331-AB92-28AF213A0D0B}" srcOrd="10" destOrd="0" presId="urn:microsoft.com/office/officeart/2008/layout/LinedList"/>
    <dgm:cxn modelId="{84E0D93C-0463-428F-9E1B-F23F3774E752}" type="presParOf" srcId="{E8439C88-EFE1-4A6A-BD78-1BB6C141E867}" destId="{078E7562-2855-4376-8252-22489A9C4180}" srcOrd="11" destOrd="0" presId="urn:microsoft.com/office/officeart/2008/layout/LinedList"/>
    <dgm:cxn modelId="{1F352618-479A-40BB-81DD-B06F68A12F71}" type="presParOf" srcId="{078E7562-2855-4376-8252-22489A9C4180}" destId="{808A6B3F-EB3D-4870-A16C-1E3249D9F288}" srcOrd="0" destOrd="0" presId="urn:microsoft.com/office/officeart/2008/layout/LinedList"/>
    <dgm:cxn modelId="{AF8321BF-33E8-425A-B2AC-3E7EB4722A5B}" type="presParOf" srcId="{078E7562-2855-4376-8252-22489A9C4180}" destId="{DADF2BE7-F4CE-4FB3-BB1A-84DBAFB8AE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270DE-6A7C-4A6D-9105-A69E82E6B5E9}">
      <dsp:nvSpPr>
        <dsp:cNvPr id="0" name=""/>
        <dsp:cNvSpPr/>
      </dsp:nvSpPr>
      <dsp:spPr>
        <a:xfrm>
          <a:off x="0" y="2724"/>
          <a:ext cx="44904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9D318-8C0B-4B0A-BE77-3406024A867F}">
      <dsp:nvSpPr>
        <dsp:cNvPr id="0" name=""/>
        <dsp:cNvSpPr/>
      </dsp:nvSpPr>
      <dsp:spPr>
        <a:xfrm>
          <a:off x="0" y="2724"/>
          <a:ext cx="4490447" cy="9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t>What, when, and where was the transatlantic slave trade?</a:t>
          </a:r>
          <a:endParaRPr lang="en-US" sz="2400" kern="1200" dirty="0"/>
        </a:p>
      </dsp:txBody>
      <dsp:txXfrm>
        <a:off x="0" y="2724"/>
        <a:ext cx="4490447" cy="929142"/>
      </dsp:txXfrm>
    </dsp:sp>
    <dsp:sp modelId="{EC9AD987-4EC8-4449-A1C4-45FE3727CDD5}">
      <dsp:nvSpPr>
        <dsp:cNvPr id="0" name=""/>
        <dsp:cNvSpPr/>
      </dsp:nvSpPr>
      <dsp:spPr>
        <a:xfrm>
          <a:off x="0" y="931867"/>
          <a:ext cx="449044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55E18-868C-42C3-9B74-C8FF3510A8CA}">
      <dsp:nvSpPr>
        <dsp:cNvPr id="0" name=""/>
        <dsp:cNvSpPr/>
      </dsp:nvSpPr>
      <dsp:spPr>
        <a:xfrm>
          <a:off x="0" y="931867"/>
          <a:ext cx="4490447" cy="9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How have historians approached the transatlantic slave trade?</a:t>
          </a:r>
        </a:p>
      </dsp:txBody>
      <dsp:txXfrm>
        <a:off x="0" y="931867"/>
        <a:ext cx="4490447" cy="929142"/>
      </dsp:txXfrm>
    </dsp:sp>
    <dsp:sp modelId="{2D55F470-8A80-4629-A02B-10F56AFCC697}">
      <dsp:nvSpPr>
        <dsp:cNvPr id="0" name=""/>
        <dsp:cNvSpPr/>
      </dsp:nvSpPr>
      <dsp:spPr>
        <a:xfrm>
          <a:off x="0" y="1861009"/>
          <a:ext cx="449044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97DD9C-BFE2-447B-9F02-CCC5AEF47070}">
      <dsp:nvSpPr>
        <dsp:cNvPr id="0" name=""/>
        <dsp:cNvSpPr/>
      </dsp:nvSpPr>
      <dsp:spPr>
        <a:xfrm>
          <a:off x="0" y="1861009"/>
          <a:ext cx="4490447" cy="9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t>Why did traders buy and sell African enslaved people?</a:t>
          </a:r>
          <a:endParaRPr lang="en-US" sz="2400" kern="1200" dirty="0"/>
        </a:p>
      </dsp:txBody>
      <dsp:txXfrm>
        <a:off x="0" y="1861009"/>
        <a:ext cx="4490447" cy="929142"/>
      </dsp:txXfrm>
    </dsp:sp>
    <dsp:sp modelId="{A6B08022-3731-48A2-9415-BECC37F02D2F}">
      <dsp:nvSpPr>
        <dsp:cNvPr id="0" name=""/>
        <dsp:cNvSpPr/>
      </dsp:nvSpPr>
      <dsp:spPr>
        <a:xfrm>
          <a:off x="0" y="2790152"/>
          <a:ext cx="449044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C9B04-6D70-44CA-B13F-F1F83837C4D1}">
      <dsp:nvSpPr>
        <dsp:cNvPr id="0" name=""/>
        <dsp:cNvSpPr/>
      </dsp:nvSpPr>
      <dsp:spPr>
        <a:xfrm>
          <a:off x="0" y="2790152"/>
          <a:ext cx="4490447" cy="9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How did enslaved people resist?</a:t>
          </a:r>
          <a:endParaRPr lang="en-US" sz="2400" kern="1200"/>
        </a:p>
      </dsp:txBody>
      <dsp:txXfrm>
        <a:off x="0" y="2790152"/>
        <a:ext cx="4490447" cy="929142"/>
      </dsp:txXfrm>
    </dsp:sp>
    <dsp:sp modelId="{D3CC16A1-57E4-4928-AFC2-2C376D0FBD71}">
      <dsp:nvSpPr>
        <dsp:cNvPr id="0" name=""/>
        <dsp:cNvSpPr/>
      </dsp:nvSpPr>
      <dsp:spPr>
        <a:xfrm>
          <a:off x="0" y="3719294"/>
          <a:ext cx="449044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01F8CE-A255-4442-BDCD-5E28BF7F79EA}">
      <dsp:nvSpPr>
        <dsp:cNvPr id="0" name=""/>
        <dsp:cNvSpPr/>
      </dsp:nvSpPr>
      <dsp:spPr>
        <a:xfrm>
          <a:off x="0" y="3719294"/>
          <a:ext cx="4490447" cy="9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t>How, when and why did the slave trade end?</a:t>
          </a:r>
          <a:endParaRPr lang="en-US" sz="2400" kern="1200" dirty="0"/>
        </a:p>
      </dsp:txBody>
      <dsp:txXfrm>
        <a:off x="0" y="3719294"/>
        <a:ext cx="4490447" cy="929142"/>
      </dsp:txXfrm>
    </dsp:sp>
    <dsp:sp modelId="{56A7B0AE-2344-4331-AB92-28AF213A0D0B}">
      <dsp:nvSpPr>
        <dsp:cNvPr id="0" name=""/>
        <dsp:cNvSpPr/>
      </dsp:nvSpPr>
      <dsp:spPr>
        <a:xfrm>
          <a:off x="0" y="4648436"/>
          <a:ext cx="44904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A6B3F-EB3D-4870-A16C-1E3249D9F288}">
      <dsp:nvSpPr>
        <dsp:cNvPr id="0" name=""/>
        <dsp:cNvSpPr/>
      </dsp:nvSpPr>
      <dsp:spPr>
        <a:xfrm>
          <a:off x="0" y="4648436"/>
          <a:ext cx="4490447" cy="9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are the legacies of the slave trade?</a:t>
          </a:r>
        </a:p>
      </dsp:txBody>
      <dsp:txXfrm>
        <a:off x="0" y="4648436"/>
        <a:ext cx="4490447" cy="9291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E38CE4-8697-48F1-B645-688F4C26520C}" type="datetimeFigureOut">
              <a:rPr lang="en-GB" smtClean="0"/>
              <a:t>06/12/2024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8DB87E-5C73-4ADD-8002-25F8917EF554}" type="slidenum">
              <a:rPr lang="en-GB" smtClean="0"/>
              <a:t>‹#›</a:t>
            </a:fld>
            <a:endParaRPr lang="en-GB"/>
          </a:p>
        </p:txBody>
      </p:sp>
    </p:spTree>
    <p:extLst>
      <p:ext uri="{BB962C8B-B14F-4D97-AF65-F5344CB8AC3E}">
        <p14:creationId xmlns:p14="http://schemas.microsoft.com/office/powerpoint/2010/main" val="3662713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8DB87E-5C73-4ADD-8002-25F8917EF554}" type="slidenum">
              <a:rPr lang="en-GB" smtClean="0"/>
              <a:t>35</a:t>
            </a:fld>
            <a:endParaRPr lang="en-GB"/>
          </a:p>
        </p:txBody>
      </p:sp>
    </p:spTree>
    <p:extLst>
      <p:ext uri="{BB962C8B-B14F-4D97-AF65-F5344CB8AC3E}">
        <p14:creationId xmlns:p14="http://schemas.microsoft.com/office/powerpoint/2010/main" val="3639401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12/6/2024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339030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20786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1998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90745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75926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66157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604597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26537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47413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12/6/2024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31945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12/6/2024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41002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12/6/2024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370350470"/>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9" r:id="rId7"/>
    <p:sldLayoutId id="2147483700" r:id="rId8"/>
    <p:sldLayoutId id="2147483701" r:id="rId9"/>
    <p:sldLayoutId id="2147483702" r:id="rId10"/>
    <p:sldLayoutId id="2147483704"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wales/live-fear-free/domestic-abuse-wales#:~:text=If%20you%20are%20concerned%20about,on%200808%2080%2010%20800."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9C93E-57A9-C5DE-654A-723C1BBF643A}"/>
              </a:ext>
            </a:extLst>
          </p:cNvPr>
          <p:cNvSpPr>
            <a:spLocks noGrp="1"/>
          </p:cNvSpPr>
          <p:nvPr>
            <p:ph type="ctrTitle"/>
          </p:nvPr>
        </p:nvSpPr>
        <p:spPr>
          <a:xfrm>
            <a:off x="960120" y="317814"/>
            <a:ext cx="10268712" cy="1700784"/>
          </a:xfrm>
        </p:spPr>
        <p:txBody>
          <a:bodyPr vert="horz" lIns="91440" tIns="45720" rIns="91440" bIns="45720" rtlCol="0" anchor="ctr">
            <a:normAutofit/>
          </a:bodyPr>
          <a:lstStyle/>
          <a:p>
            <a:pPr algn="l"/>
            <a:r>
              <a:rPr lang="en-US" sz="6600" b="1" kern="1200" cap="all" spc="120" baseline="0">
                <a:solidFill>
                  <a:schemeClr val="bg1"/>
                </a:solidFill>
                <a:latin typeface="+mj-lt"/>
                <a:ea typeface="+mj-ea"/>
                <a:cs typeface="+mj-cs"/>
              </a:rPr>
              <a:t>Transatlantic Slavery</a:t>
            </a:r>
          </a:p>
        </p:txBody>
      </p:sp>
      <p:sp>
        <p:nvSpPr>
          <p:cNvPr id="3" name="Subtitle 2">
            <a:extLst>
              <a:ext uri="{FF2B5EF4-FFF2-40B4-BE49-F238E27FC236}">
                <a16:creationId xmlns:a16="http://schemas.microsoft.com/office/drawing/2014/main" id="{E334D301-6965-904C-11D6-2D06E62797D7}"/>
              </a:ext>
            </a:extLst>
          </p:cNvPr>
          <p:cNvSpPr>
            <a:spLocks noGrp="1"/>
          </p:cNvSpPr>
          <p:nvPr>
            <p:ph type="subTitle" idx="1"/>
          </p:nvPr>
        </p:nvSpPr>
        <p:spPr>
          <a:xfrm>
            <a:off x="960120" y="2587752"/>
            <a:ext cx="5869303" cy="3593592"/>
          </a:xfrm>
        </p:spPr>
        <p:txBody>
          <a:bodyPr vert="horz" lIns="91440" tIns="45720" rIns="91440" bIns="45720" rtlCol="0">
            <a:normAutofit/>
          </a:bodyPr>
          <a:lstStyle/>
          <a:p>
            <a:pPr indent="-228600" algn="l"/>
            <a:r>
              <a:rPr lang="en-US" sz="3300">
                <a:solidFill>
                  <a:schemeClr val="tx1"/>
                </a:solidFill>
              </a:rPr>
              <a:t>HPHI4013: The Modern World</a:t>
            </a:r>
          </a:p>
          <a:p>
            <a:pPr indent="-228600" algn="l"/>
            <a:r>
              <a:rPr lang="en-US" sz="3300">
                <a:solidFill>
                  <a:schemeClr val="tx1"/>
                </a:solidFill>
              </a:rPr>
              <a:t>Dr Rhian Elinor Keyse</a:t>
            </a:r>
          </a:p>
          <a:p>
            <a:pPr indent="-228600" algn="l"/>
            <a:r>
              <a:rPr lang="en-US" sz="3300">
                <a:solidFill>
                  <a:schemeClr val="tx1"/>
                </a:solidFill>
              </a:rPr>
              <a:t>Lecturer in Global Historical Studies</a:t>
            </a:r>
          </a:p>
          <a:p>
            <a:pPr indent="-228600" algn="l"/>
            <a:r>
              <a:rPr lang="en-US" sz="3300">
                <a:solidFill>
                  <a:schemeClr val="tx1"/>
                </a:solidFill>
              </a:rPr>
              <a:t>r.keyse@uwtsd.ac.uk</a:t>
            </a:r>
          </a:p>
        </p:txBody>
      </p:sp>
      <p:pic>
        <p:nvPicPr>
          <p:cNvPr id="4" name="Picture 3">
            <a:extLst>
              <a:ext uri="{FF2B5EF4-FFF2-40B4-BE49-F238E27FC236}">
                <a16:creationId xmlns:a16="http://schemas.microsoft.com/office/drawing/2014/main" id="{BE27F574-7642-F721-80B5-0D49A504BAE1}"/>
              </a:ext>
            </a:extLst>
          </p:cNvPr>
          <p:cNvPicPr>
            <a:picLocks noChangeAspect="1"/>
          </p:cNvPicPr>
          <p:nvPr/>
        </p:nvPicPr>
        <p:blipFill>
          <a:blip r:embed="rId2"/>
          <a:srcRect l="8160" r="15839"/>
          <a:stretch/>
        </p:blipFill>
        <p:spPr>
          <a:xfrm>
            <a:off x="7537704" y="2264989"/>
            <a:ext cx="4654296" cy="4593011"/>
          </a:xfrm>
          <a:prstGeom prst="rect">
            <a:avLst/>
          </a:prstGeom>
        </p:spPr>
      </p:pic>
    </p:spTree>
    <p:extLst>
      <p:ext uri="{BB962C8B-B14F-4D97-AF65-F5344CB8AC3E}">
        <p14:creationId xmlns:p14="http://schemas.microsoft.com/office/powerpoint/2010/main" val="2028036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278CE-A7E5-3486-4022-676653AF9EDD}"/>
              </a:ext>
            </a:extLst>
          </p:cNvPr>
          <p:cNvSpPr>
            <a:spLocks noGrp="1"/>
          </p:cNvSpPr>
          <p:nvPr>
            <p:ph type="title"/>
          </p:nvPr>
        </p:nvSpPr>
        <p:spPr>
          <a:xfrm>
            <a:off x="960120" y="643467"/>
            <a:ext cx="4628638" cy="5571066"/>
          </a:xfrm>
        </p:spPr>
        <p:txBody>
          <a:bodyPr>
            <a:normAutofit/>
          </a:bodyPr>
          <a:lstStyle/>
          <a:p>
            <a:r>
              <a:rPr lang="en-GB" dirty="0"/>
              <a:t>This session</a:t>
            </a:r>
          </a:p>
        </p:txBody>
      </p:sp>
      <p:graphicFrame>
        <p:nvGraphicFramePr>
          <p:cNvPr id="5" name="Content Placeholder 2">
            <a:extLst>
              <a:ext uri="{FF2B5EF4-FFF2-40B4-BE49-F238E27FC236}">
                <a16:creationId xmlns:a16="http://schemas.microsoft.com/office/drawing/2014/main" id="{9867F27C-1AC6-7DE7-C5FF-BC20096AFC16}"/>
              </a:ext>
            </a:extLst>
          </p:cNvPr>
          <p:cNvGraphicFramePr>
            <a:graphicFrameLocks noGrp="1"/>
          </p:cNvGraphicFramePr>
          <p:nvPr>
            <p:ph idx="1"/>
            <p:extLst>
              <p:ext uri="{D42A27DB-BD31-4B8C-83A1-F6EECF244321}">
                <p14:modId xmlns:p14="http://schemas.microsoft.com/office/powerpoint/2010/main" val="3740335112"/>
              </p:ext>
            </p:extLst>
          </p:nvPr>
        </p:nvGraphicFramePr>
        <p:xfrm>
          <a:off x="6737940" y="643467"/>
          <a:ext cx="4490447" cy="5580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1330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4169A-24D6-0D75-9AC7-D1DF95111A76}"/>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5F05B252-8570-A0A5-CA31-FF4FAE49D172}"/>
              </a:ext>
            </a:extLst>
          </p:cNvPr>
          <p:cNvSpPr>
            <a:spLocks noGrp="1"/>
          </p:cNvSpPr>
          <p:nvPr>
            <p:ph idx="1"/>
          </p:nvPr>
        </p:nvSpPr>
        <p:spPr/>
        <p:txBody>
          <a:bodyPr>
            <a:normAutofit fontScale="47500" lnSpcReduction="20000"/>
          </a:bodyPr>
          <a:lstStyle/>
          <a:p>
            <a:r>
              <a:rPr lang="en-GB" sz="3300" dirty="0"/>
              <a:t>In this class, we’ll be dealing with difficult issues</a:t>
            </a:r>
          </a:p>
          <a:p>
            <a:r>
              <a:rPr lang="en-GB" sz="3300" dirty="0"/>
              <a:t>Specific content notes for: violence (including gender-based violence) and racism</a:t>
            </a:r>
          </a:p>
          <a:p>
            <a:r>
              <a:rPr lang="en-GB" sz="3300" dirty="0"/>
              <a:t>We’ll do our best to avoid distressing details and graphic descriptions</a:t>
            </a:r>
          </a:p>
          <a:p>
            <a:r>
              <a:rPr lang="en-GB" sz="3300" dirty="0"/>
              <a:t>Let’s treat each other carefully</a:t>
            </a:r>
          </a:p>
          <a:p>
            <a:r>
              <a:rPr lang="en-GB" sz="3300" dirty="0"/>
              <a:t>We’ll take breaks but you’re welcome to step outside if you need to take care of yourself</a:t>
            </a:r>
          </a:p>
          <a:p>
            <a:r>
              <a:rPr lang="en-GB" sz="3300" b="0" i="0" dirty="0">
                <a:effectLst/>
                <a:highlight>
                  <a:srgbClr val="FFFFFF"/>
                </a:highlight>
              </a:rPr>
              <a:t>Local and national support resources are available – these were emailed to you and are linked here:</a:t>
            </a:r>
          </a:p>
          <a:p>
            <a:pPr lvl="1" fontAlgn="base"/>
            <a:r>
              <a:rPr lang="en-GB" sz="3300" b="0" i="0" dirty="0">
                <a:effectLst/>
                <a:highlight>
                  <a:srgbClr val="FFFFFF"/>
                </a:highlight>
                <a:hlinkClick r:id="rId2"/>
              </a:rPr>
              <a:t>Wellbeing Support | University of Wales Trinity Saint David (uwtsd.ac.uk)</a:t>
            </a:r>
            <a:endParaRPr lang="en-GB" sz="3300" b="0" i="0" dirty="0">
              <a:effectLst/>
              <a:highlight>
                <a:srgbClr val="FFFFFF"/>
              </a:highlight>
            </a:endParaRPr>
          </a:p>
          <a:p>
            <a:pPr lvl="1" fontAlgn="base"/>
            <a:r>
              <a:rPr lang="en-GB" sz="3300" b="0" i="0" dirty="0">
                <a:effectLst/>
                <a:highlight>
                  <a:srgbClr val="FFFFFF"/>
                </a:highlight>
                <a:hlinkClick r:id="rId3"/>
              </a:rPr>
              <a:t>Domestic abuse | GOV.WALES</a:t>
            </a:r>
            <a:endParaRPr lang="en-GB" sz="3300" b="0" i="0" dirty="0">
              <a:effectLst/>
              <a:highlight>
                <a:srgbClr val="FFFFFF"/>
              </a:highlight>
            </a:endParaRPr>
          </a:p>
          <a:p>
            <a:pPr lvl="1" fontAlgn="base"/>
            <a:r>
              <a:rPr lang="en-GB" sz="3300" b="0" i="0" dirty="0">
                <a:effectLst/>
                <a:highlight>
                  <a:srgbClr val="FFFFFF"/>
                </a:highlight>
                <a:hlinkClick r:id="rId4"/>
              </a:rPr>
              <a:t>New Pathways Rape crisis and sexual abuse support services.</a:t>
            </a:r>
            <a:endParaRPr lang="en-GB" sz="3300" b="0" i="0" dirty="0">
              <a:effectLst/>
              <a:highlight>
                <a:srgbClr val="FFFFFF"/>
              </a:highlight>
            </a:endParaRPr>
          </a:p>
          <a:p>
            <a:endParaRPr lang="en-GB" dirty="0"/>
          </a:p>
        </p:txBody>
      </p:sp>
    </p:spTree>
    <p:extLst>
      <p:ext uri="{BB962C8B-B14F-4D97-AF65-F5344CB8AC3E}">
        <p14:creationId xmlns:p14="http://schemas.microsoft.com/office/powerpoint/2010/main" val="3782680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480DA-B3B1-FD49-4260-EF1A8D52EB8C}"/>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03C73D3-B43D-84DA-60A6-5E07E41C7225}"/>
              </a:ext>
            </a:extLst>
          </p:cNvPr>
          <p:cNvSpPr>
            <a:spLocks noGrp="1"/>
          </p:cNvSpPr>
          <p:nvPr>
            <p:ph idx="1"/>
          </p:nvPr>
        </p:nvSpPr>
        <p:spPr>
          <a:xfrm>
            <a:off x="960120" y="2587752"/>
            <a:ext cx="10268712" cy="3258102"/>
          </a:xfrm>
        </p:spPr>
        <p:txBody>
          <a:bodyPr>
            <a:normAutofit/>
          </a:bodyPr>
          <a:lstStyle/>
          <a:p>
            <a:pPr marL="514350" indent="-514350">
              <a:buAutoNum type="arabicPeriod"/>
            </a:pPr>
            <a:r>
              <a:rPr lang="en-GB" dirty="0"/>
              <a:t>In which century did the transatlantic slave trade begin?</a:t>
            </a:r>
          </a:p>
          <a:p>
            <a:pPr marL="514350" indent="-514350">
              <a:buAutoNum type="alphaLcParenR"/>
            </a:pPr>
            <a:r>
              <a:rPr lang="en-GB" dirty="0"/>
              <a:t>14</a:t>
            </a:r>
            <a:r>
              <a:rPr lang="en-GB" baseline="30000" dirty="0"/>
              <a:t>th</a:t>
            </a:r>
            <a:r>
              <a:rPr lang="en-GB" dirty="0"/>
              <a:t> century</a:t>
            </a:r>
          </a:p>
          <a:p>
            <a:pPr marL="514350" indent="-514350">
              <a:buAutoNum type="alphaLcParenR"/>
            </a:pPr>
            <a:r>
              <a:rPr lang="en-GB" dirty="0"/>
              <a:t>15th century</a:t>
            </a:r>
          </a:p>
          <a:p>
            <a:pPr marL="514350" indent="-514350">
              <a:buAutoNum type="alphaLcParenR"/>
            </a:pPr>
            <a:r>
              <a:rPr lang="en-GB" dirty="0"/>
              <a:t>16</a:t>
            </a:r>
            <a:r>
              <a:rPr lang="en-GB" baseline="30000" dirty="0"/>
              <a:t>th</a:t>
            </a:r>
            <a:r>
              <a:rPr lang="en-GB" dirty="0"/>
              <a:t> century</a:t>
            </a:r>
          </a:p>
          <a:p>
            <a:pPr marL="514350" indent="-514350">
              <a:buAutoNum type="alphaLcParenR"/>
            </a:pPr>
            <a:r>
              <a:rPr lang="en-GB" dirty="0"/>
              <a:t>17</a:t>
            </a:r>
            <a:r>
              <a:rPr lang="en-GB" baseline="30000" dirty="0"/>
              <a:t>th</a:t>
            </a:r>
            <a:r>
              <a:rPr lang="en-GB" dirty="0"/>
              <a:t> century</a:t>
            </a:r>
          </a:p>
        </p:txBody>
      </p:sp>
    </p:spTree>
    <p:extLst>
      <p:ext uri="{BB962C8B-B14F-4D97-AF65-F5344CB8AC3E}">
        <p14:creationId xmlns:p14="http://schemas.microsoft.com/office/powerpoint/2010/main" val="1060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2E16F-CF6F-DB8E-5DC8-2C391754EE85}"/>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7" name="Rectangle 16">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37490B-C15F-9A11-88B8-05DE6011F19F}"/>
              </a:ext>
            </a:extLst>
          </p:cNvPr>
          <p:cNvSpPr>
            <a:spLocks noGrp="1"/>
          </p:cNvSpPr>
          <p:nvPr>
            <p:ph idx="1"/>
          </p:nvPr>
        </p:nvSpPr>
        <p:spPr>
          <a:xfrm>
            <a:off x="960120" y="2587752"/>
            <a:ext cx="10268712" cy="3258102"/>
          </a:xfrm>
        </p:spPr>
        <p:txBody>
          <a:bodyPr>
            <a:normAutofit/>
          </a:bodyPr>
          <a:lstStyle/>
          <a:p>
            <a:r>
              <a:rPr lang="en-GB" dirty="0"/>
              <a:t>2. Where in the Americas was the most frequent destination for enslaved people?</a:t>
            </a:r>
          </a:p>
          <a:p>
            <a:pPr marL="514350" indent="-514350">
              <a:buAutoNum type="alphaLcParenR"/>
            </a:pPr>
            <a:r>
              <a:rPr lang="en-GB" dirty="0"/>
              <a:t>British American colonies/USA</a:t>
            </a:r>
          </a:p>
          <a:p>
            <a:pPr marL="514350" indent="-514350">
              <a:buAutoNum type="alphaLcParenR"/>
            </a:pPr>
            <a:r>
              <a:rPr lang="en-GB" dirty="0"/>
              <a:t>Cuba</a:t>
            </a:r>
          </a:p>
          <a:p>
            <a:pPr marL="514350" indent="-514350">
              <a:buAutoNum type="alphaLcParenR"/>
            </a:pPr>
            <a:r>
              <a:rPr lang="en-GB" dirty="0"/>
              <a:t>Brazil</a:t>
            </a:r>
          </a:p>
          <a:p>
            <a:pPr marL="514350" indent="-514350">
              <a:buAutoNum type="alphaLcParenR"/>
            </a:pPr>
            <a:r>
              <a:rPr lang="en-GB" dirty="0"/>
              <a:t>Jamaica</a:t>
            </a:r>
          </a:p>
        </p:txBody>
      </p:sp>
    </p:spTree>
    <p:extLst>
      <p:ext uri="{BB962C8B-B14F-4D97-AF65-F5344CB8AC3E}">
        <p14:creationId xmlns:p14="http://schemas.microsoft.com/office/powerpoint/2010/main" val="1332463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AF00F-BF15-9C4D-039B-B197C46BFA4B}"/>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DC0438-D304-368E-9484-C806D10F3B67}"/>
              </a:ext>
            </a:extLst>
          </p:cNvPr>
          <p:cNvSpPr>
            <a:spLocks noGrp="1"/>
          </p:cNvSpPr>
          <p:nvPr>
            <p:ph idx="1"/>
          </p:nvPr>
        </p:nvSpPr>
        <p:spPr>
          <a:xfrm>
            <a:off x="960120" y="2587752"/>
            <a:ext cx="10268712" cy="3258102"/>
          </a:xfrm>
        </p:spPr>
        <p:txBody>
          <a:bodyPr>
            <a:normAutofit/>
          </a:bodyPr>
          <a:lstStyle/>
          <a:p>
            <a:r>
              <a:rPr lang="en-GB" dirty="0"/>
              <a:t>3. Can you name 3 crops produced by enslaved people through plantation agriculture?</a:t>
            </a:r>
          </a:p>
        </p:txBody>
      </p:sp>
    </p:spTree>
    <p:extLst>
      <p:ext uri="{BB962C8B-B14F-4D97-AF65-F5344CB8AC3E}">
        <p14:creationId xmlns:p14="http://schemas.microsoft.com/office/powerpoint/2010/main" val="143430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4908C-2DEE-FEF5-7A2E-45A7A85658EF}"/>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64CB11-B281-63EF-8E99-E4FC18F547F6}"/>
              </a:ext>
            </a:extLst>
          </p:cNvPr>
          <p:cNvSpPr>
            <a:spLocks noGrp="1"/>
          </p:cNvSpPr>
          <p:nvPr>
            <p:ph idx="1"/>
          </p:nvPr>
        </p:nvSpPr>
        <p:spPr>
          <a:xfrm>
            <a:off x="960120" y="2587752"/>
            <a:ext cx="10268712" cy="3258102"/>
          </a:xfrm>
        </p:spPr>
        <p:txBody>
          <a:bodyPr>
            <a:normAutofit/>
          </a:bodyPr>
          <a:lstStyle/>
          <a:p>
            <a:r>
              <a:rPr lang="en-GB" dirty="0"/>
              <a:t>4. From which region of Africa did most enslaved people originate?</a:t>
            </a:r>
          </a:p>
          <a:p>
            <a:pPr marL="514350" indent="-514350">
              <a:buAutoNum type="alphaLcParenR"/>
            </a:pPr>
            <a:r>
              <a:rPr lang="en-GB" dirty="0"/>
              <a:t>East Africa</a:t>
            </a:r>
          </a:p>
          <a:p>
            <a:pPr marL="514350" indent="-514350">
              <a:buAutoNum type="alphaLcParenR"/>
            </a:pPr>
            <a:r>
              <a:rPr lang="en-GB" dirty="0"/>
              <a:t>Southern Africa</a:t>
            </a:r>
          </a:p>
          <a:p>
            <a:pPr marL="514350" indent="-514350">
              <a:buAutoNum type="alphaLcParenR"/>
            </a:pPr>
            <a:r>
              <a:rPr lang="en-GB" dirty="0"/>
              <a:t>North Africa</a:t>
            </a:r>
          </a:p>
          <a:p>
            <a:pPr marL="514350" indent="-514350">
              <a:buAutoNum type="alphaLcParenR"/>
            </a:pPr>
            <a:r>
              <a:rPr lang="en-GB" dirty="0"/>
              <a:t>West Africa</a:t>
            </a:r>
          </a:p>
        </p:txBody>
      </p:sp>
    </p:spTree>
    <p:extLst>
      <p:ext uri="{BB962C8B-B14F-4D97-AF65-F5344CB8AC3E}">
        <p14:creationId xmlns:p14="http://schemas.microsoft.com/office/powerpoint/2010/main" val="3415003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FDF15-30C3-8B07-6C6B-8E2F2BEEADCA}"/>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F94A18-197F-7C6A-C845-FB36B27C0C6B}"/>
              </a:ext>
            </a:extLst>
          </p:cNvPr>
          <p:cNvSpPr>
            <a:spLocks noGrp="1"/>
          </p:cNvSpPr>
          <p:nvPr>
            <p:ph idx="1"/>
          </p:nvPr>
        </p:nvSpPr>
        <p:spPr>
          <a:xfrm>
            <a:off x="960120" y="2587752"/>
            <a:ext cx="10268712" cy="3258102"/>
          </a:xfrm>
        </p:spPr>
        <p:txBody>
          <a:bodyPr>
            <a:normAutofit/>
          </a:bodyPr>
          <a:lstStyle/>
          <a:p>
            <a:r>
              <a:rPr lang="en-GB" dirty="0"/>
              <a:t>5. In which year did Britain abolish the slave trade?</a:t>
            </a:r>
          </a:p>
          <a:p>
            <a:pPr marL="514350" indent="-514350">
              <a:buAutoNum type="alphaLcParenR"/>
            </a:pPr>
            <a:r>
              <a:rPr lang="en-GB" dirty="0"/>
              <a:t>1808</a:t>
            </a:r>
          </a:p>
          <a:p>
            <a:pPr marL="514350" indent="-514350">
              <a:buAutoNum type="alphaLcParenR"/>
            </a:pPr>
            <a:r>
              <a:rPr lang="en-GB" dirty="0"/>
              <a:t>1807</a:t>
            </a:r>
          </a:p>
          <a:p>
            <a:pPr marL="514350" indent="-514350">
              <a:buAutoNum type="alphaLcParenR"/>
            </a:pPr>
            <a:r>
              <a:rPr lang="en-GB" dirty="0"/>
              <a:t>1813</a:t>
            </a:r>
          </a:p>
          <a:p>
            <a:pPr marL="514350" indent="-514350">
              <a:buAutoNum type="alphaLcParenR"/>
            </a:pPr>
            <a:r>
              <a:rPr lang="en-GB" dirty="0"/>
              <a:t>1817</a:t>
            </a:r>
          </a:p>
        </p:txBody>
      </p:sp>
    </p:spTree>
    <p:extLst>
      <p:ext uri="{BB962C8B-B14F-4D97-AF65-F5344CB8AC3E}">
        <p14:creationId xmlns:p14="http://schemas.microsoft.com/office/powerpoint/2010/main" val="15264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480DA-B3B1-FD49-4260-EF1A8D52EB8C}"/>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03C73D3-B43D-84DA-60A6-5E07E41C7225}"/>
              </a:ext>
            </a:extLst>
          </p:cNvPr>
          <p:cNvSpPr>
            <a:spLocks noGrp="1"/>
          </p:cNvSpPr>
          <p:nvPr>
            <p:ph idx="1"/>
          </p:nvPr>
        </p:nvSpPr>
        <p:spPr>
          <a:xfrm>
            <a:off x="960120" y="2587752"/>
            <a:ext cx="10268712" cy="3258102"/>
          </a:xfrm>
        </p:spPr>
        <p:txBody>
          <a:bodyPr>
            <a:normAutofit/>
          </a:bodyPr>
          <a:lstStyle/>
          <a:p>
            <a:pPr marL="514350" indent="-514350">
              <a:buAutoNum type="arabicPeriod"/>
            </a:pPr>
            <a:r>
              <a:rPr lang="en-GB" dirty="0"/>
              <a:t>In which century did the transatlantic slave trade begin?</a:t>
            </a:r>
          </a:p>
          <a:p>
            <a:r>
              <a:rPr lang="en-GB" dirty="0"/>
              <a:t>b) 15th century</a:t>
            </a:r>
          </a:p>
        </p:txBody>
      </p:sp>
    </p:spTree>
    <p:extLst>
      <p:ext uri="{BB962C8B-B14F-4D97-AF65-F5344CB8AC3E}">
        <p14:creationId xmlns:p14="http://schemas.microsoft.com/office/powerpoint/2010/main" val="4067871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2E16F-CF6F-DB8E-5DC8-2C391754EE85}"/>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7" name="Rectangle 16">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37490B-C15F-9A11-88B8-05DE6011F19F}"/>
              </a:ext>
            </a:extLst>
          </p:cNvPr>
          <p:cNvSpPr>
            <a:spLocks noGrp="1"/>
          </p:cNvSpPr>
          <p:nvPr>
            <p:ph idx="1"/>
          </p:nvPr>
        </p:nvSpPr>
        <p:spPr>
          <a:xfrm>
            <a:off x="960120" y="2587752"/>
            <a:ext cx="10268712" cy="3258102"/>
          </a:xfrm>
        </p:spPr>
        <p:txBody>
          <a:bodyPr>
            <a:normAutofit/>
          </a:bodyPr>
          <a:lstStyle/>
          <a:p>
            <a:r>
              <a:rPr lang="en-GB" dirty="0"/>
              <a:t>2. Where in the Americas was the most frequent destination for enslaved people?</a:t>
            </a:r>
          </a:p>
          <a:p>
            <a:r>
              <a:rPr lang="en-GB" dirty="0"/>
              <a:t>c) Brazil</a:t>
            </a:r>
          </a:p>
        </p:txBody>
      </p:sp>
    </p:spTree>
    <p:extLst>
      <p:ext uri="{BB962C8B-B14F-4D97-AF65-F5344CB8AC3E}">
        <p14:creationId xmlns:p14="http://schemas.microsoft.com/office/powerpoint/2010/main" val="3385311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AF00F-BF15-9C4D-039B-B197C46BFA4B}"/>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DC0438-D304-368E-9484-C806D10F3B67}"/>
              </a:ext>
            </a:extLst>
          </p:cNvPr>
          <p:cNvSpPr>
            <a:spLocks noGrp="1"/>
          </p:cNvSpPr>
          <p:nvPr>
            <p:ph idx="1"/>
          </p:nvPr>
        </p:nvSpPr>
        <p:spPr>
          <a:xfrm>
            <a:off x="960120" y="2587752"/>
            <a:ext cx="10268712" cy="3258102"/>
          </a:xfrm>
        </p:spPr>
        <p:txBody>
          <a:bodyPr>
            <a:normAutofit fontScale="70000" lnSpcReduction="20000"/>
          </a:bodyPr>
          <a:lstStyle/>
          <a:p>
            <a:r>
              <a:rPr lang="en-GB" dirty="0"/>
              <a:t>3. Can you name 3 crops produced by enslaved people through plantation agriculture?</a:t>
            </a:r>
          </a:p>
          <a:p>
            <a:r>
              <a:rPr lang="en-GB" dirty="0"/>
              <a:t>Cotton</a:t>
            </a:r>
          </a:p>
          <a:p>
            <a:r>
              <a:rPr lang="en-GB" dirty="0"/>
              <a:t>Indigo</a:t>
            </a:r>
          </a:p>
          <a:p>
            <a:r>
              <a:rPr lang="en-GB" dirty="0"/>
              <a:t>Sugar</a:t>
            </a:r>
          </a:p>
          <a:p>
            <a:r>
              <a:rPr lang="en-GB" dirty="0"/>
              <a:t>Cocoa</a:t>
            </a:r>
          </a:p>
          <a:p>
            <a:r>
              <a:rPr lang="en-GB" dirty="0"/>
              <a:t>Tobacco</a:t>
            </a:r>
          </a:p>
          <a:p>
            <a:r>
              <a:rPr lang="en-GB" dirty="0"/>
              <a:t>Coffee</a:t>
            </a:r>
          </a:p>
          <a:p>
            <a:r>
              <a:rPr lang="en-GB" dirty="0"/>
              <a:t>Rice</a:t>
            </a:r>
          </a:p>
        </p:txBody>
      </p:sp>
    </p:spTree>
    <p:extLst>
      <p:ext uri="{BB962C8B-B14F-4D97-AF65-F5344CB8AC3E}">
        <p14:creationId xmlns:p14="http://schemas.microsoft.com/office/powerpoint/2010/main" val="41534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4908C-2DEE-FEF5-7A2E-45A7A85658EF}"/>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64CB11-B281-63EF-8E99-E4FC18F547F6}"/>
              </a:ext>
            </a:extLst>
          </p:cNvPr>
          <p:cNvSpPr>
            <a:spLocks noGrp="1"/>
          </p:cNvSpPr>
          <p:nvPr>
            <p:ph idx="1"/>
          </p:nvPr>
        </p:nvSpPr>
        <p:spPr>
          <a:xfrm>
            <a:off x="960120" y="2587752"/>
            <a:ext cx="10268712" cy="3258102"/>
          </a:xfrm>
        </p:spPr>
        <p:txBody>
          <a:bodyPr>
            <a:normAutofit/>
          </a:bodyPr>
          <a:lstStyle/>
          <a:p>
            <a:r>
              <a:rPr lang="en-GB" dirty="0"/>
              <a:t>4. From which region of Africa did most enslaved people originate?</a:t>
            </a:r>
          </a:p>
          <a:p>
            <a:r>
              <a:rPr lang="en-GB" dirty="0"/>
              <a:t>d) West Africa</a:t>
            </a:r>
          </a:p>
        </p:txBody>
      </p:sp>
    </p:spTree>
    <p:extLst>
      <p:ext uri="{BB962C8B-B14F-4D97-AF65-F5344CB8AC3E}">
        <p14:creationId xmlns:p14="http://schemas.microsoft.com/office/powerpoint/2010/main" val="3286832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FDF15-30C3-8B07-6C6B-8E2F2BEEADCA}"/>
              </a:ext>
            </a:extLst>
          </p:cNvPr>
          <p:cNvSpPr>
            <a:spLocks noGrp="1"/>
          </p:cNvSpPr>
          <p:nvPr>
            <p:ph type="title"/>
          </p:nvPr>
        </p:nvSpPr>
        <p:spPr>
          <a:xfrm>
            <a:off x="960120" y="317814"/>
            <a:ext cx="10268712" cy="1700784"/>
          </a:xfrm>
        </p:spPr>
        <p:txBody>
          <a:bodyPr>
            <a:normAutofit/>
          </a:bodyPr>
          <a:lstStyle/>
          <a:p>
            <a:r>
              <a:rPr lang="en-GB" sz="5600"/>
              <a:t>QUIZ: Your existing knowledge</a:t>
            </a:r>
          </a:p>
        </p:txBody>
      </p:sp>
      <p:sp>
        <p:nvSpPr>
          <p:cNvPr id="10" name="Rectangle 9">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F94A18-197F-7C6A-C845-FB36B27C0C6B}"/>
              </a:ext>
            </a:extLst>
          </p:cNvPr>
          <p:cNvSpPr>
            <a:spLocks noGrp="1"/>
          </p:cNvSpPr>
          <p:nvPr>
            <p:ph idx="1"/>
          </p:nvPr>
        </p:nvSpPr>
        <p:spPr>
          <a:xfrm>
            <a:off x="960120" y="2587752"/>
            <a:ext cx="10268712" cy="3258102"/>
          </a:xfrm>
        </p:spPr>
        <p:txBody>
          <a:bodyPr>
            <a:normAutofit/>
          </a:bodyPr>
          <a:lstStyle/>
          <a:p>
            <a:r>
              <a:rPr lang="en-GB" dirty="0"/>
              <a:t>5. In which year did Britain abolish the slave trade?</a:t>
            </a:r>
          </a:p>
          <a:p>
            <a:r>
              <a:rPr lang="en-GB" dirty="0"/>
              <a:t>b) 1807</a:t>
            </a:r>
          </a:p>
        </p:txBody>
      </p:sp>
    </p:spTree>
    <p:extLst>
      <p:ext uri="{BB962C8B-B14F-4D97-AF65-F5344CB8AC3E}">
        <p14:creationId xmlns:p14="http://schemas.microsoft.com/office/powerpoint/2010/main" val="1139977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C0B50B-DFA1-1DC1-EB48-3BFC0E341E65}"/>
              </a:ext>
            </a:extLst>
          </p:cNvPr>
          <p:cNvSpPr>
            <a:spLocks noGrp="1"/>
          </p:cNvSpPr>
          <p:nvPr>
            <p:ph type="title"/>
          </p:nvPr>
        </p:nvSpPr>
        <p:spPr>
          <a:xfrm>
            <a:off x="960120" y="990599"/>
            <a:ext cx="4857751" cy="1563989"/>
          </a:xfrm>
        </p:spPr>
        <p:txBody>
          <a:bodyPr>
            <a:normAutofit/>
          </a:bodyPr>
          <a:lstStyle/>
          <a:p>
            <a:r>
              <a:rPr lang="en-GB" sz="4600"/>
              <a:t>How many people were involved?</a:t>
            </a:r>
          </a:p>
        </p:txBody>
      </p:sp>
      <p:sp>
        <p:nvSpPr>
          <p:cNvPr id="3" name="Content Placeholder 2">
            <a:extLst>
              <a:ext uri="{FF2B5EF4-FFF2-40B4-BE49-F238E27FC236}">
                <a16:creationId xmlns:a16="http://schemas.microsoft.com/office/drawing/2014/main" id="{BB00CCB5-B7E7-B1DC-D2C8-8EB8E55812BC}"/>
              </a:ext>
            </a:extLst>
          </p:cNvPr>
          <p:cNvSpPr>
            <a:spLocks noGrp="1"/>
          </p:cNvSpPr>
          <p:nvPr>
            <p:ph idx="1"/>
          </p:nvPr>
        </p:nvSpPr>
        <p:spPr>
          <a:xfrm>
            <a:off x="960120" y="3071909"/>
            <a:ext cx="4924426" cy="2795492"/>
          </a:xfrm>
        </p:spPr>
        <p:txBody>
          <a:bodyPr>
            <a:normAutofit/>
          </a:bodyPr>
          <a:lstStyle/>
          <a:p>
            <a:pPr>
              <a:lnSpc>
                <a:spcPct val="91000"/>
              </a:lnSpc>
            </a:pPr>
            <a:r>
              <a:rPr lang="en-GB" sz="2200"/>
              <a:t>Historical debates. </a:t>
            </a:r>
          </a:p>
          <a:p>
            <a:pPr>
              <a:lnSpc>
                <a:spcPct val="91000"/>
              </a:lnSpc>
            </a:pPr>
            <a:r>
              <a:rPr lang="en-GB" sz="2200"/>
              <a:t>Philip Curtin (1969) – first attempt to quantify, using shipping and commercial records. Asserted a figure lower than common estimates.</a:t>
            </a:r>
          </a:p>
          <a:p>
            <a:pPr>
              <a:lnSpc>
                <a:spcPct val="91000"/>
              </a:lnSpc>
            </a:pPr>
            <a:r>
              <a:rPr lang="en-GB" sz="2200"/>
              <a:t>Controversy sparked further research.</a:t>
            </a:r>
          </a:p>
          <a:p>
            <a:pPr>
              <a:lnSpc>
                <a:spcPct val="91000"/>
              </a:lnSpc>
            </a:pPr>
            <a:endParaRPr lang="en-GB" sz="2200"/>
          </a:p>
        </p:txBody>
      </p:sp>
      <p:pic>
        <p:nvPicPr>
          <p:cNvPr id="4" name="Picture 3">
            <a:extLst>
              <a:ext uri="{FF2B5EF4-FFF2-40B4-BE49-F238E27FC236}">
                <a16:creationId xmlns:a16="http://schemas.microsoft.com/office/drawing/2014/main" id="{69ECB5A8-1051-5EAC-3EFB-F6C2AA80C9F8}"/>
              </a:ext>
            </a:extLst>
          </p:cNvPr>
          <p:cNvPicPr>
            <a:picLocks noChangeAspect="1"/>
          </p:cNvPicPr>
          <p:nvPr/>
        </p:nvPicPr>
        <p:blipFill>
          <a:blip r:embed="rId2"/>
          <a:stretch>
            <a:fillRect/>
          </a:stretch>
        </p:blipFill>
        <p:spPr>
          <a:xfrm>
            <a:off x="7493049" y="664432"/>
            <a:ext cx="3316892" cy="5202969"/>
          </a:xfrm>
          <a:prstGeom prst="rect">
            <a:avLst/>
          </a:prstGeom>
        </p:spPr>
      </p:pic>
      <p:sp>
        <p:nvSpPr>
          <p:cNvPr id="5" name="TextBox 4">
            <a:extLst>
              <a:ext uri="{FF2B5EF4-FFF2-40B4-BE49-F238E27FC236}">
                <a16:creationId xmlns:a16="http://schemas.microsoft.com/office/drawing/2014/main" id="{09C42700-19D8-2FD8-AA37-98C769C4FC47}"/>
              </a:ext>
            </a:extLst>
          </p:cNvPr>
          <p:cNvSpPr txBox="1"/>
          <p:nvPr/>
        </p:nvSpPr>
        <p:spPr>
          <a:xfrm>
            <a:off x="7426518" y="5898545"/>
            <a:ext cx="3721210" cy="646331"/>
          </a:xfrm>
          <a:prstGeom prst="rect">
            <a:avLst/>
          </a:prstGeom>
          <a:noFill/>
        </p:spPr>
        <p:txBody>
          <a:bodyPr wrap="square" rtlCol="0">
            <a:spAutoFit/>
          </a:bodyPr>
          <a:lstStyle/>
          <a:p>
            <a:r>
              <a:rPr lang="en-GB" dirty="0"/>
              <a:t>Plantation slave inventory, National Maritime Museum </a:t>
            </a:r>
          </a:p>
        </p:txBody>
      </p:sp>
    </p:spTree>
    <p:extLst>
      <p:ext uri="{BB962C8B-B14F-4D97-AF65-F5344CB8AC3E}">
        <p14:creationId xmlns:p14="http://schemas.microsoft.com/office/powerpoint/2010/main" val="1622754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DF855-C0DB-6948-1321-5BD35083DC0E}"/>
              </a:ext>
            </a:extLst>
          </p:cNvPr>
          <p:cNvSpPr>
            <a:spLocks noGrp="1"/>
          </p:cNvSpPr>
          <p:nvPr>
            <p:ph type="title"/>
          </p:nvPr>
        </p:nvSpPr>
        <p:spPr/>
        <p:txBody>
          <a:bodyPr>
            <a:normAutofit fontScale="90000"/>
          </a:bodyPr>
          <a:lstStyle/>
          <a:p>
            <a:r>
              <a:rPr lang="en-GB" dirty="0"/>
              <a:t>How many people were involved?</a:t>
            </a:r>
          </a:p>
        </p:txBody>
      </p:sp>
      <p:sp>
        <p:nvSpPr>
          <p:cNvPr id="3" name="Content Placeholder 2">
            <a:extLst>
              <a:ext uri="{FF2B5EF4-FFF2-40B4-BE49-F238E27FC236}">
                <a16:creationId xmlns:a16="http://schemas.microsoft.com/office/drawing/2014/main" id="{392F69F4-0102-AB88-E5BA-FF01665FCDEB}"/>
              </a:ext>
            </a:extLst>
          </p:cNvPr>
          <p:cNvSpPr>
            <a:spLocks noGrp="1"/>
          </p:cNvSpPr>
          <p:nvPr>
            <p:ph idx="1"/>
          </p:nvPr>
        </p:nvSpPr>
        <p:spPr/>
        <p:txBody>
          <a:bodyPr/>
          <a:lstStyle/>
          <a:p>
            <a:r>
              <a:rPr lang="en-GB" dirty="0"/>
              <a:t>Approx 12.5 million people embarked from Africa</a:t>
            </a:r>
          </a:p>
          <a:p>
            <a:r>
              <a:rPr lang="en-GB" dirty="0"/>
              <a:t>10.8 million made it alive to the Americas – the others died during the Middle Passage.</a:t>
            </a:r>
          </a:p>
          <a:p>
            <a:r>
              <a:rPr lang="en-GB" dirty="0"/>
              <a:t>Approximately 1/3 of captives were women, 28% were children.</a:t>
            </a:r>
          </a:p>
          <a:p>
            <a:r>
              <a:rPr lang="en-GB" dirty="0"/>
              <a:t>6.4 million shipped between 1700 and 1800.</a:t>
            </a:r>
          </a:p>
          <a:p>
            <a:r>
              <a:rPr lang="en-GB" dirty="0"/>
              <a:t>Over 3 million were taken to the Americas even </a:t>
            </a:r>
            <a:r>
              <a:rPr lang="en-GB"/>
              <a:t>after 1807 </a:t>
            </a:r>
            <a:r>
              <a:rPr lang="en-GB" dirty="0"/>
              <a:t>British abolition of the trade.</a:t>
            </a:r>
          </a:p>
        </p:txBody>
      </p:sp>
    </p:spTree>
    <p:extLst>
      <p:ext uri="{BB962C8B-B14F-4D97-AF65-F5344CB8AC3E}">
        <p14:creationId xmlns:p14="http://schemas.microsoft.com/office/powerpoint/2010/main" val="3122018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E62E2-E7CE-C800-44ED-85F0D0B58F5B}"/>
              </a:ext>
            </a:extLst>
          </p:cNvPr>
          <p:cNvSpPr>
            <a:spLocks noGrp="1"/>
          </p:cNvSpPr>
          <p:nvPr>
            <p:ph type="title"/>
          </p:nvPr>
        </p:nvSpPr>
        <p:spPr>
          <a:xfrm>
            <a:off x="960120" y="317814"/>
            <a:ext cx="10268712" cy="1700784"/>
          </a:xfrm>
        </p:spPr>
        <p:txBody>
          <a:bodyPr>
            <a:normAutofit/>
          </a:bodyPr>
          <a:lstStyle/>
          <a:p>
            <a:r>
              <a:rPr lang="en-GB" sz="5600"/>
              <a:t>Where was the transatlantic slave trade?</a:t>
            </a:r>
          </a:p>
        </p:txBody>
      </p:sp>
      <p:sp>
        <p:nvSpPr>
          <p:cNvPr id="3" name="Content Placeholder 2">
            <a:extLst>
              <a:ext uri="{FF2B5EF4-FFF2-40B4-BE49-F238E27FC236}">
                <a16:creationId xmlns:a16="http://schemas.microsoft.com/office/drawing/2014/main" id="{9BD582D0-817E-044A-B72C-F5FA3B695B07}"/>
              </a:ext>
            </a:extLst>
          </p:cNvPr>
          <p:cNvSpPr>
            <a:spLocks noGrp="1"/>
          </p:cNvSpPr>
          <p:nvPr>
            <p:ph idx="1"/>
          </p:nvPr>
        </p:nvSpPr>
        <p:spPr>
          <a:xfrm>
            <a:off x="960120" y="2587752"/>
            <a:ext cx="5869303" cy="3593592"/>
          </a:xfrm>
        </p:spPr>
        <p:txBody>
          <a:bodyPr>
            <a:normAutofit/>
          </a:bodyPr>
          <a:lstStyle/>
          <a:p>
            <a:pPr>
              <a:lnSpc>
                <a:spcPct val="91000"/>
              </a:lnSpc>
            </a:pPr>
            <a:r>
              <a:rPr lang="en-GB" sz="1800" dirty="0"/>
              <a:t>Involved American South, West Indies, Brazil, other parts of the Americas</a:t>
            </a:r>
          </a:p>
          <a:p>
            <a:pPr>
              <a:lnSpc>
                <a:spcPct val="91000"/>
              </a:lnSpc>
            </a:pPr>
            <a:r>
              <a:rPr lang="en-GB" sz="1800" dirty="0"/>
              <a:t>Involved elites in Americas and Europe</a:t>
            </a:r>
          </a:p>
          <a:p>
            <a:pPr>
              <a:lnSpc>
                <a:spcPct val="91000"/>
              </a:lnSpc>
            </a:pPr>
            <a:r>
              <a:rPr lang="en-GB" sz="1800" dirty="0"/>
              <a:t>More than 40% of total enslaved people were taken to Brazil</a:t>
            </a:r>
          </a:p>
          <a:p>
            <a:pPr>
              <a:lnSpc>
                <a:spcPct val="91000"/>
              </a:lnSpc>
            </a:pPr>
            <a:r>
              <a:rPr lang="en-GB" sz="1800" dirty="0"/>
              <a:t>British, French and Spanish colonies in the Caribbean were another just over 40%</a:t>
            </a:r>
          </a:p>
          <a:p>
            <a:pPr>
              <a:lnSpc>
                <a:spcPct val="91000"/>
              </a:lnSpc>
            </a:pPr>
            <a:r>
              <a:rPr lang="en-GB" sz="1800" dirty="0"/>
              <a:t>Only about 4% were taken to the territory that became the USA</a:t>
            </a:r>
          </a:p>
          <a:p>
            <a:pPr>
              <a:lnSpc>
                <a:spcPct val="91000"/>
              </a:lnSpc>
            </a:pPr>
            <a:r>
              <a:rPr lang="en-GB" sz="1800" dirty="0"/>
              <a:t>(Figures from Lindsay, 2008).</a:t>
            </a:r>
          </a:p>
          <a:p>
            <a:pPr>
              <a:lnSpc>
                <a:spcPct val="91000"/>
              </a:lnSpc>
            </a:pPr>
            <a:endParaRPr lang="en-GB" sz="1800" dirty="0"/>
          </a:p>
        </p:txBody>
      </p:sp>
      <p:pic>
        <p:nvPicPr>
          <p:cNvPr id="4" name="Picture 3">
            <a:extLst>
              <a:ext uri="{FF2B5EF4-FFF2-40B4-BE49-F238E27FC236}">
                <a16:creationId xmlns:a16="http://schemas.microsoft.com/office/drawing/2014/main" id="{264CB00E-4670-4757-0517-C9593F3A5F7B}"/>
              </a:ext>
            </a:extLst>
          </p:cNvPr>
          <p:cNvPicPr>
            <a:picLocks noChangeAspect="1"/>
          </p:cNvPicPr>
          <p:nvPr/>
        </p:nvPicPr>
        <p:blipFill>
          <a:blip r:embed="rId2"/>
          <a:srcRect l="18151" r="17249" b="1"/>
          <a:stretch/>
        </p:blipFill>
        <p:spPr>
          <a:xfrm>
            <a:off x="7537704" y="2264989"/>
            <a:ext cx="4654296" cy="4593011"/>
          </a:xfrm>
          <a:prstGeom prst="rect">
            <a:avLst/>
          </a:prstGeom>
        </p:spPr>
      </p:pic>
    </p:spTree>
    <p:extLst>
      <p:ext uri="{BB962C8B-B14F-4D97-AF65-F5344CB8AC3E}">
        <p14:creationId xmlns:p14="http://schemas.microsoft.com/office/powerpoint/2010/main" val="2947198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06CDE-D048-60C2-BF06-70693EBB6AD7}"/>
              </a:ext>
            </a:extLst>
          </p:cNvPr>
          <p:cNvSpPr>
            <a:spLocks noGrp="1"/>
          </p:cNvSpPr>
          <p:nvPr>
            <p:ph type="title"/>
          </p:nvPr>
        </p:nvSpPr>
        <p:spPr>
          <a:xfrm>
            <a:off x="960120" y="317814"/>
            <a:ext cx="10268712" cy="1700784"/>
          </a:xfrm>
        </p:spPr>
        <p:txBody>
          <a:bodyPr>
            <a:normAutofit/>
          </a:bodyPr>
          <a:lstStyle/>
          <a:p>
            <a:r>
              <a:rPr lang="en-GB" dirty="0"/>
              <a:t>Triangular trade</a:t>
            </a:r>
          </a:p>
        </p:txBody>
      </p:sp>
      <p:sp>
        <p:nvSpPr>
          <p:cNvPr id="3" name="Content Placeholder 2">
            <a:extLst>
              <a:ext uri="{FF2B5EF4-FFF2-40B4-BE49-F238E27FC236}">
                <a16:creationId xmlns:a16="http://schemas.microsoft.com/office/drawing/2014/main" id="{86151751-CAD7-DE6B-70D7-CA8F0DAB930A}"/>
              </a:ext>
            </a:extLst>
          </p:cNvPr>
          <p:cNvSpPr>
            <a:spLocks noGrp="1"/>
          </p:cNvSpPr>
          <p:nvPr>
            <p:ph idx="1"/>
          </p:nvPr>
        </p:nvSpPr>
        <p:spPr>
          <a:xfrm>
            <a:off x="960120" y="2784143"/>
            <a:ext cx="5782586" cy="3433031"/>
          </a:xfrm>
        </p:spPr>
        <p:txBody>
          <a:bodyPr anchor="t">
            <a:normAutofit/>
          </a:bodyPr>
          <a:lstStyle/>
          <a:p>
            <a:pPr>
              <a:lnSpc>
                <a:spcPct val="91000"/>
              </a:lnSpc>
            </a:pPr>
            <a:r>
              <a:rPr lang="en-GB" sz="2000" dirty="0"/>
              <a:t>Ships leave Europe loaded with goods – copper, cloth, guns, ammunition, alcohol…</a:t>
            </a:r>
          </a:p>
          <a:p>
            <a:pPr>
              <a:lnSpc>
                <a:spcPct val="91000"/>
              </a:lnSpc>
            </a:pPr>
            <a:r>
              <a:rPr lang="en-GB" sz="2000" dirty="0"/>
              <a:t>Goods exchanged in West Africa for enslaved people</a:t>
            </a:r>
          </a:p>
          <a:p>
            <a:pPr>
              <a:lnSpc>
                <a:spcPct val="91000"/>
              </a:lnSpc>
            </a:pPr>
            <a:r>
              <a:rPr lang="en-GB" sz="2000" dirty="0"/>
              <a:t>Enslaved people transported across the Atlantic and sold to work on plantations – sugar, tobacco, hemp, indigo, cotton</a:t>
            </a:r>
          </a:p>
          <a:p>
            <a:pPr>
              <a:lnSpc>
                <a:spcPct val="91000"/>
              </a:lnSpc>
            </a:pPr>
            <a:r>
              <a:rPr lang="en-GB" sz="2000" dirty="0"/>
              <a:t>Plantation crops exported to Europe</a:t>
            </a:r>
          </a:p>
          <a:p>
            <a:pPr>
              <a:lnSpc>
                <a:spcPct val="91000"/>
              </a:lnSpc>
            </a:pPr>
            <a:r>
              <a:rPr lang="en-GB" sz="2000" dirty="0"/>
              <a:t>Profits bought tradeable goods in Britain…</a:t>
            </a:r>
          </a:p>
        </p:txBody>
      </p:sp>
      <p:pic>
        <p:nvPicPr>
          <p:cNvPr id="4" name="Content Placeholder 3">
            <a:extLst>
              <a:ext uri="{FF2B5EF4-FFF2-40B4-BE49-F238E27FC236}">
                <a16:creationId xmlns:a16="http://schemas.microsoft.com/office/drawing/2014/main" id="{61C94F30-6D07-66CA-5A1E-3480DBF7EEA5}"/>
              </a:ext>
            </a:extLst>
          </p:cNvPr>
          <p:cNvPicPr>
            <a:picLocks noGrp="1" noChangeAspect="1" noChangeArrowheads="1"/>
          </p:cNvPicPr>
          <p:nvPr/>
        </p:nvPicPr>
        <p:blipFill>
          <a:blip r:embed="rId2">
            <a:extLst>
              <a:ext uri="{28A0092B-C50C-407E-A947-70E740481C1C}">
                <a14:useLocalDpi xmlns:a14="http://schemas.microsoft.com/office/drawing/2010/main" val="0"/>
              </a:ext>
            </a:extLst>
          </a:blip>
          <a:srcRect l="7839" r="926"/>
          <a:stretch/>
        </p:blipFill>
        <p:spPr bwMode="auto">
          <a:xfrm>
            <a:off x="7533136" y="2852382"/>
            <a:ext cx="4012870" cy="336479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8289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704E-9375-CD36-6F0A-1DE181C5C5B7}"/>
              </a:ext>
            </a:extLst>
          </p:cNvPr>
          <p:cNvSpPr>
            <a:spLocks noGrp="1"/>
          </p:cNvSpPr>
          <p:nvPr>
            <p:ph type="title"/>
          </p:nvPr>
        </p:nvSpPr>
        <p:spPr/>
        <p:txBody>
          <a:bodyPr>
            <a:normAutofit/>
          </a:bodyPr>
          <a:lstStyle/>
          <a:p>
            <a:r>
              <a:rPr lang="en-GB" dirty="0"/>
              <a:t>Barbarity or modernity?</a:t>
            </a:r>
          </a:p>
        </p:txBody>
      </p:sp>
      <p:sp>
        <p:nvSpPr>
          <p:cNvPr id="3" name="Content Placeholder 2">
            <a:extLst>
              <a:ext uri="{FF2B5EF4-FFF2-40B4-BE49-F238E27FC236}">
                <a16:creationId xmlns:a16="http://schemas.microsoft.com/office/drawing/2014/main" id="{B37CA1E5-1FE0-0EA8-7B05-47747BAE71D7}"/>
              </a:ext>
            </a:extLst>
          </p:cNvPr>
          <p:cNvSpPr>
            <a:spLocks noGrp="1"/>
          </p:cNvSpPr>
          <p:nvPr>
            <p:ph idx="1"/>
          </p:nvPr>
        </p:nvSpPr>
        <p:spPr/>
        <p:txBody>
          <a:bodyPr>
            <a:normAutofit fontScale="77500" lnSpcReduction="20000"/>
          </a:bodyPr>
          <a:lstStyle/>
          <a:p>
            <a:r>
              <a:rPr lang="en-GB" dirty="0"/>
              <a:t>Traditional social scientists e.g. Max Weber associated slavery with traditionalism and backwardness.</a:t>
            </a:r>
          </a:p>
          <a:p>
            <a:r>
              <a:rPr lang="en-GB" dirty="0"/>
              <a:t>Blackburn (2010) emphasises the modernity of the trade:</a:t>
            </a:r>
          </a:p>
          <a:p>
            <a:r>
              <a:rPr lang="en-GB" dirty="0"/>
              <a:t>Well-honed commercial enterprise with ‘businesslike methods’</a:t>
            </a:r>
          </a:p>
          <a:p>
            <a:r>
              <a:rPr lang="en-GB" dirty="0"/>
              <a:t>Development of slavery associated with: growth of rationality, rise of the nation state, increased racialised perceptions of identity, spread of market relations, development of modern tax systems, increasingly sophisticated commerce and communication, growth of consumer society (Blackburn, 2010).</a:t>
            </a:r>
          </a:p>
          <a:p>
            <a:r>
              <a:rPr lang="en-GB" dirty="0"/>
              <a:t>Trade required business planning, ‘modern’ economic structures – credit, insurance.</a:t>
            </a:r>
          </a:p>
          <a:p>
            <a:r>
              <a:rPr lang="en-GB" dirty="0"/>
              <a:t>‘Factories in the field’ (Davis, 2006).</a:t>
            </a:r>
          </a:p>
        </p:txBody>
      </p:sp>
    </p:spTree>
    <p:extLst>
      <p:ext uri="{BB962C8B-B14F-4D97-AF65-F5344CB8AC3E}">
        <p14:creationId xmlns:p14="http://schemas.microsoft.com/office/powerpoint/2010/main" val="1411843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389A-470F-655E-1E60-91CC7B271462}"/>
              </a:ext>
            </a:extLst>
          </p:cNvPr>
          <p:cNvSpPr>
            <a:spLocks noGrp="1"/>
          </p:cNvSpPr>
          <p:nvPr>
            <p:ph type="title"/>
          </p:nvPr>
        </p:nvSpPr>
        <p:spPr/>
        <p:txBody>
          <a:bodyPr>
            <a:normAutofit/>
          </a:bodyPr>
          <a:lstStyle/>
          <a:p>
            <a:r>
              <a:rPr lang="en-GB" dirty="0"/>
              <a:t>What motivated the trade?</a:t>
            </a:r>
          </a:p>
        </p:txBody>
      </p:sp>
      <p:sp>
        <p:nvSpPr>
          <p:cNvPr id="3" name="Content Placeholder 2">
            <a:extLst>
              <a:ext uri="{FF2B5EF4-FFF2-40B4-BE49-F238E27FC236}">
                <a16:creationId xmlns:a16="http://schemas.microsoft.com/office/drawing/2014/main" id="{8791A974-903E-0520-79C9-ADCD1F5B8C5E}"/>
              </a:ext>
            </a:extLst>
          </p:cNvPr>
          <p:cNvSpPr>
            <a:spLocks noGrp="1"/>
          </p:cNvSpPr>
          <p:nvPr>
            <p:ph idx="1"/>
          </p:nvPr>
        </p:nvSpPr>
        <p:spPr/>
        <p:txBody>
          <a:bodyPr/>
          <a:lstStyle/>
          <a:p>
            <a:r>
              <a:rPr lang="en-GB" dirty="0"/>
              <a:t>Eric Williams (1944)– focused on economic importance. Profits contributed to the development of British capitalism.</a:t>
            </a:r>
          </a:p>
          <a:p>
            <a:r>
              <a:rPr lang="en-GB" dirty="0"/>
              <a:t>Technological innovations – new navigational information and technologies from late C15th (Lindsay, 2008).</a:t>
            </a:r>
          </a:p>
        </p:txBody>
      </p:sp>
    </p:spTree>
    <p:extLst>
      <p:ext uri="{BB962C8B-B14F-4D97-AF65-F5344CB8AC3E}">
        <p14:creationId xmlns:p14="http://schemas.microsoft.com/office/powerpoint/2010/main" val="3429331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4D87-91AD-3EDA-882D-EAEB5C728EC9}"/>
              </a:ext>
            </a:extLst>
          </p:cNvPr>
          <p:cNvSpPr>
            <a:spLocks noGrp="1"/>
          </p:cNvSpPr>
          <p:nvPr>
            <p:ph type="title"/>
          </p:nvPr>
        </p:nvSpPr>
        <p:spPr/>
        <p:txBody>
          <a:bodyPr/>
          <a:lstStyle/>
          <a:p>
            <a:r>
              <a:rPr lang="en-GB" dirty="0"/>
              <a:t>Why Africans?</a:t>
            </a:r>
          </a:p>
        </p:txBody>
      </p:sp>
      <p:sp>
        <p:nvSpPr>
          <p:cNvPr id="3" name="Content Placeholder 2">
            <a:extLst>
              <a:ext uri="{FF2B5EF4-FFF2-40B4-BE49-F238E27FC236}">
                <a16:creationId xmlns:a16="http://schemas.microsoft.com/office/drawing/2014/main" id="{92305606-9077-2C7B-FA1C-695B88412295}"/>
              </a:ext>
            </a:extLst>
          </p:cNvPr>
          <p:cNvSpPr>
            <a:spLocks noGrp="1"/>
          </p:cNvSpPr>
          <p:nvPr>
            <p:ph idx="1"/>
          </p:nvPr>
        </p:nvSpPr>
        <p:spPr/>
        <p:txBody>
          <a:bodyPr>
            <a:normAutofit/>
          </a:bodyPr>
          <a:lstStyle/>
          <a:p>
            <a:r>
              <a:rPr lang="en-GB" dirty="0"/>
              <a:t>African slavery expanded ‘by bits and pieces rather than through a conscious, grand design’ (Lindsay, 2008).</a:t>
            </a:r>
          </a:p>
          <a:p>
            <a:r>
              <a:rPr lang="en-GB" dirty="0"/>
              <a:t>Initial plantation labour carried out by indigenous people from the Americas – impact of disease, overwork, demographic decline (Lindsay, 2008)</a:t>
            </a:r>
          </a:p>
          <a:p>
            <a:r>
              <a:rPr lang="en-GB" dirty="0"/>
              <a:t>Then turn to indentured labour (</a:t>
            </a:r>
            <a:r>
              <a:rPr lang="en-GB" dirty="0" err="1"/>
              <a:t>Galenson</a:t>
            </a:r>
            <a:r>
              <a:rPr lang="en-GB" dirty="0"/>
              <a:t>, 1981).</a:t>
            </a:r>
          </a:p>
        </p:txBody>
      </p:sp>
    </p:spTree>
    <p:extLst>
      <p:ext uri="{BB962C8B-B14F-4D97-AF65-F5344CB8AC3E}">
        <p14:creationId xmlns:p14="http://schemas.microsoft.com/office/powerpoint/2010/main" val="1849459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7AC45-C138-336A-5241-0D4A8451B426}"/>
              </a:ext>
            </a:extLst>
          </p:cNvPr>
          <p:cNvSpPr>
            <a:spLocks noGrp="1"/>
          </p:cNvSpPr>
          <p:nvPr>
            <p:ph type="title"/>
          </p:nvPr>
        </p:nvSpPr>
        <p:spPr/>
        <p:txBody>
          <a:bodyPr/>
          <a:lstStyle/>
          <a:p>
            <a:r>
              <a:rPr lang="en-GB" dirty="0"/>
              <a:t>WHY AFRICANS?</a:t>
            </a:r>
          </a:p>
        </p:txBody>
      </p:sp>
      <p:sp>
        <p:nvSpPr>
          <p:cNvPr id="3" name="Content Placeholder 2">
            <a:extLst>
              <a:ext uri="{FF2B5EF4-FFF2-40B4-BE49-F238E27FC236}">
                <a16:creationId xmlns:a16="http://schemas.microsoft.com/office/drawing/2014/main" id="{9D16D0BF-658C-8CDB-1B8E-6678DF516B62}"/>
              </a:ext>
            </a:extLst>
          </p:cNvPr>
          <p:cNvSpPr>
            <a:spLocks noGrp="1"/>
          </p:cNvSpPr>
          <p:nvPr>
            <p:ph idx="1"/>
          </p:nvPr>
        </p:nvSpPr>
        <p:spPr/>
        <p:txBody>
          <a:bodyPr>
            <a:normAutofit fontScale="85000" lnSpcReduction="20000"/>
          </a:bodyPr>
          <a:lstStyle/>
          <a:p>
            <a:r>
              <a:rPr lang="en-GB" dirty="0"/>
              <a:t>Over C17th between 50% and 66% of all white immigrants to Americas were indentured servants.</a:t>
            </a:r>
          </a:p>
          <a:p>
            <a:r>
              <a:rPr lang="en-GB" dirty="0"/>
              <a:t>Plantations labour intensive – supply of indentured labour couldn’t keep up</a:t>
            </a:r>
          </a:p>
          <a:p>
            <a:r>
              <a:rPr lang="en-GB" dirty="0"/>
              <a:t>Rising wages in England</a:t>
            </a:r>
          </a:p>
          <a:p>
            <a:r>
              <a:rPr lang="en-GB" dirty="0"/>
              <a:t>Enslaved labour was cheaper – indentured workers were for finite period and had to be paid, enslaved people only required minimum subsistence</a:t>
            </a:r>
          </a:p>
          <a:p>
            <a:r>
              <a:rPr lang="en-GB" dirty="0"/>
              <a:t>By mid-C18th, approximately 1.4 million enslaved people working on sugar plantations</a:t>
            </a:r>
          </a:p>
          <a:p>
            <a:r>
              <a:rPr lang="en-GB" dirty="0"/>
              <a:t>(Lindsay, 2008)</a:t>
            </a:r>
          </a:p>
          <a:p>
            <a:endParaRPr lang="en-GB" dirty="0"/>
          </a:p>
        </p:txBody>
      </p:sp>
    </p:spTree>
    <p:extLst>
      <p:ext uri="{BB962C8B-B14F-4D97-AF65-F5344CB8AC3E}">
        <p14:creationId xmlns:p14="http://schemas.microsoft.com/office/powerpoint/2010/main" val="13058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917FB-C254-486A-4479-4BB38B5CFE9E}"/>
              </a:ext>
            </a:extLst>
          </p:cNvPr>
          <p:cNvSpPr>
            <a:spLocks noGrp="1"/>
          </p:cNvSpPr>
          <p:nvPr>
            <p:ph type="title"/>
          </p:nvPr>
        </p:nvSpPr>
        <p:spPr/>
        <p:txBody>
          <a:bodyPr>
            <a:normAutofit fontScale="90000"/>
          </a:bodyPr>
          <a:lstStyle/>
          <a:p>
            <a:r>
              <a:rPr lang="en-GB" dirty="0"/>
              <a:t>Why did African communities sell enslaved people?</a:t>
            </a:r>
          </a:p>
        </p:txBody>
      </p:sp>
      <p:sp>
        <p:nvSpPr>
          <p:cNvPr id="3" name="Content Placeholder 2">
            <a:extLst>
              <a:ext uri="{FF2B5EF4-FFF2-40B4-BE49-F238E27FC236}">
                <a16:creationId xmlns:a16="http://schemas.microsoft.com/office/drawing/2014/main" id="{FFB18E6C-3445-69A2-1D07-C0AC1C8BAF81}"/>
              </a:ext>
            </a:extLst>
          </p:cNvPr>
          <p:cNvSpPr>
            <a:spLocks noGrp="1"/>
          </p:cNvSpPr>
          <p:nvPr>
            <p:ph idx="1"/>
          </p:nvPr>
        </p:nvSpPr>
        <p:spPr/>
        <p:txBody>
          <a:bodyPr>
            <a:normAutofit fontScale="77500" lnSpcReduction="20000"/>
          </a:bodyPr>
          <a:lstStyle/>
          <a:p>
            <a:r>
              <a:rPr lang="en-GB" dirty="0"/>
              <a:t>Most enslaved people were bought from African traders</a:t>
            </a:r>
          </a:p>
          <a:p>
            <a:r>
              <a:rPr lang="en-GB" dirty="0"/>
              <a:t>Control by European traders/force? Greed? – 1960s historiography (Mannix, 1962; Davidson, 1961)</a:t>
            </a:r>
          </a:p>
          <a:p>
            <a:r>
              <a:rPr lang="en-GB" dirty="0"/>
              <a:t>Misrepresentation – Europeans didn’t colonise and establish plantations in Africa until at least C19th, well after Atlantic trade abolished.</a:t>
            </a:r>
          </a:p>
          <a:p>
            <a:r>
              <a:rPr lang="en-GB" dirty="0"/>
              <a:t>Europeans in early period didn’t have significant technological/military advantage</a:t>
            </a:r>
          </a:p>
          <a:p>
            <a:r>
              <a:rPr lang="en-GB" dirty="0"/>
              <a:t>Major war between Europeans and Africans in slave-trade era – in Angola beginning 1579 – was a stalemate</a:t>
            </a:r>
          </a:p>
          <a:p>
            <a:r>
              <a:rPr lang="en-GB" dirty="0"/>
              <a:t>Trade ‘was as much a product of African as European influences’ (</a:t>
            </a:r>
            <a:r>
              <a:rPr lang="en-GB" dirty="0" err="1"/>
              <a:t>Eltis</a:t>
            </a:r>
            <a:r>
              <a:rPr lang="en-GB" dirty="0"/>
              <a:t>, 2000, p.2)</a:t>
            </a:r>
          </a:p>
        </p:txBody>
      </p:sp>
    </p:spTree>
    <p:extLst>
      <p:ext uri="{BB962C8B-B14F-4D97-AF65-F5344CB8AC3E}">
        <p14:creationId xmlns:p14="http://schemas.microsoft.com/office/powerpoint/2010/main" val="3955623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B37D7-439A-1C62-88AE-D3D70ECC834D}"/>
              </a:ext>
            </a:extLst>
          </p:cNvPr>
          <p:cNvSpPr>
            <a:spLocks noGrp="1"/>
          </p:cNvSpPr>
          <p:nvPr>
            <p:ph type="title"/>
          </p:nvPr>
        </p:nvSpPr>
        <p:spPr/>
        <p:txBody>
          <a:bodyPr>
            <a:normAutofit fontScale="90000"/>
          </a:bodyPr>
          <a:lstStyle/>
          <a:p>
            <a:r>
              <a:rPr lang="en-GB"/>
              <a:t>WHY DID AFRICAN COMMUNITIES SELL ENSLAVED PEOPLE?</a:t>
            </a:r>
            <a:endParaRPr lang="en-GB" dirty="0"/>
          </a:p>
        </p:txBody>
      </p:sp>
      <p:sp>
        <p:nvSpPr>
          <p:cNvPr id="3" name="Content Placeholder 2">
            <a:extLst>
              <a:ext uri="{FF2B5EF4-FFF2-40B4-BE49-F238E27FC236}">
                <a16:creationId xmlns:a16="http://schemas.microsoft.com/office/drawing/2014/main" id="{6FF07250-D204-0A0F-82C3-42FE89BF9D12}"/>
              </a:ext>
            </a:extLst>
          </p:cNvPr>
          <p:cNvSpPr>
            <a:spLocks noGrp="1"/>
          </p:cNvSpPr>
          <p:nvPr>
            <p:ph idx="1"/>
          </p:nvPr>
        </p:nvSpPr>
        <p:spPr/>
        <p:txBody>
          <a:bodyPr/>
          <a:lstStyle/>
          <a:p>
            <a:r>
              <a:rPr lang="en-GB" dirty="0"/>
              <a:t>War captives</a:t>
            </a:r>
          </a:p>
          <a:p>
            <a:r>
              <a:rPr lang="en-GB" dirty="0"/>
              <a:t>People convicted of crimes</a:t>
            </a:r>
          </a:p>
          <a:p>
            <a:r>
              <a:rPr lang="en-GB" dirty="0"/>
              <a:t>Pawns – given in payment of a debt</a:t>
            </a:r>
          </a:p>
          <a:p>
            <a:r>
              <a:rPr lang="en-GB" dirty="0"/>
              <a:t>Kidnappings</a:t>
            </a:r>
          </a:p>
          <a:p>
            <a:r>
              <a:rPr lang="en-GB" dirty="0"/>
              <a:t>(Lovejoy, 2000)</a:t>
            </a:r>
          </a:p>
        </p:txBody>
      </p:sp>
    </p:spTree>
    <p:extLst>
      <p:ext uri="{BB962C8B-B14F-4D97-AF65-F5344CB8AC3E}">
        <p14:creationId xmlns:p14="http://schemas.microsoft.com/office/powerpoint/2010/main" val="754008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8B826-C925-E5AF-E810-EC77C54C6D54}"/>
              </a:ext>
            </a:extLst>
          </p:cNvPr>
          <p:cNvSpPr>
            <a:spLocks noGrp="1"/>
          </p:cNvSpPr>
          <p:nvPr>
            <p:ph type="title"/>
          </p:nvPr>
        </p:nvSpPr>
        <p:spPr/>
        <p:txBody>
          <a:bodyPr>
            <a:normAutofit fontScale="90000"/>
          </a:bodyPr>
          <a:lstStyle/>
          <a:p>
            <a:r>
              <a:rPr lang="en-GB" dirty="0"/>
              <a:t>Why did African communities sell enslaved people?</a:t>
            </a:r>
          </a:p>
        </p:txBody>
      </p:sp>
      <p:sp>
        <p:nvSpPr>
          <p:cNvPr id="3" name="Content Placeholder 2">
            <a:extLst>
              <a:ext uri="{FF2B5EF4-FFF2-40B4-BE49-F238E27FC236}">
                <a16:creationId xmlns:a16="http://schemas.microsoft.com/office/drawing/2014/main" id="{A7222B26-DAF8-04D3-7249-9AFF43B682A4}"/>
              </a:ext>
            </a:extLst>
          </p:cNvPr>
          <p:cNvSpPr>
            <a:spLocks noGrp="1"/>
          </p:cNvSpPr>
          <p:nvPr>
            <p:ph idx="1"/>
          </p:nvPr>
        </p:nvSpPr>
        <p:spPr/>
        <p:txBody>
          <a:bodyPr>
            <a:normAutofit lnSpcReduction="10000"/>
          </a:bodyPr>
          <a:lstStyle/>
          <a:p>
            <a:r>
              <a:rPr lang="en-GB" dirty="0"/>
              <a:t>‘African’ had little meaning before C19th</a:t>
            </a:r>
          </a:p>
          <a:p>
            <a:r>
              <a:rPr lang="en-GB" dirty="0"/>
              <a:t>Population diversity</a:t>
            </a:r>
          </a:p>
          <a:p>
            <a:r>
              <a:rPr lang="en-GB" dirty="0"/>
              <a:t>“A king who sold war captives to a European trader likely had no more sense of affiliation with those enslaved individuals than the European did, or than the king and the European did with each other” (Lindsay, 2008)</a:t>
            </a:r>
          </a:p>
          <a:p>
            <a:r>
              <a:rPr lang="en-GB" dirty="0"/>
              <a:t>Idea of selling “their own people” based on racial categories that didn’t exist at the time (Lindsay, 2008).</a:t>
            </a:r>
          </a:p>
        </p:txBody>
      </p:sp>
    </p:spTree>
    <p:extLst>
      <p:ext uri="{BB962C8B-B14F-4D97-AF65-F5344CB8AC3E}">
        <p14:creationId xmlns:p14="http://schemas.microsoft.com/office/powerpoint/2010/main" val="4094635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51D8A-3ACB-5FA8-D226-64D2D99BA168}"/>
              </a:ext>
            </a:extLst>
          </p:cNvPr>
          <p:cNvSpPr>
            <a:spLocks noGrp="1"/>
          </p:cNvSpPr>
          <p:nvPr>
            <p:ph type="title"/>
          </p:nvPr>
        </p:nvSpPr>
        <p:spPr/>
        <p:txBody>
          <a:bodyPr>
            <a:normAutofit fontScale="90000"/>
          </a:bodyPr>
          <a:lstStyle/>
          <a:p>
            <a:r>
              <a:rPr lang="en-GB" dirty="0"/>
              <a:t>Why did African communities sell enslaved people?</a:t>
            </a:r>
          </a:p>
        </p:txBody>
      </p:sp>
      <p:sp>
        <p:nvSpPr>
          <p:cNvPr id="3" name="Content Placeholder 2">
            <a:extLst>
              <a:ext uri="{FF2B5EF4-FFF2-40B4-BE49-F238E27FC236}">
                <a16:creationId xmlns:a16="http://schemas.microsoft.com/office/drawing/2014/main" id="{3351DA36-A288-13DA-1DC6-9148802A8277}"/>
              </a:ext>
            </a:extLst>
          </p:cNvPr>
          <p:cNvSpPr>
            <a:spLocks noGrp="1"/>
          </p:cNvSpPr>
          <p:nvPr>
            <p:ph idx="1"/>
          </p:nvPr>
        </p:nvSpPr>
        <p:spPr/>
        <p:txBody>
          <a:bodyPr/>
          <a:lstStyle/>
          <a:p>
            <a:r>
              <a:rPr lang="en-GB" dirty="0"/>
              <a:t>Slave trade gave leaders a ‘low cost’ way to strengthen themselves and their followers at the expense of rivals.</a:t>
            </a:r>
          </a:p>
          <a:p>
            <a:r>
              <a:rPr lang="en-GB" dirty="0"/>
              <a:t>“Wealth in people” (Guyer, 1995).</a:t>
            </a:r>
          </a:p>
          <a:p>
            <a:r>
              <a:rPr lang="en-GB" dirty="0"/>
              <a:t>Patron-client relations</a:t>
            </a:r>
          </a:p>
          <a:p>
            <a:r>
              <a:rPr lang="en-GB" dirty="0"/>
              <a:t>Proceeds could be used to strengthen the state</a:t>
            </a:r>
          </a:p>
        </p:txBody>
      </p:sp>
    </p:spTree>
    <p:extLst>
      <p:ext uri="{BB962C8B-B14F-4D97-AF65-F5344CB8AC3E}">
        <p14:creationId xmlns:p14="http://schemas.microsoft.com/office/powerpoint/2010/main" val="149555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F8F26-956B-564F-6DA1-719399FF8312}"/>
              </a:ext>
            </a:extLst>
          </p:cNvPr>
          <p:cNvSpPr>
            <a:spLocks noGrp="1"/>
          </p:cNvSpPr>
          <p:nvPr>
            <p:ph type="title"/>
          </p:nvPr>
        </p:nvSpPr>
        <p:spPr/>
        <p:txBody>
          <a:bodyPr>
            <a:normAutofit fontScale="90000"/>
          </a:bodyPr>
          <a:lstStyle/>
          <a:p>
            <a:r>
              <a:rPr lang="en-GB" dirty="0"/>
              <a:t>Experiences of enslaved people</a:t>
            </a:r>
          </a:p>
        </p:txBody>
      </p:sp>
      <p:sp>
        <p:nvSpPr>
          <p:cNvPr id="3" name="Content Placeholder 2">
            <a:extLst>
              <a:ext uri="{FF2B5EF4-FFF2-40B4-BE49-F238E27FC236}">
                <a16:creationId xmlns:a16="http://schemas.microsoft.com/office/drawing/2014/main" id="{AB1C7EB9-913C-E1E7-EF5C-6A2AAF888900}"/>
              </a:ext>
            </a:extLst>
          </p:cNvPr>
          <p:cNvSpPr>
            <a:spLocks noGrp="1"/>
          </p:cNvSpPr>
          <p:nvPr>
            <p:ph idx="1"/>
          </p:nvPr>
        </p:nvSpPr>
        <p:spPr/>
        <p:txBody>
          <a:bodyPr>
            <a:normAutofit fontScale="70000" lnSpcReduction="20000"/>
          </a:bodyPr>
          <a:lstStyle/>
          <a:p>
            <a:r>
              <a:rPr lang="en-GB" dirty="0"/>
              <a:t>Early scholarship – focused on experiences of planters, slave-owning classes (e.g. Ragatz, 1928)</a:t>
            </a:r>
          </a:p>
          <a:p>
            <a:r>
              <a:rPr lang="en-GB" dirty="0"/>
              <a:t>From 1960s onwards – influence of civil rights movement, second wave feminism, decolonisation</a:t>
            </a:r>
          </a:p>
          <a:p>
            <a:r>
              <a:rPr lang="en-GB" dirty="0"/>
              <a:t>Social histories – focus on experiences of enslaved people </a:t>
            </a:r>
          </a:p>
          <a:p>
            <a:r>
              <a:rPr lang="en-GB" dirty="0"/>
              <a:t>Experiences of the ‘Middle Passage’ and enslavement in the Americas (See e.g. Smallwood, 2007; </a:t>
            </a:r>
            <a:r>
              <a:rPr lang="en-GB" dirty="0" err="1"/>
              <a:t>Rediker</a:t>
            </a:r>
            <a:r>
              <a:rPr lang="en-GB" dirty="0"/>
              <a:t>, 2007).</a:t>
            </a:r>
          </a:p>
          <a:p>
            <a:r>
              <a:rPr lang="en-GB"/>
              <a:t>From 1980s: </a:t>
            </a:r>
            <a:r>
              <a:rPr lang="en-GB" dirty="0"/>
              <a:t>c</a:t>
            </a:r>
            <a:r>
              <a:rPr lang="en-GB"/>
              <a:t>oncerns </a:t>
            </a:r>
            <a:r>
              <a:rPr lang="en-GB" dirty="0"/>
              <a:t>with gender, sexuality, race (e.g. Scully and Paton, 2005), and resistance</a:t>
            </a:r>
          </a:p>
          <a:p>
            <a:r>
              <a:rPr lang="en-GB" dirty="0"/>
              <a:t>Influence of decolonisation </a:t>
            </a:r>
          </a:p>
          <a:p>
            <a:r>
              <a:rPr lang="en-GB" dirty="0"/>
              <a:t>Humanity and agency, not passive victimisation</a:t>
            </a:r>
          </a:p>
        </p:txBody>
      </p:sp>
    </p:spTree>
    <p:extLst>
      <p:ext uri="{BB962C8B-B14F-4D97-AF65-F5344CB8AC3E}">
        <p14:creationId xmlns:p14="http://schemas.microsoft.com/office/powerpoint/2010/main" val="41630950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34001-4C76-81A5-221E-048704C4FCFA}"/>
              </a:ext>
            </a:extLst>
          </p:cNvPr>
          <p:cNvSpPr>
            <a:spLocks noGrp="1"/>
          </p:cNvSpPr>
          <p:nvPr>
            <p:ph type="title"/>
          </p:nvPr>
        </p:nvSpPr>
        <p:spPr>
          <a:xfrm>
            <a:off x="5300811" y="317500"/>
            <a:ext cx="5927576" cy="1701800"/>
          </a:xfrm>
        </p:spPr>
        <p:txBody>
          <a:bodyPr>
            <a:normAutofit/>
          </a:bodyPr>
          <a:lstStyle/>
          <a:p>
            <a:r>
              <a:rPr lang="en-GB" sz="5600"/>
              <a:t>The Middle Passage</a:t>
            </a:r>
          </a:p>
        </p:txBody>
      </p:sp>
      <p:pic>
        <p:nvPicPr>
          <p:cNvPr id="4" name="Picture 3">
            <a:extLst>
              <a:ext uri="{FF2B5EF4-FFF2-40B4-BE49-F238E27FC236}">
                <a16:creationId xmlns:a16="http://schemas.microsoft.com/office/drawing/2014/main" id="{3FFF104A-B5CC-92F4-5D6D-E02A572F9A66}"/>
              </a:ext>
            </a:extLst>
          </p:cNvPr>
          <p:cNvPicPr>
            <a:picLocks noChangeAspect="1"/>
          </p:cNvPicPr>
          <p:nvPr/>
        </p:nvPicPr>
        <p:blipFill>
          <a:blip r:embed="rId2"/>
          <a:srcRect l="10439" r="9193"/>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625FFC05-BC66-1C19-B7A1-A0802E0FC774}"/>
              </a:ext>
            </a:extLst>
          </p:cNvPr>
          <p:cNvSpPr>
            <a:spLocks noGrp="1"/>
          </p:cNvSpPr>
          <p:nvPr>
            <p:ph idx="1"/>
          </p:nvPr>
        </p:nvSpPr>
        <p:spPr>
          <a:xfrm>
            <a:off x="5300810" y="2587625"/>
            <a:ext cx="5927577" cy="3594100"/>
          </a:xfrm>
        </p:spPr>
        <p:txBody>
          <a:bodyPr anchor="t">
            <a:normAutofit fontScale="92500"/>
          </a:bodyPr>
          <a:lstStyle/>
          <a:p>
            <a:pPr>
              <a:lnSpc>
                <a:spcPct val="91000"/>
              </a:lnSpc>
            </a:pPr>
            <a:r>
              <a:rPr lang="en-GB" sz="2200" dirty="0"/>
              <a:t>Over 1.5 million died during the Middle Passage</a:t>
            </a:r>
          </a:p>
          <a:p>
            <a:pPr>
              <a:lnSpc>
                <a:spcPct val="91000"/>
              </a:lnSpc>
            </a:pPr>
            <a:r>
              <a:rPr lang="en-GB" sz="2200" dirty="0"/>
              <a:t>Unknown number died before embarkation</a:t>
            </a:r>
          </a:p>
          <a:p>
            <a:pPr>
              <a:lnSpc>
                <a:spcPct val="91000"/>
              </a:lnSpc>
            </a:pPr>
            <a:r>
              <a:rPr lang="en-GB" sz="2200" dirty="0"/>
              <a:t>Overpacking of ships</a:t>
            </a:r>
          </a:p>
          <a:p>
            <a:pPr>
              <a:lnSpc>
                <a:spcPct val="91000"/>
              </a:lnSpc>
            </a:pPr>
            <a:r>
              <a:rPr lang="en-GB" sz="2200" dirty="0"/>
              <a:t>Inadequate food and water provisions</a:t>
            </a:r>
          </a:p>
          <a:p>
            <a:pPr>
              <a:lnSpc>
                <a:spcPct val="91000"/>
              </a:lnSpc>
            </a:pPr>
            <a:r>
              <a:rPr lang="en-GB" sz="2200" dirty="0"/>
              <a:t>Spread of disease</a:t>
            </a:r>
          </a:p>
          <a:p>
            <a:pPr>
              <a:lnSpc>
                <a:spcPct val="91000"/>
              </a:lnSpc>
            </a:pPr>
            <a:r>
              <a:rPr lang="en-GB" sz="2200" dirty="0"/>
              <a:t>Long voyages</a:t>
            </a:r>
          </a:p>
          <a:p>
            <a:pPr>
              <a:lnSpc>
                <a:spcPct val="91000"/>
              </a:lnSpc>
            </a:pPr>
            <a:r>
              <a:rPr lang="en-GB" sz="2200" dirty="0"/>
              <a:t>High mortality – but highly profitable</a:t>
            </a:r>
          </a:p>
          <a:p>
            <a:pPr>
              <a:lnSpc>
                <a:spcPct val="91000"/>
              </a:lnSpc>
            </a:pPr>
            <a:r>
              <a:rPr lang="en-GB" sz="2200" dirty="0"/>
              <a:t>(Klein, 1978; Blackburn, 2010; Lindsay, 2008).</a:t>
            </a:r>
          </a:p>
        </p:txBody>
      </p:sp>
    </p:spTree>
    <p:extLst>
      <p:ext uri="{BB962C8B-B14F-4D97-AF65-F5344CB8AC3E}">
        <p14:creationId xmlns:p14="http://schemas.microsoft.com/office/powerpoint/2010/main" val="3783267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683AC-C771-8B96-801F-0144A77DB7C7}"/>
              </a:ext>
            </a:extLst>
          </p:cNvPr>
          <p:cNvSpPr>
            <a:spLocks noGrp="1"/>
          </p:cNvSpPr>
          <p:nvPr>
            <p:ph type="title"/>
          </p:nvPr>
        </p:nvSpPr>
        <p:spPr/>
        <p:txBody>
          <a:bodyPr/>
          <a:lstStyle/>
          <a:p>
            <a:r>
              <a:rPr lang="en-GB" dirty="0"/>
              <a:t>The middle passage</a:t>
            </a:r>
          </a:p>
        </p:txBody>
      </p:sp>
      <p:sp>
        <p:nvSpPr>
          <p:cNvPr id="3" name="Content Placeholder 2">
            <a:extLst>
              <a:ext uri="{FF2B5EF4-FFF2-40B4-BE49-F238E27FC236}">
                <a16:creationId xmlns:a16="http://schemas.microsoft.com/office/drawing/2014/main" id="{00752096-C628-D9F3-EC8B-AD8D64726822}"/>
              </a:ext>
            </a:extLst>
          </p:cNvPr>
          <p:cNvSpPr>
            <a:spLocks noGrp="1"/>
          </p:cNvSpPr>
          <p:nvPr>
            <p:ph idx="1"/>
          </p:nvPr>
        </p:nvSpPr>
        <p:spPr/>
        <p:txBody>
          <a:bodyPr>
            <a:normAutofit fontScale="92500" lnSpcReduction="10000"/>
          </a:bodyPr>
          <a:lstStyle/>
          <a:p>
            <a:r>
              <a:rPr lang="en-GB" dirty="0"/>
              <a:t>Ships specially built or adapted</a:t>
            </a:r>
          </a:p>
          <a:p>
            <a:r>
              <a:rPr lang="en-GB" dirty="0"/>
              <a:t>Ships as ‘complex, technologically sophisticated instruments of torture’ (</a:t>
            </a:r>
            <a:r>
              <a:rPr lang="en-GB" dirty="0" err="1"/>
              <a:t>Rediker</a:t>
            </a:r>
            <a:r>
              <a:rPr lang="en-GB" dirty="0"/>
              <a:t>, 2007, p.309).</a:t>
            </a:r>
          </a:p>
          <a:p>
            <a:r>
              <a:rPr lang="en-GB" dirty="0"/>
              <a:t>Some carried more than 500 people</a:t>
            </a:r>
          </a:p>
          <a:p>
            <a:r>
              <a:rPr lang="en-GB" dirty="0"/>
              <a:t>Partitions separated men/women and age groups – hoped to avoid insurrections.</a:t>
            </a:r>
          </a:p>
          <a:p>
            <a:r>
              <a:rPr lang="en-GB" dirty="0"/>
              <a:t>Women and children sometimes allowed to move freely on deck, adult men brought out only at specific times</a:t>
            </a:r>
          </a:p>
        </p:txBody>
      </p:sp>
    </p:spTree>
    <p:extLst>
      <p:ext uri="{BB962C8B-B14F-4D97-AF65-F5344CB8AC3E}">
        <p14:creationId xmlns:p14="http://schemas.microsoft.com/office/powerpoint/2010/main" val="3236218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1050-2D7E-CEEE-531E-21CC637F9270}"/>
              </a:ext>
            </a:extLst>
          </p:cNvPr>
          <p:cNvSpPr>
            <a:spLocks noGrp="1"/>
          </p:cNvSpPr>
          <p:nvPr>
            <p:ph type="title"/>
          </p:nvPr>
        </p:nvSpPr>
        <p:spPr/>
        <p:txBody>
          <a:bodyPr/>
          <a:lstStyle/>
          <a:p>
            <a:r>
              <a:rPr lang="en-GB" dirty="0"/>
              <a:t>The middle passage</a:t>
            </a:r>
          </a:p>
        </p:txBody>
      </p:sp>
      <p:sp>
        <p:nvSpPr>
          <p:cNvPr id="3" name="Content Placeholder 2">
            <a:extLst>
              <a:ext uri="{FF2B5EF4-FFF2-40B4-BE49-F238E27FC236}">
                <a16:creationId xmlns:a16="http://schemas.microsoft.com/office/drawing/2014/main" id="{13304039-DB85-CD8D-9C09-0A6C491EA580}"/>
              </a:ext>
            </a:extLst>
          </p:cNvPr>
          <p:cNvSpPr>
            <a:spLocks noGrp="1"/>
          </p:cNvSpPr>
          <p:nvPr>
            <p:ph idx="1"/>
          </p:nvPr>
        </p:nvSpPr>
        <p:spPr/>
        <p:txBody>
          <a:bodyPr>
            <a:normAutofit fontScale="92500"/>
          </a:bodyPr>
          <a:lstStyle/>
          <a:p>
            <a:r>
              <a:rPr lang="en-GB" dirty="0" err="1"/>
              <a:t>Mahommad</a:t>
            </a:r>
            <a:r>
              <a:rPr lang="en-GB" dirty="0"/>
              <a:t> </a:t>
            </a:r>
            <a:r>
              <a:rPr lang="en-GB" dirty="0" err="1"/>
              <a:t>Baquaqua</a:t>
            </a:r>
            <a:r>
              <a:rPr lang="en-GB" dirty="0"/>
              <a:t>, West African Muslim taken to Brazil in 1840s:</a:t>
            </a:r>
          </a:p>
          <a:p>
            <a:r>
              <a:rPr lang="en-GB" dirty="0"/>
              <a:t>“We were thrust into the hold of the vessel in a state of nudity, the males being crammed on one side, and the females on the other; the hold was so low that we could not stand up, but were obliged to crouch upon the floor or sit down; day and night were the same to us, sleep being denied us from the confined positions of our bodies, and we became desperate through suffering and fatigue”</a:t>
            </a:r>
          </a:p>
          <a:p>
            <a:r>
              <a:rPr lang="en-GB" dirty="0"/>
              <a:t>(Quoted in Lindsay, 2008).</a:t>
            </a:r>
          </a:p>
        </p:txBody>
      </p:sp>
    </p:spTree>
    <p:extLst>
      <p:ext uri="{BB962C8B-B14F-4D97-AF65-F5344CB8AC3E}">
        <p14:creationId xmlns:p14="http://schemas.microsoft.com/office/powerpoint/2010/main" val="7061174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E082-B56A-1182-BAB4-7433FCE3EBD2}"/>
              </a:ext>
            </a:extLst>
          </p:cNvPr>
          <p:cNvSpPr>
            <a:spLocks noGrp="1"/>
          </p:cNvSpPr>
          <p:nvPr>
            <p:ph type="title"/>
          </p:nvPr>
        </p:nvSpPr>
        <p:spPr/>
        <p:txBody>
          <a:bodyPr>
            <a:normAutofit fontScale="90000"/>
          </a:bodyPr>
          <a:lstStyle/>
          <a:p>
            <a:r>
              <a:rPr lang="en-GB" dirty="0"/>
              <a:t>Life as an enslaved person</a:t>
            </a:r>
          </a:p>
        </p:txBody>
      </p:sp>
      <p:sp>
        <p:nvSpPr>
          <p:cNvPr id="3" name="Content Placeholder 2">
            <a:extLst>
              <a:ext uri="{FF2B5EF4-FFF2-40B4-BE49-F238E27FC236}">
                <a16:creationId xmlns:a16="http://schemas.microsoft.com/office/drawing/2014/main" id="{5B4EFD58-2AB5-2A41-AF34-6706B28F1981}"/>
              </a:ext>
            </a:extLst>
          </p:cNvPr>
          <p:cNvSpPr>
            <a:spLocks noGrp="1"/>
          </p:cNvSpPr>
          <p:nvPr>
            <p:ph idx="1"/>
          </p:nvPr>
        </p:nvSpPr>
        <p:spPr/>
        <p:txBody>
          <a:bodyPr/>
          <a:lstStyle/>
          <a:p>
            <a:r>
              <a:rPr lang="en-GB" dirty="0"/>
              <a:t>Differences between and within colonies (Davis, 2006)</a:t>
            </a:r>
          </a:p>
          <a:p>
            <a:r>
              <a:rPr lang="en-GB" dirty="0"/>
              <a:t>Once in the Americas, between 1 in 10 and 1 in 5 enslaved people died within the first year.</a:t>
            </a:r>
          </a:p>
          <a:p>
            <a:r>
              <a:rPr lang="en-GB" dirty="0"/>
              <a:t>Those who survived had as much labour extracted from them as possible  - 70 to 80 hour working weeks</a:t>
            </a:r>
          </a:p>
          <a:p>
            <a:r>
              <a:rPr lang="en-GB" dirty="0"/>
              <a:t>Overwork, malnutrition, disease – labour needed to be replaced by further importation of enslaved people</a:t>
            </a:r>
          </a:p>
          <a:p>
            <a:endParaRPr lang="en-GB" dirty="0"/>
          </a:p>
        </p:txBody>
      </p:sp>
    </p:spTree>
    <p:extLst>
      <p:ext uri="{BB962C8B-B14F-4D97-AF65-F5344CB8AC3E}">
        <p14:creationId xmlns:p14="http://schemas.microsoft.com/office/powerpoint/2010/main" val="10853420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FE60-9EA2-7E40-6D98-0AA1E2563C0B}"/>
              </a:ext>
            </a:extLst>
          </p:cNvPr>
          <p:cNvSpPr>
            <a:spLocks noGrp="1"/>
          </p:cNvSpPr>
          <p:nvPr>
            <p:ph type="title"/>
          </p:nvPr>
        </p:nvSpPr>
        <p:spPr/>
        <p:txBody>
          <a:bodyPr>
            <a:normAutofit fontScale="90000"/>
          </a:bodyPr>
          <a:lstStyle/>
          <a:p>
            <a:r>
              <a:rPr lang="en-GB" dirty="0"/>
              <a:t>LIFE AS AN ENSLAVED PERSON</a:t>
            </a:r>
          </a:p>
        </p:txBody>
      </p:sp>
      <p:sp>
        <p:nvSpPr>
          <p:cNvPr id="3" name="Content Placeholder 2">
            <a:extLst>
              <a:ext uri="{FF2B5EF4-FFF2-40B4-BE49-F238E27FC236}">
                <a16:creationId xmlns:a16="http://schemas.microsoft.com/office/drawing/2014/main" id="{7E033EC9-75A9-A421-9995-4870F7E54397}"/>
              </a:ext>
            </a:extLst>
          </p:cNvPr>
          <p:cNvSpPr>
            <a:spLocks noGrp="1"/>
          </p:cNvSpPr>
          <p:nvPr>
            <p:ph idx="1"/>
          </p:nvPr>
        </p:nvSpPr>
        <p:spPr/>
        <p:txBody>
          <a:bodyPr>
            <a:normAutofit fontScale="85000" lnSpcReduction="20000"/>
          </a:bodyPr>
          <a:lstStyle/>
          <a:p>
            <a:r>
              <a:rPr lang="en-GB" dirty="0"/>
              <a:t>Manumission rare – “New World slavery was a curse that even the grandchildren of the grandchildren of the original African captive found it exceedingly difficult to escape” (Blackburn, 2010, p.4)</a:t>
            </a:r>
          </a:p>
          <a:p>
            <a:r>
              <a:rPr lang="en-GB" dirty="0"/>
              <a:t>Kinship identities threatened</a:t>
            </a:r>
          </a:p>
          <a:p>
            <a:r>
              <a:rPr lang="en-GB" dirty="0"/>
              <a:t>Ties to ‘shipmates’, friends, relatives, were vulnerable – enslaved people could be sold at any time (Blackburn, 2010).</a:t>
            </a:r>
          </a:p>
          <a:p>
            <a:r>
              <a:rPr lang="en-GB" dirty="0"/>
              <a:t>‘Sadistic violence’ – resistance crushed with displays of exemplary cruelty (Blackburn, 2010).</a:t>
            </a:r>
          </a:p>
          <a:p>
            <a:r>
              <a:rPr lang="en-GB" dirty="0"/>
              <a:t>High mortality, low birthrate – need for more imported enslaved people (Lindsay, 2008).</a:t>
            </a:r>
          </a:p>
        </p:txBody>
      </p:sp>
    </p:spTree>
    <p:extLst>
      <p:ext uri="{BB962C8B-B14F-4D97-AF65-F5344CB8AC3E}">
        <p14:creationId xmlns:p14="http://schemas.microsoft.com/office/powerpoint/2010/main" val="14727533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AD516-C751-8FE6-D1F1-3557F3B2CF12}"/>
              </a:ext>
            </a:extLst>
          </p:cNvPr>
          <p:cNvSpPr>
            <a:spLocks noGrp="1"/>
          </p:cNvSpPr>
          <p:nvPr>
            <p:ph type="title"/>
          </p:nvPr>
        </p:nvSpPr>
        <p:spPr>
          <a:xfrm>
            <a:off x="960120" y="317814"/>
            <a:ext cx="10268712" cy="1700784"/>
          </a:xfrm>
        </p:spPr>
        <p:txBody>
          <a:bodyPr>
            <a:normAutofit/>
          </a:bodyPr>
          <a:lstStyle/>
          <a:p>
            <a:r>
              <a:rPr lang="en-GB"/>
              <a:t>Resistance</a:t>
            </a:r>
            <a:endParaRPr lang="en-GB" dirty="0"/>
          </a:p>
        </p:txBody>
      </p:sp>
      <p:sp>
        <p:nvSpPr>
          <p:cNvPr id="3" name="Content Placeholder 2">
            <a:extLst>
              <a:ext uri="{FF2B5EF4-FFF2-40B4-BE49-F238E27FC236}">
                <a16:creationId xmlns:a16="http://schemas.microsoft.com/office/drawing/2014/main" id="{B8AB5B1B-56FD-1FA2-9D28-F4A4E57C32BB}"/>
              </a:ext>
            </a:extLst>
          </p:cNvPr>
          <p:cNvSpPr>
            <a:spLocks noGrp="1"/>
          </p:cNvSpPr>
          <p:nvPr>
            <p:ph idx="1"/>
          </p:nvPr>
        </p:nvSpPr>
        <p:spPr>
          <a:xfrm>
            <a:off x="960120" y="2587752"/>
            <a:ext cx="5869303" cy="3593592"/>
          </a:xfrm>
        </p:spPr>
        <p:txBody>
          <a:bodyPr>
            <a:normAutofit/>
          </a:bodyPr>
          <a:lstStyle/>
          <a:p>
            <a:pPr>
              <a:lnSpc>
                <a:spcPct val="91000"/>
              </a:lnSpc>
            </a:pPr>
            <a:r>
              <a:rPr lang="en-GB" sz="2200"/>
              <a:t>Resistance on the African continent –Dona Beatriz </a:t>
            </a:r>
            <a:r>
              <a:rPr lang="en-GB" sz="2200" err="1"/>
              <a:t>Kimpa</a:t>
            </a:r>
            <a:r>
              <a:rPr lang="en-GB" sz="2200"/>
              <a:t> Vita (Late C17th/early C18th)</a:t>
            </a:r>
          </a:p>
          <a:p>
            <a:pPr>
              <a:lnSpc>
                <a:spcPct val="91000"/>
              </a:lnSpc>
            </a:pPr>
            <a:r>
              <a:rPr lang="en-GB" sz="2200"/>
              <a:t>Declared she was possessed by St Anthony</a:t>
            </a:r>
          </a:p>
          <a:p>
            <a:pPr>
              <a:lnSpc>
                <a:spcPct val="91000"/>
              </a:lnSpc>
            </a:pPr>
            <a:r>
              <a:rPr lang="en-GB" sz="2200"/>
              <a:t>Travelled across the Kongo territory promoting prayers, denouncing war that led to slave trade</a:t>
            </a:r>
          </a:p>
          <a:p>
            <a:pPr>
              <a:lnSpc>
                <a:spcPct val="91000"/>
              </a:lnSpc>
            </a:pPr>
            <a:r>
              <a:rPr lang="en-GB" sz="2200"/>
              <a:t>Burned at the stake in 1706, thousands of supporters enslaved</a:t>
            </a:r>
          </a:p>
          <a:p>
            <a:pPr>
              <a:lnSpc>
                <a:spcPct val="91000"/>
              </a:lnSpc>
            </a:pPr>
            <a:r>
              <a:rPr lang="en-GB" sz="2200"/>
              <a:t>(Thornton, 1998)</a:t>
            </a:r>
          </a:p>
        </p:txBody>
      </p:sp>
      <p:pic>
        <p:nvPicPr>
          <p:cNvPr id="4" name="Picture 3">
            <a:extLst>
              <a:ext uri="{FF2B5EF4-FFF2-40B4-BE49-F238E27FC236}">
                <a16:creationId xmlns:a16="http://schemas.microsoft.com/office/drawing/2014/main" id="{7A627E99-27C3-F0D7-46F4-8B523B5C39A5}"/>
              </a:ext>
            </a:extLst>
          </p:cNvPr>
          <p:cNvPicPr>
            <a:picLocks noChangeAspect="1"/>
          </p:cNvPicPr>
          <p:nvPr/>
        </p:nvPicPr>
        <p:blipFill>
          <a:blip r:embed="rId2"/>
          <a:srcRect t="15685" r="-2" b="8327"/>
          <a:stretch/>
        </p:blipFill>
        <p:spPr>
          <a:xfrm>
            <a:off x="7537704" y="2264989"/>
            <a:ext cx="4654296" cy="4593011"/>
          </a:xfrm>
          <a:prstGeom prst="rect">
            <a:avLst/>
          </a:prstGeom>
        </p:spPr>
      </p:pic>
    </p:spTree>
    <p:extLst>
      <p:ext uri="{BB962C8B-B14F-4D97-AF65-F5344CB8AC3E}">
        <p14:creationId xmlns:p14="http://schemas.microsoft.com/office/powerpoint/2010/main" val="42645430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666091B-3E48-445D-9D54-63D9E8017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477F8F-3259-4F49-9F98-9097DDBD9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152632"/>
            <a:ext cx="12190476" cy="37053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EA9CB-B207-FC15-D4A0-F8FF3530960D}"/>
              </a:ext>
            </a:extLst>
          </p:cNvPr>
          <p:cNvSpPr>
            <a:spLocks noGrp="1"/>
          </p:cNvSpPr>
          <p:nvPr>
            <p:ph type="title"/>
          </p:nvPr>
        </p:nvSpPr>
        <p:spPr>
          <a:xfrm>
            <a:off x="960121" y="3641834"/>
            <a:ext cx="5128260" cy="2486011"/>
          </a:xfrm>
        </p:spPr>
        <p:txBody>
          <a:bodyPr>
            <a:normAutofit/>
          </a:bodyPr>
          <a:lstStyle/>
          <a:p>
            <a:r>
              <a:rPr lang="en-GB">
                <a:solidFill>
                  <a:schemeClr val="tx1"/>
                </a:solidFill>
              </a:rPr>
              <a:t>Resistance</a:t>
            </a:r>
          </a:p>
        </p:txBody>
      </p:sp>
      <p:pic>
        <p:nvPicPr>
          <p:cNvPr id="4" name="Picture 3">
            <a:extLst>
              <a:ext uri="{FF2B5EF4-FFF2-40B4-BE49-F238E27FC236}">
                <a16:creationId xmlns:a16="http://schemas.microsoft.com/office/drawing/2014/main" id="{5609EC93-8CF8-7EA7-BF17-E9406244E691}"/>
              </a:ext>
            </a:extLst>
          </p:cNvPr>
          <p:cNvPicPr>
            <a:picLocks noChangeAspect="1"/>
          </p:cNvPicPr>
          <p:nvPr/>
        </p:nvPicPr>
        <p:blipFill>
          <a:blip r:embed="rId2"/>
          <a:stretch>
            <a:fillRect/>
          </a:stretch>
        </p:blipFill>
        <p:spPr>
          <a:xfrm>
            <a:off x="2315997" y="-22572"/>
            <a:ext cx="7560006" cy="3175203"/>
          </a:xfrm>
          <a:prstGeom prst="rect">
            <a:avLst/>
          </a:prstGeom>
        </p:spPr>
      </p:pic>
      <p:sp>
        <p:nvSpPr>
          <p:cNvPr id="3" name="Content Placeholder 2">
            <a:extLst>
              <a:ext uri="{FF2B5EF4-FFF2-40B4-BE49-F238E27FC236}">
                <a16:creationId xmlns:a16="http://schemas.microsoft.com/office/drawing/2014/main" id="{9649770A-2A19-4BA1-0CF9-85160E5170B0}"/>
              </a:ext>
            </a:extLst>
          </p:cNvPr>
          <p:cNvSpPr>
            <a:spLocks noGrp="1"/>
          </p:cNvSpPr>
          <p:nvPr>
            <p:ph idx="1"/>
          </p:nvPr>
        </p:nvSpPr>
        <p:spPr>
          <a:xfrm>
            <a:off x="6743383" y="3637264"/>
            <a:ext cx="4427310" cy="2490581"/>
          </a:xfrm>
        </p:spPr>
        <p:txBody>
          <a:bodyPr anchor="ctr">
            <a:normAutofit fontScale="92500" lnSpcReduction="10000"/>
          </a:bodyPr>
          <a:lstStyle/>
          <a:p>
            <a:pPr>
              <a:lnSpc>
                <a:spcPct val="91000"/>
              </a:lnSpc>
            </a:pPr>
            <a:r>
              <a:rPr lang="en-GB" sz="2200" dirty="0"/>
              <a:t>Approx 10% of slave voyages experienced insurrection (Richardson, 2001)</a:t>
            </a:r>
          </a:p>
          <a:p>
            <a:pPr>
              <a:lnSpc>
                <a:spcPct val="91000"/>
              </a:lnSpc>
            </a:pPr>
            <a:r>
              <a:rPr lang="en-GB" sz="2200" dirty="0"/>
              <a:t>Amistad insurrection 1839 (Osagie, 2003)</a:t>
            </a:r>
          </a:p>
          <a:p>
            <a:pPr>
              <a:lnSpc>
                <a:spcPct val="91000"/>
              </a:lnSpc>
            </a:pPr>
            <a:r>
              <a:rPr lang="en-GB" sz="2200" dirty="0"/>
              <a:t>Suicide – ships’ crews erected netting around upper deck to stop them jumping (Lindsay, 2008)</a:t>
            </a:r>
          </a:p>
        </p:txBody>
      </p:sp>
    </p:spTree>
    <p:extLst>
      <p:ext uri="{BB962C8B-B14F-4D97-AF65-F5344CB8AC3E}">
        <p14:creationId xmlns:p14="http://schemas.microsoft.com/office/powerpoint/2010/main" val="4266137537"/>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8EA39-C709-94BB-E5BD-DE6C120E3A0F}"/>
              </a:ext>
            </a:extLst>
          </p:cNvPr>
          <p:cNvSpPr>
            <a:spLocks noGrp="1"/>
          </p:cNvSpPr>
          <p:nvPr>
            <p:ph type="title"/>
          </p:nvPr>
        </p:nvSpPr>
        <p:spPr/>
        <p:txBody>
          <a:bodyPr/>
          <a:lstStyle/>
          <a:p>
            <a:r>
              <a:rPr lang="en-GB" dirty="0"/>
              <a:t>Resistance</a:t>
            </a:r>
          </a:p>
        </p:txBody>
      </p:sp>
      <p:sp>
        <p:nvSpPr>
          <p:cNvPr id="3" name="Content Placeholder 2">
            <a:extLst>
              <a:ext uri="{FF2B5EF4-FFF2-40B4-BE49-F238E27FC236}">
                <a16:creationId xmlns:a16="http://schemas.microsoft.com/office/drawing/2014/main" id="{B88F6273-51C0-CA70-2DAB-A86A48F9A7FE}"/>
              </a:ext>
            </a:extLst>
          </p:cNvPr>
          <p:cNvSpPr>
            <a:spLocks noGrp="1"/>
          </p:cNvSpPr>
          <p:nvPr>
            <p:ph idx="1"/>
          </p:nvPr>
        </p:nvSpPr>
        <p:spPr/>
        <p:txBody>
          <a:bodyPr/>
          <a:lstStyle/>
          <a:p>
            <a:r>
              <a:rPr lang="en-GB" dirty="0"/>
              <a:t>Insurrections:</a:t>
            </a:r>
          </a:p>
          <a:p>
            <a:r>
              <a:rPr lang="en-GB" dirty="0"/>
              <a:t> Barbados 1816</a:t>
            </a:r>
          </a:p>
          <a:p>
            <a:r>
              <a:rPr lang="en-GB" dirty="0"/>
              <a:t> Demerara 1823</a:t>
            </a:r>
          </a:p>
          <a:p>
            <a:r>
              <a:rPr lang="en-GB" dirty="0"/>
              <a:t>Jamaica 1831 </a:t>
            </a:r>
          </a:p>
          <a:p>
            <a:r>
              <a:rPr lang="en-GB" dirty="0"/>
              <a:t>(Matthews, 2006)</a:t>
            </a:r>
          </a:p>
          <a:p>
            <a:endParaRPr lang="en-GB" dirty="0"/>
          </a:p>
          <a:p>
            <a:endParaRPr lang="en-GB" dirty="0"/>
          </a:p>
        </p:txBody>
      </p:sp>
      <p:pic>
        <p:nvPicPr>
          <p:cNvPr id="4" name="Picture 3">
            <a:extLst>
              <a:ext uri="{FF2B5EF4-FFF2-40B4-BE49-F238E27FC236}">
                <a16:creationId xmlns:a16="http://schemas.microsoft.com/office/drawing/2014/main" id="{268A159F-516B-3326-C41B-AF4C5FEA40C5}"/>
              </a:ext>
            </a:extLst>
          </p:cNvPr>
          <p:cNvPicPr>
            <a:picLocks noChangeAspect="1"/>
          </p:cNvPicPr>
          <p:nvPr/>
        </p:nvPicPr>
        <p:blipFill>
          <a:blip r:embed="rId2"/>
          <a:stretch>
            <a:fillRect/>
          </a:stretch>
        </p:blipFill>
        <p:spPr>
          <a:xfrm>
            <a:off x="6379265" y="2265088"/>
            <a:ext cx="5715000" cy="3638550"/>
          </a:xfrm>
          <a:prstGeom prst="rect">
            <a:avLst/>
          </a:prstGeom>
        </p:spPr>
      </p:pic>
    </p:spTree>
    <p:extLst>
      <p:ext uri="{BB962C8B-B14F-4D97-AF65-F5344CB8AC3E}">
        <p14:creationId xmlns:p14="http://schemas.microsoft.com/office/powerpoint/2010/main" val="9007998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5CF99-64CD-8B2C-9E9A-6A8A5EFD61B5}"/>
              </a:ext>
            </a:extLst>
          </p:cNvPr>
          <p:cNvSpPr>
            <a:spLocks noGrp="1"/>
          </p:cNvSpPr>
          <p:nvPr>
            <p:ph type="title"/>
          </p:nvPr>
        </p:nvSpPr>
        <p:spPr/>
        <p:txBody>
          <a:bodyPr/>
          <a:lstStyle/>
          <a:p>
            <a:r>
              <a:rPr lang="en-GB" dirty="0"/>
              <a:t>RESISTANCE</a:t>
            </a:r>
          </a:p>
        </p:txBody>
      </p:sp>
      <p:sp>
        <p:nvSpPr>
          <p:cNvPr id="3" name="Content Placeholder 2">
            <a:extLst>
              <a:ext uri="{FF2B5EF4-FFF2-40B4-BE49-F238E27FC236}">
                <a16:creationId xmlns:a16="http://schemas.microsoft.com/office/drawing/2014/main" id="{627BEB5F-18F7-F39B-6E06-23EBE8515FFA}"/>
              </a:ext>
            </a:extLst>
          </p:cNvPr>
          <p:cNvSpPr>
            <a:spLocks noGrp="1"/>
          </p:cNvSpPr>
          <p:nvPr>
            <p:ph idx="1"/>
          </p:nvPr>
        </p:nvSpPr>
        <p:spPr/>
        <p:txBody>
          <a:bodyPr>
            <a:normAutofit/>
          </a:bodyPr>
          <a:lstStyle/>
          <a:p>
            <a:r>
              <a:rPr lang="en-GB" dirty="0"/>
              <a:t>Slowdowns, breaking tools (Craton, 1982)</a:t>
            </a:r>
          </a:p>
          <a:p>
            <a:r>
              <a:rPr lang="en-GB" dirty="0"/>
              <a:t>Running away (</a:t>
            </a:r>
            <a:r>
              <a:rPr lang="en-GB" dirty="0" err="1"/>
              <a:t>Heuman</a:t>
            </a:r>
            <a:r>
              <a:rPr lang="en-GB" dirty="0"/>
              <a:t>, 1986)</a:t>
            </a:r>
          </a:p>
          <a:p>
            <a:r>
              <a:rPr lang="en-GB" dirty="0"/>
              <a:t>Maroon settlements (Campbell, 1990)</a:t>
            </a:r>
          </a:p>
          <a:p>
            <a:r>
              <a:rPr lang="en-GB" dirty="0"/>
              <a:t>Asserting humanity and maintenance and adaptation of home cultures and religions (Davis, 2006; Hawthorne 2010)</a:t>
            </a:r>
          </a:p>
          <a:p>
            <a:r>
              <a:rPr lang="en-GB" dirty="0"/>
              <a:t>Brazil and Cuba – Catholic lay brotherhoods (Mulvey, 1980).</a:t>
            </a:r>
          </a:p>
        </p:txBody>
      </p:sp>
    </p:spTree>
    <p:extLst>
      <p:ext uri="{BB962C8B-B14F-4D97-AF65-F5344CB8AC3E}">
        <p14:creationId xmlns:p14="http://schemas.microsoft.com/office/powerpoint/2010/main" val="2272336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E6618-0D30-9384-F31A-7E35460B56C1}"/>
              </a:ext>
            </a:extLst>
          </p:cNvPr>
          <p:cNvSpPr>
            <a:spLocks noGrp="1"/>
          </p:cNvSpPr>
          <p:nvPr>
            <p:ph type="title"/>
          </p:nvPr>
        </p:nvSpPr>
        <p:spPr/>
        <p:txBody>
          <a:bodyPr>
            <a:normAutofit fontScale="90000"/>
          </a:bodyPr>
          <a:lstStyle/>
          <a:p>
            <a:r>
              <a:rPr lang="en-GB" dirty="0"/>
              <a:t>Why did the slave trade end?</a:t>
            </a:r>
          </a:p>
        </p:txBody>
      </p:sp>
      <p:sp>
        <p:nvSpPr>
          <p:cNvPr id="3" name="Content Placeholder 2">
            <a:extLst>
              <a:ext uri="{FF2B5EF4-FFF2-40B4-BE49-F238E27FC236}">
                <a16:creationId xmlns:a16="http://schemas.microsoft.com/office/drawing/2014/main" id="{FAA0196F-A50B-111F-F178-3B41A948B185}"/>
              </a:ext>
            </a:extLst>
          </p:cNvPr>
          <p:cNvSpPr>
            <a:spLocks noGrp="1"/>
          </p:cNvSpPr>
          <p:nvPr>
            <p:ph idx="1"/>
          </p:nvPr>
        </p:nvSpPr>
        <p:spPr/>
        <p:txBody>
          <a:bodyPr>
            <a:normAutofit fontScale="85000" lnSpcReduction="20000"/>
          </a:bodyPr>
          <a:lstStyle/>
          <a:p>
            <a:r>
              <a:rPr lang="en-GB" dirty="0"/>
              <a:t>Huge debate amongst historians</a:t>
            </a:r>
          </a:p>
          <a:p>
            <a:r>
              <a:rPr lang="en-GB" dirty="0"/>
              <a:t>Until 1940s, general consensus that it was because of religious feeling and humanitarianism (Coupland, 1933)</a:t>
            </a:r>
          </a:p>
          <a:p>
            <a:r>
              <a:rPr lang="en-GB" dirty="0"/>
              <a:t>Some more recent historians also emphasise this:</a:t>
            </a:r>
          </a:p>
          <a:p>
            <a:r>
              <a:rPr lang="en-GB" dirty="0"/>
              <a:t>	New ideological currents in C18th – people began to question legitimacy 	(Davis, 2006)</a:t>
            </a:r>
          </a:p>
          <a:p>
            <a:r>
              <a:rPr lang="en-GB" dirty="0"/>
              <a:t>	Evangelical Christianity in Britain and North American colonies – 	egalitarian idea of God.</a:t>
            </a:r>
          </a:p>
          <a:p>
            <a:r>
              <a:rPr lang="en-GB" dirty="0"/>
              <a:t>	Enlightenment thinking – individual freedoms, inalienable natural rights</a:t>
            </a:r>
          </a:p>
          <a:p>
            <a:endParaRPr lang="en-GB" dirty="0"/>
          </a:p>
        </p:txBody>
      </p:sp>
    </p:spTree>
    <p:extLst>
      <p:ext uri="{BB962C8B-B14F-4D97-AF65-F5344CB8AC3E}">
        <p14:creationId xmlns:p14="http://schemas.microsoft.com/office/powerpoint/2010/main" val="34707384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6DF55-127A-E447-4F34-4E52080D582A}"/>
              </a:ext>
            </a:extLst>
          </p:cNvPr>
          <p:cNvSpPr>
            <a:spLocks noGrp="1"/>
          </p:cNvSpPr>
          <p:nvPr>
            <p:ph type="title"/>
          </p:nvPr>
        </p:nvSpPr>
        <p:spPr>
          <a:xfrm>
            <a:off x="960120" y="317814"/>
            <a:ext cx="10268712" cy="1700784"/>
          </a:xfrm>
        </p:spPr>
        <p:txBody>
          <a:bodyPr>
            <a:normAutofit/>
          </a:bodyPr>
          <a:lstStyle/>
          <a:p>
            <a:r>
              <a:rPr lang="en-GB" sz="6100"/>
              <a:t>Why did the slave trade end?</a:t>
            </a:r>
          </a:p>
        </p:txBody>
      </p:sp>
      <p:sp>
        <p:nvSpPr>
          <p:cNvPr id="3" name="Content Placeholder 2">
            <a:extLst>
              <a:ext uri="{FF2B5EF4-FFF2-40B4-BE49-F238E27FC236}">
                <a16:creationId xmlns:a16="http://schemas.microsoft.com/office/drawing/2014/main" id="{58DEEB6D-E3FD-7C56-14B7-A27AFBEC85D6}"/>
              </a:ext>
            </a:extLst>
          </p:cNvPr>
          <p:cNvSpPr>
            <a:spLocks noGrp="1"/>
          </p:cNvSpPr>
          <p:nvPr>
            <p:ph idx="1"/>
          </p:nvPr>
        </p:nvSpPr>
        <p:spPr>
          <a:xfrm>
            <a:off x="960120" y="2587752"/>
            <a:ext cx="5869303" cy="3593592"/>
          </a:xfrm>
        </p:spPr>
        <p:txBody>
          <a:bodyPr>
            <a:normAutofit fontScale="92500" lnSpcReduction="10000"/>
          </a:bodyPr>
          <a:lstStyle/>
          <a:p>
            <a:pPr>
              <a:lnSpc>
                <a:spcPct val="91000"/>
              </a:lnSpc>
            </a:pPr>
            <a:r>
              <a:rPr lang="en-GB" dirty="0"/>
              <a:t>Eric Williams – Trinidadian scholar (1944)</a:t>
            </a:r>
          </a:p>
          <a:p>
            <a:pPr>
              <a:lnSpc>
                <a:spcPct val="91000"/>
              </a:lnSpc>
            </a:pPr>
            <a:r>
              <a:rPr lang="en-GB" dirty="0"/>
              <a:t>Slavery and the slave trade were abolished because they were no longer profitable – not because of humanitarianism.</a:t>
            </a:r>
          </a:p>
          <a:p>
            <a:pPr>
              <a:lnSpc>
                <a:spcPct val="91000"/>
              </a:lnSpc>
            </a:pPr>
            <a:r>
              <a:rPr lang="en-GB" dirty="0"/>
              <a:t>Slavery financed the industrial revolution</a:t>
            </a:r>
          </a:p>
          <a:p>
            <a:pPr>
              <a:lnSpc>
                <a:spcPct val="91000"/>
              </a:lnSpc>
            </a:pPr>
            <a:r>
              <a:rPr lang="en-GB" dirty="0"/>
              <a:t>Industrial revolution – shift towards free market capitalism</a:t>
            </a:r>
          </a:p>
        </p:txBody>
      </p:sp>
      <p:pic>
        <p:nvPicPr>
          <p:cNvPr id="4" name="Picture 3">
            <a:extLst>
              <a:ext uri="{FF2B5EF4-FFF2-40B4-BE49-F238E27FC236}">
                <a16:creationId xmlns:a16="http://schemas.microsoft.com/office/drawing/2014/main" id="{058C90DE-7A4B-4D00-6B9E-6CB7E5D4BD37}"/>
              </a:ext>
            </a:extLst>
          </p:cNvPr>
          <p:cNvPicPr>
            <a:picLocks noChangeAspect="1"/>
          </p:cNvPicPr>
          <p:nvPr/>
        </p:nvPicPr>
        <p:blipFill>
          <a:blip r:embed="rId2"/>
          <a:srcRect l="64" r="2322" b="-2"/>
          <a:stretch/>
        </p:blipFill>
        <p:spPr>
          <a:xfrm>
            <a:off x="7537704" y="2264989"/>
            <a:ext cx="4654296" cy="4593011"/>
          </a:xfrm>
          <a:prstGeom prst="rect">
            <a:avLst/>
          </a:prstGeom>
        </p:spPr>
      </p:pic>
    </p:spTree>
    <p:extLst>
      <p:ext uri="{BB962C8B-B14F-4D97-AF65-F5344CB8AC3E}">
        <p14:creationId xmlns:p14="http://schemas.microsoft.com/office/powerpoint/2010/main" val="607648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FC07-E63D-0AA1-3E48-937F534955F2}"/>
              </a:ext>
            </a:extLst>
          </p:cNvPr>
          <p:cNvSpPr>
            <a:spLocks noGrp="1"/>
          </p:cNvSpPr>
          <p:nvPr>
            <p:ph type="title"/>
          </p:nvPr>
        </p:nvSpPr>
        <p:spPr/>
        <p:txBody>
          <a:bodyPr>
            <a:normAutofit fontScale="90000"/>
          </a:bodyPr>
          <a:lstStyle/>
          <a:p>
            <a:r>
              <a:rPr lang="en-GB" dirty="0"/>
              <a:t>Why did the slave trade end?</a:t>
            </a:r>
          </a:p>
        </p:txBody>
      </p:sp>
      <p:sp>
        <p:nvSpPr>
          <p:cNvPr id="3" name="Content Placeholder 2">
            <a:extLst>
              <a:ext uri="{FF2B5EF4-FFF2-40B4-BE49-F238E27FC236}">
                <a16:creationId xmlns:a16="http://schemas.microsoft.com/office/drawing/2014/main" id="{2C9739A3-8AB1-17EC-7454-90096DB09FC6}"/>
              </a:ext>
            </a:extLst>
          </p:cNvPr>
          <p:cNvSpPr>
            <a:spLocks noGrp="1"/>
          </p:cNvSpPr>
          <p:nvPr>
            <p:ph idx="1"/>
          </p:nvPr>
        </p:nvSpPr>
        <p:spPr/>
        <p:txBody>
          <a:bodyPr>
            <a:normAutofit fontScale="92500"/>
          </a:bodyPr>
          <a:lstStyle/>
          <a:p>
            <a:r>
              <a:rPr lang="en-GB" dirty="0"/>
              <a:t>Critiques of Williams</a:t>
            </a:r>
          </a:p>
          <a:p>
            <a:r>
              <a:rPr lang="en-GB" dirty="0"/>
              <a:t>Anstey (1968) – not profitable enough to fund the industrial revolution.</a:t>
            </a:r>
          </a:p>
          <a:p>
            <a:r>
              <a:rPr lang="en-GB" dirty="0"/>
              <a:t>Drescher (1977) – argues that the West Indian plantations didn’t decline in late C18th/early C19th. The system was becoming more, not less profitable (See also: </a:t>
            </a:r>
            <a:r>
              <a:rPr lang="en-GB" dirty="0" err="1"/>
              <a:t>Eltis</a:t>
            </a:r>
            <a:r>
              <a:rPr lang="en-GB" dirty="0"/>
              <a:t>, 1987; Ward, 1978; Richardson, 2007).</a:t>
            </a:r>
          </a:p>
          <a:p>
            <a:r>
              <a:rPr lang="en-GB" dirty="0" err="1"/>
              <a:t>Eltis</a:t>
            </a:r>
            <a:r>
              <a:rPr lang="en-GB" dirty="0"/>
              <a:t> (1987): Britain actually acting against its own economic interests in pursuing the end of the slave trade</a:t>
            </a:r>
          </a:p>
          <a:p>
            <a:endParaRPr lang="en-GB" dirty="0"/>
          </a:p>
        </p:txBody>
      </p:sp>
    </p:spTree>
    <p:extLst>
      <p:ext uri="{BB962C8B-B14F-4D97-AF65-F5344CB8AC3E}">
        <p14:creationId xmlns:p14="http://schemas.microsoft.com/office/powerpoint/2010/main" val="11177421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17AC9-417C-1320-F3C9-45F2EF7B5330}"/>
              </a:ext>
            </a:extLst>
          </p:cNvPr>
          <p:cNvSpPr>
            <a:spLocks noGrp="1"/>
          </p:cNvSpPr>
          <p:nvPr>
            <p:ph type="title"/>
          </p:nvPr>
        </p:nvSpPr>
        <p:spPr>
          <a:xfrm>
            <a:off x="960438" y="317499"/>
            <a:ext cx="4500737" cy="2095501"/>
          </a:xfrm>
        </p:spPr>
        <p:txBody>
          <a:bodyPr>
            <a:normAutofit/>
          </a:bodyPr>
          <a:lstStyle/>
          <a:p>
            <a:r>
              <a:rPr lang="en-GB" sz="4600">
                <a:solidFill>
                  <a:schemeClr val="tx1"/>
                </a:solidFill>
              </a:rPr>
              <a:t>Why did the slave trade end?</a:t>
            </a:r>
          </a:p>
        </p:txBody>
      </p:sp>
      <p:sp>
        <p:nvSpPr>
          <p:cNvPr id="3" name="Content Placeholder 2">
            <a:extLst>
              <a:ext uri="{FF2B5EF4-FFF2-40B4-BE49-F238E27FC236}">
                <a16:creationId xmlns:a16="http://schemas.microsoft.com/office/drawing/2014/main" id="{DFA6DC58-FD33-590C-0461-2B0A84C990E3}"/>
              </a:ext>
            </a:extLst>
          </p:cNvPr>
          <p:cNvSpPr>
            <a:spLocks noGrp="1"/>
          </p:cNvSpPr>
          <p:nvPr>
            <p:ph idx="1"/>
          </p:nvPr>
        </p:nvSpPr>
        <p:spPr>
          <a:xfrm>
            <a:off x="960438" y="2587625"/>
            <a:ext cx="4500737" cy="3594100"/>
          </a:xfrm>
        </p:spPr>
        <p:txBody>
          <a:bodyPr anchor="t">
            <a:normAutofit/>
          </a:bodyPr>
          <a:lstStyle/>
          <a:p>
            <a:r>
              <a:rPr lang="en-GB" dirty="0"/>
              <a:t>Enslaved people themselves as key actors (James, 1938) – idea gains prominence from 1970s</a:t>
            </a:r>
          </a:p>
          <a:p>
            <a:r>
              <a:rPr lang="en-GB" dirty="0"/>
              <a:t>Saint-Domingue (Haiti) revolution (1791-1804)</a:t>
            </a:r>
          </a:p>
        </p:txBody>
      </p:sp>
      <p:pic>
        <p:nvPicPr>
          <p:cNvPr id="4" name="Picture 3">
            <a:extLst>
              <a:ext uri="{FF2B5EF4-FFF2-40B4-BE49-F238E27FC236}">
                <a16:creationId xmlns:a16="http://schemas.microsoft.com/office/drawing/2014/main" id="{7ACF2FB5-4166-3A3C-F0DA-FCB894CE88F4}"/>
              </a:ext>
            </a:extLst>
          </p:cNvPr>
          <p:cNvPicPr>
            <a:picLocks noChangeAspect="1"/>
          </p:cNvPicPr>
          <p:nvPr/>
        </p:nvPicPr>
        <p:blipFill>
          <a:blip r:embed="rId2"/>
          <a:srcRect l="9210" r="19437" b="-2"/>
          <a:stretch/>
        </p:blipFill>
        <p:spPr>
          <a:xfrm>
            <a:off x="6094474" y="10"/>
            <a:ext cx="6097526" cy="6857990"/>
          </a:xfrm>
          <a:prstGeom prst="rect">
            <a:avLst/>
          </a:prstGeom>
        </p:spPr>
      </p:pic>
    </p:spTree>
    <p:extLst>
      <p:ext uri="{BB962C8B-B14F-4D97-AF65-F5344CB8AC3E}">
        <p14:creationId xmlns:p14="http://schemas.microsoft.com/office/powerpoint/2010/main" val="62563688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BDECD-7E03-4824-D81A-1E2AC058DDF7}"/>
              </a:ext>
            </a:extLst>
          </p:cNvPr>
          <p:cNvSpPr>
            <a:spLocks noGrp="1"/>
          </p:cNvSpPr>
          <p:nvPr>
            <p:ph type="title"/>
          </p:nvPr>
        </p:nvSpPr>
        <p:spPr/>
        <p:txBody>
          <a:bodyPr>
            <a:normAutofit fontScale="90000"/>
          </a:bodyPr>
          <a:lstStyle/>
          <a:p>
            <a:r>
              <a:rPr lang="en-GB" dirty="0"/>
              <a:t>Why did the slave trade end?</a:t>
            </a:r>
          </a:p>
        </p:txBody>
      </p:sp>
      <p:sp>
        <p:nvSpPr>
          <p:cNvPr id="3" name="Content Placeholder 2">
            <a:extLst>
              <a:ext uri="{FF2B5EF4-FFF2-40B4-BE49-F238E27FC236}">
                <a16:creationId xmlns:a16="http://schemas.microsoft.com/office/drawing/2014/main" id="{A2592039-7879-34B1-C270-DD3CDEAD1258}"/>
              </a:ext>
            </a:extLst>
          </p:cNvPr>
          <p:cNvSpPr>
            <a:spLocks noGrp="1"/>
          </p:cNvSpPr>
          <p:nvPr>
            <p:ph idx="1"/>
          </p:nvPr>
        </p:nvSpPr>
        <p:spPr/>
        <p:txBody>
          <a:bodyPr/>
          <a:lstStyle/>
          <a:p>
            <a:r>
              <a:rPr lang="en-GB" dirty="0"/>
              <a:t>American War of Independence – white Americans revolted against what they called British colonial ‘slavery’</a:t>
            </a:r>
          </a:p>
          <a:p>
            <a:r>
              <a:rPr lang="en-GB" dirty="0"/>
              <a:t>Many forced to confront contradiction of slave ownership</a:t>
            </a:r>
          </a:p>
          <a:p>
            <a:r>
              <a:rPr lang="en-GB" dirty="0"/>
              <a:t>Enslaved people and free Black people used revolutionary rhetoric and idea of freedom (Davis, 2006)</a:t>
            </a:r>
          </a:p>
          <a:p>
            <a:r>
              <a:rPr lang="en-GB" dirty="0"/>
              <a:t>But Constitution – guaranteed Atlantic trade for the next 20 years</a:t>
            </a:r>
          </a:p>
        </p:txBody>
      </p:sp>
    </p:spTree>
    <p:extLst>
      <p:ext uri="{BB962C8B-B14F-4D97-AF65-F5344CB8AC3E}">
        <p14:creationId xmlns:p14="http://schemas.microsoft.com/office/powerpoint/2010/main" val="13690618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40D7-4D20-9DE7-FB22-990A4371B9C4}"/>
              </a:ext>
            </a:extLst>
          </p:cNvPr>
          <p:cNvSpPr>
            <a:spLocks noGrp="1"/>
          </p:cNvSpPr>
          <p:nvPr>
            <p:ph type="title"/>
          </p:nvPr>
        </p:nvSpPr>
        <p:spPr/>
        <p:txBody>
          <a:bodyPr/>
          <a:lstStyle/>
          <a:p>
            <a:r>
              <a:rPr lang="en-GB" dirty="0"/>
              <a:t>Abolitionism</a:t>
            </a:r>
          </a:p>
        </p:txBody>
      </p:sp>
      <p:sp>
        <p:nvSpPr>
          <p:cNvPr id="3" name="Content Placeholder 2">
            <a:extLst>
              <a:ext uri="{FF2B5EF4-FFF2-40B4-BE49-F238E27FC236}">
                <a16:creationId xmlns:a16="http://schemas.microsoft.com/office/drawing/2014/main" id="{B5EAD98B-38E6-43DE-D3CC-8F8EFB85DAC6}"/>
              </a:ext>
            </a:extLst>
          </p:cNvPr>
          <p:cNvSpPr>
            <a:spLocks noGrp="1"/>
          </p:cNvSpPr>
          <p:nvPr>
            <p:ph idx="1"/>
          </p:nvPr>
        </p:nvSpPr>
        <p:spPr/>
        <p:txBody>
          <a:bodyPr/>
          <a:lstStyle/>
          <a:p>
            <a:r>
              <a:rPr lang="en-GB" dirty="0"/>
              <a:t>Reformers in Britain saw the trade as the easiest piece of the institution to attack</a:t>
            </a:r>
          </a:p>
          <a:p>
            <a:r>
              <a:rPr lang="en-GB" dirty="0"/>
              <a:t>Believed if there were no source of new enslaved people, slave-owners would treat slaves better</a:t>
            </a:r>
          </a:p>
          <a:p>
            <a:r>
              <a:rPr lang="en-GB" dirty="0"/>
              <a:t>Formation of national anti-slavery organisation with local affiliated organisations across the country</a:t>
            </a:r>
          </a:p>
        </p:txBody>
      </p:sp>
    </p:spTree>
    <p:extLst>
      <p:ext uri="{BB962C8B-B14F-4D97-AF65-F5344CB8AC3E}">
        <p14:creationId xmlns:p14="http://schemas.microsoft.com/office/powerpoint/2010/main" val="1893527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61A23-8D63-D6BC-B6C1-0E5C0E303E48}"/>
              </a:ext>
            </a:extLst>
          </p:cNvPr>
          <p:cNvSpPr>
            <a:spLocks noGrp="1"/>
          </p:cNvSpPr>
          <p:nvPr>
            <p:ph type="title"/>
          </p:nvPr>
        </p:nvSpPr>
        <p:spPr/>
        <p:txBody>
          <a:bodyPr/>
          <a:lstStyle/>
          <a:p>
            <a:r>
              <a:rPr lang="en-GB" dirty="0"/>
              <a:t>1772: Somerset case</a:t>
            </a:r>
          </a:p>
        </p:txBody>
      </p:sp>
      <p:sp>
        <p:nvSpPr>
          <p:cNvPr id="3" name="Content Placeholder 2">
            <a:extLst>
              <a:ext uri="{FF2B5EF4-FFF2-40B4-BE49-F238E27FC236}">
                <a16:creationId xmlns:a16="http://schemas.microsoft.com/office/drawing/2014/main" id="{691EFC06-DCAB-85A0-4A64-DD4AE380F5DA}"/>
              </a:ext>
            </a:extLst>
          </p:cNvPr>
          <p:cNvSpPr>
            <a:spLocks noGrp="1"/>
          </p:cNvSpPr>
          <p:nvPr>
            <p:ph idx="1"/>
          </p:nvPr>
        </p:nvSpPr>
        <p:spPr>
          <a:xfrm>
            <a:off x="688571" y="2571127"/>
            <a:ext cx="10268712" cy="3593592"/>
          </a:xfrm>
        </p:spPr>
        <p:txBody>
          <a:bodyPr>
            <a:normAutofit lnSpcReduction="10000"/>
          </a:bodyPr>
          <a:lstStyle/>
          <a:p>
            <a:r>
              <a:rPr lang="en-GB" dirty="0"/>
              <a:t>James Somerset – enslaved as a young man, taken to Virginia</a:t>
            </a:r>
          </a:p>
          <a:p>
            <a:r>
              <a:rPr lang="en-GB" dirty="0"/>
              <a:t>Bought and sent to London in 1769, escaped in 1771.</a:t>
            </a:r>
          </a:p>
          <a:p>
            <a:r>
              <a:rPr lang="en-GB" dirty="0"/>
              <a:t>Recaptured, forced onto a ship bound for Jamaica, to be sold.</a:t>
            </a:r>
          </a:p>
          <a:p>
            <a:r>
              <a:rPr lang="en-GB" dirty="0"/>
              <a:t>Sought help from Granville Sharp, abolitionist</a:t>
            </a:r>
          </a:p>
          <a:p>
            <a:r>
              <a:rPr lang="en-GB" dirty="0"/>
              <a:t>Chief Justice Lord Mansfield ruled in 1772 that slavery was unlawful in England (but not the colonies)</a:t>
            </a:r>
          </a:p>
          <a:p>
            <a:r>
              <a:rPr lang="en-GB" dirty="0"/>
              <a:t>Somerset was freed</a:t>
            </a:r>
          </a:p>
        </p:txBody>
      </p:sp>
    </p:spTree>
    <p:extLst>
      <p:ext uri="{BB962C8B-B14F-4D97-AF65-F5344CB8AC3E}">
        <p14:creationId xmlns:p14="http://schemas.microsoft.com/office/powerpoint/2010/main" val="3343685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BC875-B119-18C3-F29A-7695D8A2613E}"/>
              </a:ext>
            </a:extLst>
          </p:cNvPr>
          <p:cNvSpPr>
            <a:spLocks noGrp="1"/>
          </p:cNvSpPr>
          <p:nvPr>
            <p:ph type="title"/>
          </p:nvPr>
        </p:nvSpPr>
        <p:spPr>
          <a:xfrm>
            <a:off x="960438" y="640080"/>
            <a:ext cx="4500737" cy="2194560"/>
          </a:xfrm>
        </p:spPr>
        <p:txBody>
          <a:bodyPr>
            <a:normAutofit/>
          </a:bodyPr>
          <a:lstStyle/>
          <a:p>
            <a:r>
              <a:rPr lang="en-GB" dirty="0"/>
              <a:t>OLAUDO EQUIANO</a:t>
            </a:r>
          </a:p>
        </p:txBody>
      </p:sp>
      <p:sp>
        <p:nvSpPr>
          <p:cNvPr id="3" name="Content Placeholder 2">
            <a:extLst>
              <a:ext uri="{FF2B5EF4-FFF2-40B4-BE49-F238E27FC236}">
                <a16:creationId xmlns:a16="http://schemas.microsoft.com/office/drawing/2014/main" id="{B5B8AFC6-5AD6-2837-9046-996061EDCE83}"/>
              </a:ext>
            </a:extLst>
          </p:cNvPr>
          <p:cNvSpPr>
            <a:spLocks noGrp="1"/>
          </p:cNvSpPr>
          <p:nvPr>
            <p:ph idx="1"/>
          </p:nvPr>
        </p:nvSpPr>
        <p:spPr>
          <a:xfrm>
            <a:off x="960438" y="2916936"/>
            <a:ext cx="4500737" cy="3264408"/>
          </a:xfrm>
        </p:spPr>
        <p:txBody>
          <a:bodyPr anchor="t">
            <a:normAutofit/>
          </a:bodyPr>
          <a:lstStyle/>
          <a:p>
            <a:pPr>
              <a:lnSpc>
                <a:spcPct val="91000"/>
              </a:lnSpc>
            </a:pPr>
            <a:r>
              <a:rPr lang="en-GB" sz="1600">
                <a:solidFill>
                  <a:schemeClr val="bg1"/>
                </a:solidFill>
              </a:rPr>
              <a:t>Kidnapped from Bight of Biafra at age c.10 years old</a:t>
            </a:r>
          </a:p>
          <a:p>
            <a:pPr>
              <a:lnSpc>
                <a:spcPct val="91000"/>
              </a:lnSpc>
            </a:pPr>
            <a:r>
              <a:rPr lang="en-GB" sz="1600">
                <a:solidFill>
                  <a:schemeClr val="bg1"/>
                </a:solidFill>
              </a:rPr>
              <a:t>Childhood enslaved in Virginia, West Indies, England, and at sea.</a:t>
            </a:r>
          </a:p>
          <a:p>
            <a:pPr>
              <a:lnSpc>
                <a:spcPct val="91000"/>
              </a:lnSpc>
            </a:pPr>
            <a:r>
              <a:rPr lang="en-GB" sz="1600">
                <a:solidFill>
                  <a:schemeClr val="bg1"/>
                </a:solidFill>
              </a:rPr>
              <a:t>Became free in 1760s age 21</a:t>
            </a:r>
          </a:p>
          <a:p>
            <a:pPr>
              <a:lnSpc>
                <a:spcPct val="91000"/>
              </a:lnSpc>
            </a:pPr>
            <a:r>
              <a:rPr lang="en-GB" sz="1600">
                <a:solidFill>
                  <a:schemeClr val="bg1"/>
                </a:solidFill>
              </a:rPr>
              <a:t>Became devout methodist and in 1780s emerged as a leader of London’s African community</a:t>
            </a:r>
          </a:p>
          <a:p>
            <a:pPr>
              <a:lnSpc>
                <a:spcPct val="91000"/>
              </a:lnSpc>
            </a:pPr>
            <a:r>
              <a:rPr lang="en-GB" sz="1600">
                <a:solidFill>
                  <a:schemeClr val="bg1"/>
                </a:solidFill>
              </a:rPr>
              <a:t>Memoir published 1789</a:t>
            </a:r>
          </a:p>
          <a:p>
            <a:pPr>
              <a:lnSpc>
                <a:spcPct val="91000"/>
              </a:lnSpc>
            </a:pPr>
            <a:r>
              <a:rPr lang="en-GB" sz="1600">
                <a:solidFill>
                  <a:schemeClr val="bg1"/>
                </a:solidFill>
              </a:rPr>
              <a:t>Helped publicise the Zong case</a:t>
            </a:r>
          </a:p>
        </p:txBody>
      </p:sp>
      <p:pic>
        <p:nvPicPr>
          <p:cNvPr id="4" name="Picture 3">
            <a:extLst>
              <a:ext uri="{FF2B5EF4-FFF2-40B4-BE49-F238E27FC236}">
                <a16:creationId xmlns:a16="http://schemas.microsoft.com/office/drawing/2014/main" id="{3BE430BC-8BAC-B207-FB8D-6AD795787238}"/>
              </a:ext>
            </a:extLst>
          </p:cNvPr>
          <p:cNvPicPr>
            <a:picLocks noChangeAspect="1"/>
          </p:cNvPicPr>
          <p:nvPr/>
        </p:nvPicPr>
        <p:blipFill>
          <a:blip r:embed="rId2"/>
          <a:stretch>
            <a:fillRect/>
          </a:stretch>
        </p:blipFill>
        <p:spPr>
          <a:xfrm>
            <a:off x="6998185" y="639232"/>
            <a:ext cx="4282293" cy="5579536"/>
          </a:xfrm>
          <a:prstGeom prst="rect">
            <a:avLst/>
          </a:prstGeom>
        </p:spPr>
      </p:pic>
    </p:spTree>
    <p:extLst>
      <p:ext uri="{BB962C8B-B14F-4D97-AF65-F5344CB8AC3E}">
        <p14:creationId xmlns:p14="http://schemas.microsoft.com/office/powerpoint/2010/main" val="26794226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8160-4687-BD80-6D77-74410690CCBC}"/>
              </a:ext>
            </a:extLst>
          </p:cNvPr>
          <p:cNvSpPr>
            <a:spLocks noGrp="1"/>
          </p:cNvSpPr>
          <p:nvPr>
            <p:ph type="title"/>
          </p:nvPr>
        </p:nvSpPr>
        <p:spPr/>
        <p:txBody>
          <a:bodyPr/>
          <a:lstStyle/>
          <a:p>
            <a:r>
              <a:rPr lang="en-GB" dirty="0"/>
              <a:t>ZONG </a:t>
            </a:r>
            <a:r>
              <a:rPr lang="en-GB" dirty="0" err="1"/>
              <a:t>CASe</a:t>
            </a:r>
            <a:r>
              <a:rPr lang="en-GB" dirty="0"/>
              <a:t>, 1781</a:t>
            </a:r>
          </a:p>
        </p:txBody>
      </p:sp>
      <p:sp>
        <p:nvSpPr>
          <p:cNvPr id="3" name="Content Placeholder 2">
            <a:extLst>
              <a:ext uri="{FF2B5EF4-FFF2-40B4-BE49-F238E27FC236}">
                <a16:creationId xmlns:a16="http://schemas.microsoft.com/office/drawing/2014/main" id="{4CC3CD51-385B-1736-A4B7-4EB42DB49735}"/>
              </a:ext>
            </a:extLst>
          </p:cNvPr>
          <p:cNvSpPr>
            <a:spLocks noGrp="1"/>
          </p:cNvSpPr>
          <p:nvPr>
            <p:ph idx="1"/>
          </p:nvPr>
        </p:nvSpPr>
        <p:spPr/>
        <p:txBody>
          <a:bodyPr/>
          <a:lstStyle/>
          <a:p>
            <a:r>
              <a:rPr lang="en-GB" dirty="0"/>
              <a:t>The </a:t>
            </a:r>
            <a:r>
              <a:rPr lang="en-GB" dirty="0" err="1"/>
              <a:t>Zong</a:t>
            </a:r>
            <a:r>
              <a:rPr lang="en-GB" dirty="0"/>
              <a:t> – ship sailing to Jamaica</a:t>
            </a:r>
          </a:p>
          <a:p>
            <a:r>
              <a:rPr lang="en-GB" dirty="0"/>
              <a:t>Overcrowded, low on drinking water</a:t>
            </a:r>
          </a:p>
          <a:p>
            <a:r>
              <a:rPr lang="en-GB" dirty="0"/>
              <a:t>Crew murdered more than 130 enslaved people in November 1781 by throwing them overboard.</a:t>
            </a:r>
          </a:p>
          <a:p>
            <a:r>
              <a:rPr lang="en-GB" dirty="0"/>
              <a:t>Came to notice because ship owners made insurance claim for the loss of the enslaved Africans</a:t>
            </a:r>
          </a:p>
        </p:txBody>
      </p:sp>
    </p:spTree>
    <p:extLst>
      <p:ext uri="{BB962C8B-B14F-4D97-AF65-F5344CB8AC3E}">
        <p14:creationId xmlns:p14="http://schemas.microsoft.com/office/powerpoint/2010/main" val="27626340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415D-ED9F-EEB1-2FAC-B040AB24BAFA}"/>
              </a:ext>
            </a:extLst>
          </p:cNvPr>
          <p:cNvSpPr>
            <a:spLocks noGrp="1"/>
          </p:cNvSpPr>
          <p:nvPr>
            <p:ph type="title"/>
          </p:nvPr>
        </p:nvSpPr>
        <p:spPr/>
        <p:txBody>
          <a:bodyPr/>
          <a:lstStyle/>
          <a:p>
            <a:r>
              <a:rPr lang="en-GB" dirty="0"/>
              <a:t>Abolitionism</a:t>
            </a:r>
          </a:p>
        </p:txBody>
      </p:sp>
      <p:sp>
        <p:nvSpPr>
          <p:cNvPr id="3" name="Content Placeholder 2">
            <a:extLst>
              <a:ext uri="{FF2B5EF4-FFF2-40B4-BE49-F238E27FC236}">
                <a16:creationId xmlns:a16="http://schemas.microsoft.com/office/drawing/2014/main" id="{E041522D-7DEA-E7B5-045B-32D4A8EC9D2A}"/>
              </a:ext>
            </a:extLst>
          </p:cNvPr>
          <p:cNvSpPr>
            <a:spLocks noGrp="1"/>
          </p:cNvSpPr>
          <p:nvPr>
            <p:ph idx="1"/>
          </p:nvPr>
        </p:nvSpPr>
        <p:spPr/>
        <p:txBody>
          <a:bodyPr>
            <a:normAutofit lnSpcReduction="10000"/>
          </a:bodyPr>
          <a:lstStyle/>
          <a:p>
            <a:r>
              <a:rPr lang="en-GB" dirty="0"/>
              <a:t>Emphasis on human tragedy</a:t>
            </a:r>
          </a:p>
          <a:p>
            <a:r>
              <a:rPr lang="en-GB" dirty="0"/>
              <a:t>Testimonies from former participants</a:t>
            </a:r>
          </a:p>
          <a:p>
            <a:r>
              <a:rPr lang="en-GB" dirty="0"/>
              <a:t>Mass meetings</a:t>
            </a:r>
          </a:p>
          <a:p>
            <a:r>
              <a:rPr lang="en-GB" dirty="0"/>
              <a:t>Petitions – first mass petition campaign 1787-88, approx. 60,000 signatures.</a:t>
            </a:r>
          </a:p>
          <a:p>
            <a:r>
              <a:rPr lang="en-GB" dirty="0"/>
              <a:t>Boycott of slave-produced products from 1791, especially sugar. </a:t>
            </a:r>
          </a:p>
          <a:p>
            <a:r>
              <a:rPr lang="en-GB" dirty="0"/>
              <a:t>(Lindsay, 2008)</a:t>
            </a:r>
          </a:p>
        </p:txBody>
      </p:sp>
    </p:spTree>
    <p:extLst>
      <p:ext uri="{BB962C8B-B14F-4D97-AF65-F5344CB8AC3E}">
        <p14:creationId xmlns:p14="http://schemas.microsoft.com/office/powerpoint/2010/main" val="10484052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8AFEF-E9B0-58DA-2382-99B56CFBC34D}"/>
              </a:ext>
            </a:extLst>
          </p:cNvPr>
          <p:cNvSpPr>
            <a:spLocks noGrp="1"/>
          </p:cNvSpPr>
          <p:nvPr>
            <p:ph type="title"/>
          </p:nvPr>
        </p:nvSpPr>
        <p:spPr>
          <a:xfrm>
            <a:off x="960120" y="317814"/>
            <a:ext cx="10268712" cy="1700784"/>
          </a:xfrm>
        </p:spPr>
        <p:txBody>
          <a:bodyPr>
            <a:normAutofit/>
          </a:bodyPr>
          <a:lstStyle/>
          <a:p>
            <a:r>
              <a:rPr lang="en-GB" dirty="0" err="1"/>
              <a:t>ABolitionism</a:t>
            </a:r>
            <a:endParaRPr lang="en-GB" dirty="0"/>
          </a:p>
        </p:txBody>
      </p:sp>
      <p:sp>
        <p:nvSpPr>
          <p:cNvPr id="3" name="Content Placeholder 2">
            <a:extLst>
              <a:ext uri="{FF2B5EF4-FFF2-40B4-BE49-F238E27FC236}">
                <a16:creationId xmlns:a16="http://schemas.microsoft.com/office/drawing/2014/main" id="{7B7AB646-2CEF-B87B-7DA6-914EB052801F}"/>
              </a:ext>
            </a:extLst>
          </p:cNvPr>
          <p:cNvSpPr>
            <a:spLocks noGrp="1"/>
          </p:cNvSpPr>
          <p:nvPr>
            <p:ph idx="1"/>
          </p:nvPr>
        </p:nvSpPr>
        <p:spPr>
          <a:xfrm>
            <a:off x="960120" y="2587752"/>
            <a:ext cx="5869303" cy="3593592"/>
          </a:xfrm>
        </p:spPr>
        <p:txBody>
          <a:bodyPr>
            <a:normAutofit lnSpcReduction="10000"/>
          </a:bodyPr>
          <a:lstStyle/>
          <a:p>
            <a:pPr>
              <a:lnSpc>
                <a:spcPct val="91000"/>
              </a:lnSpc>
            </a:pPr>
            <a:r>
              <a:rPr lang="en-GB" dirty="0"/>
              <a:t>Parliamentary methods</a:t>
            </a:r>
          </a:p>
          <a:p>
            <a:pPr>
              <a:lnSpc>
                <a:spcPct val="91000"/>
              </a:lnSpc>
            </a:pPr>
            <a:r>
              <a:rPr lang="en-GB" dirty="0"/>
              <a:t>1790: William Wilberforce’s first Abolition Bill rejected by Parliament</a:t>
            </a:r>
          </a:p>
          <a:p>
            <a:pPr>
              <a:lnSpc>
                <a:spcPct val="91000"/>
              </a:lnSpc>
            </a:pPr>
            <a:r>
              <a:rPr lang="en-GB" dirty="0"/>
              <a:t>1807: Act to Abolish the Transatlantic Slave Trade – trade, not slavery, abolished.</a:t>
            </a:r>
          </a:p>
          <a:p>
            <a:pPr>
              <a:lnSpc>
                <a:spcPct val="91000"/>
              </a:lnSpc>
            </a:pPr>
            <a:r>
              <a:rPr lang="en-GB" dirty="0"/>
              <a:t>1833 Slavery Abolition Act (comes into force 1834) – compensation to slave owners</a:t>
            </a:r>
          </a:p>
        </p:txBody>
      </p:sp>
      <p:pic>
        <p:nvPicPr>
          <p:cNvPr id="4" name="Picture 3">
            <a:extLst>
              <a:ext uri="{FF2B5EF4-FFF2-40B4-BE49-F238E27FC236}">
                <a16:creationId xmlns:a16="http://schemas.microsoft.com/office/drawing/2014/main" id="{42AF6020-C39D-6813-B31E-C9E87688E63E}"/>
              </a:ext>
            </a:extLst>
          </p:cNvPr>
          <p:cNvPicPr>
            <a:picLocks noChangeAspect="1"/>
          </p:cNvPicPr>
          <p:nvPr/>
        </p:nvPicPr>
        <p:blipFill>
          <a:blip r:embed="rId2"/>
          <a:srcRect b="14393"/>
          <a:stretch/>
        </p:blipFill>
        <p:spPr>
          <a:xfrm>
            <a:off x="7537704" y="2264989"/>
            <a:ext cx="4654296" cy="4593011"/>
          </a:xfrm>
          <a:prstGeom prst="rect">
            <a:avLst/>
          </a:prstGeom>
        </p:spPr>
      </p:pic>
    </p:spTree>
    <p:extLst>
      <p:ext uri="{BB962C8B-B14F-4D97-AF65-F5344CB8AC3E}">
        <p14:creationId xmlns:p14="http://schemas.microsoft.com/office/powerpoint/2010/main" val="18063548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C6636-6163-5EBD-6185-FE134E0ABEAC}"/>
              </a:ext>
            </a:extLst>
          </p:cNvPr>
          <p:cNvSpPr>
            <a:spLocks noGrp="1"/>
          </p:cNvSpPr>
          <p:nvPr>
            <p:ph type="title"/>
          </p:nvPr>
        </p:nvSpPr>
        <p:spPr/>
        <p:txBody>
          <a:bodyPr/>
          <a:lstStyle/>
          <a:p>
            <a:r>
              <a:rPr lang="en-GB" dirty="0"/>
              <a:t>After abolition</a:t>
            </a:r>
          </a:p>
        </p:txBody>
      </p:sp>
      <p:sp>
        <p:nvSpPr>
          <p:cNvPr id="3" name="Content Placeholder 2">
            <a:extLst>
              <a:ext uri="{FF2B5EF4-FFF2-40B4-BE49-F238E27FC236}">
                <a16:creationId xmlns:a16="http://schemas.microsoft.com/office/drawing/2014/main" id="{25F30383-E654-31AA-4329-23A9750EED38}"/>
              </a:ext>
            </a:extLst>
          </p:cNvPr>
          <p:cNvSpPr>
            <a:spLocks noGrp="1"/>
          </p:cNvSpPr>
          <p:nvPr>
            <p:ph idx="1"/>
          </p:nvPr>
        </p:nvSpPr>
        <p:spPr/>
        <p:txBody>
          <a:bodyPr/>
          <a:lstStyle/>
          <a:p>
            <a:r>
              <a:rPr lang="en-GB" dirty="0"/>
              <a:t>Ex-slaves in Caribbean had to work for a period of ‘apprenticeship’ for their former masters, for a low wage, for 4 years – slavery not fully abolished in practice until 1838.</a:t>
            </a:r>
          </a:p>
          <a:p>
            <a:r>
              <a:rPr lang="en-GB" dirty="0"/>
              <a:t>Transatlantic trade ended in first half of C19th – price of slaves on African coast fell – African slavery expanded further.</a:t>
            </a:r>
          </a:p>
        </p:txBody>
      </p:sp>
    </p:spTree>
    <p:extLst>
      <p:ext uri="{BB962C8B-B14F-4D97-AF65-F5344CB8AC3E}">
        <p14:creationId xmlns:p14="http://schemas.microsoft.com/office/powerpoint/2010/main" val="13499105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0FADB-FD7F-7BCB-3D1C-8909B0127678}"/>
              </a:ext>
            </a:extLst>
          </p:cNvPr>
          <p:cNvSpPr>
            <a:spLocks noGrp="1"/>
          </p:cNvSpPr>
          <p:nvPr>
            <p:ph type="title"/>
          </p:nvPr>
        </p:nvSpPr>
        <p:spPr/>
        <p:txBody>
          <a:bodyPr>
            <a:normAutofit fontScale="90000"/>
          </a:bodyPr>
          <a:lstStyle/>
          <a:p>
            <a:r>
              <a:rPr lang="en-GB" dirty="0"/>
              <a:t>LEGACIES OF THE TRANSATLANTIC SLAVE TRADE</a:t>
            </a:r>
          </a:p>
        </p:txBody>
      </p:sp>
      <p:sp>
        <p:nvSpPr>
          <p:cNvPr id="3" name="Content Placeholder 2">
            <a:extLst>
              <a:ext uri="{FF2B5EF4-FFF2-40B4-BE49-F238E27FC236}">
                <a16:creationId xmlns:a16="http://schemas.microsoft.com/office/drawing/2014/main" id="{3A8D86E6-E0D6-F758-EA48-4086A575BABB}"/>
              </a:ext>
            </a:extLst>
          </p:cNvPr>
          <p:cNvSpPr>
            <a:spLocks noGrp="1"/>
          </p:cNvSpPr>
          <p:nvPr>
            <p:ph idx="1"/>
          </p:nvPr>
        </p:nvSpPr>
        <p:spPr/>
        <p:txBody>
          <a:bodyPr>
            <a:normAutofit fontScale="92500" lnSpcReduction="20000"/>
          </a:bodyPr>
          <a:lstStyle/>
          <a:p>
            <a:r>
              <a:rPr lang="en-GB" dirty="0"/>
              <a:t>‘We have yet to slough off all the ideologies and institutions produced in the era of racial slavery’ (Blackburn, 2010)</a:t>
            </a:r>
          </a:p>
          <a:p>
            <a:r>
              <a:rPr lang="en-GB" dirty="0"/>
              <a:t>Modern ideologies about race (Lindsay, 2008)</a:t>
            </a:r>
          </a:p>
          <a:p>
            <a:r>
              <a:rPr lang="en-GB" dirty="0"/>
              <a:t>Impacts on Africa? </a:t>
            </a:r>
          </a:p>
          <a:p>
            <a:r>
              <a:rPr lang="en-GB" dirty="0"/>
              <a:t>	Delayed commercial activity and damaged economy? (</a:t>
            </a:r>
            <a:r>
              <a:rPr lang="en-GB" dirty="0" err="1"/>
              <a:t>Inikori</a:t>
            </a:r>
            <a:r>
              <a:rPr lang="en-GB" dirty="0"/>
              <a:t> and 	</a:t>
            </a:r>
            <a:r>
              <a:rPr lang="en-GB" dirty="0" err="1"/>
              <a:t>Engerman</a:t>
            </a:r>
            <a:r>
              <a:rPr lang="en-GB" dirty="0"/>
              <a:t>, 1992)</a:t>
            </a:r>
          </a:p>
          <a:p>
            <a:r>
              <a:rPr lang="en-GB" dirty="0"/>
              <a:t>Walter Rodney (1972) – damaged African societies and enriched Europe.</a:t>
            </a:r>
          </a:p>
          <a:p>
            <a:r>
              <a:rPr lang="en-GB" dirty="0"/>
              <a:t>Demands for reparations</a:t>
            </a:r>
          </a:p>
          <a:p>
            <a:endParaRPr lang="en-GB" dirty="0"/>
          </a:p>
          <a:p>
            <a:endParaRPr lang="en-GB" dirty="0"/>
          </a:p>
        </p:txBody>
      </p:sp>
    </p:spTree>
    <p:extLst>
      <p:ext uri="{BB962C8B-B14F-4D97-AF65-F5344CB8AC3E}">
        <p14:creationId xmlns:p14="http://schemas.microsoft.com/office/powerpoint/2010/main" val="41153744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7D82-E213-E839-39C5-07DB5FA72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260DA6-4B93-12FF-B556-9D2797197CB3}"/>
              </a:ext>
            </a:extLst>
          </p:cNvPr>
          <p:cNvSpPr>
            <a:spLocks noGrp="1"/>
          </p:cNvSpPr>
          <p:nvPr>
            <p:ph idx="1"/>
          </p:nvPr>
        </p:nvSpPr>
        <p:spPr/>
        <p:txBody>
          <a:bodyPr>
            <a:normAutofit fontScale="70000" lnSpcReduction="20000"/>
          </a:bodyPr>
          <a:lstStyle/>
          <a:p>
            <a:r>
              <a:rPr lang="en-GB" b="0" i="0" dirty="0">
                <a:solidFill>
                  <a:srgbClr val="000000"/>
                </a:solidFill>
                <a:effectLst/>
                <a:latin typeface="-apple-system"/>
              </a:rPr>
              <a:t>Anstey, Roger, ‘Capitalism and Slavery: A Critique’, </a:t>
            </a:r>
            <a:r>
              <a:rPr lang="en-GB" b="0" i="1" dirty="0">
                <a:solidFill>
                  <a:srgbClr val="000000"/>
                </a:solidFill>
                <a:effectLst/>
                <a:latin typeface="-apple-system"/>
              </a:rPr>
              <a:t>Economic History Review </a:t>
            </a:r>
            <a:r>
              <a:rPr lang="en-GB" b="0" dirty="0">
                <a:solidFill>
                  <a:srgbClr val="000000"/>
                </a:solidFill>
                <a:effectLst/>
                <a:latin typeface="-apple-system"/>
              </a:rPr>
              <a:t>21 (1968), 307-20.</a:t>
            </a:r>
          </a:p>
          <a:p>
            <a:r>
              <a:rPr lang="en-GB" b="0" i="0" dirty="0">
                <a:solidFill>
                  <a:srgbClr val="000000"/>
                </a:solidFill>
                <a:effectLst/>
                <a:latin typeface="-apple-system"/>
              </a:rPr>
              <a:t>Blackburn, Robin, </a:t>
            </a:r>
            <a:r>
              <a:rPr lang="en-GB" b="0" i="1" dirty="0">
                <a:solidFill>
                  <a:srgbClr val="000000"/>
                </a:solidFill>
                <a:effectLst/>
                <a:latin typeface="-apple-system"/>
              </a:rPr>
              <a:t>The Making of New World Slavery: From the Baroque to the Modern, 1492-1800 </a:t>
            </a:r>
            <a:r>
              <a:rPr lang="en-GB" b="0" i="0" dirty="0">
                <a:solidFill>
                  <a:srgbClr val="000000"/>
                </a:solidFill>
                <a:effectLst/>
                <a:latin typeface="-apple-system"/>
              </a:rPr>
              <a:t>(London: Verso, 2010).</a:t>
            </a:r>
          </a:p>
          <a:p>
            <a:r>
              <a:rPr lang="en-GB" b="0" i="0" dirty="0">
                <a:solidFill>
                  <a:srgbClr val="000000"/>
                </a:solidFill>
                <a:effectLst/>
                <a:latin typeface="-apple-system"/>
              </a:rPr>
              <a:t>Campbell, Mavis, </a:t>
            </a:r>
            <a:r>
              <a:rPr lang="en-GB" b="0" i="1" dirty="0">
                <a:solidFill>
                  <a:srgbClr val="000000"/>
                </a:solidFill>
                <a:effectLst/>
                <a:latin typeface="-apple-system"/>
              </a:rPr>
              <a:t>The Maroons of Jamaica, 1655-1796: A History of Resistance, Collaboration and Betrayal </a:t>
            </a:r>
            <a:r>
              <a:rPr lang="en-GB" b="0" dirty="0">
                <a:solidFill>
                  <a:srgbClr val="000000"/>
                </a:solidFill>
                <a:effectLst/>
                <a:latin typeface="-apple-system"/>
              </a:rPr>
              <a:t>(Trenton, NJ, 1990).</a:t>
            </a:r>
          </a:p>
          <a:p>
            <a:r>
              <a:rPr lang="en-GB" i="0" dirty="0">
                <a:solidFill>
                  <a:srgbClr val="000000"/>
                </a:solidFill>
                <a:latin typeface="-apple-system"/>
              </a:rPr>
              <a:t>Coupland, Regina</a:t>
            </a:r>
            <a:r>
              <a:rPr lang="en-GB" dirty="0">
                <a:solidFill>
                  <a:srgbClr val="000000"/>
                </a:solidFill>
                <a:latin typeface="-apple-system"/>
              </a:rPr>
              <a:t>ld, </a:t>
            </a:r>
            <a:r>
              <a:rPr lang="en-GB" i="1" dirty="0">
                <a:solidFill>
                  <a:srgbClr val="000000"/>
                </a:solidFill>
                <a:latin typeface="-apple-system"/>
              </a:rPr>
              <a:t>The British Anti-Slavery Movement </a:t>
            </a:r>
            <a:r>
              <a:rPr lang="en-GB" dirty="0">
                <a:solidFill>
                  <a:srgbClr val="000000"/>
                </a:solidFill>
                <a:latin typeface="-apple-system"/>
              </a:rPr>
              <a:t>(London, 1933)</a:t>
            </a:r>
          </a:p>
          <a:p>
            <a:r>
              <a:rPr lang="en-GB" b="0" i="0" dirty="0">
                <a:solidFill>
                  <a:srgbClr val="000000"/>
                </a:solidFill>
                <a:effectLst/>
                <a:latin typeface="-apple-system"/>
              </a:rPr>
              <a:t>Craton, Michael, </a:t>
            </a:r>
            <a:r>
              <a:rPr lang="en-GB" b="0" i="1" dirty="0">
                <a:solidFill>
                  <a:srgbClr val="000000"/>
                </a:solidFill>
                <a:effectLst/>
                <a:latin typeface="-apple-system"/>
              </a:rPr>
              <a:t>Testing the Chains: Resistance to Slavery in the British West Indies </a:t>
            </a:r>
            <a:r>
              <a:rPr lang="en-GB" b="0" dirty="0">
                <a:solidFill>
                  <a:srgbClr val="000000"/>
                </a:solidFill>
                <a:effectLst/>
                <a:latin typeface="-apple-system"/>
              </a:rPr>
              <a:t>(Ithaca, NY, 1982).</a:t>
            </a:r>
            <a:endParaRPr lang="en-GB" b="0" i="0" dirty="0">
              <a:solidFill>
                <a:srgbClr val="000000"/>
              </a:solidFill>
              <a:effectLst/>
              <a:latin typeface="-apple-system"/>
            </a:endParaRPr>
          </a:p>
          <a:p>
            <a:r>
              <a:rPr lang="en-GB" dirty="0">
                <a:solidFill>
                  <a:srgbClr val="000000"/>
                </a:solidFill>
                <a:latin typeface="-apple-system"/>
              </a:rPr>
              <a:t>Curtin, Philip, </a:t>
            </a:r>
            <a:r>
              <a:rPr lang="en-GB" i="1" dirty="0">
                <a:solidFill>
                  <a:srgbClr val="000000"/>
                </a:solidFill>
                <a:latin typeface="-apple-system"/>
              </a:rPr>
              <a:t>The Atlantic Slave Trade: A Census </a:t>
            </a:r>
            <a:r>
              <a:rPr lang="en-GB" dirty="0">
                <a:solidFill>
                  <a:srgbClr val="000000"/>
                </a:solidFill>
                <a:latin typeface="-apple-system"/>
              </a:rPr>
              <a:t>(Madison: University of Wisconsin Press, 1969).</a:t>
            </a:r>
          </a:p>
          <a:p>
            <a:endParaRPr lang="en-GB" dirty="0">
              <a:solidFill>
                <a:srgbClr val="000000"/>
              </a:solidFill>
              <a:latin typeface="-apple-system"/>
            </a:endParaRPr>
          </a:p>
        </p:txBody>
      </p:sp>
    </p:spTree>
    <p:extLst>
      <p:ext uri="{BB962C8B-B14F-4D97-AF65-F5344CB8AC3E}">
        <p14:creationId xmlns:p14="http://schemas.microsoft.com/office/powerpoint/2010/main" val="31588006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7D82-E213-E839-39C5-07DB5FA72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260DA6-4B93-12FF-B556-9D2797197CB3}"/>
              </a:ext>
            </a:extLst>
          </p:cNvPr>
          <p:cNvSpPr>
            <a:spLocks noGrp="1"/>
          </p:cNvSpPr>
          <p:nvPr>
            <p:ph idx="1"/>
          </p:nvPr>
        </p:nvSpPr>
        <p:spPr/>
        <p:txBody>
          <a:bodyPr>
            <a:normAutofit fontScale="77500" lnSpcReduction="20000"/>
          </a:bodyPr>
          <a:lstStyle/>
          <a:p>
            <a:r>
              <a:rPr lang="en-GB" dirty="0">
                <a:solidFill>
                  <a:srgbClr val="000000"/>
                </a:solidFill>
                <a:latin typeface="-apple-system"/>
              </a:rPr>
              <a:t>Davidson, Basil, </a:t>
            </a:r>
            <a:r>
              <a:rPr lang="en-GB" i="1" dirty="0">
                <a:solidFill>
                  <a:srgbClr val="000000"/>
                </a:solidFill>
                <a:latin typeface="-apple-system"/>
              </a:rPr>
              <a:t>Black Mother: The Atlantic Slave Trade </a:t>
            </a:r>
            <a:r>
              <a:rPr lang="en-GB" dirty="0">
                <a:solidFill>
                  <a:srgbClr val="000000"/>
                </a:solidFill>
                <a:latin typeface="-apple-system"/>
              </a:rPr>
              <a:t>(London, 1961).</a:t>
            </a:r>
          </a:p>
          <a:p>
            <a:r>
              <a:rPr lang="en-GB" dirty="0">
                <a:solidFill>
                  <a:srgbClr val="000000"/>
                </a:solidFill>
                <a:latin typeface="-apple-system"/>
              </a:rPr>
              <a:t>Davis, David </a:t>
            </a:r>
            <a:r>
              <a:rPr lang="en-GB" dirty="0" err="1">
                <a:solidFill>
                  <a:srgbClr val="000000"/>
                </a:solidFill>
                <a:latin typeface="-apple-system"/>
              </a:rPr>
              <a:t>Brion</a:t>
            </a:r>
            <a:r>
              <a:rPr lang="en-GB" dirty="0">
                <a:solidFill>
                  <a:srgbClr val="000000"/>
                </a:solidFill>
                <a:latin typeface="-apple-system"/>
              </a:rPr>
              <a:t>, </a:t>
            </a:r>
            <a:r>
              <a:rPr lang="en-GB" i="1" dirty="0">
                <a:solidFill>
                  <a:srgbClr val="000000"/>
                </a:solidFill>
                <a:latin typeface="-apple-system"/>
              </a:rPr>
              <a:t>Inhuman Bondage: The Rise and Fall of Slavery in the New World </a:t>
            </a:r>
            <a:r>
              <a:rPr lang="en-GB" dirty="0">
                <a:solidFill>
                  <a:srgbClr val="000000"/>
                </a:solidFill>
                <a:latin typeface="-apple-system"/>
              </a:rPr>
              <a:t>(Oxford: Oxford University Press, 2006).</a:t>
            </a:r>
          </a:p>
          <a:p>
            <a:r>
              <a:rPr lang="en-GB" dirty="0">
                <a:solidFill>
                  <a:srgbClr val="000000"/>
                </a:solidFill>
                <a:latin typeface="-apple-system"/>
              </a:rPr>
              <a:t>Drescher, Seymour, </a:t>
            </a:r>
            <a:r>
              <a:rPr lang="en-GB" i="1" dirty="0" err="1">
                <a:solidFill>
                  <a:srgbClr val="000000"/>
                </a:solidFill>
                <a:latin typeface="-apple-system"/>
              </a:rPr>
              <a:t>Econocide</a:t>
            </a:r>
            <a:r>
              <a:rPr lang="en-GB" i="1" dirty="0">
                <a:solidFill>
                  <a:srgbClr val="000000"/>
                </a:solidFill>
                <a:latin typeface="-apple-system"/>
              </a:rPr>
              <a:t>: British slavery in the era of Abolition </a:t>
            </a:r>
            <a:r>
              <a:rPr lang="en-GB" dirty="0">
                <a:solidFill>
                  <a:srgbClr val="000000"/>
                </a:solidFill>
                <a:latin typeface="-apple-system"/>
              </a:rPr>
              <a:t>(Pittsburgh, 1977).</a:t>
            </a:r>
          </a:p>
          <a:p>
            <a:r>
              <a:rPr lang="en-GB" dirty="0" err="1">
                <a:solidFill>
                  <a:srgbClr val="000000"/>
                </a:solidFill>
                <a:latin typeface="-apple-system"/>
              </a:rPr>
              <a:t>Eltis</a:t>
            </a:r>
            <a:r>
              <a:rPr lang="en-GB" dirty="0">
                <a:solidFill>
                  <a:srgbClr val="000000"/>
                </a:solidFill>
                <a:latin typeface="-apple-system"/>
              </a:rPr>
              <a:t>, David, </a:t>
            </a:r>
            <a:r>
              <a:rPr lang="en-GB" i="1" dirty="0">
                <a:solidFill>
                  <a:srgbClr val="000000"/>
                </a:solidFill>
                <a:latin typeface="-apple-system"/>
              </a:rPr>
              <a:t>Economic Growth and the Ending of the Transatlantic Slave Trade </a:t>
            </a:r>
            <a:r>
              <a:rPr lang="en-GB" dirty="0">
                <a:solidFill>
                  <a:srgbClr val="000000"/>
                </a:solidFill>
                <a:latin typeface="-apple-system"/>
              </a:rPr>
              <a:t>(New York, 1987)</a:t>
            </a:r>
          </a:p>
          <a:p>
            <a:r>
              <a:rPr lang="en-GB" dirty="0" err="1">
                <a:solidFill>
                  <a:srgbClr val="000000"/>
                </a:solidFill>
                <a:latin typeface="-apple-system"/>
              </a:rPr>
              <a:t>Eltis</a:t>
            </a:r>
            <a:r>
              <a:rPr lang="en-GB" dirty="0">
                <a:solidFill>
                  <a:srgbClr val="000000"/>
                </a:solidFill>
                <a:latin typeface="-apple-system"/>
              </a:rPr>
              <a:t>, David, </a:t>
            </a:r>
            <a:r>
              <a:rPr lang="en-GB" i="1" dirty="0">
                <a:solidFill>
                  <a:srgbClr val="000000"/>
                </a:solidFill>
                <a:latin typeface="-apple-system"/>
              </a:rPr>
              <a:t>The Rise of African Slavery in the Americas </a:t>
            </a:r>
            <a:r>
              <a:rPr lang="en-GB" dirty="0">
                <a:solidFill>
                  <a:srgbClr val="000000"/>
                </a:solidFill>
                <a:latin typeface="-apple-system"/>
              </a:rPr>
              <a:t>(Cambridge, 2000).</a:t>
            </a:r>
          </a:p>
          <a:p>
            <a:r>
              <a:rPr lang="en-GB" dirty="0" err="1">
                <a:solidFill>
                  <a:srgbClr val="000000"/>
                </a:solidFill>
                <a:latin typeface="-apple-system"/>
              </a:rPr>
              <a:t>Galenson</a:t>
            </a:r>
            <a:r>
              <a:rPr lang="en-GB" dirty="0">
                <a:solidFill>
                  <a:srgbClr val="000000"/>
                </a:solidFill>
                <a:latin typeface="-apple-system"/>
              </a:rPr>
              <a:t>, David W., </a:t>
            </a:r>
            <a:r>
              <a:rPr lang="en-GB" i="1" dirty="0">
                <a:solidFill>
                  <a:srgbClr val="000000"/>
                </a:solidFill>
                <a:latin typeface="-apple-system"/>
              </a:rPr>
              <a:t>White Servitude in Colonial America: An Economic Analysis </a:t>
            </a:r>
            <a:r>
              <a:rPr lang="en-GB" dirty="0">
                <a:solidFill>
                  <a:srgbClr val="000000"/>
                </a:solidFill>
                <a:latin typeface="-apple-system"/>
              </a:rPr>
              <a:t>(Cambridge, 1981).</a:t>
            </a:r>
          </a:p>
        </p:txBody>
      </p:sp>
    </p:spTree>
    <p:extLst>
      <p:ext uri="{BB962C8B-B14F-4D97-AF65-F5344CB8AC3E}">
        <p14:creationId xmlns:p14="http://schemas.microsoft.com/office/powerpoint/2010/main" val="24728160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7D82-E213-E839-39C5-07DB5FA72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260DA6-4B93-12FF-B556-9D2797197CB3}"/>
              </a:ext>
            </a:extLst>
          </p:cNvPr>
          <p:cNvSpPr>
            <a:spLocks noGrp="1"/>
          </p:cNvSpPr>
          <p:nvPr>
            <p:ph idx="1"/>
          </p:nvPr>
        </p:nvSpPr>
        <p:spPr/>
        <p:txBody>
          <a:bodyPr>
            <a:normAutofit fontScale="62500" lnSpcReduction="20000"/>
          </a:bodyPr>
          <a:lstStyle/>
          <a:p>
            <a:r>
              <a:rPr lang="en-GB" b="0" i="0" dirty="0">
                <a:solidFill>
                  <a:srgbClr val="000000"/>
                </a:solidFill>
                <a:effectLst/>
                <a:latin typeface="-apple-system"/>
              </a:rPr>
              <a:t>Guyer, Jane, ‘Wealth in people, wealth in things’, </a:t>
            </a:r>
            <a:r>
              <a:rPr lang="en-GB" b="0" i="1" dirty="0">
                <a:solidFill>
                  <a:srgbClr val="000000"/>
                </a:solidFill>
                <a:effectLst/>
                <a:latin typeface="-apple-system"/>
              </a:rPr>
              <a:t>Journal of African History </a:t>
            </a:r>
            <a:r>
              <a:rPr lang="en-GB" b="0" dirty="0">
                <a:solidFill>
                  <a:srgbClr val="000000"/>
                </a:solidFill>
                <a:effectLst/>
                <a:latin typeface="-apple-system"/>
              </a:rPr>
              <a:t>36 (1995), 83-90.</a:t>
            </a:r>
          </a:p>
          <a:p>
            <a:r>
              <a:rPr lang="en-GB" b="0" dirty="0">
                <a:solidFill>
                  <a:srgbClr val="000000"/>
                </a:solidFill>
                <a:effectLst/>
                <a:latin typeface="-apple-system"/>
              </a:rPr>
              <a:t>Hawthorne, Walter, </a:t>
            </a:r>
            <a:r>
              <a:rPr lang="en-GB" b="0" i="1" dirty="0">
                <a:solidFill>
                  <a:srgbClr val="000000"/>
                </a:solidFill>
                <a:effectLst/>
                <a:latin typeface="-apple-system"/>
              </a:rPr>
              <a:t>From Africa to Brazil: Culture, Identity and an Atlantic Slave Trade, 1600-1830 </a:t>
            </a:r>
            <a:r>
              <a:rPr lang="en-GB" b="0" dirty="0">
                <a:solidFill>
                  <a:srgbClr val="000000"/>
                </a:solidFill>
                <a:effectLst/>
                <a:latin typeface="-apple-system"/>
              </a:rPr>
              <a:t>(New York, 2010)</a:t>
            </a:r>
          </a:p>
          <a:p>
            <a:r>
              <a:rPr lang="en-GB" b="0" dirty="0" err="1">
                <a:solidFill>
                  <a:srgbClr val="000000"/>
                </a:solidFill>
                <a:effectLst/>
                <a:latin typeface="-apple-system"/>
              </a:rPr>
              <a:t>Heuman</a:t>
            </a:r>
            <a:r>
              <a:rPr lang="en-GB" b="0" dirty="0">
                <a:solidFill>
                  <a:srgbClr val="000000"/>
                </a:solidFill>
                <a:effectLst/>
                <a:latin typeface="-apple-system"/>
              </a:rPr>
              <a:t>, Gad (ed.), </a:t>
            </a:r>
            <a:r>
              <a:rPr lang="en-GB" b="0" i="1" dirty="0">
                <a:solidFill>
                  <a:srgbClr val="000000"/>
                </a:solidFill>
                <a:effectLst/>
                <a:latin typeface="-apple-system"/>
              </a:rPr>
              <a:t>Out of the House of Bondage: Runaways, Resistance and </a:t>
            </a:r>
            <a:r>
              <a:rPr lang="en-GB" b="0" i="1" dirty="0" err="1">
                <a:solidFill>
                  <a:srgbClr val="000000"/>
                </a:solidFill>
                <a:effectLst/>
                <a:latin typeface="-apple-system"/>
              </a:rPr>
              <a:t>Maroonage</a:t>
            </a:r>
            <a:r>
              <a:rPr lang="en-GB" b="0" i="1" dirty="0">
                <a:solidFill>
                  <a:srgbClr val="000000"/>
                </a:solidFill>
                <a:effectLst/>
                <a:latin typeface="-apple-system"/>
              </a:rPr>
              <a:t> in Africa and the New World </a:t>
            </a:r>
            <a:r>
              <a:rPr lang="en-GB" b="0" dirty="0">
                <a:solidFill>
                  <a:srgbClr val="000000"/>
                </a:solidFill>
                <a:effectLst/>
                <a:latin typeface="-apple-system"/>
              </a:rPr>
              <a:t>(London, 1986).</a:t>
            </a:r>
          </a:p>
          <a:p>
            <a:r>
              <a:rPr lang="en-GB" b="0" dirty="0" err="1">
                <a:solidFill>
                  <a:srgbClr val="000000"/>
                </a:solidFill>
                <a:effectLst/>
                <a:latin typeface="-apple-system"/>
              </a:rPr>
              <a:t>Inikori</a:t>
            </a:r>
            <a:r>
              <a:rPr lang="en-GB" b="0" dirty="0">
                <a:solidFill>
                  <a:srgbClr val="000000"/>
                </a:solidFill>
                <a:effectLst/>
                <a:latin typeface="-apple-system"/>
              </a:rPr>
              <a:t>, Joseph, and Stanley L. </a:t>
            </a:r>
            <a:r>
              <a:rPr lang="en-GB" b="0" dirty="0" err="1">
                <a:solidFill>
                  <a:srgbClr val="000000"/>
                </a:solidFill>
                <a:effectLst/>
                <a:latin typeface="-apple-system"/>
              </a:rPr>
              <a:t>Engerman</a:t>
            </a:r>
            <a:r>
              <a:rPr lang="en-GB" b="0" dirty="0">
                <a:solidFill>
                  <a:srgbClr val="000000"/>
                </a:solidFill>
                <a:effectLst/>
                <a:latin typeface="-apple-system"/>
              </a:rPr>
              <a:t>, ‘Introduction: Gainers and Losers in the Atlantic Slave Trade’ in Joseph </a:t>
            </a:r>
            <a:r>
              <a:rPr lang="en-GB" b="0" dirty="0" err="1">
                <a:solidFill>
                  <a:srgbClr val="000000"/>
                </a:solidFill>
                <a:effectLst/>
                <a:latin typeface="-apple-system"/>
              </a:rPr>
              <a:t>Inikori</a:t>
            </a:r>
            <a:r>
              <a:rPr lang="en-GB" b="0" dirty="0">
                <a:solidFill>
                  <a:srgbClr val="000000"/>
                </a:solidFill>
                <a:effectLst/>
                <a:latin typeface="-apple-system"/>
              </a:rPr>
              <a:t> and Stanley L. </a:t>
            </a:r>
            <a:r>
              <a:rPr lang="en-GB" b="0" dirty="0" err="1">
                <a:solidFill>
                  <a:srgbClr val="000000"/>
                </a:solidFill>
                <a:effectLst/>
                <a:latin typeface="-apple-system"/>
              </a:rPr>
              <a:t>Engerman</a:t>
            </a:r>
            <a:r>
              <a:rPr lang="en-GB" b="0" dirty="0">
                <a:solidFill>
                  <a:srgbClr val="000000"/>
                </a:solidFill>
                <a:effectLst/>
                <a:latin typeface="-apple-system"/>
              </a:rPr>
              <a:t> (eds.), </a:t>
            </a:r>
            <a:r>
              <a:rPr lang="en-GB" b="0" i="1" dirty="0">
                <a:solidFill>
                  <a:srgbClr val="000000"/>
                </a:solidFill>
                <a:effectLst/>
                <a:latin typeface="-apple-system"/>
              </a:rPr>
              <a:t>The Atlantic Slave Trade: Effects on Economies, Societies and Peoples in Africa, the Americas, and Europe </a:t>
            </a:r>
            <a:r>
              <a:rPr lang="en-GB" b="0" dirty="0">
                <a:solidFill>
                  <a:srgbClr val="000000"/>
                </a:solidFill>
                <a:effectLst/>
                <a:latin typeface="-apple-system"/>
              </a:rPr>
              <a:t>(Durham, NC, 1992).</a:t>
            </a:r>
          </a:p>
          <a:p>
            <a:r>
              <a:rPr lang="en-GB" b="0" dirty="0">
                <a:solidFill>
                  <a:srgbClr val="000000"/>
                </a:solidFill>
                <a:effectLst/>
                <a:latin typeface="-apple-system"/>
              </a:rPr>
              <a:t>James, CLR, </a:t>
            </a:r>
            <a:r>
              <a:rPr lang="en-GB" b="0" i="1" dirty="0">
                <a:solidFill>
                  <a:srgbClr val="000000"/>
                </a:solidFill>
                <a:effectLst/>
                <a:latin typeface="-apple-system"/>
              </a:rPr>
              <a:t>The Black Jacobins: Toussaint L’Ouverture and the San Domingo Revolution </a:t>
            </a:r>
            <a:r>
              <a:rPr lang="en-GB" b="0" dirty="0">
                <a:solidFill>
                  <a:srgbClr val="000000"/>
                </a:solidFill>
                <a:effectLst/>
                <a:latin typeface="-apple-system"/>
              </a:rPr>
              <a:t>(1938)</a:t>
            </a:r>
          </a:p>
          <a:p>
            <a:r>
              <a:rPr lang="en-GB" i="0" dirty="0">
                <a:solidFill>
                  <a:srgbClr val="000000"/>
                </a:solidFill>
                <a:latin typeface="-apple-system"/>
              </a:rPr>
              <a:t>Klein, Her</a:t>
            </a:r>
            <a:r>
              <a:rPr lang="en-GB" dirty="0">
                <a:solidFill>
                  <a:srgbClr val="000000"/>
                </a:solidFill>
                <a:latin typeface="-apple-system"/>
              </a:rPr>
              <a:t>bert S., </a:t>
            </a:r>
            <a:r>
              <a:rPr lang="en-GB" i="1" dirty="0">
                <a:solidFill>
                  <a:srgbClr val="000000"/>
                </a:solidFill>
                <a:latin typeface="-apple-system"/>
              </a:rPr>
              <a:t>The Middle Passage: Comparative Studies in the Atlantic Slave Trade </a:t>
            </a:r>
            <a:r>
              <a:rPr lang="en-GB" dirty="0">
                <a:solidFill>
                  <a:srgbClr val="000000"/>
                </a:solidFill>
                <a:latin typeface="-apple-system"/>
              </a:rPr>
              <a:t>(Princeton, 1978).</a:t>
            </a:r>
            <a:endParaRPr lang="en-GB" b="0" i="0" dirty="0">
              <a:solidFill>
                <a:srgbClr val="000000"/>
              </a:solidFill>
              <a:effectLst/>
              <a:latin typeface="-apple-system"/>
            </a:endParaRPr>
          </a:p>
          <a:p>
            <a:r>
              <a:rPr lang="en-GB" b="0" i="0" dirty="0">
                <a:solidFill>
                  <a:srgbClr val="000000"/>
                </a:solidFill>
                <a:effectLst/>
                <a:latin typeface="-apple-system"/>
              </a:rPr>
              <a:t>Lindsay, Lisa A., </a:t>
            </a:r>
            <a:r>
              <a:rPr lang="en-GB" b="0" i="1" dirty="0">
                <a:solidFill>
                  <a:srgbClr val="000000"/>
                </a:solidFill>
                <a:effectLst/>
                <a:latin typeface="-apple-system"/>
              </a:rPr>
              <a:t>Captives as Commodities: The Transatlantic Slave Trade </a:t>
            </a:r>
            <a:r>
              <a:rPr lang="en-GB" b="0" dirty="0">
                <a:solidFill>
                  <a:srgbClr val="000000"/>
                </a:solidFill>
                <a:effectLst/>
                <a:latin typeface="-apple-system"/>
              </a:rPr>
              <a:t>(Upper Saddle River, NJ: Pearson, 2008).</a:t>
            </a:r>
          </a:p>
        </p:txBody>
      </p:sp>
    </p:spTree>
    <p:extLst>
      <p:ext uri="{BB962C8B-B14F-4D97-AF65-F5344CB8AC3E}">
        <p14:creationId xmlns:p14="http://schemas.microsoft.com/office/powerpoint/2010/main" val="32279790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7D82-E213-E839-39C5-07DB5FA72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260DA6-4B93-12FF-B556-9D2797197CB3}"/>
              </a:ext>
            </a:extLst>
          </p:cNvPr>
          <p:cNvSpPr>
            <a:spLocks noGrp="1"/>
          </p:cNvSpPr>
          <p:nvPr>
            <p:ph idx="1"/>
          </p:nvPr>
        </p:nvSpPr>
        <p:spPr/>
        <p:txBody>
          <a:bodyPr>
            <a:normAutofit fontScale="62500" lnSpcReduction="20000"/>
          </a:bodyPr>
          <a:lstStyle/>
          <a:p>
            <a:r>
              <a:rPr lang="en-GB" dirty="0">
                <a:solidFill>
                  <a:srgbClr val="000000"/>
                </a:solidFill>
                <a:latin typeface="-apple-system"/>
              </a:rPr>
              <a:t>Lovejoy, Paul, </a:t>
            </a:r>
            <a:r>
              <a:rPr lang="en-GB" i="1" dirty="0">
                <a:solidFill>
                  <a:srgbClr val="000000"/>
                </a:solidFill>
                <a:latin typeface="-apple-system"/>
              </a:rPr>
              <a:t>Transformations in Slavery: A History of Slavery in Africa </a:t>
            </a:r>
            <a:r>
              <a:rPr lang="en-GB" dirty="0">
                <a:solidFill>
                  <a:srgbClr val="000000"/>
                </a:solidFill>
                <a:latin typeface="-apple-system"/>
              </a:rPr>
              <a:t>(Cambridge, 2000)</a:t>
            </a:r>
          </a:p>
          <a:p>
            <a:r>
              <a:rPr lang="en-GB" dirty="0">
                <a:solidFill>
                  <a:srgbClr val="000000"/>
                </a:solidFill>
                <a:latin typeface="-apple-system"/>
              </a:rPr>
              <a:t>Mannix, Daniel P., </a:t>
            </a:r>
            <a:r>
              <a:rPr lang="en-GB" i="1" dirty="0">
                <a:solidFill>
                  <a:srgbClr val="000000"/>
                </a:solidFill>
                <a:latin typeface="-apple-system"/>
              </a:rPr>
              <a:t>Black Cargoes: A History of the Atlantic Slave Trade </a:t>
            </a:r>
            <a:r>
              <a:rPr lang="en-GB" dirty="0">
                <a:solidFill>
                  <a:srgbClr val="000000"/>
                </a:solidFill>
                <a:latin typeface="-apple-system"/>
              </a:rPr>
              <a:t>(New York, 1962)</a:t>
            </a:r>
            <a:endParaRPr lang="en-GB" b="0" dirty="0">
              <a:solidFill>
                <a:srgbClr val="000000"/>
              </a:solidFill>
              <a:effectLst/>
              <a:latin typeface="-apple-system"/>
            </a:endParaRPr>
          </a:p>
          <a:p>
            <a:r>
              <a:rPr lang="en-GB" dirty="0">
                <a:solidFill>
                  <a:srgbClr val="000000"/>
                </a:solidFill>
                <a:latin typeface="-apple-system"/>
              </a:rPr>
              <a:t>Matthews, </a:t>
            </a:r>
            <a:r>
              <a:rPr lang="en-GB" dirty="0" err="1">
                <a:solidFill>
                  <a:srgbClr val="000000"/>
                </a:solidFill>
                <a:latin typeface="-apple-system"/>
              </a:rPr>
              <a:t>Gelien</a:t>
            </a:r>
            <a:r>
              <a:rPr lang="en-GB" dirty="0">
                <a:solidFill>
                  <a:srgbClr val="000000"/>
                </a:solidFill>
                <a:latin typeface="-apple-system"/>
              </a:rPr>
              <a:t>, </a:t>
            </a:r>
            <a:r>
              <a:rPr lang="en-GB" i="1" dirty="0">
                <a:solidFill>
                  <a:srgbClr val="000000"/>
                </a:solidFill>
                <a:latin typeface="-apple-system"/>
              </a:rPr>
              <a:t>Caribbean Slave Revolts and the British Abolitionist Movement </a:t>
            </a:r>
            <a:r>
              <a:rPr lang="en-GB" dirty="0">
                <a:solidFill>
                  <a:srgbClr val="000000"/>
                </a:solidFill>
                <a:latin typeface="-apple-system"/>
              </a:rPr>
              <a:t>(Louisiana State University Press, 2006).</a:t>
            </a:r>
          </a:p>
          <a:p>
            <a:r>
              <a:rPr lang="en-GB" dirty="0">
                <a:solidFill>
                  <a:srgbClr val="000000"/>
                </a:solidFill>
                <a:latin typeface="-apple-system"/>
              </a:rPr>
              <a:t>Mulvey, Patricia, ‘Black Brothers and Sisters: Membership in the Black Lay Brotherhoods of Colonial Brazil’, </a:t>
            </a:r>
            <a:r>
              <a:rPr lang="en-GB" i="1" dirty="0">
                <a:solidFill>
                  <a:srgbClr val="000000"/>
                </a:solidFill>
                <a:latin typeface="-apple-system"/>
              </a:rPr>
              <a:t>Luso-Brazilian Review </a:t>
            </a:r>
            <a:r>
              <a:rPr lang="en-GB" dirty="0">
                <a:solidFill>
                  <a:srgbClr val="000000"/>
                </a:solidFill>
                <a:latin typeface="-apple-system"/>
              </a:rPr>
              <a:t>17:2 (1980), 253-279.</a:t>
            </a:r>
          </a:p>
          <a:p>
            <a:r>
              <a:rPr lang="en-GB" dirty="0">
                <a:solidFill>
                  <a:srgbClr val="000000"/>
                </a:solidFill>
                <a:latin typeface="-apple-system"/>
              </a:rPr>
              <a:t>Osagie, </a:t>
            </a:r>
            <a:r>
              <a:rPr lang="en-GB" dirty="0" err="1">
                <a:solidFill>
                  <a:srgbClr val="000000"/>
                </a:solidFill>
                <a:latin typeface="-apple-system"/>
              </a:rPr>
              <a:t>Iyunolu</a:t>
            </a:r>
            <a:r>
              <a:rPr lang="en-GB" dirty="0">
                <a:solidFill>
                  <a:srgbClr val="000000"/>
                </a:solidFill>
                <a:latin typeface="-apple-system"/>
              </a:rPr>
              <a:t> </a:t>
            </a:r>
            <a:r>
              <a:rPr lang="en-GB" dirty="0" err="1">
                <a:solidFill>
                  <a:srgbClr val="000000"/>
                </a:solidFill>
                <a:latin typeface="-apple-system"/>
              </a:rPr>
              <a:t>Folayan</a:t>
            </a:r>
            <a:r>
              <a:rPr lang="en-GB" dirty="0">
                <a:solidFill>
                  <a:srgbClr val="000000"/>
                </a:solidFill>
                <a:latin typeface="-apple-system"/>
              </a:rPr>
              <a:t>, </a:t>
            </a:r>
            <a:r>
              <a:rPr lang="en-GB" i="1" dirty="0">
                <a:solidFill>
                  <a:srgbClr val="000000"/>
                </a:solidFill>
                <a:latin typeface="-apple-system"/>
              </a:rPr>
              <a:t>The Amistad Revolt: Memory, slavery and the politics of identity in the United States and Sierra Leone </a:t>
            </a:r>
            <a:r>
              <a:rPr lang="en-GB" dirty="0">
                <a:solidFill>
                  <a:srgbClr val="000000"/>
                </a:solidFill>
                <a:latin typeface="-apple-system"/>
              </a:rPr>
              <a:t>(Athens: University of Georgia Press, 2003).</a:t>
            </a:r>
          </a:p>
          <a:p>
            <a:r>
              <a:rPr lang="en-GB" b="0" dirty="0">
                <a:solidFill>
                  <a:srgbClr val="000000"/>
                </a:solidFill>
                <a:effectLst/>
                <a:latin typeface="-apple-system"/>
              </a:rPr>
              <a:t>Patterson, Orlando, ‘Slavery and slave revolts: A socio-historical analysis of </a:t>
            </a:r>
            <a:r>
              <a:rPr lang="en-GB" dirty="0">
                <a:solidFill>
                  <a:srgbClr val="000000"/>
                </a:solidFill>
                <a:latin typeface="-apple-system"/>
              </a:rPr>
              <a:t>the First Maroon War, Jamaica 1655-1740’, </a:t>
            </a:r>
            <a:r>
              <a:rPr lang="en-GB" i="1" dirty="0">
                <a:solidFill>
                  <a:srgbClr val="000000"/>
                </a:solidFill>
                <a:latin typeface="-apple-system"/>
              </a:rPr>
              <a:t>Social and Economic Studies </a:t>
            </a:r>
            <a:r>
              <a:rPr lang="en-GB" dirty="0">
                <a:solidFill>
                  <a:srgbClr val="000000"/>
                </a:solidFill>
                <a:latin typeface="-apple-system"/>
              </a:rPr>
              <a:t>19:3 (1970), 289-325.</a:t>
            </a:r>
          </a:p>
          <a:p>
            <a:r>
              <a:rPr lang="en-GB" b="0" dirty="0">
                <a:solidFill>
                  <a:srgbClr val="000000"/>
                </a:solidFill>
                <a:effectLst/>
                <a:latin typeface="-apple-system"/>
              </a:rPr>
              <a:t>Ragatz, Lowell Joseph, </a:t>
            </a:r>
            <a:r>
              <a:rPr lang="en-GB" b="0" i="1" dirty="0">
                <a:solidFill>
                  <a:srgbClr val="000000"/>
                </a:solidFill>
                <a:effectLst/>
                <a:latin typeface="-apple-system"/>
              </a:rPr>
              <a:t>The Fall of the Planter Class in the British Caribbean, 1763-1833 </a:t>
            </a:r>
            <a:r>
              <a:rPr lang="en-GB" b="0" dirty="0">
                <a:solidFill>
                  <a:srgbClr val="000000"/>
                </a:solidFill>
                <a:effectLst/>
                <a:latin typeface="-apple-system"/>
              </a:rPr>
              <a:t>(New York, 1928).</a:t>
            </a:r>
          </a:p>
        </p:txBody>
      </p:sp>
    </p:spTree>
    <p:extLst>
      <p:ext uri="{BB962C8B-B14F-4D97-AF65-F5344CB8AC3E}">
        <p14:creationId xmlns:p14="http://schemas.microsoft.com/office/powerpoint/2010/main" val="17481029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7D82-E213-E839-39C5-07DB5FA72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260DA6-4B93-12FF-B556-9D2797197CB3}"/>
              </a:ext>
            </a:extLst>
          </p:cNvPr>
          <p:cNvSpPr>
            <a:spLocks noGrp="1"/>
          </p:cNvSpPr>
          <p:nvPr>
            <p:ph idx="1"/>
          </p:nvPr>
        </p:nvSpPr>
        <p:spPr/>
        <p:txBody>
          <a:bodyPr>
            <a:normAutofit fontScale="92500" lnSpcReduction="10000"/>
          </a:bodyPr>
          <a:lstStyle/>
          <a:p>
            <a:r>
              <a:rPr lang="en-GB" b="0" dirty="0" err="1">
                <a:solidFill>
                  <a:srgbClr val="000000"/>
                </a:solidFill>
                <a:effectLst/>
                <a:latin typeface="-apple-system"/>
              </a:rPr>
              <a:t>Rediker</a:t>
            </a:r>
            <a:r>
              <a:rPr lang="en-GB" b="0" dirty="0">
                <a:solidFill>
                  <a:srgbClr val="000000"/>
                </a:solidFill>
                <a:effectLst/>
                <a:latin typeface="-apple-system"/>
              </a:rPr>
              <a:t>, Marcus, </a:t>
            </a:r>
            <a:r>
              <a:rPr lang="en-GB" b="0" i="1" dirty="0">
                <a:solidFill>
                  <a:srgbClr val="000000"/>
                </a:solidFill>
                <a:effectLst/>
                <a:latin typeface="-apple-system"/>
              </a:rPr>
              <a:t>The Slave Ship: A Human History </a:t>
            </a:r>
            <a:r>
              <a:rPr lang="en-GB" b="0" dirty="0">
                <a:solidFill>
                  <a:srgbClr val="000000"/>
                </a:solidFill>
                <a:effectLst/>
                <a:latin typeface="-apple-system"/>
              </a:rPr>
              <a:t>(New York, 2007).</a:t>
            </a:r>
          </a:p>
          <a:p>
            <a:r>
              <a:rPr lang="en-GB" dirty="0">
                <a:solidFill>
                  <a:srgbClr val="000000"/>
                </a:solidFill>
                <a:latin typeface="-apple-system"/>
              </a:rPr>
              <a:t>Richardson, David, ‘Shipboard Revolts, African Authority, and the Atlantic Slave Trade’, </a:t>
            </a:r>
            <a:r>
              <a:rPr lang="en-GB" i="1" dirty="0">
                <a:solidFill>
                  <a:srgbClr val="000000"/>
                </a:solidFill>
                <a:latin typeface="-apple-system"/>
              </a:rPr>
              <a:t>William and Mary Quarterly </a:t>
            </a:r>
            <a:r>
              <a:rPr lang="en-GB" dirty="0">
                <a:solidFill>
                  <a:srgbClr val="000000"/>
                </a:solidFill>
                <a:latin typeface="-apple-system"/>
              </a:rPr>
              <a:t>85:1 (2001), 69-92.</a:t>
            </a:r>
          </a:p>
          <a:p>
            <a:r>
              <a:rPr lang="en-GB" b="0" dirty="0">
                <a:solidFill>
                  <a:srgbClr val="000000"/>
                </a:solidFill>
                <a:effectLst/>
                <a:latin typeface="-apple-system"/>
              </a:rPr>
              <a:t>Richardson, David, ‘The ending of the British slave trade in 1807: the economic context’ in S. Farrell et al, </a:t>
            </a:r>
            <a:r>
              <a:rPr lang="en-GB" b="0" i="1" dirty="0">
                <a:solidFill>
                  <a:srgbClr val="000000"/>
                </a:solidFill>
                <a:effectLst/>
                <a:latin typeface="-apple-system"/>
              </a:rPr>
              <a:t>The British Slave Trade: Abolition, Parliament and People </a:t>
            </a:r>
            <a:r>
              <a:rPr lang="en-GB" b="0" dirty="0">
                <a:solidFill>
                  <a:srgbClr val="000000"/>
                </a:solidFill>
                <a:effectLst/>
                <a:latin typeface="-apple-system"/>
              </a:rPr>
              <a:t>(Edinburgh, 2007), 127-140.</a:t>
            </a:r>
          </a:p>
          <a:p>
            <a:r>
              <a:rPr lang="en-GB" b="0" dirty="0">
                <a:solidFill>
                  <a:srgbClr val="000000"/>
                </a:solidFill>
                <a:effectLst/>
                <a:latin typeface="-apple-system"/>
              </a:rPr>
              <a:t>Rodney, Walter, </a:t>
            </a:r>
            <a:r>
              <a:rPr lang="en-GB" b="0" i="1" dirty="0">
                <a:solidFill>
                  <a:srgbClr val="000000"/>
                </a:solidFill>
                <a:effectLst/>
                <a:latin typeface="-apple-system"/>
              </a:rPr>
              <a:t>How Europe Underdeveloped Africa </a:t>
            </a:r>
            <a:r>
              <a:rPr lang="en-GB" b="0" dirty="0">
                <a:solidFill>
                  <a:srgbClr val="000000"/>
                </a:solidFill>
                <a:effectLst/>
                <a:latin typeface="-apple-system"/>
              </a:rPr>
              <a:t>(London: Bogle-L’Ouverture Publications, 1972).</a:t>
            </a:r>
          </a:p>
          <a:p>
            <a:endParaRPr lang="en-GB" b="0" dirty="0">
              <a:solidFill>
                <a:srgbClr val="000000"/>
              </a:solidFill>
              <a:effectLst/>
              <a:latin typeface="-apple-system"/>
            </a:endParaRPr>
          </a:p>
        </p:txBody>
      </p:sp>
    </p:spTree>
    <p:extLst>
      <p:ext uri="{BB962C8B-B14F-4D97-AF65-F5344CB8AC3E}">
        <p14:creationId xmlns:p14="http://schemas.microsoft.com/office/powerpoint/2010/main" val="20633754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7D82-E213-E839-39C5-07DB5FA72B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260DA6-4B93-12FF-B556-9D2797197CB3}"/>
              </a:ext>
            </a:extLst>
          </p:cNvPr>
          <p:cNvSpPr>
            <a:spLocks noGrp="1"/>
          </p:cNvSpPr>
          <p:nvPr>
            <p:ph idx="1"/>
          </p:nvPr>
        </p:nvSpPr>
        <p:spPr/>
        <p:txBody>
          <a:bodyPr>
            <a:normAutofit fontScale="85000" lnSpcReduction="20000"/>
          </a:bodyPr>
          <a:lstStyle/>
          <a:p>
            <a:r>
              <a:rPr lang="en-GB" b="0" dirty="0">
                <a:solidFill>
                  <a:srgbClr val="000000"/>
                </a:solidFill>
                <a:effectLst/>
                <a:latin typeface="-apple-system"/>
              </a:rPr>
              <a:t>Scully, </a:t>
            </a:r>
            <a:r>
              <a:rPr lang="en-GB" dirty="0">
                <a:solidFill>
                  <a:srgbClr val="000000"/>
                </a:solidFill>
                <a:latin typeface="-apple-system"/>
              </a:rPr>
              <a:t>Pamela, and Diana Paton (eds.), </a:t>
            </a:r>
            <a:r>
              <a:rPr lang="en-GB" i="1" dirty="0">
                <a:solidFill>
                  <a:srgbClr val="000000"/>
                </a:solidFill>
                <a:latin typeface="-apple-system"/>
              </a:rPr>
              <a:t>Gender and Slave Emancipation in the Atlantic World </a:t>
            </a:r>
            <a:r>
              <a:rPr lang="en-GB" dirty="0">
                <a:solidFill>
                  <a:srgbClr val="000000"/>
                </a:solidFill>
                <a:latin typeface="-apple-system"/>
              </a:rPr>
              <a:t>(Durham, NC: 2005)</a:t>
            </a:r>
            <a:endParaRPr lang="en-GB" b="0" dirty="0">
              <a:solidFill>
                <a:srgbClr val="000000"/>
              </a:solidFill>
              <a:effectLst/>
              <a:latin typeface="-apple-system"/>
            </a:endParaRPr>
          </a:p>
          <a:p>
            <a:r>
              <a:rPr lang="en-GB" b="0" dirty="0">
                <a:solidFill>
                  <a:srgbClr val="000000"/>
                </a:solidFill>
                <a:effectLst/>
                <a:latin typeface="-apple-system"/>
              </a:rPr>
              <a:t>Smallwood, Stephanie, </a:t>
            </a:r>
            <a:r>
              <a:rPr lang="en-GB" b="0" i="1" dirty="0">
                <a:solidFill>
                  <a:srgbClr val="000000"/>
                </a:solidFill>
                <a:effectLst/>
                <a:latin typeface="-apple-system"/>
              </a:rPr>
              <a:t>Saltwater Slavery: A Middle Passage from Africa to American Diaspora </a:t>
            </a:r>
            <a:r>
              <a:rPr lang="en-GB" b="0" dirty="0">
                <a:solidFill>
                  <a:srgbClr val="000000"/>
                </a:solidFill>
                <a:effectLst/>
                <a:latin typeface="-apple-system"/>
              </a:rPr>
              <a:t>(Cambridge, MA: Harvard University Press).</a:t>
            </a:r>
          </a:p>
          <a:p>
            <a:r>
              <a:rPr lang="en-GB" dirty="0">
                <a:solidFill>
                  <a:srgbClr val="000000"/>
                </a:solidFill>
                <a:latin typeface="-apple-system"/>
              </a:rPr>
              <a:t>Thornton, John K., </a:t>
            </a:r>
            <a:r>
              <a:rPr lang="en-GB" i="1" dirty="0">
                <a:solidFill>
                  <a:srgbClr val="000000"/>
                </a:solidFill>
                <a:latin typeface="-apple-system"/>
              </a:rPr>
              <a:t>The </a:t>
            </a:r>
            <a:r>
              <a:rPr lang="en-GB" i="1" dirty="0" err="1">
                <a:solidFill>
                  <a:srgbClr val="000000"/>
                </a:solidFill>
                <a:latin typeface="-apple-system"/>
              </a:rPr>
              <a:t>Kongolese</a:t>
            </a:r>
            <a:r>
              <a:rPr lang="en-GB" i="1" dirty="0">
                <a:solidFill>
                  <a:srgbClr val="000000"/>
                </a:solidFill>
                <a:latin typeface="-apple-system"/>
              </a:rPr>
              <a:t> Saint Anthony: Dona Beatriz </a:t>
            </a:r>
            <a:r>
              <a:rPr lang="en-GB" i="1" dirty="0" err="1">
                <a:solidFill>
                  <a:srgbClr val="000000"/>
                </a:solidFill>
                <a:latin typeface="-apple-system"/>
              </a:rPr>
              <a:t>Kimpa</a:t>
            </a:r>
            <a:r>
              <a:rPr lang="en-GB" i="1" dirty="0">
                <a:solidFill>
                  <a:srgbClr val="000000"/>
                </a:solidFill>
                <a:latin typeface="-apple-system"/>
              </a:rPr>
              <a:t> Vita and the Antonian Movement, 1684-1706 </a:t>
            </a:r>
            <a:r>
              <a:rPr lang="en-GB" dirty="0">
                <a:solidFill>
                  <a:srgbClr val="000000"/>
                </a:solidFill>
                <a:latin typeface="-apple-system"/>
              </a:rPr>
              <a:t>(Cambridge: Cambridge University Press, 1998).</a:t>
            </a:r>
          </a:p>
          <a:p>
            <a:r>
              <a:rPr lang="en-GB" b="0" dirty="0">
                <a:solidFill>
                  <a:srgbClr val="000000"/>
                </a:solidFill>
                <a:effectLst/>
                <a:latin typeface="-apple-system"/>
              </a:rPr>
              <a:t>Ward, J. R., ‘The profitability of sugar planting in the British West Indies, 1650-1834’, </a:t>
            </a:r>
            <a:r>
              <a:rPr lang="en-GB" b="0" i="1" dirty="0">
                <a:solidFill>
                  <a:srgbClr val="000000"/>
                </a:solidFill>
                <a:effectLst/>
                <a:latin typeface="-apple-system"/>
              </a:rPr>
              <a:t>Economic History Review </a:t>
            </a:r>
            <a:r>
              <a:rPr lang="en-GB" b="0" dirty="0">
                <a:solidFill>
                  <a:srgbClr val="000000"/>
                </a:solidFill>
                <a:effectLst/>
                <a:latin typeface="-apple-system"/>
              </a:rPr>
              <a:t>31 (1978), 197-213.</a:t>
            </a:r>
          </a:p>
          <a:p>
            <a:r>
              <a:rPr lang="en-GB" i="0" dirty="0">
                <a:solidFill>
                  <a:srgbClr val="000000"/>
                </a:solidFill>
                <a:latin typeface="-apple-system"/>
              </a:rPr>
              <a:t>Williams, Eric, </a:t>
            </a:r>
            <a:r>
              <a:rPr lang="en-GB" i="1" dirty="0">
                <a:solidFill>
                  <a:srgbClr val="000000"/>
                </a:solidFill>
                <a:latin typeface="-apple-system"/>
              </a:rPr>
              <a:t>Capitalism and Slavery </a:t>
            </a:r>
            <a:r>
              <a:rPr lang="en-GB" dirty="0">
                <a:solidFill>
                  <a:srgbClr val="000000"/>
                </a:solidFill>
                <a:latin typeface="-apple-system"/>
              </a:rPr>
              <a:t>(Chapel Hill: University of North Carolina Press, 1944).</a:t>
            </a:r>
            <a:endParaRPr lang="en-GB" b="0" i="0" dirty="0">
              <a:solidFill>
                <a:srgbClr val="000000"/>
              </a:solidFill>
              <a:effectLst/>
              <a:latin typeface="-apple-system"/>
            </a:endParaRPr>
          </a:p>
        </p:txBody>
      </p:sp>
    </p:spTree>
    <p:extLst>
      <p:ext uri="{BB962C8B-B14F-4D97-AF65-F5344CB8AC3E}">
        <p14:creationId xmlns:p14="http://schemas.microsoft.com/office/powerpoint/2010/main" val="198036388"/>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3514</Words>
  <Application>Microsoft Office PowerPoint</Application>
  <PresentationFormat>Widescreen</PresentationFormat>
  <Paragraphs>309</Paragraphs>
  <Slides>54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-apple-system</vt:lpstr>
      <vt:lpstr>Aptos</vt:lpstr>
      <vt:lpstr>Arial</vt:lpstr>
      <vt:lpstr>Franklin Gothic Demi Cond</vt:lpstr>
      <vt:lpstr>Franklin Gothic Medium</vt:lpstr>
      <vt:lpstr>Wingdings</vt:lpstr>
      <vt:lpstr>JuxtaposeVTI</vt:lpstr>
      <vt:lpstr>Transatlantic Slavery</vt:lpstr>
      <vt:lpstr>This session</vt:lpstr>
      <vt:lpstr>CONTENT NOTE</vt:lpstr>
      <vt:lpstr>Quiz: your existing knowledge</vt:lpstr>
      <vt:lpstr>Quiz: Your existing knowledge</vt:lpstr>
      <vt:lpstr>Quiz: your existing knowledge</vt:lpstr>
      <vt:lpstr>Quiz: your existing knowledge</vt:lpstr>
      <vt:lpstr>QUIZ: Your existing knowledge</vt:lpstr>
      <vt:lpstr>Quiz: your existing knowledge</vt:lpstr>
      <vt:lpstr>Quiz: Your existing knowledge</vt:lpstr>
      <vt:lpstr>Quiz: your existing knowledge</vt:lpstr>
      <vt:lpstr>Quiz: your existing knowledge</vt:lpstr>
      <vt:lpstr>QUIZ: Your existing knowledge</vt:lpstr>
      <vt:lpstr>How many people were involved?</vt:lpstr>
      <vt:lpstr>How many people were involved?</vt:lpstr>
      <vt:lpstr>Where was the transatlantic slave trade?</vt:lpstr>
      <vt:lpstr>Triangular trade</vt:lpstr>
      <vt:lpstr>Barbarity or modernity?</vt:lpstr>
      <vt:lpstr>What motivated the trade?</vt:lpstr>
      <vt:lpstr>Why Africans?</vt:lpstr>
      <vt:lpstr>WHY AFRICANS?</vt:lpstr>
      <vt:lpstr>Why did African communities sell enslaved people?</vt:lpstr>
      <vt:lpstr>WHY DID AFRICAN COMMUNITIES SELL ENSLAVED PEOPLE?</vt:lpstr>
      <vt:lpstr>Why did African communities sell enslaved people?</vt:lpstr>
      <vt:lpstr>Why did African communities sell enslaved people?</vt:lpstr>
      <vt:lpstr>Experiences of enslaved people</vt:lpstr>
      <vt:lpstr>The Middle Passage</vt:lpstr>
      <vt:lpstr>The middle passage</vt:lpstr>
      <vt:lpstr>The middle passage</vt:lpstr>
      <vt:lpstr>Life as an enslaved person</vt:lpstr>
      <vt:lpstr>LIFE AS AN ENSLAVED PERSON</vt:lpstr>
      <vt:lpstr>Resistance</vt:lpstr>
      <vt:lpstr>Resistance</vt:lpstr>
      <vt:lpstr>Resistance</vt:lpstr>
      <vt:lpstr>RESISTANCE</vt:lpstr>
      <vt:lpstr>Why did the slave trade end?</vt:lpstr>
      <vt:lpstr>Why did the slave trade end?</vt:lpstr>
      <vt:lpstr>Why did the slave trade end?</vt:lpstr>
      <vt:lpstr>Why did the slave trade end?</vt:lpstr>
      <vt:lpstr>Why did the slave trade end?</vt:lpstr>
      <vt:lpstr>Abolitionism</vt:lpstr>
      <vt:lpstr>1772: Somerset case</vt:lpstr>
      <vt:lpstr>OLAUDO EQUIANO</vt:lpstr>
      <vt:lpstr>ZONG CASe, 1781</vt:lpstr>
      <vt:lpstr>Abolitionism</vt:lpstr>
      <vt:lpstr>ABolitionism</vt:lpstr>
      <vt:lpstr>After abolition</vt:lpstr>
      <vt:lpstr>LEGACIES OF THE TRANSATLANTIC SLAVE TRADE</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1</cp:revision>
  <dcterms:created xsi:type="dcterms:W3CDTF">2024-11-29T15:14:41Z</dcterms:created>
  <dcterms:modified xsi:type="dcterms:W3CDTF">2024-12-06T16:32:56Z</dcterms:modified>
</cp:coreProperties>
</file>