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9"/>
  </p:notesMasterIdLst>
  <p:sldIdLst>
    <p:sldId id="256" r:id="rId2"/>
    <p:sldId id="287" r:id="rId3"/>
    <p:sldId id="342" r:id="rId4"/>
    <p:sldId id="343" r:id="rId5"/>
    <p:sldId id="344" r:id="rId6"/>
    <p:sldId id="345" r:id="rId7"/>
    <p:sldId id="346" r:id="rId8"/>
    <p:sldId id="347" r:id="rId9"/>
    <p:sldId id="348" r:id="rId10"/>
    <p:sldId id="369" r:id="rId11"/>
    <p:sldId id="370" r:id="rId12"/>
    <p:sldId id="371" r:id="rId13"/>
    <p:sldId id="372" r:id="rId14"/>
    <p:sldId id="373" r:id="rId15"/>
    <p:sldId id="374" r:id="rId16"/>
    <p:sldId id="375" r:id="rId17"/>
    <p:sldId id="376" r:id="rId18"/>
    <p:sldId id="377" r:id="rId19"/>
    <p:sldId id="378" r:id="rId20"/>
    <p:sldId id="379" r:id="rId21"/>
    <p:sldId id="380" r:id="rId22"/>
    <p:sldId id="381" r:id="rId23"/>
    <p:sldId id="382" r:id="rId24"/>
    <p:sldId id="383" r:id="rId25"/>
    <p:sldId id="384" r:id="rId26"/>
    <p:sldId id="385" r:id="rId27"/>
    <p:sldId id="386" r:id="rId28"/>
    <p:sldId id="387" r:id="rId29"/>
    <p:sldId id="388" r:id="rId30"/>
    <p:sldId id="389" r:id="rId31"/>
    <p:sldId id="390" r:id="rId32"/>
    <p:sldId id="391" r:id="rId33"/>
    <p:sldId id="392" r:id="rId34"/>
    <p:sldId id="393" r:id="rId35"/>
    <p:sldId id="368" r:id="rId36"/>
    <p:sldId id="286" r:id="rId37"/>
    <p:sldId id="315" r:id="rId3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99" autoAdjust="0"/>
  </p:normalViewPr>
  <p:slideViewPr>
    <p:cSldViewPr>
      <p:cViewPr varScale="1">
        <p:scale>
          <a:sx n="111" d="100"/>
          <a:sy n="111" d="100"/>
        </p:scale>
        <p:origin x="161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065E3-F6A4-4752-A995-93A90F81F17D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D1800-AE61-436B-BD56-69B6230B0B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484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 essential characteristics of cloud computing include the following: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Broad network access:  Capabilities are available over the network and accessed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through standard mechanisms that promote use by heterogeneous thin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or thick client platforms (e.g., mobile phones, laptops, and PDAs) as well as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other traditional or cloud-based software services.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Rapid elasticity:  Cloud computing gives you the ability to expand and reduce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resources according to your specific service requirement. For example, you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may need a large number of server resources for the duration of a specific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task. You can then release these resources upon completion of the task.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Measured service:  Cloud systems automatically control and optimize resource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use by leveraging a metering capability at some level of abstraction appropriate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to the type of service (e.g., storage, processing, bandwidth, and active user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accounts). Resource usage can be monitored, controlled, and reported, providing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transparency for both the provider and consumer of the utilized service.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On-demand self-service:  A consumer can unilaterally provision computing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capabilities, such as server time and network storage, as needed automatically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without requiring human interaction with each service provider. Because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 service is on demand, the resources are not permanent parts of your IT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infrastructure.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Resource pooling:  The provider’s computing resources are pooled to serve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multiple consumers using a multi-tenant model, with different physical and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virtual resources dynamically assigned and reassigned according to consumer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demand. There is a degree of location independence in that the customer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generally has no control or knowledge of the exact location of the provided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resources, but may be able to specify location at a higher level of abstraction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(e.g., country, state, or data center). Examples of resources include storage,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processing, memory, network bandwidth, and virtual machines. Even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private clouds tend to pool resources between different parts of the same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organization.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NIST defines three service models , which can be viewed as nested service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alternatives: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Software as a service (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SaaS</a:t>
            </a:r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):  The capability provided to the consumer is to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use the provider’s applications running on a cloud infrastructure. The applications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are accessible from various client devices through a thin client interface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such as a Web browser. Instead of obtaining desktop and server licenses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for software products it uses, an enterprise obtains the same functions from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 cloud service. 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SaaS</a:t>
            </a:r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saves the complexity of software installation, maintenance,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upgrades, and patches. Examples of services at this level are Gmail,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Google’s e-mail service, and Salesforce.com, which helps firms keep track of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their customers.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Platform as a service (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PaaS</a:t>
            </a:r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):  The capability provided to the consumer is to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deploy onto the cloud infrastructure consumer-created or acquired applications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created using programming languages and tools supported by the provider.</a:t>
            </a:r>
          </a:p>
          <a:p>
            <a:r>
              <a:rPr lang="en-US" sz="1200" kern="1200" baseline="0" dirty="0" err="1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PaaS</a:t>
            </a:r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often provides middleware-style services such as database and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component services for use by applications. In effect, 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PaaS</a:t>
            </a:r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is an operating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system in the cloud.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Infrastructure as a service (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IaaS</a:t>
            </a:r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):  The capability provided to the consumer is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to provision processing, storage, networks, and other fundamental computing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resources where the consumer is able to deploy and run arbitrary software,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which can include operating systems and applications. 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IaaS</a:t>
            </a:r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enables customers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to combine basic computing services, such as number crunching and data storage,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to build highly adaptable computer systems.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NIST defines four deployment models :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Public cloud:  The cloud infrastructure is made available to the general public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or a large industry group and is owned by an organization selling cloud services.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 cloud provider is responsible both for the cloud infrastructure and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for the control of data and operations within the cloud.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Private cloud:  The cloud infrastructure is operated solely for an organization.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It may be managed by the organization or a third party and may exist on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premise or off premise. The cloud provider (CP) is responsible only for the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infrastructure and not for the control.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Community cloud:  The cloud infrastructure is shared by several organizations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and supports a specific community that has shared concerns (e.g., mission,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security requirements, policy, and compliance considerations). It may be managed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by the organizations or a third party and may exist on premise or off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premise.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Hybrid cloud: The cloud infrastructure is a composition of two or more clouds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(private, community, or public) that remain unique entities but are bound together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by standardized or proprietary technology that enables data and application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portability (e.g., cloud bursting for load balancing between clouds).</a:t>
            </a:r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9641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NIST SP 500-292 (NIST Cloud Computing Reference Architecture ) establishes a reference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architecture, described as follows: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The NIST cloud computing reference architecture focuses on the requirements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of “what” cloud services provide, not a “how to” design solution and implementation.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 reference architecture is intended to facilitate the understanding of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 operational intricacies in cloud computing. It does not represent the system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architecture of a specific cloud computing system; instead it is a tool for describing,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discussing, and developing a system-specific architecture using a common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framework of reference.</a:t>
            </a:r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9296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In general terms, security controls in cloud computing are similar to the security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controls in any IT environment. However, because of the operational models and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technologies used to enable cloud service, cloud computing may present risks that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are specific to the cloud environment. The essential concept in this regard is that the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enterprise loses a substantial amount of control over resources, services, and applications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but must maintain accountability for security and privacy policies.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 Cloud Security Alliance [CSA10] lists the following as the top cloud specific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security threats, together with suggested countermeasures: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Abuse and nefarious use of cloud computing:  For many CPs, it is relatively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easy to register and begin using cloud services, some even offering free limited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trial periods. This enables attackers to get inside the cloud to conduct various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attacks, such as spamming, malicious code attacks, and denial of service. 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PaaS</a:t>
            </a:r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providers have traditionally suffered most from this kind of attacks; however,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recent evidence shows that hackers have begun to target 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IaaS</a:t>
            </a:r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vendors as well.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 burden is on the CP to protect against such attacks, but cloud service clients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must monitor activity with respect to their data and resources to detect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any malicious behavior.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Countermeasures include (1) stricter initial registration and validation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processes; (2) enhanced credit card fraud monitoring and coordination;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(3) comprehensive introspection of customer network traffic; and (4) monitoring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public blacklists for one’s own network blocks.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Malicious insiders:  Under the cloud computing paradigm, an organization relinquishes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direct control over many aspects of security and, in doing so, confers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an unprecedented level of trust onto the CP. One grave concern is the risk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of malicious insider activity. Cloud architectures necessitate certain roles that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are extremely high risk. Examples include CP system administrators and managed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security service providers.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Countermeasures include the following: (1) enforce strict supply chain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management and conduct a comprehensive supplier assessment; (2) specify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human resource requirements as part of legal contract; (3) require transparency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into overall information security and management practices, as well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as compliance reporting; and (4) determine security breach notification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processes.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0368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Insecure interfaces and APIs:  CPs expose a set of software interfaces or APIs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that customers use to manage and interact with cloud services. The security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and availability of general cloud services are dependent upon the security of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these basic APIs. From authentication and access control to encryption and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activity monitoring, these interfaces must be designed to protect against both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accidental and malicious attempts to circumvent policy.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Countermeasures include (1) analyzing the security model of CP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interfaces; (2) ensuring that strong authentication and access controls are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implemented in concert with encrypted transmission; and (3) understanding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 dependency chain associated with the API.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Shared technology issues: 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IaaS</a:t>
            </a:r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 vendors deliver their services in a scalable way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by sharing infrastructure. Often, the underlying components that make up this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infrastructure (CPU caches, GPUs, etc.) were not designed to offer strong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isolation properties for a multi-tenant architecture. CPs typically approach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this risk by the use of isolated virtual machines for individual clients. This approach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is still vulnerable to attack, by both insiders and outsiders, and so can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only be a part of an overall security strategy.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Countermeasures include the following: (1) implement security best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practices for installation/configuration; (2) monitor environment for unauthorized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changes/activity; (3) promote strong authentication and access control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for administrative access and operations; (4) enforce SLAs for patching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and vulnerability remediation; and (5) conduct vulnerability scanning and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configuration audits.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Data loss or leakage: For many clients, the most devastating impact from a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security breach is the loss or leakage of data. We address this issue in the next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subsection.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Countermeasures include the following: (1) implement strong API access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control; (2) encrypt and protect integrity of data in transit; (3) analyze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data protection at both design and run time; and (4) implement strong key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generation, storage and management, and destruction practices.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2369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Account or service hijacking: Account or service hijacking, usually with stolen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credentials, remains a top threat. With stolen credentials, attackers can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often access critical areas of deployed cloud computing services, allowing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them to compromise the confidentiality, integrity, and availability of those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services.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Countermeasures include the following: (1) prohibit the sharing of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account credentials between users and services; (2) leverage strong two-factor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authentication techniques where possible; (3) employ proactive monitoring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to detect unauthorized activity; and (4) understand CP security policies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and SLAs.</a:t>
            </a:r>
            <a:endParaRPr lang="en-US" dirty="0" smtClean="0"/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• Unknown risk profile: In using cloud infrastructures, the client necessarily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cedes control to the CP on a number of issues that may affect security. Thus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the client must pay attention to and clearly define the roles and responsibilities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involved for managing risks. For example, employees may deploy applications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and data resources at the CP without observing the normal policies and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procedures for privacy, security, and oversight.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Countermeasures include (1) disclosure of applicable logs and data; (2)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partial/full disclosure of infrastructure details (e.g., patch levels and firewalls);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and (3) monitoring and alerting on necessary information.</a:t>
            </a:r>
          </a:p>
          <a:p>
            <a:endParaRPr lang="en-US" sz="1200" kern="1200" baseline="0" dirty="0" smtClean="0">
              <a:solidFill>
                <a:schemeClr val="tx1"/>
              </a:solidFill>
              <a:latin typeface="Arial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Similar lists have been developed by the European Network and Information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Arial" charset="0"/>
                <a:ea typeface="ＭＳ Ｐゴシック" charset="-128"/>
                <a:cs typeface="ＭＳ Ｐゴシック" charset="-128"/>
              </a:rPr>
              <a:t>Security Agency [ENIS09] and NIST [JANS11].</a:t>
            </a:r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437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2417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007" y="6165304"/>
            <a:ext cx="1509993" cy="54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rya\Documents\logo\fwdnewuniversityandschoolofappliedcomputinglogos\TSD_swan2013.jpg"/>
          <p:cNvPicPr>
            <a:picLocks noChangeAspect="1" noChangeArrowheads="1"/>
          </p:cNvPicPr>
          <p:nvPr userDrawn="1"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37312"/>
            <a:ext cx="1432173" cy="56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 userDrawn="1"/>
        </p:nvSpPr>
        <p:spPr>
          <a:xfrm>
            <a:off x="3059832" y="63093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Dr. Carlene Campbell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5875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063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540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2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1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27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00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564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691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571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6A9B7-0CCE-4F08-82E5-246E41A511DA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38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://ceh.v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2130425"/>
            <a:ext cx="8784976" cy="1470025"/>
          </a:xfrm>
        </p:spPr>
        <p:txBody>
          <a:bodyPr>
            <a:normAutofit/>
          </a:bodyPr>
          <a:lstStyle/>
          <a:p>
            <a:pPr lvl="0"/>
            <a:r>
              <a:rPr lang="en-GB" dirty="0" smtClean="0"/>
              <a:t>Network Security:</a:t>
            </a:r>
            <a:br>
              <a:rPr lang="en-GB" dirty="0" smtClean="0"/>
            </a:br>
            <a:r>
              <a:rPr lang="en-GB" sz="3600" dirty="0" smtClean="0"/>
              <a:t>Penetration testing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982960"/>
          </a:xfrm>
        </p:spPr>
        <p:txBody>
          <a:bodyPr/>
          <a:lstStyle/>
          <a:p>
            <a:r>
              <a:rPr lang="en-GB" dirty="0" smtClean="0"/>
              <a:t>Lecture </a:t>
            </a:r>
            <a:r>
              <a:rPr lang="en-GB" dirty="0" smtClean="0"/>
              <a:t>11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70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sz="3600" dirty="0" smtClean="0"/>
              <a:t>Learning outcome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24536"/>
          </a:xfrm>
        </p:spPr>
        <p:txBody>
          <a:bodyPr>
            <a:normAutofit/>
          </a:bodyPr>
          <a:lstStyle/>
          <a:p>
            <a:r>
              <a:rPr lang="en-US" dirty="0" smtClean="0"/>
              <a:t>Upon completion of this material, you should be able to: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Understand Penetration testing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security assessments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Risk Management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Understand automated and manual testing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Understand the Outsourcing Pen Testing Services</a:t>
            </a:r>
          </a:p>
          <a:p>
            <a:pPr lvl="1">
              <a:buFont typeface="Wingdings" pitchFamily="2" charset="2"/>
              <a:buChar char="§"/>
            </a:pPr>
            <a:endParaRPr lang="en-US" altLang="zh-TW" sz="2400" dirty="0" smtClean="0">
              <a:ea typeface="新細明體" pitchFamily="18" charset="-12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4624"/>
            <a:ext cx="9144000" cy="850106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cs typeface="Times New Roman" pitchFamily="18" charset="0"/>
              </a:rPr>
              <a:t>Introduction to Penetration Testing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12569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2" cstate="print"/>
          <a:srcRect l="37713" t="19551" r="4696" b="12670"/>
          <a:stretch>
            <a:fillRect/>
          </a:stretch>
        </p:blipFill>
        <p:spPr bwMode="auto">
          <a:xfrm>
            <a:off x="323528" y="872209"/>
            <a:ext cx="8568952" cy="522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792088"/>
          </a:xfrm>
        </p:spPr>
        <p:txBody>
          <a:bodyPr/>
          <a:lstStyle/>
          <a:p>
            <a:r>
              <a:rPr lang="en-GB" dirty="0" smtClean="0"/>
              <a:t>Security Assessments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2376264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 smtClean="0"/>
              <a:t>Every organisation uses different types of security assessments to validate the level of security on its network resources.</a:t>
            </a:r>
          </a:p>
          <a:p>
            <a:pPr algn="just"/>
            <a:r>
              <a:rPr lang="en-GB" dirty="0" smtClean="0"/>
              <a:t>Each type of security assessment requires the people conducting the assessment to have different skills.</a:t>
            </a:r>
            <a:endParaRPr lang="en-GB" dirty="0"/>
          </a:p>
        </p:txBody>
      </p:sp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2" cstate="print"/>
          <a:srcRect t="33773" b="19465"/>
          <a:stretch>
            <a:fillRect/>
          </a:stretch>
        </p:blipFill>
        <p:spPr bwMode="auto">
          <a:xfrm>
            <a:off x="395536" y="3284984"/>
            <a:ext cx="8467725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Vulnerability Assessment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12569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2" cstate="print"/>
          <a:srcRect l="22384" t="18467" r="5617" b="3049"/>
          <a:stretch>
            <a:fillRect/>
          </a:stretch>
        </p:blipFill>
        <p:spPr bwMode="auto">
          <a:xfrm>
            <a:off x="323528" y="1052736"/>
            <a:ext cx="8496944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4624"/>
            <a:ext cx="8507288" cy="1224136"/>
          </a:xfrm>
        </p:spPr>
        <p:txBody>
          <a:bodyPr>
            <a:noAutofit/>
          </a:bodyPr>
          <a:lstStyle/>
          <a:p>
            <a:r>
              <a:rPr lang="en-GB" sz="3600" dirty="0" smtClean="0"/>
              <a:t>Limitations of Vulnerability Assessment</a:t>
            </a:r>
            <a:endParaRPr lang="en-GB" sz="3600" dirty="0"/>
          </a:p>
        </p:txBody>
      </p:sp>
      <p:pic>
        <p:nvPicPr>
          <p:cNvPr id="38914" name="Picture 2"/>
          <p:cNvPicPr>
            <a:picLocks noChangeAspect="1" noChangeArrowheads="1"/>
          </p:cNvPicPr>
          <p:nvPr/>
        </p:nvPicPr>
        <p:blipFill>
          <a:blip r:embed="rId2" cstate="print"/>
          <a:srcRect l="21371" t="26159"/>
          <a:stretch>
            <a:fillRect/>
          </a:stretch>
        </p:blipFill>
        <p:spPr bwMode="auto">
          <a:xfrm>
            <a:off x="323528" y="1340768"/>
            <a:ext cx="8640960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Penetration Testing</a:t>
            </a:r>
            <a:endParaRPr lang="en-GB" sz="3600" dirty="0"/>
          </a:p>
        </p:txBody>
      </p:sp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2" cstate="print"/>
          <a:srcRect l="6624" t="14327" r="3083" b="6095"/>
          <a:stretch>
            <a:fillRect/>
          </a:stretch>
        </p:blipFill>
        <p:spPr bwMode="auto">
          <a:xfrm>
            <a:off x="410434" y="1126156"/>
            <a:ext cx="8482046" cy="4823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Why Penetration Testing?</a:t>
            </a:r>
            <a:endParaRPr lang="en-GB" dirty="0"/>
          </a:p>
        </p:txBody>
      </p:sp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2" cstate="print"/>
          <a:srcRect l="11050" t="15146" r="5738" b="5530"/>
          <a:stretch>
            <a:fillRect/>
          </a:stretch>
        </p:blipFill>
        <p:spPr bwMode="auto">
          <a:xfrm>
            <a:off x="323528" y="1037415"/>
            <a:ext cx="8568952" cy="51278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836712"/>
          </a:xfrm>
        </p:spPr>
        <p:txBody>
          <a:bodyPr>
            <a:normAutofit/>
          </a:bodyPr>
          <a:lstStyle/>
          <a:p>
            <a:r>
              <a:rPr lang="en-GB" dirty="0" smtClean="0"/>
              <a:t>What should be Tested?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628381"/>
            <a:ext cx="8507288" cy="536923"/>
          </a:xfrm>
        </p:spPr>
        <p:txBody>
          <a:bodyPr>
            <a:normAutofit fontScale="55000" lnSpcReduction="20000"/>
          </a:bodyPr>
          <a:lstStyle/>
          <a:p>
            <a:pPr algn="just">
              <a:buNone/>
            </a:pPr>
            <a:r>
              <a:rPr lang="en-GB" dirty="0" smtClean="0"/>
              <a:t>Note: Testing should be performed on all hardware and software components of a network security system</a:t>
            </a:r>
            <a:endParaRPr lang="en-GB" dirty="0"/>
          </a:p>
        </p:txBody>
      </p:sp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2" cstate="print"/>
          <a:srcRect t="15730" r="22031" b="12213"/>
          <a:stretch>
            <a:fillRect/>
          </a:stretch>
        </p:blipFill>
        <p:spPr bwMode="auto">
          <a:xfrm>
            <a:off x="195263" y="908720"/>
            <a:ext cx="8553201" cy="4659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6712"/>
          </a:xfrm>
        </p:spPr>
        <p:txBody>
          <a:bodyPr>
            <a:normAutofit/>
          </a:bodyPr>
          <a:lstStyle/>
          <a:p>
            <a:r>
              <a:rPr lang="en-GB" sz="3600" dirty="0" smtClean="0"/>
              <a:t>What makes a Good Penetration Test?</a:t>
            </a:r>
            <a:endParaRPr lang="en-GB" sz="3600" dirty="0"/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 cstate="print"/>
          <a:srcRect l="13414" t="19276" r="8975" b="3844"/>
          <a:stretch>
            <a:fillRect/>
          </a:stretch>
        </p:blipFill>
        <p:spPr bwMode="auto">
          <a:xfrm>
            <a:off x="179512" y="836712"/>
            <a:ext cx="8820472" cy="5112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/>
          <a:lstStyle/>
          <a:p>
            <a:r>
              <a:rPr lang="en-GB" dirty="0" smtClean="0"/>
              <a:t>ROI on Penetration Testing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4034" name="Picture 2"/>
          <p:cNvPicPr>
            <a:picLocks noChangeAspect="1" noChangeArrowheads="1"/>
          </p:cNvPicPr>
          <p:nvPr/>
        </p:nvPicPr>
        <p:blipFill>
          <a:blip r:embed="rId2" cstate="print"/>
          <a:srcRect l="1971" t="16763" r="2456"/>
          <a:stretch>
            <a:fillRect/>
          </a:stretch>
        </p:blipFill>
        <p:spPr bwMode="auto">
          <a:xfrm>
            <a:off x="179512" y="1268760"/>
            <a:ext cx="8813478" cy="4511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Testing Points</a:t>
            </a:r>
            <a:endParaRPr lang="en-GB" dirty="0"/>
          </a:p>
        </p:txBody>
      </p:sp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2" cstate="print"/>
          <a:srcRect l="2670" t="15860" r="1016"/>
          <a:stretch>
            <a:fillRect/>
          </a:stretch>
        </p:blipFill>
        <p:spPr bwMode="auto">
          <a:xfrm>
            <a:off x="35496" y="1196752"/>
            <a:ext cx="9073008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92088"/>
          </a:xfrm>
        </p:spPr>
        <p:txBody>
          <a:bodyPr/>
          <a:lstStyle/>
          <a:p>
            <a:r>
              <a:rPr lang="en-GB" dirty="0" smtClean="0"/>
              <a:t>Testing Location</a:t>
            </a:r>
            <a:endParaRPr lang="en-GB" dirty="0"/>
          </a:p>
        </p:txBody>
      </p:sp>
      <p:pic>
        <p:nvPicPr>
          <p:cNvPr id="46082" name="Picture 2"/>
          <p:cNvPicPr>
            <a:picLocks noChangeAspect="1" noChangeArrowheads="1"/>
          </p:cNvPicPr>
          <p:nvPr/>
        </p:nvPicPr>
        <p:blipFill>
          <a:blip r:embed="rId2" cstate="print"/>
          <a:srcRect l="5978" t="11135" b="2359"/>
          <a:stretch>
            <a:fillRect/>
          </a:stretch>
        </p:blipFill>
        <p:spPr bwMode="auto">
          <a:xfrm>
            <a:off x="395536" y="836712"/>
            <a:ext cx="8429377" cy="5236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Autofit/>
          </a:bodyPr>
          <a:lstStyle/>
          <a:p>
            <a:r>
              <a:rPr lang="en-GB" sz="3600" dirty="0" smtClean="0"/>
              <a:t>Types of Penetration Testing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496944" cy="3268563"/>
          </a:xfrm>
        </p:spPr>
        <p:txBody>
          <a:bodyPr>
            <a:normAutofit/>
          </a:bodyPr>
          <a:lstStyle/>
          <a:p>
            <a:pPr algn="just"/>
            <a:endParaRPr lang="en-GB" dirty="0"/>
          </a:p>
        </p:txBody>
      </p:sp>
      <p:pic>
        <p:nvPicPr>
          <p:cNvPr id="47106" name="Picture 2"/>
          <p:cNvPicPr>
            <a:picLocks noChangeAspect="1" noChangeArrowheads="1"/>
          </p:cNvPicPr>
          <p:nvPr/>
        </p:nvPicPr>
        <p:blipFill>
          <a:blip r:embed="rId2" cstate="print"/>
          <a:srcRect l="8453" t="41467" r="61697" b="28175"/>
          <a:stretch>
            <a:fillRect/>
          </a:stretch>
        </p:blipFill>
        <p:spPr bwMode="auto">
          <a:xfrm>
            <a:off x="251520" y="1268760"/>
            <a:ext cx="4320480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07" name="Picture 3"/>
          <p:cNvPicPr>
            <a:picLocks noChangeAspect="1" noChangeArrowheads="1"/>
          </p:cNvPicPr>
          <p:nvPr/>
        </p:nvPicPr>
        <p:blipFill>
          <a:blip r:embed="rId2" cstate="print"/>
          <a:srcRect l="62380" t="36609" r="6258" b="3740"/>
          <a:stretch>
            <a:fillRect/>
          </a:stretch>
        </p:blipFill>
        <p:spPr bwMode="auto">
          <a:xfrm>
            <a:off x="4716016" y="1052736"/>
            <a:ext cx="4248471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dirty="0" smtClean="0"/>
              <a:t>External Penetration Testing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8130" name="Picture 2"/>
          <p:cNvPicPr>
            <a:picLocks noChangeAspect="1" noChangeArrowheads="1"/>
          </p:cNvPicPr>
          <p:nvPr/>
        </p:nvPicPr>
        <p:blipFill>
          <a:blip r:embed="rId2" cstate="print"/>
          <a:srcRect l="3800" t="32100" r="53038" b="17397"/>
          <a:stretch>
            <a:fillRect/>
          </a:stretch>
        </p:blipFill>
        <p:spPr bwMode="auto">
          <a:xfrm>
            <a:off x="179512" y="1035836"/>
            <a:ext cx="4204068" cy="4841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49968" t="17322" r="2689" b="3491"/>
          <a:stretch>
            <a:fillRect/>
          </a:stretch>
        </p:blipFill>
        <p:spPr bwMode="auto">
          <a:xfrm>
            <a:off x="4499992" y="980728"/>
            <a:ext cx="4536504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22114"/>
          </a:xfrm>
        </p:spPr>
        <p:txBody>
          <a:bodyPr>
            <a:normAutofit/>
          </a:bodyPr>
          <a:lstStyle/>
          <a:p>
            <a:r>
              <a:rPr lang="en-GB" dirty="0" smtClean="0"/>
              <a:t>Internal Security Assessment</a:t>
            </a:r>
            <a:endParaRPr lang="en-GB" dirty="0"/>
          </a:p>
        </p:txBody>
      </p:sp>
      <p:pic>
        <p:nvPicPr>
          <p:cNvPr id="49154" name="Picture 2"/>
          <p:cNvPicPr>
            <a:picLocks noChangeAspect="1" noChangeArrowheads="1"/>
          </p:cNvPicPr>
          <p:nvPr/>
        </p:nvPicPr>
        <p:blipFill>
          <a:blip r:embed="rId2" cstate="print"/>
          <a:srcRect l="3453" t="18565" r="2650" b="2714"/>
          <a:stretch>
            <a:fillRect/>
          </a:stretch>
        </p:blipFill>
        <p:spPr bwMode="auto">
          <a:xfrm>
            <a:off x="251520" y="1268760"/>
            <a:ext cx="8712968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Black-box Penetration Testing</a:t>
            </a:r>
            <a:endParaRPr lang="en-GB" dirty="0"/>
          </a:p>
        </p:txBody>
      </p:sp>
      <p:pic>
        <p:nvPicPr>
          <p:cNvPr id="50178" name="Picture 2"/>
          <p:cNvPicPr>
            <a:picLocks noChangeAspect="1" noChangeArrowheads="1"/>
          </p:cNvPicPr>
          <p:nvPr/>
        </p:nvPicPr>
        <p:blipFill>
          <a:blip r:embed="rId2" cstate="print"/>
          <a:srcRect l="3538" t="21016" r="1963" b="1254"/>
          <a:stretch>
            <a:fillRect/>
          </a:stretch>
        </p:blipFill>
        <p:spPr bwMode="auto">
          <a:xfrm>
            <a:off x="323528" y="1052736"/>
            <a:ext cx="8640960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Grey-box Penetration Testing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74803"/>
            <a:ext cx="8229600" cy="1546085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dirty="0" smtClean="0"/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51202" name="Picture 2"/>
          <p:cNvPicPr>
            <a:picLocks noChangeAspect="1" noChangeArrowheads="1"/>
          </p:cNvPicPr>
          <p:nvPr/>
        </p:nvPicPr>
        <p:blipFill>
          <a:blip r:embed="rId2" cstate="print"/>
          <a:srcRect l="11785" t="16692" r="985" b="1716"/>
          <a:stretch>
            <a:fillRect/>
          </a:stretch>
        </p:blipFill>
        <p:spPr bwMode="auto">
          <a:xfrm>
            <a:off x="323528" y="891132"/>
            <a:ext cx="8568952" cy="5130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White-box Penetration Testing</a:t>
            </a:r>
            <a:endParaRPr lang="en-GB" dirty="0"/>
          </a:p>
        </p:txBody>
      </p:sp>
      <p:pic>
        <p:nvPicPr>
          <p:cNvPr id="52226" name="Picture 2"/>
          <p:cNvPicPr>
            <a:picLocks noChangeAspect="1" noChangeArrowheads="1"/>
          </p:cNvPicPr>
          <p:nvPr/>
        </p:nvPicPr>
        <p:blipFill>
          <a:blip r:embed="rId2" cstate="print"/>
          <a:srcRect l="9062" t="41583" r="10100"/>
          <a:stretch>
            <a:fillRect/>
          </a:stretch>
        </p:blipFill>
        <p:spPr bwMode="auto">
          <a:xfrm>
            <a:off x="251520" y="2780928"/>
            <a:ext cx="8640960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251520" y="908720"/>
            <a:ext cx="8640960" cy="2016224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 smtClean="0"/>
              <a:t>Complete knowledge of the infrastructure that needs to be tested is known</a:t>
            </a:r>
          </a:p>
          <a:p>
            <a:pPr algn="just"/>
            <a:r>
              <a:rPr lang="en-GB" dirty="0" smtClean="0"/>
              <a:t>The test simulates the process of company’s employees</a:t>
            </a:r>
          </a:p>
          <a:p>
            <a:pPr algn="just"/>
            <a:r>
              <a:rPr lang="en-GB" dirty="0" smtClean="0"/>
              <a:t>Information is provided such as: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328" y="260648"/>
            <a:ext cx="8841160" cy="72008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Announced/Unannounced Testing</a:t>
            </a:r>
            <a:endParaRPr lang="en-GB" dirty="0"/>
          </a:p>
        </p:txBody>
      </p:sp>
      <p:pic>
        <p:nvPicPr>
          <p:cNvPr id="53250" name="Picture 2"/>
          <p:cNvPicPr>
            <a:picLocks noChangeAspect="1" noChangeArrowheads="1"/>
          </p:cNvPicPr>
          <p:nvPr/>
        </p:nvPicPr>
        <p:blipFill>
          <a:blip r:embed="rId2" cstate="print"/>
          <a:srcRect l="5102" t="18277" r="3907"/>
          <a:stretch>
            <a:fillRect/>
          </a:stretch>
        </p:blipFill>
        <p:spPr bwMode="auto">
          <a:xfrm>
            <a:off x="179512" y="1196752"/>
            <a:ext cx="8801387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0622"/>
            <a:ext cx="8229600" cy="850106"/>
          </a:xfrm>
        </p:spPr>
        <p:txBody>
          <a:bodyPr/>
          <a:lstStyle/>
          <a:p>
            <a:r>
              <a:rPr lang="en-GB" dirty="0" smtClean="0"/>
              <a:t>Automated Testing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4274" name="Picture 2"/>
          <p:cNvPicPr>
            <a:picLocks noChangeAspect="1" noChangeArrowheads="1"/>
          </p:cNvPicPr>
          <p:nvPr/>
        </p:nvPicPr>
        <p:blipFill>
          <a:blip r:embed="rId2" cstate="print"/>
          <a:srcRect l="3282" t="16850" r="1033" b="3395"/>
          <a:stretch>
            <a:fillRect/>
          </a:stretch>
        </p:blipFill>
        <p:spPr bwMode="auto">
          <a:xfrm>
            <a:off x="107504" y="1124744"/>
            <a:ext cx="8964488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2630"/>
            <a:ext cx="8229600" cy="778098"/>
          </a:xfrm>
        </p:spPr>
        <p:txBody>
          <a:bodyPr>
            <a:normAutofit/>
          </a:bodyPr>
          <a:lstStyle/>
          <a:p>
            <a:r>
              <a:rPr lang="en-GB" dirty="0" smtClean="0"/>
              <a:t>Manual Testing</a:t>
            </a:r>
            <a:endParaRPr lang="en-GB" dirty="0"/>
          </a:p>
        </p:txBody>
      </p:sp>
      <p:pic>
        <p:nvPicPr>
          <p:cNvPr id="55298" name="Picture 2"/>
          <p:cNvPicPr>
            <a:picLocks noChangeAspect="1" noChangeArrowheads="1"/>
          </p:cNvPicPr>
          <p:nvPr/>
        </p:nvPicPr>
        <p:blipFill>
          <a:blip r:embed="rId2" cstate="print"/>
          <a:srcRect l="6278" t="39993" r="2695" b="18725"/>
          <a:stretch>
            <a:fillRect/>
          </a:stretch>
        </p:blipFill>
        <p:spPr bwMode="auto">
          <a:xfrm>
            <a:off x="179512" y="1844824"/>
            <a:ext cx="8640961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4624"/>
            <a:ext cx="9144000" cy="1015280"/>
          </a:xfrm>
        </p:spPr>
        <p:txBody>
          <a:bodyPr>
            <a:noAutofit/>
          </a:bodyPr>
          <a:lstStyle/>
          <a:p>
            <a:r>
              <a:rPr lang="en-GB" sz="3600" dirty="0" smtClean="0"/>
              <a:t>Common Penetration Testing Techniques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6322" name="Picture 2"/>
          <p:cNvPicPr>
            <a:picLocks noChangeAspect="1" noChangeArrowheads="1"/>
          </p:cNvPicPr>
          <p:nvPr/>
        </p:nvPicPr>
        <p:blipFill>
          <a:blip r:embed="rId2" cstate="print"/>
          <a:srcRect t="16850" r="4247" b="2272"/>
          <a:stretch>
            <a:fillRect/>
          </a:stretch>
        </p:blipFill>
        <p:spPr bwMode="auto">
          <a:xfrm>
            <a:off x="144016" y="1052736"/>
            <a:ext cx="8892480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008112"/>
          </a:xfrm>
        </p:spPr>
        <p:txBody>
          <a:bodyPr/>
          <a:lstStyle/>
          <a:p>
            <a:r>
              <a:rPr lang="en-GB" dirty="0" smtClean="0"/>
              <a:t>Phases of Penetration Testing</a:t>
            </a:r>
            <a:endParaRPr lang="en-GB" dirty="0"/>
          </a:p>
        </p:txBody>
      </p:sp>
      <p:pic>
        <p:nvPicPr>
          <p:cNvPr id="57346" name="Picture 2"/>
          <p:cNvPicPr>
            <a:picLocks noChangeAspect="1" noChangeArrowheads="1"/>
          </p:cNvPicPr>
          <p:nvPr/>
        </p:nvPicPr>
        <p:blipFill>
          <a:blip r:embed="rId2" cstate="print"/>
          <a:srcRect l="2392" t="16615" r="6496"/>
          <a:stretch>
            <a:fillRect/>
          </a:stretch>
        </p:blipFill>
        <p:spPr bwMode="auto">
          <a:xfrm>
            <a:off x="323528" y="1033983"/>
            <a:ext cx="8568952" cy="5059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/>
          <a:lstStyle/>
          <a:p>
            <a:r>
              <a:rPr lang="en-GB" dirty="0" smtClean="0"/>
              <a:t>Pre-Attack Phase</a:t>
            </a:r>
            <a:endParaRPr lang="en-GB" dirty="0"/>
          </a:p>
        </p:txBody>
      </p:sp>
      <p:pic>
        <p:nvPicPr>
          <p:cNvPr id="58370" name="Picture 2"/>
          <p:cNvPicPr>
            <a:picLocks noChangeAspect="1" noChangeArrowheads="1"/>
          </p:cNvPicPr>
          <p:nvPr/>
        </p:nvPicPr>
        <p:blipFill>
          <a:blip r:embed="rId2" cstate="print"/>
          <a:srcRect l="5286" t="17827" r="6943" b="3793"/>
          <a:stretch>
            <a:fillRect/>
          </a:stretch>
        </p:blipFill>
        <p:spPr bwMode="auto">
          <a:xfrm>
            <a:off x="539553" y="1124744"/>
            <a:ext cx="8146194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92088"/>
          </a:xfrm>
        </p:spPr>
        <p:txBody>
          <a:bodyPr/>
          <a:lstStyle/>
          <a:p>
            <a:r>
              <a:rPr lang="en-GB" dirty="0" smtClean="0"/>
              <a:t>Attack Phase</a:t>
            </a:r>
            <a:endParaRPr lang="en-GB" dirty="0"/>
          </a:p>
        </p:txBody>
      </p:sp>
      <p:pic>
        <p:nvPicPr>
          <p:cNvPr id="59394" name="Picture 2"/>
          <p:cNvPicPr>
            <a:picLocks noChangeAspect="1" noChangeArrowheads="1"/>
          </p:cNvPicPr>
          <p:nvPr/>
        </p:nvPicPr>
        <p:blipFill>
          <a:blip r:embed="rId2" cstate="print"/>
          <a:srcRect l="14655" t="25264" r="1892" b="3620"/>
          <a:stretch>
            <a:fillRect/>
          </a:stretch>
        </p:blipFill>
        <p:spPr bwMode="auto">
          <a:xfrm>
            <a:off x="395536" y="1062902"/>
            <a:ext cx="8496944" cy="4598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dirty="0" smtClean="0"/>
              <a:t>Post-Attack Phase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0418" name="Picture 2"/>
          <p:cNvPicPr>
            <a:picLocks noChangeAspect="1" noChangeArrowheads="1"/>
          </p:cNvPicPr>
          <p:nvPr/>
        </p:nvPicPr>
        <p:blipFill>
          <a:blip r:embed="rId2" cstate="print"/>
          <a:srcRect l="1306" t="11638" r="2957"/>
          <a:stretch>
            <a:fillRect/>
          </a:stretch>
        </p:blipFill>
        <p:spPr bwMode="auto">
          <a:xfrm>
            <a:off x="323528" y="764704"/>
            <a:ext cx="8352928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435280" cy="100811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Penetration Testing Methodology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42" name="Picture 2"/>
          <p:cNvPicPr>
            <a:picLocks noChangeAspect="1" noChangeArrowheads="1"/>
          </p:cNvPicPr>
          <p:nvPr/>
        </p:nvPicPr>
        <p:blipFill>
          <a:blip r:embed="rId2" cstate="print"/>
          <a:srcRect l="1281" t="15277" r="2961"/>
          <a:stretch>
            <a:fillRect/>
          </a:stretch>
        </p:blipFill>
        <p:spPr bwMode="auto">
          <a:xfrm>
            <a:off x="395536" y="1412776"/>
            <a:ext cx="8208912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507288" cy="85010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Penetration Testing Methodology</a:t>
            </a:r>
            <a:endParaRPr lang="en-GB" dirty="0"/>
          </a:p>
        </p:txBody>
      </p:sp>
      <p:pic>
        <p:nvPicPr>
          <p:cNvPr id="624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1013" y="1109663"/>
            <a:ext cx="8181975" cy="491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84" y="44624"/>
            <a:ext cx="8229600" cy="11521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Outsourcing Penetration Testing Services</a:t>
            </a:r>
            <a:endParaRPr lang="en-GB" dirty="0"/>
          </a:p>
        </p:txBody>
      </p:sp>
      <p:pic>
        <p:nvPicPr>
          <p:cNvPr id="63490" name="Picture 2"/>
          <p:cNvPicPr>
            <a:picLocks noChangeAspect="1" noChangeArrowheads="1"/>
          </p:cNvPicPr>
          <p:nvPr/>
        </p:nvPicPr>
        <p:blipFill>
          <a:blip r:embed="rId3" cstate="print"/>
          <a:srcRect l="7854" t="28245" r="3464" b="3844"/>
          <a:stretch>
            <a:fillRect/>
          </a:stretch>
        </p:blipFill>
        <p:spPr bwMode="auto">
          <a:xfrm>
            <a:off x="323528" y="1380693"/>
            <a:ext cx="8568952" cy="44965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/>
          </a:bodyPr>
          <a:lstStyle/>
          <a:p>
            <a:r>
              <a:rPr lang="en-GB" dirty="0" smtClean="0"/>
              <a:t>Terms of Engagement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4514" name="Picture 2"/>
          <p:cNvPicPr>
            <a:picLocks noChangeAspect="1" noChangeArrowheads="1"/>
          </p:cNvPicPr>
          <p:nvPr/>
        </p:nvPicPr>
        <p:blipFill>
          <a:blip r:embed="rId3" cstate="print"/>
          <a:srcRect l="36950" t="22615" b="8787"/>
          <a:stretch>
            <a:fillRect/>
          </a:stretch>
        </p:blipFill>
        <p:spPr bwMode="auto">
          <a:xfrm>
            <a:off x="467544" y="1196752"/>
            <a:ext cx="8280920" cy="478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Project Scope</a:t>
            </a:r>
            <a:endParaRPr lang="en-GB" dirty="0"/>
          </a:p>
        </p:txBody>
      </p:sp>
      <p:pic>
        <p:nvPicPr>
          <p:cNvPr id="65538" name="Picture 2"/>
          <p:cNvPicPr>
            <a:picLocks noChangeAspect="1" noChangeArrowheads="1"/>
          </p:cNvPicPr>
          <p:nvPr/>
        </p:nvPicPr>
        <p:blipFill>
          <a:blip r:embed="rId3" cstate="print"/>
          <a:srcRect l="1694" t="27663" r="1694" b="4255"/>
          <a:stretch>
            <a:fillRect/>
          </a:stretch>
        </p:blipFill>
        <p:spPr bwMode="auto">
          <a:xfrm>
            <a:off x="179512" y="1452980"/>
            <a:ext cx="8712968" cy="38482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964488" cy="792088"/>
          </a:xfrm>
        </p:spPr>
        <p:txBody>
          <a:bodyPr>
            <a:normAutofit/>
          </a:bodyPr>
          <a:lstStyle/>
          <a:p>
            <a:r>
              <a:rPr lang="en-US" dirty="0" err="1" smtClean="0"/>
              <a:t>Pentest</a:t>
            </a:r>
            <a:r>
              <a:rPr lang="en-US" dirty="0" smtClean="0"/>
              <a:t> Service Level Agreement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6562" name="Picture 2"/>
          <p:cNvPicPr>
            <a:picLocks noChangeAspect="1" noChangeArrowheads="1"/>
          </p:cNvPicPr>
          <p:nvPr/>
        </p:nvPicPr>
        <p:blipFill>
          <a:blip r:embed="rId3" cstate="print"/>
          <a:srcRect l="1149" t="25883" r="2751"/>
          <a:stretch>
            <a:fillRect/>
          </a:stretch>
        </p:blipFill>
        <p:spPr bwMode="auto">
          <a:xfrm>
            <a:off x="179512" y="1340768"/>
            <a:ext cx="8640960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Penetration Testing Consultants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7586" name="Picture 2"/>
          <p:cNvPicPr>
            <a:picLocks noChangeAspect="1" noChangeArrowheads="1"/>
          </p:cNvPicPr>
          <p:nvPr/>
        </p:nvPicPr>
        <p:blipFill>
          <a:blip r:embed="rId3" cstate="print"/>
          <a:srcRect l="1813" t="19762" r="1813"/>
          <a:stretch>
            <a:fillRect/>
          </a:stretch>
        </p:blipFill>
        <p:spPr bwMode="auto">
          <a:xfrm>
            <a:off x="179512" y="1196752"/>
            <a:ext cx="8784976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22114"/>
          </a:xfrm>
        </p:spPr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8610" name="Picture 2"/>
          <p:cNvPicPr>
            <a:picLocks noChangeAspect="1" noChangeArrowheads="1"/>
          </p:cNvPicPr>
          <p:nvPr/>
        </p:nvPicPr>
        <p:blipFill>
          <a:blip r:embed="rId2" cstate="print"/>
          <a:srcRect b="18462"/>
          <a:stretch>
            <a:fillRect/>
          </a:stretch>
        </p:blipFill>
        <p:spPr bwMode="auto">
          <a:xfrm>
            <a:off x="179512" y="1196752"/>
            <a:ext cx="8781026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55776" y="2732168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/>
              <a:t>Questions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75556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78098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 smtClean="0"/>
              <a:t>W. Stallings, Cryptography and Network Security, Principles and Practice, 6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err="1" smtClean="0"/>
              <a:t>ed</a:t>
            </a:r>
            <a:r>
              <a:rPr lang="en-GB" dirty="0" smtClean="0"/>
              <a:t> 2014.</a:t>
            </a:r>
          </a:p>
          <a:p>
            <a:pPr algn="just"/>
            <a:r>
              <a:rPr lang="en-GB" dirty="0" smtClean="0"/>
              <a:t>R. </a:t>
            </a:r>
            <a:r>
              <a:rPr lang="en-GB" dirty="0" err="1" smtClean="0"/>
              <a:t>Bejtlich</a:t>
            </a:r>
            <a:r>
              <a:rPr lang="en-GB" dirty="0" smtClean="0"/>
              <a:t>, The Tao of Network Security Monitoring, Beyond Intrusion Detection, 2005</a:t>
            </a:r>
          </a:p>
          <a:p>
            <a:pPr algn="just"/>
            <a:r>
              <a:rPr lang="en-GB" dirty="0" smtClean="0"/>
              <a:t>M. T Simpson, K. </a:t>
            </a:r>
            <a:r>
              <a:rPr lang="en-GB" dirty="0" err="1" smtClean="0"/>
              <a:t>Backman</a:t>
            </a:r>
            <a:r>
              <a:rPr lang="en-GB" dirty="0" smtClean="0"/>
              <a:t>, J. Corley, Hands-On Ethical Hacking and Network Defence, </a:t>
            </a:r>
            <a:r>
              <a:rPr lang="en-GB" dirty="0" err="1" smtClean="0"/>
              <a:t>Cengage</a:t>
            </a:r>
            <a:r>
              <a:rPr lang="en-GB" dirty="0" smtClean="0"/>
              <a:t> Learning, 2</a:t>
            </a:r>
            <a:r>
              <a:rPr lang="en-GB" baseline="30000" dirty="0" smtClean="0"/>
              <a:t>nd</a:t>
            </a:r>
            <a:r>
              <a:rPr lang="en-GB" dirty="0" smtClean="0"/>
              <a:t> </a:t>
            </a:r>
            <a:r>
              <a:rPr lang="en-GB" dirty="0" err="1" smtClean="0"/>
              <a:t>ed</a:t>
            </a:r>
            <a:r>
              <a:rPr lang="en-GB" dirty="0" smtClean="0"/>
              <a:t> 2011.</a:t>
            </a:r>
          </a:p>
          <a:p>
            <a:pPr algn="just"/>
            <a:r>
              <a:rPr lang="en-GB" dirty="0" smtClean="0">
                <a:hlinkClick r:id="rId2"/>
              </a:rPr>
              <a:t>http://ceh.vn/</a:t>
            </a:r>
            <a:endParaRPr lang="en-GB" dirty="0" smtClean="0"/>
          </a:p>
          <a:p>
            <a:pPr algn="just"/>
            <a:r>
              <a:rPr lang="en-GB" dirty="0" smtClean="0"/>
              <a:t>S. </a:t>
            </a:r>
            <a:r>
              <a:rPr lang="en-GB" dirty="0" err="1" smtClean="0"/>
              <a:t>Oriyana</a:t>
            </a:r>
            <a:r>
              <a:rPr lang="en-GB" dirty="0" smtClean="0"/>
              <a:t>, M. Gregg, Hacker Techniques, tools and Incident Handling, Jones &amp; Bartlett Learning, 2011</a:t>
            </a:r>
          </a:p>
          <a:p>
            <a:pPr algn="just"/>
            <a:r>
              <a:rPr lang="en-GB" dirty="0" smtClean="0"/>
              <a:t>J. Stewart, Network Security, Firewalls and VPNs,  Jones &amp; Bartlett Learning, 2011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7532</TotalTime>
  <Words>2253</Words>
  <Application>Microsoft Office PowerPoint</Application>
  <PresentationFormat>On-screen Show (4:3)</PresentationFormat>
  <Paragraphs>254</Paragraphs>
  <Slides>37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5" baseType="lpstr">
      <vt:lpstr>ＭＳ Ｐゴシック</vt:lpstr>
      <vt:lpstr>新細明體</vt:lpstr>
      <vt:lpstr>Arial</vt:lpstr>
      <vt:lpstr>Calibri</vt:lpstr>
      <vt:lpstr>Lucida Sans Unicode</vt:lpstr>
      <vt:lpstr>Times New Roman</vt:lpstr>
      <vt:lpstr>Wingdings</vt:lpstr>
      <vt:lpstr>Office Theme</vt:lpstr>
      <vt:lpstr>Network Security: Penetration testing</vt:lpstr>
      <vt:lpstr>Learning outcome</vt:lpstr>
      <vt:lpstr>Introduction to Penetration Testing</vt:lpstr>
      <vt:lpstr>Security Assessments</vt:lpstr>
      <vt:lpstr>Vulnerability Assessment</vt:lpstr>
      <vt:lpstr>Limitations of Vulnerability Assessment</vt:lpstr>
      <vt:lpstr>Penetration Testing</vt:lpstr>
      <vt:lpstr>Why Penetration Testing?</vt:lpstr>
      <vt:lpstr>What should be Tested?</vt:lpstr>
      <vt:lpstr>What makes a Good Penetration Test?</vt:lpstr>
      <vt:lpstr>ROI on Penetration Testing</vt:lpstr>
      <vt:lpstr>Testing Points</vt:lpstr>
      <vt:lpstr>Testing Location</vt:lpstr>
      <vt:lpstr>Types of Penetration Testing</vt:lpstr>
      <vt:lpstr>External Penetration Testing</vt:lpstr>
      <vt:lpstr>Internal Security Assessment</vt:lpstr>
      <vt:lpstr>Black-box Penetration Testing</vt:lpstr>
      <vt:lpstr>Grey-box Penetration Testing</vt:lpstr>
      <vt:lpstr>White-box Penetration Testing</vt:lpstr>
      <vt:lpstr>Announced/Unannounced Testing</vt:lpstr>
      <vt:lpstr>Automated Testing</vt:lpstr>
      <vt:lpstr>Manual Testing</vt:lpstr>
      <vt:lpstr>Common Penetration Testing Techniques</vt:lpstr>
      <vt:lpstr>Phases of Penetration Testing</vt:lpstr>
      <vt:lpstr>Pre-Attack Phase</vt:lpstr>
      <vt:lpstr>Attack Phase</vt:lpstr>
      <vt:lpstr>Post-Attack Phase</vt:lpstr>
      <vt:lpstr>Penetration Testing Methodology</vt:lpstr>
      <vt:lpstr>Penetration Testing Methodology</vt:lpstr>
      <vt:lpstr>Outsourcing Penetration Testing Services</vt:lpstr>
      <vt:lpstr>Terms of Engagement</vt:lpstr>
      <vt:lpstr>Project Scope</vt:lpstr>
      <vt:lpstr>Pentest Service Level Agreement</vt:lpstr>
      <vt:lpstr>Penetration Testing Consultants</vt:lpstr>
      <vt:lpstr>Summary</vt:lpstr>
      <vt:lpstr>PowerPoint Presentation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Network</dc:title>
  <dc:creator>arya</dc:creator>
  <cp:lastModifiedBy>Campbell, Carlene</cp:lastModifiedBy>
  <cp:revision>132</cp:revision>
  <cp:lastPrinted>2013-11-25T09:59:33Z</cp:lastPrinted>
  <dcterms:created xsi:type="dcterms:W3CDTF">2013-10-01T08:59:03Z</dcterms:created>
  <dcterms:modified xsi:type="dcterms:W3CDTF">2017-02-08T18:30:54Z</dcterms:modified>
</cp:coreProperties>
</file>