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Estilo medio 2 - Énfasis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Estilo medio 2 - Énfasis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68" d="100"/>
          <a:sy n="68" d="100"/>
        </p:scale>
        <p:origin x="61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nchor="ct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s-ES"/>
              <a:t>Haga clic para modificar el estilo de título del patrón</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s-ES"/>
              <a:t>Haga clic para modificar el estilo de título del patrón</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Date Placeholder 2"/>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s-ES"/>
              <a:t>Haga clic para modificar el estilo de título del patrón</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s-ES"/>
              <a:t>Haga clic para modificar el estilo de título del patrón</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s-ES"/>
              <a:t>Haga clic para modificar los estilos de texto del patrón</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s-ES"/>
              <a:t>Haga clic para modificar el estilo de título del patrón</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s-ES"/>
              <a:t>Haga clic para modificar los estilos de texto del patrón</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ncho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3/12/2022</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‹Nº›</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6E46510-D6CF-4F56-9AE4-3C1D833BFF2F}"/>
              </a:ext>
            </a:extLst>
          </p:cNvPr>
          <p:cNvSpPr>
            <a:spLocks noGrp="1"/>
          </p:cNvSpPr>
          <p:nvPr>
            <p:ph type="ctrTitle"/>
          </p:nvPr>
        </p:nvSpPr>
        <p:spPr>
          <a:xfrm>
            <a:off x="684212" y="685799"/>
            <a:ext cx="11061320" cy="2894527"/>
          </a:xfrm>
          <a:ln>
            <a:solidFill>
              <a:schemeClr val="tx1"/>
            </a:solidFill>
          </a:ln>
          <a:effectLst>
            <a:glow rad="101600">
              <a:schemeClr val="accent1">
                <a:satMod val="175000"/>
                <a:alpha val="40000"/>
              </a:schemeClr>
            </a:glow>
          </a:effectLst>
        </p:spPr>
        <p:txBody>
          <a:bodyPr>
            <a:normAutofit fontScale="90000"/>
          </a:bodyPr>
          <a:lstStyle/>
          <a:p>
            <a:pPr algn="ctr"/>
            <a:r>
              <a:rPr lang="en-US" dirty="0">
                <a:solidFill>
                  <a:schemeClr val="bg1">
                    <a:lumMod val="95000"/>
                    <a:lumOff val="5000"/>
                  </a:schemeClr>
                </a:solidFill>
                <a:effectLst>
                  <a:glow rad="127000">
                    <a:schemeClr val="tx1"/>
                  </a:glow>
                  <a:outerShdw blurRad="38100" dist="38100" dir="2700000" algn="tl">
                    <a:srgbClr val="000000">
                      <a:alpha val="43137"/>
                    </a:srgbClr>
                  </a:outerShdw>
                </a:effectLst>
              </a:rPr>
              <a:t>Understanding and Solving the Complex Problem of Staff Absenteeism in Mid-Cheshire Hospital Trust</a:t>
            </a:r>
            <a:endParaRPr lang="en-GB" dirty="0">
              <a:solidFill>
                <a:schemeClr val="bg1">
                  <a:lumMod val="95000"/>
                  <a:lumOff val="5000"/>
                </a:schemeClr>
              </a:solidFill>
              <a:effectLst>
                <a:glow rad="127000">
                  <a:schemeClr val="tx1"/>
                </a:glow>
                <a:outerShdw blurRad="38100" dist="38100" dir="2700000" algn="tl">
                  <a:srgbClr val="000000">
                    <a:alpha val="43137"/>
                  </a:srgbClr>
                </a:outerShdw>
              </a:effectLst>
            </a:endParaRPr>
          </a:p>
        </p:txBody>
      </p:sp>
      <p:sp>
        <p:nvSpPr>
          <p:cNvPr id="3" name="Subtítulo 2">
            <a:extLst>
              <a:ext uri="{FF2B5EF4-FFF2-40B4-BE49-F238E27FC236}">
                <a16:creationId xmlns:a16="http://schemas.microsoft.com/office/drawing/2014/main" id="{833E9059-428F-4E6A-86DC-0F065811FB2F}"/>
              </a:ext>
            </a:extLst>
          </p:cNvPr>
          <p:cNvSpPr>
            <a:spLocks noGrp="1"/>
          </p:cNvSpPr>
          <p:nvPr>
            <p:ph type="subTitle" idx="1"/>
          </p:nvPr>
        </p:nvSpPr>
        <p:spPr>
          <a:xfrm>
            <a:off x="684212" y="4107817"/>
            <a:ext cx="6400800" cy="1947333"/>
          </a:xfrm>
        </p:spPr>
        <p:txBody>
          <a:bodyPr>
            <a:normAutofit/>
          </a:bodyPr>
          <a:lstStyle/>
          <a:p>
            <a:pPr indent="-228600">
              <a:lnSpc>
                <a:spcPct val="150000"/>
              </a:lnSpc>
              <a:buFont typeface="Wingdings 3" charset="2"/>
              <a:buChar char=""/>
            </a:pPr>
            <a:r>
              <a:rPr lang="en-US" sz="1100" dirty="0">
                <a:solidFill>
                  <a:schemeClr val="tx1"/>
                </a:solidFill>
                <a:latin typeface="Arial" panose="020B0604020202020204" pitchFamily="34" charset="0"/>
                <a:cs typeface="Arial" panose="020B0604020202020204" pitchFamily="34" charset="0"/>
              </a:rPr>
              <a:t>Student Name: Samuel Filipe Torres da Silva</a:t>
            </a:r>
          </a:p>
          <a:p>
            <a:pPr indent="-228600">
              <a:lnSpc>
                <a:spcPct val="150000"/>
              </a:lnSpc>
              <a:buFont typeface="Wingdings 3" charset="2"/>
              <a:buChar char=""/>
            </a:pPr>
            <a:r>
              <a:rPr lang="en-US" sz="1100" dirty="0">
                <a:solidFill>
                  <a:schemeClr val="tx1"/>
                </a:solidFill>
                <a:latin typeface="Arial" panose="020B0604020202020204" pitchFamily="34" charset="0"/>
                <a:cs typeface="Arial" panose="020B0604020202020204" pitchFamily="34" charset="0"/>
              </a:rPr>
              <a:t>Student ID: 2010993</a:t>
            </a:r>
          </a:p>
          <a:p>
            <a:pPr indent="-228600">
              <a:lnSpc>
                <a:spcPct val="150000"/>
              </a:lnSpc>
              <a:buFont typeface="Wingdings 3" charset="2"/>
              <a:buChar char=""/>
            </a:pPr>
            <a:r>
              <a:rPr lang="en-US" sz="1100" dirty="0">
                <a:solidFill>
                  <a:schemeClr val="tx1"/>
                </a:solidFill>
                <a:latin typeface="Arial" panose="020B0604020202020204" pitchFamily="34" charset="0"/>
                <a:cs typeface="Arial" panose="020B0604020202020204" pitchFamily="34" charset="0"/>
              </a:rPr>
              <a:t>Module Code: BMSW4004</a:t>
            </a:r>
          </a:p>
          <a:p>
            <a:pPr indent="-228600">
              <a:lnSpc>
                <a:spcPct val="150000"/>
              </a:lnSpc>
              <a:buFont typeface="Wingdings 3" charset="2"/>
              <a:buChar char=""/>
            </a:pPr>
            <a:r>
              <a:rPr lang="en-US" sz="1100" dirty="0">
                <a:solidFill>
                  <a:schemeClr val="tx1"/>
                </a:solidFill>
                <a:latin typeface="Arial" panose="020B0604020202020204" pitchFamily="34" charset="0"/>
                <a:cs typeface="Arial" panose="020B0604020202020204" pitchFamily="34" charset="0"/>
              </a:rPr>
              <a:t>Course Title: Problem Solving and Decision Making</a:t>
            </a:r>
          </a:p>
          <a:p>
            <a:pPr indent="-228600">
              <a:lnSpc>
                <a:spcPct val="150000"/>
              </a:lnSpc>
              <a:buFont typeface="Wingdings 3" charset="2"/>
              <a:buChar char=""/>
            </a:pPr>
            <a:r>
              <a:rPr lang="en-US" sz="1100" dirty="0">
                <a:solidFill>
                  <a:schemeClr val="tx1"/>
                </a:solidFill>
                <a:latin typeface="Arial" panose="020B0604020202020204" pitchFamily="34" charset="0"/>
                <a:cs typeface="Arial" panose="020B0604020202020204" pitchFamily="34" charset="0"/>
              </a:rPr>
              <a:t>Lecturer`s Name: </a:t>
            </a:r>
            <a:r>
              <a:rPr lang="en-US" sz="1100" dirty="0" err="1">
                <a:solidFill>
                  <a:schemeClr val="tx1"/>
                </a:solidFill>
                <a:latin typeface="Arial" panose="020B0604020202020204" pitchFamily="34" charset="0"/>
                <a:cs typeface="Arial" panose="020B0604020202020204" pitchFamily="34" charset="0"/>
              </a:rPr>
              <a:t>Chijioke</a:t>
            </a:r>
            <a:r>
              <a:rPr lang="en-US" sz="1100" dirty="0">
                <a:solidFill>
                  <a:schemeClr val="tx1"/>
                </a:solidFill>
                <a:latin typeface="Arial" panose="020B0604020202020204" pitchFamily="34" charset="0"/>
                <a:cs typeface="Arial" panose="020B0604020202020204" pitchFamily="34" charset="0"/>
              </a:rPr>
              <a:t> Uba</a:t>
            </a:r>
          </a:p>
          <a:p>
            <a:endParaRPr lang="en-GB" dirty="0"/>
          </a:p>
        </p:txBody>
      </p:sp>
    </p:spTree>
    <p:extLst>
      <p:ext uri="{BB962C8B-B14F-4D97-AF65-F5344CB8AC3E}">
        <p14:creationId xmlns:p14="http://schemas.microsoft.com/office/powerpoint/2010/main" val="1157616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4E9CA561-3F34-4C42-A58D-18EFF7C4DD95}"/>
              </a:ext>
            </a:extLst>
          </p:cNvPr>
          <p:cNvSpPr>
            <a:spLocks noGrp="1"/>
          </p:cNvSpPr>
          <p:nvPr>
            <p:ph idx="1"/>
          </p:nvPr>
        </p:nvSpPr>
        <p:spPr>
          <a:xfrm>
            <a:off x="684211" y="685800"/>
            <a:ext cx="11099293" cy="1416377"/>
          </a:xfrm>
        </p:spPr>
        <p:txBody>
          <a:bodyPr>
            <a:normAutofit/>
          </a:bodyPr>
          <a:lstStyle/>
          <a:p>
            <a:pPr>
              <a:buFont typeface="Wingdings" panose="05000000000000000000" pitchFamily="2" charset="2"/>
              <a:buChar char="v"/>
            </a:pPr>
            <a:r>
              <a:rPr lang="en-GB" b="1" dirty="0"/>
              <a:t>Staff </a:t>
            </a:r>
            <a:r>
              <a:rPr lang="en-GB" b="1" dirty="0">
                <a:latin typeface="Arial" panose="020B0604020202020204" pitchFamily="34" charset="0"/>
                <a:cs typeface="Arial" panose="020B0604020202020204" pitchFamily="34" charset="0"/>
              </a:rPr>
              <a:t>absenteeism</a:t>
            </a:r>
            <a:r>
              <a:rPr lang="en-GB" b="1" dirty="0"/>
              <a:t>, the nature, and impact at Mid Cheshire Hospital Trust (MCHT)</a:t>
            </a:r>
          </a:p>
        </p:txBody>
      </p:sp>
      <p:sp>
        <p:nvSpPr>
          <p:cNvPr id="8" name="Marcador de contenido 2">
            <a:extLst>
              <a:ext uri="{FF2B5EF4-FFF2-40B4-BE49-F238E27FC236}">
                <a16:creationId xmlns:a16="http://schemas.microsoft.com/office/drawing/2014/main" id="{0FB574BB-043F-4894-B80F-DD4D931CBFD1}"/>
              </a:ext>
            </a:extLst>
          </p:cNvPr>
          <p:cNvSpPr txBox="1">
            <a:spLocks/>
          </p:cNvSpPr>
          <p:nvPr/>
        </p:nvSpPr>
        <p:spPr>
          <a:xfrm>
            <a:off x="684211" y="1998482"/>
            <a:ext cx="8534400" cy="456497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Nature of staff absenteeism</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Staff absenteeism is a complex and organizational problem that originates from internal and external factors that suddenly steadily increase from 2007 to 2012 at (MCHT)</a:t>
            </a:r>
            <a:r>
              <a:rPr lang="en-GB" sz="1100" dirty="0">
                <a:solidFill>
                  <a:srgbClr val="146194">
                    <a:lumMod val="75000"/>
                  </a:srgbClr>
                </a:solidFill>
                <a:latin typeface="Arial" panose="020B0604020202020204" pitchFamily="34" charset="0"/>
                <a:cs typeface="Arial" panose="020B0604020202020204" pitchFamily="34" charset="0"/>
              </a:rPr>
              <a:t>.</a:t>
            </a:r>
          </a:p>
          <a:p>
            <a:pPr>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Impact of staff absenteeism</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For the employees – Due to the rise in staff absenteeism, employees now face higher rates of psychological, physical fatigue and increased workload.</a:t>
            </a:r>
          </a:p>
          <a:p>
            <a:pPr marL="0" indent="0">
              <a:lnSpc>
                <a:spcPct val="150000"/>
              </a:lnSpc>
              <a:buFont typeface="Wingdings 3" panose="05040102010807070707" pitchFamily="18" charset="2"/>
              <a:buNone/>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For the organization – Absenteeism leads to poor patient care quality service and adds extra costs into the use of external services to cope with the workload.</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2616964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contenido 2">
            <a:extLst>
              <a:ext uri="{FF2B5EF4-FFF2-40B4-BE49-F238E27FC236}">
                <a16:creationId xmlns:a16="http://schemas.microsoft.com/office/drawing/2014/main" id="{64670383-13E7-48DA-8319-321446618F02}"/>
              </a:ext>
            </a:extLst>
          </p:cNvPr>
          <p:cNvSpPr txBox="1">
            <a:spLocks/>
          </p:cNvSpPr>
          <p:nvPr/>
        </p:nvSpPr>
        <p:spPr>
          <a:xfrm>
            <a:off x="684211" y="685800"/>
            <a:ext cx="1109929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Understanding the reasons for the problem through the use of the Pestle and Fishbone models</a:t>
            </a:r>
          </a:p>
        </p:txBody>
      </p:sp>
      <p:sp>
        <p:nvSpPr>
          <p:cNvPr id="8" name="Marcador de contenido 2">
            <a:extLst>
              <a:ext uri="{FF2B5EF4-FFF2-40B4-BE49-F238E27FC236}">
                <a16:creationId xmlns:a16="http://schemas.microsoft.com/office/drawing/2014/main" id="{23DCD0C8-430E-4C21-93A3-78E730DFB1DA}"/>
              </a:ext>
            </a:extLst>
          </p:cNvPr>
          <p:cNvSpPr txBox="1">
            <a:spLocks/>
          </p:cNvSpPr>
          <p:nvPr/>
        </p:nvSpPr>
        <p:spPr>
          <a:xfrm>
            <a:off x="684211" y="2498103"/>
            <a:ext cx="8534400" cy="328292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Understanding the problem causes</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To understand the reasons for the complex problem in the (MCHT), PESTLE, and Fishbone models are employed.</a:t>
            </a:r>
            <a:r>
              <a:rPr lang="en-GB" sz="1100" dirty="0">
                <a:solidFill>
                  <a:srgbClr val="146194">
                    <a:lumMod val="75000"/>
                  </a:srgbClr>
                </a:solidFill>
                <a:latin typeface="Arial" panose="020B0604020202020204" pitchFamily="34" charset="0"/>
                <a:cs typeface="Arial" panose="020B0604020202020204" pitchFamily="34" charset="0"/>
              </a:rPr>
              <a:t>.</a:t>
            </a:r>
          </a:p>
          <a:p>
            <a:pPr marL="0" indent="0">
              <a:lnSpc>
                <a:spcPct val="150000"/>
              </a:lnSpc>
              <a:buNone/>
            </a:pPr>
            <a:endParaRPr lang="en-GB" sz="1100" b="1" dirty="0">
              <a:latin typeface="Arial" panose="020B0604020202020204" pitchFamily="34" charset="0"/>
              <a:cs typeface="Arial" panose="020B0604020202020204" pitchFamily="34" charset="0"/>
            </a:endParaRPr>
          </a:p>
          <a:p>
            <a:pPr marL="0" indent="0">
              <a:lnSpc>
                <a:spcPct val="150000"/>
              </a:lnSpc>
              <a:buNone/>
            </a:pPr>
            <a:endParaRPr lang="en-GB" sz="1100" b="1" dirty="0">
              <a:latin typeface="Arial" panose="020B0604020202020204" pitchFamily="34" charset="0"/>
              <a:cs typeface="Arial" panose="020B0604020202020204" pitchFamily="34" charset="0"/>
            </a:endParaRPr>
          </a:p>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PESTLE</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This model allows us to find external elements that are connected to the complex problem.</a:t>
            </a:r>
          </a:p>
          <a:p>
            <a:pPr>
              <a:lnSpc>
                <a:spcPct val="150000"/>
              </a:lnSpc>
              <a:buFont typeface="Arial" panose="020B0604020202020204" pitchFamily="34" charset="0"/>
              <a:buChar char="•"/>
            </a:pP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Fishbone</a:t>
            </a:r>
            <a:endParaRPr lang="en-GB" sz="1100" dirty="0">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This diagram enables a new aspect past external causes.</a:t>
            </a:r>
            <a:endParaRPr lang="en-GB" dirty="0"/>
          </a:p>
        </p:txBody>
      </p:sp>
    </p:spTree>
    <p:extLst>
      <p:ext uri="{BB962C8B-B14F-4D97-AF65-F5344CB8AC3E}">
        <p14:creationId xmlns:p14="http://schemas.microsoft.com/office/powerpoint/2010/main" val="3243796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arcador de contenido 2">
            <a:extLst>
              <a:ext uri="{FF2B5EF4-FFF2-40B4-BE49-F238E27FC236}">
                <a16:creationId xmlns:a16="http://schemas.microsoft.com/office/drawing/2014/main" id="{112F1186-0765-4971-8F96-36CB54788B7B}"/>
              </a:ext>
            </a:extLst>
          </p:cNvPr>
          <p:cNvSpPr txBox="1">
            <a:spLocks/>
          </p:cNvSpPr>
          <p:nvPr/>
        </p:nvSpPr>
        <p:spPr>
          <a:xfrm>
            <a:off x="684211" y="685800"/>
            <a:ext cx="1109929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PESTLE analysis used to discover external variables for staff absenteeism.</a:t>
            </a:r>
          </a:p>
        </p:txBody>
      </p:sp>
      <p:sp>
        <p:nvSpPr>
          <p:cNvPr id="8" name="Marcador de contenido 2">
            <a:extLst>
              <a:ext uri="{FF2B5EF4-FFF2-40B4-BE49-F238E27FC236}">
                <a16:creationId xmlns:a16="http://schemas.microsoft.com/office/drawing/2014/main" id="{45A62C62-87F8-4354-93DD-346473BF52E7}"/>
              </a:ext>
            </a:extLst>
          </p:cNvPr>
          <p:cNvSpPr txBox="1">
            <a:spLocks/>
          </p:cNvSpPr>
          <p:nvPr/>
        </p:nvSpPr>
        <p:spPr>
          <a:xfrm>
            <a:off x="684211" y="4978162"/>
            <a:ext cx="8534400" cy="125575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Problems identified</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In the PESTLE analysis one main factor could be identified that connect to the problem at (MCHT)</a:t>
            </a:r>
            <a:endParaRPr lang="en-GB" sz="1100" dirty="0">
              <a:solidFill>
                <a:srgbClr val="146194">
                  <a:lumMod val="75000"/>
                </a:srgbClr>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100">
                <a:solidFill>
                  <a:schemeClr val="tx1"/>
                </a:solidFill>
                <a:latin typeface="Arial" panose="020B0604020202020204" pitchFamily="34" charset="0"/>
                <a:cs typeface="Arial" panose="020B0604020202020204" pitchFamily="34" charset="0"/>
              </a:rPr>
              <a:t>The Fishbone analysis will be shown on the next slide.</a:t>
            </a:r>
            <a:endParaRPr lang="en-GB" sz="1100" dirty="0">
              <a:solidFill>
                <a:schemeClr val="tx1"/>
              </a:solidFill>
              <a:latin typeface="Arial" panose="020B0604020202020204" pitchFamily="34" charset="0"/>
              <a:cs typeface="Arial" panose="020B0604020202020204" pitchFamily="34" charset="0"/>
            </a:endParaRPr>
          </a:p>
        </p:txBody>
      </p:sp>
      <p:graphicFrame>
        <p:nvGraphicFramePr>
          <p:cNvPr id="11" name="Tabla 11">
            <a:extLst>
              <a:ext uri="{FF2B5EF4-FFF2-40B4-BE49-F238E27FC236}">
                <a16:creationId xmlns:a16="http://schemas.microsoft.com/office/drawing/2014/main" id="{DF2C13EE-77AC-4244-BB7E-9894D25BF5C8}"/>
              </a:ext>
            </a:extLst>
          </p:cNvPr>
          <p:cNvGraphicFramePr>
            <a:graphicFrameLocks noGrp="1"/>
          </p:cNvGraphicFramePr>
          <p:nvPr>
            <p:extLst>
              <p:ext uri="{D42A27DB-BD31-4B8C-83A1-F6EECF244321}">
                <p14:modId xmlns:p14="http://schemas.microsoft.com/office/powerpoint/2010/main" val="3072614797"/>
              </p:ext>
            </p:extLst>
          </p:nvPr>
        </p:nvGraphicFramePr>
        <p:xfrm>
          <a:off x="752831" y="1902284"/>
          <a:ext cx="9662694" cy="2748280"/>
        </p:xfrm>
        <a:graphic>
          <a:graphicData uri="http://schemas.openxmlformats.org/drawingml/2006/table">
            <a:tbl>
              <a:tblPr lastCol="1" bandRow="1">
                <a:tableStyleId>{93296810-A885-4BE3-A3E7-6D5BEEA58F35}</a:tableStyleId>
              </a:tblPr>
              <a:tblGrid>
                <a:gridCol w="1610449">
                  <a:extLst>
                    <a:ext uri="{9D8B030D-6E8A-4147-A177-3AD203B41FA5}">
                      <a16:colId xmlns:a16="http://schemas.microsoft.com/office/drawing/2014/main" val="1064477027"/>
                    </a:ext>
                  </a:extLst>
                </a:gridCol>
                <a:gridCol w="1610449">
                  <a:extLst>
                    <a:ext uri="{9D8B030D-6E8A-4147-A177-3AD203B41FA5}">
                      <a16:colId xmlns:a16="http://schemas.microsoft.com/office/drawing/2014/main" val="2152225279"/>
                    </a:ext>
                  </a:extLst>
                </a:gridCol>
                <a:gridCol w="1610449">
                  <a:extLst>
                    <a:ext uri="{9D8B030D-6E8A-4147-A177-3AD203B41FA5}">
                      <a16:colId xmlns:a16="http://schemas.microsoft.com/office/drawing/2014/main" val="2868431821"/>
                    </a:ext>
                  </a:extLst>
                </a:gridCol>
                <a:gridCol w="1610449">
                  <a:extLst>
                    <a:ext uri="{9D8B030D-6E8A-4147-A177-3AD203B41FA5}">
                      <a16:colId xmlns:a16="http://schemas.microsoft.com/office/drawing/2014/main" val="2824880418"/>
                    </a:ext>
                  </a:extLst>
                </a:gridCol>
                <a:gridCol w="1610449">
                  <a:extLst>
                    <a:ext uri="{9D8B030D-6E8A-4147-A177-3AD203B41FA5}">
                      <a16:colId xmlns:a16="http://schemas.microsoft.com/office/drawing/2014/main" val="3827657043"/>
                    </a:ext>
                  </a:extLst>
                </a:gridCol>
                <a:gridCol w="1610449">
                  <a:extLst>
                    <a:ext uri="{9D8B030D-6E8A-4147-A177-3AD203B41FA5}">
                      <a16:colId xmlns:a16="http://schemas.microsoft.com/office/drawing/2014/main" val="2939202306"/>
                    </a:ext>
                  </a:extLst>
                </a:gridCol>
              </a:tblGrid>
              <a:tr h="370840">
                <a:tc>
                  <a:txBody>
                    <a:bodyPr/>
                    <a:lstStyle/>
                    <a:p>
                      <a:pPr algn="ctr"/>
                      <a:r>
                        <a:rPr lang="en-GB" sz="1600" dirty="0"/>
                        <a:t>Political</a:t>
                      </a:r>
                    </a:p>
                  </a:txBody>
                  <a:tcPr/>
                </a:tc>
                <a:tc>
                  <a:txBody>
                    <a:bodyPr/>
                    <a:lstStyle/>
                    <a:p>
                      <a:pPr algn="ctr"/>
                      <a:r>
                        <a:rPr lang="en-GB" sz="1600" dirty="0"/>
                        <a:t>Economical</a:t>
                      </a:r>
                    </a:p>
                  </a:txBody>
                  <a:tcPr/>
                </a:tc>
                <a:tc>
                  <a:txBody>
                    <a:bodyPr/>
                    <a:lstStyle/>
                    <a:p>
                      <a:pPr algn="ctr"/>
                      <a:r>
                        <a:rPr lang="en-GB" sz="1600" dirty="0"/>
                        <a:t>Social</a:t>
                      </a:r>
                    </a:p>
                  </a:txBody>
                  <a:tcPr/>
                </a:tc>
                <a:tc>
                  <a:txBody>
                    <a:bodyPr/>
                    <a:lstStyle/>
                    <a:p>
                      <a:pPr algn="ctr"/>
                      <a:r>
                        <a:rPr lang="en-GB" sz="1600" dirty="0"/>
                        <a:t>Technological</a:t>
                      </a:r>
                    </a:p>
                  </a:txBody>
                  <a:tcPr/>
                </a:tc>
                <a:tc>
                  <a:txBody>
                    <a:bodyPr/>
                    <a:lstStyle/>
                    <a:p>
                      <a:pPr algn="ctr"/>
                      <a:r>
                        <a:rPr lang="en-GB" sz="1600" dirty="0"/>
                        <a:t>Legal</a:t>
                      </a:r>
                    </a:p>
                  </a:txBody>
                  <a:tcPr/>
                </a:tc>
                <a:tc>
                  <a:txBody>
                    <a:bodyPr/>
                    <a:lstStyle/>
                    <a:p>
                      <a:pPr algn="ctr"/>
                      <a:r>
                        <a:rPr lang="en-GB" sz="1600" dirty="0"/>
                        <a:t>Environmental</a:t>
                      </a:r>
                    </a:p>
                  </a:txBody>
                  <a:tcPr/>
                </a:tc>
                <a:extLst>
                  <a:ext uri="{0D108BD9-81ED-4DB2-BD59-A6C34878D82A}">
                    <a16:rowId xmlns:a16="http://schemas.microsoft.com/office/drawing/2014/main" val="3549404710"/>
                  </a:ext>
                </a:extLst>
              </a:tr>
              <a:tr h="370840">
                <a:tc>
                  <a:txBody>
                    <a:bodyPr/>
                    <a:lstStyle/>
                    <a:p>
                      <a:r>
                        <a:rPr lang="en-GB" dirty="0"/>
                        <a:t>Strict conditions to work</a:t>
                      </a:r>
                    </a:p>
                  </a:txBody>
                  <a:tcPr/>
                </a:tc>
                <a:tc>
                  <a:txBody>
                    <a:bodyPr/>
                    <a:lstStyle/>
                    <a:p>
                      <a:r>
                        <a:rPr lang="en-GB" dirty="0"/>
                        <a:t>Low salary rates</a:t>
                      </a:r>
                    </a:p>
                  </a:txBody>
                  <a:tcPr/>
                </a:tc>
                <a:tc>
                  <a:txBody>
                    <a:bodyPr/>
                    <a:lstStyle/>
                    <a:p>
                      <a:r>
                        <a:rPr lang="en-GB" dirty="0"/>
                        <a:t>Difficult social implementation</a:t>
                      </a:r>
                    </a:p>
                  </a:txBody>
                  <a:tcPr/>
                </a:tc>
                <a:tc>
                  <a:txBody>
                    <a:bodyPr/>
                    <a:lstStyle/>
                    <a:p>
                      <a:r>
                        <a:rPr lang="en-GB" dirty="0"/>
                        <a:t>Low levels of course integration</a:t>
                      </a:r>
                    </a:p>
                  </a:txBody>
                  <a:tcPr/>
                </a:tc>
                <a:tc>
                  <a:txBody>
                    <a:bodyPr/>
                    <a:lstStyle/>
                    <a:p>
                      <a:r>
                        <a:rPr lang="en-GB" dirty="0"/>
                        <a:t>Contract terms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Work distance</a:t>
                      </a:r>
                    </a:p>
                    <a:p>
                      <a:endParaRPr lang="en-GB" dirty="0"/>
                    </a:p>
                  </a:txBody>
                  <a:tcPr/>
                </a:tc>
                <a:extLst>
                  <a:ext uri="{0D108BD9-81ED-4DB2-BD59-A6C34878D82A}">
                    <a16:rowId xmlns:a16="http://schemas.microsoft.com/office/drawing/2014/main" val="1722369119"/>
                  </a:ext>
                </a:extLst>
              </a:tr>
              <a:tr h="370840">
                <a:tc>
                  <a:txBody>
                    <a:bodyPr/>
                    <a:lstStyle/>
                    <a:p>
                      <a:r>
                        <a:rPr lang="en-GB" dirty="0"/>
                        <a:t>Integration of new laws</a:t>
                      </a:r>
                    </a:p>
                  </a:txBody>
                  <a:tcPr/>
                </a:tc>
                <a:tc>
                  <a:txBody>
                    <a:bodyPr/>
                    <a:lstStyle/>
                    <a:p>
                      <a:r>
                        <a:rPr lang="en-GB" dirty="0"/>
                        <a:t>Agency cost</a:t>
                      </a:r>
                    </a:p>
                  </a:txBody>
                  <a:tcPr/>
                </a:tc>
                <a:tc>
                  <a:txBody>
                    <a:bodyPr/>
                    <a:lstStyle/>
                    <a:p>
                      <a:r>
                        <a:rPr lang="en-GB" dirty="0"/>
                        <a:t>Language or </a:t>
                      </a:r>
                      <a:r>
                        <a:rPr lang="en-GB"/>
                        <a:t>culture barriers</a:t>
                      </a:r>
                      <a:endParaRPr lang="en-GB" dirty="0"/>
                    </a:p>
                  </a:txBody>
                  <a:tcPr/>
                </a:tc>
                <a:tc>
                  <a:txBody>
                    <a:bodyPr/>
                    <a:lstStyle/>
                    <a:p>
                      <a:r>
                        <a:rPr lang="en-GB" dirty="0"/>
                        <a:t>Lack of technological investment</a:t>
                      </a:r>
                    </a:p>
                  </a:txBody>
                  <a:tcPr/>
                </a:tc>
                <a:tc>
                  <a:txBody>
                    <a:bodyPr/>
                    <a:lstStyle/>
                    <a:p>
                      <a:r>
                        <a:rPr lang="en-GB" dirty="0"/>
                        <a:t>Legal assistance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Transport fares or costs</a:t>
                      </a:r>
                    </a:p>
                    <a:p>
                      <a:endParaRPr lang="en-GB" dirty="0"/>
                    </a:p>
                  </a:txBody>
                  <a:tcPr/>
                </a:tc>
                <a:extLst>
                  <a:ext uri="{0D108BD9-81ED-4DB2-BD59-A6C34878D82A}">
                    <a16:rowId xmlns:a16="http://schemas.microsoft.com/office/drawing/2014/main" val="1578319602"/>
                  </a:ext>
                </a:extLst>
              </a:tr>
            </a:tbl>
          </a:graphicData>
        </a:graphic>
      </p:graphicFrame>
      <p:sp>
        <p:nvSpPr>
          <p:cNvPr id="2" name="CuadroTexto 1">
            <a:extLst>
              <a:ext uri="{FF2B5EF4-FFF2-40B4-BE49-F238E27FC236}">
                <a16:creationId xmlns:a16="http://schemas.microsoft.com/office/drawing/2014/main" id="{550F0F2A-08C4-40F9-A492-A2E18CD51CF0}"/>
              </a:ext>
            </a:extLst>
          </p:cNvPr>
          <p:cNvSpPr txBox="1"/>
          <p:nvPr/>
        </p:nvSpPr>
        <p:spPr>
          <a:xfrm>
            <a:off x="8168638" y="4716552"/>
            <a:ext cx="1923925" cy="261610"/>
          </a:xfrm>
          <a:prstGeom prst="rect">
            <a:avLst/>
          </a:prstGeom>
          <a:noFill/>
        </p:spPr>
        <p:txBody>
          <a:bodyPr wrap="none" rtlCol="0">
            <a:spAutoFit/>
          </a:bodyPr>
          <a:lstStyle/>
          <a:p>
            <a:r>
              <a:rPr lang="en-US" altLang="en-US" sz="1100" dirty="0">
                <a:latin typeface="Arial" panose="020B0604020202020204" pitchFamily="34" charset="0"/>
                <a:cs typeface="Arial" panose="020B0604020202020204" pitchFamily="34" charset="0"/>
              </a:rPr>
              <a:t>(</a:t>
            </a:r>
            <a:r>
              <a:rPr lang="en-GB" sz="1100" dirty="0">
                <a:effectLst/>
                <a:latin typeface="Arial" panose="020B0604020202020204" pitchFamily="34" charset="0"/>
                <a:ea typeface="Calibri" panose="020F0502020204030204" pitchFamily="34" charset="0"/>
                <a:cs typeface="Arial" panose="020B0604020202020204" pitchFamily="34" charset="0"/>
              </a:rPr>
              <a:t>Rastogi, and Trivedi, 2016</a:t>
            </a:r>
            <a:r>
              <a:rPr lang="en-US" altLang="en-US" sz="1100" dirty="0">
                <a:latin typeface="Arial" panose="020B0604020202020204" pitchFamily="34" charset="0"/>
                <a:cs typeface="Arial" panose="020B0604020202020204" pitchFamily="34" charset="0"/>
              </a:rPr>
              <a:t>)</a:t>
            </a:r>
            <a:endParaRPr lang="en-GB" sz="1100" dirty="0"/>
          </a:p>
        </p:txBody>
      </p:sp>
    </p:spTree>
    <p:extLst>
      <p:ext uri="{BB962C8B-B14F-4D97-AF65-F5344CB8AC3E}">
        <p14:creationId xmlns:p14="http://schemas.microsoft.com/office/powerpoint/2010/main" val="2828765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contenido 2">
            <a:extLst>
              <a:ext uri="{FF2B5EF4-FFF2-40B4-BE49-F238E27FC236}">
                <a16:creationId xmlns:a16="http://schemas.microsoft.com/office/drawing/2014/main" id="{2B1C59CC-B747-4135-B59C-1EE7C7919D64}"/>
              </a:ext>
            </a:extLst>
          </p:cNvPr>
          <p:cNvSpPr txBox="1">
            <a:spLocks/>
          </p:cNvSpPr>
          <p:nvPr/>
        </p:nvSpPr>
        <p:spPr>
          <a:xfrm>
            <a:off x="684211" y="685800"/>
            <a:ext cx="1109929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Fishbone diagram to identify a new dimension past external causes</a:t>
            </a:r>
          </a:p>
        </p:txBody>
      </p:sp>
      <p:pic>
        <p:nvPicPr>
          <p:cNvPr id="35" name="Imagen 34">
            <a:extLst>
              <a:ext uri="{FF2B5EF4-FFF2-40B4-BE49-F238E27FC236}">
                <a16:creationId xmlns:a16="http://schemas.microsoft.com/office/drawing/2014/main" id="{0AB25C67-8707-4430-A98B-30AEBC721549}"/>
              </a:ext>
            </a:extLst>
          </p:cNvPr>
          <p:cNvPicPr>
            <a:picLocks noChangeAspect="1"/>
          </p:cNvPicPr>
          <p:nvPr/>
        </p:nvPicPr>
        <p:blipFill>
          <a:blip r:embed="rId2"/>
          <a:stretch>
            <a:fillRect/>
          </a:stretch>
        </p:blipFill>
        <p:spPr>
          <a:xfrm>
            <a:off x="408496" y="1565588"/>
            <a:ext cx="9172956" cy="5178552"/>
          </a:xfrm>
          <a:prstGeom prst="rect">
            <a:avLst/>
          </a:prstGeom>
        </p:spPr>
      </p:pic>
      <p:sp>
        <p:nvSpPr>
          <p:cNvPr id="2" name="CuadroTexto 1">
            <a:extLst>
              <a:ext uri="{FF2B5EF4-FFF2-40B4-BE49-F238E27FC236}">
                <a16:creationId xmlns:a16="http://schemas.microsoft.com/office/drawing/2014/main" id="{81F165B6-7B49-440A-97CC-6904BDAF0B18}"/>
              </a:ext>
            </a:extLst>
          </p:cNvPr>
          <p:cNvSpPr txBox="1"/>
          <p:nvPr/>
        </p:nvSpPr>
        <p:spPr>
          <a:xfrm>
            <a:off x="7478195" y="5667798"/>
            <a:ext cx="1180131" cy="261610"/>
          </a:xfrm>
          <a:prstGeom prst="rect">
            <a:avLst/>
          </a:prstGeom>
          <a:noFill/>
        </p:spPr>
        <p:txBody>
          <a:bodyPr wrap="none" rtlCol="0">
            <a:spAutoFit/>
          </a:bodyPr>
          <a:lstStyle/>
          <a:p>
            <a:r>
              <a:rPr lang="en-GB" altLang="en-US" sz="1100" dirty="0">
                <a:latin typeface="Arial" panose="020B0604020202020204" pitchFamily="34" charset="0"/>
                <a:cs typeface="Arial" panose="020B0604020202020204" pitchFamily="34" charset="0"/>
              </a:rPr>
              <a:t>(Ishikawa,1968)</a:t>
            </a:r>
            <a:endParaRPr lang="en-GB" sz="1100" dirty="0"/>
          </a:p>
        </p:txBody>
      </p:sp>
    </p:spTree>
    <p:extLst>
      <p:ext uri="{BB962C8B-B14F-4D97-AF65-F5344CB8AC3E}">
        <p14:creationId xmlns:p14="http://schemas.microsoft.com/office/powerpoint/2010/main" val="1844073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contenido 2">
            <a:extLst>
              <a:ext uri="{FF2B5EF4-FFF2-40B4-BE49-F238E27FC236}">
                <a16:creationId xmlns:a16="http://schemas.microsoft.com/office/drawing/2014/main" id="{0688F691-F159-469F-A27A-E2DD6A766BD7}"/>
              </a:ext>
            </a:extLst>
          </p:cNvPr>
          <p:cNvSpPr txBox="1">
            <a:spLocks/>
          </p:cNvSpPr>
          <p:nvPr/>
        </p:nvSpPr>
        <p:spPr>
          <a:xfrm>
            <a:off x="684211" y="685800"/>
            <a:ext cx="1109929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Determine potential solutions that address the major problems.</a:t>
            </a:r>
          </a:p>
        </p:txBody>
      </p:sp>
      <p:sp>
        <p:nvSpPr>
          <p:cNvPr id="5" name="Marcador de contenido 2">
            <a:extLst>
              <a:ext uri="{FF2B5EF4-FFF2-40B4-BE49-F238E27FC236}">
                <a16:creationId xmlns:a16="http://schemas.microsoft.com/office/drawing/2014/main" id="{A1DA9743-0E72-4128-92C0-E9FA35C57FF8}"/>
              </a:ext>
            </a:extLst>
          </p:cNvPr>
          <p:cNvSpPr txBox="1">
            <a:spLocks/>
          </p:cNvSpPr>
          <p:nvPr/>
        </p:nvSpPr>
        <p:spPr>
          <a:xfrm>
            <a:off x="684211" y="1805234"/>
            <a:ext cx="8534400" cy="2950590"/>
          </a:xfrm>
          <a:prstGeom prst="rect">
            <a:avLst/>
          </a:prstGeom>
        </p:spPr>
        <p:txBody>
          <a:bodyPr vert="horz" lIns="91440" tIns="45720" rIns="91440" bIns="45720" rtlCol="0" anchor="ctr">
            <a:normAutofit fontScale="92500"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Main causes from PESTLE and Fishbone</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PESTLE -  Environmental was the top main external area of issues.</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Fishbone -  Health Issues and Staff Demotivation were the top main internal areas of issues.</a:t>
            </a:r>
            <a:endParaRPr lang="en-GB" sz="1100" dirty="0">
              <a:solidFill>
                <a:srgbClr val="146194">
                  <a:lumMod val="75000"/>
                </a:srgbClr>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endParaRPr lang="en-GB" sz="1100" dirty="0">
              <a:solidFill>
                <a:srgbClr val="146194">
                  <a:lumMod val="75000"/>
                </a:srgbClr>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List of possible solutions that target the main causes</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Environmental area solution could be the implementation of a transport subsidy.</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Health and Safety Issues area solution could be the implementation of Health and social care department.</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Staff Demotivation area solution could be implemented throughout the creation of a productive environment by the MCHT Management.</a:t>
            </a:r>
          </a:p>
        </p:txBody>
      </p:sp>
    </p:spTree>
    <p:extLst>
      <p:ext uri="{BB962C8B-B14F-4D97-AF65-F5344CB8AC3E}">
        <p14:creationId xmlns:p14="http://schemas.microsoft.com/office/powerpoint/2010/main" val="35861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contenido 2">
            <a:extLst>
              <a:ext uri="{FF2B5EF4-FFF2-40B4-BE49-F238E27FC236}">
                <a16:creationId xmlns:a16="http://schemas.microsoft.com/office/drawing/2014/main" id="{2AECDEB5-2D90-4171-AC59-1FA19A4A0E73}"/>
              </a:ext>
            </a:extLst>
          </p:cNvPr>
          <p:cNvSpPr txBox="1">
            <a:spLocks/>
          </p:cNvSpPr>
          <p:nvPr/>
        </p:nvSpPr>
        <p:spPr>
          <a:xfrm>
            <a:off x="684211" y="685800"/>
            <a:ext cx="1109929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Evaluation of the most appropriate solutions</a:t>
            </a:r>
          </a:p>
        </p:txBody>
      </p:sp>
      <p:sp>
        <p:nvSpPr>
          <p:cNvPr id="7" name="Marcador de contenido 2">
            <a:extLst>
              <a:ext uri="{FF2B5EF4-FFF2-40B4-BE49-F238E27FC236}">
                <a16:creationId xmlns:a16="http://schemas.microsoft.com/office/drawing/2014/main" id="{D002955C-A954-4C4A-B3A1-48D7EE2935D0}"/>
              </a:ext>
            </a:extLst>
          </p:cNvPr>
          <p:cNvSpPr txBox="1">
            <a:spLocks/>
          </p:cNvSpPr>
          <p:nvPr/>
        </p:nvSpPr>
        <p:spPr>
          <a:xfrm>
            <a:off x="684211" y="1393988"/>
            <a:ext cx="8534400" cy="2856322"/>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PMI decision-making tool was utilized to calculate the best of the solution options found.</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PMI stands for (Plus, Minus, and Interesting).</a:t>
            </a:r>
            <a:endParaRPr lang="en-GB" sz="1100" dirty="0">
              <a:solidFill>
                <a:srgbClr val="146194">
                  <a:lumMod val="75000"/>
                </a:srgbClr>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PMI is beneficial for brainstorming ideas and making critical decisions by examining and weighing the pros and cons of various possibilities.</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Each of the main possible solutions has gone through the PMI decision-making tool.</a:t>
            </a:r>
          </a:p>
        </p:txBody>
      </p:sp>
    </p:spTree>
    <p:extLst>
      <p:ext uri="{BB962C8B-B14F-4D97-AF65-F5344CB8AC3E}">
        <p14:creationId xmlns:p14="http://schemas.microsoft.com/office/powerpoint/2010/main" val="3965203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contenido 2">
            <a:extLst>
              <a:ext uri="{FF2B5EF4-FFF2-40B4-BE49-F238E27FC236}">
                <a16:creationId xmlns:a16="http://schemas.microsoft.com/office/drawing/2014/main" id="{91C73F2B-7A5C-4248-8AB0-FCABF59237B5}"/>
              </a:ext>
            </a:extLst>
          </p:cNvPr>
          <p:cNvSpPr txBox="1">
            <a:spLocks/>
          </p:cNvSpPr>
          <p:nvPr/>
        </p:nvSpPr>
        <p:spPr>
          <a:xfrm>
            <a:off x="684211" y="685800"/>
            <a:ext cx="2765999"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PMI for Solution I</a:t>
            </a:r>
          </a:p>
        </p:txBody>
      </p:sp>
      <p:sp>
        <p:nvSpPr>
          <p:cNvPr id="6" name="Marcador de contenido 2">
            <a:extLst>
              <a:ext uri="{FF2B5EF4-FFF2-40B4-BE49-F238E27FC236}">
                <a16:creationId xmlns:a16="http://schemas.microsoft.com/office/drawing/2014/main" id="{4BA4E76F-A918-4188-A65D-8AC50C192033}"/>
              </a:ext>
            </a:extLst>
          </p:cNvPr>
          <p:cNvSpPr txBox="1">
            <a:spLocks/>
          </p:cNvSpPr>
          <p:nvPr/>
        </p:nvSpPr>
        <p:spPr>
          <a:xfrm>
            <a:off x="4586908" y="685800"/>
            <a:ext cx="278485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PMI for Solution II</a:t>
            </a:r>
          </a:p>
        </p:txBody>
      </p:sp>
      <p:sp>
        <p:nvSpPr>
          <p:cNvPr id="7" name="Marcador de contenido 2">
            <a:extLst>
              <a:ext uri="{FF2B5EF4-FFF2-40B4-BE49-F238E27FC236}">
                <a16:creationId xmlns:a16="http://schemas.microsoft.com/office/drawing/2014/main" id="{4C42B133-0D06-4CF8-B5FB-77062840303F}"/>
              </a:ext>
            </a:extLst>
          </p:cNvPr>
          <p:cNvSpPr txBox="1">
            <a:spLocks/>
          </p:cNvSpPr>
          <p:nvPr/>
        </p:nvSpPr>
        <p:spPr>
          <a:xfrm>
            <a:off x="8385910" y="685800"/>
            <a:ext cx="278485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PMI for Solution III</a:t>
            </a:r>
          </a:p>
        </p:txBody>
      </p:sp>
      <p:graphicFrame>
        <p:nvGraphicFramePr>
          <p:cNvPr id="8" name="Tabla 8">
            <a:extLst>
              <a:ext uri="{FF2B5EF4-FFF2-40B4-BE49-F238E27FC236}">
                <a16:creationId xmlns:a16="http://schemas.microsoft.com/office/drawing/2014/main" id="{7A4662CC-060B-4268-BA73-3ED0F53FD5A5}"/>
              </a:ext>
            </a:extLst>
          </p:cNvPr>
          <p:cNvGraphicFramePr>
            <a:graphicFrameLocks noGrp="1"/>
          </p:cNvGraphicFramePr>
          <p:nvPr>
            <p:extLst>
              <p:ext uri="{D42A27DB-BD31-4B8C-83A1-F6EECF244321}">
                <p14:modId xmlns:p14="http://schemas.microsoft.com/office/powerpoint/2010/main" val="3142363656"/>
              </p:ext>
            </p:extLst>
          </p:nvPr>
        </p:nvGraphicFramePr>
        <p:xfrm>
          <a:off x="193775" y="1794323"/>
          <a:ext cx="3726204" cy="4679999"/>
        </p:xfrm>
        <a:graphic>
          <a:graphicData uri="http://schemas.openxmlformats.org/drawingml/2006/table">
            <a:tbl>
              <a:tblPr lastRow="1" bandRow="1">
                <a:tableStyleId>{5C22544A-7EE6-4342-B048-85BDC9FD1C3A}</a:tableStyleId>
              </a:tblPr>
              <a:tblGrid>
                <a:gridCol w="1242068">
                  <a:extLst>
                    <a:ext uri="{9D8B030D-6E8A-4147-A177-3AD203B41FA5}">
                      <a16:colId xmlns:a16="http://schemas.microsoft.com/office/drawing/2014/main" val="124729576"/>
                    </a:ext>
                  </a:extLst>
                </a:gridCol>
                <a:gridCol w="1242068">
                  <a:extLst>
                    <a:ext uri="{9D8B030D-6E8A-4147-A177-3AD203B41FA5}">
                      <a16:colId xmlns:a16="http://schemas.microsoft.com/office/drawing/2014/main" val="3044838144"/>
                    </a:ext>
                  </a:extLst>
                </a:gridCol>
                <a:gridCol w="1242068">
                  <a:extLst>
                    <a:ext uri="{9D8B030D-6E8A-4147-A177-3AD203B41FA5}">
                      <a16:colId xmlns:a16="http://schemas.microsoft.com/office/drawing/2014/main" val="3500693549"/>
                    </a:ext>
                  </a:extLst>
                </a:gridCol>
              </a:tblGrid>
              <a:tr h="466618">
                <a:tc>
                  <a:txBody>
                    <a:bodyPr/>
                    <a:lstStyle/>
                    <a:p>
                      <a:pPr algn="ctr"/>
                      <a:r>
                        <a:rPr lang="en-GB" sz="1400" b="1" u="sng" dirty="0">
                          <a:latin typeface="Arial" panose="020B0604020202020204" pitchFamily="34" charset="0"/>
                          <a:cs typeface="Arial" panose="020B0604020202020204" pitchFamily="34" charset="0"/>
                        </a:rPr>
                        <a:t>Plus</a:t>
                      </a:r>
                    </a:p>
                  </a:txBody>
                  <a:tcPr/>
                </a:tc>
                <a:tc>
                  <a:txBody>
                    <a:bodyPr/>
                    <a:lstStyle/>
                    <a:p>
                      <a:pPr algn="ctr"/>
                      <a:r>
                        <a:rPr lang="en-GB" sz="1400" b="1" u="sng" dirty="0">
                          <a:latin typeface="Arial" panose="020B0604020202020204" pitchFamily="34" charset="0"/>
                          <a:cs typeface="Arial" panose="020B0604020202020204" pitchFamily="34" charset="0"/>
                        </a:rPr>
                        <a:t>Minus</a:t>
                      </a:r>
                    </a:p>
                  </a:txBody>
                  <a:tcPr/>
                </a:tc>
                <a:tc>
                  <a:txBody>
                    <a:bodyPr/>
                    <a:lstStyle/>
                    <a:p>
                      <a:pPr algn="ctr"/>
                      <a:r>
                        <a:rPr lang="en-GB" sz="1400" b="1" u="sng" dirty="0">
                          <a:latin typeface="Arial" panose="020B0604020202020204" pitchFamily="34" charset="0"/>
                          <a:cs typeface="Arial" panose="020B0604020202020204" pitchFamily="34" charset="0"/>
                        </a:rPr>
                        <a:t>Interesting</a:t>
                      </a:r>
                    </a:p>
                  </a:txBody>
                  <a:tcPr/>
                </a:tc>
                <a:extLst>
                  <a:ext uri="{0D108BD9-81ED-4DB2-BD59-A6C34878D82A}">
                    <a16:rowId xmlns:a16="http://schemas.microsoft.com/office/drawing/2014/main" val="2792699488"/>
                  </a:ext>
                </a:extLst>
              </a:tr>
              <a:tr h="1248921">
                <a:tc>
                  <a:txBody>
                    <a:bodyPr/>
                    <a:lstStyle/>
                    <a:p>
                      <a:r>
                        <a:rPr lang="en-GB" sz="1200" dirty="0">
                          <a:latin typeface="Arial" panose="020B0604020202020204" pitchFamily="34" charset="0"/>
                          <a:cs typeface="Arial" panose="020B0604020202020204" pitchFamily="34" charset="0"/>
                        </a:rPr>
                        <a:t>Help with staff social transport costs.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(+3)</a:t>
                      </a:r>
                    </a:p>
                  </a:txBody>
                  <a:tcPr/>
                </a:tc>
                <a:tc>
                  <a:txBody>
                    <a:bodyPr/>
                    <a:lstStyle/>
                    <a:p>
                      <a:r>
                        <a:rPr lang="en-GB" sz="1200" dirty="0">
                          <a:latin typeface="Arial" panose="020B0604020202020204" pitchFamily="34" charset="0"/>
                          <a:cs typeface="Arial" panose="020B0604020202020204" pitchFamily="34" charset="0"/>
                        </a:rPr>
                        <a:t>High costs to the Trust.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(-5)</a:t>
                      </a:r>
                    </a:p>
                  </a:txBody>
                  <a:tcPr/>
                </a:tc>
                <a:tc>
                  <a:txBody>
                    <a:bodyPr/>
                    <a:lstStyle/>
                    <a:p>
                      <a:r>
                        <a:rPr lang="en-GB" sz="1200" dirty="0">
                          <a:latin typeface="Arial" panose="020B0604020202020204" pitchFamily="34" charset="0"/>
                          <a:cs typeface="Arial" panose="020B0604020202020204" pitchFamily="34" charset="0"/>
                        </a:rPr>
                        <a:t>An attractive advantage for staff motivation.</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(+3)</a:t>
                      </a:r>
                    </a:p>
                  </a:txBody>
                  <a:tcPr/>
                </a:tc>
                <a:extLst>
                  <a:ext uri="{0D108BD9-81ED-4DB2-BD59-A6C34878D82A}">
                    <a16:rowId xmlns:a16="http://schemas.microsoft.com/office/drawing/2014/main" val="2078037733"/>
                  </a:ext>
                </a:extLst>
              </a:tr>
              <a:tr h="1248921">
                <a:tc>
                  <a:txBody>
                    <a:bodyPr/>
                    <a:lstStyle/>
                    <a:p>
                      <a:r>
                        <a:rPr lang="en-GB" sz="1200" dirty="0">
                          <a:latin typeface="Arial" panose="020B0604020202020204" pitchFamily="34" charset="0"/>
                          <a:cs typeface="Arial" panose="020B0604020202020204" pitchFamily="34" charset="0"/>
                        </a:rPr>
                        <a:t>Help staff with discounts or sponsors the bear the transport costs.</a:t>
                      </a:r>
                    </a:p>
                    <a:p>
                      <a:pPr algn="ctr"/>
                      <a:r>
                        <a:rPr lang="en-GB" sz="1200" dirty="0">
                          <a:latin typeface="Arial" panose="020B0604020202020204" pitchFamily="34" charset="0"/>
                          <a:cs typeface="Arial" panose="020B0604020202020204" pitchFamily="34" charset="0"/>
                        </a:rPr>
                        <a:t>(+5)</a:t>
                      </a:r>
                    </a:p>
                  </a:txBody>
                  <a:tcPr/>
                </a:tc>
                <a:tc>
                  <a:txBody>
                    <a:bodyPr/>
                    <a:lstStyle/>
                    <a:p>
                      <a:r>
                        <a:rPr lang="en-GB" sz="1200" dirty="0">
                          <a:latin typeface="Arial" panose="020B0604020202020204" pitchFamily="34" charset="0"/>
                          <a:cs typeface="Arial" panose="020B0604020202020204" pitchFamily="34" charset="0"/>
                        </a:rPr>
                        <a:t>Time-consuming for the department to research for sponsors.</a:t>
                      </a:r>
                    </a:p>
                    <a:p>
                      <a:pPr algn="ctr"/>
                      <a:r>
                        <a:rPr lang="en-GB" sz="1200" dirty="0">
                          <a:latin typeface="Arial" panose="020B0604020202020204" pitchFamily="34" charset="0"/>
                          <a:cs typeface="Arial" panose="020B0604020202020204" pitchFamily="34" charset="0"/>
                        </a:rPr>
                        <a:t>(-1)</a:t>
                      </a:r>
                    </a:p>
                  </a:txBody>
                  <a:tcPr/>
                </a:tc>
                <a:tc>
                  <a:txBody>
                    <a:bodyPr/>
                    <a:lstStyle/>
                    <a:p>
                      <a:r>
                        <a:rPr lang="en-GB" sz="1200" dirty="0">
                          <a:latin typeface="Arial" panose="020B0604020202020204" pitchFamily="34" charset="0"/>
                          <a:cs typeface="Arial" panose="020B0604020202020204" pitchFamily="34" charset="0"/>
                        </a:rPr>
                        <a:t>Wide range of material to research.</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(-2)</a:t>
                      </a:r>
                    </a:p>
                  </a:txBody>
                  <a:tcPr/>
                </a:tc>
                <a:extLst>
                  <a:ext uri="{0D108BD9-81ED-4DB2-BD59-A6C34878D82A}">
                    <a16:rowId xmlns:a16="http://schemas.microsoft.com/office/drawing/2014/main" val="59450649"/>
                  </a:ext>
                </a:extLst>
              </a:tr>
              <a:tr h="1248921">
                <a:tc>
                  <a:txBody>
                    <a:bodyPr/>
                    <a:lstStyle/>
                    <a:p>
                      <a:r>
                        <a:rPr lang="en-GB" sz="1200" dirty="0">
                          <a:latin typeface="Arial" panose="020B0604020202020204" pitchFamily="34" charset="0"/>
                          <a:cs typeface="Arial" panose="020B0604020202020204" pitchFamily="34" charset="0"/>
                        </a:rPr>
                        <a:t>Add parking facilities reserved for staff.</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(+4)</a:t>
                      </a:r>
                    </a:p>
                  </a:txBody>
                  <a:tcPr/>
                </a:tc>
                <a:tc>
                  <a:txBody>
                    <a:bodyPr/>
                    <a:lstStyle/>
                    <a:p>
                      <a:r>
                        <a:rPr lang="en-GB" sz="1200" dirty="0">
                          <a:latin typeface="Arial" panose="020B0604020202020204" pitchFamily="34" charset="0"/>
                          <a:cs typeface="Arial" panose="020B0604020202020204" pitchFamily="34" charset="0"/>
                        </a:rPr>
                        <a:t>Loss of parking spaces for patients and visitors.</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(-2)</a:t>
                      </a:r>
                    </a:p>
                  </a:txBody>
                  <a:tcPr/>
                </a:tc>
                <a:tc>
                  <a:txBody>
                    <a:bodyPr/>
                    <a:lstStyle/>
                    <a:p>
                      <a:r>
                        <a:rPr lang="en-GB" sz="1200" dirty="0">
                          <a:latin typeface="Arial" panose="020B0604020202020204" pitchFamily="34" charset="0"/>
                          <a:cs typeface="Arial" panose="020B0604020202020204" pitchFamily="34" charset="0"/>
                        </a:rPr>
                        <a:t>Less profit from visitors parking due to less parking space.</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(-1)</a:t>
                      </a:r>
                    </a:p>
                  </a:txBody>
                  <a:tcPr/>
                </a:tc>
                <a:extLst>
                  <a:ext uri="{0D108BD9-81ED-4DB2-BD59-A6C34878D82A}">
                    <a16:rowId xmlns:a16="http://schemas.microsoft.com/office/drawing/2014/main" val="2958601686"/>
                  </a:ext>
                </a:extLst>
              </a:tr>
              <a:tr h="466618">
                <a:tc>
                  <a:txBody>
                    <a:bodyPr/>
                    <a:lstStyle/>
                    <a:p>
                      <a:r>
                        <a:rPr lang="en-GB" sz="1400" dirty="0">
                          <a:latin typeface="Arial" panose="020B0604020202020204" pitchFamily="34" charset="0"/>
                          <a:cs typeface="Arial" panose="020B0604020202020204" pitchFamily="34" charset="0"/>
                        </a:rPr>
                        <a:t>Total = 12</a:t>
                      </a:r>
                    </a:p>
                  </a:txBody>
                  <a:tcPr/>
                </a:tc>
                <a:tc>
                  <a:txBody>
                    <a:bodyPr/>
                    <a:lstStyle/>
                    <a:p>
                      <a:r>
                        <a:rPr lang="en-GB" sz="1400" dirty="0">
                          <a:latin typeface="Arial" panose="020B0604020202020204" pitchFamily="34" charset="0"/>
                          <a:cs typeface="Arial" panose="020B0604020202020204" pitchFamily="34" charset="0"/>
                        </a:rPr>
                        <a:t>Total = -8</a:t>
                      </a:r>
                    </a:p>
                  </a:txBody>
                  <a:tcPr/>
                </a:tc>
                <a:tc>
                  <a:txBody>
                    <a:bodyPr/>
                    <a:lstStyle/>
                    <a:p>
                      <a:r>
                        <a:rPr lang="en-GB" sz="1400" dirty="0">
                          <a:latin typeface="Arial" panose="020B0604020202020204" pitchFamily="34" charset="0"/>
                          <a:cs typeface="Arial" panose="020B0604020202020204" pitchFamily="34" charset="0"/>
                        </a:rPr>
                        <a:t>Total = 0</a:t>
                      </a:r>
                    </a:p>
                  </a:txBody>
                  <a:tcPr/>
                </a:tc>
                <a:extLst>
                  <a:ext uri="{0D108BD9-81ED-4DB2-BD59-A6C34878D82A}">
                    <a16:rowId xmlns:a16="http://schemas.microsoft.com/office/drawing/2014/main" val="180372505"/>
                  </a:ext>
                </a:extLst>
              </a:tr>
            </a:tbl>
          </a:graphicData>
        </a:graphic>
      </p:graphicFrame>
      <p:graphicFrame>
        <p:nvGraphicFramePr>
          <p:cNvPr id="13" name="Tabla 8">
            <a:extLst>
              <a:ext uri="{FF2B5EF4-FFF2-40B4-BE49-F238E27FC236}">
                <a16:creationId xmlns:a16="http://schemas.microsoft.com/office/drawing/2014/main" id="{452A187B-A873-4531-8F62-55D117730720}"/>
              </a:ext>
            </a:extLst>
          </p:cNvPr>
          <p:cNvGraphicFramePr>
            <a:graphicFrameLocks noGrp="1"/>
          </p:cNvGraphicFramePr>
          <p:nvPr>
            <p:extLst>
              <p:ext uri="{D42A27DB-BD31-4B8C-83A1-F6EECF244321}">
                <p14:modId xmlns:p14="http://schemas.microsoft.com/office/powerpoint/2010/main" val="1239615925"/>
              </p:ext>
            </p:extLst>
          </p:nvPr>
        </p:nvGraphicFramePr>
        <p:xfrm>
          <a:off x="4116232" y="1794323"/>
          <a:ext cx="3726204" cy="4679999"/>
        </p:xfrm>
        <a:graphic>
          <a:graphicData uri="http://schemas.openxmlformats.org/drawingml/2006/table">
            <a:tbl>
              <a:tblPr lastRow="1" bandRow="1">
                <a:tableStyleId>{F5AB1C69-6EDB-4FF4-983F-18BD219EF322}</a:tableStyleId>
              </a:tblPr>
              <a:tblGrid>
                <a:gridCol w="1242068">
                  <a:extLst>
                    <a:ext uri="{9D8B030D-6E8A-4147-A177-3AD203B41FA5}">
                      <a16:colId xmlns:a16="http://schemas.microsoft.com/office/drawing/2014/main" val="124729576"/>
                    </a:ext>
                  </a:extLst>
                </a:gridCol>
                <a:gridCol w="1242068">
                  <a:extLst>
                    <a:ext uri="{9D8B030D-6E8A-4147-A177-3AD203B41FA5}">
                      <a16:colId xmlns:a16="http://schemas.microsoft.com/office/drawing/2014/main" val="3044838144"/>
                    </a:ext>
                  </a:extLst>
                </a:gridCol>
                <a:gridCol w="1242068">
                  <a:extLst>
                    <a:ext uri="{9D8B030D-6E8A-4147-A177-3AD203B41FA5}">
                      <a16:colId xmlns:a16="http://schemas.microsoft.com/office/drawing/2014/main" val="3500693549"/>
                    </a:ext>
                  </a:extLst>
                </a:gridCol>
              </a:tblGrid>
              <a:tr h="466618">
                <a:tc>
                  <a:txBody>
                    <a:bodyPr/>
                    <a:lstStyle/>
                    <a:p>
                      <a:pPr algn="ctr"/>
                      <a:r>
                        <a:rPr lang="en-GB" sz="1400" b="1" u="sng" dirty="0"/>
                        <a:t>Plus</a:t>
                      </a:r>
                      <a:endParaRPr lang="en-GB" sz="1400" b="1" u="sng" dirty="0">
                        <a:latin typeface="Arial" panose="020B0604020202020204" pitchFamily="34" charset="0"/>
                        <a:cs typeface="Arial" panose="020B0604020202020204" pitchFamily="34" charset="0"/>
                      </a:endParaRPr>
                    </a:p>
                  </a:txBody>
                  <a:tcPr/>
                </a:tc>
                <a:tc>
                  <a:txBody>
                    <a:bodyPr/>
                    <a:lstStyle/>
                    <a:p>
                      <a:pPr algn="ctr"/>
                      <a:r>
                        <a:rPr lang="en-GB" sz="1400" b="1" u="sng" dirty="0"/>
                        <a:t>Minus</a:t>
                      </a:r>
                      <a:endParaRPr lang="en-GB" sz="1400" b="1" u="sng" dirty="0">
                        <a:latin typeface="Arial" panose="020B0604020202020204" pitchFamily="34" charset="0"/>
                        <a:cs typeface="Arial" panose="020B0604020202020204" pitchFamily="34" charset="0"/>
                      </a:endParaRPr>
                    </a:p>
                  </a:txBody>
                  <a:tcPr/>
                </a:tc>
                <a:tc>
                  <a:txBody>
                    <a:bodyPr/>
                    <a:lstStyle/>
                    <a:p>
                      <a:pPr algn="ctr"/>
                      <a:r>
                        <a:rPr lang="en-GB" sz="1400" b="1" u="sng" dirty="0"/>
                        <a:t>Interesting</a:t>
                      </a:r>
                      <a:endParaRPr lang="en-GB" sz="1400" b="1"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92699488"/>
                  </a:ext>
                </a:extLst>
              </a:tr>
              <a:tr h="1248921">
                <a:tc>
                  <a:txBody>
                    <a:bodyPr/>
                    <a:lstStyle/>
                    <a:p>
                      <a:r>
                        <a:rPr lang="en-GB" sz="1200" dirty="0">
                          <a:latin typeface="Arial" panose="020B0604020202020204" pitchFamily="34" charset="0"/>
                          <a:cs typeface="Arial" panose="020B0604020202020204" pitchFamily="34" charset="0"/>
                        </a:rPr>
                        <a:t>Help with staff injury prevention.</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(+5)</a:t>
                      </a:r>
                    </a:p>
                  </a:txBody>
                  <a:tcPr/>
                </a:tc>
                <a:tc>
                  <a:txBody>
                    <a:bodyPr/>
                    <a:lstStyle/>
                    <a:p>
                      <a:r>
                        <a:rPr lang="en-GB" sz="1200" dirty="0">
                          <a:latin typeface="Arial" panose="020B0604020202020204" pitchFamily="34" charset="0"/>
                          <a:cs typeface="Arial" panose="020B0604020202020204" pitchFamily="34" charset="0"/>
                        </a:rPr>
                        <a:t>Time-consuming for the department to do aware material.</a:t>
                      </a:r>
                    </a:p>
                    <a:p>
                      <a:pPr algn="ctr"/>
                      <a:r>
                        <a:rPr lang="en-GB" sz="1200" dirty="0">
                          <a:latin typeface="Arial" panose="020B0604020202020204" pitchFamily="34" charset="0"/>
                          <a:cs typeface="Arial" panose="020B0604020202020204" pitchFamily="34" charset="0"/>
                        </a:rPr>
                        <a:t>(-2)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Less staff absenteeism.</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(+5)</a:t>
                      </a:r>
                    </a:p>
                  </a:txBody>
                  <a:tcPr/>
                </a:tc>
                <a:extLst>
                  <a:ext uri="{0D108BD9-81ED-4DB2-BD59-A6C34878D82A}">
                    <a16:rowId xmlns:a16="http://schemas.microsoft.com/office/drawing/2014/main" val="2078037733"/>
                  </a:ext>
                </a:extLst>
              </a:tr>
              <a:tr h="1248921">
                <a:tc>
                  <a:txBody>
                    <a:bodyPr/>
                    <a:lstStyle/>
                    <a:p>
                      <a:r>
                        <a:rPr lang="en-GB" sz="1200" dirty="0">
                          <a:latin typeface="Arial" panose="020B0604020202020204" pitchFamily="34" charset="0"/>
                          <a:cs typeface="Arial" panose="020B0604020202020204" pitchFamily="34" charset="0"/>
                        </a:rPr>
                        <a:t>Dedicated trained staff for injury prevention.</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(+3)</a:t>
                      </a:r>
                    </a:p>
                  </a:txBody>
                  <a:tcPr/>
                </a:tc>
                <a:tc>
                  <a:txBody>
                    <a:bodyPr/>
                    <a:lstStyle/>
                    <a:p>
                      <a:r>
                        <a:rPr lang="en-GB" sz="1200" dirty="0">
                          <a:latin typeface="Arial" panose="020B0604020202020204" pitchFamily="34" charset="0"/>
                          <a:cs typeface="Arial" panose="020B0604020202020204" pitchFamily="34" charset="0"/>
                        </a:rPr>
                        <a:t>Time-consuming on training the staff department.</a:t>
                      </a:r>
                    </a:p>
                    <a:p>
                      <a:pPr algn="ctr"/>
                      <a:r>
                        <a:rPr lang="en-GB" sz="1200" dirty="0">
                          <a:latin typeface="Arial" panose="020B0604020202020204" pitchFamily="34" charset="0"/>
                          <a:cs typeface="Arial" panose="020B0604020202020204" pitchFamily="34" charset="0"/>
                        </a:rPr>
                        <a:t>(-1)</a:t>
                      </a:r>
                    </a:p>
                  </a:txBody>
                  <a:tcPr/>
                </a:tc>
                <a:tc>
                  <a:txBody>
                    <a:bodyPr/>
                    <a:lstStyle/>
                    <a:p>
                      <a:r>
                        <a:rPr lang="en-GB" sz="1200" dirty="0">
                          <a:latin typeface="Arial" panose="020B0604020202020204" pitchFamily="34" charset="0"/>
                          <a:cs typeface="Arial" panose="020B0604020202020204" pitchFamily="34" charset="0"/>
                        </a:rPr>
                        <a:t>Physiotherapy or recuperation facilities must be established.</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(-2)</a:t>
                      </a:r>
                    </a:p>
                  </a:txBody>
                  <a:tcPr/>
                </a:tc>
                <a:extLst>
                  <a:ext uri="{0D108BD9-81ED-4DB2-BD59-A6C34878D82A}">
                    <a16:rowId xmlns:a16="http://schemas.microsoft.com/office/drawing/2014/main" val="59450649"/>
                  </a:ext>
                </a:extLst>
              </a:tr>
              <a:tr h="1248921">
                <a:tc>
                  <a:txBody>
                    <a:bodyPr/>
                    <a:lstStyle/>
                    <a:p>
                      <a:r>
                        <a:rPr lang="en-GB" sz="1200" dirty="0">
                          <a:latin typeface="Arial" panose="020B0604020202020204" pitchFamily="34" charset="0"/>
                          <a:cs typeface="Arial" panose="020B0604020202020204" pitchFamily="34" charset="0"/>
                        </a:rPr>
                        <a:t>Staff injury recovery times are faster.</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(+4)</a:t>
                      </a:r>
                    </a:p>
                  </a:txBody>
                  <a:tcPr/>
                </a:tc>
                <a:tc>
                  <a:txBody>
                    <a:bodyPr/>
                    <a:lstStyle/>
                    <a:p>
                      <a:r>
                        <a:rPr lang="en-GB" sz="1200" dirty="0">
                          <a:latin typeface="Arial" panose="020B0604020202020204" pitchFamily="34" charset="0"/>
                          <a:cs typeface="Arial" panose="020B0604020202020204" pitchFamily="34" charset="0"/>
                        </a:rPr>
                        <a:t>Extra costs to the Trust.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(-3)</a:t>
                      </a:r>
                    </a:p>
                  </a:txBody>
                  <a:tcPr/>
                </a:tc>
                <a:tc>
                  <a:txBody>
                    <a:bodyPr/>
                    <a:lstStyle/>
                    <a:p>
                      <a:r>
                        <a:rPr lang="en-GB" sz="1200" dirty="0">
                          <a:latin typeface="Arial" panose="020B0604020202020204" pitchFamily="34" charset="0"/>
                          <a:cs typeface="Arial" panose="020B0604020202020204" pitchFamily="34" charset="0"/>
                        </a:rPr>
                        <a:t>Increment in the confidence of staff in the Trust.</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(+4)</a:t>
                      </a:r>
                    </a:p>
                  </a:txBody>
                  <a:tcPr/>
                </a:tc>
                <a:extLst>
                  <a:ext uri="{0D108BD9-81ED-4DB2-BD59-A6C34878D82A}">
                    <a16:rowId xmlns:a16="http://schemas.microsoft.com/office/drawing/2014/main" val="2958601686"/>
                  </a:ext>
                </a:extLst>
              </a:tr>
              <a:tr h="466618">
                <a:tc>
                  <a:txBody>
                    <a:bodyPr/>
                    <a:lstStyle/>
                    <a:p>
                      <a:r>
                        <a:rPr lang="en-GB" sz="1400" dirty="0">
                          <a:latin typeface="Arial" panose="020B0604020202020204" pitchFamily="34" charset="0"/>
                          <a:cs typeface="Arial" panose="020B0604020202020204" pitchFamily="34" charset="0"/>
                        </a:rPr>
                        <a:t>Total = 12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Total = -6</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Total = 7</a:t>
                      </a:r>
                    </a:p>
                  </a:txBody>
                  <a:tcPr/>
                </a:tc>
                <a:extLst>
                  <a:ext uri="{0D108BD9-81ED-4DB2-BD59-A6C34878D82A}">
                    <a16:rowId xmlns:a16="http://schemas.microsoft.com/office/drawing/2014/main" val="180372505"/>
                  </a:ext>
                </a:extLst>
              </a:tr>
            </a:tbl>
          </a:graphicData>
        </a:graphic>
      </p:graphicFrame>
      <p:graphicFrame>
        <p:nvGraphicFramePr>
          <p:cNvPr id="14" name="Tabla 8">
            <a:extLst>
              <a:ext uri="{FF2B5EF4-FFF2-40B4-BE49-F238E27FC236}">
                <a16:creationId xmlns:a16="http://schemas.microsoft.com/office/drawing/2014/main" id="{247639B6-D8BA-43F7-98CE-0E353A301089}"/>
              </a:ext>
            </a:extLst>
          </p:cNvPr>
          <p:cNvGraphicFramePr>
            <a:graphicFrameLocks noGrp="1"/>
          </p:cNvGraphicFramePr>
          <p:nvPr>
            <p:extLst>
              <p:ext uri="{D42A27DB-BD31-4B8C-83A1-F6EECF244321}">
                <p14:modId xmlns:p14="http://schemas.microsoft.com/office/powerpoint/2010/main" val="3288582656"/>
              </p:ext>
            </p:extLst>
          </p:nvPr>
        </p:nvGraphicFramePr>
        <p:xfrm>
          <a:off x="8038689" y="1794323"/>
          <a:ext cx="3726204" cy="4679999"/>
        </p:xfrm>
        <a:graphic>
          <a:graphicData uri="http://schemas.openxmlformats.org/drawingml/2006/table">
            <a:tbl>
              <a:tblPr lastRow="1" bandRow="1">
                <a:tableStyleId>{93296810-A885-4BE3-A3E7-6D5BEEA58F35}</a:tableStyleId>
              </a:tblPr>
              <a:tblGrid>
                <a:gridCol w="1242068">
                  <a:extLst>
                    <a:ext uri="{9D8B030D-6E8A-4147-A177-3AD203B41FA5}">
                      <a16:colId xmlns:a16="http://schemas.microsoft.com/office/drawing/2014/main" val="124729576"/>
                    </a:ext>
                  </a:extLst>
                </a:gridCol>
                <a:gridCol w="1242068">
                  <a:extLst>
                    <a:ext uri="{9D8B030D-6E8A-4147-A177-3AD203B41FA5}">
                      <a16:colId xmlns:a16="http://schemas.microsoft.com/office/drawing/2014/main" val="3044838144"/>
                    </a:ext>
                  </a:extLst>
                </a:gridCol>
                <a:gridCol w="1242068">
                  <a:extLst>
                    <a:ext uri="{9D8B030D-6E8A-4147-A177-3AD203B41FA5}">
                      <a16:colId xmlns:a16="http://schemas.microsoft.com/office/drawing/2014/main" val="3500693549"/>
                    </a:ext>
                  </a:extLst>
                </a:gridCol>
              </a:tblGrid>
              <a:tr h="466618">
                <a:tc>
                  <a:txBody>
                    <a:bodyPr/>
                    <a:lstStyle/>
                    <a:p>
                      <a:pPr algn="ctr"/>
                      <a:r>
                        <a:rPr lang="en-GB" sz="1400" b="1" u="sng" dirty="0"/>
                        <a:t>Plus</a:t>
                      </a:r>
                      <a:endParaRPr lang="en-GB" sz="1400" b="1" u="sng" dirty="0">
                        <a:latin typeface="Arial" panose="020B0604020202020204" pitchFamily="34" charset="0"/>
                        <a:cs typeface="Arial" panose="020B0604020202020204" pitchFamily="34" charset="0"/>
                      </a:endParaRPr>
                    </a:p>
                  </a:txBody>
                  <a:tcPr/>
                </a:tc>
                <a:tc>
                  <a:txBody>
                    <a:bodyPr/>
                    <a:lstStyle/>
                    <a:p>
                      <a:pPr algn="ctr"/>
                      <a:r>
                        <a:rPr lang="en-GB" sz="1400" b="1" u="sng" dirty="0"/>
                        <a:t>Minus</a:t>
                      </a:r>
                      <a:endParaRPr lang="en-GB" sz="1400" b="1" u="sng" dirty="0">
                        <a:latin typeface="Arial" panose="020B0604020202020204" pitchFamily="34" charset="0"/>
                        <a:cs typeface="Arial" panose="020B0604020202020204" pitchFamily="34" charset="0"/>
                      </a:endParaRPr>
                    </a:p>
                  </a:txBody>
                  <a:tcPr/>
                </a:tc>
                <a:tc>
                  <a:txBody>
                    <a:bodyPr/>
                    <a:lstStyle/>
                    <a:p>
                      <a:pPr algn="ctr"/>
                      <a:r>
                        <a:rPr lang="en-GB" sz="1400" b="1" u="sng" dirty="0"/>
                        <a:t>Interesting</a:t>
                      </a:r>
                      <a:endParaRPr lang="en-GB" sz="1400" b="1" u="sng"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92699488"/>
                  </a:ext>
                </a:extLst>
              </a:tr>
              <a:tr h="1248921">
                <a:tc>
                  <a:txBody>
                    <a:bodyPr/>
                    <a:lstStyle/>
                    <a:p>
                      <a:r>
                        <a:rPr lang="en-GB" sz="1200" dirty="0">
                          <a:latin typeface="Arial" panose="020B0604020202020204" pitchFamily="34" charset="0"/>
                          <a:cs typeface="Arial" panose="020B0604020202020204" pitchFamily="34" charset="0"/>
                        </a:rPr>
                        <a:t>Management effort to enquire the level of staff motivation.</a:t>
                      </a:r>
                    </a:p>
                    <a:p>
                      <a:pPr algn="ctr"/>
                      <a:r>
                        <a:rPr lang="en-GB" sz="1200" dirty="0">
                          <a:latin typeface="Arial" panose="020B0604020202020204" pitchFamily="34" charset="0"/>
                          <a:cs typeface="Arial" panose="020B0604020202020204" pitchFamily="34" charset="0"/>
                        </a:rPr>
                        <a:t>(+5)</a:t>
                      </a:r>
                    </a:p>
                  </a:txBody>
                  <a:tcPr/>
                </a:tc>
                <a:tc>
                  <a:txBody>
                    <a:bodyPr/>
                    <a:lstStyle/>
                    <a:p>
                      <a:r>
                        <a:rPr lang="en-GB" sz="1200" dirty="0">
                          <a:latin typeface="Arial" panose="020B0604020202020204" pitchFamily="34" charset="0"/>
                          <a:cs typeface="Arial" panose="020B0604020202020204" pitchFamily="34" charset="0"/>
                        </a:rPr>
                        <a:t>Time-consuming for enquiring research.</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(-1)</a:t>
                      </a:r>
                    </a:p>
                  </a:txBody>
                  <a:tcPr/>
                </a:tc>
                <a:tc>
                  <a:txBody>
                    <a:bodyPr/>
                    <a:lstStyle/>
                    <a:p>
                      <a:r>
                        <a:rPr lang="en-GB" sz="1200" dirty="0">
                          <a:latin typeface="Arial" panose="020B0604020202020204" pitchFamily="34" charset="0"/>
                          <a:cs typeface="Arial" panose="020B0604020202020204" pitchFamily="34" charset="0"/>
                        </a:rPr>
                        <a:t>Stronger Trust management.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(+4)</a:t>
                      </a:r>
                    </a:p>
                  </a:txBody>
                  <a:tcPr/>
                </a:tc>
                <a:extLst>
                  <a:ext uri="{0D108BD9-81ED-4DB2-BD59-A6C34878D82A}">
                    <a16:rowId xmlns:a16="http://schemas.microsoft.com/office/drawing/2014/main" val="2078037733"/>
                  </a:ext>
                </a:extLst>
              </a:tr>
              <a:tr h="1248921">
                <a:tc>
                  <a:txBody>
                    <a:bodyPr/>
                    <a:lstStyle/>
                    <a:p>
                      <a:r>
                        <a:rPr lang="en-GB" sz="1200" dirty="0">
                          <a:latin typeface="Arial" panose="020B0604020202020204" pitchFamily="34" charset="0"/>
                          <a:cs typeface="Arial" panose="020B0604020202020204" pitchFamily="34" charset="0"/>
                        </a:rPr>
                        <a:t>Provide manager coach.</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Time-consuming on training the managers.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Managers may feel compelled to seek out new projects externally.</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(-5)</a:t>
                      </a:r>
                    </a:p>
                  </a:txBody>
                  <a:tcPr/>
                </a:tc>
                <a:extLst>
                  <a:ext uri="{0D108BD9-81ED-4DB2-BD59-A6C34878D82A}">
                    <a16:rowId xmlns:a16="http://schemas.microsoft.com/office/drawing/2014/main" val="59450649"/>
                  </a:ext>
                </a:extLst>
              </a:tr>
              <a:tr h="1248921">
                <a:tc>
                  <a:txBody>
                    <a:bodyPr/>
                    <a:lstStyle/>
                    <a:p>
                      <a:r>
                        <a:rPr lang="en-GB" sz="1200" dirty="0">
                          <a:latin typeface="Arial" panose="020B0604020202020204" pitchFamily="34" charset="0"/>
                          <a:cs typeface="Arial" panose="020B0604020202020204" pitchFamily="34" charset="0"/>
                        </a:rPr>
                        <a:t>Empower the Trust staff.</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(+2)</a:t>
                      </a:r>
                    </a:p>
                  </a:txBody>
                  <a:tcPr/>
                </a:tc>
                <a:tc>
                  <a:txBody>
                    <a:bodyPr/>
                    <a:lstStyle/>
                    <a:p>
                      <a:r>
                        <a:rPr lang="en-GB" sz="1200" dirty="0">
                          <a:latin typeface="Arial" panose="020B0604020202020204" pitchFamily="34" charset="0"/>
                          <a:cs typeface="Arial" panose="020B0604020202020204" pitchFamily="34" charset="0"/>
                        </a:rPr>
                        <a:t>Staff may feel compelled to seek out new projects externally.</a:t>
                      </a:r>
                    </a:p>
                    <a:p>
                      <a:pPr algn="ctr"/>
                      <a:r>
                        <a:rPr lang="en-GB" sz="1200" dirty="0">
                          <a:latin typeface="Arial" panose="020B0604020202020204" pitchFamily="34" charset="0"/>
                          <a:cs typeface="Arial" panose="020B0604020202020204" pitchFamily="34" charset="0"/>
                        </a:rPr>
                        <a:t>(-5)</a:t>
                      </a:r>
                    </a:p>
                  </a:txBody>
                  <a:tcPr/>
                </a:tc>
                <a:tc>
                  <a:txBody>
                    <a:bodyPr/>
                    <a:lstStyle/>
                    <a:p>
                      <a:r>
                        <a:rPr lang="en-GB" sz="1200" dirty="0">
                          <a:latin typeface="Arial" panose="020B0604020202020204" pitchFamily="34" charset="0"/>
                          <a:cs typeface="Arial" panose="020B0604020202020204" pitchFamily="34" charset="0"/>
                        </a:rPr>
                        <a:t>Staff more confident to accomplish the challenges.</a:t>
                      </a:r>
                    </a:p>
                    <a:p>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(+5)</a:t>
                      </a:r>
                    </a:p>
                  </a:txBody>
                  <a:tcPr/>
                </a:tc>
                <a:extLst>
                  <a:ext uri="{0D108BD9-81ED-4DB2-BD59-A6C34878D82A}">
                    <a16:rowId xmlns:a16="http://schemas.microsoft.com/office/drawing/2014/main" val="2958601686"/>
                  </a:ext>
                </a:extLst>
              </a:tr>
              <a:tr h="466618">
                <a:tc>
                  <a:txBody>
                    <a:bodyPr/>
                    <a:lstStyle/>
                    <a:p>
                      <a:r>
                        <a:rPr lang="en-GB" sz="1400" dirty="0">
                          <a:latin typeface="Arial" panose="020B0604020202020204" pitchFamily="34" charset="0"/>
                          <a:cs typeface="Arial" panose="020B0604020202020204" pitchFamily="34" charset="0"/>
                        </a:rPr>
                        <a:t>Total = 10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Total = -8</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Total = 4</a:t>
                      </a:r>
                    </a:p>
                  </a:txBody>
                  <a:tcPr/>
                </a:tc>
                <a:extLst>
                  <a:ext uri="{0D108BD9-81ED-4DB2-BD59-A6C34878D82A}">
                    <a16:rowId xmlns:a16="http://schemas.microsoft.com/office/drawing/2014/main" val="180372505"/>
                  </a:ext>
                </a:extLst>
              </a:tr>
            </a:tbl>
          </a:graphicData>
        </a:graphic>
      </p:graphicFrame>
      <p:sp>
        <p:nvSpPr>
          <p:cNvPr id="2" name="CuadroTexto 1">
            <a:extLst>
              <a:ext uri="{FF2B5EF4-FFF2-40B4-BE49-F238E27FC236}">
                <a16:creationId xmlns:a16="http://schemas.microsoft.com/office/drawing/2014/main" id="{1AB49B62-C636-420D-8262-372E368658D1}"/>
              </a:ext>
            </a:extLst>
          </p:cNvPr>
          <p:cNvSpPr txBox="1"/>
          <p:nvPr/>
        </p:nvSpPr>
        <p:spPr>
          <a:xfrm>
            <a:off x="193775" y="6474322"/>
            <a:ext cx="11297500" cy="369332"/>
          </a:xfrm>
          <a:prstGeom prst="rect">
            <a:avLst/>
          </a:prstGeom>
          <a:noFill/>
        </p:spPr>
        <p:txBody>
          <a:bodyPr wrap="square" rtlCol="0">
            <a:spAutoFit/>
          </a:bodyPr>
          <a:lstStyle/>
          <a:p>
            <a:r>
              <a:rPr lang="en-GB" sz="1800" dirty="0">
                <a:effectLst/>
                <a:latin typeface="Arial" panose="020B0604020202020204" pitchFamily="34" charset="0"/>
              </a:rPr>
              <a:t>                                                                                                                                           (Lester, 2006) </a:t>
            </a:r>
            <a:endParaRPr lang="en-GB" dirty="0"/>
          </a:p>
        </p:txBody>
      </p:sp>
    </p:spTree>
    <p:extLst>
      <p:ext uri="{BB962C8B-B14F-4D97-AF65-F5344CB8AC3E}">
        <p14:creationId xmlns:p14="http://schemas.microsoft.com/office/powerpoint/2010/main" val="3780995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contenido 2">
            <a:extLst>
              <a:ext uri="{FF2B5EF4-FFF2-40B4-BE49-F238E27FC236}">
                <a16:creationId xmlns:a16="http://schemas.microsoft.com/office/drawing/2014/main" id="{E190E88A-09B4-4C3E-98EB-AD0BE6B2DC9F}"/>
              </a:ext>
            </a:extLst>
          </p:cNvPr>
          <p:cNvSpPr txBox="1">
            <a:spLocks/>
          </p:cNvSpPr>
          <p:nvPr/>
        </p:nvSpPr>
        <p:spPr>
          <a:xfrm>
            <a:off x="684211" y="685800"/>
            <a:ext cx="11099293" cy="141637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Conclusion</a:t>
            </a:r>
          </a:p>
        </p:txBody>
      </p:sp>
      <p:sp>
        <p:nvSpPr>
          <p:cNvPr id="3" name="Marcador de contenido 2">
            <a:extLst>
              <a:ext uri="{FF2B5EF4-FFF2-40B4-BE49-F238E27FC236}">
                <a16:creationId xmlns:a16="http://schemas.microsoft.com/office/drawing/2014/main" id="{B2C4A3F5-8C83-4E14-9A32-DA4A65D0BB5D}"/>
              </a:ext>
            </a:extLst>
          </p:cNvPr>
          <p:cNvSpPr txBox="1">
            <a:spLocks/>
          </p:cNvSpPr>
          <p:nvPr/>
        </p:nvSpPr>
        <p:spPr>
          <a:xfrm>
            <a:off x="684211" y="1805234"/>
            <a:ext cx="8534400" cy="2950590"/>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lnSpc>
                <a:spcPct val="150000"/>
              </a:lnSpc>
              <a:buFont typeface="Courier New" panose="02070309020205020404" pitchFamily="49" charset="0"/>
              <a:buChar char="o"/>
            </a:pPr>
            <a:r>
              <a:rPr lang="en-GB" sz="1100" b="1" dirty="0">
                <a:latin typeface="Arial" panose="020B0604020202020204" pitchFamily="34" charset="0"/>
                <a:cs typeface="Arial" panose="020B0604020202020204" pitchFamily="34" charset="0"/>
              </a:rPr>
              <a:t>With the PMI charts of possible solutions that target the main causes a conclusion can be approached.</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Using a PMI chart for the environmental area solution a total score of 4 was reached for the implementation of a transport subsidy solution.</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Using a PMI chart for the Health and Safety Issues area solution a total score of 13 was reached for the implementation of the Health and Safety department.</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Using a PMI chart for the Staff Demotivation area solution a total score of 6 was reached for the implementation throughout an investment for a productive environment by the MCHT Management.</a:t>
            </a:r>
          </a:p>
          <a:p>
            <a:pPr>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With this conclusion it is possible to see that these three areas are the most important to reduce the long term absenteeism in the MCHT adding special priority through the results of the PMI charts to the area of Health and Safety followed by MCHT management productive investment and for last finance an implementation for a transport subsidy solution.</a:t>
            </a:r>
          </a:p>
        </p:txBody>
      </p:sp>
    </p:spTree>
    <p:extLst>
      <p:ext uri="{BB962C8B-B14F-4D97-AF65-F5344CB8AC3E}">
        <p14:creationId xmlns:p14="http://schemas.microsoft.com/office/powerpoint/2010/main" val="3587574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Marcador de contenido 2">
            <a:extLst>
              <a:ext uri="{FF2B5EF4-FFF2-40B4-BE49-F238E27FC236}">
                <a16:creationId xmlns:a16="http://schemas.microsoft.com/office/drawing/2014/main" id="{2445CF33-7110-4B8D-91D7-42F6B9BA624B}"/>
              </a:ext>
            </a:extLst>
          </p:cNvPr>
          <p:cNvSpPr txBox="1">
            <a:spLocks/>
          </p:cNvSpPr>
          <p:nvPr/>
        </p:nvSpPr>
        <p:spPr>
          <a:xfrm>
            <a:off x="684212" y="685800"/>
            <a:ext cx="8007302" cy="549111"/>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Font typeface="Wingdings" panose="05000000000000000000" pitchFamily="2" charset="2"/>
              <a:buChar char="v"/>
            </a:pPr>
            <a:r>
              <a:rPr lang="en-GB" b="1" dirty="0"/>
              <a:t>References</a:t>
            </a:r>
          </a:p>
        </p:txBody>
      </p:sp>
      <p:sp>
        <p:nvSpPr>
          <p:cNvPr id="5" name="CuadroTexto 4">
            <a:extLst>
              <a:ext uri="{FF2B5EF4-FFF2-40B4-BE49-F238E27FC236}">
                <a16:creationId xmlns:a16="http://schemas.microsoft.com/office/drawing/2014/main" id="{96DEFCD8-03CD-4DF7-91F3-BDD984F1FBBA}"/>
              </a:ext>
            </a:extLst>
          </p:cNvPr>
          <p:cNvSpPr txBox="1"/>
          <p:nvPr/>
        </p:nvSpPr>
        <p:spPr>
          <a:xfrm>
            <a:off x="653592" y="1376314"/>
            <a:ext cx="10684513" cy="3162404"/>
          </a:xfrm>
          <a:prstGeom prst="rect">
            <a:avLst/>
          </a:prstGeom>
          <a:noFill/>
        </p:spPr>
        <p:txBody>
          <a:bodyPr wrap="square">
            <a:spAutoFit/>
          </a:bodyPr>
          <a:lstStyle/>
          <a:p>
            <a:pPr marL="457200" indent="-457200">
              <a:lnSpc>
                <a:spcPct val="150000"/>
              </a:lnSpc>
              <a:buFont typeface="Courier New" panose="02070309020205020404" pitchFamily="49" charset="0"/>
              <a:buChar char="o"/>
            </a:pPr>
            <a:r>
              <a:rPr lang="en-GB" sz="1100" dirty="0">
                <a:effectLst/>
                <a:latin typeface="Arial" panose="020B0604020202020204" pitchFamily="34" charset="0"/>
                <a:ea typeface="Calibri" panose="020F0502020204030204" pitchFamily="34" charset="0"/>
                <a:cs typeface="Arial" panose="020B0604020202020204" pitchFamily="34" charset="0"/>
              </a:rPr>
              <a:t>Bush, T., 2019. PESTLE Analysis of the NHS. [Online] Available at: https://pestleanalysis.com/nhs-pestle-analysis/</a:t>
            </a:r>
          </a:p>
          <a:p>
            <a:pPr marL="457200" indent="-457200">
              <a:lnSpc>
                <a:spcPct val="150000"/>
              </a:lnSpc>
              <a:buFont typeface="Courier New" panose="02070309020205020404" pitchFamily="49" charset="0"/>
              <a:buChar char="o"/>
            </a:pPr>
            <a:r>
              <a:rPr lang="en-GB" sz="1100" dirty="0">
                <a:effectLst/>
                <a:latin typeface="Arial" panose="020B0604020202020204" pitchFamily="34" charset="0"/>
                <a:ea typeface="Calibri" panose="020F0502020204030204" pitchFamily="34" charset="0"/>
                <a:cs typeface="Arial" panose="020B0604020202020204" pitchFamily="34" charset="0"/>
              </a:rPr>
              <a:t>[Accessed 05 March 2022].</a:t>
            </a:r>
          </a:p>
          <a:p>
            <a:pPr marL="457200" indent="-457200">
              <a:lnSpc>
                <a:spcPct val="150000"/>
              </a:lnSpc>
              <a:buFont typeface="Courier New" panose="02070309020205020404" pitchFamily="49" charset="0"/>
              <a:buChar char="o"/>
            </a:pPr>
            <a:r>
              <a:rPr lang="en-GB" sz="1100" dirty="0">
                <a:effectLst/>
                <a:latin typeface="Arial" panose="020B0604020202020204" pitchFamily="34" charset="0"/>
                <a:ea typeface="Calibri" panose="020F0502020204030204" pitchFamily="34" charset="0"/>
                <a:cs typeface="Arial" panose="020B0604020202020204" pitchFamily="34" charset="0"/>
              </a:rPr>
              <a:t>Ishikawa, K (1968) Guide to Quality Control, JUSE, Tokyo</a:t>
            </a:r>
          </a:p>
          <a:p>
            <a:pPr marL="457200" indent="-457200">
              <a:lnSpc>
                <a:spcPct val="150000"/>
              </a:lnSpc>
              <a:buFont typeface="Courier New" panose="02070309020205020404" pitchFamily="49" charset="0"/>
              <a:buChar char="o"/>
            </a:pPr>
            <a:r>
              <a:rPr lang="en-GB" sz="1100" dirty="0">
                <a:effectLst/>
                <a:latin typeface="Arial" panose="020B0604020202020204" pitchFamily="34" charset="0"/>
                <a:ea typeface="Calibri" panose="020F0502020204030204" pitchFamily="34" charset="0"/>
                <a:cs typeface="Arial" panose="020B0604020202020204" pitchFamily="34" charset="0"/>
              </a:rPr>
              <a:t>Lester, A., 2006. Project management, planning, and control: managing engineering, construction, and manufacturing projects to PMI, APM, and BSI standards. Elsevier. . [Accessed 04 March 2022].</a:t>
            </a:r>
          </a:p>
          <a:p>
            <a:pPr marL="457200" indent="-457200">
              <a:lnSpc>
                <a:spcPct val="150000"/>
              </a:lnSpc>
              <a:buFont typeface="Courier New" panose="02070309020205020404" pitchFamily="49" charset="0"/>
              <a:buChar char="o"/>
            </a:pPr>
            <a:r>
              <a:rPr lang="en-GB" sz="1100" dirty="0">
                <a:effectLst/>
                <a:latin typeface="Arial" panose="020B0604020202020204" pitchFamily="34" charset="0"/>
                <a:ea typeface="Calibri" panose="020F0502020204030204" pitchFamily="34" charset="0"/>
                <a:cs typeface="Arial" panose="020B0604020202020204" pitchFamily="34" charset="0"/>
              </a:rPr>
              <a:t>Rastogi, N.I.T.A.N.K. and Trivedi, M.K., 2016. PESTLE technique–a tool to identify external risks in construction projects. International Research Journal of Engineering and Technology (IRJET), 3(1), pp.384-388. . [Accessed 06 March 2022].</a:t>
            </a:r>
          </a:p>
          <a:p>
            <a:pPr marL="457200" indent="-457200">
              <a:lnSpc>
                <a:spcPct val="150000"/>
              </a:lnSpc>
              <a:buFont typeface="Courier New" panose="02070309020205020404" pitchFamily="49" charset="0"/>
              <a:buChar char="o"/>
            </a:pPr>
            <a:r>
              <a:rPr lang="en-GB" sz="1100" dirty="0">
                <a:effectLst/>
                <a:latin typeface="Arial" panose="020B0604020202020204" pitchFamily="34" charset="0"/>
                <a:ea typeface="Calibri" panose="020F0502020204030204" pitchFamily="34" charset="0"/>
                <a:cs typeface="Arial" panose="020B0604020202020204" pitchFamily="34" charset="0"/>
              </a:rPr>
              <a:t>Wong K.C., Woo K.Z., Woo K.H. (2016) Ishikawa Diagram. Quality Improvement in </a:t>
            </a:r>
            <a:r>
              <a:rPr lang="en-GB" sz="1100" dirty="0" err="1">
                <a:effectLst/>
                <a:latin typeface="Arial" panose="020B0604020202020204" pitchFamily="34" charset="0"/>
                <a:ea typeface="Calibri" panose="020F0502020204030204" pitchFamily="34" charset="0"/>
                <a:cs typeface="Arial" panose="020B0604020202020204" pitchFamily="34" charset="0"/>
              </a:rPr>
              <a:t>Behavioral</a:t>
            </a:r>
            <a:r>
              <a:rPr lang="en-GB" sz="1100" dirty="0">
                <a:effectLst/>
                <a:latin typeface="Arial" panose="020B0604020202020204" pitchFamily="34" charset="0"/>
                <a:ea typeface="Calibri" panose="020F0502020204030204" pitchFamily="34" charset="0"/>
                <a:cs typeface="Arial" panose="020B0604020202020204" pitchFamily="34" charset="0"/>
              </a:rPr>
              <a:t> Health, Switzerland: Springer International Publishing Forbes, D., Smith, S., &amp; Horner. [Accessed 06 March 2022].</a:t>
            </a:r>
          </a:p>
          <a:p>
            <a:pPr marL="457200" indent="-457200">
              <a:lnSpc>
                <a:spcPct val="150000"/>
              </a:lnSpc>
              <a:buFont typeface="Courier New" panose="02070309020205020404" pitchFamily="49" charset="0"/>
              <a:buChar char="o"/>
            </a:pPr>
            <a:r>
              <a:rPr lang="en-GB" sz="1100" dirty="0" err="1">
                <a:effectLst/>
                <a:latin typeface="Arial" panose="020B0604020202020204" pitchFamily="34" charset="0"/>
                <a:ea typeface="Calibri" panose="020F0502020204030204" pitchFamily="34" charset="0"/>
                <a:cs typeface="Arial" panose="020B0604020202020204" pitchFamily="34" charset="0"/>
              </a:rPr>
              <a:t>Yüksel</a:t>
            </a:r>
            <a:r>
              <a:rPr lang="en-GB" sz="1100" dirty="0">
                <a:effectLst/>
                <a:latin typeface="Arial" panose="020B0604020202020204" pitchFamily="34" charset="0"/>
                <a:ea typeface="Calibri" panose="020F0502020204030204" pitchFamily="34" charset="0"/>
                <a:cs typeface="Arial" panose="020B0604020202020204" pitchFamily="34" charset="0"/>
              </a:rPr>
              <a:t>, I., 2012. Developing a multi-criteria decision-making model for PESTEL analysis. International Journal of Business and Management, 7(24), p.52. . [Accessed 07 March 2022].</a:t>
            </a:r>
            <a:endParaRPr lang="en-GB" dirty="0">
              <a:solidFill>
                <a:schemeClr val="tx1">
                  <a:alpha val="60000"/>
                </a:schemeClr>
              </a:solidFill>
              <a:latin typeface="Arial" panose="020B0604020202020204" pitchFamily="34" charset="0"/>
              <a:cs typeface="Arial" panose="020B0604020202020204" pitchFamily="34" charset="0"/>
            </a:endParaRPr>
          </a:p>
          <a:p>
            <a:pPr marL="457200" indent="-457200">
              <a:buFont typeface="+mj-lt"/>
              <a:buAutoNum type="arabicPeriod"/>
            </a:pPr>
            <a:endParaRPr lang="en-GB" dirty="0"/>
          </a:p>
        </p:txBody>
      </p:sp>
      <p:sp>
        <p:nvSpPr>
          <p:cNvPr id="6" name="Rectangle 1">
            <a:extLst>
              <a:ext uri="{FF2B5EF4-FFF2-40B4-BE49-F238E27FC236}">
                <a16:creationId xmlns:a16="http://schemas.microsoft.com/office/drawing/2014/main" id="{8D4BF97B-3835-46E4-8E34-80505EBB6055}"/>
              </a:ext>
            </a:extLst>
          </p:cNvPr>
          <p:cNvSpPr>
            <a:spLocks noChangeArrowheads="1"/>
          </p:cNvSpPr>
          <p:nvPr/>
        </p:nvSpPr>
        <p:spPr bwMode="auto">
          <a:xfrm>
            <a:off x="4012480" y="35586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61825571"/>
      </p:ext>
    </p:extLst>
  </p:cSld>
  <p:clrMapOvr>
    <a:masterClrMapping/>
  </p:clrMapOvr>
</p:sld>
</file>

<file path=ppt/theme/theme1.xml><?xml version="1.0" encoding="utf-8"?>
<a:theme xmlns:a="http://schemas.openxmlformats.org/drawingml/2006/main" name="Sector">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6245</TotalTime>
  <Words>1233</Words>
  <Application>Microsoft Office PowerPoint</Application>
  <PresentationFormat>Panorámica</PresentationFormat>
  <Paragraphs>190</Paragraphs>
  <Slides>10</Slides>
  <Notes>0</Notes>
  <HiddenSlides>0</HiddenSlides>
  <MMClips>0</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10</vt:i4>
      </vt:variant>
    </vt:vector>
  </HeadingPairs>
  <TitlesOfParts>
    <vt:vector size="16" baseType="lpstr">
      <vt:lpstr>Arial</vt:lpstr>
      <vt:lpstr>Century Gothic</vt:lpstr>
      <vt:lpstr>Courier New</vt:lpstr>
      <vt:lpstr>Wingdings</vt:lpstr>
      <vt:lpstr>Wingdings 3</vt:lpstr>
      <vt:lpstr>Sector</vt:lpstr>
      <vt:lpstr>Understanding and Solving the Complex Problem of Staff Absenteeism in Mid-Cheshire Hospital Trust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Solving the Complex Problem of Staff Absenteeism in Mid-Cheshire Hospital Trust</dc:title>
  <dc:creator>Samuel Da Silva Torres (2107485)</dc:creator>
  <cp:lastModifiedBy>Samuel Da Silva Torres (2107485)</cp:lastModifiedBy>
  <cp:revision>45</cp:revision>
  <dcterms:created xsi:type="dcterms:W3CDTF">2022-03-04T18:12:48Z</dcterms:created>
  <dcterms:modified xsi:type="dcterms:W3CDTF">2022-03-13T00:01:25Z</dcterms:modified>
</cp:coreProperties>
</file>