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63" r:id="rId3"/>
    <p:sldId id="264" r:id="rId4"/>
    <p:sldId id="265" r:id="rId5"/>
    <p:sldId id="257" r:id="rId6"/>
    <p:sldId id="266" r:id="rId7"/>
    <p:sldId id="258" r:id="rId8"/>
    <p:sldId id="272" r:id="rId9"/>
    <p:sldId id="273" r:id="rId10"/>
    <p:sldId id="260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14" autoAdjust="0"/>
    <p:restoredTop sz="94660"/>
  </p:normalViewPr>
  <p:slideViewPr>
    <p:cSldViewPr snapToGrid="0">
      <p:cViewPr varScale="1">
        <p:scale>
          <a:sx n="59" d="100"/>
          <a:sy n="59" d="100"/>
        </p:scale>
        <p:origin x="92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6" Type="http://schemas.openxmlformats.org/officeDocument/2006/relationships/image" Target="../media/image17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6" Type="http://schemas.openxmlformats.org/officeDocument/2006/relationships/image" Target="../media/image17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09F62AE-289E-416F-A761-43C75DE9E641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335FE9D-59EC-45DB-83B3-B5B45EB26F9D}">
      <dgm:prSet/>
      <dgm:spPr/>
      <dgm:t>
        <a:bodyPr/>
        <a:lstStyle/>
        <a:p>
          <a:r>
            <a:rPr lang="en-GB" dirty="0">
              <a:latin typeface="Abadi" panose="020B0604020104020204" pitchFamily="34" charset="0"/>
            </a:rPr>
            <a:t>Introduction of the presentation </a:t>
          </a:r>
          <a:endParaRPr lang="en-US" dirty="0">
            <a:latin typeface="Abadi" panose="020B0604020104020204" pitchFamily="34" charset="0"/>
          </a:endParaRPr>
        </a:p>
      </dgm:t>
    </dgm:pt>
    <dgm:pt modelId="{023B7AAB-654E-4739-9500-55FE30A0D9A5}" type="parTrans" cxnId="{6D2C5265-ECBE-4D33-BF32-EBCEEF6F66CF}">
      <dgm:prSet/>
      <dgm:spPr/>
      <dgm:t>
        <a:bodyPr/>
        <a:lstStyle/>
        <a:p>
          <a:endParaRPr lang="en-US"/>
        </a:p>
      </dgm:t>
    </dgm:pt>
    <dgm:pt modelId="{8DCD7C60-3EFD-4374-B099-68560BFA37D4}" type="sibTrans" cxnId="{6D2C5265-ECBE-4D33-BF32-EBCEEF6F66CF}">
      <dgm:prSet/>
      <dgm:spPr/>
      <dgm:t>
        <a:bodyPr/>
        <a:lstStyle/>
        <a:p>
          <a:endParaRPr lang="en-US"/>
        </a:p>
      </dgm:t>
    </dgm:pt>
    <dgm:pt modelId="{8442837C-110B-44E7-B8E4-E628C5338646}">
      <dgm:prSet/>
      <dgm:spPr/>
      <dgm:t>
        <a:bodyPr/>
        <a:lstStyle/>
        <a:p>
          <a:r>
            <a:rPr lang="en-GB" dirty="0">
              <a:latin typeface="Abadi" panose="020B0604020104020204" pitchFamily="34" charset="0"/>
            </a:rPr>
            <a:t>About the Placement Hotel Novotel In Cardiff central </a:t>
          </a:r>
          <a:endParaRPr lang="en-US" dirty="0">
            <a:latin typeface="Abadi" panose="020B0604020104020204" pitchFamily="34" charset="0"/>
          </a:endParaRPr>
        </a:p>
      </dgm:t>
    </dgm:pt>
    <dgm:pt modelId="{FF5688B6-0B68-494A-8F1C-55A140B7EB49}" type="parTrans" cxnId="{3A19003A-C088-42DE-94C2-9A0215DF8A3B}">
      <dgm:prSet/>
      <dgm:spPr/>
      <dgm:t>
        <a:bodyPr/>
        <a:lstStyle/>
        <a:p>
          <a:endParaRPr lang="en-US"/>
        </a:p>
      </dgm:t>
    </dgm:pt>
    <dgm:pt modelId="{ACC015B8-A874-4563-936F-D62646C1C962}" type="sibTrans" cxnId="{3A19003A-C088-42DE-94C2-9A0215DF8A3B}">
      <dgm:prSet/>
      <dgm:spPr/>
      <dgm:t>
        <a:bodyPr/>
        <a:lstStyle/>
        <a:p>
          <a:endParaRPr lang="en-US"/>
        </a:p>
      </dgm:t>
    </dgm:pt>
    <dgm:pt modelId="{4A449801-E95B-4243-8831-1846460E5702}">
      <dgm:prSet/>
      <dgm:spPr/>
      <dgm:t>
        <a:bodyPr/>
        <a:lstStyle/>
        <a:p>
          <a:r>
            <a:rPr lang="en-GB" dirty="0">
              <a:latin typeface="Abadi" panose="020B0604020104020204" pitchFamily="34" charset="0"/>
            </a:rPr>
            <a:t>Food and beverage (F&amp;B) department placement </a:t>
          </a:r>
          <a:endParaRPr lang="en-US" dirty="0">
            <a:latin typeface="Abadi" panose="020B0604020104020204" pitchFamily="34" charset="0"/>
          </a:endParaRPr>
        </a:p>
      </dgm:t>
    </dgm:pt>
    <dgm:pt modelId="{4964A717-C7DC-4732-A8DB-A744DF952F0A}" type="parTrans" cxnId="{BC43B970-A049-4655-B8F9-3A8ADCA2ABC7}">
      <dgm:prSet/>
      <dgm:spPr/>
      <dgm:t>
        <a:bodyPr/>
        <a:lstStyle/>
        <a:p>
          <a:endParaRPr lang="en-US"/>
        </a:p>
      </dgm:t>
    </dgm:pt>
    <dgm:pt modelId="{9F6DC922-1EDF-43D0-A8A1-F2168DC13D93}" type="sibTrans" cxnId="{BC43B970-A049-4655-B8F9-3A8ADCA2ABC7}">
      <dgm:prSet/>
      <dgm:spPr/>
      <dgm:t>
        <a:bodyPr/>
        <a:lstStyle/>
        <a:p>
          <a:endParaRPr lang="en-US"/>
        </a:p>
      </dgm:t>
    </dgm:pt>
    <dgm:pt modelId="{B859CBE1-12CC-4803-A773-1423CF851ED6}">
      <dgm:prSet/>
      <dgm:spPr/>
      <dgm:t>
        <a:bodyPr/>
        <a:lstStyle/>
        <a:p>
          <a:r>
            <a:rPr lang="en-GB" dirty="0">
              <a:latin typeface="Abadi" panose="020B0604020104020204" pitchFamily="34" charset="0"/>
            </a:rPr>
            <a:t>Conclusion </a:t>
          </a:r>
          <a:endParaRPr lang="en-US" dirty="0">
            <a:latin typeface="Abadi" panose="020B0604020104020204" pitchFamily="34" charset="0"/>
          </a:endParaRPr>
        </a:p>
      </dgm:t>
    </dgm:pt>
    <dgm:pt modelId="{4D4FC91F-FC6D-48B0-92EF-D4A9950F3E61}" type="parTrans" cxnId="{6807F8CF-1271-4D45-BC59-28E25F26F420}">
      <dgm:prSet/>
      <dgm:spPr/>
      <dgm:t>
        <a:bodyPr/>
        <a:lstStyle/>
        <a:p>
          <a:endParaRPr lang="en-US"/>
        </a:p>
      </dgm:t>
    </dgm:pt>
    <dgm:pt modelId="{FAAF4301-D7BB-494A-B415-51BDD50130CF}" type="sibTrans" cxnId="{6807F8CF-1271-4D45-BC59-28E25F26F420}">
      <dgm:prSet/>
      <dgm:spPr/>
      <dgm:t>
        <a:bodyPr/>
        <a:lstStyle/>
        <a:p>
          <a:endParaRPr lang="en-US"/>
        </a:p>
      </dgm:t>
    </dgm:pt>
    <dgm:pt modelId="{A9316DFF-2418-46EF-8035-E4F97A419850}">
      <dgm:prSet/>
      <dgm:spPr/>
      <dgm:t>
        <a:bodyPr/>
        <a:lstStyle/>
        <a:p>
          <a:r>
            <a:rPr lang="en-GB" dirty="0">
              <a:latin typeface="Abadi" panose="020B0604020104020204" pitchFamily="34" charset="0"/>
            </a:rPr>
            <a:t>References lists </a:t>
          </a:r>
          <a:endParaRPr lang="en-US" dirty="0">
            <a:latin typeface="Abadi" panose="020B0604020104020204" pitchFamily="34" charset="0"/>
          </a:endParaRPr>
        </a:p>
      </dgm:t>
    </dgm:pt>
    <dgm:pt modelId="{8C63CAE9-A4B0-4B45-A92D-24B9FBE77132}" type="parTrans" cxnId="{EC4C6749-9EAB-4F67-B63B-7FDB014A4649}">
      <dgm:prSet/>
      <dgm:spPr/>
      <dgm:t>
        <a:bodyPr/>
        <a:lstStyle/>
        <a:p>
          <a:endParaRPr lang="en-US"/>
        </a:p>
      </dgm:t>
    </dgm:pt>
    <dgm:pt modelId="{08853719-59A7-445F-ABBC-6BC0252660B4}" type="sibTrans" cxnId="{EC4C6749-9EAB-4F67-B63B-7FDB014A4649}">
      <dgm:prSet/>
      <dgm:spPr/>
      <dgm:t>
        <a:bodyPr/>
        <a:lstStyle/>
        <a:p>
          <a:endParaRPr lang="en-US"/>
        </a:p>
      </dgm:t>
    </dgm:pt>
    <dgm:pt modelId="{45A236DD-FA0F-48DF-AF75-FBA340E37268}" type="pres">
      <dgm:prSet presAssocID="{109F62AE-289E-416F-A761-43C75DE9E641}" presName="linear" presStyleCnt="0">
        <dgm:presLayoutVars>
          <dgm:animLvl val="lvl"/>
          <dgm:resizeHandles val="exact"/>
        </dgm:presLayoutVars>
      </dgm:prSet>
      <dgm:spPr/>
    </dgm:pt>
    <dgm:pt modelId="{55E4A640-E4B9-4B15-BFF6-62E3537B7811}" type="pres">
      <dgm:prSet presAssocID="{1335FE9D-59EC-45DB-83B3-B5B45EB26F9D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10E771BE-552D-43BD-803B-89C1307246AA}" type="pres">
      <dgm:prSet presAssocID="{8DCD7C60-3EFD-4374-B099-68560BFA37D4}" presName="spacer" presStyleCnt="0"/>
      <dgm:spPr/>
    </dgm:pt>
    <dgm:pt modelId="{45C4459A-C929-4238-9726-BB7A0F928B44}" type="pres">
      <dgm:prSet presAssocID="{8442837C-110B-44E7-B8E4-E628C5338646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8C11AB74-A054-4518-AA2C-5F737CB90064}" type="pres">
      <dgm:prSet presAssocID="{ACC015B8-A874-4563-936F-D62646C1C962}" presName="spacer" presStyleCnt="0"/>
      <dgm:spPr/>
    </dgm:pt>
    <dgm:pt modelId="{D3E84524-70AC-458A-ACE6-FAC235B295FE}" type="pres">
      <dgm:prSet presAssocID="{4A449801-E95B-4243-8831-1846460E5702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9B5535B6-08E0-44AE-B9D6-AEA09EBED7B8}" type="pres">
      <dgm:prSet presAssocID="{9F6DC922-1EDF-43D0-A8A1-F2168DC13D93}" presName="spacer" presStyleCnt="0"/>
      <dgm:spPr/>
    </dgm:pt>
    <dgm:pt modelId="{C1F4DE36-C40D-4A1E-B084-B1139409FBCE}" type="pres">
      <dgm:prSet presAssocID="{B859CBE1-12CC-4803-A773-1423CF851ED6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BA1713E6-E70B-4A73-9C29-6863B2EEC589}" type="pres">
      <dgm:prSet presAssocID="{FAAF4301-D7BB-494A-B415-51BDD50130CF}" presName="spacer" presStyleCnt="0"/>
      <dgm:spPr/>
    </dgm:pt>
    <dgm:pt modelId="{CF9356B9-C1D7-4783-BB71-94205697E3A9}" type="pres">
      <dgm:prSet presAssocID="{A9316DFF-2418-46EF-8035-E4F97A419850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3A19003A-C088-42DE-94C2-9A0215DF8A3B}" srcId="{109F62AE-289E-416F-A761-43C75DE9E641}" destId="{8442837C-110B-44E7-B8E4-E628C5338646}" srcOrd="1" destOrd="0" parTransId="{FF5688B6-0B68-494A-8F1C-55A140B7EB49}" sibTransId="{ACC015B8-A874-4563-936F-D62646C1C962}"/>
    <dgm:cxn modelId="{6D2C5265-ECBE-4D33-BF32-EBCEEF6F66CF}" srcId="{109F62AE-289E-416F-A761-43C75DE9E641}" destId="{1335FE9D-59EC-45DB-83B3-B5B45EB26F9D}" srcOrd="0" destOrd="0" parTransId="{023B7AAB-654E-4739-9500-55FE30A0D9A5}" sibTransId="{8DCD7C60-3EFD-4374-B099-68560BFA37D4}"/>
    <dgm:cxn modelId="{EC4C6749-9EAB-4F67-B63B-7FDB014A4649}" srcId="{109F62AE-289E-416F-A761-43C75DE9E641}" destId="{A9316DFF-2418-46EF-8035-E4F97A419850}" srcOrd="4" destOrd="0" parTransId="{8C63CAE9-A4B0-4B45-A92D-24B9FBE77132}" sibTransId="{08853719-59A7-445F-ABBC-6BC0252660B4}"/>
    <dgm:cxn modelId="{40E3796F-7BCB-4EE6-82E1-3276F64FF8C4}" type="presOf" srcId="{8442837C-110B-44E7-B8E4-E628C5338646}" destId="{45C4459A-C929-4238-9726-BB7A0F928B44}" srcOrd="0" destOrd="0" presId="urn:microsoft.com/office/officeart/2005/8/layout/vList2"/>
    <dgm:cxn modelId="{BC43B970-A049-4655-B8F9-3A8ADCA2ABC7}" srcId="{109F62AE-289E-416F-A761-43C75DE9E641}" destId="{4A449801-E95B-4243-8831-1846460E5702}" srcOrd="2" destOrd="0" parTransId="{4964A717-C7DC-4732-A8DB-A744DF952F0A}" sibTransId="{9F6DC922-1EDF-43D0-A8A1-F2168DC13D93}"/>
    <dgm:cxn modelId="{D9C2648E-0528-4B64-98A9-8D5D3B53614D}" type="presOf" srcId="{B859CBE1-12CC-4803-A773-1423CF851ED6}" destId="{C1F4DE36-C40D-4A1E-B084-B1139409FBCE}" srcOrd="0" destOrd="0" presId="urn:microsoft.com/office/officeart/2005/8/layout/vList2"/>
    <dgm:cxn modelId="{873D0897-1E5F-4CEF-8697-C38F6EAF3559}" type="presOf" srcId="{A9316DFF-2418-46EF-8035-E4F97A419850}" destId="{CF9356B9-C1D7-4783-BB71-94205697E3A9}" srcOrd="0" destOrd="0" presId="urn:microsoft.com/office/officeart/2005/8/layout/vList2"/>
    <dgm:cxn modelId="{29C7D6B1-35D5-4909-A801-61689D5895C9}" type="presOf" srcId="{4A449801-E95B-4243-8831-1846460E5702}" destId="{D3E84524-70AC-458A-ACE6-FAC235B295FE}" srcOrd="0" destOrd="0" presId="urn:microsoft.com/office/officeart/2005/8/layout/vList2"/>
    <dgm:cxn modelId="{69D9F8B7-7B90-4FD2-B61E-00B52D778DD5}" type="presOf" srcId="{109F62AE-289E-416F-A761-43C75DE9E641}" destId="{45A236DD-FA0F-48DF-AF75-FBA340E37268}" srcOrd="0" destOrd="0" presId="urn:microsoft.com/office/officeart/2005/8/layout/vList2"/>
    <dgm:cxn modelId="{3D5300C2-4013-4F49-8743-22E475B94262}" type="presOf" srcId="{1335FE9D-59EC-45DB-83B3-B5B45EB26F9D}" destId="{55E4A640-E4B9-4B15-BFF6-62E3537B7811}" srcOrd="0" destOrd="0" presId="urn:microsoft.com/office/officeart/2005/8/layout/vList2"/>
    <dgm:cxn modelId="{6807F8CF-1271-4D45-BC59-28E25F26F420}" srcId="{109F62AE-289E-416F-A761-43C75DE9E641}" destId="{B859CBE1-12CC-4803-A773-1423CF851ED6}" srcOrd="3" destOrd="0" parTransId="{4D4FC91F-FC6D-48B0-92EF-D4A9950F3E61}" sibTransId="{FAAF4301-D7BB-494A-B415-51BDD50130CF}"/>
    <dgm:cxn modelId="{91463861-DA2F-45F8-8842-84D24971DE38}" type="presParOf" srcId="{45A236DD-FA0F-48DF-AF75-FBA340E37268}" destId="{55E4A640-E4B9-4B15-BFF6-62E3537B7811}" srcOrd="0" destOrd="0" presId="urn:microsoft.com/office/officeart/2005/8/layout/vList2"/>
    <dgm:cxn modelId="{67224962-6E5F-452B-ACB4-57A3B0E71AAC}" type="presParOf" srcId="{45A236DD-FA0F-48DF-AF75-FBA340E37268}" destId="{10E771BE-552D-43BD-803B-89C1307246AA}" srcOrd="1" destOrd="0" presId="urn:microsoft.com/office/officeart/2005/8/layout/vList2"/>
    <dgm:cxn modelId="{F281D5FD-DFF7-42F1-BCC5-943EB6EE089A}" type="presParOf" srcId="{45A236DD-FA0F-48DF-AF75-FBA340E37268}" destId="{45C4459A-C929-4238-9726-BB7A0F928B44}" srcOrd="2" destOrd="0" presId="urn:microsoft.com/office/officeart/2005/8/layout/vList2"/>
    <dgm:cxn modelId="{C22BA2F5-BEA0-47E0-BDE8-9887F040BF78}" type="presParOf" srcId="{45A236DD-FA0F-48DF-AF75-FBA340E37268}" destId="{8C11AB74-A054-4518-AA2C-5F737CB90064}" srcOrd="3" destOrd="0" presId="urn:microsoft.com/office/officeart/2005/8/layout/vList2"/>
    <dgm:cxn modelId="{AF881CCE-B191-48EE-922C-D0B08F231334}" type="presParOf" srcId="{45A236DD-FA0F-48DF-AF75-FBA340E37268}" destId="{D3E84524-70AC-458A-ACE6-FAC235B295FE}" srcOrd="4" destOrd="0" presId="urn:microsoft.com/office/officeart/2005/8/layout/vList2"/>
    <dgm:cxn modelId="{2F7298A6-FC6C-44C4-917E-E0CE2210E17C}" type="presParOf" srcId="{45A236DD-FA0F-48DF-AF75-FBA340E37268}" destId="{9B5535B6-08E0-44AE-B9D6-AEA09EBED7B8}" srcOrd="5" destOrd="0" presId="urn:microsoft.com/office/officeart/2005/8/layout/vList2"/>
    <dgm:cxn modelId="{1AD8A63B-1591-4A3D-B2EA-20D69DD3C5BC}" type="presParOf" srcId="{45A236DD-FA0F-48DF-AF75-FBA340E37268}" destId="{C1F4DE36-C40D-4A1E-B084-B1139409FBCE}" srcOrd="6" destOrd="0" presId="urn:microsoft.com/office/officeart/2005/8/layout/vList2"/>
    <dgm:cxn modelId="{A968FCC3-9531-461A-9113-8D464B85CFE2}" type="presParOf" srcId="{45A236DD-FA0F-48DF-AF75-FBA340E37268}" destId="{BA1713E6-E70B-4A73-9C29-6863B2EEC589}" srcOrd="7" destOrd="0" presId="urn:microsoft.com/office/officeart/2005/8/layout/vList2"/>
    <dgm:cxn modelId="{5D36A571-1299-4359-8E75-7CF3DE470363}" type="presParOf" srcId="{45A236DD-FA0F-48DF-AF75-FBA340E37268}" destId="{CF9356B9-C1D7-4783-BB71-94205697E3A9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B00616E-75F8-4963-BE71-B46A8E6F44F9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13F38C3-8880-42EB-AD33-4239A163681B}">
      <dgm:prSet custT="1"/>
      <dgm:spPr>
        <a:solidFill>
          <a:srgbClr val="00B050"/>
        </a:solidFill>
      </dgm:spPr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Abadi" panose="020B0604020104020204" pitchFamily="34" charset="0"/>
            </a:rPr>
            <a:t>My name is Sarder Rahman Maruf,</a:t>
          </a:r>
          <a:r>
            <a:rPr lang="en-GB" sz="1600" b="1" dirty="0">
              <a:latin typeface="Abadi" panose="020B0604020104020204" pitchFamily="34" charset="0"/>
            </a:rPr>
            <a:t> </a:t>
          </a:r>
          <a:r>
            <a:rPr lang="en-GB" sz="1600" dirty="0">
              <a:latin typeface="Abadi" panose="020B0604020104020204" pitchFamily="34" charset="0"/>
            </a:rPr>
            <a:t>and I am attending </a:t>
          </a:r>
          <a:r>
            <a:rPr lang="en-US" sz="1600" dirty="0">
              <a:latin typeface="Abadi" panose="020B0604020104020204" pitchFamily="34" charset="0"/>
            </a:rPr>
            <a:t>BA Hospitality and Hotel Management </a:t>
          </a:r>
        </a:p>
      </dgm:t>
    </dgm:pt>
    <dgm:pt modelId="{2E75D12A-BEDC-4D25-A970-8C87152457F6}" type="parTrans" cxnId="{A57A0D2B-0349-476A-B186-85ED1AE34671}">
      <dgm:prSet/>
      <dgm:spPr/>
      <dgm:t>
        <a:bodyPr/>
        <a:lstStyle/>
        <a:p>
          <a:endParaRPr lang="en-US" sz="2000">
            <a:latin typeface="Abadi" panose="020B0604020104020204" pitchFamily="34" charset="0"/>
          </a:endParaRPr>
        </a:p>
      </dgm:t>
    </dgm:pt>
    <dgm:pt modelId="{4D58F1E0-72DF-4C81-9FBD-C88C55EDEB6D}" type="sibTrans" cxnId="{A57A0D2B-0349-476A-B186-85ED1AE34671}">
      <dgm:prSet/>
      <dgm:spPr/>
      <dgm:t>
        <a:bodyPr/>
        <a:lstStyle/>
        <a:p>
          <a:endParaRPr lang="en-US" sz="2000">
            <a:latin typeface="Abadi" panose="020B0604020104020204" pitchFamily="34" charset="0"/>
          </a:endParaRPr>
        </a:p>
      </dgm:t>
    </dgm:pt>
    <dgm:pt modelId="{EEEB47C2-8E1D-4891-9CC1-0461EA169299}">
      <dgm:prSet custT="1"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pPr>
            <a:lnSpc>
              <a:spcPct val="100000"/>
            </a:lnSpc>
          </a:pPr>
          <a:r>
            <a:rPr lang="en-US" sz="1600" dirty="0">
              <a:latin typeface="Abadi" panose="020B0604020104020204" pitchFamily="34" charset="0"/>
            </a:rPr>
            <a:t>As pert of my course, I have undertaken 196 hours of placement work at the Novotel Hotel in Cardiff central</a:t>
          </a:r>
        </a:p>
      </dgm:t>
    </dgm:pt>
    <dgm:pt modelId="{161F96A9-389D-43F4-A7C1-51B76BF17BC2}" type="parTrans" cxnId="{44AA803A-63D7-454C-9900-079E186BF0A3}">
      <dgm:prSet/>
      <dgm:spPr/>
      <dgm:t>
        <a:bodyPr/>
        <a:lstStyle/>
        <a:p>
          <a:endParaRPr lang="en-US" sz="2000">
            <a:latin typeface="Abadi" panose="020B0604020104020204" pitchFamily="34" charset="0"/>
          </a:endParaRPr>
        </a:p>
      </dgm:t>
    </dgm:pt>
    <dgm:pt modelId="{AB9E9BFB-A6FE-4507-B2AD-ED4458C17A39}" type="sibTrans" cxnId="{44AA803A-63D7-454C-9900-079E186BF0A3}">
      <dgm:prSet/>
      <dgm:spPr/>
      <dgm:t>
        <a:bodyPr/>
        <a:lstStyle/>
        <a:p>
          <a:endParaRPr lang="en-US" sz="2000">
            <a:latin typeface="Abadi" panose="020B0604020104020204" pitchFamily="34" charset="0"/>
          </a:endParaRPr>
        </a:p>
      </dgm:t>
    </dgm:pt>
    <dgm:pt modelId="{A7F96064-32BA-4A25-88F3-A226737E5B5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>
              <a:latin typeface="Abadi" panose="020B0604020104020204" pitchFamily="34" charset="0"/>
            </a:rPr>
            <a:t>Today, I am pleased to have the opportunity to present my placement experience at the Hotel </a:t>
          </a:r>
          <a:endParaRPr lang="en-US" sz="1600">
            <a:latin typeface="Abadi" panose="020B0604020104020204" pitchFamily="34" charset="0"/>
          </a:endParaRPr>
        </a:p>
      </dgm:t>
    </dgm:pt>
    <dgm:pt modelId="{4273A690-2313-4AD3-A6B2-3C4DEE98694B}" type="parTrans" cxnId="{E5F74340-585E-4C09-AC3B-79C5CDB6D2A2}">
      <dgm:prSet/>
      <dgm:spPr/>
      <dgm:t>
        <a:bodyPr/>
        <a:lstStyle/>
        <a:p>
          <a:endParaRPr lang="en-US" sz="2000">
            <a:latin typeface="Abadi" panose="020B0604020104020204" pitchFamily="34" charset="0"/>
          </a:endParaRPr>
        </a:p>
      </dgm:t>
    </dgm:pt>
    <dgm:pt modelId="{7B63AAAB-DFC5-4B0A-A98C-C6B77F0F7B58}" type="sibTrans" cxnId="{E5F74340-585E-4C09-AC3B-79C5CDB6D2A2}">
      <dgm:prSet/>
      <dgm:spPr/>
      <dgm:t>
        <a:bodyPr/>
        <a:lstStyle/>
        <a:p>
          <a:endParaRPr lang="en-US" sz="2000">
            <a:latin typeface="Abadi" panose="020B0604020104020204" pitchFamily="34" charset="0"/>
          </a:endParaRPr>
        </a:p>
      </dgm:t>
    </dgm:pt>
    <dgm:pt modelId="{67FF7B10-5B02-4040-A8AB-B4F95FD44C87}">
      <dgm:prSet custT="1"/>
      <dgm:spPr>
        <a:solidFill>
          <a:schemeClr val="accent3">
            <a:lumMod val="20000"/>
            <a:lumOff val="80000"/>
          </a:schemeClr>
        </a:solidFill>
      </dgm:spPr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Abadi" panose="020B0604020104020204" pitchFamily="34" charset="0"/>
            </a:rPr>
            <a:t>My placement was conducted with using 16 hours attendance per weeks</a:t>
          </a:r>
          <a:endParaRPr lang="en-US" sz="1600" dirty="0">
            <a:latin typeface="Abadi" panose="020B0604020104020204" pitchFamily="34" charset="0"/>
          </a:endParaRPr>
        </a:p>
      </dgm:t>
    </dgm:pt>
    <dgm:pt modelId="{CF783F84-0BA9-4971-A301-B5CCA985F068}" type="parTrans" cxnId="{DEED83BA-EF13-4150-B7FD-38397E66CD05}">
      <dgm:prSet/>
      <dgm:spPr/>
      <dgm:t>
        <a:bodyPr/>
        <a:lstStyle/>
        <a:p>
          <a:endParaRPr lang="en-US" sz="2000">
            <a:latin typeface="Abadi" panose="020B0604020104020204" pitchFamily="34" charset="0"/>
          </a:endParaRPr>
        </a:p>
      </dgm:t>
    </dgm:pt>
    <dgm:pt modelId="{DDB8BDB1-287A-4F1B-91E9-AA3D8DB675CA}" type="sibTrans" cxnId="{DEED83BA-EF13-4150-B7FD-38397E66CD05}">
      <dgm:prSet/>
      <dgm:spPr/>
      <dgm:t>
        <a:bodyPr/>
        <a:lstStyle/>
        <a:p>
          <a:endParaRPr lang="en-US" sz="2000">
            <a:latin typeface="Abadi" panose="020B0604020104020204" pitchFamily="34" charset="0"/>
          </a:endParaRPr>
        </a:p>
      </dgm:t>
    </dgm:pt>
    <dgm:pt modelId="{4549B356-0977-4DBE-84E4-3B9FD0FE271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Abadi" panose="020B0604020104020204" pitchFamily="34" charset="0"/>
            </a:rPr>
            <a:t>My placement mentor was Huzaifa Saad (F&amp;B Manager at the Novotel Hotel)</a:t>
          </a:r>
          <a:endParaRPr lang="en-US" sz="1600" dirty="0">
            <a:latin typeface="Abadi" panose="020B0604020104020204" pitchFamily="34" charset="0"/>
          </a:endParaRPr>
        </a:p>
      </dgm:t>
    </dgm:pt>
    <dgm:pt modelId="{7D78AC7C-5440-447F-ADF1-1484688820C6}" type="parTrans" cxnId="{59B0255E-44AA-4743-BE75-0BD5A5909553}">
      <dgm:prSet/>
      <dgm:spPr/>
      <dgm:t>
        <a:bodyPr/>
        <a:lstStyle/>
        <a:p>
          <a:endParaRPr lang="en-US" sz="2000">
            <a:latin typeface="Abadi" panose="020B0604020104020204" pitchFamily="34" charset="0"/>
          </a:endParaRPr>
        </a:p>
      </dgm:t>
    </dgm:pt>
    <dgm:pt modelId="{BDBB5434-3576-400E-839F-EC91EAFE0FD6}" type="sibTrans" cxnId="{59B0255E-44AA-4743-BE75-0BD5A5909553}">
      <dgm:prSet/>
      <dgm:spPr/>
      <dgm:t>
        <a:bodyPr/>
        <a:lstStyle/>
        <a:p>
          <a:endParaRPr lang="en-US" sz="2000">
            <a:latin typeface="Abadi" panose="020B0604020104020204" pitchFamily="34" charset="0"/>
          </a:endParaRPr>
        </a:p>
      </dgm:t>
    </dgm:pt>
    <dgm:pt modelId="{6753BE19-FFCC-4C76-A505-8C552C4BA48A}">
      <dgm:prSet custT="1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Abadi" panose="020B0604020104020204" pitchFamily="34" charset="0"/>
            </a:rPr>
            <a:t>I have successfully completed my placement of the require hours and have receive feedback from both of my mentor of placement and my tutor</a:t>
          </a:r>
          <a:endParaRPr lang="en-US" sz="1600" dirty="0">
            <a:latin typeface="Abadi" panose="020B0604020104020204" pitchFamily="34" charset="0"/>
          </a:endParaRPr>
        </a:p>
      </dgm:t>
    </dgm:pt>
    <dgm:pt modelId="{242127B1-8C97-4BCD-9989-12903C90253A}" type="parTrans" cxnId="{83345551-DCAA-455F-A7AA-7A7EA4C5CCD7}">
      <dgm:prSet/>
      <dgm:spPr/>
      <dgm:t>
        <a:bodyPr/>
        <a:lstStyle/>
        <a:p>
          <a:endParaRPr lang="en-US" sz="2000">
            <a:latin typeface="Abadi" panose="020B0604020104020204" pitchFamily="34" charset="0"/>
          </a:endParaRPr>
        </a:p>
      </dgm:t>
    </dgm:pt>
    <dgm:pt modelId="{DFF56B3F-2B98-45DC-8B6D-369B6E6901C1}" type="sibTrans" cxnId="{83345551-DCAA-455F-A7AA-7A7EA4C5CCD7}">
      <dgm:prSet/>
      <dgm:spPr/>
      <dgm:t>
        <a:bodyPr/>
        <a:lstStyle/>
        <a:p>
          <a:endParaRPr lang="en-US" sz="2000">
            <a:latin typeface="Abadi" panose="020B0604020104020204" pitchFamily="34" charset="0"/>
          </a:endParaRPr>
        </a:p>
      </dgm:t>
    </dgm:pt>
    <dgm:pt modelId="{722F0AF8-3A5D-4C67-99F2-7DE9238C3DC7}">
      <dgm:prSet custT="1"/>
      <dgm:spPr>
        <a:solidFill>
          <a:srgbClr val="FF0000"/>
        </a:solidFill>
      </dgm:spPr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Abadi" panose="020B0604020104020204" pitchFamily="34" charset="0"/>
            </a:rPr>
            <a:t>In this part I shall be presenting  my experiences of placement at the F&amp;B Department </a:t>
          </a:r>
          <a:endParaRPr lang="en-US" sz="1600" dirty="0">
            <a:latin typeface="Abadi" panose="020B0604020104020204" pitchFamily="34" charset="0"/>
          </a:endParaRPr>
        </a:p>
      </dgm:t>
    </dgm:pt>
    <dgm:pt modelId="{D0899B4C-970E-4CD1-896A-B746F9F1D2B8}" type="parTrans" cxnId="{C2E98BA0-272A-4F95-978F-501E979102A8}">
      <dgm:prSet/>
      <dgm:spPr/>
      <dgm:t>
        <a:bodyPr/>
        <a:lstStyle/>
        <a:p>
          <a:endParaRPr lang="en-US" sz="2000">
            <a:latin typeface="Abadi" panose="020B0604020104020204" pitchFamily="34" charset="0"/>
          </a:endParaRPr>
        </a:p>
      </dgm:t>
    </dgm:pt>
    <dgm:pt modelId="{5884497B-DC86-4E0E-B4D0-0B145DC73672}" type="sibTrans" cxnId="{C2E98BA0-272A-4F95-978F-501E979102A8}">
      <dgm:prSet/>
      <dgm:spPr/>
      <dgm:t>
        <a:bodyPr/>
        <a:lstStyle/>
        <a:p>
          <a:endParaRPr lang="en-US" sz="2000">
            <a:latin typeface="Abadi" panose="020B0604020104020204" pitchFamily="34" charset="0"/>
          </a:endParaRPr>
        </a:p>
      </dgm:t>
    </dgm:pt>
    <dgm:pt modelId="{73C0626A-B31B-404B-B81E-1BAE9F8E9FC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Abadi" panose="020B0604020104020204" pitchFamily="34" charset="0"/>
            </a:rPr>
            <a:t>You are more than welcome to ask any question at the end of this presentation </a:t>
          </a:r>
          <a:endParaRPr lang="en-US" sz="1600" dirty="0">
            <a:latin typeface="Abadi" panose="020B0604020104020204" pitchFamily="34" charset="0"/>
          </a:endParaRPr>
        </a:p>
      </dgm:t>
    </dgm:pt>
    <dgm:pt modelId="{9CC4DD1D-F96D-4247-B895-B625A73A2E97}" type="parTrans" cxnId="{DDE2056E-45E7-4B81-94B0-74FC198C741C}">
      <dgm:prSet/>
      <dgm:spPr/>
      <dgm:t>
        <a:bodyPr/>
        <a:lstStyle/>
        <a:p>
          <a:endParaRPr lang="en-US" sz="2000">
            <a:latin typeface="Abadi" panose="020B0604020104020204" pitchFamily="34" charset="0"/>
          </a:endParaRPr>
        </a:p>
      </dgm:t>
    </dgm:pt>
    <dgm:pt modelId="{8984A19D-249B-4B0C-A4D3-FDA1D695E4C3}" type="sibTrans" cxnId="{DDE2056E-45E7-4B81-94B0-74FC198C741C}">
      <dgm:prSet/>
      <dgm:spPr/>
      <dgm:t>
        <a:bodyPr/>
        <a:lstStyle/>
        <a:p>
          <a:endParaRPr lang="en-US" sz="2000">
            <a:latin typeface="Abadi" panose="020B0604020104020204" pitchFamily="34" charset="0"/>
          </a:endParaRPr>
        </a:p>
      </dgm:t>
    </dgm:pt>
    <dgm:pt modelId="{F45B4561-8576-4A31-8AC6-3EA18ABB30BC}" type="pres">
      <dgm:prSet presAssocID="{3B00616E-75F8-4963-BE71-B46A8E6F44F9}" presName="root" presStyleCnt="0">
        <dgm:presLayoutVars>
          <dgm:dir/>
          <dgm:resizeHandles val="exact"/>
        </dgm:presLayoutVars>
      </dgm:prSet>
      <dgm:spPr/>
    </dgm:pt>
    <dgm:pt modelId="{237DE83D-FA72-4FE6-A923-650C7F7F1872}" type="pres">
      <dgm:prSet presAssocID="{B13F38C3-8880-42EB-AD33-4239A163681B}" presName="compNode" presStyleCnt="0"/>
      <dgm:spPr/>
    </dgm:pt>
    <dgm:pt modelId="{ACA0CE1E-1C97-4630-98FD-DC1C97572C93}" type="pres">
      <dgm:prSet presAssocID="{B13F38C3-8880-42EB-AD33-4239A163681B}" presName="bgRect" presStyleLbl="bgShp" presStyleIdx="0" presStyleCnt="8"/>
      <dgm:spPr/>
    </dgm:pt>
    <dgm:pt modelId="{2C6DED1E-E81D-452B-A022-0694DA8560F9}" type="pres">
      <dgm:prSet presAssocID="{B13F38C3-8880-42EB-AD33-4239A163681B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leep"/>
        </a:ext>
      </dgm:extLst>
    </dgm:pt>
    <dgm:pt modelId="{B730765A-6DC1-4B4C-AC27-578129BD5721}" type="pres">
      <dgm:prSet presAssocID="{B13F38C3-8880-42EB-AD33-4239A163681B}" presName="spaceRect" presStyleCnt="0"/>
      <dgm:spPr/>
    </dgm:pt>
    <dgm:pt modelId="{51195079-7488-4121-A41D-53F4E21C7244}" type="pres">
      <dgm:prSet presAssocID="{B13F38C3-8880-42EB-AD33-4239A163681B}" presName="parTx" presStyleLbl="revTx" presStyleIdx="0" presStyleCnt="8">
        <dgm:presLayoutVars>
          <dgm:chMax val="0"/>
          <dgm:chPref val="0"/>
        </dgm:presLayoutVars>
      </dgm:prSet>
      <dgm:spPr/>
    </dgm:pt>
    <dgm:pt modelId="{0F298BB9-03ED-4C40-9C37-40A6D3A18AB6}" type="pres">
      <dgm:prSet presAssocID="{4D58F1E0-72DF-4C81-9FBD-C88C55EDEB6D}" presName="sibTrans" presStyleCnt="0"/>
      <dgm:spPr/>
    </dgm:pt>
    <dgm:pt modelId="{7ABE9353-9CD2-430A-B031-7E6C35EA4482}" type="pres">
      <dgm:prSet presAssocID="{EEEB47C2-8E1D-4891-9CC1-0461EA169299}" presName="compNode" presStyleCnt="0"/>
      <dgm:spPr/>
    </dgm:pt>
    <dgm:pt modelId="{7DD2D12A-1F77-4792-BC2C-559773F819D5}" type="pres">
      <dgm:prSet presAssocID="{EEEB47C2-8E1D-4891-9CC1-0461EA169299}" presName="bgRect" presStyleLbl="bgShp" presStyleIdx="1" presStyleCnt="8"/>
      <dgm:spPr/>
    </dgm:pt>
    <dgm:pt modelId="{477AAFD0-8295-4C14-98C4-366F96B3F06D}" type="pres">
      <dgm:prSet presAssocID="{EEEB47C2-8E1D-4891-9CC1-0461EA169299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7B9DFD66-4AA5-447A-8016-F066B9E3E7B2}" type="pres">
      <dgm:prSet presAssocID="{EEEB47C2-8E1D-4891-9CC1-0461EA169299}" presName="spaceRect" presStyleCnt="0"/>
      <dgm:spPr/>
    </dgm:pt>
    <dgm:pt modelId="{071F1370-1E3F-49AD-AA19-F6907626600F}" type="pres">
      <dgm:prSet presAssocID="{EEEB47C2-8E1D-4891-9CC1-0461EA169299}" presName="parTx" presStyleLbl="revTx" presStyleIdx="1" presStyleCnt="8">
        <dgm:presLayoutVars>
          <dgm:chMax val="0"/>
          <dgm:chPref val="0"/>
        </dgm:presLayoutVars>
      </dgm:prSet>
      <dgm:spPr/>
    </dgm:pt>
    <dgm:pt modelId="{6EE17422-E66B-4EE2-989B-7211CCE1514C}" type="pres">
      <dgm:prSet presAssocID="{AB9E9BFB-A6FE-4507-B2AD-ED4458C17A39}" presName="sibTrans" presStyleCnt="0"/>
      <dgm:spPr/>
    </dgm:pt>
    <dgm:pt modelId="{50C25720-C4BA-4EEC-B4EF-901D60F7C8E6}" type="pres">
      <dgm:prSet presAssocID="{A7F96064-32BA-4A25-88F3-A226737E5B5F}" presName="compNode" presStyleCnt="0"/>
      <dgm:spPr/>
    </dgm:pt>
    <dgm:pt modelId="{35FE42A4-B998-4B03-B374-4F5DB984689E}" type="pres">
      <dgm:prSet presAssocID="{A7F96064-32BA-4A25-88F3-A226737E5B5F}" presName="bgRect" presStyleLbl="bgShp" presStyleIdx="2" presStyleCnt="8"/>
      <dgm:spPr/>
    </dgm:pt>
    <dgm:pt modelId="{47E944B0-34C3-4ACC-BB35-4898F52A4895}" type="pres">
      <dgm:prSet presAssocID="{A7F96064-32BA-4A25-88F3-A226737E5B5F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EDB76405-A7CD-4DA8-AC92-D2046B6950FB}" type="pres">
      <dgm:prSet presAssocID="{A7F96064-32BA-4A25-88F3-A226737E5B5F}" presName="spaceRect" presStyleCnt="0"/>
      <dgm:spPr/>
    </dgm:pt>
    <dgm:pt modelId="{047099C6-A9FE-409A-98B1-DFCE8CD8255F}" type="pres">
      <dgm:prSet presAssocID="{A7F96064-32BA-4A25-88F3-A226737E5B5F}" presName="parTx" presStyleLbl="revTx" presStyleIdx="2" presStyleCnt="8">
        <dgm:presLayoutVars>
          <dgm:chMax val="0"/>
          <dgm:chPref val="0"/>
        </dgm:presLayoutVars>
      </dgm:prSet>
      <dgm:spPr/>
    </dgm:pt>
    <dgm:pt modelId="{8FA73887-A7EE-4489-85EC-CD2E4B74C80A}" type="pres">
      <dgm:prSet presAssocID="{7B63AAAB-DFC5-4B0A-A98C-C6B77F0F7B58}" presName="sibTrans" presStyleCnt="0"/>
      <dgm:spPr/>
    </dgm:pt>
    <dgm:pt modelId="{B8294B9E-7299-4204-9988-93D5AD155130}" type="pres">
      <dgm:prSet presAssocID="{67FF7B10-5B02-4040-A8AB-B4F95FD44C87}" presName="compNode" presStyleCnt="0"/>
      <dgm:spPr/>
    </dgm:pt>
    <dgm:pt modelId="{6E2ACE0B-735A-4660-A426-975ECB4F6BD1}" type="pres">
      <dgm:prSet presAssocID="{67FF7B10-5B02-4040-A8AB-B4F95FD44C87}" presName="bgRect" presStyleLbl="bgShp" presStyleIdx="3" presStyleCnt="8"/>
      <dgm:spPr/>
    </dgm:pt>
    <dgm:pt modelId="{C66AF71F-23A6-4EAE-B4F8-82303ACC8C19}" type="pres">
      <dgm:prSet presAssocID="{67FF7B10-5B02-4040-A8AB-B4F95FD44C87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34F360DB-8AF8-4BA3-BA2D-7A5E0D08F335}" type="pres">
      <dgm:prSet presAssocID="{67FF7B10-5B02-4040-A8AB-B4F95FD44C87}" presName="spaceRect" presStyleCnt="0"/>
      <dgm:spPr/>
    </dgm:pt>
    <dgm:pt modelId="{18140103-ADC0-4C52-9846-9C3BC07BE42E}" type="pres">
      <dgm:prSet presAssocID="{67FF7B10-5B02-4040-A8AB-B4F95FD44C87}" presName="parTx" presStyleLbl="revTx" presStyleIdx="3" presStyleCnt="8">
        <dgm:presLayoutVars>
          <dgm:chMax val="0"/>
          <dgm:chPref val="0"/>
        </dgm:presLayoutVars>
      </dgm:prSet>
      <dgm:spPr/>
    </dgm:pt>
    <dgm:pt modelId="{4FBBBE6C-F0AB-4A9A-A4D8-2D1A954D046B}" type="pres">
      <dgm:prSet presAssocID="{DDB8BDB1-287A-4F1B-91E9-AA3D8DB675CA}" presName="sibTrans" presStyleCnt="0"/>
      <dgm:spPr/>
    </dgm:pt>
    <dgm:pt modelId="{8BFEBFD0-779A-45E4-8721-CB623BDFF38D}" type="pres">
      <dgm:prSet presAssocID="{4549B356-0977-4DBE-84E4-3B9FD0FE2715}" presName="compNode" presStyleCnt="0"/>
      <dgm:spPr/>
    </dgm:pt>
    <dgm:pt modelId="{C9189BB2-CE1B-47CA-8520-6382B4311719}" type="pres">
      <dgm:prSet presAssocID="{4549B356-0977-4DBE-84E4-3B9FD0FE2715}" presName="bgRect" presStyleLbl="bgShp" presStyleIdx="4" presStyleCnt="8"/>
      <dgm:spPr/>
    </dgm:pt>
    <dgm:pt modelId="{FC0F31E4-BEE4-4177-93E7-3E39F7DF4A56}" type="pres">
      <dgm:prSet presAssocID="{4549B356-0977-4DBE-84E4-3B9FD0FE2715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BC113640-0EF0-46EB-A4BB-E710950EC635}" type="pres">
      <dgm:prSet presAssocID="{4549B356-0977-4DBE-84E4-3B9FD0FE2715}" presName="spaceRect" presStyleCnt="0"/>
      <dgm:spPr/>
    </dgm:pt>
    <dgm:pt modelId="{BBA0F3EC-782A-4EB3-BA9F-101A45FD861F}" type="pres">
      <dgm:prSet presAssocID="{4549B356-0977-4DBE-84E4-3B9FD0FE2715}" presName="parTx" presStyleLbl="revTx" presStyleIdx="4" presStyleCnt="8">
        <dgm:presLayoutVars>
          <dgm:chMax val="0"/>
          <dgm:chPref val="0"/>
        </dgm:presLayoutVars>
      </dgm:prSet>
      <dgm:spPr/>
    </dgm:pt>
    <dgm:pt modelId="{CD444178-F1B8-4705-8A55-B64FC8D50EDE}" type="pres">
      <dgm:prSet presAssocID="{BDBB5434-3576-400E-839F-EC91EAFE0FD6}" presName="sibTrans" presStyleCnt="0"/>
      <dgm:spPr/>
    </dgm:pt>
    <dgm:pt modelId="{CED2DDBD-8DDF-46EF-B726-258EC7B65BC7}" type="pres">
      <dgm:prSet presAssocID="{6753BE19-FFCC-4C76-A505-8C552C4BA48A}" presName="compNode" presStyleCnt="0"/>
      <dgm:spPr/>
    </dgm:pt>
    <dgm:pt modelId="{61C3AB56-665B-4903-8DDA-8864F5C58CF8}" type="pres">
      <dgm:prSet presAssocID="{6753BE19-FFCC-4C76-A505-8C552C4BA48A}" presName="bgRect" presStyleLbl="bgShp" presStyleIdx="5" presStyleCnt="8"/>
      <dgm:spPr/>
    </dgm:pt>
    <dgm:pt modelId="{5680F035-7B75-4550-817B-49536DC4E25C}" type="pres">
      <dgm:prSet presAssocID="{6753BE19-FFCC-4C76-A505-8C552C4BA48A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FCB8067C-46D7-4905-AEA8-5F6FDC5800F6}" type="pres">
      <dgm:prSet presAssocID="{6753BE19-FFCC-4C76-A505-8C552C4BA48A}" presName="spaceRect" presStyleCnt="0"/>
      <dgm:spPr/>
    </dgm:pt>
    <dgm:pt modelId="{9FAA96B4-3E6B-409B-8B04-4B4F510030FA}" type="pres">
      <dgm:prSet presAssocID="{6753BE19-FFCC-4C76-A505-8C552C4BA48A}" presName="parTx" presStyleLbl="revTx" presStyleIdx="5" presStyleCnt="8">
        <dgm:presLayoutVars>
          <dgm:chMax val="0"/>
          <dgm:chPref val="0"/>
        </dgm:presLayoutVars>
      </dgm:prSet>
      <dgm:spPr/>
    </dgm:pt>
    <dgm:pt modelId="{0E6A0557-8072-41F1-9B10-8E50640180D6}" type="pres">
      <dgm:prSet presAssocID="{DFF56B3F-2B98-45DC-8B6D-369B6E6901C1}" presName="sibTrans" presStyleCnt="0"/>
      <dgm:spPr/>
    </dgm:pt>
    <dgm:pt modelId="{88BAB292-7ED4-413A-A5AF-62A1DA221C3C}" type="pres">
      <dgm:prSet presAssocID="{722F0AF8-3A5D-4C67-99F2-7DE9238C3DC7}" presName="compNode" presStyleCnt="0"/>
      <dgm:spPr/>
    </dgm:pt>
    <dgm:pt modelId="{AA45299C-2A0F-406F-B484-D65155CEA74F}" type="pres">
      <dgm:prSet presAssocID="{722F0AF8-3A5D-4C67-99F2-7DE9238C3DC7}" presName="bgRect" presStyleLbl="bgShp" presStyleIdx="6" presStyleCnt="8"/>
      <dgm:spPr/>
    </dgm:pt>
    <dgm:pt modelId="{AF207DB8-4D1F-48A8-A7EA-2DF9ADA39CFB}" type="pres">
      <dgm:prSet presAssocID="{722F0AF8-3A5D-4C67-99F2-7DE9238C3DC7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B56C36B6-DE60-4B02-999F-1B545E8F4772}" type="pres">
      <dgm:prSet presAssocID="{722F0AF8-3A5D-4C67-99F2-7DE9238C3DC7}" presName="spaceRect" presStyleCnt="0"/>
      <dgm:spPr/>
    </dgm:pt>
    <dgm:pt modelId="{13F41E41-AB32-4A34-8BA5-8DD0F7D72530}" type="pres">
      <dgm:prSet presAssocID="{722F0AF8-3A5D-4C67-99F2-7DE9238C3DC7}" presName="parTx" presStyleLbl="revTx" presStyleIdx="6" presStyleCnt="8" custScaleY="125706">
        <dgm:presLayoutVars>
          <dgm:chMax val="0"/>
          <dgm:chPref val="0"/>
        </dgm:presLayoutVars>
      </dgm:prSet>
      <dgm:spPr/>
    </dgm:pt>
    <dgm:pt modelId="{1DA98ABE-D760-4DC9-930D-41A6836D7AAE}" type="pres">
      <dgm:prSet presAssocID="{5884497B-DC86-4E0E-B4D0-0B145DC73672}" presName="sibTrans" presStyleCnt="0"/>
      <dgm:spPr/>
    </dgm:pt>
    <dgm:pt modelId="{DEF3FAC8-9B41-4B89-8D56-CEBAC0068F77}" type="pres">
      <dgm:prSet presAssocID="{73C0626A-B31B-404B-B81E-1BAE9F8E9FCC}" presName="compNode" presStyleCnt="0"/>
      <dgm:spPr/>
    </dgm:pt>
    <dgm:pt modelId="{D8FC5E2D-079E-464A-9BE2-4E0EA86072C2}" type="pres">
      <dgm:prSet presAssocID="{73C0626A-B31B-404B-B81E-1BAE9F8E9FCC}" presName="bgRect" presStyleLbl="bgShp" presStyleIdx="7" presStyleCnt="8"/>
      <dgm:spPr/>
    </dgm:pt>
    <dgm:pt modelId="{5A40164D-D062-4B27-BD00-55C8DFDF1171}" type="pres">
      <dgm:prSet presAssocID="{73C0626A-B31B-404B-B81E-1BAE9F8E9FCC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ABF17D23-A99B-44BD-9973-480FF1E372B6}" type="pres">
      <dgm:prSet presAssocID="{73C0626A-B31B-404B-B81E-1BAE9F8E9FCC}" presName="spaceRect" presStyleCnt="0"/>
      <dgm:spPr/>
    </dgm:pt>
    <dgm:pt modelId="{B949FA95-488E-4413-B44C-AD21D188D8B2}" type="pres">
      <dgm:prSet presAssocID="{73C0626A-B31B-404B-B81E-1BAE9F8E9FCC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7CC1DA1F-F8C2-4F1F-A7E6-6C90C9B74DF6}" type="presOf" srcId="{A7F96064-32BA-4A25-88F3-A226737E5B5F}" destId="{047099C6-A9FE-409A-98B1-DFCE8CD8255F}" srcOrd="0" destOrd="0" presId="urn:microsoft.com/office/officeart/2018/2/layout/IconVerticalSolidList"/>
    <dgm:cxn modelId="{A57A0D2B-0349-476A-B186-85ED1AE34671}" srcId="{3B00616E-75F8-4963-BE71-B46A8E6F44F9}" destId="{B13F38C3-8880-42EB-AD33-4239A163681B}" srcOrd="0" destOrd="0" parTransId="{2E75D12A-BEDC-4D25-A970-8C87152457F6}" sibTransId="{4D58F1E0-72DF-4C81-9FBD-C88C55EDEB6D}"/>
    <dgm:cxn modelId="{6DCAF42D-2D11-4744-9568-CF64A7A02E81}" type="presOf" srcId="{3B00616E-75F8-4963-BE71-B46A8E6F44F9}" destId="{F45B4561-8576-4A31-8AC6-3EA18ABB30BC}" srcOrd="0" destOrd="0" presId="urn:microsoft.com/office/officeart/2018/2/layout/IconVerticalSolidList"/>
    <dgm:cxn modelId="{44AA803A-63D7-454C-9900-079E186BF0A3}" srcId="{3B00616E-75F8-4963-BE71-B46A8E6F44F9}" destId="{EEEB47C2-8E1D-4891-9CC1-0461EA169299}" srcOrd="1" destOrd="0" parTransId="{161F96A9-389D-43F4-A7C1-51B76BF17BC2}" sibTransId="{AB9E9BFB-A6FE-4507-B2AD-ED4458C17A39}"/>
    <dgm:cxn modelId="{E5F74340-585E-4C09-AC3B-79C5CDB6D2A2}" srcId="{3B00616E-75F8-4963-BE71-B46A8E6F44F9}" destId="{A7F96064-32BA-4A25-88F3-A226737E5B5F}" srcOrd="2" destOrd="0" parTransId="{4273A690-2313-4AD3-A6B2-3C4DEE98694B}" sibTransId="{7B63AAAB-DFC5-4B0A-A98C-C6B77F0F7B58}"/>
    <dgm:cxn modelId="{59B0255E-44AA-4743-BE75-0BD5A5909553}" srcId="{3B00616E-75F8-4963-BE71-B46A8E6F44F9}" destId="{4549B356-0977-4DBE-84E4-3B9FD0FE2715}" srcOrd="4" destOrd="0" parTransId="{7D78AC7C-5440-447F-ADF1-1484688820C6}" sibTransId="{BDBB5434-3576-400E-839F-EC91EAFE0FD6}"/>
    <dgm:cxn modelId="{DDE2056E-45E7-4B81-94B0-74FC198C741C}" srcId="{3B00616E-75F8-4963-BE71-B46A8E6F44F9}" destId="{73C0626A-B31B-404B-B81E-1BAE9F8E9FCC}" srcOrd="7" destOrd="0" parTransId="{9CC4DD1D-F96D-4247-B895-B625A73A2E97}" sibTransId="{8984A19D-249B-4B0C-A4D3-FDA1D695E4C3}"/>
    <dgm:cxn modelId="{83345551-DCAA-455F-A7AA-7A7EA4C5CCD7}" srcId="{3B00616E-75F8-4963-BE71-B46A8E6F44F9}" destId="{6753BE19-FFCC-4C76-A505-8C552C4BA48A}" srcOrd="5" destOrd="0" parTransId="{242127B1-8C97-4BCD-9989-12903C90253A}" sibTransId="{DFF56B3F-2B98-45DC-8B6D-369B6E6901C1}"/>
    <dgm:cxn modelId="{91842C7D-CF7E-415C-AE7E-A21A72F44B53}" type="presOf" srcId="{B13F38C3-8880-42EB-AD33-4239A163681B}" destId="{51195079-7488-4121-A41D-53F4E21C7244}" srcOrd="0" destOrd="0" presId="urn:microsoft.com/office/officeart/2018/2/layout/IconVerticalSolidList"/>
    <dgm:cxn modelId="{1E9AE490-A312-4C8F-B0FB-2455A1803A1D}" type="presOf" srcId="{EEEB47C2-8E1D-4891-9CC1-0461EA169299}" destId="{071F1370-1E3F-49AD-AA19-F6907626600F}" srcOrd="0" destOrd="0" presId="urn:microsoft.com/office/officeart/2018/2/layout/IconVerticalSolidList"/>
    <dgm:cxn modelId="{C2E98BA0-272A-4F95-978F-501E979102A8}" srcId="{3B00616E-75F8-4963-BE71-B46A8E6F44F9}" destId="{722F0AF8-3A5D-4C67-99F2-7DE9238C3DC7}" srcOrd="6" destOrd="0" parTransId="{D0899B4C-970E-4CD1-896A-B746F9F1D2B8}" sibTransId="{5884497B-DC86-4E0E-B4D0-0B145DC73672}"/>
    <dgm:cxn modelId="{92B809AB-F8B5-41E8-90BE-155428EA6E3B}" type="presOf" srcId="{73C0626A-B31B-404B-B81E-1BAE9F8E9FCC}" destId="{B949FA95-488E-4413-B44C-AD21D188D8B2}" srcOrd="0" destOrd="0" presId="urn:microsoft.com/office/officeart/2018/2/layout/IconVerticalSolidList"/>
    <dgm:cxn modelId="{DEED83BA-EF13-4150-B7FD-38397E66CD05}" srcId="{3B00616E-75F8-4963-BE71-B46A8E6F44F9}" destId="{67FF7B10-5B02-4040-A8AB-B4F95FD44C87}" srcOrd="3" destOrd="0" parTransId="{CF783F84-0BA9-4971-A301-B5CCA985F068}" sibTransId="{DDB8BDB1-287A-4F1B-91E9-AA3D8DB675CA}"/>
    <dgm:cxn modelId="{537BABD0-4AE5-4D24-AC6D-E40611399F51}" type="presOf" srcId="{67FF7B10-5B02-4040-A8AB-B4F95FD44C87}" destId="{18140103-ADC0-4C52-9846-9C3BC07BE42E}" srcOrd="0" destOrd="0" presId="urn:microsoft.com/office/officeart/2018/2/layout/IconVerticalSolidList"/>
    <dgm:cxn modelId="{393881DB-2689-47BD-A724-5C6990FAF168}" type="presOf" srcId="{4549B356-0977-4DBE-84E4-3B9FD0FE2715}" destId="{BBA0F3EC-782A-4EB3-BA9F-101A45FD861F}" srcOrd="0" destOrd="0" presId="urn:microsoft.com/office/officeart/2018/2/layout/IconVerticalSolidList"/>
    <dgm:cxn modelId="{F6E104ED-CC6F-4EF2-9224-E4D8D0D4B785}" type="presOf" srcId="{722F0AF8-3A5D-4C67-99F2-7DE9238C3DC7}" destId="{13F41E41-AB32-4A34-8BA5-8DD0F7D72530}" srcOrd="0" destOrd="0" presId="urn:microsoft.com/office/officeart/2018/2/layout/IconVerticalSolidList"/>
    <dgm:cxn modelId="{27EE5BF4-05AB-4CBC-9EC8-297131738EC8}" type="presOf" srcId="{6753BE19-FFCC-4C76-A505-8C552C4BA48A}" destId="{9FAA96B4-3E6B-409B-8B04-4B4F510030FA}" srcOrd="0" destOrd="0" presId="urn:microsoft.com/office/officeart/2018/2/layout/IconVerticalSolidList"/>
    <dgm:cxn modelId="{F00DC71C-8160-4712-A372-55B913D5BA83}" type="presParOf" srcId="{F45B4561-8576-4A31-8AC6-3EA18ABB30BC}" destId="{237DE83D-FA72-4FE6-A923-650C7F7F1872}" srcOrd="0" destOrd="0" presId="urn:microsoft.com/office/officeart/2018/2/layout/IconVerticalSolidList"/>
    <dgm:cxn modelId="{6F99FA6A-3415-4A29-B911-77D7B3201C33}" type="presParOf" srcId="{237DE83D-FA72-4FE6-A923-650C7F7F1872}" destId="{ACA0CE1E-1C97-4630-98FD-DC1C97572C93}" srcOrd="0" destOrd="0" presId="urn:microsoft.com/office/officeart/2018/2/layout/IconVerticalSolidList"/>
    <dgm:cxn modelId="{7A263866-D264-4732-AF84-290D14ABB19E}" type="presParOf" srcId="{237DE83D-FA72-4FE6-A923-650C7F7F1872}" destId="{2C6DED1E-E81D-452B-A022-0694DA8560F9}" srcOrd="1" destOrd="0" presId="urn:microsoft.com/office/officeart/2018/2/layout/IconVerticalSolidList"/>
    <dgm:cxn modelId="{74841762-5C3F-4183-B874-6B67A3CC03B8}" type="presParOf" srcId="{237DE83D-FA72-4FE6-A923-650C7F7F1872}" destId="{B730765A-6DC1-4B4C-AC27-578129BD5721}" srcOrd="2" destOrd="0" presId="urn:microsoft.com/office/officeart/2018/2/layout/IconVerticalSolidList"/>
    <dgm:cxn modelId="{1BBE1147-4627-441C-B395-44A2C11EED01}" type="presParOf" srcId="{237DE83D-FA72-4FE6-A923-650C7F7F1872}" destId="{51195079-7488-4121-A41D-53F4E21C7244}" srcOrd="3" destOrd="0" presId="urn:microsoft.com/office/officeart/2018/2/layout/IconVerticalSolidList"/>
    <dgm:cxn modelId="{7B623BE1-537F-49B7-AC13-72993E835F9F}" type="presParOf" srcId="{F45B4561-8576-4A31-8AC6-3EA18ABB30BC}" destId="{0F298BB9-03ED-4C40-9C37-40A6D3A18AB6}" srcOrd="1" destOrd="0" presId="urn:microsoft.com/office/officeart/2018/2/layout/IconVerticalSolidList"/>
    <dgm:cxn modelId="{02BD946A-65E6-4838-8B76-9B6781EF57DB}" type="presParOf" srcId="{F45B4561-8576-4A31-8AC6-3EA18ABB30BC}" destId="{7ABE9353-9CD2-430A-B031-7E6C35EA4482}" srcOrd="2" destOrd="0" presId="urn:microsoft.com/office/officeart/2018/2/layout/IconVerticalSolidList"/>
    <dgm:cxn modelId="{91E5C1E1-7C42-468D-AF8F-8DDF696B9D00}" type="presParOf" srcId="{7ABE9353-9CD2-430A-B031-7E6C35EA4482}" destId="{7DD2D12A-1F77-4792-BC2C-559773F819D5}" srcOrd="0" destOrd="0" presId="urn:microsoft.com/office/officeart/2018/2/layout/IconVerticalSolidList"/>
    <dgm:cxn modelId="{1FB4EB60-14E2-4A70-9635-29CED737FC2F}" type="presParOf" srcId="{7ABE9353-9CD2-430A-B031-7E6C35EA4482}" destId="{477AAFD0-8295-4C14-98C4-366F96B3F06D}" srcOrd="1" destOrd="0" presId="urn:microsoft.com/office/officeart/2018/2/layout/IconVerticalSolidList"/>
    <dgm:cxn modelId="{3A93B9DF-D3C9-435C-86CA-D65E514AA11E}" type="presParOf" srcId="{7ABE9353-9CD2-430A-B031-7E6C35EA4482}" destId="{7B9DFD66-4AA5-447A-8016-F066B9E3E7B2}" srcOrd="2" destOrd="0" presId="urn:microsoft.com/office/officeart/2018/2/layout/IconVerticalSolidList"/>
    <dgm:cxn modelId="{64EF20BE-9836-4D89-BD20-F48A21B6D10F}" type="presParOf" srcId="{7ABE9353-9CD2-430A-B031-7E6C35EA4482}" destId="{071F1370-1E3F-49AD-AA19-F6907626600F}" srcOrd="3" destOrd="0" presId="urn:microsoft.com/office/officeart/2018/2/layout/IconVerticalSolidList"/>
    <dgm:cxn modelId="{E80F3FED-C0A0-4A20-B651-A9E74B70BAA2}" type="presParOf" srcId="{F45B4561-8576-4A31-8AC6-3EA18ABB30BC}" destId="{6EE17422-E66B-4EE2-989B-7211CCE1514C}" srcOrd="3" destOrd="0" presId="urn:microsoft.com/office/officeart/2018/2/layout/IconVerticalSolidList"/>
    <dgm:cxn modelId="{999D3082-0995-4F99-9CFE-C499E5126108}" type="presParOf" srcId="{F45B4561-8576-4A31-8AC6-3EA18ABB30BC}" destId="{50C25720-C4BA-4EEC-B4EF-901D60F7C8E6}" srcOrd="4" destOrd="0" presId="urn:microsoft.com/office/officeart/2018/2/layout/IconVerticalSolidList"/>
    <dgm:cxn modelId="{E4DEE6FE-D2A4-4712-8D3C-EE77AAE4C1DD}" type="presParOf" srcId="{50C25720-C4BA-4EEC-B4EF-901D60F7C8E6}" destId="{35FE42A4-B998-4B03-B374-4F5DB984689E}" srcOrd="0" destOrd="0" presId="urn:microsoft.com/office/officeart/2018/2/layout/IconVerticalSolidList"/>
    <dgm:cxn modelId="{CF1DCA47-D727-427A-B12A-CF3008AF7F87}" type="presParOf" srcId="{50C25720-C4BA-4EEC-B4EF-901D60F7C8E6}" destId="{47E944B0-34C3-4ACC-BB35-4898F52A4895}" srcOrd="1" destOrd="0" presId="urn:microsoft.com/office/officeart/2018/2/layout/IconVerticalSolidList"/>
    <dgm:cxn modelId="{286FB6E4-4675-4B34-9339-8732FD5FAFFA}" type="presParOf" srcId="{50C25720-C4BA-4EEC-B4EF-901D60F7C8E6}" destId="{EDB76405-A7CD-4DA8-AC92-D2046B6950FB}" srcOrd="2" destOrd="0" presId="urn:microsoft.com/office/officeart/2018/2/layout/IconVerticalSolidList"/>
    <dgm:cxn modelId="{D4A134EF-454F-472E-A76B-37F9601E3E89}" type="presParOf" srcId="{50C25720-C4BA-4EEC-B4EF-901D60F7C8E6}" destId="{047099C6-A9FE-409A-98B1-DFCE8CD8255F}" srcOrd="3" destOrd="0" presId="urn:microsoft.com/office/officeart/2018/2/layout/IconVerticalSolidList"/>
    <dgm:cxn modelId="{BD3AEBA1-D7FD-43B5-815B-87435201C88B}" type="presParOf" srcId="{F45B4561-8576-4A31-8AC6-3EA18ABB30BC}" destId="{8FA73887-A7EE-4489-85EC-CD2E4B74C80A}" srcOrd="5" destOrd="0" presId="urn:microsoft.com/office/officeart/2018/2/layout/IconVerticalSolidList"/>
    <dgm:cxn modelId="{7BA0A49F-0D79-4DC0-B545-C9F44ECDC525}" type="presParOf" srcId="{F45B4561-8576-4A31-8AC6-3EA18ABB30BC}" destId="{B8294B9E-7299-4204-9988-93D5AD155130}" srcOrd="6" destOrd="0" presId="urn:microsoft.com/office/officeart/2018/2/layout/IconVerticalSolidList"/>
    <dgm:cxn modelId="{CFDAE5DB-A196-4A9A-8A08-9F81277ED047}" type="presParOf" srcId="{B8294B9E-7299-4204-9988-93D5AD155130}" destId="{6E2ACE0B-735A-4660-A426-975ECB4F6BD1}" srcOrd="0" destOrd="0" presId="urn:microsoft.com/office/officeart/2018/2/layout/IconVerticalSolidList"/>
    <dgm:cxn modelId="{24CEDEA6-B130-4C90-84F4-8CEC97234A53}" type="presParOf" srcId="{B8294B9E-7299-4204-9988-93D5AD155130}" destId="{C66AF71F-23A6-4EAE-B4F8-82303ACC8C19}" srcOrd="1" destOrd="0" presId="urn:microsoft.com/office/officeart/2018/2/layout/IconVerticalSolidList"/>
    <dgm:cxn modelId="{E5DDE554-3DAA-4C4E-B415-C254FBB233B3}" type="presParOf" srcId="{B8294B9E-7299-4204-9988-93D5AD155130}" destId="{34F360DB-8AF8-4BA3-BA2D-7A5E0D08F335}" srcOrd="2" destOrd="0" presId="urn:microsoft.com/office/officeart/2018/2/layout/IconVerticalSolidList"/>
    <dgm:cxn modelId="{DD66F84F-3E17-4EB5-89B3-C9B6763F68F0}" type="presParOf" srcId="{B8294B9E-7299-4204-9988-93D5AD155130}" destId="{18140103-ADC0-4C52-9846-9C3BC07BE42E}" srcOrd="3" destOrd="0" presId="urn:microsoft.com/office/officeart/2018/2/layout/IconVerticalSolidList"/>
    <dgm:cxn modelId="{6F3BF819-1429-4176-B5F8-49A479CE85A5}" type="presParOf" srcId="{F45B4561-8576-4A31-8AC6-3EA18ABB30BC}" destId="{4FBBBE6C-F0AB-4A9A-A4D8-2D1A954D046B}" srcOrd="7" destOrd="0" presId="urn:microsoft.com/office/officeart/2018/2/layout/IconVerticalSolidList"/>
    <dgm:cxn modelId="{29BC5919-E622-482A-8E7F-945B2656BD80}" type="presParOf" srcId="{F45B4561-8576-4A31-8AC6-3EA18ABB30BC}" destId="{8BFEBFD0-779A-45E4-8721-CB623BDFF38D}" srcOrd="8" destOrd="0" presId="urn:microsoft.com/office/officeart/2018/2/layout/IconVerticalSolidList"/>
    <dgm:cxn modelId="{26FDE504-6EDC-446B-B100-6E6543004774}" type="presParOf" srcId="{8BFEBFD0-779A-45E4-8721-CB623BDFF38D}" destId="{C9189BB2-CE1B-47CA-8520-6382B4311719}" srcOrd="0" destOrd="0" presId="urn:microsoft.com/office/officeart/2018/2/layout/IconVerticalSolidList"/>
    <dgm:cxn modelId="{A221FB8D-988B-4924-A518-48D162038002}" type="presParOf" srcId="{8BFEBFD0-779A-45E4-8721-CB623BDFF38D}" destId="{FC0F31E4-BEE4-4177-93E7-3E39F7DF4A56}" srcOrd="1" destOrd="0" presId="urn:microsoft.com/office/officeart/2018/2/layout/IconVerticalSolidList"/>
    <dgm:cxn modelId="{114D58D2-3E0A-4EF0-85C8-DCA08D6C4084}" type="presParOf" srcId="{8BFEBFD0-779A-45E4-8721-CB623BDFF38D}" destId="{BC113640-0EF0-46EB-A4BB-E710950EC635}" srcOrd="2" destOrd="0" presId="urn:microsoft.com/office/officeart/2018/2/layout/IconVerticalSolidList"/>
    <dgm:cxn modelId="{5429DD03-0039-4A8A-847F-FF3419D8048D}" type="presParOf" srcId="{8BFEBFD0-779A-45E4-8721-CB623BDFF38D}" destId="{BBA0F3EC-782A-4EB3-BA9F-101A45FD861F}" srcOrd="3" destOrd="0" presId="urn:microsoft.com/office/officeart/2018/2/layout/IconVerticalSolidList"/>
    <dgm:cxn modelId="{5555B697-78DC-4488-BB6A-2C3210259C8E}" type="presParOf" srcId="{F45B4561-8576-4A31-8AC6-3EA18ABB30BC}" destId="{CD444178-F1B8-4705-8A55-B64FC8D50EDE}" srcOrd="9" destOrd="0" presId="urn:microsoft.com/office/officeart/2018/2/layout/IconVerticalSolidList"/>
    <dgm:cxn modelId="{ACD6826D-70A7-417A-9B68-DCE57D61ECBD}" type="presParOf" srcId="{F45B4561-8576-4A31-8AC6-3EA18ABB30BC}" destId="{CED2DDBD-8DDF-46EF-B726-258EC7B65BC7}" srcOrd="10" destOrd="0" presId="urn:microsoft.com/office/officeart/2018/2/layout/IconVerticalSolidList"/>
    <dgm:cxn modelId="{92222764-7785-421A-9E20-803BE59BE5AF}" type="presParOf" srcId="{CED2DDBD-8DDF-46EF-B726-258EC7B65BC7}" destId="{61C3AB56-665B-4903-8DDA-8864F5C58CF8}" srcOrd="0" destOrd="0" presId="urn:microsoft.com/office/officeart/2018/2/layout/IconVerticalSolidList"/>
    <dgm:cxn modelId="{18F75724-39AE-4860-8E34-2C5A2E905E3F}" type="presParOf" srcId="{CED2DDBD-8DDF-46EF-B726-258EC7B65BC7}" destId="{5680F035-7B75-4550-817B-49536DC4E25C}" srcOrd="1" destOrd="0" presId="urn:microsoft.com/office/officeart/2018/2/layout/IconVerticalSolidList"/>
    <dgm:cxn modelId="{C238B7B2-4FB3-4608-A74D-6639031DA5D2}" type="presParOf" srcId="{CED2DDBD-8DDF-46EF-B726-258EC7B65BC7}" destId="{FCB8067C-46D7-4905-AEA8-5F6FDC5800F6}" srcOrd="2" destOrd="0" presId="urn:microsoft.com/office/officeart/2018/2/layout/IconVerticalSolidList"/>
    <dgm:cxn modelId="{869ABA4A-7526-430C-B558-064069338E30}" type="presParOf" srcId="{CED2DDBD-8DDF-46EF-B726-258EC7B65BC7}" destId="{9FAA96B4-3E6B-409B-8B04-4B4F510030FA}" srcOrd="3" destOrd="0" presId="urn:microsoft.com/office/officeart/2018/2/layout/IconVerticalSolidList"/>
    <dgm:cxn modelId="{702414AF-FFE4-4EB5-B1C3-586D2EBAD421}" type="presParOf" srcId="{F45B4561-8576-4A31-8AC6-3EA18ABB30BC}" destId="{0E6A0557-8072-41F1-9B10-8E50640180D6}" srcOrd="11" destOrd="0" presId="urn:microsoft.com/office/officeart/2018/2/layout/IconVerticalSolidList"/>
    <dgm:cxn modelId="{C4E40425-A467-4B7F-9314-EB8BD810A196}" type="presParOf" srcId="{F45B4561-8576-4A31-8AC6-3EA18ABB30BC}" destId="{88BAB292-7ED4-413A-A5AF-62A1DA221C3C}" srcOrd="12" destOrd="0" presId="urn:microsoft.com/office/officeart/2018/2/layout/IconVerticalSolidList"/>
    <dgm:cxn modelId="{FA420021-8BF7-438B-97CB-F04B0B4AD566}" type="presParOf" srcId="{88BAB292-7ED4-413A-A5AF-62A1DA221C3C}" destId="{AA45299C-2A0F-406F-B484-D65155CEA74F}" srcOrd="0" destOrd="0" presId="urn:microsoft.com/office/officeart/2018/2/layout/IconVerticalSolidList"/>
    <dgm:cxn modelId="{AA7B10BB-64D4-43BC-A904-35B26996B084}" type="presParOf" srcId="{88BAB292-7ED4-413A-A5AF-62A1DA221C3C}" destId="{AF207DB8-4D1F-48A8-A7EA-2DF9ADA39CFB}" srcOrd="1" destOrd="0" presId="urn:microsoft.com/office/officeart/2018/2/layout/IconVerticalSolidList"/>
    <dgm:cxn modelId="{1D3DA681-DE45-4103-8749-0AD05E1938DA}" type="presParOf" srcId="{88BAB292-7ED4-413A-A5AF-62A1DA221C3C}" destId="{B56C36B6-DE60-4B02-999F-1B545E8F4772}" srcOrd="2" destOrd="0" presId="urn:microsoft.com/office/officeart/2018/2/layout/IconVerticalSolidList"/>
    <dgm:cxn modelId="{402E2B14-7590-4149-A820-20002E350CBE}" type="presParOf" srcId="{88BAB292-7ED4-413A-A5AF-62A1DA221C3C}" destId="{13F41E41-AB32-4A34-8BA5-8DD0F7D72530}" srcOrd="3" destOrd="0" presId="urn:microsoft.com/office/officeart/2018/2/layout/IconVerticalSolidList"/>
    <dgm:cxn modelId="{BF2824B7-B079-4C48-9817-97940A0A6047}" type="presParOf" srcId="{F45B4561-8576-4A31-8AC6-3EA18ABB30BC}" destId="{1DA98ABE-D760-4DC9-930D-41A6836D7AAE}" srcOrd="13" destOrd="0" presId="urn:microsoft.com/office/officeart/2018/2/layout/IconVerticalSolidList"/>
    <dgm:cxn modelId="{7E0351B6-AE7F-46E2-81BA-55D5019EEF04}" type="presParOf" srcId="{F45B4561-8576-4A31-8AC6-3EA18ABB30BC}" destId="{DEF3FAC8-9B41-4B89-8D56-CEBAC0068F77}" srcOrd="14" destOrd="0" presId="urn:microsoft.com/office/officeart/2018/2/layout/IconVerticalSolidList"/>
    <dgm:cxn modelId="{B6C3F43A-021B-4199-8B87-DCDB1E791FC0}" type="presParOf" srcId="{DEF3FAC8-9B41-4B89-8D56-CEBAC0068F77}" destId="{D8FC5E2D-079E-464A-9BE2-4E0EA86072C2}" srcOrd="0" destOrd="0" presId="urn:microsoft.com/office/officeart/2018/2/layout/IconVerticalSolidList"/>
    <dgm:cxn modelId="{24B49070-9010-415B-BA86-540CBA3D1A8C}" type="presParOf" srcId="{DEF3FAC8-9B41-4B89-8D56-CEBAC0068F77}" destId="{5A40164D-D062-4B27-BD00-55C8DFDF1171}" srcOrd="1" destOrd="0" presId="urn:microsoft.com/office/officeart/2018/2/layout/IconVerticalSolidList"/>
    <dgm:cxn modelId="{5D7DDFC3-107D-4C78-9EAC-15526C5C29A6}" type="presParOf" srcId="{DEF3FAC8-9B41-4B89-8D56-CEBAC0068F77}" destId="{ABF17D23-A99B-44BD-9973-480FF1E372B6}" srcOrd="2" destOrd="0" presId="urn:microsoft.com/office/officeart/2018/2/layout/IconVerticalSolidList"/>
    <dgm:cxn modelId="{6B0962D3-7E16-40B2-863B-480E8DC9DCF3}" type="presParOf" srcId="{DEF3FAC8-9B41-4B89-8D56-CEBAC0068F77}" destId="{B949FA95-488E-4413-B44C-AD21D188D8B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B7DCCBB-3EFE-407B-8483-2A8AD3F11FE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F82E7AA-B4DC-442A-96B8-755559CBC633}">
      <dgm:prSet custT="1"/>
      <dgm:spPr>
        <a:solidFill>
          <a:schemeClr val="accent3">
            <a:lumMod val="60000"/>
            <a:lumOff val="40000"/>
          </a:schemeClr>
        </a:solidFill>
      </dgm:spPr>
      <dgm:t>
        <a:bodyPr/>
        <a:lstStyle/>
        <a:p>
          <a:r>
            <a:rPr lang="en-GB" sz="1600" dirty="0">
              <a:latin typeface="Abadi" panose="020B0604020104020204" pitchFamily="34" charset="0"/>
            </a:rPr>
            <a:t>The Novotel Hotel in Cardiff Central is a family friendly 4-star hotel</a:t>
          </a:r>
        </a:p>
      </dgm:t>
    </dgm:pt>
    <dgm:pt modelId="{115EC5DB-9612-45CF-BB78-9CDCFF0AEBD1}" type="parTrans" cxnId="{771A255D-5D9C-422D-BE10-CCE986FAF5FD}">
      <dgm:prSet/>
      <dgm:spPr/>
      <dgm:t>
        <a:bodyPr/>
        <a:lstStyle/>
        <a:p>
          <a:endParaRPr lang="en-GB"/>
        </a:p>
      </dgm:t>
    </dgm:pt>
    <dgm:pt modelId="{756E7B7D-FF0C-4417-9A84-D0FA2453ED30}" type="sibTrans" cxnId="{771A255D-5D9C-422D-BE10-CCE986FAF5FD}">
      <dgm:prSet/>
      <dgm:spPr/>
      <dgm:t>
        <a:bodyPr/>
        <a:lstStyle/>
        <a:p>
          <a:endParaRPr lang="en-GB"/>
        </a:p>
      </dgm:t>
    </dgm:pt>
    <dgm:pt modelId="{B1560886-0D85-42A6-A34B-4D7E49F93F0A}">
      <dgm:prSet custT="1"/>
      <dgm:spPr>
        <a:solidFill>
          <a:schemeClr val="accent5">
            <a:lumMod val="40000"/>
            <a:lumOff val="60000"/>
          </a:schemeClr>
        </a:solidFill>
      </dgm:spPr>
      <dgm:t>
        <a:bodyPr/>
        <a:lstStyle/>
        <a:p>
          <a:r>
            <a:rPr lang="en-GB" sz="1600" dirty="0">
              <a:latin typeface="Abadi" panose="020B0604020104020204" pitchFamily="34" charset="0"/>
            </a:rPr>
            <a:t>The  hotel is owned by the Accor Group, and it was built in 2009</a:t>
          </a:r>
        </a:p>
      </dgm:t>
    </dgm:pt>
    <dgm:pt modelId="{EA9E1924-49AB-4F84-A7E5-F82C679E859B}" type="parTrans" cxnId="{2359DA65-8F1C-438B-B40E-0234FC9452F6}">
      <dgm:prSet/>
      <dgm:spPr/>
      <dgm:t>
        <a:bodyPr/>
        <a:lstStyle/>
        <a:p>
          <a:endParaRPr lang="en-GB"/>
        </a:p>
      </dgm:t>
    </dgm:pt>
    <dgm:pt modelId="{34309A6C-3E6D-49F0-ACA5-43ED013C01DE}" type="sibTrans" cxnId="{2359DA65-8F1C-438B-B40E-0234FC9452F6}">
      <dgm:prSet/>
      <dgm:spPr/>
      <dgm:t>
        <a:bodyPr/>
        <a:lstStyle/>
        <a:p>
          <a:endParaRPr lang="en-GB"/>
        </a:p>
      </dgm:t>
    </dgm:pt>
    <dgm:pt modelId="{943F865C-8C0F-4E9B-9D19-13CF610D4507}">
      <dgm:prSet custT="1"/>
      <dgm:spPr>
        <a:solidFill>
          <a:srgbClr val="FFC000"/>
        </a:solidFill>
      </dgm:spPr>
      <dgm:t>
        <a:bodyPr/>
        <a:lstStyle/>
        <a:p>
          <a:r>
            <a:rPr lang="en-GB" sz="1600" dirty="0">
              <a:latin typeface="Abadi" panose="020B0604020104020204" pitchFamily="34" charset="0"/>
            </a:rPr>
            <a:t>It is located just a 20 minutes stroll from Cardiff Castle</a:t>
          </a:r>
        </a:p>
      </dgm:t>
    </dgm:pt>
    <dgm:pt modelId="{718B96EB-2096-425A-AD2A-B6E873A4B353}" type="parTrans" cxnId="{81D927AE-388B-458A-BA25-6E8D1F1A86D0}">
      <dgm:prSet/>
      <dgm:spPr/>
      <dgm:t>
        <a:bodyPr/>
        <a:lstStyle/>
        <a:p>
          <a:endParaRPr lang="en-GB"/>
        </a:p>
      </dgm:t>
    </dgm:pt>
    <dgm:pt modelId="{46FE5E9C-3122-45DA-81BC-B23AA5DD1480}" type="sibTrans" cxnId="{81D927AE-388B-458A-BA25-6E8D1F1A86D0}">
      <dgm:prSet/>
      <dgm:spPr/>
      <dgm:t>
        <a:bodyPr/>
        <a:lstStyle/>
        <a:p>
          <a:endParaRPr lang="en-GB"/>
        </a:p>
      </dgm:t>
    </dgm:pt>
    <dgm:pt modelId="{6635C3EB-EFA1-42E3-9AF0-B34216ACE2D1}">
      <dgm:prSet custT="1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GB" sz="1600" dirty="0">
              <a:latin typeface="Abadi" panose="020B0604020104020204" pitchFamily="34" charset="0"/>
            </a:rPr>
            <a:t>The hotel has 138 bedrooms with </a:t>
          </a:r>
          <a:r>
            <a:rPr lang="en-US" sz="1600" dirty="0">
              <a:latin typeface="Abadi" panose="020B0604020104020204" pitchFamily="34" charset="0"/>
            </a:rPr>
            <a:t>specious lobby, beautiful F&amp;B Outlets, meeting room facilities, indoor and outdoor pools, fitness  centers </a:t>
          </a:r>
          <a:endParaRPr lang="en-GB" sz="1600" dirty="0">
            <a:latin typeface="Abadi" panose="020B0604020104020204" pitchFamily="34" charset="0"/>
          </a:endParaRPr>
        </a:p>
      </dgm:t>
    </dgm:pt>
    <dgm:pt modelId="{414DD046-BD8B-4FF0-AFA0-6B6C9995830D}" type="parTrans" cxnId="{6260D353-B057-4003-8BAD-E7B0236CA663}">
      <dgm:prSet/>
      <dgm:spPr/>
      <dgm:t>
        <a:bodyPr/>
        <a:lstStyle/>
        <a:p>
          <a:endParaRPr lang="en-GB"/>
        </a:p>
      </dgm:t>
    </dgm:pt>
    <dgm:pt modelId="{27881D25-C6D0-48ED-9684-A2CBA1B4C2E4}" type="sibTrans" cxnId="{6260D353-B057-4003-8BAD-E7B0236CA663}">
      <dgm:prSet/>
      <dgm:spPr/>
      <dgm:t>
        <a:bodyPr/>
        <a:lstStyle/>
        <a:p>
          <a:endParaRPr lang="en-GB"/>
        </a:p>
      </dgm:t>
    </dgm:pt>
    <dgm:pt modelId="{69EE0B8C-AC29-4206-8637-2E6F41D8A8B5}">
      <dgm:prSet custT="1"/>
      <dgm:spPr/>
      <dgm:t>
        <a:bodyPr/>
        <a:lstStyle/>
        <a:p>
          <a:r>
            <a:rPr lang="en-GB" sz="1600" dirty="0">
              <a:latin typeface="Abadi" panose="020B0604020104020204" pitchFamily="34" charset="0"/>
            </a:rPr>
            <a:t>The hotel has a relaxing atmosphere emanating from and friendly staff lead by efficient and experience management team</a:t>
          </a:r>
          <a:r>
            <a:rPr lang="en-GB" sz="500" dirty="0">
              <a:latin typeface="Abadi" panose="020B0604020104020204" pitchFamily="34" charset="0"/>
            </a:rPr>
            <a:t>. </a:t>
          </a:r>
        </a:p>
      </dgm:t>
    </dgm:pt>
    <dgm:pt modelId="{0F229A7E-8654-400A-9C85-BD59D6F55D15}" type="parTrans" cxnId="{149B9521-EE82-4607-BC03-973C0DE9E2FA}">
      <dgm:prSet/>
      <dgm:spPr/>
      <dgm:t>
        <a:bodyPr/>
        <a:lstStyle/>
        <a:p>
          <a:endParaRPr lang="en-GB"/>
        </a:p>
      </dgm:t>
    </dgm:pt>
    <dgm:pt modelId="{0EAF34EE-4CB6-4686-AB6C-D3EF9ED85C8D}" type="sibTrans" cxnId="{149B9521-EE82-4607-BC03-973C0DE9E2FA}">
      <dgm:prSet/>
      <dgm:spPr/>
      <dgm:t>
        <a:bodyPr/>
        <a:lstStyle/>
        <a:p>
          <a:endParaRPr lang="en-GB"/>
        </a:p>
      </dgm:t>
    </dgm:pt>
    <dgm:pt modelId="{9F6E7558-3A8D-4223-9AA1-5BFC221CC18A}">
      <dgm:prSet custT="1"/>
      <dgm:spPr>
        <a:solidFill>
          <a:schemeClr val="tx2">
            <a:lumMod val="25000"/>
            <a:lumOff val="75000"/>
          </a:schemeClr>
        </a:solidFill>
      </dgm:spPr>
      <dgm:t>
        <a:bodyPr/>
        <a:lstStyle/>
        <a:p>
          <a:r>
            <a:rPr lang="en-GB" sz="1600" dirty="0">
              <a:latin typeface="Abadi" panose="020B0604020104020204" pitchFamily="34" charset="0"/>
            </a:rPr>
            <a:t>The hotel target customers are primarily business and family travellers to Cardiff </a:t>
          </a:r>
        </a:p>
      </dgm:t>
    </dgm:pt>
    <dgm:pt modelId="{C3D2D1AB-FB73-4374-B40A-5CA274350509}" type="parTrans" cxnId="{0513AA25-667F-4887-BADB-48F2C475A458}">
      <dgm:prSet/>
      <dgm:spPr/>
      <dgm:t>
        <a:bodyPr/>
        <a:lstStyle/>
        <a:p>
          <a:endParaRPr lang="en-GB"/>
        </a:p>
      </dgm:t>
    </dgm:pt>
    <dgm:pt modelId="{5E715C2B-3D9A-427B-9426-0AD97D002FE5}" type="sibTrans" cxnId="{0513AA25-667F-4887-BADB-48F2C475A458}">
      <dgm:prSet/>
      <dgm:spPr/>
      <dgm:t>
        <a:bodyPr/>
        <a:lstStyle/>
        <a:p>
          <a:endParaRPr lang="en-GB"/>
        </a:p>
      </dgm:t>
    </dgm:pt>
    <dgm:pt modelId="{BEF546FC-A710-4F09-A48D-2C83F7F6474E}">
      <dgm:prSet custT="1"/>
      <dgm:spPr>
        <a:solidFill>
          <a:srgbClr val="FF0000"/>
        </a:solidFill>
      </dgm:spPr>
      <dgm:t>
        <a:bodyPr/>
        <a:lstStyle/>
        <a:p>
          <a:r>
            <a:rPr lang="en-GB" sz="1600" dirty="0">
              <a:latin typeface="Abadi" panose="020B0604020104020204" pitchFamily="34" charset="0"/>
            </a:rPr>
            <a:t>The hotel is lead by its general manager and a team of five departmental mangers including F&amp;B, Frond office, Housekeeping, Maintenance department </a:t>
          </a:r>
        </a:p>
      </dgm:t>
    </dgm:pt>
    <dgm:pt modelId="{BEA705D8-A166-4273-A49D-92069B3BD6D6}" type="parTrans" cxnId="{8ADB9736-6179-4A8A-85CD-692E7C00F225}">
      <dgm:prSet/>
      <dgm:spPr/>
      <dgm:t>
        <a:bodyPr/>
        <a:lstStyle/>
        <a:p>
          <a:endParaRPr lang="en-GB"/>
        </a:p>
      </dgm:t>
    </dgm:pt>
    <dgm:pt modelId="{90C6CF76-08F9-4EE7-B38D-9118F1C3758C}" type="sibTrans" cxnId="{8ADB9736-6179-4A8A-85CD-692E7C00F225}">
      <dgm:prSet/>
      <dgm:spPr/>
      <dgm:t>
        <a:bodyPr/>
        <a:lstStyle/>
        <a:p>
          <a:endParaRPr lang="en-GB"/>
        </a:p>
      </dgm:t>
    </dgm:pt>
    <dgm:pt modelId="{2B3A717D-F978-493F-8D4A-31CA58B95B45}">
      <dgm:prSet custT="1"/>
      <dgm:spPr>
        <a:solidFill>
          <a:schemeClr val="bg2">
            <a:lumMod val="90000"/>
          </a:schemeClr>
        </a:solidFill>
      </dgm:spPr>
      <dgm:t>
        <a:bodyPr/>
        <a:lstStyle/>
        <a:p>
          <a:r>
            <a:rPr lang="en-GB" sz="1600" dirty="0">
              <a:solidFill>
                <a:schemeClr val="tx1"/>
              </a:solidFill>
              <a:latin typeface="Abadi" panose="020B0604020104020204" pitchFamily="34" charset="0"/>
            </a:rPr>
            <a:t>There are approximately 100 employees at the Hotel </a:t>
          </a:r>
        </a:p>
      </dgm:t>
    </dgm:pt>
    <dgm:pt modelId="{B87986E8-BAE5-4DE5-AE08-E05A32903DAA}" type="parTrans" cxnId="{798175EB-06D8-4309-B857-DEFB18955728}">
      <dgm:prSet/>
      <dgm:spPr/>
      <dgm:t>
        <a:bodyPr/>
        <a:lstStyle/>
        <a:p>
          <a:endParaRPr lang="en-GB"/>
        </a:p>
      </dgm:t>
    </dgm:pt>
    <dgm:pt modelId="{6A4FEFB9-85EB-4F5B-94A1-F3DC48008DAF}" type="sibTrans" cxnId="{798175EB-06D8-4309-B857-DEFB18955728}">
      <dgm:prSet/>
      <dgm:spPr/>
      <dgm:t>
        <a:bodyPr/>
        <a:lstStyle/>
        <a:p>
          <a:endParaRPr lang="en-GB"/>
        </a:p>
      </dgm:t>
    </dgm:pt>
    <dgm:pt modelId="{1900E033-D103-44CC-8F7B-6557B75DB68F}" type="pres">
      <dgm:prSet presAssocID="{2B7DCCBB-3EFE-407B-8483-2A8AD3F11FEE}" presName="linear" presStyleCnt="0">
        <dgm:presLayoutVars>
          <dgm:animLvl val="lvl"/>
          <dgm:resizeHandles val="exact"/>
        </dgm:presLayoutVars>
      </dgm:prSet>
      <dgm:spPr/>
    </dgm:pt>
    <dgm:pt modelId="{B3BA921C-7C56-4BA9-89A5-0AB20E627FEE}" type="pres">
      <dgm:prSet presAssocID="{1F82E7AA-B4DC-442A-96B8-755559CBC633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CF0FC1FC-6758-4780-AE39-93870C74191D}" type="pres">
      <dgm:prSet presAssocID="{756E7B7D-FF0C-4417-9A84-D0FA2453ED30}" presName="spacer" presStyleCnt="0"/>
      <dgm:spPr/>
    </dgm:pt>
    <dgm:pt modelId="{25137B63-317E-450C-AD02-DCBD0755EC23}" type="pres">
      <dgm:prSet presAssocID="{B1560886-0D85-42A6-A34B-4D7E49F93F0A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BB3288F3-0641-4501-942A-669FB19DD8D7}" type="pres">
      <dgm:prSet presAssocID="{34309A6C-3E6D-49F0-ACA5-43ED013C01DE}" presName="spacer" presStyleCnt="0"/>
      <dgm:spPr/>
    </dgm:pt>
    <dgm:pt modelId="{FCE231DF-C8F4-4224-B65D-A08C985AAFBC}" type="pres">
      <dgm:prSet presAssocID="{943F865C-8C0F-4E9B-9D19-13CF610D4507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A3B8C2AC-7CEB-4B96-AF11-F394C96D3940}" type="pres">
      <dgm:prSet presAssocID="{46FE5E9C-3122-45DA-81BC-B23AA5DD1480}" presName="spacer" presStyleCnt="0"/>
      <dgm:spPr/>
    </dgm:pt>
    <dgm:pt modelId="{73210C3B-F7C5-4032-ABB2-9B1A71E952E6}" type="pres">
      <dgm:prSet presAssocID="{6635C3EB-EFA1-42E3-9AF0-B34216ACE2D1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93952C85-AC02-45D5-909E-6EDD404ABE9C}" type="pres">
      <dgm:prSet presAssocID="{27881D25-C6D0-48ED-9684-A2CBA1B4C2E4}" presName="spacer" presStyleCnt="0"/>
      <dgm:spPr/>
    </dgm:pt>
    <dgm:pt modelId="{9F97525B-7CF6-4347-A484-9FAFAC8EB6F5}" type="pres">
      <dgm:prSet presAssocID="{69EE0B8C-AC29-4206-8637-2E6F41D8A8B5}" presName="parentText" presStyleLbl="node1" presStyleIdx="4" presStyleCnt="8" custLinFactNeighborY="-7261">
        <dgm:presLayoutVars>
          <dgm:chMax val="0"/>
          <dgm:bulletEnabled val="1"/>
        </dgm:presLayoutVars>
      </dgm:prSet>
      <dgm:spPr/>
    </dgm:pt>
    <dgm:pt modelId="{9129E68E-EB9B-4E81-BB6C-B042848974DA}" type="pres">
      <dgm:prSet presAssocID="{0EAF34EE-4CB6-4686-AB6C-D3EF9ED85C8D}" presName="spacer" presStyleCnt="0"/>
      <dgm:spPr/>
    </dgm:pt>
    <dgm:pt modelId="{A25AEA34-4884-4C7F-B354-DC1FE5E77DAB}" type="pres">
      <dgm:prSet presAssocID="{9F6E7558-3A8D-4223-9AA1-5BFC221CC18A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514E1CCC-6069-488B-BE15-EEC892457A62}" type="pres">
      <dgm:prSet presAssocID="{5E715C2B-3D9A-427B-9426-0AD97D002FE5}" presName="spacer" presStyleCnt="0"/>
      <dgm:spPr/>
    </dgm:pt>
    <dgm:pt modelId="{F5E617C5-0EF3-41FB-87CC-4350A40A67F6}" type="pres">
      <dgm:prSet presAssocID="{BEF546FC-A710-4F09-A48D-2C83F7F6474E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E9B1C820-2389-4B6A-ADE3-6052BA38BE1E}" type="pres">
      <dgm:prSet presAssocID="{90C6CF76-08F9-4EE7-B38D-9118F1C3758C}" presName="spacer" presStyleCnt="0"/>
      <dgm:spPr/>
    </dgm:pt>
    <dgm:pt modelId="{F8669CDE-26D6-49B2-B0E5-3FB14863B294}" type="pres">
      <dgm:prSet presAssocID="{2B3A717D-F978-493F-8D4A-31CA58B95B45}" presName="parentText" presStyleLbl="node1" presStyleIdx="7" presStyleCnt="8" custLinFactY="74533" custLinFactNeighborY="100000">
        <dgm:presLayoutVars>
          <dgm:chMax val="0"/>
          <dgm:bulletEnabled val="1"/>
        </dgm:presLayoutVars>
      </dgm:prSet>
      <dgm:spPr/>
    </dgm:pt>
  </dgm:ptLst>
  <dgm:cxnLst>
    <dgm:cxn modelId="{5C885A07-D8DF-4127-960D-CD6CA3DF2F14}" type="presOf" srcId="{2B7DCCBB-3EFE-407B-8483-2A8AD3F11FEE}" destId="{1900E033-D103-44CC-8F7B-6557B75DB68F}" srcOrd="0" destOrd="0" presId="urn:microsoft.com/office/officeart/2005/8/layout/vList2"/>
    <dgm:cxn modelId="{149B9521-EE82-4607-BC03-973C0DE9E2FA}" srcId="{2B7DCCBB-3EFE-407B-8483-2A8AD3F11FEE}" destId="{69EE0B8C-AC29-4206-8637-2E6F41D8A8B5}" srcOrd="4" destOrd="0" parTransId="{0F229A7E-8654-400A-9C85-BD59D6F55D15}" sibTransId="{0EAF34EE-4CB6-4686-AB6C-D3EF9ED85C8D}"/>
    <dgm:cxn modelId="{0513AA25-667F-4887-BADB-48F2C475A458}" srcId="{2B7DCCBB-3EFE-407B-8483-2A8AD3F11FEE}" destId="{9F6E7558-3A8D-4223-9AA1-5BFC221CC18A}" srcOrd="5" destOrd="0" parTransId="{C3D2D1AB-FB73-4374-B40A-5CA274350509}" sibTransId="{5E715C2B-3D9A-427B-9426-0AD97D002FE5}"/>
    <dgm:cxn modelId="{239A372B-A299-400D-8B43-CB841BE035F9}" type="presOf" srcId="{69EE0B8C-AC29-4206-8637-2E6F41D8A8B5}" destId="{9F97525B-7CF6-4347-A484-9FAFAC8EB6F5}" srcOrd="0" destOrd="0" presId="urn:microsoft.com/office/officeart/2005/8/layout/vList2"/>
    <dgm:cxn modelId="{9AE3D134-489B-4B16-9B49-B329445E0990}" type="presOf" srcId="{BEF546FC-A710-4F09-A48D-2C83F7F6474E}" destId="{F5E617C5-0EF3-41FB-87CC-4350A40A67F6}" srcOrd="0" destOrd="0" presId="urn:microsoft.com/office/officeart/2005/8/layout/vList2"/>
    <dgm:cxn modelId="{8ADB9736-6179-4A8A-85CD-692E7C00F225}" srcId="{2B7DCCBB-3EFE-407B-8483-2A8AD3F11FEE}" destId="{BEF546FC-A710-4F09-A48D-2C83F7F6474E}" srcOrd="6" destOrd="0" parTransId="{BEA705D8-A166-4273-A49D-92069B3BD6D6}" sibTransId="{90C6CF76-08F9-4EE7-B38D-9118F1C3758C}"/>
    <dgm:cxn modelId="{771A255D-5D9C-422D-BE10-CCE986FAF5FD}" srcId="{2B7DCCBB-3EFE-407B-8483-2A8AD3F11FEE}" destId="{1F82E7AA-B4DC-442A-96B8-755559CBC633}" srcOrd="0" destOrd="0" parTransId="{115EC5DB-9612-45CF-BB78-9CDCFF0AEBD1}" sibTransId="{756E7B7D-FF0C-4417-9A84-D0FA2453ED30}"/>
    <dgm:cxn modelId="{2359DA65-8F1C-438B-B40E-0234FC9452F6}" srcId="{2B7DCCBB-3EFE-407B-8483-2A8AD3F11FEE}" destId="{B1560886-0D85-42A6-A34B-4D7E49F93F0A}" srcOrd="1" destOrd="0" parTransId="{EA9E1924-49AB-4F84-A7E5-F82C679E859B}" sibTransId="{34309A6C-3E6D-49F0-ACA5-43ED013C01DE}"/>
    <dgm:cxn modelId="{6260D353-B057-4003-8BAD-E7B0236CA663}" srcId="{2B7DCCBB-3EFE-407B-8483-2A8AD3F11FEE}" destId="{6635C3EB-EFA1-42E3-9AF0-B34216ACE2D1}" srcOrd="3" destOrd="0" parTransId="{414DD046-BD8B-4FF0-AFA0-6B6C9995830D}" sibTransId="{27881D25-C6D0-48ED-9684-A2CBA1B4C2E4}"/>
    <dgm:cxn modelId="{D7771C9A-9A8A-4E5B-884A-E7CB1E543ED5}" type="presOf" srcId="{943F865C-8C0F-4E9B-9D19-13CF610D4507}" destId="{FCE231DF-C8F4-4224-B65D-A08C985AAFBC}" srcOrd="0" destOrd="0" presId="urn:microsoft.com/office/officeart/2005/8/layout/vList2"/>
    <dgm:cxn modelId="{CE8CE59B-F31D-4876-B083-33731C749035}" type="presOf" srcId="{9F6E7558-3A8D-4223-9AA1-5BFC221CC18A}" destId="{A25AEA34-4884-4C7F-B354-DC1FE5E77DAB}" srcOrd="0" destOrd="0" presId="urn:microsoft.com/office/officeart/2005/8/layout/vList2"/>
    <dgm:cxn modelId="{81D927AE-388B-458A-BA25-6E8D1F1A86D0}" srcId="{2B7DCCBB-3EFE-407B-8483-2A8AD3F11FEE}" destId="{943F865C-8C0F-4E9B-9D19-13CF610D4507}" srcOrd="2" destOrd="0" parTransId="{718B96EB-2096-425A-AD2A-B6E873A4B353}" sibTransId="{46FE5E9C-3122-45DA-81BC-B23AA5DD1480}"/>
    <dgm:cxn modelId="{C74542B1-DF22-48D7-B10E-BDA67A932569}" type="presOf" srcId="{2B3A717D-F978-493F-8D4A-31CA58B95B45}" destId="{F8669CDE-26D6-49B2-B0E5-3FB14863B294}" srcOrd="0" destOrd="0" presId="urn:microsoft.com/office/officeart/2005/8/layout/vList2"/>
    <dgm:cxn modelId="{6C708FB6-830F-405F-B3A8-058634715DBD}" type="presOf" srcId="{1F82E7AA-B4DC-442A-96B8-755559CBC633}" destId="{B3BA921C-7C56-4BA9-89A5-0AB20E627FEE}" srcOrd="0" destOrd="0" presId="urn:microsoft.com/office/officeart/2005/8/layout/vList2"/>
    <dgm:cxn modelId="{798175EB-06D8-4309-B857-DEFB18955728}" srcId="{2B7DCCBB-3EFE-407B-8483-2A8AD3F11FEE}" destId="{2B3A717D-F978-493F-8D4A-31CA58B95B45}" srcOrd="7" destOrd="0" parTransId="{B87986E8-BAE5-4DE5-AE08-E05A32903DAA}" sibTransId="{6A4FEFB9-85EB-4F5B-94A1-F3DC48008DAF}"/>
    <dgm:cxn modelId="{CF8B24EE-D653-4936-BCF5-33E0FDBC753C}" type="presOf" srcId="{B1560886-0D85-42A6-A34B-4D7E49F93F0A}" destId="{25137B63-317E-450C-AD02-DCBD0755EC23}" srcOrd="0" destOrd="0" presId="urn:microsoft.com/office/officeart/2005/8/layout/vList2"/>
    <dgm:cxn modelId="{59D742F9-07C1-41FE-8438-8FF3F14B5414}" type="presOf" srcId="{6635C3EB-EFA1-42E3-9AF0-B34216ACE2D1}" destId="{73210C3B-F7C5-4032-ABB2-9B1A71E952E6}" srcOrd="0" destOrd="0" presId="urn:microsoft.com/office/officeart/2005/8/layout/vList2"/>
    <dgm:cxn modelId="{9194ECF3-A301-4736-A76E-5FACA4DD5B69}" type="presParOf" srcId="{1900E033-D103-44CC-8F7B-6557B75DB68F}" destId="{B3BA921C-7C56-4BA9-89A5-0AB20E627FEE}" srcOrd="0" destOrd="0" presId="urn:microsoft.com/office/officeart/2005/8/layout/vList2"/>
    <dgm:cxn modelId="{4672A333-8C2F-4779-B7AA-447621A32B67}" type="presParOf" srcId="{1900E033-D103-44CC-8F7B-6557B75DB68F}" destId="{CF0FC1FC-6758-4780-AE39-93870C74191D}" srcOrd="1" destOrd="0" presId="urn:microsoft.com/office/officeart/2005/8/layout/vList2"/>
    <dgm:cxn modelId="{62E14898-D9D4-460F-97A4-3FC66B79FF31}" type="presParOf" srcId="{1900E033-D103-44CC-8F7B-6557B75DB68F}" destId="{25137B63-317E-450C-AD02-DCBD0755EC23}" srcOrd="2" destOrd="0" presId="urn:microsoft.com/office/officeart/2005/8/layout/vList2"/>
    <dgm:cxn modelId="{3752F746-FA20-4282-80A5-092AA0986E59}" type="presParOf" srcId="{1900E033-D103-44CC-8F7B-6557B75DB68F}" destId="{BB3288F3-0641-4501-942A-669FB19DD8D7}" srcOrd="3" destOrd="0" presId="urn:microsoft.com/office/officeart/2005/8/layout/vList2"/>
    <dgm:cxn modelId="{581529B1-0B39-40E6-9693-6ABFF8B66E73}" type="presParOf" srcId="{1900E033-D103-44CC-8F7B-6557B75DB68F}" destId="{FCE231DF-C8F4-4224-B65D-A08C985AAFBC}" srcOrd="4" destOrd="0" presId="urn:microsoft.com/office/officeart/2005/8/layout/vList2"/>
    <dgm:cxn modelId="{D41CA01D-A05F-4BA7-B062-F6499F67F2D2}" type="presParOf" srcId="{1900E033-D103-44CC-8F7B-6557B75DB68F}" destId="{A3B8C2AC-7CEB-4B96-AF11-F394C96D3940}" srcOrd="5" destOrd="0" presId="urn:microsoft.com/office/officeart/2005/8/layout/vList2"/>
    <dgm:cxn modelId="{05FBC1FB-122A-4307-A181-32AB6BC5A54D}" type="presParOf" srcId="{1900E033-D103-44CC-8F7B-6557B75DB68F}" destId="{73210C3B-F7C5-4032-ABB2-9B1A71E952E6}" srcOrd="6" destOrd="0" presId="urn:microsoft.com/office/officeart/2005/8/layout/vList2"/>
    <dgm:cxn modelId="{AEB87BA1-E159-49A8-99D8-1D2247DB48CB}" type="presParOf" srcId="{1900E033-D103-44CC-8F7B-6557B75DB68F}" destId="{93952C85-AC02-45D5-909E-6EDD404ABE9C}" srcOrd="7" destOrd="0" presId="urn:microsoft.com/office/officeart/2005/8/layout/vList2"/>
    <dgm:cxn modelId="{6374CB9A-C4FE-4F73-956F-61976FB58322}" type="presParOf" srcId="{1900E033-D103-44CC-8F7B-6557B75DB68F}" destId="{9F97525B-7CF6-4347-A484-9FAFAC8EB6F5}" srcOrd="8" destOrd="0" presId="urn:microsoft.com/office/officeart/2005/8/layout/vList2"/>
    <dgm:cxn modelId="{7B9A45AD-60F6-4A94-8E47-91F3DDFF0C5D}" type="presParOf" srcId="{1900E033-D103-44CC-8F7B-6557B75DB68F}" destId="{9129E68E-EB9B-4E81-BB6C-B042848974DA}" srcOrd="9" destOrd="0" presId="urn:microsoft.com/office/officeart/2005/8/layout/vList2"/>
    <dgm:cxn modelId="{DDAEB361-5517-46F0-BEAD-F266C96A245F}" type="presParOf" srcId="{1900E033-D103-44CC-8F7B-6557B75DB68F}" destId="{A25AEA34-4884-4C7F-B354-DC1FE5E77DAB}" srcOrd="10" destOrd="0" presId="urn:microsoft.com/office/officeart/2005/8/layout/vList2"/>
    <dgm:cxn modelId="{2D79F8C4-21B5-4542-8EAE-FC5EB088D9AC}" type="presParOf" srcId="{1900E033-D103-44CC-8F7B-6557B75DB68F}" destId="{514E1CCC-6069-488B-BE15-EEC892457A62}" srcOrd="11" destOrd="0" presId="urn:microsoft.com/office/officeart/2005/8/layout/vList2"/>
    <dgm:cxn modelId="{D1EAD9D5-1EE4-4E97-BC94-42254024E75B}" type="presParOf" srcId="{1900E033-D103-44CC-8F7B-6557B75DB68F}" destId="{F5E617C5-0EF3-41FB-87CC-4350A40A67F6}" srcOrd="12" destOrd="0" presId="urn:microsoft.com/office/officeart/2005/8/layout/vList2"/>
    <dgm:cxn modelId="{6127D005-5F2E-4B2B-81D8-1D11F5D19E22}" type="presParOf" srcId="{1900E033-D103-44CC-8F7B-6557B75DB68F}" destId="{E9B1C820-2389-4B6A-ADE3-6052BA38BE1E}" srcOrd="13" destOrd="0" presId="urn:microsoft.com/office/officeart/2005/8/layout/vList2"/>
    <dgm:cxn modelId="{F7216280-F32D-4F08-B78A-7C6DC109B3AB}" type="presParOf" srcId="{1900E033-D103-44CC-8F7B-6557B75DB68F}" destId="{F8669CDE-26D6-49B2-B0E5-3FB14863B294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F8D762D-1B59-4BDA-A6D8-C36E0BE2577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F0495BE-704A-4E96-B96F-4C5BCE903A47}">
      <dgm:prSet/>
      <dgm:spPr>
        <a:solidFill>
          <a:srgbClr val="FF0000"/>
        </a:solidFill>
      </dgm:spPr>
      <dgm:t>
        <a:bodyPr/>
        <a:lstStyle/>
        <a:p>
          <a:r>
            <a:rPr lang="en-US" dirty="0">
              <a:latin typeface="Abadi" panose="020B0604020104020204" pitchFamily="34" charset="0"/>
            </a:rPr>
            <a:t>Novotel F&amp;B Department has several outlets including restaurants, bars, kitchen and room services</a:t>
          </a:r>
          <a:endParaRPr lang="en-GB" dirty="0">
            <a:latin typeface="Abadi" panose="020B0604020104020204" pitchFamily="34" charset="0"/>
          </a:endParaRPr>
        </a:p>
      </dgm:t>
    </dgm:pt>
    <dgm:pt modelId="{BFC50C75-F44A-479E-98D2-93E37A7D7EC2}" type="parTrans" cxnId="{C4F94A29-2211-4C61-A2C0-97A3E490C722}">
      <dgm:prSet/>
      <dgm:spPr/>
      <dgm:t>
        <a:bodyPr/>
        <a:lstStyle/>
        <a:p>
          <a:endParaRPr lang="en-GB"/>
        </a:p>
      </dgm:t>
    </dgm:pt>
    <dgm:pt modelId="{2457E355-2240-4E32-B95B-9B49D9045B31}" type="sibTrans" cxnId="{C4F94A29-2211-4C61-A2C0-97A3E490C722}">
      <dgm:prSet/>
      <dgm:spPr/>
      <dgm:t>
        <a:bodyPr/>
        <a:lstStyle/>
        <a:p>
          <a:endParaRPr lang="en-GB"/>
        </a:p>
      </dgm:t>
    </dgm:pt>
    <dgm:pt modelId="{F7F115B0-164F-4EE0-BD66-3F0AD0EBAABD}">
      <dgm:prSet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US" dirty="0">
              <a:latin typeface="Abadi" panose="020B0604020104020204" pitchFamily="34" charset="0"/>
            </a:rPr>
            <a:t>Works includes serving food and drinks to customers</a:t>
          </a:r>
          <a:endParaRPr lang="en-GB" dirty="0">
            <a:latin typeface="Abadi" panose="020B0604020104020204" pitchFamily="34" charset="0"/>
          </a:endParaRPr>
        </a:p>
      </dgm:t>
    </dgm:pt>
    <dgm:pt modelId="{B3D8485D-ED39-4A86-A80C-BDED244D3B2C}" type="parTrans" cxnId="{7CBEA5B3-F46A-4BDF-A12A-E08A98748BBE}">
      <dgm:prSet/>
      <dgm:spPr/>
      <dgm:t>
        <a:bodyPr/>
        <a:lstStyle/>
        <a:p>
          <a:endParaRPr lang="en-GB"/>
        </a:p>
      </dgm:t>
    </dgm:pt>
    <dgm:pt modelId="{362CA41F-95F2-4996-A7C2-69B707CCBC64}" type="sibTrans" cxnId="{7CBEA5B3-F46A-4BDF-A12A-E08A98748BBE}">
      <dgm:prSet/>
      <dgm:spPr/>
      <dgm:t>
        <a:bodyPr/>
        <a:lstStyle/>
        <a:p>
          <a:endParaRPr lang="en-GB"/>
        </a:p>
      </dgm:t>
    </dgm:pt>
    <dgm:pt modelId="{276E83EE-8B25-4E37-860B-2E855AA98210}">
      <dgm:prSet/>
      <dgm:spPr>
        <a:solidFill>
          <a:schemeClr val="accent6">
            <a:lumMod val="40000"/>
            <a:lumOff val="60000"/>
          </a:schemeClr>
        </a:solidFill>
      </dgm:spPr>
      <dgm:t>
        <a:bodyPr/>
        <a:lstStyle/>
        <a:p>
          <a:r>
            <a:rPr lang="en-US" dirty="0">
              <a:latin typeface="Abadi" panose="020B0604020104020204" pitchFamily="34" charset="0"/>
            </a:rPr>
            <a:t>The department follows team works with focus on highest level of efficiency and utmost accuracy for food and drink services </a:t>
          </a:r>
          <a:endParaRPr lang="en-GB" dirty="0">
            <a:latin typeface="Abadi" panose="020B0604020104020204" pitchFamily="34" charset="0"/>
          </a:endParaRPr>
        </a:p>
      </dgm:t>
    </dgm:pt>
    <dgm:pt modelId="{316E9347-4222-4BB3-90CB-D032FA5DB047}" type="parTrans" cxnId="{70E9FB44-8437-4A67-AAEC-CA37658F50AD}">
      <dgm:prSet/>
      <dgm:spPr/>
      <dgm:t>
        <a:bodyPr/>
        <a:lstStyle/>
        <a:p>
          <a:endParaRPr lang="en-GB"/>
        </a:p>
      </dgm:t>
    </dgm:pt>
    <dgm:pt modelId="{7AD7B73B-18C3-481C-8F36-074E36DF0CA7}" type="sibTrans" cxnId="{70E9FB44-8437-4A67-AAEC-CA37658F50AD}">
      <dgm:prSet/>
      <dgm:spPr/>
      <dgm:t>
        <a:bodyPr/>
        <a:lstStyle/>
        <a:p>
          <a:endParaRPr lang="en-GB"/>
        </a:p>
      </dgm:t>
    </dgm:pt>
    <dgm:pt modelId="{97FF99BC-A0C3-4535-893B-5644BBDC7394}">
      <dgm:prSet/>
      <dgm:spPr/>
      <dgm:t>
        <a:bodyPr/>
        <a:lstStyle/>
        <a:p>
          <a:r>
            <a:rPr lang="en-US" dirty="0">
              <a:latin typeface="Abadi" panose="020B0604020104020204" pitchFamily="34" charset="0"/>
            </a:rPr>
            <a:t>The department is lead by F&amp;B manager and supported by team of supervisors, manager and executive chef. </a:t>
          </a:r>
          <a:endParaRPr lang="en-GB" dirty="0">
            <a:latin typeface="Abadi" panose="020B0604020104020204" pitchFamily="34" charset="0"/>
          </a:endParaRPr>
        </a:p>
      </dgm:t>
    </dgm:pt>
    <dgm:pt modelId="{1A359ED9-CDAA-4AA9-AF50-C06F7F5BC682}" type="parTrans" cxnId="{99D47E36-0CC4-4C7F-B468-2E1F0B7ED9A9}">
      <dgm:prSet/>
      <dgm:spPr/>
      <dgm:t>
        <a:bodyPr/>
        <a:lstStyle/>
        <a:p>
          <a:endParaRPr lang="en-GB"/>
        </a:p>
      </dgm:t>
    </dgm:pt>
    <dgm:pt modelId="{41C111C0-3EEE-477A-9355-727971C2B38E}" type="sibTrans" cxnId="{99D47E36-0CC4-4C7F-B468-2E1F0B7ED9A9}">
      <dgm:prSet/>
      <dgm:spPr/>
      <dgm:t>
        <a:bodyPr/>
        <a:lstStyle/>
        <a:p>
          <a:endParaRPr lang="en-GB"/>
        </a:p>
      </dgm:t>
    </dgm:pt>
    <dgm:pt modelId="{E36A0F25-05B4-49D3-A685-BC67C6A79265}">
      <dgm:prSet/>
      <dgm:spPr>
        <a:solidFill>
          <a:srgbClr val="FFC000"/>
        </a:solidFill>
      </dgm:spPr>
      <dgm:t>
        <a:bodyPr/>
        <a:lstStyle/>
        <a:p>
          <a:r>
            <a:rPr lang="en-US" dirty="0">
              <a:latin typeface="Abadi" panose="020B0604020104020204" pitchFamily="34" charset="0"/>
            </a:rPr>
            <a:t>The department serves breakfast, lunch, dinner, all day snacks, beverage services, snacks on order, automated vending machines </a:t>
          </a:r>
          <a:endParaRPr lang="en-GB" dirty="0">
            <a:latin typeface="Abadi" panose="020B0604020104020204" pitchFamily="34" charset="0"/>
          </a:endParaRPr>
        </a:p>
      </dgm:t>
    </dgm:pt>
    <dgm:pt modelId="{2B22427E-AB1A-4277-9E23-63C7AF864838}" type="parTrans" cxnId="{DA3E8714-3C26-43D2-A249-39F32AD05BAD}">
      <dgm:prSet/>
      <dgm:spPr/>
      <dgm:t>
        <a:bodyPr/>
        <a:lstStyle/>
        <a:p>
          <a:endParaRPr lang="en-GB"/>
        </a:p>
      </dgm:t>
    </dgm:pt>
    <dgm:pt modelId="{E417567D-5C98-448F-8585-A9BB39E70B41}" type="sibTrans" cxnId="{DA3E8714-3C26-43D2-A249-39F32AD05BAD}">
      <dgm:prSet/>
      <dgm:spPr/>
      <dgm:t>
        <a:bodyPr/>
        <a:lstStyle/>
        <a:p>
          <a:endParaRPr lang="en-GB"/>
        </a:p>
      </dgm:t>
    </dgm:pt>
    <dgm:pt modelId="{FF4DA464-C741-42F7-AE24-B579C156B533}" type="pres">
      <dgm:prSet presAssocID="{1F8D762D-1B59-4BDA-A6D8-C36E0BE25773}" presName="linear" presStyleCnt="0">
        <dgm:presLayoutVars>
          <dgm:animLvl val="lvl"/>
          <dgm:resizeHandles val="exact"/>
        </dgm:presLayoutVars>
      </dgm:prSet>
      <dgm:spPr/>
    </dgm:pt>
    <dgm:pt modelId="{F896B7CE-734E-46B6-B83D-E72988019FE3}" type="pres">
      <dgm:prSet presAssocID="{3F0495BE-704A-4E96-B96F-4C5BCE903A4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66327C1E-278B-4185-ACDD-994169D8E1CE}" type="pres">
      <dgm:prSet presAssocID="{2457E355-2240-4E32-B95B-9B49D9045B31}" presName="spacer" presStyleCnt="0"/>
      <dgm:spPr/>
    </dgm:pt>
    <dgm:pt modelId="{373CE280-EDA1-4EA4-BD7B-4F83E8C49746}" type="pres">
      <dgm:prSet presAssocID="{F7F115B0-164F-4EE0-BD66-3F0AD0EBAAB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0836C9E1-9324-44FB-8444-6F8C969AF8BC}" type="pres">
      <dgm:prSet presAssocID="{362CA41F-95F2-4996-A7C2-69B707CCBC64}" presName="spacer" presStyleCnt="0"/>
      <dgm:spPr/>
    </dgm:pt>
    <dgm:pt modelId="{59A36481-A2D7-40F2-AB19-198E50FBA59D}" type="pres">
      <dgm:prSet presAssocID="{276E83EE-8B25-4E37-860B-2E855AA98210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69E971E3-C147-440C-AA6E-4E51B1AA92BB}" type="pres">
      <dgm:prSet presAssocID="{7AD7B73B-18C3-481C-8F36-074E36DF0CA7}" presName="spacer" presStyleCnt="0"/>
      <dgm:spPr/>
    </dgm:pt>
    <dgm:pt modelId="{931A0999-B790-45B7-9058-C32E97B10C48}" type="pres">
      <dgm:prSet presAssocID="{97FF99BC-A0C3-4535-893B-5644BBDC7394}" presName="parentText" presStyleLbl="node1" presStyleIdx="3" presStyleCnt="5" custLinFactNeighborY="92160">
        <dgm:presLayoutVars>
          <dgm:chMax val="0"/>
          <dgm:bulletEnabled val="1"/>
        </dgm:presLayoutVars>
      </dgm:prSet>
      <dgm:spPr/>
    </dgm:pt>
    <dgm:pt modelId="{D784E914-4D5A-49A9-A8CF-41819F19C01F}" type="pres">
      <dgm:prSet presAssocID="{41C111C0-3EEE-477A-9355-727971C2B38E}" presName="spacer" presStyleCnt="0"/>
      <dgm:spPr/>
    </dgm:pt>
    <dgm:pt modelId="{06071A6D-C8CA-454A-A445-25276D870711}" type="pres">
      <dgm:prSet presAssocID="{E36A0F25-05B4-49D3-A685-BC67C6A79265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DA3E8714-3C26-43D2-A249-39F32AD05BAD}" srcId="{1F8D762D-1B59-4BDA-A6D8-C36E0BE25773}" destId="{E36A0F25-05B4-49D3-A685-BC67C6A79265}" srcOrd="4" destOrd="0" parTransId="{2B22427E-AB1A-4277-9E23-63C7AF864838}" sibTransId="{E417567D-5C98-448F-8585-A9BB39E70B41}"/>
    <dgm:cxn modelId="{C4F94A29-2211-4C61-A2C0-97A3E490C722}" srcId="{1F8D762D-1B59-4BDA-A6D8-C36E0BE25773}" destId="{3F0495BE-704A-4E96-B96F-4C5BCE903A47}" srcOrd="0" destOrd="0" parTransId="{BFC50C75-F44A-479E-98D2-93E37A7D7EC2}" sibTransId="{2457E355-2240-4E32-B95B-9B49D9045B31}"/>
    <dgm:cxn modelId="{99D47E36-0CC4-4C7F-B468-2E1F0B7ED9A9}" srcId="{1F8D762D-1B59-4BDA-A6D8-C36E0BE25773}" destId="{97FF99BC-A0C3-4535-893B-5644BBDC7394}" srcOrd="3" destOrd="0" parTransId="{1A359ED9-CDAA-4AA9-AF50-C06F7F5BC682}" sibTransId="{41C111C0-3EEE-477A-9355-727971C2B38E}"/>
    <dgm:cxn modelId="{B0B7C73E-093B-4937-B003-96648968662C}" type="presOf" srcId="{3F0495BE-704A-4E96-B96F-4C5BCE903A47}" destId="{F896B7CE-734E-46B6-B83D-E72988019FE3}" srcOrd="0" destOrd="0" presId="urn:microsoft.com/office/officeart/2005/8/layout/vList2"/>
    <dgm:cxn modelId="{72F66661-2A8F-4713-9C8A-EB3E864A8E9C}" type="presOf" srcId="{276E83EE-8B25-4E37-860B-2E855AA98210}" destId="{59A36481-A2D7-40F2-AB19-198E50FBA59D}" srcOrd="0" destOrd="0" presId="urn:microsoft.com/office/officeart/2005/8/layout/vList2"/>
    <dgm:cxn modelId="{70E9FB44-8437-4A67-AAEC-CA37658F50AD}" srcId="{1F8D762D-1B59-4BDA-A6D8-C36E0BE25773}" destId="{276E83EE-8B25-4E37-860B-2E855AA98210}" srcOrd="2" destOrd="0" parTransId="{316E9347-4222-4BB3-90CB-D032FA5DB047}" sibTransId="{7AD7B73B-18C3-481C-8F36-074E36DF0CA7}"/>
    <dgm:cxn modelId="{D0925066-7FC9-44E5-B318-201FFF9E8305}" type="presOf" srcId="{97FF99BC-A0C3-4535-893B-5644BBDC7394}" destId="{931A0999-B790-45B7-9058-C32E97B10C48}" srcOrd="0" destOrd="0" presId="urn:microsoft.com/office/officeart/2005/8/layout/vList2"/>
    <dgm:cxn modelId="{7CBEA5B3-F46A-4BDF-A12A-E08A98748BBE}" srcId="{1F8D762D-1B59-4BDA-A6D8-C36E0BE25773}" destId="{F7F115B0-164F-4EE0-BD66-3F0AD0EBAABD}" srcOrd="1" destOrd="0" parTransId="{B3D8485D-ED39-4A86-A80C-BDED244D3B2C}" sibTransId="{362CA41F-95F2-4996-A7C2-69B707CCBC64}"/>
    <dgm:cxn modelId="{54F43CC5-7E71-43AA-9948-E0930017C48C}" type="presOf" srcId="{E36A0F25-05B4-49D3-A685-BC67C6A79265}" destId="{06071A6D-C8CA-454A-A445-25276D870711}" srcOrd="0" destOrd="0" presId="urn:microsoft.com/office/officeart/2005/8/layout/vList2"/>
    <dgm:cxn modelId="{0F5747EA-3A6B-48CF-840D-AE9C49C32CFA}" type="presOf" srcId="{1F8D762D-1B59-4BDA-A6D8-C36E0BE25773}" destId="{FF4DA464-C741-42F7-AE24-B579C156B533}" srcOrd="0" destOrd="0" presId="urn:microsoft.com/office/officeart/2005/8/layout/vList2"/>
    <dgm:cxn modelId="{B74F60ED-5F15-4AB8-9C1C-5D9A5C276D14}" type="presOf" srcId="{F7F115B0-164F-4EE0-BD66-3F0AD0EBAABD}" destId="{373CE280-EDA1-4EA4-BD7B-4F83E8C49746}" srcOrd="0" destOrd="0" presId="urn:microsoft.com/office/officeart/2005/8/layout/vList2"/>
    <dgm:cxn modelId="{92DC8F39-A14E-42D9-A375-D2169BA301A1}" type="presParOf" srcId="{FF4DA464-C741-42F7-AE24-B579C156B533}" destId="{F896B7CE-734E-46B6-B83D-E72988019FE3}" srcOrd="0" destOrd="0" presId="urn:microsoft.com/office/officeart/2005/8/layout/vList2"/>
    <dgm:cxn modelId="{16814233-B84E-44D8-B109-D44BD968A904}" type="presParOf" srcId="{FF4DA464-C741-42F7-AE24-B579C156B533}" destId="{66327C1E-278B-4185-ACDD-994169D8E1CE}" srcOrd="1" destOrd="0" presId="urn:microsoft.com/office/officeart/2005/8/layout/vList2"/>
    <dgm:cxn modelId="{7CD44C87-828B-4807-BE08-59A6F850EDA1}" type="presParOf" srcId="{FF4DA464-C741-42F7-AE24-B579C156B533}" destId="{373CE280-EDA1-4EA4-BD7B-4F83E8C49746}" srcOrd="2" destOrd="0" presId="urn:microsoft.com/office/officeart/2005/8/layout/vList2"/>
    <dgm:cxn modelId="{ECFBCC33-40F7-4FDE-8ED3-34B950E5A059}" type="presParOf" srcId="{FF4DA464-C741-42F7-AE24-B579C156B533}" destId="{0836C9E1-9324-44FB-8444-6F8C969AF8BC}" srcOrd="3" destOrd="0" presId="urn:microsoft.com/office/officeart/2005/8/layout/vList2"/>
    <dgm:cxn modelId="{8AC1A447-D4FD-4F6C-9BD6-0804F3701BB9}" type="presParOf" srcId="{FF4DA464-C741-42F7-AE24-B579C156B533}" destId="{59A36481-A2D7-40F2-AB19-198E50FBA59D}" srcOrd="4" destOrd="0" presId="urn:microsoft.com/office/officeart/2005/8/layout/vList2"/>
    <dgm:cxn modelId="{24C93018-9684-414E-B12B-EE6407062C42}" type="presParOf" srcId="{FF4DA464-C741-42F7-AE24-B579C156B533}" destId="{69E971E3-C147-440C-AA6E-4E51B1AA92BB}" srcOrd="5" destOrd="0" presId="urn:microsoft.com/office/officeart/2005/8/layout/vList2"/>
    <dgm:cxn modelId="{C889FD0F-B4EF-41D3-AB70-1F565CC3A429}" type="presParOf" srcId="{FF4DA464-C741-42F7-AE24-B579C156B533}" destId="{931A0999-B790-45B7-9058-C32E97B10C48}" srcOrd="6" destOrd="0" presId="urn:microsoft.com/office/officeart/2005/8/layout/vList2"/>
    <dgm:cxn modelId="{6D47D098-CD66-4115-A392-21828E1F6F7F}" type="presParOf" srcId="{FF4DA464-C741-42F7-AE24-B579C156B533}" destId="{D784E914-4D5A-49A9-A8CF-41819F19C01F}" srcOrd="7" destOrd="0" presId="urn:microsoft.com/office/officeart/2005/8/layout/vList2"/>
    <dgm:cxn modelId="{D5D866C3-9AEB-49DE-90AE-145EA3ADEC87}" type="presParOf" srcId="{FF4DA464-C741-42F7-AE24-B579C156B533}" destId="{06071A6D-C8CA-454A-A445-25276D870711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E4A640-E4B9-4B15-BFF6-62E3537B7811}">
      <dsp:nvSpPr>
        <dsp:cNvPr id="0" name=""/>
        <dsp:cNvSpPr/>
      </dsp:nvSpPr>
      <dsp:spPr>
        <a:xfrm>
          <a:off x="0" y="88507"/>
          <a:ext cx="6245265" cy="102025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latin typeface="Abadi" panose="020B0604020104020204" pitchFamily="34" charset="0"/>
            </a:rPr>
            <a:t>Introduction of the presentation </a:t>
          </a:r>
          <a:endParaRPr lang="en-US" sz="2700" kern="1200" dirty="0">
            <a:latin typeface="Abadi" panose="020B0604020104020204" pitchFamily="34" charset="0"/>
          </a:endParaRPr>
        </a:p>
      </dsp:txBody>
      <dsp:txXfrm>
        <a:off x="49805" y="138312"/>
        <a:ext cx="6145655" cy="920648"/>
      </dsp:txXfrm>
    </dsp:sp>
    <dsp:sp modelId="{45C4459A-C929-4238-9726-BB7A0F928B44}">
      <dsp:nvSpPr>
        <dsp:cNvPr id="0" name=""/>
        <dsp:cNvSpPr/>
      </dsp:nvSpPr>
      <dsp:spPr>
        <a:xfrm>
          <a:off x="0" y="1186526"/>
          <a:ext cx="6245265" cy="1020258"/>
        </a:xfrm>
        <a:prstGeom prst="roundRect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latin typeface="Abadi" panose="020B0604020104020204" pitchFamily="34" charset="0"/>
            </a:rPr>
            <a:t>About the Placement Hotel Novotel In Cardiff central </a:t>
          </a:r>
          <a:endParaRPr lang="en-US" sz="2700" kern="1200" dirty="0">
            <a:latin typeface="Abadi" panose="020B0604020104020204" pitchFamily="34" charset="0"/>
          </a:endParaRPr>
        </a:p>
      </dsp:txBody>
      <dsp:txXfrm>
        <a:off x="49805" y="1236331"/>
        <a:ext cx="6145655" cy="920648"/>
      </dsp:txXfrm>
    </dsp:sp>
    <dsp:sp modelId="{D3E84524-70AC-458A-ACE6-FAC235B295FE}">
      <dsp:nvSpPr>
        <dsp:cNvPr id="0" name=""/>
        <dsp:cNvSpPr/>
      </dsp:nvSpPr>
      <dsp:spPr>
        <a:xfrm>
          <a:off x="0" y="2284544"/>
          <a:ext cx="6245265" cy="1020258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latin typeface="Abadi" panose="020B0604020104020204" pitchFamily="34" charset="0"/>
            </a:rPr>
            <a:t>Food and beverage (F&amp;B) department placement </a:t>
          </a:r>
          <a:endParaRPr lang="en-US" sz="2700" kern="1200" dirty="0">
            <a:latin typeface="Abadi" panose="020B0604020104020204" pitchFamily="34" charset="0"/>
          </a:endParaRPr>
        </a:p>
      </dsp:txBody>
      <dsp:txXfrm>
        <a:off x="49805" y="2334349"/>
        <a:ext cx="6145655" cy="920648"/>
      </dsp:txXfrm>
    </dsp:sp>
    <dsp:sp modelId="{C1F4DE36-C40D-4A1E-B084-B1139409FBCE}">
      <dsp:nvSpPr>
        <dsp:cNvPr id="0" name=""/>
        <dsp:cNvSpPr/>
      </dsp:nvSpPr>
      <dsp:spPr>
        <a:xfrm>
          <a:off x="0" y="3382562"/>
          <a:ext cx="6245265" cy="1020258"/>
        </a:xfrm>
        <a:prstGeom prst="roundRect">
          <a:avLst/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latin typeface="Abadi" panose="020B0604020104020204" pitchFamily="34" charset="0"/>
            </a:rPr>
            <a:t>Conclusion </a:t>
          </a:r>
          <a:endParaRPr lang="en-US" sz="2700" kern="1200" dirty="0">
            <a:latin typeface="Abadi" panose="020B0604020104020204" pitchFamily="34" charset="0"/>
          </a:endParaRPr>
        </a:p>
      </dsp:txBody>
      <dsp:txXfrm>
        <a:off x="49805" y="3432367"/>
        <a:ext cx="6145655" cy="920648"/>
      </dsp:txXfrm>
    </dsp:sp>
    <dsp:sp modelId="{CF9356B9-C1D7-4783-BB71-94205697E3A9}">
      <dsp:nvSpPr>
        <dsp:cNvPr id="0" name=""/>
        <dsp:cNvSpPr/>
      </dsp:nvSpPr>
      <dsp:spPr>
        <a:xfrm>
          <a:off x="0" y="4480580"/>
          <a:ext cx="6245265" cy="1020258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latin typeface="Abadi" panose="020B0604020104020204" pitchFamily="34" charset="0"/>
            </a:rPr>
            <a:t>References lists </a:t>
          </a:r>
          <a:endParaRPr lang="en-US" sz="2700" kern="1200" dirty="0">
            <a:latin typeface="Abadi" panose="020B0604020104020204" pitchFamily="34" charset="0"/>
          </a:endParaRPr>
        </a:p>
      </dsp:txBody>
      <dsp:txXfrm>
        <a:off x="49805" y="4530385"/>
        <a:ext cx="6145655" cy="92064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A0CE1E-1C97-4630-98FD-DC1C97572C93}">
      <dsp:nvSpPr>
        <dsp:cNvPr id="0" name=""/>
        <dsp:cNvSpPr/>
      </dsp:nvSpPr>
      <dsp:spPr>
        <a:xfrm>
          <a:off x="0" y="3042"/>
          <a:ext cx="10051916" cy="39936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6DED1E-E81D-452B-A022-0694DA8560F9}">
      <dsp:nvSpPr>
        <dsp:cNvPr id="0" name=""/>
        <dsp:cNvSpPr/>
      </dsp:nvSpPr>
      <dsp:spPr>
        <a:xfrm>
          <a:off x="120808" y="92899"/>
          <a:ext cx="219866" cy="2196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195079-7488-4121-A41D-53F4E21C7244}">
      <dsp:nvSpPr>
        <dsp:cNvPr id="0" name=""/>
        <dsp:cNvSpPr/>
      </dsp:nvSpPr>
      <dsp:spPr>
        <a:xfrm>
          <a:off x="461482" y="3042"/>
          <a:ext cx="9542101" cy="486727"/>
        </a:xfrm>
        <a:prstGeom prst="rect">
          <a:avLst/>
        </a:prstGeom>
        <a:solidFill>
          <a:srgbClr val="00B050"/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512" tIns="51512" rIns="51512" bIns="5151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badi" panose="020B0604020104020204" pitchFamily="34" charset="0"/>
            </a:rPr>
            <a:t>My name is Sarder Rahman Maruf,</a:t>
          </a:r>
          <a:r>
            <a:rPr lang="en-GB" sz="1600" b="1" kern="1200" dirty="0">
              <a:latin typeface="Abadi" panose="020B0604020104020204" pitchFamily="34" charset="0"/>
            </a:rPr>
            <a:t> </a:t>
          </a:r>
          <a:r>
            <a:rPr lang="en-GB" sz="1600" kern="1200" dirty="0">
              <a:latin typeface="Abadi" panose="020B0604020104020204" pitchFamily="34" charset="0"/>
            </a:rPr>
            <a:t>and I am attending </a:t>
          </a:r>
          <a:r>
            <a:rPr lang="en-US" sz="1600" kern="1200" dirty="0">
              <a:latin typeface="Abadi" panose="020B0604020104020204" pitchFamily="34" charset="0"/>
            </a:rPr>
            <a:t>BA Hospitality and Hotel Management </a:t>
          </a:r>
        </a:p>
      </dsp:txBody>
      <dsp:txXfrm>
        <a:off x="461482" y="3042"/>
        <a:ext cx="9542101" cy="486727"/>
      </dsp:txXfrm>
    </dsp:sp>
    <dsp:sp modelId="{7DD2D12A-1F77-4792-BC2C-559773F819D5}">
      <dsp:nvSpPr>
        <dsp:cNvPr id="0" name=""/>
        <dsp:cNvSpPr/>
      </dsp:nvSpPr>
      <dsp:spPr>
        <a:xfrm>
          <a:off x="0" y="611451"/>
          <a:ext cx="10051916" cy="39936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7AAFD0-8295-4C14-98C4-366F96B3F06D}">
      <dsp:nvSpPr>
        <dsp:cNvPr id="0" name=""/>
        <dsp:cNvSpPr/>
      </dsp:nvSpPr>
      <dsp:spPr>
        <a:xfrm>
          <a:off x="120808" y="701309"/>
          <a:ext cx="219866" cy="21965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1F1370-1E3F-49AD-AA19-F6907626600F}">
      <dsp:nvSpPr>
        <dsp:cNvPr id="0" name=""/>
        <dsp:cNvSpPr/>
      </dsp:nvSpPr>
      <dsp:spPr>
        <a:xfrm>
          <a:off x="461482" y="611451"/>
          <a:ext cx="9542101" cy="486727"/>
        </a:xfrm>
        <a:prstGeom prst="rect">
          <a:avLst/>
        </a:prstGeom>
        <a:solidFill>
          <a:schemeClr val="accent4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512" tIns="51512" rIns="51512" bIns="5151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badi" panose="020B0604020104020204" pitchFamily="34" charset="0"/>
            </a:rPr>
            <a:t>As pert of my course, I have undertaken 196 hours of placement work at the Novotel Hotel in Cardiff central</a:t>
          </a:r>
        </a:p>
      </dsp:txBody>
      <dsp:txXfrm>
        <a:off x="461482" y="611451"/>
        <a:ext cx="9542101" cy="486727"/>
      </dsp:txXfrm>
    </dsp:sp>
    <dsp:sp modelId="{35FE42A4-B998-4B03-B374-4F5DB984689E}">
      <dsp:nvSpPr>
        <dsp:cNvPr id="0" name=""/>
        <dsp:cNvSpPr/>
      </dsp:nvSpPr>
      <dsp:spPr>
        <a:xfrm>
          <a:off x="0" y="1219861"/>
          <a:ext cx="10051916" cy="39936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E944B0-34C3-4ACC-BB35-4898F52A4895}">
      <dsp:nvSpPr>
        <dsp:cNvPr id="0" name=""/>
        <dsp:cNvSpPr/>
      </dsp:nvSpPr>
      <dsp:spPr>
        <a:xfrm>
          <a:off x="120808" y="1309719"/>
          <a:ext cx="219866" cy="21965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7099C6-A9FE-409A-98B1-DFCE8CD8255F}">
      <dsp:nvSpPr>
        <dsp:cNvPr id="0" name=""/>
        <dsp:cNvSpPr/>
      </dsp:nvSpPr>
      <dsp:spPr>
        <a:xfrm>
          <a:off x="461482" y="1219861"/>
          <a:ext cx="9542101" cy="486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512" tIns="51512" rIns="51512" bIns="5151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badi" panose="020B0604020104020204" pitchFamily="34" charset="0"/>
            </a:rPr>
            <a:t>Today, I am pleased to have the opportunity to present my placement experience at the Hotel </a:t>
          </a:r>
          <a:endParaRPr lang="en-US" sz="1600" kern="1200">
            <a:latin typeface="Abadi" panose="020B0604020104020204" pitchFamily="34" charset="0"/>
          </a:endParaRPr>
        </a:p>
      </dsp:txBody>
      <dsp:txXfrm>
        <a:off x="461482" y="1219861"/>
        <a:ext cx="9542101" cy="486727"/>
      </dsp:txXfrm>
    </dsp:sp>
    <dsp:sp modelId="{6E2ACE0B-735A-4660-A426-975ECB4F6BD1}">
      <dsp:nvSpPr>
        <dsp:cNvPr id="0" name=""/>
        <dsp:cNvSpPr/>
      </dsp:nvSpPr>
      <dsp:spPr>
        <a:xfrm>
          <a:off x="0" y="1828271"/>
          <a:ext cx="10051916" cy="39936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6AF71F-23A6-4EAE-B4F8-82303ACC8C19}">
      <dsp:nvSpPr>
        <dsp:cNvPr id="0" name=""/>
        <dsp:cNvSpPr/>
      </dsp:nvSpPr>
      <dsp:spPr>
        <a:xfrm>
          <a:off x="120808" y="1918128"/>
          <a:ext cx="219866" cy="21965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140103-ADC0-4C52-9846-9C3BC07BE42E}">
      <dsp:nvSpPr>
        <dsp:cNvPr id="0" name=""/>
        <dsp:cNvSpPr/>
      </dsp:nvSpPr>
      <dsp:spPr>
        <a:xfrm>
          <a:off x="461482" y="1828271"/>
          <a:ext cx="9542101" cy="486727"/>
        </a:xfrm>
        <a:prstGeom prst="rect">
          <a:avLst/>
        </a:prstGeom>
        <a:solidFill>
          <a:schemeClr val="accent3">
            <a:lumMod val="20000"/>
            <a:lumOff val="80000"/>
          </a:scheme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512" tIns="51512" rIns="51512" bIns="5151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badi" panose="020B0604020104020204" pitchFamily="34" charset="0"/>
            </a:rPr>
            <a:t>My placement was conducted with using 16 hours attendance per weeks</a:t>
          </a:r>
          <a:endParaRPr lang="en-US" sz="1600" kern="1200" dirty="0">
            <a:latin typeface="Abadi" panose="020B0604020104020204" pitchFamily="34" charset="0"/>
          </a:endParaRPr>
        </a:p>
      </dsp:txBody>
      <dsp:txXfrm>
        <a:off x="461482" y="1828271"/>
        <a:ext cx="9542101" cy="486727"/>
      </dsp:txXfrm>
    </dsp:sp>
    <dsp:sp modelId="{C9189BB2-CE1B-47CA-8520-6382B4311719}">
      <dsp:nvSpPr>
        <dsp:cNvPr id="0" name=""/>
        <dsp:cNvSpPr/>
      </dsp:nvSpPr>
      <dsp:spPr>
        <a:xfrm>
          <a:off x="0" y="2436681"/>
          <a:ext cx="10051916" cy="39936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0F31E4-BEE4-4177-93E7-3E39F7DF4A56}">
      <dsp:nvSpPr>
        <dsp:cNvPr id="0" name=""/>
        <dsp:cNvSpPr/>
      </dsp:nvSpPr>
      <dsp:spPr>
        <a:xfrm>
          <a:off x="120808" y="2526538"/>
          <a:ext cx="219866" cy="21965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A0F3EC-782A-4EB3-BA9F-101A45FD861F}">
      <dsp:nvSpPr>
        <dsp:cNvPr id="0" name=""/>
        <dsp:cNvSpPr/>
      </dsp:nvSpPr>
      <dsp:spPr>
        <a:xfrm>
          <a:off x="461482" y="2436681"/>
          <a:ext cx="9542101" cy="486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512" tIns="51512" rIns="51512" bIns="5151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badi" panose="020B0604020104020204" pitchFamily="34" charset="0"/>
            </a:rPr>
            <a:t>My placement mentor was Huzaifa Saad (F&amp;B Manager at the Novotel Hotel)</a:t>
          </a:r>
          <a:endParaRPr lang="en-US" sz="1600" kern="1200" dirty="0">
            <a:latin typeface="Abadi" panose="020B0604020104020204" pitchFamily="34" charset="0"/>
          </a:endParaRPr>
        </a:p>
      </dsp:txBody>
      <dsp:txXfrm>
        <a:off x="461482" y="2436681"/>
        <a:ext cx="9542101" cy="486727"/>
      </dsp:txXfrm>
    </dsp:sp>
    <dsp:sp modelId="{61C3AB56-665B-4903-8DDA-8864F5C58CF8}">
      <dsp:nvSpPr>
        <dsp:cNvPr id="0" name=""/>
        <dsp:cNvSpPr/>
      </dsp:nvSpPr>
      <dsp:spPr>
        <a:xfrm>
          <a:off x="0" y="3045091"/>
          <a:ext cx="10051916" cy="39936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80F035-7B75-4550-817B-49536DC4E25C}">
      <dsp:nvSpPr>
        <dsp:cNvPr id="0" name=""/>
        <dsp:cNvSpPr/>
      </dsp:nvSpPr>
      <dsp:spPr>
        <a:xfrm>
          <a:off x="120808" y="3134948"/>
          <a:ext cx="219866" cy="21965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AA96B4-3E6B-409B-8B04-4B4F510030FA}">
      <dsp:nvSpPr>
        <dsp:cNvPr id="0" name=""/>
        <dsp:cNvSpPr/>
      </dsp:nvSpPr>
      <dsp:spPr>
        <a:xfrm>
          <a:off x="461482" y="3045091"/>
          <a:ext cx="9542101" cy="486727"/>
        </a:xfrm>
        <a:prstGeom prst="rect">
          <a:avLst/>
        </a:prstGeom>
        <a:solidFill>
          <a:schemeClr val="accent5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512" tIns="51512" rIns="51512" bIns="5151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badi" panose="020B0604020104020204" pitchFamily="34" charset="0"/>
            </a:rPr>
            <a:t>I have successfully completed my placement of the require hours and have receive feedback from both of my mentor of placement and my tutor</a:t>
          </a:r>
          <a:endParaRPr lang="en-US" sz="1600" kern="1200" dirty="0">
            <a:latin typeface="Abadi" panose="020B0604020104020204" pitchFamily="34" charset="0"/>
          </a:endParaRPr>
        </a:p>
      </dsp:txBody>
      <dsp:txXfrm>
        <a:off x="461482" y="3045091"/>
        <a:ext cx="9542101" cy="486727"/>
      </dsp:txXfrm>
    </dsp:sp>
    <dsp:sp modelId="{AA45299C-2A0F-406F-B484-D65155CEA74F}">
      <dsp:nvSpPr>
        <dsp:cNvPr id="0" name=""/>
        <dsp:cNvSpPr/>
      </dsp:nvSpPr>
      <dsp:spPr>
        <a:xfrm>
          <a:off x="0" y="3716060"/>
          <a:ext cx="10051916" cy="39936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207DB8-4D1F-48A8-A7EA-2DF9ADA39CFB}">
      <dsp:nvSpPr>
        <dsp:cNvPr id="0" name=""/>
        <dsp:cNvSpPr/>
      </dsp:nvSpPr>
      <dsp:spPr>
        <a:xfrm>
          <a:off x="120808" y="3805917"/>
          <a:ext cx="219866" cy="219651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F41E41-AB32-4A34-8BA5-8DD0F7D72530}">
      <dsp:nvSpPr>
        <dsp:cNvPr id="0" name=""/>
        <dsp:cNvSpPr/>
      </dsp:nvSpPr>
      <dsp:spPr>
        <a:xfrm>
          <a:off x="461482" y="3653501"/>
          <a:ext cx="9542101" cy="611846"/>
        </a:xfrm>
        <a:prstGeom prst="rect">
          <a:avLst/>
        </a:prstGeom>
        <a:solidFill>
          <a:srgbClr val="FF0000"/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512" tIns="51512" rIns="51512" bIns="5151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badi" panose="020B0604020104020204" pitchFamily="34" charset="0"/>
            </a:rPr>
            <a:t>In this part I shall be presenting  my experiences of placement at the F&amp;B Department </a:t>
          </a:r>
          <a:endParaRPr lang="en-US" sz="1600" kern="1200" dirty="0">
            <a:latin typeface="Abadi" panose="020B0604020104020204" pitchFamily="34" charset="0"/>
          </a:endParaRPr>
        </a:p>
      </dsp:txBody>
      <dsp:txXfrm>
        <a:off x="461482" y="3653501"/>
        <a:ext cx="9542101" cy="611846"/>
      </dsp:txXfrm>
    </dsp:sp>
    <dsp:sp modelId="{D8FC5E2D-079E-464A-9BE2-4E0EA86072C2}">
      <dsp:nvSpPr>
        <dsp:cNvPr id="0" name=""/>
        <dsp:cNvSpPr/>
      </dsp:nvSpPr>
      <dsp:spPr>
        <a:xfrm>
          <a:off x="0" y="4387029"/>
          <a:ext cx="10051916" cy="39936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40164D-D062-4B27-BD00-55C8DFDF1171}">
      <dsp:nvSpPr>
        <dsp:cNvPr id="0" name=""/>
        <dsp:cNvSpPr/>
      </dsp:nvSpPr>
      <dsp:spPr>
        <a:xfrm>
          <a:off x="120808" y="4476886"/>
          <a:ext cx="219866" cy="219651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49FA95-488E-4413-B44C-AD21D188D8B2}">
      <dsp:nvSpPr>
        <dsp:cNvPr id="0" name=""/>
        <dsp:cNvSpPr/>
      </dsp:nvSpPr>
      <dsp:spPr>
        <a:xfrm>
          <a:off x="461482" y="4387029"/>
          <a:ext cx="9542101" cy="486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512" tIns="51512" rIns="51512" bIns="5151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badi" panose="020B0604020104020204" pitchFamily="34" charset="0"/>
            </a:rPr>
            <a:t>You are more than welcome to ask any question at the end of this presentation </a:t>
          </a:r>
          <a:endParaRPr lang="en-US" sz="1600" kern="1200" dirty="0">
            <a:latin typeface="Abadi" panose="020B0604020104020204" pitchFamily="34" charset="0"/>
          </a:endParaRPr>
        </a:p>
      </dsp:txBody>
      <dsp:txXfrm>
        <a:off x="461482" y="4387029"/>
        <a:ext cx="9542101" cy="48672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BA921C-7C56-4BA9-89A5-0AB20E627FEE}">
      <dsp:nvSpPr>
        <dsp:cNvPr id="0" name=""/>
        <dsp:cNvSpPr/>
      </dsp:nvSpPr>
      <dsp:spPr>
        <a:xfrm>
          <a:off x="0" y="1265"/>
          <a:ext cx="8198943" cy="522030"/>
        </a:xfrm>
        <a:prstGeom prst="roundRect">
          <a:avLst/>
        </a:prstGeom>
        <a:solidFill>
          <a:schemeClr val="accent3">
            <a:lumMod val="60000"/>
            <a:lumOff val="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badi" panose="020B0604020104020204" pitchFamily="34" charset="0"/>
            </a:rPr>
            <a:t>The Novotel Hotel in Cardiff Central is a family friendly 4-star hotel</a:t>
          </a:r>
        </a:p>
      </dsp:txBody>
      <dsp:txXfrm>
        <a:off x="25483" y="26748"/>
        <a:ext cx="8147977" cy="471064"/>
      </dsp:txXfrm>
    </dsp:sp>
    <dsp:sp modelId="{25137B63-317E-450C-AD02-DCBD0755EC23}">
      <dsp:nvSpPr>
        <dsp:cNvPr id="0" name=""/>
        <dsp:cNvSpPr/>
      </dsp:nvSpPr>
      <dsp:spPr>
        <a:xfrm>
          <a:off x="0" y="537484"/>
          <a:ext cx="8198943" cy="522030"/>
        </a:xfrm>
        <a:prstGeom prst="roundRect">
          <a:avLst/>
        </a:prstGeom>
        <a:solidFill>
          <a:schemeClr val="accent5">
            <a:lumMod val="40000"/>
            <a:lumOff val="6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badi" panose="020B0604020104020204" pitchFamily="34" charset="0"/>
            </a:rPr>
            <a:t>The  hotel is owned by the Accor Group, and it was built in 2009</a:t>
          </a:r>
        </a:p>
      </dsp:txBody>
      <dsp:txXfrm>
        <a:off x="25483" y="562967"/>
        <a:ext cx="8147977" cy="471064"/>
      </dsp:txXfrm>
    </dsp:sp>
    <dsp:sp modelId="{FCE231DF-C8F4-4224-B65D-A08C985AAFBC}">
      <dsp:nvSpPr>
        <dsp:cNvPr id="0" name=""/>
        <dsp:cNvSpPr/>
      </dsp:nvSpPr>
      <dsp:spPr>
        <a:xfrm>
          <a:off x="0" y="1073703"/>
          <a:ext cx="8198943" cy="522030"/>
        </a:xfrm>
        <a:prstGeom prst="roundRect">
          <a:avLst/>
        </a:prstGeom>
        <a:solidFill>
          <a:srgbClr val="FFC00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badi" panose="020B0604020104020204" pitchFamily="34" charset="0"/>
            </a:rPr>
            <a:t>It is located just a 20 minutes stroll from Cardiff Castle</a:t>
          </a:r>
        </a:p>
      </dsp:txBody>
      <dsp:txXfrm>
        <a:off x="25483" y="1099186"/>
        <a:ext cx="8147977" cy="471064"/>
      </dsp:txXfrm>
    </dsp:sp>
    <dsp:sp modelId="{73210C3B-F7C5-4032-ABB2-9B1A71E952E6}">
      <dsp:nvSpPr>
        <dsp:cNvPr id="0" name=""/>
        <dsp:cNvSpPr/>
      </dsp:nvSpPr>
      <dsp:spPr>
        <a:xfrm>
          <a:off x="0" y="1609922"/>
          <a:ext cx="8198943" cy="522030"/>
        </a:xfrm>
        <a:prstGeom prst="roundRect">
          <a:avLst/>
        </a:prstGeom>
        <a:solidFill>
          <a:schemeClr val="accent6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badi" panose="020B0604020104020204" pitchFamily="34" charset="0"/>
            </a:rPr>
            <a:t>The hotel has 138 bedrooms with </a:t>
          </a:r>
          <a:r>
            <a:rPr lang="en-US" sz="1600" kern="1200" dirty="0">
              <a:latin typeface="Abadi" panose="020B0604020104020204" pitchFamily="34" charset="0"/>
            </a:rPr>
            <a:t>specious lobby, beautiful F&amp;B Outlets, meeting room facilities, indoor and outdoor pools, fitness  centers </a:t>
          </a:r>
          <a:endParaRPr lang="en-GB" sz="1600" kern="1200" dirty="0">
            <a:latin typeface="Abadi" panose="020B0604020104020204" pitchFamily="34" charset="0"/>
          </a:endParaRPr>
        </a:p>
      </dsp:txBody>
      <dsp:txXfrm>
        <a:off x="25483" y="1635405"/>
        <a:ext cx="8147977" cy="471064"/>
      </dsp:txXfrm>
    </dsp:sp>
    <dsp:sp modelId="{9F97525B-7CF6-4347-A484-9FAFAC8EB6F5}">
      <dsp:nvSpPr>
        <dsp:cNvPr id="0" name=""/>
        <dsp:cNvSpPr/>
      </dsp:nvSpPr>
      <dsp:spPr>
        <a:xfrm>
          <a:off x="0" y="2145111"/>
          <a:ext cx="8198943" cy="5220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badi" panose="020B0604020104020204" pitchFamily="34" charset="0"/>
            </a:rPr>
            <a:t>The hotel has a relaxing atmosphere emanating from and friendly staff lead by efficient and experience management team</a:t>
          </a:r>
          <a:r>
            <a:rPr lang="en-GB" sz="500" kern="1200" dirty="0">
              <a:latin typeface="Abadi" panose="020B0604020104020204" pitchFamily="34" charset="0"/>
            </a:rPr>
            <a:t>. </a:t>
          </a:r>
        </a:p>
      </dsp:txBody>
      <dsp:txXfrm>
        <a:off x="25483" y="2170594"/>
        <a:ext cx="8147977" cy="471064"/>
      </dsp:txXfrm>
    </dsp:sp>
    <dsp:sp modelId="{A25AEA34-4884-4C7F-B354-DC1FE5E77DAB}">
      <dsp:nvSpPr>
        <dsp:cNvPr id="0" name=""/>
        <dsp:cNvSpPr/>
      </dsp:nvSpPr>
      <dsp:spPr>
        <a:xfrm>
          <a:off x="0" y="2682360"/>
          <a:ext cx="8198943" cy="522030"/>
        </a:xfrm>
        <a:prstGeom prst="roundRect">
          <a:avLst/>
        </a:prstGeom>
        <a:solidFill>
          <a:schemeClr val="tx2">
            <a:lumMod val="25000"/>
            <a:lumOff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badi" panose="020B0604020104020204" pitchFamily="34" charset="0"/>
            </a:rPr>
            <a:t>The hotel target customers are primarily business and family travellers to Cardiff </a:t>
          </a:r>
        </a:p>
      </dsp:txBody>
      <dsp:txXfrm>
        <a:off x="25483" y="2707843"/>
        <a:ext cx="8147977" cy="471064"/>
      </dsp:txXfrm>
    </dsp:sp>
    <dsp:sp modelId="{F5E617C5-0EF3-41FB-87CC-4350A40A67F6}">
      <dsp:nvSpPr>
        <dsp:cNvPr id="0" name=""/>
        <dsp:cNvSpPr/>
      </dsp:nvSpPr>
      <dsp:spPr>
        <a:xfrm>
          <a:off x="0" y="3218579"/>
          <a:ext cx="8198943" cy="522030"/>
        </a:xfrm>
        <a:prstGeom prst="roundRect">
          <a:avLst/>
        </a:prstGeom>
        <a:solidFill>
          <a:srgbClr val="FF000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badi" panose="020B0604020104020204" pitchFamily="34" charset="0"/>
            </a:rPr>
            <a:t>The hotel is lead by its general manager and a team of five departmental mangers including F&amp;B, Frond office, Housekeeping, Maintenance department </a:t>
          </a:r>
        </a:p>
      </dsp:txBody>
      <dsp:txXfrm>
        <a:off x="25483" y="3244062"/>
        <a:ext cx="8147977" cy="471064"/>
      </dsp:txXfrm>
    </dsp:sp>
    <dsp:sp modelId="{F8669CDE-26D6-49B2-B0E5-3FB14863B294}">
      <dsp:nvSpPr>
        <dsp:cNvPr id="0" name=""/>
        <dsp:cNvSpPr/>
      </dsp:nvSpPr>
      <dsp:spPr>
        <a:xfrm>
          <a:off x="0" y="3756063"/>
          <a:ext cx="8198943" cy="522030"/>
        </a:xfrm>
        <a:prstGeom prst="roundRect">
          <a:avLst/>
        </a:prstGeom>
        <a:solidFill>
          <a:schemeClr val="bg2">
            <a:lumMod val="9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/>
              </a:solidFill>
              <a:latin typeface="Abadi" panose="020B0604020104020204" pitchFamily="34" charset="0"/>
            </a:rPr>
            <a:t>There are approximately 100 employees at the Hotel </a:t>
          </a:r>
        </a:p>
      </dsp:txBody>
      <dsp:txXfrm>
        <a:off x="25483" y="3781546"/>
        <a:ext cx="8147977" cy="47106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96B7CE-734E-46B6-B83D-E72988019FE3}">
      <dsp:nvSpPr>
        <dsp:cNvPr id="0" name=""/>
        <dsp:cNvSpPr/>
      </dsp:nvSpPr>
      <dsp:spPr>
        <a:xfrm>
          <a:off x="0" y="14831"/>
          <a:ext cx="5195453" cy="842400"/>
        </a:xfrm>
        <a:prstGeom prst="roundRect">
          <a:avLst/>
        </a:prstGeom>
        <a:solidFill>
          <a:srgbClr val="FF000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badi" panose="020B0604020104020204" pitchFamily="34" charset="0"/>
            </a:rPr>
            <a:t>Novotel F&amp;B Department has several outlets including restaurants, bars, kitchen and room services</a:t>
          </a:r>
          <a:endParaRPr lang="en-GB" sz="1600" kern="1200" dirty="0">
            <a:latin typeface="Abadi" panose="020B0604020104020204" pitchFamily="34" charset="0"/>
          </a:endParaRPr>
        </a:p>
      </dsp:txBody>
      <dsp:txXfrm>
        <a:off x="41123" y="55954"/>
        <a:ext cx="5113207" cy="760154"/>
      </dsp:txXfrm>
    </dsp:sp>
    <dsp:sp modelId="{373CE280-EDA1-4EA4-BD7B-4F83E8C49746}">
      <dsp:nvSpPr>
        <dsp:cNvPr id="0" name=""/>
        <dsp:cNvSpPr/>
      </dsp:nvSpPr>
      <dsp:spPr>
        <a:xfrm>
          <a:off x="0" y="903311"/>
          <a:ext cx="5195453" cy="842400"/>
        </a:xfrm>
        <a:prstGeom prst="roundRect">
          <a:avLst/>
        </a:prstGeom>
        <a:solidFill>
          <a:schemeClr val="accent5">
            <a:lumMod val="60000"/>
            <a:lumOff val="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badi" panose="020B0604020104020204" pitchFamily="34" charset="0"/>
            </a:rPr>
            <a:t>Works includes serving food and drinks to customers</a:t>
          </a:r>
          <a:endParaRPr lang="en-GB" sz="1600" kern="1200" dirty="0">
            <a:latin typeface="Abadi" panose="020B0604020104020204" pitchFamily="34" charset="0"/>
          </a:endParaRPr>
        </a:p>
      </dsp:txBody>
      <dsp:txXfrm>
        <a:off x="41123" y="944434"/>
        <a:ext cx="5113207" cy="760154"/>
      </dsp:txXfrm>
    </dsp:sp>
    <dsp:sp modelId="{59A36481-A2D7-40F2-AB19-198E50FBA59D}">
      <dsp:nvSpPr>
        <dsp:cNvPr id="0" name=""/>
        <dsp:cNvSpPr/>
      </dsp:nvSpPr>
      <dsp:spPr>
        <a:xfrm>
          <a:off x="0" y="1791792"/>
          <a:ext cx="5195453" cy="842400"/>
        </a:xfrm>
        <a:prstGeom prst="roundRect">
          <a:avLst/>
        </a:prstGeom>
        <a:solidFill>
          <a:schemeClr val="accent6">
            <a:lumMod val="40000"/>
            <a:lumOff val="6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badi" panose="020B0604020104020204" pitchFamily="34" charset="0"/>
            </a:rPr>
            <a:t>The department follows team works with focus on highest level of efficiency and utmost accuracy for food and drink services </a:t>
          </a:r>
          <a:endParaRPr lang="en-GB" sz="1600" kern="1200" dirty="0">
            <a:latin typeface="Abadi" panose="020B0604020104020204" pitchFamily="34" charset="0"/>
          </a:endParaRPr>
        </a:p>
      </dsp:txBody>
      <dsp:txXfrm>
        <a:off x="41123" y="1832915"/>
        <a:ext cx="5113207" cy="760154"/>
      </dsp:txXfrm>
    </dsp:sp>
    <dsp:sp modelId="{931A0999-B790-45B7-9058-C32E97B10C48}">
      <dsp:nvSpPr>
        <dsp:cNvPr id="0" name=""/>
        <dsp:cNvSpPr/>
      </dsp:nvSpPr>
      <dsp:spPr>
        <a:xfrm>
          <a:off x="0" y="2722739"/>
          <a:ext cx="5195453" cy="842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badi" panose="020B0604020104020204" pitchFamily="34" charset="0"/>
            </a:rPr>
            <a:t>The department is lead by F&amp;B manager and supported by team of supervisors, manager and executive chef. </a:t>
          </a:r>
          <a:endParaRPr lang="en-GB" sz="1600" kern="1200" dirty="0">
            <a:latin typeface="Abadi" panose="020B0604020104020204" pitchFamily="34" charset="0"/>
          </a:endParaRPr>
        </a:p>
      </dsp:txBody>
      <dsp:txXfrm>
        <a:off x="41123" y="2763862"/>
        <a:ext cx="5113207" cy="760154"/>
      </dsp:txXfrm>
    </dsp:sp>
    <dsp:sp modelId="{06071A6D-C8CA-454A-A445-25276D870711}">
      <dsp:nvSpPr>
        <dsp:cNvPr id="0" name=""/>
        <dsp:cNvSpPr/>
      </dsp:nvSpPr>
      <dsp:spPr>
        <a:xfrm>
          <a:off x="0" y="3568752"/>
          <a:ext cx="5195453" cy="842400"/>
        </a:xfrm>
        <a:prstGeom prst="roundRect">
          <a:avLst/>
        </a:prstGeom>
        <a:solidFill>
          <a:srgbClr val="FFC00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badi" panose="020B0604020104020204" pitchFamily="34" charset="0"/>
            </a:rPr>
            <a:t>The department serves breakfast, lunch, dinner, all day snacks, beverage services, snacks on order, automated vending machines </a:t>
          </a:r>
          <a:endParaRPr lang="en-GB" sz="1600" kern="1200" dirty="0">
            <a:latin typeface="Abadi" panose="020B0604020104020204" pitchFamily="34" charset="0"/>
          </a:endParaRPr>
        </a:p>
      </dsp:txBody>
      <dsp:txXfrm>
        <a:off x="41123" y="3609875"/>
        <a:ext cx="5113207" cy="7601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403005-1DEE-4E37-A115-F4C7655B8895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E9CF4D-A522-4FA5-AF22-B3718E54BA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37730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E9CF4D-A522-4FA5-AF22-B3718E54BA8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71239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FEC30D-4AC7-7817-9EA2-DDE5611BDF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361A41-3424-230F-3524-BF5502B92A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79B02F-B5E9-E27F-8058-5B80C05063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2244C-CC7B-46E2-9E4B-81CC1F2F7AA5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F14D1-BC13-CDF1-F0F9-FF8741797F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957F1B-F1EF-AFDE-F2D6-4EF5C072A4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AB8E-DDC4-428B-B48F-BCDF55627E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39641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1410B7-DFCD-94D5-6DAE-9E3F7E9B63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8B1E8B-D18F-9959-53B5-7A492F1906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5B2154-45BE-CBFA-BBD0-005FC4AB72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2244C-CC7B-46E2-9E4B-81CC1F2F7AA5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751E06-33CD-87C8-EC17-448D98B03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522AEB-ED31-37E2-74A5-36A0B737F2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AB8E-DDC4-428B-B48F-BCDF55627E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72007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B9411B-126B-8BD6-3BC0-C28CE7B1EA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FEEB6E-9E6E-8A03-FEA8-529FB3DA97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0AB441-3257-FE3D-CE9B-AB3667A92C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2244C-CC7B-46E2-9E4B-81CC1F2F7AA5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8105B7-7BDF-CA62-3C06-15E7DC7C0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79A3CC-827E-845B-172F-D375C1B7B3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AB8E-DDC4-428B-B48F-BCDF55627E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0062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5D265C-BED4-F73E-B31B-874ED3814E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F94846-8B5C-2722-FC50-992F30EDF39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5F1E03-2544-3273-17F2-9AFA7B1A65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2D1811-ED62-04B4-925D-FAAC0F3CD9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2244C-CC7B-46E2-9E4B-81CC1F2F7AA5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C4FF38-6C92-FB79-2804-980565A3D0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D8EF82-FAED-0C14-3937-C8263A6DD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AB8E-DDC4-428B-B48F-BCDF55627E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8319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0E8F48-DDEC-CCD6-B2D3-1CB15B17F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D8F82C-44C0-ED4A-D3FD-DF069CF88B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11705B-634F-3198-63D1-EE61F6B24B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30E9E31-B2C6-8824-A584-D79A0467117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E181EB1-6B59-ED11-D746-0FACA7D367E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F8FC0-2F83-47B8-A45F-687844B035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2244C-CC7B-46E2-9E4B-81CC1F2F7AA5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753F366-51C4-60EB-F675-657E145A06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4169D85-83DB-E34B-5473-1575A40EC7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AB8E-DDC4-428B-B48F-BCDF55627E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86605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0054E-F13D-4565-E2A9-99813B59D7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2E8D11-5098-2D02-70BA-5771FA3BE2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2244C-CC7B-46E2-9E4B-81CC1F2F7AA5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71E75C-22AB-2BAD-39F9-4FD05C1F3D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6DB0D4-91F3-0AA1-5D58-C07066723C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AB8E-DDC4-428B-B48F-BCDF55627E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52594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6F387CD-2EDB-7983-C2D9-CF03ED213E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2244C-CC7B-46E2-9E4B-81CC1F2F7AA5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252E8DC-311A-A82B-C70A-B8F832AE65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52B144-6072-DF40-A27D-441B644DFA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AB8E-DDC4-428B-B48F-BCDF55627E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70949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FDFB03-C847-A8F3-2078-311836CE3E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E4E76-DDF2-884D-3901-E3C4A5D757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A82C23-9E77-3B60-E073-9724EACF34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C4D04D-172F-4976-D4C7-98227C00EB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2244C-CC7B-46E2-9E4B-81CC1F2F7AA5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86AAB4-860D-93FF-D2FD-5F42A17581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EB1EC8-E53E-A4EB-74D5-F6DE149598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AB8E-DDC4-428B-B48F-BCDF55627E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68608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5DA031-981E-0194-9AC4-4795BEA2DE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4EADD03-2DEF-A150-6B5E-7E0DC5C7030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3C012B-439B-C0FE-36C1-4FD11A1FF7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C6514A-14F1-21EC-B2E0-40F9C70CC1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2244C-CC7B-46E2-9E4B-81CC1F2F7AA5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D4C67D-7F80-B3F8-06AE-86A1B58EEA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32A77F-138D-81E5-99B9-535DC2D6C9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AB8E-DDC4-428B-B48F-BCDF55627E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4739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C41280-0304-9528-CFAA-D4F960F4C6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8891038-8301-D3F9-B823-68FD9E092E9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B6B081-C43F-C662-A75D-F7B3CCDF33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2244C-CC7B-46E2-9E4B-81CC1F2F7AA5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C959BC-0145-ED45-7F44-69A80406E7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33984D-7DCD-0EC9-B07B-B5EC2CA8CF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AB8E-DDC4-428B-B48F-BCDF55627E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28461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47A123-D562-1B0A-B28D-711DF9686E2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DC2448-22A0-FD40-C076-D576932FAD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8DC355-017A-0BEA-0225-DE7CF6FD44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2244C-CC7B-46E2-9E4B-81CC1F2F7AA5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D83896-AEBC-02F2-C094-C170C92AA1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FD4903-6B4D-1325-F619-9617A07255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AB8E-DDC4-428B-B48F-BCDF55627E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74753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4367F56-2571-428F-E2BF-FB7B2FC67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C6277A-C2C8-58FE-1F21-9CD98BE84D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40269A-EEA8-4CBF-212B-E27E1751961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112244C-CC7B-46E2-9E4B-81CC1F2F7AA5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8A17C1-8F3B-3882-ED5E-C239CF6B56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CFDBA7-D9B1-549D-F484-A6BE573F4C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D6FAB8E-DDC4-428B-B48F-BCDF55627E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31630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diagramLayout" Target="../diagrams/layout4.xml"/><Relationship Id="rId7" Type="http://schemas.openxmlformats.org/officeDocument/2006/relationships/image" Target="../media/image20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Relationship Id="rId9" Type="http://schemas.openxmlformats.org/officeDocument/2006/relationships/image" Target="../media/image2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hospitality-staffing.agency/job/maintenance-worker/" TargetMode="External"/><Relationship Id="rId2" Type="http://schemas.openxmlformats.org/officeDocument/2006/relationships/hyperlink" Target="https://cardiffconferencebureau.com/novotel/" TargetMode="Externa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prospects.ac.uk/jobs-and-work-experience/work-experience-and-internships/work-placements" TargetMode="External"/><Relationship Id="rId4" Type="http://schemas.openxmlformats.org/officeDocument/2006/relationships/hyperlink" Target="https://www.sciencedirect.com/science/article/pii/S000187911830103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BC36EF5-2D1A-171E-E95B-156E27EBD059}"/>
              </a:ext>
            </a:extLst>
          </p:cNvPr>
          <p:cNvSpPr txBox="1"/>
          <p:nvPr/>
        </p:nvSpPr>
        <p:spPr>
          <a:xfrm>
            <a:off x="1725037" y="1979168"/>
            <a:ext cx="9267217" cy="25013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200" b="1" kern="100" dirty="0">
                <a:effectLst/>
                <a:latin typeface="Abadi" panose="020B0604020104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BA Hospitality and Hotel Management </a:t>
            </a:r>
            <a:endParaRPr lang="en-GB" sz="2400" kern="100" dirty="0">
              <a:effectLst/>
              <a:latin typeface="Abadi" panose="020B0604020104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kern="100" dirty="0">
                <a:latin typeface="Abadi" panose="020B0604020104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Presentation Title: </a:t>
            </a:r>
            <a:r>
              <a:rPr lang="en-GB" sz="2400" kern="100" dirty="0">
                <a:latin typeface="Abadi" panose="020B0604020104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F&amp;B Operations placement presentation </a:t>
            </a:r>
            <a:endParaRPr lang="en-GB" sz="2400" kern="100" dirty="0">
              <a:effectLst/>
              <a:latin typeface="Abadi" panose="020B0604020104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kern="100" dirty="0">
                <a:effectLst/>
                <a:latin typeface="Abadi" panose="020B0604020104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Presented by: </a:t>
            </a:r>
            <a:r>
              <a:rPr lang="en-GB" sz="2400" kern="100" dirty="0">
                <a:effectLst/>
                <a:latin typeface="Abadi" panose="020B0604020104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Sarder Rahman </a:t>
            </a:r>
            <a:endParaRPr lang="en-GB" sz="2400" b="1" kern="100" dirty="0">
              <a:effectLst/>
              <a:latin typeface="Abadi" panose="020B0604020104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kern="100" dirty="0">
                <a:effectLst/>
                <a:latin typeface="Abadi" panose="020B0604020104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Student ID number:  </a:t>
            </a:r>
            <a:r>
              <a:rPr lang="en-GB" sz="2400" kern="100" dirty="0">
                <a:effectLst/>
                <a:latin typeface="Abadi" panose="020B0604020104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2311256</a:t>
            </a:r>
            <a:endParaRPr lang="en-GB" sz="2400" kern="100" dirty="0">
              <a:latin typeface="Abadi" panose="020B0604020104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endParaRPr lang="en-GB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 descr="University of Wales Trinity Saint David ...">
            <a:extLst>
              <a:ext uri="{FF2B5EF4-FFF2-40B4-BE49-F238E27FC236}">
                <a16:creationId xmlns:a16="http://schemas.microsoft.com/office/drawing/2014/main" id="{A2DD5DAF-2436-7A7C-F035-FDE232A96D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68223" y="372562"/>
            <a:ext cx="2957123" cy="98931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001370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3FB5D6D-910B-0BD5-F49A-A08B8F64C4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C27DCFB3-CD72-BE00-3205-BD3632DB61C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57295122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3DFE28F1-F6D2-D52F-9A4E-4125F3332FE4}"/>
              </a:ext>
            </a:extLst>
          </p:cNvPr>
          <p:cNvSpPr txBox="1"/>
          <p:nvPr/>
        </p:nvSpPr>
        <p:spPr>
          <a:xfrm>
            <a:off x="642232" y="2563823"/>
            <a:ext cx="34435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badi" panose="020B0604020104020204" pitchFamily="34" charset="0"/>
              </a:rPr>
              <a:t>Table of Contents </a:t>
            </a:r>
          </a:p>
        </p:txBody>
      </p:sp>
    </p:spTree>
    <p:extLst>
      <p:ext uri="{BB962C8B-B14F-4D97-AF65-F5344CB8AC3E}">
        <p14:creationId xmlns:p14="http://schemas.microsoft.com/office/powerpoint/2010/main" val="14798311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2D2577-4479-ADAE-8696-4A7E3D327A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79BDE23-025C-D12C-B6EE-79B3FC06A064}"/>
              </a:ext>
            </a:extLst>
          </p:cNvPr>
          <p:cNvSpPr txBox="1"/>
          <p:nvPr/>
        </p:nvSpPr>
        <p:spPr>
          <a:xfrm>
            <a:off x="4143983" y="317770"/>
            <a:ext cx="372245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>
                <a:latin typeface="Abadi" panose="020B0604020104020204" pitchFamily="34" charset="0"/>
              </a:rPr>
              <a:t>I</a:t>
            </a:r>
            <a:r>
              <a:rPr lang="en-GB" sz="4000" b="1" dirty="0">
                <a:latin typeface="Abadi" panose="020B0604020104020204" pitchFamily="34" charset="0"/>
              </a:rPr>
              <a:t>ntroductio</a:t>
            </a:r>
            <a:r>
              <a:rPr lang="en-GB" sz="4400" b="1" dirty="0">
                <a:latin typeface="Abadi" panose="020B0604020104020204" pitchFamily="34" charset="0"/>
              </a:rPr>
              <a:t>n</a:t>
            </a:r>
            <a:r>
              <a:rPr lang="en-GB" sz="3200" b="1" dirty="0">
                <a:latin typeface="Abadi" panose="020B0604020104020204" pitchFamily="34" charset="0"/>
              </a:rPr>
              <a:t> </a:t>
            </a: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D828A042-6D87-7795-1927-FCE81DFD4D6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84090045"/>
              </p:ext>
            </p:extLst>
          </p:nvPr>
        </p:nvGraphicFramePr>
        <p:xfrm>
          <a:off x="927370" y="1303507"/>
          <a:ext cx="10051916" cy="4876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575759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5E1F89-6855-B6F3-03AD-C3C33D25B4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E5470A-DAF2-82A7-85A2-62B22E64BCC4}"/>
              </a:ext>
            </a:extLst>
          </p:cNvPr>
          <p:cNvSpPr txBox="1"/>
          <p:nvPr/>
        </p:nvSpPr>
        <p:spPr>
          <a:xfrm>
            <a:off x="2289243" y="421531"/>
            <a:ext cx="6011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badi" panose="020B0604020104020204" pitchFamily="34" charset="0"/>
              </a:rPr>
              <a:t>The Novotel hotel in Cardiff Central  </a:t>
            </a:r>
            <a:endParaRPr lang="en-GB" b="1" dirty="0">
              <a:latin typeface="Abadi" panose="020B0604020104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A4AE9BA-664B-54CB-9F13-B629BDDF8D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79373" y="4083400"/>
            <a:ext cx="2229550" cy="208829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5F170E8F-C090-3E7A-D3AD-3B58BDE2BF0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50415189"/>
              </p:ext>
            </p:extLst>
          </p:nvPr>
        </p:nvGraphicFramePr>
        <p:xfrm>
          <a:off x="609600" y="1387229"/>
          <a:ext cx="8198943" cy="42780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71E2DF76-124A-68F7-575B-29987C8B342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79373" y="1524000"/>
            <a:ext cx="2189018" cy="237781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5094243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4D49AA8-38D0-B159-73CD-282E651CC9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3684CCF-CEBB-4D8E-A366-95E43D4C7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011FDE5-A4CE-6D80-57C6-5E88082135FF}"/>
              </a:ext>
            </a:extLst>
          </p:cNvPr>
          <p:cNvSpPr txBox="1"/>
          <p:nvPr/>
        </p:nvSpPr>
        <p:spPr>
          <a:xfrm>
            <a:off x="838201" y="345810"/>
            <a:ext cx="5195454" cy="11643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kern="1200" dirty="0">
                <a:solidFill>
                  <a:schemeClr val="tx1"/>
                </a:solidFill>
                <a:latin typeface="Abadi" panose="020B0604020104020204" pitchFamily="34" charset="0"/>
                <a:ea typeface="+mj-ea"/>
                <a:cs typeface="+mj-cs"/>
              </a:rPr>
              <a:t>Food and Beverage (F&amp;B) Department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553D139A-76EA-888A-E575-9295BF8D2CB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37893443"/>
              </p:ext>
            </p:extLst>
          </p:nvPr>
        </p:nvGraphicFramePr>
        <p:xfrm>
          <a:off x="838201" y="1750979"/>
          <a:ext cx="5195454" cy="44259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8EF228D5-3E69-CB58-588E-A4401977DDFA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5311" r="2035" b="-3"/>
          <a:stretch/>
        </p:blipFill>
        <p:spPr>
          <a:xfrm>
            <a:off x="6863996" y="3154859"/>
            <a:ext cx="4030579" cy="3703141"/>
          </a:xfrm>
          <a:custGeom>
            <a:avLst/>
            <a:gdLst/>
            <a:ahLst/>
            <a:cxnLst/>
            <a:rect l="l" t="t" r="r" b="b"/>
            <a:pathLst>
              <a:path w="4030579" h="3703141">
                <a:moveTo>
                  <a:pt x="2015289" y="0"/>
                </a:moveTo>
                <a:cubicBezTo>
                  <a:pt x="3128303" y="0"/>
                  <a:pt x="4030579" y="902277"/>
                  <a:pt x="4030579" y="2015290"/>
                </a:cubicBezTo>
                <a:cubicBezTo>
                  <a:pt x="4030579" y="2710923"/>
                  <a:pt x="3678127" y="3324237"/>
                  <a:pt x="3142057" y="3686399"/>
                </a:cubicBezTo>
                <a:lnTo>
                  <a:pt x="3114499" y="3703141"/>
                </a:lnTo>
                <a:lnTo>
                  <a:pt x="916080" y="3703141"/>
                </a:lnTo>
                <a:lnTo>
                  <a:pt x="888522" y="3686399"/>
                </a:lnTo>
                <a:cubicBezTo>
                  <a:pt x="352452" y="3324237"/>
                  <a:pt x="0" y="2710923"/>
                  <a:pt x="0" y="2015290"/>
                </a:cubicBezTo>
                <a:cubicBezTo>
                  <a:pt x="0" y="902277"/>
                  <a:pt x="902277" y="0"/>
                  <a:pt x="2015289" y="0"/>
                </a:cubicBezTo>
                <a:close/>
              </a:path>
            </a:pathLst>
          </a:custGeom>
        </p:spPr>
      </p:pic>
      <p:sp>
        <p:nvSpPr>
          <p:cNvPr id="13" name="Arc 12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10869" y="-729072"/>
            <a:ext cx="4083433" cy="408343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FA53AF8-B88E-BE15-17EA-62215EA5F044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8759" r="3487" b="-4"/>
          <a:stretch/>
        </p:blipFill>
        <p:spPr>
          <a:xfrm>
            <a:off x="63058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E3E315D-7C47-8B8E-2CED-F776AEB2C4CD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29314" r="28273" b="-3"/>
          <a:stretch/>
        </p:blipFill>
        <p:spPr>
          <a:xfrm>
            <a:off x="9933462" y="372217"/>
            <a:ext cx="2258539" cy="3554668"/>
          </a:xfrm>
          <a:custGeom>
            <a:avLst/>
            <a:gdLst/>
            <a:ahLst/>
            <a:cxnLst/>
            <a:rect l="l" t="t" r="r" b="b"/>
            <a:pathLst>
              <a:path w="2258539" h="3554668">
                <a:moveTo>
                  <a:pt x="1777334" y="0"/>
                </a:moveTo>
                <a:cubicBezTo>
                  <a:pt x="1900033" y="0"/>
                  <a:pt x="2019829" y="12434"/>
                  <a:pt x="2135529" y="36109"/>
                </a:cubicBezTo>
                <a:lnTo>
                  <a:pt x="2258539" y="67738"/>
                </a:lnTo>
                <a:lnTo>
                  <a:pt x="2258539" y="3486930"/>
                </a:lnTo>
                <a:lnTo>
                  <a:pt x="2135529" y="3518559"/>
                </a:lnTo>
                <a:cubicBezTo>
                  <a:pt x="2019829" y="3542235"/>
                  <a:pt x="1900033" y="3554668"/>
                  <a:pt x="1777334" y="3554668"/>
                </a:cubicBezTo>
                <a:cubicBezTo>
                  <a:pt x="795739" y="3554668"/>
                  <a:pt x="0" y="2758929"/>
                  <a:pt x="0" y="1777334"/>
                </a:cubicBezTo>
                <a:cubicBezTo>
                  <a:pt x="0" y="795740"/>
                  <a:pt x="795739" y="0"/>
                  <a:pt x="1777334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608754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8E63967D-6890-278B-3C5A-535BECCE02E0}"/>
              </a:ext>
            </a:extLst>
          </p:cNvPr>
          <p:cNvSpPr txBox="1"/>
          <p:nvPr/>
        </p:nvSpPr>
        <p:spPr>
          <a:xfrm>
            <a:off x="1725038" y="323489"/>
            <a:ext cx="8424153" cy="480131"/>
          </a:xfrm>
          <a:prstGeom prst="rect">
            <a:avLst/>
          </a:prstGeom>
          <a:solidFill>
            <a:srgbClr val="00B050"/>
          </a:solidFill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kern="1200" dirty="0">
                <a:solidFill>
                  <a:schemeClr val="accent2">
                    <a:lumMod val="50000"/>
                  </a:schemeClr>
                </a:solidFill>
                <a:latin typeface="Abadi" panose="020B0604020104020204" pitchFamily="34" charset="0"/>
                <a:ea typeface="+mj-ea"/>
                <a:cs typeface="+mj-cs"/>
              </a:rPr>
              <a:t>Food and Beverage (F&amp;B) Department (Continued)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179AC57-B13E-5C10-63D6-AB2FA50AA2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 flipV="1">
            <a:off x="6869743" y="1131813"/>
            <a:ext cx="2773609" cy="210582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81EB730-000E-C6B0-B74F-BA13C7BC02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4450" y="1043172"/>
            <a:ext cx="5837890" cy="180366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77CA628-0B91-3936-F600-5EFB0F50156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5539" y="2981053"/>
            <a:ext cx="5915711" cy="206022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FAA4955-9F86-0C9F-A526-E5AE42D2CF9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4450" y="5253317"/>
            <a:ext cx="5663516" cy="88807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65A4095-4873-29F2-014D-E6CE130518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 flipV="1">
            <a:off x="8629155" y="3429000"/>
            <a:ext cx="2773609" cy="210582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8656062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EDFDAB-0D8E-C464-2DEE-9BE1D6E97B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CA6BCD5B-D922-1CC9-4EB7-5481DA76DC1F}"/>
              </a:ext>
            </a:extLst>
          </p:cNvPr>
          <p:cNvSpPr txBox="1"/>
          <p:nvPr/>
        </p:nvSpPr>
        <p:spPr>
          <a:xfrm>
            <a:off x="1225684" y="1450791"/>
            <a:ext cx="636837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spcBef>
                <a:spcPts val="525"/>
              </a:spcBef>
              <a:buNone/>
            </a:pPr>
            <a:r>
              <a:rPr lang="en-US" sz="2800" b="1" i="0" dirty="0">
                <a:solidFill>
                  <a:srgbClr val="FF0000"/>
                </a:solidFill>
                <a:effectLst/>
                <a:latin typeface="Abadi" panose="020B0604020104020204" pitchFamily="34" charset="0"/>
              </a:rPr>
              <a:t>Challenges Faced</a:t>
            </a:r>
            <a:endParaRPr lang="en-US" sz="2800" b="0" i="0" dirty="0">
              <a:solidFill>
                <a:srgbClr val="FF0000"/>
              </a:solidFill>
              <a:effectLst/>
              <a:latin typeface="Abadi" panose="020B0604020104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34B253E-1027-7402-7B6F-050CE58B9C12}"/>
              </a:ext>
            </a:extLst>
          </p:cNvPr>
          <p:cNvSpPr txBox="1"/>
          <p:nvPr/>
        </p:nvSpPr>
        <p:spPr>
          <a:xfrm>
            <a:off x="2295728" y="340638"/>
            <a:ext cx="8722468" cy="480131"/>
          </a:xfrm>
          <a:prstGeom prst="rect">
            <a:avLst/>
          </a:prstGeom>
          <a:solidFill>
            <a:srgbClr val="00B050"/>
          </a:solidFill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kern="1200" dirty="0">
                <a:solidFill>
                  <a:schemeClr val="accent2">
                    <a:lumMod val="50000"/>
                  </a:schemeClr>
                </a:solidFill>
                <a:latin typeface="Abadi" panose="020B0604020104020204" pitchFamily="34" charset="0"/>
                <a:ea typeface="+mj-ea"/>
                <a:cs typeface="+mj-cs"/>
              </a:rPr>
              <a:t>Food and Beverage (F&amp;B) Department (Continued)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3F10904-5155-1EFB-A1FD-183705F0C1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7237" y="2201518"/>
            <a:ext cx="6364776" cy="268247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3BC2819-5034-114F-C647-5D8B2E96C24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311" r="2035" b="-3"/>
          <a:stretch/>
        </p:blipFill>
        <p:spPr>
          <a:xfrm>
            <a:off x="7953494" y="1767047"/>
            <a:ext cx="4030579" cy="3703141"/>
          </a:xfrm>
          <a:custGeom>
            <a:avLst/>
            <a:gdLst/>
            <a:ahLst/>
            <a:cxnLst/>
            <a:rect l="l" t="t" r="r" b="b"/>
            <a:pathLst>
              <a:path w="4030579" h="3703141">
                <a:moveTo>
                  <a:pt x="2015289" y="0"/>
                </a:moveTo>
                <a:cubicBezTo>
                  <a:pt x="3128303" y="0"/>
                  <a:pt x="4030579" y="902277"/>
                  <a:pt x="4030579" y="2015290"/>
                </a:cubicBezTo>
                <a:cubicBezTo>
                  <a:pt x="4030579" y="2710923"/>
                  <a:pt x="3678127" y="3324237"/>
                  <a:pt x="3142057" y="3686399"/>
                </a:cubicBezTo>
                <a:lnTo>
                  <a:pt x="3114499" y="3703141"/>
                </a:lnTo>
                <a:lnTo>
                  <a:pt x="916080" y="3703141"/>
                </a:lnTo>
                <a:lnTo>
                  <a:pt x="888522" y="3686399"/>
                </a:lnTo>
                <a:cubicBezTo>
                  <a:pt x="352452" y="3324237"/>
                  <a:pt x="0" y="2710923"/>
                  <a:pt x="0" y="2015290"/>
                </a:cubicBezTo>
                <a:cubicBezTo>
                  <a:pt x="0" y="902277"/>
                  <a:pt x="902277" y="0"/>
                  <a:pt x="2015289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11469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9139C29-D812-9BB7-FB34-607FE4EFFC7F}"/>
              </a:ext>
            </a:extLst>
          </p:cNvPr>
          <p:cNvSpPr txBox="1"/>
          <p:nvPr/>
        </p:nvSpPr>
        <p:spPr>
          <a:xfrm>
            <a:off x="1280808" y="551234"/>
            <a:ext cx="9487710" cy="5847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latin typeface="Abadi" panose="020B0604020104020204" pitchFamily="34" charset="0"/>
              </a:rPr>
              <a:t>Conclusion</a:t>
            </a:r>
            <a:r>
              <a:rPr lang="en-GB" sz="2000" b="1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B54A603-77DE-1636-A18F-1660D834D8A1}"/>
              </a:ext>
            </a:extLst>
          </p:cNvPr>
          <p:cNvSpPr txBox="1"/>
          <p:nvPr/>
        </p:nvSpPr>
        <p:spPr>
          <a:xfrm>
            <a:off x="1280808" y="1400783"/>
            <a:ext cx="9487711" cy="5034583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latin typeface="Abadi" panose="020B0604020104020204" pitchFamily="34" charset="0"/>
              </a:rPr>
              <a:t>At this presentation I have summarised my experiences at the Novotel Hotel placement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latin typeface="Abadi" panose="020B0604020104020204" pitchFamily="34" charset="0"/>
              </a:rPr>
              <a:t>Based on my placement, I can say that placement has change my perception of hotel busienss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latin typeface="Abadi" panose="020B0604020104020204" pitchFamily="34" charset="0"/>
              </a:rPr>
              <a:t>I have learned many new things from my placement at the F&amp;B department including teamwork, coordination, time management, communication and good rapport with colleagues.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latin typeface="Abadi" panose="020B0604020104020204" pitchFamily="34" charset="0"/>
              </a:rPr>
              <a:t>I have learned that F&amp;B department need good coordination and teamwork with good commination and time management is important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latin typeface="Abadi" panose="020B0604020104020204" pitchFamily="34" charset="0"/>
              </a:rPr>
              <a:t>I have realised that hospitality work is highly demanding often run to unsocial hours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latin typeface="Abadi" panose="020B0604020104020204" pitchFamily="34" charset="0"/>
              </a:rPr>
              <a:t>I have learned that works at F&amp;B department require planning, coordination and skills to operates tools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latin typeface="Abadi" panose="020B0604020104020204" pitchFamily="34" charset="0"/>
              </a:rPr>
              <a:t>Overall, it was a great experience which will help to achieve my professional goal</a:t>
            </a:r>
          </a:p>
        </p:txBody>
      </p:sp>
    </p:spTree>
    <p:extLst>
      <p:ext uri="{BB962C8B-B14F-4D97-AF65-F5344CB8AC3E}">
        <p14:creationId xmlns:p14="http://schemas.microsoft.com/office/powerpoint/2010/main" val="22268709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>
            <a:extLst>
              <a:ext uri="{FF2B5EF4-FFF2-40B4-BE49-F238E27FC236}">
                <a16:creationId xmlns:a16="http://schemas.microsoft.com/office/drawing/2014/main" id="{D19F7815-3AA2-7679-26F4-A63338C8BD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668" y="4843169"/>
            <a:ext cx="12196668" cy="2016059"/>
            <a:chOff x="-4668" y="4843169"/>
            <a:chExt cx="12196668" cy="2016059"/>
          </a:xfrm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656154CE-3587-5C44-2A6B-1FE49B302C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-4668" y="4843169"/>
              <a:ext cx="12196668" cy="2015947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3E7A46DB-98C4-E666-AEC5-DF8B5DD9E7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4668" y="4844400"/>
              <a:ext cx="10565988" cy="2014828"/>
            </a:xfrm>
            <a:prstGeom prst="rect">
              <a:avLst/>
            </a:prstGeom>
            <a:gradFill flip="none" rotWithShape="1">
              <a:gsLst>
                <a:gs pos="3000">
                  <a:schemeClr val="accent2"/>
                </a:gs>
                <a:gs pos="40000">
                  <a:schemeClr val="accent2">
                    <a:alpha val="0"/>
                  </a:schemeClr>
                </a:gs>
              </a:gsLst>
              <a:lin ang="174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89F8962A-028A-2EBA-FBCF-F9B0334400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4668" y="4843170"/>
              <a:ext cx="10309010" cy="2006799"/>
            </a:xfrm>
            <a:prstGeom prst="rect">
              <a:avLst/>
            </a:prstGeom>
            <a:gradFill>
              <a:gsLst>
                <a:gs pos="0">
                  <a:schemeClr val="accent5">
                    <a:alpha val="76000"/>
                  </a:schemeClr>
                </a:gs>
                <a:gs pos="67000">
                  <a:schemeClr val="accent2">
                    <a:alpha val="0"/>
                  </a:schemeClr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2F139663-D7C2-5898-E610-2183584AC5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4105876" y="4851203"/>
              <a:ext cx="8086124" cy="2006797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50000"/>
                    <a:alpha val="36000"/>
                  </a:schemeClr>
                </a:gs>
                <a:gs pos="45000">
                  <a:schemeClr val="accent5">
                    <a:alpha val="0"/>
                  </a:schemeClr>
                </a:gs>
              </a:gsLst>
              <a:lin ang="42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48A9B0B4-D664-891D-2AA9-179055384C63}"/>
              </a:ext>
            </a:extLst>
          </p:cNvPr>
          <p:cNvSpPr txBox="1"/>
          <p:nvPr/>
        </p:nvSpPr>
        <p:spPr>
          <a:xfrm>
            <a:off x="1611630" y="5167418"/>
            <a:ext cx="8949690" cy="70226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Any Question ?? </a:t>
            </a:r>
          </a:p>
        </p:txBody>
      </p:sp>
      <p:pic>
        <p:nvPicPr>
          <p:cNvPr id="18" name="Picture 17" descr="Magnifying glass and question mark">
            <a:extLst>
              <a:ext uri="{FF2B5EF4-FFF2-40B4-BE49-F238E27FC236}">
                <a16:creationId xmlns:a16="http://schemas.microsoft.com/office/drawing/2014/main" id="{81573BCC-99E8-35C7-4F2A-9A184199A4E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7" r="-1" b="-1"/>
          <a:stretch/>
        </p:blipFill>
        <p:spPr>
          <a:xfrm>
            <a:off x="2647195" y="461527"/>
            <a:ext cx="6897610" cy="389497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085985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6D8C7B-4FAF-96E6-18B2-A1ECB08855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B8ECC27-09B6-0A49-485E-3F25FCC359B6}"/>
              </a:ext>
            </a:extLst>
          </p:cNvPr>
          <p:cNvSpPr txBox="1"/>
          <p:nvPr/>
        </p:nvSpPr>
        <p:spPr>
          <a:xfrm>
            <a:off x="1549941" y="518809"/>
            <a:ext cx="8787319" cy="584775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latin typeface="Abadi" panose="020B0604020104020204" pitchFamily="34" charset="0"/>
              </a:rPr>
              <a:t>References</a:t>
            </a:r>
            <a:r>
              <a:rPr lang="en-GB" b="1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8C092B1-BC02-121B-888D-57EF7BCFFC80}"/>
              </a:ext>
            </a:extLst>
          </p:cNvPr>
          <p:cNvSpPr txBox="1"/>
          <p:nvPr/>
        </p:nvSpPr>
        <p:spPr>
          <a:xfrm>
            <a:off x="1549941" y="1874728"/>
            <a:ext cx="8521429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u="none" strike="noStrike" dirty="0">
                <a:solidFill>
                  <a:srgbClr val="1D1C21"/>
                </a:solidFill>
                <a:effectLst/>
                <a:latin typeface="Abadi" panose="020B0604020104020204" pitchFamily="34" charset="0"/>
              </a:rPr>
              <a:t>CCB (2024). Hotel Novotel Cardiff Centre. Cardiff Conference Bureau. Available: </a:t>
            </a:r>
          </a:p>
          <a:p>
            <a:r>
              <a:rPr lang="en-GB" sz="1400" dirty="0">
                <a:latin typeface="Abadi" panose="020B0604020104020204" pitchFamily="34" charset="0"/>
                <a:hlinkClick r:id="rId2"/>
              </a:rPr>
              <a:t>https://cardiffconferencebureau.com/novotel/</a:t>
            </a:r>
            <a:r>
              <a:rPr lang="en-GB" sz="1400" dirty="0">
                <a:latin typeface="Abadi" panose="020B0604020104020204" pitchFamily="34" charset="0"/>
              </a:rPr>
              <a:t> (Accessed: 3</a:t>
            </a:r>
            <a:r>
              <a:rPr lang="en-GB" sz="1400" baseline="30000" dirty="0">
                <a:latin typeface="Abadi" panose="020B0604020104020204" pitchFamily="34" charset="0"/>
              </a:rPr>
              <a:t>rd</a:t>
            </a:r>
            <a:r>
              <a:rPr lang="en-GB" sz="1400" dirty="0">
                <a:latin typeface="Abadi" panose="020B0604020104020204" pitchFamily="34" charset="0"/>
              </a:rPr>
              <a:t> of May 2025).</a:t>
            </a:r>
          </a:p>
          <a:p>
            <a:endParaRPr lang="en-GB" sz="1400" dirty="0">
              <a:latin typeface="Abadi" panose="020B0604020104020204" pitchFamily="34" charset="0"/>
            </a:endParaRPr>
          </a:p>
          <a:p>
            <a:r>
              <a:rPr lang="en-GB" sz="1400" dirty="0">
                <a:latin typeface="Abadi" panose="020B0604020104020204" pitchFamily="34" charset="0"/>
              </a:rPr>
              <a:t>Morgan &amp; Mallet (2024). Maintenance worker. Morgan &amp; Mallet. Available: </a:t>
            </a:r>
          </a:p>
          <a:p>
            <a:r>
              <a:rPr lang="en-GB" sz="1400" dirty="0">
                <a:latin typeface="Abadi" panose="020B0604020104020204" pitchFamily="34" charset="0"/>
                <a:hlinkClick r:id="rId3"/>
              </a:rPr>
              <a:t>https://hospitality-staffing.agency/job/maintenance-worker/</a:t>
            </a:r>
            <a:r>
              <a:rPr lang="en-GB" sz="1400" dirty="0">
                <a:latin typeface="Abadi" panose="020B0604020104020204" pitchFamily="34" charset="0"/>
              </a:rPr>
              <a:t> (Accessed: 3</a:t>
            </a:r>
            <a:r>
              <a:rPr lang="en-GB" sz="1400" baseline="30000" dirty="0">
                <a:latin typeface="Abadi" panose="020B0604020104020204" pitchFamily="34" charset="0"/>
              </a:rPr>
              <a:t>rd</a:t>
            </a:r>
            <a:r>
              <a:rPr lang="en-GB" sz="1400" dirty="0">
                <a:latin typeface="Abadi" panose="020B0604020104020204" pitchFamily="34" charset="0"/>
              </a:rPr>
              <a:t> of May 2025).</a:t>
            </a:r>
          </a:p>
          <a:p>
            <a:endParaRPr lang="en-GB" sz="1400" dirty="0">
              <a:latin typeface="Abadi" panose="020B0604020104020204" pitchFamily="34" charset="0"/>
            </a:endParaRPr>
          </a:p>
          <a:p>
            <a:r>
              <a:rPr lang="en-GB" sz="1400" dirty="0">
                <a:latin typeface="Abadi" panose="020B0604020104020204" pitchFamily="34" charset="0"/>
              </a:rPr>
              <a:t>Inceoglu, I. (2019). </a:t>
            </a:r>
            <a:r>
              <a:rPr lang="en-US" sz="1400" dirty="0">
                <a:latin typeface="Abadi" panose="020B0604020104020204" pitchFamily="34" charset="0"/>
              </a:rPr>
              <a:t>(How) Do work placements work? Scrutinizing the quantitative evidence for a theory-driven future research agenda. Journal of Vocational Behavior. Vol 1(10). Pp: 317-33. </a:t>
            </a:r>
            <a:r>
              <a:rPr lang="en-GB" sz="1400" dirty="0">
                <a:latin typeface="Abadi" panose="020B0604020104020204" pitchFamily="34" charset="0"/>
              </a:rPr>
              <a:t>Available: </a:t>
            </a:r>
          </a:p>
          <a:p>
            <a:r>
              <a:rPr lang="en-GB" sz="1400" dirty="0">
                <a:latin typeface="Abadi" panose="020B0604020104020204" pitchFamily="34" charset="0"/>
                <a:hlinkClick r:id="rId4"/>
              </a:rPr>
              <a:t>https://www.sciencedirect.com/science/article/pii/S0001879118301039</a:t>
            </a:r>
            <a:r>
              <a:rPr lang="en-GB" sz="1400" dirty="0">
                <a:latin typeface="Abadi" panose="020B0604020104020204" pitchFamily="34" charset="0"/>
              </a:rPr>
              <a:t> (Accessed: 3</a:t>
            </a:r>
            <a:r>
              <a:rPr lang="en-GB" sz="1400" baseline="30000" dirty="0">
                <a:latin typeface="Abadi" panose="020B0604020104020204" pitchFamily="34" charset="0"/>
              </a:rPr>
              <a:t>rd</a:t>
            </a:r>
            <a:r>
              <a:rPr lang="en-GB" sz="1400" dirty="0">
                <a:latin typeface="Abadi" panose="020B0604020104020204" pitchFamily="34" charset="0"/>
              </a:rPr>
              <a:t> of May 2025).</a:t>
            </a:r>
          </a:p>
          <a:p>
            <a:endParaRPr lang="en-GB" sz="1400" dirty="0">
              <a:latin typeface="Abadi" panose="020B0604020104020204" pitchFamily="34" charset="0"/>
            </a:endParaRPr>
          </a:p>
          <a:p>
            <a:r>
              <a:rPr lang="en-GB" sz="1400" dirty="0">
                <a:latin typeface="Abadi" panose="020B0604020104020204" pitchFamily="34" charset="0"/>
              </a:rPr>
              <a:t>Smith, J. (2023). Work placements. Prospect. Sept. Available: </a:t>
            </a:r>
          </a:p>
          <a:p>
            <a:r>
              <a:rPr lang="en-GB" sz="1400" dirty="0">
                <a:latin typeface="Abadi" panose="020B0604020104020204" pitchFamily="34" charset="0"/>
                <a:hlinkClick r:id="rId5"/>
              </a:rPr>
              <a:t>https://www.prospects.ac.uk/jobs-and-work-experience/work-experience-and-internships/work-placements</a:t>
            </a:r>
            <a:r>
              <a:rPr lang="en-GB" sz="1400" dirty="0">
                <a:latin typeface="Abadi" panose="020B0604020104020204" pitchFamily="34" charset="0"/>
              </a:rPr>
              <a:t> (Accessed: 3</a:t>
            </a:r>
            <a:r>
              <a:rPr lang="en-GB" sz="1400" baseline="30000" dirty="0">
                <a:latin typeface="Abadi" panose="020B0604020104020204" pitchFamily="34" charset="0"/>
              </a:rPr>
              <a:t>rd</a:t>
            </a:r>
            <a:r>
              <a:rPr lang="en-GB" sz="1400" dirty="0">
                <a:latin typeface="Abadi" panose="020B0604020104020204" pitchFamily="34" charset="0"/>
              </a:rPr>
              <a:t> of May 2025).</a:t>
            </a:r>
          </a:p>
          <a:p>
            <a:endParaRPr lang="en-GB" sz="1400" dirty="0">
              <a:latin typeface="Abadi" panose="020B06040201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5023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751</Words>
  <Application>Microsoft Office PowerPoint</Application>
  <PresentationFormat>Widescreen</PresentationFormat>
  <Paragraphs>59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Abadi</vt:lpstr>
      <vt:lpstr>Aptos</vt:lpstr>
      <vt:lpstr>Aptos Display</vt:lpstr>
      <vt:lpstr>Arial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Sardar Maruf</dc:creator>
  <cp:lastModifiedBy>Sardar Mohammed Marufur Rahman (2311256)</cp:lastModifiedBy>
  <cp:revision>54</cp:revision>
  <dcterms:created xsi:type="dcterms:W3CDTF">2025-05-04T10:30:58Z</dcterms:created>
  <dcterms:modified xsi:type="dcterms:W3CDTF">2025-05-08T04:16:25Z</dcterms:modified>
</cp:coreProperties>
</file>