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4"/>
  </p:notesMasterIdLst>
  <p:sldIdLst>
    <p:sldId id="256" r:id="rId2"/>
    <p:sldId id="381" r:id="rId3"/>
    <p:sldId id="382" r:id="rId4"/>
    <p:sldId id="383" r:id="rId5"/>
    <p:sldId id="384" r:id="rId6"/>
    <p:sldId id="385" r:id="rId7"/>
    <p:sldId id="387" r:id="rId8"/>
    <p:sldId id="388" r:id="rId9"/>
    <p:sldId id="390" r:id="rId10"/>
    <p:sldId id="391" r:id="rId11"/>
    <p:sldId id="392" r:id="rId12"/>
    <p:sldId id="393" r:id="rId13"/>
    <p:sldId id="394" r:id="rId14"/>
    <p:sldId id="395" r:id="rId15"/>
    <p:sldId id="396" r:id="rId16"/>
    <p:sldId id="397" r:id="rId17"/>
    <p:sldId id="398" r:id="rId18"/>
    <p:sldId id="399" r:id="rId19"/>
    <p:sldId id="400" r:id="rId20"/>
    <p:sldId id="386" r:id="rId21"/>
    <p:sldId id="389" r:id="rId22"/>
    <p:sldId id="401"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6E0246-E595-4EB6-A30F-B6F209DF93C7}" v="84" dt="2025-06-17T06:49:49.2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149" autoAdjust="0"/>
  </p:normalViewPr>
  <p:slideViewPr>
    <p:cSldViewPr>
      <p:cViewPr varScale="1">
        <p:scale>
          <a:sx n="52" d="100"/>
          <a:sy n="52" d="100"/>
        </p:scale>
        <p:origin x="1164" y="31"/>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726E0246-E595-4EB6-A30F-B6F209DF93C7}"/>
    <pc:docChg chg="undo redo custSel addSld delSld modSld sldOrd">
      <pc:chgData name="Dr Charlotte Greenway" userId="21ca5f9ab6ecb0bd" providerId="LiveId" clId="{726E0246-E595-4EB6-A30F-B6F209DF93C7}" dt="2025-06-18T07:16:43.387" v="1768" actId="1076"/>
      <pc:docMkLst>
        <pc:docMk/>
      </pc:docMkLst>
      <pc:sldChg chg="delSp modSp mod modNotesTx">
        <pc:chgData name="Dr Charlotte Greenway" userId="21ca5f9ab6ecb0bd" providerId="LiveId" clId="{726E0246-E595-4EB6-A30F-B6F209DF93C7}" dt="2025-06-16T13:48:01.578" v="1028" actId="27636"/>
        <pc:sldMkLst>
          <pc:docMk/>
          <pc:sldMk cId="1433345263" sldId="256"/>
        </pc:sldMkLst>
        <pc:spChg chg="mod">
          <ac:chgData name="Dr Charlotte Greenway" userId="21ca5f9ab6ecb0bd" providerId="LiveId" clId="{726E0246-E595-4EB6-A30F-B6F209DF93C7}" dt="2025-06-16T11:53:55.140" v="32" actId="20577"/>
          <ac:spMkLst>
            <pc:docMk/>
            <pc:sldMk cId="1433345263" sldId="256"/>
            <ac:spMk id="2" creationId="{00000000-0000-0000-0000-000000000000}"/>
          </ac:spMkLst>
        </pc:spChg>
        <pc:spChg chg="mod">
          <ac:chgData name="Dr Charlotte Greenway" userId="21ca5f9ab6ecb0bd" providerId="LiveId" clId="{726E0246-E595-4EB6-A30F-B6F209DF93C7}" dt="2025-06-16T13:48:01.578" v="1028" actId="27636"/>
          <ac:spMkLst>
            <pc:docMk/>
            <pc:sldMk cId="1433345263" sldId="256"/>
            <ac:spMk id="3" creationId="{00000000-0000-0000-0000-000000000000}"/>
          </ac:spMkLst>
        </pc:spChg>
      </pc:sldChg>
      <pc:sldChg chg="del modNotesTx">
        <pc:chgData name="Dr Charlotte Greenway" userId="21ca5f9ab6ecb0bd" providerId="LiveId" clId="{726E0246-E595-4EB6-A30F-B6F209DF93C7}" dt="2025-06-16T11:56:24.772" v="38" actId="47"/>
        <pc:sldMkLst>
          <pc:docMk/>
          <pc:sldMk cId="2765608649" sldId="257"/>
        </pc:sldMkLst>
      </pc:sldChg>
      <pc:sldChg chg="del">
        <pc:chgData name="Dr Charlotte Greenway" userId="21ca5f9ab6ecb0bd" providerId="LiveId" clId="{726E0246-E595-4EB6-A30F-B6F209DF93C7}" dt="2025-06-16T12:37:29.212" v="179" actId="47"/>
        <pc:sldMkLst>
          <pc:docMk/>
          <pc:sldMk cId="3199813086" sldId="258"/>
        </pc:sldMkLst>
      </pc:sldChg>
      <pc:sldChg chg="del">
        <pc:chgData name="Dr Charlotte Greenway" userId="21ca5f9ab6ecb0bd" providerId="LiveId" clId="{726E0246-E595-4EB6-A30F-B6F209DF93C7}" dt="2025-06-16T12:37:31.306" v="180" actId="47"/>
        <pc:sldMkLst>
          <pc:docMk/>
          <pc:sldMk cId="223961673" sldId="259"/>
        </pc:sldMkLst>
      </pc:sldChg>
      <pc:sldChg chg="del">
        <pc:chgData name="Dr Charlotte Greenway" userId="21ca5f9ab6ecb0bd" providerId="LiveId" clId="{726E0246-E595-4EB6-A30F-B6F209DF93C7}" dt="2025-06-16T12:37:35.644" v="188" actId="47"/>
        <pc:sldMkLst>
          <pc:docMk/>
          <pc:sldMk cId="3578498425" sldId="262"/>
        </pc:sldMkLst>
      </pc:sldChg>
      <pc:sldChg chg="del">
        <pc:chgData name="Dr Charlotte Greenway" userId="21ca5f9ab6ecb0bd" providerId="LiveId" clId="{726E0246-E595-4EB6-A30F-B6F209DF93C7}" dt="2025-06-16T12:37:32.993" v="181" actId="47"/>
        <pc:sldMkLst>
          <pc:docMk/>
          <pc:sldMk cId="3896561990" sldId="264"/>
        </pc:sldMkLst>
      </pc:sldChg>
      <pc:sldChg chg="del">
        <pc:chgData name="Dr Charlotte Greenway" userId="21ca5f9ab6ecb0bd" providerId="LiveId" clId="{726E0246-E595-4EB6-A30F-B6F209DF93C7}" dt="2025-06-16T12:37:33.943" v="182" actId="47"/>
        <pc:sldMkLst>
          <pc:docMk/>
          <pc:sldMk cId="3893637849" sldId="265"/>
        </pc:sldMkLst>
      </pc:sldChg>
      <pc:sldChg chg="del">
        <pc:chgData name="Dr Charlotte Greenway" userId="21ca5f9ab6ecb0bd" providerId="LiveId" clId="{726E0246-E595-4EB6-A30F-B6F209DF93C7}" dt="2025-06-16T12:37:34.144" v="183" actId="47"/>
        <pc:sldMkLst>
          <pc:docMk/>
          <pc:sldMk cId="3987760541" sldId="266"/>
        </pc:sldMkLst>
      </pc:sldChg>
      <pc:sldChg chg="del">
        <pc:chgData name="Dr Charlotte Greenway" userId="21ca5f9ab6ecb0bd" providerId="LiveId" clId="{726E0246-E595-4EB6-A30F-B6F209DF93C7}" dt="2025-06-16T12:37:34.325" v="184" actId="47"/>
        <pc:sldMkLst>
          <pc:docMk/>
          <pc:sldMk cId="472354369" sldId="267"/>
        </pc:sldMkLst>
      </pc:sldChg>
      <pc:sldChg chg="del">
        <pc:chgData name="Dr Charlotte Greenway" userId="21ca5f9ab6ecb0bd" providerId="LiveId" clId="{726E0246-E595-4EB6-A30F-B6F209DF93C7}" dt="2025-06-16T12:37:34.550" v="185" actId="47"/>
        <pc:sldMkLst>
          <pc:docMk/>
          <pc:sldMk cId="3912061713" sldId="268"/>
        </pc:sldMkLst>
      </pc:sldChg>
      <pc:sldChg chg="del">
        <pc:chgData name="Dr Charlotte Greenway" userId="21ca5f9ab6ecb0bd" providerId="LiveId" clId="{726E0246-E595-4EB6-A30F-B6F209DF93C7}" dt="2025-06-16T12:37:34.681" v="186" actId="47"/>
        <pc:sldMkLst>
          <pc:docMk/>
          <pc:sldMk cId="330403565" sldId="269"/>
        </pc:sldMkLst>
      </pc:sldChg>
      <pc:sldChg chg="del">
        <pc:chgData name="Dr Charlotte Greenway" userId="21ca5f9ab6ecb0bd" providerId="LiveId" clId="{726E0246-E595-4EB6-A30F-B6F209DF93C7}" dt="2025-06-16T12:37:35.402" v="187" actId="47"/>
        <pc:sldMkLst>
          <pc:docMk/>
          <pc:sldMk cId="1917073993" sldId="270"/>
        </pc:sldMkLst>
      </pc:sldChg>
      <pc:sldChg chg="del">
        <pc:chgData name="Dr Charlotte Greenway" userId="21ca5f9ab6ecb0bd" providerId="LiveId" clId="{726E0246-E595-4EB6-A30F-B6F209DF93C7}" dt="2025-06-16T12:37:35.805" v="189" actId="47"/>
        <pc:sldMkLst>
          <pc:docMk/>
          <pc:sldMk cId="2650945689" sldId="271"/>
        </pc:sldMkLst>
      </pc:sldChg>
      <pc:sldChg chg="del">
        <pc:chgData name="Dr Charlotte Greenway" userId="21ca5f9ab6ecb0bd" providerId="LiveId" clId="{726E0246-E595-4EB6-A30F-B6F209DF93C7}" dt="2025-06-16T12:37:35.924" v="190" actId="47"/>
        <pc:sldMkLst>
          <pc:docMk/>
          <pc:sldMk cId="410895005" sldId="275"/>
        </pc:sldMkLst>
      </pc:sldChg>
      <pc:sldChg chg="del">
        <pc:chgData name="Dr Charlotte Greenway" userId="21ca5f9ab6ecb0bd" providerId="LiveId" clId="{726E0246-E595-4EB6-A30F-B6F209DF93C7}" dt="2025-06-16T12:37:36.110" v="191" actId="47"/>
        <pc:sldMkLst>
          <pc:docMk/>
          <pc:sldMk cId="3954777574" sldId="278"/>
        </pc:sldMkLst>
      </pc:sldChg>
      <pc:sldChg chg="del">
        <pc:chgData name="Dr Charlotte Greenway" userId="21ca5f9ab6ecb0bd" providerId="LiveId" clId="{726E0246-E595-4EB6-A30F-B6F209DF93C7}" dt="2025-06-16T12:37:37.063" v="192" actId="47"/>
        <pc:sldMkLst>
          <pc:docMk/>
          <pc:sldMk cId="2010630000" sldId="280"/>
        </pc:sldMkLst>
      </pc:sldChg>
      <pc:sldChg chg="del">
        <pc:chgData name="Dr Charlotte Greenway" userId="21ca5f9ab6ecb0bd" providerId="LiveId" clId="{726E0246-E595-4EB6-A30F-B6F209DF93C7}" dt="2025-06-16T12:37:44.357" v="193" actId="47"/>
        <pc:sldMkLst>
          <pc:docMk/>
          <pc:sldMk cId="2994926735" sldId="379"/>
        </pc:sldMkLst>
      </pc:sldChg>
      <pc:sldChg chg="del">
        <pc:chgData name="Dr Charlotte Greenway" userId="21ca5f9ab6ecb0bd" providerId="LiveId" clId="{726E0246-E595-4EB6-A30F-B6F209DF93C7}" dt="2025-06-16T12:37:48.417" v="194" actId="47"/>
        <pc:sldMkLst>
          <pc:docMk/>
          <pc:sldMk cId="2190243007" sldId="380"/>
        </pc:sldMkLst>
      </pc:sldChg>
      <pc:sldChg chg="addSp delSp modSp new mod">
        <pc:chgData name="Dr Charlotte Greenway" userId="21ca5f9ab6ecb0bd" providerId="LiveId" clId="{726E0246-E595-4EB6-A30F-B6F209DF93C7}" dt="2025-06-16T12:47:35.615" v="283" actId="20577"/>
        <pc:sldMkLst>
          <pc:docMk/>
          <pc:sldMk cId="1211016107" sldId="381"/>
        </pc:sldMkLst>
        <pc:spChg chg="mod">
          <ac:chgData name="Dr Charlotte Greenway" userId="21ca5f9ab6ecb0bd" providerId="LiveId" clId="{726E0246-E595-4EB6-A30F-B6F209DF93C7}" dt="2025-06-16T12:38:19.054" v="197" actId="14100"/>
          <ac:spMkLst>
            <pc:docMk/>
            <pc:sldMk cId="1211016107" sldId="381"/>
            <ac:spMk id="2" creationId="{3BFDFC1C-708E-D5C4-FDA5-9B694803934E}"/>
          </ac:spMkLst>
        </pc:spChg>
        <pc:spChg chg="add del mod">
          <ac:chgData name="Dr Charlotte Greenway" userId="21ca5f9ab6ecb0bd" providerId="LiveId" clId="{726E0246-E595-4EB6-A30F-B6F209DF93C7}" dt="2025-06-16T12:47:35.615" v="283" actId="20577"/>
          <ac:spMkLst>
            <pc:docMk/>
            <pc:sldMk cId="1211016107" sldId="381"/>
            <ac:spMk id="24" creationId="{9135260E-576E-2121-CE4C-6631563988D5}"/>
          </ac:spMkLst>
        </pc:spChg>
        <pc:graphicFrameChg chg="add mod">
          <ac:chgData name="Dr Charlotte Greenway" userId="21ca5f9ab6ecb0bd" providerId="LiveId" clId="{726E0246-E595-4EB6-A30F-B6F209DF93C7}" dt="2025-06-16T12:40:29.767" v="207" actId="1076"/>
          <ac:graphicFrameMkLst>
            <pc:docMk/>
            <pc:sldMk cId="1211016107" sldId="381"/>
            <ac:graphicFrameMk id="33" creationId="{9BD4FA34-1FA0-4312-58FE-28D2443D49ED}"/>
          </ac:graphicFrameMkLst>
        </pc:graphicFrameChg>
        <pc:picChg chg="add mod">
          <ac:chgData name="Dr Charlotte Greenway" userId="21ca5f9ab6ecb0bd" providerId="LiveId" clId="{726E0246-E595-4EB6-A30F-B6F209DF93C7}" dt="2025-06-16T12:40:34.295" v="208" actId="1076"/>
          <ac:picMkLst>
            <pc:docMk/>
            <pc:sldMk cId="1211016107" sldId="381"/>
            <ac:picMk id="31" creationId="{CAD92D89-3E93-B472-C3D2-86E649DBF868}"/>
          </ac:picMkLst>
        </pc:picChg>
      </pc:sldChg>
      <pc:sldChg chg="addSp delSp modSp new mod">
        <pc:chgData name="Dr Charlotte Greenway" userId="21ca5f9ab6ecb0bd" providerId="LiveId" clId="{726E0246-E595-4EB6-A30F-B6F209DF93C7}" dt="2025-06-16T12:44:16.026" v="248" actId="14100"/>
        <pc:sldMkLst>
          <pc:docMk/>
          <pc:sldMk cId="100982433" sldId="382"/>
        </pc:sldMkLst>
        <pc:spChg chg="add mod">
          <ac:chgData name="Dr Charlotte Greenway" userId="21ca5f9ab6ecb0bd" providerId="LiveId" clId="{726E0246-E595-4EB6-A30F-B6F209DF93C7}" dt="2025-06-16T12:43:08.916" v="234" actId="1076"/>
          <ac:spMkLst>
            <pc:docMk/>
            <pc:sldMk cId="100982433" sldId="382"/>
            <ac:spMk id="4" creationId="{59C9B006-22CD-4F5F-2030-CB1902D9EBA8}"/>
          </ac:spMkLst>
        </pc:spChg>
        <pc:spChg chg="add mod">
          <ac:chgData name="Dr Charlotte Greenway" userId="21ca5f9ab6ecb0bd" providerId="LiveId" clId="{726E0246-E595-4EB6-A30F-B6F209DF93C7}" dt="2025-06-16T12:44:11.360" v="246" actId="1076"/>
          <ac:spMkLst>
            <pc:docMk/>
            <pc:sldMk cId="100982433" sldId="382"/>
            <ac:spMk id="6" creationId="{F205C196-9874-FE99-F2C1-4D45D4087377}"/>
          </ac:spMkLst>
        </pc:spChg>
        <pc:graphicFrameChg chg="add mod modGraphic">
          <ac:chgData name="Dr Charlotte Greenway" userId="21ca5f9ab6ecb0bd" providerId="LiveId" clId="{726E0246-E595-4EB6-A30F-B6F209DF93C7}" dt="2025-06-16T12:43:16.076" v="236" actId="14100"/>
          <ac:graphicFrameMkLst>
            <pc:docMk/>
            <pc:sldMk cId="100982433" sldId="382"/>
            <ac:graphicFrameMk id="4100" creationId="{31A1ABD8-E245-733A-D209-4BEE45A5791E}"/>
          </ac:graphicFrameMkLst>
        </pc:graphicFrameChg>
        <pc:picChg chg="add mod">
          <ac:chgData name="Dr Charlotte Greenway" userId="21ca5f9ab6ecb0bd" providerId="LiveId" clId="{726E0246-E595-4EB6-A30F-B6F209DF93C7}" dt="2025-06-16T12:44:16.026" v="248" actId="14100"/>
          <ac:picMkLst>
            <pc:docMk/>
            <pc:sldMk cId="100982433" sldId="382"/>
            <ac:picMk id="4098" creationId="{4365C1B9-6DE3-7419-9B00-FF79D4D6EEBA}"/>
          </ac:picMkLst>
        </pc:picChg>
      </pc:sldChg>
      <pc:sldChg chg="addSp delSp modSp new mod modNotesTx">
        <pc:chgData name="Dr Charlotte Greenway" userId="21ca5f9ab6ecb0bd" providerId="LiveId" clId="{726E0246-E595-4EB6-A30F-B6F209DF93C7}" dt="2025-06-16T12:48:24.395" v="288" actId="207"/>
        <pc:sldMkLst>
          <pc:docMk/>
          <pc:sldMk cId="2243738419" sldId="383"/>
        </pc:sldMkLst>
        <pc:spChg chg="add mod">
          <ac:chgData name="Dr Charlotte Greenway" userId="21ca5f9ab6ecb0bd" providerId="LiveId" clId="{726E0246-E595-4EB6-A30F-B6F209DF93C7}" dt="2025-06-16T12:47:03.023" v="281" actId="1076"/>
          <ac:spMkLst>
            <pc:docMk/>
            <pc:sldMk cId="2243738419" sldId="383"/>
            <ac:spMk id="4" creationId="{3BD95BE5-7A31-D248-D413-01F2E2734C23}"/>
          </ac:spMkLst>
        </pc:spChg>
        <pc:spChg chg="add mod">
          <ac:chgData name="Dr Charlotte Greenway" userId="21ca5f9ab6ecb0bd" providerId="LiveId" clId="{726E0246-E595-4EB6-A30F-B6F209DF93C7}" dt="2025-06-16T12:46:53.868" v="280" actId="1076"/>
          <ac:spMkLst>
            <pc:docMk/>
            <pc:sldMk cId="2243738419" sldId="383"/>
            <ac:spMk id="6" creationId="{91CED4B3-0B13-357D-7B8E-86835F95B310}"/>
          </ac:spMkLst>
        </pc:spChg>
        <pc:spChg chg="add mod">
          <ac:chgData name="Dr Charlotte Greenway" userId="21ca5f9ab6ecb0bd" providerId="LiveId" clId="{726E0246-E595-4EB6-A30F-B6F209DF93C7}" dt="2025-06-16T12:48:24.395" v="288" actId="207"/>
          <ac:spMkLst>
            <pc:docMk/>
            <pc:sldMk cId="2243738419" sldId="383"/>
            <ac:spMk id="8" creationId="{C1B58B6D-91CD-0606-0933-9E5AB266C383}"/>
          </ac:spMkLst>
        </pc:spChg>
        <pc:graphicFrameChg chg="add mod">
          <ac:chgData name="Dr Charlotte Greenway" userId="21ca5f9ab6ecb0bd" providerId="LiveId" clId="{726E0246-E595-4EB6-A30F-B6F209DF93C7}" dt="2025-06-16T12:46:21.073" v="273" actId="1076"/>
          <ac:graphicFrameMkLst>
            <pc:docMk/>
            <pc:sldMk cId="2243738419" sldId="383"/>
            <ac:graphicFrameMk id="9" creationId="{69C80AE8-D8DC-F18D-468E-FD1B110EA9B0}"/>
          </ac:graphicFrameMkLst>
        </pc:graphicFrameChg>
      </pc:sldChg>
      <pc:sldChg chg="addSp delSp modSp new mod modNotesTx">
        <pc:chgData name="Dr Charlotte Greenway" userId="21ca5f9ab6ecb0bd" providerId="LiveId" clId="{726E0246-E595-4EB6-A30F-B6F209DF93C7}" dt="2025-06-16T13:48:23.941" v="1030" actId="207"/>
        <pc:sldMkLst>
          <pc:docMk/>
          <pc:sldMk cId="3198363134" sldId="384"/>
        </pc:sldMkLst>
        <pc:spChg chg="mod">
          <ac:chgData name="Dr Charlotte Greenway" userId="21ca5f9ab6ecb0bd" providerId="LiveId" clId="{726E0246-E595-4EB6-A30F-B6F209DF93C7}" dt="2025-06-16T12:59:24.178" v="333" actId="27636"/>
          <ac:spMkLst>
            <pc:docMk/>
            <pc:sldMk cId="3198363134" sldId="384"/>
            <ac:spMk id="3" creationId="{ECF6199B-6AB8-4874-C6F1-8D1EFD800044}"/>
          </ac:spMkLst>
        </pc:spChg>
        <pc:spChg chg="add mod">
          <ac:chgData name="Dr Charlotte Greenway" userId="21ca5f9ab6ecb0bd" providerId="LiveId" clId="{726E0246-E595-4EB6-A30F-B6F209DF93C7}" dt="2025-06-16T12:57:14.892" v="307" actId="1076"/>
          <ac:spMkLst>
            <pc:docMk/>
            <pc:sldMk cId="3198363134" sldId="384"/>
            <ac:spMk id="4" creationId="{D8A29307-7983-4261-E277-4A22BC123397}"/>
          </ac:spMkLst>
        </pc:spChg>
        <pc:spChg chg="add mod">
          <ac:chgData name="Dr Charlotte Greenway" userId="21ca5f9ab6ecb0bd" providerId="LiveId" clId="{726E0246-E595-4EB6-A30F-B6F209DF93C7}" dt="2025-06-16T13:48:23.941" v="1030" actId="207"/>
          <ac:spMkLst>
            <pc:docMk/>
            <pc:sldMk cId="3198363134" sldId="384"/>
            <ac:spMk id="6" creationId="{FDFFEBAF-DF61-A0DE-6BD8-C05A187BA00A}"/>
          </ac:spMkLst>
        </pc:spChg>
      </pc:sldChg>
      <pc:sldChg chg="addSp delSp modSp new mod">
        <pc:chgData name="Dr Charlotte Greenway" userId="21ca5f9ab6ecb0bd" providerId="LiveId" clId="{726E0246-E595-4EB6-A30F-B6F209DF93C7}" dt="2025-06-16T13:48:46.600" v="1032" actId="1076"/>
        <pc:sldMkLst>
          <pc:docMk/>
          <pc:sldMk cId="2945258037" sldId="385"/>
        </pc:sldMkLst>
        <pc:spChg chg="mod">
          <ac:chgData name="Dr Charlotte Greenway" userId="21ca5f9ab6ecb0bd" providerId="LiveId" clId="{726E0246-E595-4EB6-A30F-B6F209DF93C7}" dt="2025-06-16T13:48:46.600" v="1032" actId="1076"/>
          <ac:spMkLst>
            <pc:docMk/>
            <pc:sldMk cId="2945258037" sldId="385"/>
            <ac:spMk id="3" creationId="{77C69BD8-4514-594E-06F8-DB250F9B86F6}"/>
          </ac:spMkLst>
        </pc:spChg>
        <pc:spChg chg="add mod">
          <ac:chgData name="Dr Charlotte Greenway" userId="21ca5f9ab6ecb0bd" providerId="LiveId" clId="{726E0246-E595-4EB6-A30F-B6F209DF93C7}" dt="2025-06-16T13:04:44.356" v="420" actId="1076"/>
          <ac:spMkLst>
            <pc:docMk/>
            <pc:sldMk cId="2945258037" sldId="385"/>
            <ac:spMk id="4" creationId="{BD5EAE08-85CA-8DA6-97FE-168191151AB1}"/>
          </ac:spMkLst>
        </pc:spChg>
        <pc:spChg chg="add mod">
          <ac:chgData name="Dr Charlotte Greenway" userId="21ca5f9ab6ecb0bd" providerId="LiveId" clId="{726E0246-E595-4EB6-A30F-B6F209DF93C7}" dt="2025-06-16T13:04:34.818" v="419" actId="1076"/>
          <ac:spMkLst>
            <pc:docMk/>
            <pc:sldMk cId="2945258037" sldId="385"/>
            <ac:spMk id="10" creationId="{76F77044-41C0-A3A5-E77F-E3E8EF4BF466}"/>
          </ac:spMkLst>
        </pc:spChg>
      </pc:sldChg>
      <pc:sldChg chg="addSp delSp modSp new mod">
        <pc:chgData name="Dr Charlotte Greenway" userId="21ca5f9ab6ecb0bd" providerId="LiveId" clId="{726E0246-E595-4EB6-A30F-B6F209DF93C7}" dt="2025-06-16T15:09:27.941" v="1421"/>
        <pc:sldMkLst>
          <pc:docMk/>
          <pc:sldMk cId="2821411372" sldId="386"/>
        </pc:sldMkLst>
        <pc:spChg chg="mod">
          <ac:chgData name="Dr Charlotte Greenway" userId="21ca5f9ab6ecb0bd" providerId="LiveId" clId="{726E0246-E595-4EB6-A30F-B6F209DF93C7}" dt="2025-06-16T13:05:48.273" v="462" actId="14100"/>
          <ac:spMkLst>
            <pc:docMk/>
            <pc:sldMk cId="2821411372" sldId="386"/>
            <ac:spMk id="2" creationId="{9B0C605C-A20C-ACD6-21E3-58EE5E60395C}"/>
          </ac:spMkLst>
        </pc:spChg>
        <pc:spChg chg="add mod">
          <ac:chgData name="Dr Charlotte Greenway" userId="21ca5f9ab6ecb0bd" providerId="LiveId" clId="{726E0246-E595-4EB6-A30F-B6F209DF93C7}" dt="2025-06-16T15:09:27.941" v="1421"/>
          <ac:spMkLst>
            <pc:docMk/>
            <pc:sldMk cId="2821411372" sldId="386"/>
            <ac:spMk id="8" creationId="{A3DE5EC4-6BA4-EE31-DD60-103925E7F01E}"/>
          </ac:spMkLst>
        </pc:spChg>
      </pc:sldChg>
      <pc:sldChg chg="addSp delSp modSp new mod ord modNotesTx">
        <pc:chgData name="Dr Charlotte Greenway" userId="21ca5f9ab6ecb0bd" providerId="LiveId" clId="{726E0246-E595-4EB6-A30F-B6F209DF93C7}" dt="2025-06-16T13:48:59.712" v="1033" actId="207"/>
        <pc:sldMkLst>
          <pc:docMk/>
          <pc:sldMk cId="66307547" sldId="387"/>
        </pc:sldMkLst>
        <pc:spChg chg="mod">
          <ac:chgData name="Dr Charlotte Greenway" userId="21ca5f9ab6ecb0bd" providerId="LiveId" clId="{726E0246-E595-4EB6-A30F-B6F209DF93C7}" dt="2025-06-16T13:15:08.655" v="796" actId="14100"/>
          <ac:spMkLst>
            <pc:docMk/>
            <pc:sldMk cId="66307547" sldId="387"/>
            <ac:spMk id="2" creationId="{2791F03A-F6E4-AC96-A777-BFA412663337}"/>
          </ac:spMkLst>
        </pc:spChg>
        <pc:spChg chg="add mod">
          <ac:chgData name="Dr Charlotte Greenway" userId="21ca5f9ab6ecb0bd" providerId="LiveId" clId="{726E0246-E595-4EB6-A30F-B6F209DF93C7}" dt="2025-06-16T13:14:49.966" v="790" actId="20577"/>
          <ac:spMkLst>
            <pc:docMk/>
            <pc:sldMk cId="66307547" sldId="387"/>
            <ac:spMk id="5" creationId="{B686B4E4-9789-94FD-287A-63B73AFD0169}"/>
          </ac:spMkLst>
        </pc:spChg>
        <pc:spChg chg="add mod">
          <ac:chgData name="Dr Charlotte Greenway" userId="21ca5f9ab6ecb0bd" providerId="LiveId" clId="{726E0246-E595-4EB6-A30F-B6F209DF93C7}" dt="2025-06-16T13:48:59.712" v="1033" actId="207"/>
          <ac:spMkLst>
            <pc:docMk/>
            <pc:sldMk cId="66307547" sldId="387"/>
            <ac:spMk id="7" creationId="{9A7B2F4B-194E-B0EF-4726-37B7ACA355D1}"/>
          </ac:spMkLst>
        </pc:spChg>
      </pc:sldChg>
      <pc:sldChg chg="addSp delSp modSp new mod ord">
        <pc:chgData name="Dr Charlotte Greenway" userId="21ca5f9ab6ecb0bd" providerId="LiveId" clId="{726E0246-E595-4EB6-A30F-B6F209DF93C7}" dt="2025-06-16T13:19:06.936" v="841" actId="1076"/>
        <pc:sldMkLst>
          <pc:docMk/>
          <pc:sldMk cId="466985003" sldId="388"/>
        </pc:sldMkLst>
        <pc:spChg chg="mod">
          <ac:chgData name="Dr Charlotte Greenway" userId="21ca5f9ab6ecb0bd" providerId="LiveId" clId="{726E0246-E595-4EB6-A30F-B6F209DF93C7}" dt="2025-06-16T13:18:59.125" v="839" actId="14100"/>
          <ac:spMkLst>
            <pc:docMk/>
            <pc:sldMk cId="466985003" sldId="388"/>
            <ac:spMk id="3" creationId="{3B0F1B49-60D8-B96C-ACF1-7B2C84F92807}"/>
          </ac:spMkLst>
        </pc:spChg>
        <pc:spChg chg="add mod">
          <ac:chgData name="Dr Charlotte Greenway" userId="21ca5f9ab6ecb0bd" providerId="LiveId" clId="{726E0246-E595-4EB6-A30F-B6F209DF93C7}" dt="2025-06-16T13:19:02.227" v="840" actId="1076"/>
          <ac:spMkLst>
            <pc:docMk/>
            <pc:sldMk cId="466985003" sldId="388"/>
            <ac:spMk id="5" creationId="{970B7205-69F9-B7C9-F63F-BC6355F2E466}"/>
          </ac:spMkLst>
        </pc:spChg>
        <pc:spChg chg="add mod">
          <ac:chgData name="Dr Charlotte Greenway" userId="21ca5f9ab6ecb0bd" providerId="LiveId" clId="{726E0246-E595-4EB6-A30F-B6F209DF93C7}" dt="2025-06-16T13:19:06.936" v="841" actId="1076"/>
          <ac:spMkLst>
            <pc:docMk/>
            <pc:sldMk cId="466985003" sldId="388"/>
            <ac:spMk id="7" creationId="{90F7EC10-725B-F4AD-24B0-CD7F6A2BDFA4}"/>
          </ac:spMkLst>
        </pc:spChg>
      </pc:sldChg>
      <pc:sldChg chg="addSp delSp modSp new mod ord">
        <pc:chgData name="Dr Charlotte Greenway" userId="21ca5f9ab6ecb0bd" providerId="LiveId" clId="{726E0246-E595-4EB6-A30F-B6F209DF93C7}" dt="2025-06-17T06:37:23.538" v="1677" actId="14100"/>
        <pc:sldMkLst>
          <pc:docMk/>
          <pc:sldMk cId="1839095068" sldId="389"/>
        </pc:sldMkLst>
        <pc:spChg chg="mod">
          <ac:chgData name="Dr Charlotte Greenway" userId="21ca5f9ab6ecb0bd" providerId="LiveId" clId="{726E0246-E595-4EB6-A30F-B6F209DF93C7}" dt="2025-06-17T06:37:23.538" v="1677" actId="14100"/>
          <ac:spMkLst>
            <pc:docMk/>
            <pc:sldMk cId="1839095068" sldId="389"/>
            <ac:spMk id="3" creationId="{5C94DBF8-5146-18EA-F091-C11D512D787F}"/>
          </ac:spMkLst>
        </pc:spChg>
        <pc:spChg chg="add mod">
          <ac:chgData name="Dr Charlotte Greenway" userId="21ca5f9ab6ecb0bd" providerId="LiveId" clId="{726E0246-E595-4EB6-A30F-B6F209DF93C7}" dt="2025-06-16T13:21:33.046" v="895"/>
          <ac:spMkLst>
            <pc:docMk/>
            <pc:sldMk cId="1839095068" sldId="389"/>
            <ac:spMk id="4" creationId="{4C4F712E-77DB-EC51-6FBE-6E825DEE49E6}"/>
          </ac:spMkLst>
        </pc:spChg>
      </pc:sldChg>
      <pc:sldChg chg="addSp delSp modSp new mod">
        <pc:chgData name="Dr Charlotte Greenway" userId="21ca5f9ab6ecb0bd" providerId="LiveId" clId="{726E0246-E595-4EB6-A30F-B6F209DF93C7}" dt="2025-06-18T07:16:43.387" v="1768" actId="1076"/>
        <pc:sldMkLst>
          <pc:docMk/>
          <pc:sldMk cId="1098725460" sldId="390"/>
        </pc:sldMkLst>
        <pc:spChg chg="mod">
          <ac:chgData name="Dr Charlotte Greenway" userId="21ca5f9ab6ecb0bd" providerId="LiveId" clId="{726E0246-E595-4EB6-A30F-B6F209DF93C7}" dt="2025-06-16T13:27:02.799" v="907" actId="1076"/>
          <ac:spMkLst>
            <pc:docMk/>
            <pc:sldMk cId="1098725460" sldId="390"/>
            <ac:spMk id="2" creationId="{451DE395-CFB7-B236-2D14-E8093C728352}"/>
          </ac:spMkLst>
        </pc:spChg>
        <pc:spChg chg="add mod">
          <ac:chgData name="Dr Charlotte Greenway" userId="21ca5f9ab6ecb0bd" providerId="LiveId" clId="{726E0246-E595-4EB6-A30F-B6F209DF93C7}" dt="2025-06-16T13:29:16.979" v="929" actId="1076"/>
          <ac:spMkLst>
            <pc:docMk/>
            <pc:sldMk cId="1098725460" sldId="390"/>
            <ac:spMk id="5" creationId="{982D2641-4E93-A18B-CD15-5A2BCCFE1595}"/>
          </ac:spMkLst>
        </pc:spChg>
        <pc:spChg chg="add mod">
          <ac:chgData name="Dr Charlotte Greenway" userId="21ca5f9ab6ecb0bd" providerId="LiveId" clId="{726E0246-E595-4EB6-A30F-B6F209DF93C7}" dt="2025-06-18T07:16:43.387" v="1768" actId="1076"/>
          <ac:spMkLst>
            <pc:docMk/>
            <pc:sldMk cId="1098725460" sldId="390"/>
            <ac:spMk id="7" creationId="{00620B94-799C-E35F-1897-013120358F16}"/>
          </ac:spMkLst>
        </pc:spChg>
      </pc:sldChg>
      <pc:sldChg chg="addSp delSp modSp new mod modAnim">
        <pc:chgData name="Dr Charlotte Greenway" userId="21ca5f9ab6ecb0bd" providerId="LiveId" clId="{726E0246-E595-4EB6-A30F-B6F209DF93C7}" dt="2025-06-16T13:36:10.725" v="968" actId="255"/>
        <pc:sldMkLst>
          <pc:docMk/>
          <pc:sldMk cId="1514084434" sldId="391"/>
        </pc:sldMkLst>
        <pc:spChg chg="mod">
          <ac:chgData name="Dr Charlotte Greenway" userId="21ca5f9ab6ecb0bd" providerId="LiveId" clId="{726E0246-E595-4EB6-A30F-B6F209DF93C7}" dt="2025-06-16T13:35:38.772" v="965" actId="27636"/>
          <ac:spMkLst>
            <pc:docMk/>
            <pc:sldMk cId="1514084434" sldId="391"/>
            <ac:spMk id="3" creationId="{98F4F9FE-7E8B-01CC-8DA0-12D42907CA65}"/>
          </ac:spMkLst>
        </pc:spChg>
        <pc:spChg chg="add mod">
          <ac:chgData name="Dr Charlotte Greenway" userId="21ca5f9ab6ecb0bd" providerId="LiveId" clId="{726E0246-E595-4EB6-A30F-B6F209DF93C7}" dt="2025-06-16T13:36:10.725" v="968" actId="255"/>
          <ac:spMkLst>
            <pc:docMk/>
            <pc:sldMk cId="1514084434" sldId="391"/>
            <ac:spMk id="5" creationId="{F4A123D1-EE70-3920-1C1F-9B157C60389F}"/>
          </ac:spMkLst>
        </pc:spChg>
        <pc:picChg chg="add mod">
          <ac:chgData name="Dr Charlotte Greenway" userId="21ca5f9ab6ecb0bd" providerId="LiveId" clId="{726E0246-E595-4EB6-A30F-B6F209DF93C7}" dt="2025-06-16T13:35:58.522" v="967" actId="1076"/>
          <ac:picMkLst>
            <pc:docMk/>
            <pc:sldMk cId="1514084434" sldId="391"/>
            <ac:picMk id="6" creationId="{A33734CD-38D6-E1B6-8ABC-35A362244C3A}"/>
          </ac:picMkLst>
        </pc:picChg>
      </pc:sldChg>
      <pc:sldChg chg="addSp delSp modSp new mod">
        <pc:chgData name="Dr Charlotte Greenway" userId="21ca5f9ab6ecb0bd" providerId="LiveId" clId="{726E0246-E595-4EB6-A30F-B6F209DF93C7}" dt="2025-06-16T13:49:15.012" v="1034" actId="207"/>
        <pc:sldMkLst>
          <pc:docMk/>
          <pc:sldMk cId="2546824397" sldId="392"/>
        </pc:sldMkLst>
        <pc:spChg chg="mod">
          <ac:chgData name="Dr Charlotte Greenway" userId="21ca5f9ab6ecb0bd" providerId="LiveId" clId="{726E0246-E595-4EB6-A30F-B6F209DF93C7}" dt="2025-06-16T13:46:21.685" v="1016" actId="14100"/>
          <ac:spMkLst>
            <pc:docMk/>
            <pc:sldMk cId="2546824397" sldId="392"/>
            <ac:spMk id="3" creationId="{B50D3E13-B9F8-0681-6949-0957CB8C8CAD}"/>
          </ac:spMkLst>
        </pc:spChg>
        <pc:spChg chg="add mod">
          <ac:chgData name="Dr Charlotte Greenway" userId="21ca5f9ab6ecb0bd" providerId="LiveId" clId="{726E0246-E595-4EB6-A30F-B6F209DF93C7}" dt="2025-06-16T13:49:15.012" v="1034" actId="207"/>
          <ac:spMkLst>
            <pc:docMk/>
            <pc:sldMk cId="2546824397" sldId="392"/>
            <ac:spMk id="5" creationId="{C13B984F-714E-530D-A44D-E5E0477224B6}"/>
          </ac:spMkLst>
        </pc:spChg>
        <pc:spChg chg="add mod">
          <ac:chgData name="Dr Charlotte Greenway" userId="21ca5f9ab6ecb0bd" providerId="LiveId" clId="{726E0246-E595-4EB6-A30F-B6F209DF93C7}" dt="2025-06-16T13:46:53.826" v="1023" actId="1076"/>
          <ac:spMkLst>
            <pc:docMk/>
            <pc:sldMk cId="2546824397" sldId="392"/>
            <ac:spMk id="7" creationId="{EC4635A8-AF19-9BDB-1C79-2C1DCF52E608}"/>
          </ac:spMkLst>
        </pc:spChg>
      </pc:sldChg>
      <pc:sldChg chg="addSp modSp new mod">
        <pc:chgData name="Dr Charlotte Greenway" userId="21ca5f9ab6ecb0bd" providerId="LiveId" clId="{726E0246-E595-4EB6-A30F-B6F209DF93C7}" dt="2025-06-16T14:42:16.666" v="1098" actId="207"/>
        <pc:sldMkLst>
          <pc:docMk/>
          <pc:sldMk cId="822203616" sldId="393"/>
        </pc:sldMkLst>
        <pc:spChg chg="mod">
          <ac:chgData name="Dr Charlotte Greenway" userId="21ca5f9ab6ecb0bd" providerId="LiveId" clId="{726E0246-E595-4EB6-A30F-B6F209DF93C7}" dt="2025-06-16T14:41:47.321" v="1093" actId="404"/>
          <ac:spMkLst>
            <pc:docMk/>
            <pc:sldMk cId="822203616" sldId="393"/>
            <ac:spMk id="2" creationId="{D5CCCE3B-13FF-B241-6678-E81445FB3356}"/>
          </ac:spMkLst>
        </pc:spChg>
        <pc:spChg chg="mod">
          <ac:chgData name="Dr Charlotte Greenway" userId="21ca5f9ab6ecb0bd" providerId="LiveId" clId="{726E0246-E595-4EB6-A30F-B6F209DF93C7}" dt="2025-06-16T14:42:04.370" v="1097" actId="208"/>
          <ac:spMkLst>
            <pc:docMk/>
            <pc:sldMk cId="822203616" sldId="393"/>
            <ac:spMk id="3" creationId="{63D1A0DE-4F79-DEAC-BAC4-80F265B35FFB}"/>
          </ac:spMkLst>
        </pc:spChg>
        <pc:spChg chg="add mod">
          <ac:chgData name="Dr Charlotte Greenway" userId="21ca5f9ab6ecb0bd" providerId="LiveId" clId="{726E0246-E595-4EB6-A30F-B6F209DF93C7}" dt="2025-06-16T14:42:16.666" v="1098" actId="207"/>
          <ac:spMkLst>
            <pc:docMk/>
            <pc:sldMk cId="822203616" sldId="393"/>
            <ac:spMk id="5" creationId="{F3B20E09-F7FA-4AEC-F68A-6F098151651E}"/>
          </ac:spMkLst>
        </pc:spChg>
        <pc:spChg chg="add mod">
          <ac:chgData name="Dr Charlotte Greenway" userId="21ca5f9ab6ecb0bd" providerId="LiveId" clId="{726E0246-E595-4EB6-A30F-B6F209DF93C7}" dt="2025-06-16T14:41:29.815" v="1088" actId="1076"/>
          <ac:spMkLst>
            <pc:docMk/>
            <pc:sldMk cId="822203616" sldId="393"/>
            <ac:spMk id="7" creationId="{2D64AA50-C883-C213-45D4-31CA6C5BCBBD}"/>
          </ac:spMkLst>
        </pc:spChg>
      </pc:sldChg>
      <pc:sldChg chg="addSp delSp modSp new mod">
        <pc:chgData name="Dr Charlotte Greenway" userId="21ca5f9ab6ecb0bd" providerId="LiveId" clId="{726E0246-E595-4EB6-A30F-B6F209DF93C7}" dt="2025-06-16T14:45:02.084" v="1149" actId="20577"/>
        <pc:sldMkLst>
          <pc:docMk/>
          <pc:sldMk cId="621840713" sldId="394"/>
        </pc:sldMkLst>
        <pc:spChg chg="mod">
          <ac:chgData name="Dr Charlotte Greenway" userId="21ca5f9ab6ecb0bd" providerId="LiveId" clId="{726E0246-E595-4EB6-A30F-B6F209DF93C7}" dt="2025-06-16T14:44:29.764" v="1134" actId="1076"/>
          <ac:spMkLst>
            <pc:docMk/>
            <pc:sldMk cId="621840713" sldId="394"/>
            <ac:spMk id="3" creationId="{580F02B0-FC63-DCB2-C3F0-72EAD822F52A}"/>
          </ac:spMkLst>
        </pc:spChg>
        <pc:spChg chg="add mod">
          <ac:chgData name="Dr Charlotte Greenway" userId="21ca5f9ab6ecb0bd" providerId="LiveId" clId="{726E0246-E595-4EB6-A30F-B6F209DF93C7}" dt="2025-06-16T14:45:02.084" v="1149" actId="20577"/>
          <ac:spMkLst>
            <pc:docMk/>
            <pc:sldMk cId="621840713" sldId="394"/>
            <ac:spMk id="5" creationId="{FF3886BD-D7CA-FC9A-69F7-751FD4069748}"/>
          </ac:spMkLst>
        </pc:spChg>
      </pc:sldChg>
      <pc:sldChg chg="addSp delSp modSp new mod">
        <pc:chgData name="Dr Charlotte Greenway" userId="21ca5f9ab6ecb0bd" providerId="LiveId" clId="{726E0246-E595-4EB6-A30F-B6F209DF93C7}" dt="2025-06-16T14:54:47.948" v="1220" actId="1076"/>
        <pc:sldMkLst>
          <pc:docMk/>
          <pc:sldMk cId="2398304366" sldId="395"/>
        </pc:sldMkLst>
        <pc:spChg chg="mod">
          <ac:chgData name="Dr Charlotte Greenway" userId="21ca5f9ab6ecb0bd" providerId="LiveId" clId="{726E0246-E595-4EB6-A30F-B6F209DF93C7}" dt="2025-06-16T14:49:52.478" v="1178" actId="1076"/>
          <ac:spMkLst>
            <pc:docMk/>
            <pc:sldMk cId="2398304366" sldId="395"/>
            <ac:spMk id="2" creationId="{0CB8DAFC-DE84-A2DD-870A-3E78289356B3}"/>
          </ac:spMkLst>
        </pc:spChg>
        <pc:spChg chg="add mod">
          <ac:chgData name="Dr Charlotte Greenway" userId="21ca5f9ab6ecb0bd" providerId="LiveId" clId="{726E0246-E595-4EB6-A30F-B6F209DF93C7}" dt="2025-06-16T14:54:24.900" v="1212" actId="207"/>
          <ac:spMkLst>
            <pc:docMk/>
            <pc:sldMk cId="2398304366" sldId="395"/>
            <ac:spMk id="8" creationId="{F9CDBAF8-8F4A-1ECF-1B17-A7B3D1472700}"/>
          </ac:spMkLst>
        </pc:spChg>
        <pc:spChg chg="add mod">
          <ac:chgData name="Dr Charlotte Greenway" userId="21ca5f9ab6ecb0bd" providerId="LiveId" clId="{726E0246-E595-4EB6-A30F-B6F209DF93C7}" dt="2025-06-16T14:54:47.948" v="1220" actId="1076"/>
          <ac:spMkLst>
            <pc:docMk/>
            <pc:sldMk cId="2398304366" sldId="395"/>
            <ac:spMk id="10" creationId="{E5D35850-1DFF-1EE4-3439-4B71CDBDE6E3}"/>
          </ac:spMkLst>
        </pc:spChg>
        <pc:graphicFrameChg chg="add mod">
          <ac:chgData name="Dr Charlotte Greenway" userId="21ca5f9ab6ecb0bd" providerId="LiveId" clId="{726E0246-E595-4EB6-A30F-B6F209DF93C7}" dt="2025-06-16T14:53:18.821" v="1201" actId="14100"/>
          <ac:graphicFrameMkLst>
            <pc:docMk/>
            <pc:sldMk cId="2398304366" sldId="395"/>
            <ac:graphicFrameMk id="6" creationId="{8CD82A7A-A6B2-F730-619C-F9B4B6E438D9}"/>
          </ac:graphicFrameMkLst>
        </pc:graphicFrameChg>
      </pc:sldChg>
      <pc:sldChg chg="addSp delSp modSp new mod">
        <pc:chgData name="Dr Charlotte Greenway" userId="21ca5f9ab6ecb0bd" providerId="LiveId" clId="{726E0246-E595-4EB6-A30F-B6F209DF93C7}" dt="2025-06-16T15:05:12.954" v="1283" actId="207"/>
        <pc:sldMkLst>
          <pc:docMk/>
          <pc:sldMk cId="1509373756" sldId="396"/>
        </pc:sldMkLst>
        <pc:spChg chg="add mod">
          <ac:chgData name="Dr Charlotte Greenway" userId="21ca5f9ab6ecb0bd" providerId="LiveId" clId="{726E0246-E595-4EB6-A30F-B6F209DF93C7}" dt="2025-06-16T15:05:12.954" v="1283" actId="207"/>
          <ac:spMkLst>
            <pc:docMk/>
            <pc:sldMk cId="1509373756" sldId="396"/>
            <ac:spMk id="5" creationId="{FB0DEC49-AF6B-C5AE-24DF-0C4F9212EE69}"/>
          </ac:spMkLst>
        </pc:spChg>
        <pc:spChg chg="add mod">
          <ac:chgData name="Dr Charlotte Greenway" userId="21ca5f9ab6ecb0bd" providerId="LiveId" clId="{726E0246-E595-4EB6-A30F-B6F209DF93C7}" dt="2025-06-16T15:05:06.580" v="1282" actId="207"/>
          <ac:spMkLst>
            <pc:docMk/>
            <pc:sldMk cId="1509373756" sldId="396"/>
            <ac:spMk id="7" creationId="{4B2B6F62-EFD0-494B-DF71-2F0840E1CCCD}"/>
          </ac:spMkLst>
        </pc:spChg>
      </pc:sldChg>
      <pc:sldChg chg="addSp delSp modSp new mod setBg">
        <pc:chgData name="Dr Charlotte Greenway" userId="21ca5f9ab6ecb0bd" providerId="LiveId" clId="{726E0246-E595-4EB6-A30F-B6F209DF93C7}" dt="2025-06-17T06:25:37.115" v="1466" actId="404"/>
        <pc:sldMkLst>
          <pc:docMk/>
          <pc:sldMk cId="1188133783" sldId="397"/>
        </pc:sldMkLst>
        <pc:spChg chg="add del">
          <ac:chgData name="Dr Charlotte Greenway" userId="21ca5f9ab6ecb0bd" providerId="LiveId" clId="{726E0246-E595-4EB6-A30F-B6F209DF93C7}" dt="2025-06-17T06:21:04.158" v="1423" actId="22"/>
          <ac:spMkLst>
            <pc:docMk/>
            <pc:sldMk cId="1188133783" sldId="397"/>
            <ac:spMk id="3" creationId="{59364776-DF29-B770-9E07-D00E621F13E3}"/>
          </ac:spMkLst>
        </pc:spChg>
        <pc:spChg chg="add mod">
          <ac:chgData name="Dr Charlotte Greenway" userId="21ca5f9ab6ecb0bd" providerId="LiveId" clId="{726E0246-E595-4EB6-A30F-B6F209DF93C7}" dt="2025-06-17T06:25:37.115" v="1466" actId="404"/>
          <ac:spMkLst>
            <pc:docMk/>
            <pc:sldMk cId="1188133783" sldId="397"/>
            <ac:spMk id="5" creationId="{9F1A4F22-D976-F3B0-C597-60F593EB8C5D}"/>
          </ac:spMkLst>
        </pc:spChg>
        <pc:picChg chg="add mod">
          <ac:chgData name="Dr Charlotte Greenway" userId="21ca5f9ab6ecb0bd" providerId="LiveId" clId="{726E0246-E595-4EB6-A30F-B6F209DF93C7}" dt="2025-06-17T06:25:00.401" v="1458" actId="1076"/>
          <ac:picMkLst>
            <pc:docMk/>
            <pc:sldMk cId="1188133783" sldId="397"/>
            <ac:picMk id="1026" creationId="{C56745E1-F55A-3C29-28E2-294BEBF10143}"/>
          </ac:picMkLst>
        </pc:picChg>
        <pc:picChg chg="add mod">
          <ac:chgData name="Dr Charlotte Greenway" userId="21ca5f9ab6ecb0bd" providerId="LiveId" clId="{726E0246-E595-4EB6-A30F-B6F209DF93C7}" dt="2025-06-17T06:24:52.910" v="1457" actId="1076"/>
          <ac:picMkLst>
            <pc:docMk/>
            <pc:sldMk cId="1188133783" sldId="397"/>
            <ac:picMk id="1028" creationId="{98E94C9A-655F-0BEF-BB2C-D74054F892E7}"/>
          </ac:picMkLst>
        </pc:picChg>
      </pc:sldChg>
      <pc:sldChg chg="addSp delSp modSp new mod setBg">
        <pc:chgData name="Dr Charlotte Greenway" userId="21ca5f9ab6ecb0bd" providerId="LiveId" clId="{726E0246-E595-4EB6-A30F-B6F209DF93C7}" dt="2025-06-17T06:39:30.313" v="1690" actId="1076"/>
        <pc:sldMkLst>
          <pc:docMk/>
          <pc:sldMk cId="367779512" sldId="398"/>
        </pc:sldMkLst>
        <pc:spChg chg="mod">
          <ac:chgData name="Dr Charlotte Greenway" userId="21ca5f9ab6ecb0bd" providerId="LiveId" clId="{726E0246-E595-4EB6-A30F-B6F209DF93C7}" dt="2025-06-17T06:39:30.313" v="1690" actId="1076"/>
          <ac:spMkLst>
            <pc:docMk/>
            <pc:sldMk cId="367779512" sldId="398"/>
            <ac:spMk id="2" creationId="{BF7C7166-0C49-6491-44DC-5661F4C039D6}"/>
          </ac:spMkLst>
        </pc:spChg>
        <pc:spChg chg="del">
          <ac:chgData name="Dr Charlotte Greenway" userId="21ca5f9ab6ecb0bd" providerId="LiveId" clId="{726E0246-E595-4EB6-A30F-B6F209DF93C7}" dt="2025-06-17T06:26:05.259" v="1467" actId="478"/>
          <ac:spMkLst>
            <pc:docMk/>
            <pc:sldMk cId="367779512" sldId="398"/>
            <ac:spMk id="3" creationId="{9122D576-04B7-BC6B-DBBB-9B0C4E833177}"/>
          </ac:spMkLst>
        </pc:spChg>
        <pc:spChg chg="add mod ord">
          <ac:chgData name="Dr Charlotte Greenway" userId="21ca5f9ab6ecb0bd" providerId="LiveId" clId="{726E0246-E595-4EB6-A30F-B6F209DF93C7}" dt="2025-06-17T06:39:24.693" v="1689" actId="27636"/>
          <ac:spMkLst>
            <pc:docMk/>
            <pc:sldMk cId="367779512" sldId="398"/>
            <ac:spMk id="5" creationId="{2E435E6E-27A3-C11E-257F-14489EA2A086}"/>
          </ac:spMkLst>
        </pc:spChg>
        <pc:spChg chg="add">
          <ac:chgData name="Dr Charlotte Greenway" userId="21ca5f9ab6ecb0bd" providerId="LiveId" clId="{726E0246-E595-4EB6-A30F-B6F209DF93C7}" dt="2025-06-17T06:39:06.704" v="1682" actId="26606"/>
          <ac:spMkLst>
            <pc:docMk/>
            <pc:sldMk cId="367779512" sldId="398"/>
            <ac:spMk id="3079" creationId="{47F26634-9FA8-4679-B619-B9DFA21E0D15}"/>
          </ac:spMkLst>
        </pc:spChg>
        <pc:grpChg chg="add">
          <ac:chgData name="Dr Charlotte Greenway" userId="21ca5f9ab6ecb0bd" providerId="LiveId" clId="{726E0246-E595-4EB6-A30F-B6F209DF93C7}" dt="2025-06-17T06:39:06.704" v="1682" actId="26606"/>
          <ac:grpSpMkLst>
            <pc:docMk/>
            <pc:sldMk cId="367779512" sldId="398"/>
            <ac:grpSpMk id="3081" creationId="{79456847-F660-4ED4-9541-E8AB51FCAF6F}"/>
          </ac:grpSpMkLst>
        </pc:grpChg>
        <pc:picChg chg="add mod">
          <ac:chgData name="Dr Charlotte Greenway" userId="21ca5f9ab6ecb0bd" providerId="LiveId" clId="{726E0246-E595-4EB6-A30F-B6F209DF93C7}" dt="2025-06-17T06:39:10.254" v="1683" actId="1076"/>
          <ac:picMkLst>
            <pc:docMk/>
            <pc:sldMk cId="367779512" sldId="398"/>
            <ac:picMk id="3074" creationId="{EA566122-776D-92BB-555B-7174C8A9F2AB}"/>
          </ac:picMkLst>
        </pc:picChg>
      </pc:sldChg>
      <pc:sldChg chg="addSp delSp modSp new mod">
        <pc:chgData name="Dr Charlotte Greenway" userId="21ca5f9ab6ecb0bd" providerId="LiveId" clId="{726E0246-E595-4EB6-A30F-B6F209DF93C7}" dt="2025-06-17T06:31:37.884" v="1582" actId="14100"/>
        <pc:sldMkLst>
          <pc:docMk/>
          <pc:sldMk cId="104075581" sldId="399"/>
        </pc:sldMkLst>
        <pc:spChg chg="mod">
          <ac:chgData name="Dr Charlotte Greenway" userId="21ca5f9ab6ecb0bd" providerId="LiveId" clId="{726E0246-E595-4EB6-A30F-B6F209DF93C7}" dt="2025-06-17T06:30:01.881" v="1543" actId="14100"/>
          <ac:spMkLst>
            <pc:docMk/>
            <pc:sldMk cId="104075581" sldId="399"/>
            <ac:spMk id="2" creationId="{60650157-FC2D-9C07-0B9A-D0735D23B76D}"/>
          </ac:spMkLst>
        </pc:spChg>
        <pc:spChg chg="del">
          <ac:chgData name="Dr Charlotte Greenway" userId="21ca5f9ab6ecb0bd" providerId="LiveId" clId="{726E0246-E595-4EB6-A30F-B6F209DF93C7}" dt="2025-06-17T06:28:09.259" v="1479" actId="478"/>
          <ac:spMkLst>
            <pc:docMk/>
            <pc:sldMk cId="104075581" sldId="399"/>
            <ac:spMk id="3" creationId="{9A509E1C-986F-05B7-6E4F-5A1BCAC0F17B}"/>
          </ac:spMkLst>
        </pc:spChg>
        <pc:spChg chg="add">
          <ac:chgData name="Dr Charlotte Greenway" userId="21ca5f9ab6ecb0bd" providerId="LiveId" clId="{726E0246-E595-4EB6-A30F-B6F209DF93C7}" dt="2025-06-17T06:28:10.451" v="1480"/>
          <ac:spMkLst>
            <pc:docMk/>
            <pc:sldMk cId="104075581" sldId="399"/>
            <ac:spMk id="4" creationId="{25B381AE-A313-5B49-D5F1-84C1EE634FEB}"/>
          </ac:spMkLst>
        </pc:spChg>
        <pc:spChg chg="add">
          <ac:chgData name="Dr Charlotte Greenway" userId="21ca5f9ab6ecb0bd" providerId="LiveId" clId="{726E0246-E595-4EB6-A30F-B6F209DF93C7}" dt="2025-06-17T06:28:10.451" v="1480"/>
          <ac:spMkLst>
            <pc:docMk/>
            <pc:sldMk cId="104075581" sldId="399"/>
            <ac:spMk id="5" creationId="{0C68AC24-3CC8-0CF3-329A-5814D06C12FD}"/>
          </ac:spMkLst>
        </pc:spChg>
        <pc:spChg chg="add del">
          <ac:chgData name="Dr Charlotte Greenway" userId="21ca5f9ab6ecb0bd" providerId="LiveId" clId="{726E0246-E595-4EB6-A30F-B6F209DF93C7}" dt="2025-06-17T06:28:17.834" v="1483" actId="22"/>
          <ac:spMkLst>
            <pc:docMk/>
            <pc:sldMk cId="104075581" sldId="399"/>
            <ac:spMk id="7" creationId="{F34AB84E-9552-69BB-7487-9BE404B789FD}"/>
          </ac:spMkLst>
        </pc:spChg>
        <pc:spChg chg="add">
          <ac:chgData name="Dr Charlotte Greenway" userId="21ca5f9ab6ecb0bd" providerId="LiveId" clId="{726E0246-E595-4EB6-A30F-B6F209DF93C7}" dt="2025-06-17T06:28:20.006" v="1484"/>
          <ac:spMkLst>
            <pc:docMk/>
            <pc:sldMk cId="104075581" sldId="399"/>
            <ac:spMk id="8" creationId="{0BE794CA-07A1-0847-6E93-D7DCA2180E70}"/>
          </ac:spMkLst>
        </pc:spChg>
        <pc:spChg chg="add">
          <ac:chgData name="Dr Charlotte Greenway" userId="21ca5f9ab6ecb0bd" providerId="LiveId" clId="{726E0246-E595-4EB6-A30F-B6F209DF93C7}" dt="2025-06-17T06:28:20.006" v="1484"/>
          <ac:spMkLst>
            <pc:docMk/>
            <pc:sldMk cId="104075581" sldId="399"/>
            <ac:spMk id="9" creationId="{B146D778-A161-2DF7-74C1-621E62682843}"/>
          </ac:spMkLst>
        </pc:spChg>
        <pc:spChg chg="add mod">
          <ac:chgData name="Dr Charlotte Greenway" userId="21ca5f9ab6ecb0bd" providerId="LiveId" clId="{726E0246-E595-4EB6-A30F-B6F209DF93C7}" dt="2025-06-17T06:31:32.275" v="1580" actId="14100"/>
          <ac:spMkLst>
            <pc:docMk/>
            <pc:sldMk cId="104075581" sldId="399"/>
            <ac:spMk id="11" creationId="{FDD78339-2668-C0BB-CF58-B54DFB314233}"/>
          </ac:spMkLst>
        </pc:spChg>
        <pc:spChg chg="add mod">
          <ac:chgData name="Dr Charlotte Greenway" userId="21ca5f9ab6ecb0bd" providerId="LiveId" clId="{726E0246-E595-4EB6-A30F-B6F209DF93C7}" dt="2025-06-17T06:31:37.884" v="1582" actId="14100"/>
          <ac:spMkLst>
            <pc:docMk/>
            <pc:sldMk cId="104075581" sldId="399"/>
            <ac:spMk id="13" creationId="{5564DB20-D8B7-4739-6283-99EEF3F96631}"/>
          </ac:spMkLst>
        </pc:spChg>
      </pc:sldChg>
      <pc:sldChg chg="addSp delSp modSp new mod">
        <pc:chgData name="Dr Charlotte Greenway" userId="21ca5f9ab6ecb0bd" providerId="LiveId" clId="{726E0246-E595-4EB6-A30F-B6F209DF93C7}" dt="2025-06-17T06:36:08.969" v="1652" actId="27636"/>
        <pc:sldMkLst>
          <pc:docMk/>
          <pc:sldMk cId="3619908093" sldId="400"/>
        </pc:sldMkLst>
        <pc:spChg chg="del">
          <ac:chgData name="Dr Charlotte Greenway" userId="21ca5f9ab6ecb0bd" providerId="LiveId" clId="{726E0246-E595-4EB6-A30F-B6F209DF93C7}" dt="2025-06-17T06:32:16.782" v="1586" actId="478"/>
          <ac:spMkLst>
            <pc:docMk/>
            <pc:sldMk cId="3619908093" sldId="400"/>
            <ac:spMk id="2" creationId="{2AF41490-AB65-BEA8-EEC8-1D3748D15AB4}"/>
          </ac:spMkLst>
        </pc:spChg>
        <pc:spChg chg="mod">
          <ac:chgData name="Dr Charlotte Greenway" userId="21ca5f9ab6ecb0bd" providerId="LiveId" clId="{726E0246-E595-4EB6-A30F-B6F209DF93C7}" dt="2025-06-17T06:36:08.969" v="1652" actId="27636"/>
          <ac:spMkLst>
            <pc:docMk/>
            <pc:sldMk cId="3619908093" sldId="400"/>
            <ac:spMk id="3" creationId="{B69B55B0-3470-683D-5C58-7A164ACCC4BA}"/>
          </ac:spMkLst>
        </pc:spChg>
        <pc:spChg chg="add del mod">
          <ac:chgData name="Dr Charlotte Greenway" userId="21ca5f9ab6ecb0bd" providerId="LiveId" clId="{726E0246-E595-4EB6-A30F-B6F209DF93C7}" dt="2025-06-17T06:35:59.826" v="1647" actId="1076"/>
          <ac:spMkLst>
            <pc:docMk/>
            <pc:sldMk cId="3619908093" sldId="400"/>
            <ac:spMk id="5" creationId="{CBBE3260-4A20-7F40-600D-6320048ADE31}"/>
          </ac:spMkLst>
        </pc:spChg>
        <pc:spChg chg="add del">
          <ac:chgData name="Dr Charlotte Greenway" userId="21ca5f9ab6ecb0bd" providerId="LiveId" clId="{726E0246-E595-4EB6-A30F-B6F209DF93C7}" dt="2025-06-17T06:33:46.137" v="1612" actId="22"/>
          <ac:spMkLst>
            <pc:docMk/>
            <pc:sldMk cId="3619908093" sldId="400"/>
            <ac:spMk id="7" creationId="{119B6A59-EA3E-F60D-7F4B-7A34820652BC}"/>
          </ac:spMkLst>
        </pc:spChg>
      </pc:sldChg>
      <pc:sldChg chg="addSp modSp new mod">
        <pc:chgData name="Dr Charlotte Greenway" userId="21ca5f9ab6ecb0bd" providerId="LiveId" clId="{726E0246-E595-4EB6-A30F-B6F209DF93C7}" dt="2025-06-17T06:53:45.934" v="1766" actId="1076"/>
        <pc:sldMkLst>
          <pc:docMk/>
          <pc:sldMk cId="88349847" sldId="401"/>
        </pc:sldMkLst>
        <pc:spChg chg="mod">
          <ac:chgData name="Dr Charlotte Greenway" userId="21ca5f9ab6ecb0bd" providerId="LiveId" clId="{726E0246-E595-4EB6-A30F-B6F209DF93C7}" dt="2025-06-17T06:53:30.136" v="1758" actId="404"/>
          <ac:spMkLst>
            <pc:docMk/>
            <pc:sldMk cId="88349847" sldId="401"/>
            <ac:spMk id="2" creationId="{A54E3E2E-4C24-29FA-AE78-20CF3FA03F68}"/>
          </ac:spMkLst>
        </pc:spChg>
        <pc:spChg chg="mod">
          <ac:chgData name="Dr Charlotte Greenway" userId="21ca5f9ab6ecb0bd" providerId="LiveId" clId="{726E0246-E595-4EB6-A30F-B6F209DF93C7}" dt="2025-06-17T06:53:45.934" v="1766" actId="1076"/>
          <ac:spMkLst>
            <pc:docMk/>
            <pc:sldMk cId="88349847" sldId="401"/>
            <ac:spMk id="3" creationId="{20E87566-4BDA-636C-859A-D5E6CD27313E}"/>
          </ac:spMkLst>
        </pc:spChg>
        <pc:spChg chg="add mod">
          <ac:chgData name="Dr Charlotte Greenway" userId="21ca5f9ab6ecb0bd" providerId="LiveId" clId="{726E0246-E595-4EB6-A30F-B6F209DF93C7}" dt="2025-06-17T06:52:27.595" v="1747" actId="404"/>
          <ac:spMkLst>
            <pc:docMk/>
            <pc:sldMk cId="88349847" sldId="401"/>
            <ac:spMk id="7" creationId="{D3B6D36E-4517-B6EA-866F-CA63288C2271}"/>
          </ac:spMkLst>
        </pc:spChg>
        <pc:spChg chg="add mod">
          <ac:chgData name="Dr Charlotte Greenway" userId="21ca5f9ab6ecb0bd" providerId="LiveId" clId="{726E0246-E595-4EB6-A30F-B6F209DF93C7}" dt="2025-06-17T06:53:40.517" v="1765" actId="20577"/>
          <ac:spMkLst>
            <pc:docMk/>
            <pc:sldMk cId="88349847" sldId="401"/>
            <ac:spMk id="9" creationId="{C72DD732-FF54-8D54-FE35-19037E4BBDB2}"/>
          </ac:spMkLst>
        </pc:spChg>
        <pc:picChg chg="add mod">
          <ac:chgData name="Dr Charlotte Greenway" userId="21ca5f9ab6ecb0bd" providerId="LiveId" clId="{726E0246-E595-4EB6-A30F-B6F209DF93C7}" dt="2025-06-17T06:53:23.611" v="1756" actId="1076"/>
          <ac:picMkLst>
            <pc:docMk/>
            <pc:sldMk cId="88349847" sldId="401"/>
            <ac:picMk id="5" creationId="{C72E3E10-2E0A-496C-AC2D-F90ADD7AF03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5EE261-CD3C-4716-841B-20487F2C963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C361C4E-8670-4BD2-A96A-C984A30CD58B}">
      <dgm:prSet/>
      <dgm:spPr/>
      <dgm:t>
        <a:bodyPr/>
        <a:lstStyle/>
        <a:p>
          <a:r>
            <a:rPr lang="en-GB" b="1" dirty="0"/>
            <a:t>Supporting Development</a:t>
          </a:r>
          <a:endParaRPr lang="en-US" dirty="0"/>
        </a:p>
      </dgm:t>
    </dgm:pt>
    <dgm:pt modelId="{91991BB7-0C48-4616-9D19-F9A6FF3A06AA}" type="parTrans" cxnId="{716E8E83-F3F1-40BF-B52A-05FF79344F37}">
      <dgm:prSet/>
      <dgm:spPr/>
      <dgm:t>
        <a:bodyPr/>
        <a:lstStyle/>
        <a:p>
          <a:endParaRPr lang="en-US"/>
        </a:p>
      </dgm:t>
    </dgm:pt>
    <dgm:pt modelId="{FA6175DB-10E2-4779-8254-0689BBCFC74C}" type="sibTrans" cxnId="{716E8E83-F3F1-40BF-B52A-05FF79344F37}">
      <dgm:prSet/>
      <dgm:spPr/>
      <dgm:t>
        <a:bodyPr/>
        <a:lstStyle/>
        <a:p>
          <a:endParaRPr lang="en-US"/>
        </a:p>
      </dgm:t>
    </dgm:pt>
    <dgm:pt modelId="{E9A0110B-1F7E-4637-AAD9-AA0A16383FA8}">
      <dgm:prSet/>
      <dgm:spPr/>
      <dgm:t>
        <a:bodyPr/>
        <a:lstStyle/>
        <a:p>
          <a:r>
            <a:rPr lang="en-GB" b="1" dirty="0"/>
            <a:t>Developmental psychology</a:t>
          </a:r>
          <a:r>
            <a:rPr lang="en-GB" dirty="0"/>
            <a:t> (e.g., Piaget, Vygotsky) informs educators about age-related cognitive, emotional, and social changes. This helps tailor teaching to learners’ developmental stages.</a:t>
          </a:r>
          <a:endParaRPr lang="en-US" dirty="0"/>
        </a:p>
      </dgm:t>
    </dgm:pt>
    <dgm:pt modelId="{7F853FEF-5615-4114-8239-1660B5792C2E}" type="parTrans" cxnId="{65FA40E0-5329-4ABB-943B-78588FE1AA1F}">
      <dgm:prSet/>
      <dgm:spPr/>
      <dgm:t>
        <a:bodyPr/>
        <a:lstStyle/>
        <a:p>
          <a:endParaRPr lang="en-US"/>
        </a:p>
      </dgm:t>
    </dgm:pt>
    <dgm:pt modelId="{88D48BBA-0173-46DD-B688-BC5BC4DC7CFD}" type="sibTrans" cxnId="{65FA40E0-5329-4ABB-943B-78588FE1AA1F}">
      <dgm:prSet/>
      <dgm:spPr/>
      <dgm:t>
        <a:bodyPr/>
        <a:lstStyle/>
        <a:p>
          <a:endParaRPr lang="en-US"/>
        </a:p>
      </dgm:t>
    </dgm:pt>
    <dgm:pt modelId="{AF43C853-05CE-42FE-B8C4-130EDBC0DBE9}">
      <dgm:prSet/>
      <dgm:spPr/>
      <dgm:t>
        <a:bodyPr/>
        <a:lstStyle/>
        <a:p>
          <a:r>
            <a:rPr lang="en-GB"/>
            <a:t>It guides </a:t>
          </a:r>
          <a:r>
            <a:rPr lang="en-GB" b="1"/>
            <a:t>curriculum design</a:t>
          </a:r>
          <a:r>
            <a:rPr lang="en-GB"/>
            <a:t>, teaching methods, and expectations based on children's abilities at different ages.</a:t>
          </a:r>
          <a:endParaRPr lang="en-US"/>
        </a:p>
      </dgm:t>
    </dgm:pt>
    <dgm:pt modelId="{E2547060-34D9-40C2-8238-AF49680FF3A8}" type="parTrans" cxnId="{0CE57C5C-3B24-4338-8D95-DC8512220431}">
      <dgm:prSet/>
      <dgm:spPr/>
      <dgm:t>
        <a:bodyPr/>
        <a:lstStyle/>
        <a:p>
          <a:endParaRPr lang="en-US"/>
        </a:p>
      </dgm:t>
    </dgm:pt>
    <dgm:pt modelId="{CC2C5B9E-FCD6-468C-89E6-7655CCB6DAC4}" type="sibTrans" cxnId="{0CE57C5C-3B24-4338-8D95-DC8512220431}">
      <dgm:prSet/>
      <dgm:spPr/>
      <dgm:t>
        <a:bodyPr/>
        <a:lstStyle/>
        <a:p>
          <a:endParaRPr lang="en-US"/>
        </a:p>
      </dgm:t>
    </dgm:pt>
    <dgm:pt modelId="{F96981AB-2A2B-4233-83F7-942A18FE7D87}" type="pres">
      <dgm:prSet presAssocID="{0C5EE261-CD3C-4716-841B-20487F2C9636}" presName="linear" presStyleCnt="0">
        <dgm:presLayoutVars>
          <dgm:animLvl val="lvl"/>
          <dgm:resizeHandles val="exact"/>
        </dgm:presLayoutVars>
      </dgm:prSet>
      <dgm:spPr/>
    </dgm:pt>
    <dgm:pt modelId="{2BD9B497-48DD-4153-BC65-E7BEED4DDED5}" type="pres">
      <dgm:prSet presAssocID="{6C361C4E-8670-4BD2-A96A-C984A30CD58B}" presName="parentText" presStyleLbl="node1" presStyleIdx="0" presStyleCnt="1">
        <dgm:presLayoutVars>
          <dgm:chMax val="0"/>
          <dgm:bulletEnabled val="1"/>
        </dgm:presLayoutVars>
      </dgm:prSet>
      <dgm:spPr/>
    </dgm:pt>
    <dgm:pt modelId="{FC10A335-6142-4ED9-BC79-AB3F3CC0AA14}" type="pres">
      <dgm:prSet presAssocID="{6C361C4E-8670-4BD2-A96A-C984A30CD58B}" presName="childText" presStyleLbl="revTx" presStyleIdx="0" presStyleCnt="1">
        <dgm:presLayoutVars>
          <dgm:bulletEnabled val="1"/>
        </dgm:presLayoutVars>
      </dgm:prSet>
      <dgm:spPr/>
    </dgm:pt>
  </dgm:ptLst>
  <dgm:cxnLst>
    <dgm:cxn modelId="{0CE57C5C-3B24-4338-8D95-DC8512220431}" srcId="{6C361C4E-8670-4BD2-A96A-C984A30CD58B}" destId="{AF43C853-05CE-42FE-B8C4-130EDBC0DBE9}" srcOrd="1" destOrd="0" parTransId="{E2547060-34D9-40C2-8238-AF49680FF3A8}" sibTransId="{CC2C5B9E-FCD6-468C-89E6-7655CCB6DAC4}"/>
    <dgm:cxn modelId="{99C1DA44-A6C9-4091-992D-4135E298185D}" type="presOf" srcId="{AF43C853-05CE-42FE-B8C4-130EDBC0DBE9}" destId="{FC10A335-6142-4ED9-BC79-AB3F3CC0AA14}" srcOrd="0" destOrd="1" presId="urn:microsoft.com/office/officeart/2005/8/layout/vList2"/>
    <dgm:cxn modelId="{B6F33A58-80D4-41C5-B2C4-7819775B84AD}" type="presOf" srcId="{E9A0110B-1F7E-4637-AAD9-AA0A16383FA8}" destId="{FC10A335-6142-4ED9-BC79-AB3F3CC0AA14}" srcOrd="0" destOrd="0" presId="urn:microsoft.com/office/officeart/2005/8/layout/vList2"/>
    <dgm:cxn modelId="{716E8E83-F3F1-40BF-B52A-05FF79344F37}" srcId="{0C5EE261-CD3C-4716-841B-20487F2C9636}" destId="{6C361C4E-8670-4BD2-A96A-C984A30CD58B}" srcOrd="0" destOrd="0" parTransId="{91991BB7-0C48-4616-9D19-F9A6FF3A06AA}" sibTransId="{FA6175DB-10E2-4779-8254-0689BBCFC74C}"/>
    <dgm:cxn modelId="{EE20E6BD-04A8-4C95-AADD-35A9FB6C49A8}" type="presOf" srcId="{6C361C4E-8670-4BD2-A96A-C984A30CD58B}" destId="{2BD9B497-48DD-4153-BC65-E7BEED4DDED5}" srcOrd="0" destOrd="0" presId="urn:microsoft.com/office/officeart/2005/8/layout/vList2"/>
    <dgm:cxn modelId="{65FA40E0-5329-4ABB-943B-78588FE1AA1F}" srcId="{6C361C4E-8670-4BD2-A96A-C984A30CD58B}" destId="{E9A0110B-1F7E-4637-AAD9-AA0A16383FA8}" srcOrd="0" destOrd="0" parTransId="{7F853FEF-5615-4114-8239-1660B5792C2E}" sibTransId="{88D48BBA-0173-46DD-B688-BC5BC4DC7CFD}"/>
    <dgm:cxn modelId="{C6BE88E2-F38E-4A4E-978D-644AE650F7F7}" type="presOf" srcId="{0C5EE261-CD3C-4716-841B-20487F2C9636}" destId="{F96981AB-2A2B-4233-83F7-942A18FE7D87}" srcOrd="0" destOrd="0" presId="urn:microsoft.com/office/officeart/2005/8/layout/vList2"/>
    <dgm:cxn modelId="{8A4B5972-18A1-4A5F-8655-21B582D3EBBF}" type="presParOf" srcId="{F96981AB-2A2B-4233-83F7-942A18FE7D87}" destId="{2BD9B497-48DD-4153-BC65-E7BEED4DDED5}" srcOrd="0" destOrd="0" presId="urn:microsoft.com/office/officeart/2005/8/layout/vList2"/>
    <dgm:cxn modelId="{884B76FC-B0A1-4339-BB72-DD2A67D3193A}" type="presParOf" srcId="{F96981AB-2A2B-4233-83F7-942A18FE7D87}" destId="{FC10A335-6142-4ED9-BC79-AB3F3CC0AA14}"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7E4962-A38C-41C1-AA2C-C9CE2C7DBDA7}"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7C3A698F-5709-401C-8EE0-F3EE6D96D5B5}">
      <dgm:prSet custT="1"/>
      <dgm:spPr/>
      <dgm:t>
        <a:bodyPr/>
        <a:lstStyle/>
        <a:p>
          <a:r>
            <a:rPr lang="en-GB" sz="3600" b="1" dirty="0"/>
            <a:t>Addressing Individual Needs</a:t>
          </a:r>
          <a:endParaRPr lang="en-US" sz="3600" dirty="0"/>
        </a:p>
      </dgm:t>
    </dgm:pt>
    <dgm:pt modelId="{83E44867-EDE8-4DB1-AA5E-79F41316DA76}" type="parTrans" cxnId="{32C00ACB-BAB1-4AF6-8503-9C6CE018FB2C}">
      <dgm:prSet/>
      <dgm:spPr/>
      <dgm:t>
        <a:bodyPr/>
        <a:lstStyle/>
        <a:p>
          <a:endParaRPr lang="en-US"/>
        </a:p>
      </dgm:t>
    </dgm:pt>
    <dgm:pt modelId="{FB77C5BD-415E-4EB9-9217-6D19E2293F91}" type="sibTrans" cxnId="{32C00ACB-BAB1-4AF6-8503-9C6CE018FB2C}">
      <dgm:prSet/>
      <dgm:spPr/>
      <dgm:t>
        <a:bodyPr/>
        <a:lstStyle/>
        <a:p>
          <a:endParaRPr lang="en-US"/>
        </a:p>
      </dgm:t>
    </dgm:pt>
    <dgm:pt modelId="{FC327620-B2DB-4396-A550-39C93C9C43A3}">
      <dgm:prSet/>
      <dgm:spPr/>
      <dgm:t>
        <a:bodyPr/>
        <a:lstStyle/>
        <a:p>
          <a:r>
            <a:rPr lang="en-GB" b="1" dirty="0"/>
            <a:t>Educational and clinical psychology</a:t>
          </a:r>
          <a:r>
            <a:rPr lang="en-GB" dirty="0"/>
            <a:t> help identify and support students with </a:t>
          </a:r>
          <a:r>
            <a:rPr lang="en-GB" b="1" dirty="0"/>
            <a:t>Additional Learning Needs (ALN)</a:t>
          </a:r>
          <a:r>
            <a:rPr lang="en-GB" dirty="0"/>
            <a:t>, such as autism, ADHD, or dyslexia.</a:t>
          </a:r>
          <a:endParaRPr lang="en-US" dirty="0"/>
        </a:p>
      </dgm:t>
    </dgm:pt>
    <dgm:pt modelId="{EDC46A4D-4792-44DD-B71A-76DA5A9A0D3C}" type="parTrans" cxnId="{7B6971AB-2B46-4720-90FF-867088F3471A}">
      <dgm:prSet/>
      <dgm:spPr/>
      <dgm:t>
        <a:bodyPr/>
        <a:lstStyle/>
        <a:p>
          <a:endParaRPr lang="en-US"/>
        </a:p>
      </dgm:t>
    </dgm:pt>
    <dgm:pt modelId="{5BCA2221-5B6C-4A42-B383-C3D478ED75AC}" type="sibTrans" cxnId="{7B6971AB-2B46-4720-90FF-867088F3471A}">
      <dgm:prSet/>
      <dgm:spPr/>
      <dgm:t>
        <a:bodyPr/>
        <a:lstStyle/>
        <a:p>
          <a:endParaRPr lang="en-US"/>
        </a:p>
      </dgm:t>
    </dgm:pt>
    <dgm:pt modelId="{91568214-69F8-4016-A664-3954B14E8B26}">
      <dgm:prSet/>
      <dgm:spPr/>
      <dgm:t>
        <a:bodyPr/>
        <a:lstStyle/>
        <a:p>
          <a:r>
            <a:rPr lang="en-GB" dirty="0"/>
            <a:t>Tools from psychology are used for </a:t>
          </a:r>
          <a:r>
            <a:rPr lang="en-GB" b="1" dirty="0"/>
            <a:t>assessment</a:t>
          </a:r>
          <a:r>
            <a:rPr lang="en-GB" dirty="0"/>
            <a:t>, intervention planning, and progress monitoring.</a:t>
          </a:r>
          <a:endParaRPr lang="en-US" dirty="0"/>
        </a:p>
      </dgm:t>
    </dgm:pt>
    <dgm:pt modelId="{9A254B5D-42AF-4B4D-8624-6A74EFFDC477}" type="parTrans" cxnId="{100E8112-1A1C-493B-AB43-9D5A12751A4B}">
      <dgm:prSet/>
      <dgm:spPr/>
      <dgm:t>
        <a:bodyPr/>
        <a:lstStyle/>
        <a:p>
          <a:endParaRPr lang="en-US"/>
        </a:p>
      </dgm:t>
    </dgm:pt>
    <dgm:pt modelId="{981D9324-B1EB-45FE-AEBE-48E1C98B6B30}" type="sibTrans" cxnId="{100E8112-1A1C-493B-AB43-9D5A12751A4B}">
      <dgm:prSet/>
      <dgm:spPr/>
      <dgm:t>
        <a:bodyPr/>
        <a:lstStyle/>
        <a:p>
          <a:endParaRPr lang="en-US"/>
        </a:p>
      </dgm:t>
    </dgm:pt>
    <dgm:pt modelId="{1D098BA5-E1C3-46C1-BAB9-C4DC291C0013}" type="pres">
      <dgm:prSet presAssocID="{4E7E4962-A38C-41C1-AA2C-C9CE2C7DBDA7}" presName="Name0" presStyleCnt="0">
        <dgm:presLayoutVars>
          <dgm:dir/>
          <dgm:animLvl val="lvl"/>
          <dgm:resizeHandles val="exact"/>
        </dgm:presLayoutVars>
      </dgm:prSet>
      <dgm:spPr/>
    </dgm:pt>
    <dgm:pt modelId="{25A1A144-9699-4F7F-8A13-52FDC0DB2E23}" type="pres">
      <dgm:prSet presAssocID="{7C3A698F-5709-401C-8EE0-F3EE6D96D5B5}" presName="boxAndChildren" presStyleCnt="0"/>
      <dgm:spPr/>
    </dgm:pt>
    <dgm:pt modelId="{6A1338F4-34A6-4399-9757-E252CE3E8A9F}" type="pres">
      <dgm:prSet presAssocID="{7C3A698F-5709-401C-8EE0-F3EE6D96D5B5}" presName="parentTextBox" presStyleLbl="node1" presStyleIdx="0" presStyleCnt="1"/>
      <dgm:spPr/>
    </dgm:pt>
    <dgm:pt modelId="{D961C1B5-7828-443C-AFF2-738103164903}" type="pres">
      <dgm:prSet presAssocID="{7C3A698F-5709-401C-8EE0-F3EE6D96D5B5}" presName="entireBox" presStyleLbl="node1" presStyleIdx="0" presStyleCnt="1"/>
      <dgm:spPr/>
    </dgm:pt>
    <dgm:pt modelId="{CB9A4C3E-F304-4DD8-8AEE-4778E9EBA9B9}" type="pres">
      <dgm:prSet presAssocID="{7C3A698F-5709-401C-8EE0-F3EE6D96D5B5}" presName="descendantBox" presStyleCnt="0"/>
      <dgm:spPr/>
    </dgm:pt>
    <dgm:pt modelId="{76AE63C4-9550-4B48-8A79-B4D4F14C4B88}" type="pres">
      <dgm:prSet presAssocID="{FC327620-B2DB-4396-A550-39C93C9C43A3}" presName="childTextBox" presStyleLbl="fgAccFollowNode1" presStyleIdx="0" presStyleCnt="2">
        <dgm:presLayoutVars>
          <dgm:bulletEnabled val="1"/>
        </dgm:presLayoutVars>
      </dgm:prSet>
      <dgm:spPr/>
    </dgm:pt>
    <dgm:pt modelId="{9649A159-5A16-468D-A815-EE79BDC18BF2}" type="pres">
      <dgm:prSet presAssocID="{91568214-69F8-4016-A664-3954B14E8B26}" presName="childTextBox" presStyleLbl="fgAccFollowNode1" presStyleIdx="1" presStyleCnt="2">
        <dgm:presLayoutVars>
          <dgm:bulletEnabled val="1"/>
        </dgm:presLayoutVars>
      </dgm:prSet>
      <dgm:spPr/>
    </dgm:pt>
  </dgm:ptLst>
  <dgm:cxnLst>
    <dgm:cxn modelId="{100E8112-1A1C-493B-AB43-9D5A12751A4B}" srcId="{7C3A698F-5709-401C-8EE0-F3EE6D96D5B5}" destId="{91568214-69F8-4016-A664-3954B14E8B26}" srcOrd="1" destOrd="0" parTransId="{9A254B5D-42AF-4B4D-8624-6A74EFFDC477}" sibTransId="{981D9324-B1EB-45FE-AEBE-48E1C98B6B30}"/>
    <dgm:cxn modelId="{A29C0014-AEB1-4BE4-8EB6-27C9307BBDEF}" type="presOf" srcId="{FC327620-B2DB-4396-A550-39C93C9C43A3}" destId="{76AE63C4-9550-4B48-8A79-B4D4F14C4B88}" srcOrd="0" destOrd="0" presId="urn:microsoft.com/office/officeart/2005/8/layout/process4"/>
    <dgm:cxn modelId="{B2D91722-0B9F-4894-ABC7-6979244864C0}" type="presOf" srcId="{7C3A698F-5709-401C-8EE0-F3EE6D96D5B5}" destId="{6A1338F4-34A6-4399-9757-E252CE3E8A9F}" srcOrd="0" destOrd="0" presId="urn:microsoft.com/office/officeart/2005/8/layout/process4"/>
    <dgm:cxn modelId="{DF18E05B-36E5-41B3-9832-9EE61C615701}" type="presOf" srcId="{4E7E4962-A38C-41C1-AA2C-C9CE2C7DBDA7}" destId="{1D098BA5-E1C3-46C1-BAB9-C4DC291C0013}" srcOrd="0" destOrd="0" presId="urn:microsoft.com/office/officeart/2005/8/layout/process4"/>
    <dgm:cxn modelId="{F2CC9F7D-0D3B-419E-B058-89657CB7FE70}" type="presOf" srcId="{91568214-69F8-4016-A664-3954B14E8B26}" destId="{9649A159-5A16-468D-A815-EE79BDC18BF2}" srcOrd="0" destOrd="0" presId="urn:microsoft.com/office/officeart/2005/8/layout/process4"/>
    <dgm:cxn modelId="{7B6971AB-2B46-4720-90FF-867088F3471A}" srcId="{7C3A698F-5709-401C-8EE0-F3EE6D96D5B5}" destId="{FC327620-B2DB-4396-A550-39C93C9C43A3}" srcOrd="0" destOrd="0" parTransId="{EDC46A4D-4792-44DD-B71A-76DA5A9A0D3C}" sibTransId="{5BCA2221-5B6C-4A42-B383-C3D478ED75AC}"/>
    <dgm:cxn modelId="{32C00ACB-BAB1-4AF6-8503-9C6CE018FB2C}" srcId="{4E7E4962-A38C-41C1-AA2C-C9CE2C7DBDA7}" destId="{7C3A698F-5709-401C-8EE0-F3EE6D96D5B5}" srcOrd="0" destOrd="0" parTransId="{83E44867-EDE8-4DB1-AA5E-79F41316DA76}" sibTransId="{FB77C5BD-415E-4EB9-9217-6D19E2293F91}"/>
    <dgm:cxn modelId="{C2909AFA-D994-40E5-8BB7-555CE84FE6E5}" type="presOf" srcId="{7C3A698F-5709-401C-8EE0-F3EE6D96D5B5}" destId="{D961C1B5-7828-443C-AFF2-738103164903}" srcOrd="1" destOrd="0" presId="urn:microsoft.com/office/officeart/2005/8/layout/process4"/>
    <dgm:cxn modelId="{B471B2C1-C777-4140-A853-6D641F626306}" type="presParOf" srcId="{1D098BA5-E1C3-46C1-BAB9-C4DC291C0013}" destId="{25A1A144-9699-4F7F-8A13-52FDC0DB2E23}" srcOrd="0" destOrd="0" presId="urn:microsoft.com/office/officeart/2005/8/layout/process4"/>
    <dgm:cxn modelId="{9DE8F1D7-934A-4BD9-8CCE-AA95606320D9}" type="presParOf" srcId="{25A1A144-9699-4F7F-8A13-52FDC0DB2E23}" destId="{6A1338F4-34A6-4399-9757-E252CE3E8A9F}" srcOrd="0" destOrd="0" presId="urn:microsoft.com/office/officeart/2005/8/layout/process4"/>
    <dgm:cxn modelId="{68D13FB9-91CF-4512-B48B-9617AF865394}" type="presParOf" srcId="{25A1A144-9699-4F7F-8A13-52FDC0DB2E23}" destId="{D961C1B5-7828-443C-AFF2-738103164903}" srcOrd="1" destOrd="0" presId="urn:microsoft.com/office/officeart/2005/8/layout/process4"/>
    <dgm:cxn modelId="{CD0F0798-0F3A-41D1-876E-F24D41737F69}" type="presParOf" srcId="{25A1A144-9699-4F7F-8A13-52FDC0DB2E23}" destId="{CB9A4C3E-F304-4DD8-8AEE-4778E9EBA9B9}" srcOrd="2" destOrd="0" presId="urn:microsoft.com/office/officeart/2005/8/layout/process4"/>
    <dgm:cxn modelId="{72EBB358-2862-4E0A-9C82-7B558AD7A05D}" type="presParOf" srcId="{CB9A4C3E-F304-4DD8-8AEE-4778E9EBA9B9}" destId="{76AE63C4-9550-4B48-8A79-B4D4F14C4B88}" srcOrd="0" destOrd="0" presId="urn:microsoft.com/office/officeart/2005/8/layout/process4"/>
    <dgm:cxn modelId="{603E1487-E5EA-4760-9497-3AF5FA3FAFAF}" type="presParOf" srcId="{CB9A4C3E-F304-4DD8-8AEE-4778E9EBA9B9}" destId="{9649A159-5A16-468D-A815-EE79BDC18BF2}"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9A8C3F-3D35-412D-A6F7-B9D0615685AC}" type="doc">
      <dgm:prSet loTypeId="urn:microsoft.com/office/officeart/2005/8/layout/lProcess3" loCatId="process" qsTypeId="urn:microsoft.com/office/officeart/2005/8/quickstyle/simple1" qsCatId="simple" csTypeId="urn:microsoft.com/office/officeart/2005/8/colors/accent1_2" csCatId="accent1"/>
      <dgm:spPr/>
      <dgm:t>
        <a:bodyPr/>
        <a:lstStyle/>
        <a:p>
          <a:endParaRPr lang="en-GB"/>
        </a:p>
      </dgm:t>
    </dgm:pt>
    <dgm:pt modelId="{94AFECA9-92D1-4BB1-9ECB-00A4AA5EA03E}">
      <dgm:prSet/>
      <dgm:spPr/>
      <dgm:t>
        <a:bodyPr/>
        <a:lstStyle/>
        <a:p>
          <a:r>
            <a:rPr lang="en-GB" b="1" dirty="0"/>
            <a:t>Educational psychology</a:t>
          </a:r>
          <a:r>
            <a:rPr lang="en-GB" dirty="0"/>
            <a:t> provides evidence-based strategies for </a:t>
          </a:r>
          <a:r>
            <a:rPr lang="en-GB" b="1" dirty="0"/>
            <a:t>lesson planning</a:t>
          </a:r>
          <a:r>
            <a:rPr lang="en-GB" dirty="0"/>
            <a:t>, </a:t>
          </a:r>
          <a:r>
            <a:rPr lang="en-GB" b="1" dirty="0"/>
            <a:t>classroom management</a:t>
          </a:r>
          <a:r>
            <a:rPr lang="en-GB" dirty="0"/>
            <a:t>, </a:t>
          </a:r>
          <a:r>
            <a:rPr lang="en-GB" b="1" dirty="0"/>
            <a:t>differentiation</a:t>
          </a:r>
          <a:r>
            <a:rPr lang="en-GB" dirty="0"/>
            <a:t>, and </a:t>
          </a:r>
          <a:r>
            <a:rPr lang="en-GB" b="1" dirty="0"/>
            <a:t>assessment</a:t>
          </a:r>
          <a:r>
            <a:rPr lang="en-GB" dirty="0"/>
            <a:t>.</a:t>
          </a:r>
        </a:p>
      </dgm:t>
    </dgm:pt>
    <dgm:pt modelId="{8AAD19E5-C3F7-493B-8221-0708B63092E1}" type="parTrans" cxnId="{1C2DE3B3-50FC-4086-8EAE-D8F69D9AF3A9}">
      <dgm:prSet/>
      <dgm:spPr/>
      <dgm:t>
        <a:bodyPr/>
        <a:lstStyle/>
        <a:p>
          <a:endParaRPr lang="en-GB"/>
        </a:p>
      </dgm:t>
    </dgm:pt>
    <dgm:pt modelId="{10FBE97B-E016-4625-B670-8158441B53E7}" type="sibTrans" cxnId="{1C2DE3B3-50FC-4086-8EAE-D8F69D9AF3A9}">
      <dgm:prSet/>
      <dgm:spPr/>
      <dgm:t>
        <a:bodyPr/>
        <a:lstStyle/>
        <a:p>
          <a:endParaRPr lang="en-GB"/>
        </a:p>
      </dgm:t>
    </dgm:pt>
    <dgm:pt modelId="{6939E7A3-95EC-42F5-BE79-9D7F8C58DBD4}">
      <dgm:prSet/>
      <dgm:spPr/>
      <dgm:t>
        <a:bodyPr/>
        <a:lstStyle/>
        <a:p>
          <a:r>
            <a:rPr lang="en-GB" dirty="0"/>
            <a:t>Teachers use psychological insights to reflect on and improve their practice.</a:t>
          </a:r>
        </a:p>
      </dgm:t>
    </dgm:pt>
    <dgm:pt modelId="{74D62276-67B6-4FF6-AD87-1BEF0ED24D82}" type="parTrans" cxnId="{5296EE4B-3C92-42E9-B2E4-52C64623C83B}">
      <dgm:prSet/>
      <dgm:spPr/>
      <dgm:t>
        <a:bodyPr/>
        <a:lstStyle/>
        <a:p>
          <a:endParaRPr lang="en-GB"/>
        </a:p>
      </dgm:t>
    </dgm:pt>
    <dgm:pt modelId="{2EA04967-BC02-4946-AA0C-E28C0EB5C743}" type="sibTrans" cxnId="{5296EE4B-3C92-42E9-B2E4-52C64623C83B}">
      <dgm:prSet/>
      <dgm:spPr/>
      <dgm:t>
        <a:bodyPr/>
        <a:lstStyle/>
        <a:p>
          <a:endParaRPr lang="en-GB"/>
        </a:p>
      </dgm:t>
    </dgm:pt>
    <dgm:pt modelId="{C1596A67-51C4-4165-A50B-F6C4C880DE85}" type="pres">
      <dgm:prSet presAssocID="{FC9A8C3F-3D35-412D-A6F7-B9D0615685AC}" presName="Name0" presStyleCnt="0">
        <dgm:presLayoutVars>
          <dgm:chPref val="3"/>
          <dgm:dir/>
          <dgm:animLvl val="lvl"/>
          <dgm:resizeHandles/>
        </dgm:presLayoutVars>
      </dgm:prSet>
      <dgm:spPr/>
    </dgm:pt>
    <dgm:pt modelId="{A838FFC3-56F6-4DFD-899D-4C782889479B}" type="pres">
      <dgm:prSet presAssocID="{94AFECA9-92D1-4BB1-9ECB-00A4AA5EA03E}" presName="horFlow" presStyleCnt="0"/>
      <dgm:spPr/>
    </dgm:pt>
    <dgm:pt modelId="{073019EF-694F-4876-87DE-52FC6ABFDFE3}" type="pres">
      <dgm:prSet presAssocID="{94AFECA9-92D1-4BB1-9ECB-00A4AA5EA03E}" presName="bigChev" presStyleLbl="node1" presStyleIdx="0" presStyleCnt="2"/>
      <dgm:spPr/>
    </dgm:pt>
    <dgm:pt modelId="{54061619-81EF-4AB6-AC89-B5569CF91171}" type="pres">
      <dgm:prSet presAssocID="{94AFECA9-92D1-4BB1-9ECB-00A4AA5EA03E}" presName="vSp" presStyleCnt="0"/>
      <dgm:spPr/>
    </dgm:pt>
    <dgm:pt modelId="{65ED845A-DFC2-4F75-9372-35EE6CC1FADD}" type="pres">
      <dgm:prSet presAssocID="{6939E7A3-95EC-42F5-BE79-9D7F8C58DBD4}" presName="horFlow" presStyleCnt="0"/>
      <dgm:spPr/>
    </dgm:pt>
    <dgm:pt modelId="{4D80DA4F-6B72-4B06-8887-9EF148F5320C}" type="pres">
      <dgm:prSet presAssocID="{6939E7A3-95EC-42F5-BE79-9D7F8C58DBD4}" presName="bigChev" presStyleLbl="node1" presStyleIdx="1" presStyleCnt="2"/>
      <dgm:spPr/>
    </dgm:pt>
  </dgm:ptLst>
  <dgm:cxnLst>
    <dgm:cxn modelId="{5296EE4B-3C92-42E9-B2E4-52C64623C83B}" srcId="{FC9A8C3F-3D35-412D-A6F7-B9D0615685AC}" destId="{6939E7A3-95EC-42F5-BE79-9D7F8C58DBD4}" srcOrd="1" destOrd="0" parTransId="{74D62276-67B6-4FF6-AD87-1BEF0ED24D82}" sibTransId="{2EA04967-BC02-4946-AA0C-E28C0EB5C743}"/>
    <dgm:cxn modelId="{5A294958-0E2A-4E13-A9F7-38DA42CD45E3}" type="presOf" srcId="{94AFECA9-92D1-4BB1-9ECB-00A4AA5EA03E}" destId="{073019EF-694F-4876-87DE-52FC6ABFDFE3}" srcOrd="0" destOrd="0" presId="urn:microsoft.com/office/officeart/2005/8/layout/lProcess3"/>
    <dgm:cxn modelId="{AFF3F081-5190-4ED1-B414-787CD03C1774}" type="presOf" srcId="{FC9A8C3F-3D35-412D-A6F7-B9D0615685AC}" destId="{C1596A67-51C4-4165-A50B-F6C4C880DE85}" srcOrd="0" destOrd="0" presId="urn:microsoft.com/office/officeart/2005/8/layout/lProcess3"/>
    <dgm:cxn modelId="{1C2DE3B3-50FC-4086-8EAE-D8F69D9AF3A9}" srcId="{FC9A8C3F-3D35-412D-A6F7-B9D0615685AC}" destId="{94AFECA9-92D1-4BB1-9ECB-00A4AA5EA03E}" srcOrd="0" destOrd="0" parTransId="{8AAD19E5-C3F7-493B-8221-0708B63092E1}" sibTransId="{10FBE97B-E016-4625-B670-8158441B53E7}"/>
    <dgm:cxn modelId="{D75DFFB3-DD76-4874-BD96-0615C06D9BAA}" type="presOf" srcId="{6939E7A3-95EC-42F5-BE79-9D7F8C58DBD4}" destId="{4D80DA4F-6B72-4B06-8887-9EF148F5320C}" srcOrd="0" destOrd="0" presId="urn:microsoft.com/office/officeart/2005/8/layout/lProcess3"/>
    <dgm:cxn modelId="{C09F9663-18EA-4D51-AB4F-EFD85249464F}" type="presParOf" srcId="{C1596A67-51C4-4165-A50B-F6C4C880DE85}" destId="{A838FFC3-56F6-4DFD-899D-4C782889479B}" srcOrd="0" destOrd="0" presId="urn:microsoft.com/office/officeart/2005/8/layout/lProcess3"/>
    <dgm:cxn modelId="{24C8DC67-7F33-40EF-AFAD-C10C82B73C33}" type="presParOf" srcId="{A838FFC3-56F6-4DFD-899D-4C782889479B}" destId="{073019EF-694F-4876-87DE-52FC6ABFDFE3}" srcOrd="0" destOrd="0" presId="urn:microsoft.com/office/officeart/2005/8/layout/lProcess3"/>
    <dgm:cxn modelId="{45021DB8-F12B-40ED-A1F1-6F9AF5AC7829}" type="presParOf" srcId="{C1596A67-51C4-4165-A50B-F6C4C880DE85}" destId="{54061619-81EF-4AB6-AC89-B5569CF91171}" srcOrd="1" destOrd="0" presId="urn:microsoft.com/office/officeart/2005/8/layout/lProcess3"/>
    <dgm:cxn modelId="{34824227-EBA3-494D-A1E7-D3DBD0B9720A}" type="presParOf" srcId="{C1596A67-51C4-4165-A50B-F6C4C880DE85}" destId="{65ED845A-DFC2-4F75-9372-35EE6CC1FADD}" srcOrd="2" destOrd="0" presId="urn:microsoft.com/office/officeart/2005/8/layout/lProcess3"/>
    <dgm:cxn modelId="{FBEDB79D-4483-4FB6-BD2D-A48F28869EF5}" type="presParOf" srcId="{65ED845A-DFC2-4F75-9372-35EE6CC1FADD}" destId="{4D80DA4F-6B72-4B06-8887-9EF148F5320C}"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F5FEB91-C266-4280-9AF8-E3C749350559}"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55D68ABE-1FD1-4AD1-8706-6A82607A600A}">
      <dgm:prSet/>
      <dgm:spPr/>
      <dgm:t>
        <a:bodyPr/>
        <a:lstStyle/>
        <a:p>
          <a:r>
            <a:rPr lang="en-GB" dirty="0"/>
            <a:t>Supports teachers by offering </a:t>
          </a:r>
          <a:r>
            <a:rPr lang="en-GB" b="1" dirty="0"/>
            <a:t>evidence-based strategies</a:t>
          </a:r>
          <a:r>
            <a:rPr lang="en-GB" dirty="0"/>
            <a:t> to improve:</a:t>
          </a:r>
        </a:p>
      </dgm:t>
    </dgm:pt>
    <dgm:pt modelId="{5DA52A3F-4C93-48B0-B936-6828B2135E9B}" type="parTrans" cxnId="{9D3839FA-DFCD-4F15-8497-F4D84EA7C7D6}">
      <dgm:prSet/>
      <dgm:spPr/>
      <dgm:t>
        <a:bodyPr/>
        <a:lstStyle/>
        <a:p>
          <a:endParaRPr lang="en-GB"/>
        </a:p>
      </dgm:t>
    </dgm:pt>
    <dgm:pt modelId="{39439145-8D45-4671-BFBA-FA51536952C9}" type="sibTrans" cxnId="{9D3839FA-DFCD-4F15-8497-F4D84EA7C7D6}">
      <dgm:prSet/>
      <dgm:spPr/>
      <dgm:t>
        <a:bodyPr/>
        <a:lstStyle/>
        <a:p>
          <a:endParaRPr lang="en-GB"/>
        </a:p>
      </dgm:t>
    </dgm:pt>
    <dgm:pt modelId="{9FA0108F-F16C-444F-ACE5-A5EFB6801AE2}">
      <dgm:prSet/>
      <dgm:spPr/>
      <dgm:t>
        <a:bodyPr/>
        <a:lstStyle/>
        <a:p>
          <a:r>
            <a:rPr lang="en-GB"/>
            <a:t>Lesson planning</a:t>
          </a:r>
        </a:p>
      </dgm:t>
    </dgm:pt>
    <dgm:pt modelId="{FE079E77-CF1D-4C57-B89D-E23CDE826009}" type="parTrans" cxnId="{6D1F5669-7F23-4093-8E3D-6D337590B9A4}">
      <dgm:prSet/>
      <dgm:spPr/>
      <dgm:t>
        <a:bodyPr/>
        <a:lstStyle/>
        <a:p>
          <a:endParaRPr lang="en-GB"/>
        </a:p>
      </dgm:t>
    </dgm:pt>
    <dgm:pt modelId="{9BBB40AA-2DF2-4546-B823-C942B34FE346}" type="sibTrans" cxnId="{6D1F5669-7F23-4093-8E3D-6D337590B9A4}">
      <dgm:prSet/>
      <dgm:spPr/>
      <dgm:t>
        <a:bodyPr/>
        <a:lstStyle/>
        <a:p>
          <a:endParaRPr lang="en-GB"/>
        </a:p>
      </dgm:t>
    </dgm:pt>
    <dgm:pt modelId="{021975B7-E946-418F-9661-66E2098DDD0A}">
      <dgm:prSet/>
      <dgm:spPr/>
      <dgm:t>
        <a:bodyPr/>
        <a:lstStyle/>
        <a:p>
          <a:r>
            <a:rPr lang="en-GB"/>
            <a:t>Classroom management</a:t>
          </a:r>
        </a:p>
      </dgm:t>
    </dgm:pt>
    <dgm:pt modelId="{F459B848-251F-463C-A916-016793B09F04}" type="parTrans" cxnId="{16FC9DE0-97D8-4A68-84F9-82724D05D45C}">
      <dgm:prSet/>
      <dgm:spPr/>
      <dgm:t>
        <a:bodyPr/>
        <a:lstStyle/>
        <a:p>
          <a:endParaRPr lang="en-GB"/>
        </a:p>
      </dgm:t>
    </dgm:pt>
    <dgm:pt modelId="{DD20F0F6-07C3-4387-ADCA-1AED42C177AD}" type="sibTrans" cxnId="{16FC9DE0-97D8-4A68-84F9-82724D05D45C}">
      <dgm:prSet/>
      <dgm:spPr/>
      <dgm:t>
        <a:bodyPr/>
        <a:lstStyle/>
        <a:p>
          <a:endParaRPr lang="en-GB"/>
        </a:p>
      </dgm:t>
    </dgm:pt>
    <dgm:pt modelId="{CEA5CB14-6A75-433D-82D7-BE6419C0FF3E}">
      <dgm:prSet/>
      <dgm:spPr/>
      <dgm:t>
        <a:bodyPr/>
        <a:lstStyle/>
        <a:p>
          <a:r>
            <a:rPr lang="en-GB"/>
            <a:t>Differentiation</a:t>
          </a:r>
        </a:p>
      </dgm:t>
    </dgm:pt>
    <dgm:pt modelId="{88C764BE-7762-4BE1-932A-3B4CACAD4A9C}" type="parTrans" cxnId="{5563F61E-3A6B-4CB5-AC25-B570BED3F942}">
      <dgm:prSet/>
      <dgm:spPr/>
      <dgm:t>
        <a:bodyPr/>
        <a:lstStyle/>
        <a:p>
          <a:endParaRPr lang="en-GB"/>
        </a:p>
      </dgm:t>
    </dgm:pt>
    <dgm:pt modelId="{DC13B28A-04EA-4DBB-93A4-853081CC9B4E}" type="sibTrans" cxnId="{5563F61E-3A6B-4CB5-AC25-B570BED3F942}">
      <dgm:prSet/>
      <dgm:spPr/>
      <dgm:t>
        <a:bodyPr/>
        <a:lstStyle/>
        <a:p>
          <a:endParaRPr lang="en-GB"/>
        </a:p>
      </dgm:t>
    </dgm:pt>
    <dgm:pt modelId="{0ABE85D7-D8AE-434F-8DDE-2D43DBC21D07}">
      <dgm:prSet/>
      <dgm:spPr/>
      <dgm:t>
        <a:bodyPr/>
        <a:lstStyle/>
        <a:p>
          <a:r>
            <a:rPr lang="en-GB"/>
            <a:t>Assessment</a:t>
          </a:r>
          <a:br>
            <a:rPr lang="en-GB"/>
          </a:br>
          <a:r>
            <a:rPr lang="en-GB"/>
            <a:t>It also encourages </a:t>
          </a:r>
          <a:r>
            <a:rPr lang="en-GB" b="1"/>
            <a:t>reflective practice</a:t>
          </a:r>
          <a:r>
            <a:rPr lang="en-GB"/>
            <a:t>, helping teachers adapt to diverse learning needs.</a:t>
          </a:r>
        </a:p>
      </dgm:t>
    </dgm:pt>
    <dgm:pt modelId="{07ED1185-3F91-4AE5-91A5-76501B939641}" type="parTrans" cxnId="{48B07D2D-7116-4971-8765-04466975D9F0}">
      <dgm:prSet/>
      <dgm:spPr/>
      <dgm:t>
        <a:bodyPr/>
        <a:lstStyle/>
        <a:p>
          <a:endParaRPr lang="en-GB"/>
        </a:p>
      </dgm:t>
    </dgm:pt>
    <dgm:pt modelId="{5D510D33-57D0-40C7-94F7-B231E7B5A0B8}" type="sibTrans" cxnId="{48B07D2D-7116-4971-8765-04466975D9F0}">
      <dgm:prSet/>
      <dgm:spPr/>
      <dgm:t>
        <a:bodyPr/>
        <a:lstStyle/>
        <a:p>
          <a:endParaRPr lang="en-GB"/>
        </a:p>
      </dgm:t>
    </dgm:pt>
    <dgm:pt modelId="{4EBFAFE7-E31D-4741-BD47-976F12E548AC}" type="pres">
      <dgm:prSet presAssocID="{EF5FEB91-C266-4280-9AF8-E3C749350559}" presName="Name0" presStyleCnt="0">
        <dgm:presLayoutVars>
          <dgm:chMax val="7"/>
          <dgm:dir/>
          <dgm:animLvl val="lvl"/>
          <dgm:resizeHandles val="exact"/>
        </dgm:presLayoutVars>
      </dgm:prSet>
      <dgm:spPr/>
    </dgm:pt>
    <dgm:pt modelId="{0BFF37E8-271B-4391-8F1E-7772548F3E1F}" type="pres">
      <dgm:prSet presAssocID="{55D68ABE-1FD1-4AD1-8706-6A82607A600A}" presName="circle1" presStyleLbl="node1" presStyleIdx="0" presStyleCnt="1"/>
      <dgm:spPr/>
    </dgm:pt>
    <dgm:pt modelId="{AAB49971-2371-4B1D-BE1C-D1A0868A01E4}" type="pres">
      <dgm:prSet presAssocID="{55D68ABE-1FD1-4AD1-8706-6A82607A600A}" presName="space" presStyleCnt="0"/>
      <dgm:spPr/>
    </dgm:pt>
    <dgm:pt modelId="{A96839E3-308D-4241-8F7E-54FFAA8390C9}" type="pres">
      <dgm:prSet presAssocID="{55D68ABE-1FD1-4AD1-8706-6A82607A600A}" presName="rect1" presStyleLbl="alignAcc1" presStyleIdx="0" presStyleCnt="1"/>
      <dgm:spPr/>
    </dgm:pt>
    <dgm:pt modelId="{9D14C0B3-3FB8-4701-99FF-BC39C0173316}" type="pres">
      <dgm:prSet presAssocID="{55D68ABE-1FD1-4AD1-8706-6A82607A600A}" presName="rect1ParTx" presStyleLbl="alignAcc1" presStyleIdx="0" presStyleCnt="1">
        <dgm:presLayoutVars>
          <dgm:chMax val="1"/>
          <dgm:bulletEnabled val="1"/>
        </dgm:presLayoutVars>
      </dgm:prSet>
      <dgm:spPr/>
    </dgm:pt>
    <dgm:pt modelId="{302D42D3-7097-439A-A250-B45034B324F1}" type="pres">
      <dgm:prSet presAssocID="{55D68ABE-1FD1-4AD1-8706-6A82607A600A}" presName="rect1ChTx" presStyleLbl="alignAcc1" presStyleIdx="0" presStyleCnt="1">
        <dgm:presLayoutVars>
          <dgm:bulletEnabled val="1"/>
        </dgm:presLayoutVars>
      </dgm:prSet>
      <dgm:spPr/>
    </dgm:pt>
  </dgm:ptLst>
  <dgm:cxnLst>
    <dgm:cxn modelId="{5563F61E-3A6B-4CB5-AC25-B570BED3F942}" srcId="{55D68ABE-1FD1-4AD1-8706-6A82607A600A}" destId="{CEA5CB14-6A75-433D-82D7-BE6419C0FF3E}" srcOrd="2" destOrd="0" parTransId="{88C764BE-7762-4BE1-932A-3B4CACAD4A9C}" sibTransId="{DC13B28A-04EA-4DBB-93A4-853081CC9B4E}"/>
    <dgm:cxn modelId="{48B07D2D-7116-4971-8765-04466975D9F0}" srcId="{55D68ABE-1FD1-4AD1-8706-6A82607A600A}" destId="{0ABE85D7-D8AE-434F-8DDE-2D43DBC21D07}" srcOrd="3" destOrd="0" parTransId="{07ED1185-3F91-4AE5-91A5-76501B939641}" sibTransId="{5D510D33-57D0-40C7-94F7-B231E7B5A0B8}"/>
    <dgm:cxn modelId="{A976A22E-CD0B-409E-AECC-539E10276A67}" type="presOf" srcId="{0ABE85D7-D8AE-434F-8DDE-2D43DBC21D07}" destId="{302D42D3-7097-439A-A250-B45034B324F1}" srcOrd="0" destOrd="3" presId="urn:microsoft.com/office/officeart/2005/8/layout/target3"/>
    <dgm:cxn modelId="{C69A5E39-E543-43EB-A69E-CE679260DD98}" type="presOf" srcId="{55D68ABE-1FD1-4AD1-8706-6A82607A600A}" destId="{9D14C0B3-3FB8-4701-99FF-BC39C0173316}" srcOrd="1" destOrd="0" presId="urn:microsoft.com/office/officeart/2005/8/layout/target3"/>
    <dgm:cxn modelId="{C941C047-4CFD-4D6B-8A46-9E92FCCDC3C6}" type="presOf" srcId="{55D68ABE-1FD1-4AD1-8706-6A82607A600A}" destId="{A96839E3-308D-4241-8F7E-54FFAA8390C9}" srcOrd="0" destOrd="0" presId="urn:microsoft.com/office/officeart/2005/8/layout/target3"/>
    <dgm:cxn modelId="{6D1F5669-7F23-4093-8E3D-6D337590B9A4}" srcId="{55D68ABE-1FD1-4AD1-8706-6A82607A600A}" destId="{9FA0108F-F16C-444F-ACE5-A5EFB6801AE2}" srcOrd="0" destOrd="0" parTransId="{FE079E77-CF1D-4C57-B89D-E23CDE826009}" sibTransId="{9BBB40AA-2DF2-4546-B823-C942B34FE346}"/>
    <dgm:cxn modelId="{5019968B-B840-4F42-8772-0266DA8F8037}" type="presOf" srcId="{021975B7-E946-418F-9661-66E2098DDD0A}" destId="{302D42D3-7097-439A-A250-B45034B324F1}" srcOrd="0" destOrd="1" presId="urn:microsoft.com/office/officeart/2005/8/layout/target3"/>
    <dgm:cxn modelId="{01653793-68BC-43CF-83AF-902748EFBEA1}" type="presOf" srcId="{EF5FEB91-C266-4280-9AF8-E3C749350559}" destId="{4EBFAFE7-E31D-4741-BD47-976F12E548AC}" srcOrd="0" destOrd="0" presId="urn:microsoft.com/office/officeart/2005/8/layout/target3"/>
    <dgm:cxn modelId="{C64F15AF-BCD1-41B5-9A25-CA66B44C92A4}" type="presOf" srcId="{9FA0108F-F16C-444F-ACE5-A5EFB6801AE2}" destId="{302D42D3-7097-439A-A250-B45034B324F1}" srcOrd="0" destOrd="0" presId="urn:microsoft.com/office/officeart/2005/8/layout/target3"/>
    <dgm:cxn modelId="{16FC9DE0-97D8-4A68-84F9-82724D05D45C}" srcId="{55D68ABE-1FD1-4AD1-8706-6A82607A600A}" destId="{021975B7-E946-418F-9661-66E2098DDD0A}" srcOrd="1" destOrd="0" parTransId="{F459B848-251F-463C-A916-016793B09F04}" sibTransId="{DD20F0F6-07C3-4387-ADCA-1AED42C177AD}"/>
    <dgm:cxn modelId="{7A02A9EF-9CDC-40D5-8504-6079D94D0D2D}" type="presOf" srcId="{CEA5CB14-6A75-433D-82D7-BE6419C0FF3E}" destId="{302D42D3-7097-439A-A250-B45034B324F1}" srcOrd="0" destOrd="2" presId="urn:microsoft.com/office/officeart/2005/8/layout/target3"/>
    <dgm:cxn modelId="{9D3839FA-DFCD-4F15-8497-F4D84EA7C7D6}" srcId="{EF5FEB91-C266-4280-9AF8-E3C749350559}" destId="{55D68ABE-1FD1-4AD1-8706-6A82607A600A}" srcOrd="0" destOrd="0" parTransId="{5DA52A3F-4C93-48B0-B936-6828B2135E9B}" sibTransId="{39439145-8D45-4671-BFBA-FA51536952C9}"/>
    <dgm:cxn modelId="{0506DF51-0E3E-4A0E-B776-8AC18FBBD00E}" type="presParOf" srcId="{4EBFAFE7-E31D-4741-BD47-976F12E548AC}" destId="{0BFF37E8-271B-4391-8F1E-7772548F3E1F}" srcOrd="0" destOrd="0" presId="urn:microsoft.com/office/officeart/2005/8/layout/target3"/>
    <dgm:cxn modelId="{44A42000-2862-40B3-A027-928710E1C802}" type="presParOf" srcId="{4EBFAFE7-E31D-4741-BD47-976F12E548AC}" destId="{AAB49971-2371-4B1D-BE1C-D1A0868A01E4}" srcOrd="1" destOrd="0" presId="urn:microsoft.com/office/officeart/2005/8/layout/target3"/>
    <dgm:cxn modelId="{27C09CFE-F408-42BB-AE75-244B68060E9D}" type="presParOf" srcId="{4EBFAFE7-E31D-4741-BD47-976F12E548AC}" destId="{A96839E3-308D-4241-8F7E-54FFAA8390C9}" srcOrd="2" destOrd="0" presId="urn:microsoft.com/office/officeart/2005/8/layout/target3"/>
    <dgm:cxn modelId="{B2E125E3-61F9-4459-8953-33E54505D5ED}" type="presParOf" srcId="{4EBFAFE7-E31D-4741-BD47-976F12E548AC}" destId="{9D14C0B3-3FB8-4701-99FF-BC39C0173316}" srcOrd="3" destOrd="0" presId="urn:microsoft.com/office/officeart/2005/8/layout/target3"/>
    <dgm:cxn modelId="{E7200C4E-3A36-450E-AF84-FC60B41C5248}" type="presParOf" srcId="{4EBFAFE7-E31D-4741-BD47-976F12E548AC}" destId="{302D42D3-7097-439A-A250-B45034B324F1}" srcOrd="4"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D9B497-48DD-4153-BC65-E7BEED4DDED5}">
      <dsp:nvSpPr>
        <dsp:cNvPr id="0" name=""/>
        <dsp:cNvSpPr/>
      </dsp:nvSpPr>
      <dsp:spPr>
        <a:xfrm>
          <a:off x="0" y="3894"/>
          <a:ext cx="4114800" cy="5615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Supporting Development</a:t>
          </a:r>
          <a:endParaRPr lang="en-US" sz="2400" kern="1200" dirty="0"/>
        </a:p>
      </dsp:txBody>
      <dsp:txXfrm>
        <a:off x="27415" y="31309"/>
        <a:ext cx="4059970" cy="506769"/>
      </dsp:txXfrm>
    </dsp:sp>
    <dsp:sp modelId="{FC10A335-6142-4ED9-BC79-AB3F3CC0AA14}">
      <dsp:nvSpPr>
        <dsp:cNvPr id="0" name=""/>
        <dsp:cNvSpPr/>
      </dsp:nvSpPr>
      <dsp:spPr>
        <a:xfrm>
          <a:off x="0" y="565494"/>
          <a:ext cx="4114800" cy="2931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45"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b="1" kern="1200" dirty="0"/>
            <a:t>Developmental psychology</a:t>
          </a:r>
          <a:r>
            <a:rPr lang="en-GB" sz="1900" kern="1200" dirty="0"/>
            <a:t> (e.g., Piaget, Vygotsky) informs educators about age-related cognitive, emotional, and social changes. This helps tailor teaching to learners’ developmental stages.</a:t>
          </a:r>
          <a:endParaRPr lang="en-US" sz="1900" kern="1200" dirty="0"/>
        </a:p>
        <a:p>
          <a:pPr marL="171450" lvl="1" indent="-171450" algn="l" defTabSz="844550">
            <a:lnSpc>
              <a:spcPct val="90000"/>
            </a:lnSpc>
            <a:spcBef>
              <a:spcPct val="0"/>
            </a:spcBef>
            <a:spcAft>
              <a:spcPct val="20000"/>
            </a:spcAft>
            <a:buChar char="•"/>
          </a:pPr>
          <a:r>
            <a:rPr lang="en-GB" sz="1900" kern="1200"/>
            <a:t>It guides </a:t>
          </a:r>
          <a:r>
            <a:rPr lang="en-GB" sz="1900" b="1" kern="1200"/>
            <a:t>curriculum design</a:t>
          </a:r>
          <a:r>
            <a:rPr lang="en-GB" sz="1900" kern="1200"/>
            <a:t>, teaching methods, and expectations based on children's abilities at different ages.</a:t>
          </a:r>
          <a:endParaRPr lang="en-US" sz="1900" kern="1200"/>
        </a:p>
      </dsp:txBody>
      <dsp:txXfrm>
        <a:off x="0" y="565494"/>
        <a:ext cx="4114800" cy="2931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1C1B5-7828-443C-AFF2-738103164903}">
      <dsp:nvSpPr>
        <dsp:cNvPr id="0" name=""/>
        <dsp:cNvSpPr/>
      </dsp:nvSpPr>
      <dsp:spPr>
        <a:xfrm>
          <a:off x="0" y="0"/>
          <a:ext cx="3886200" cy="49493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GB" sz="3600" b="1" kern="1200" dirty="0"/>
            <a:t>Addressing Individual Needs</a:t>
          </a:r>
          <a:endParaRPr lang="en-US" sz="3600" kern="1200" dirty="0"/>
        </a:p>
      </dsp:txBody>
      <dsp:txXfrm>
        <a:off x="0" y="0"/>
        <a:ext cx="3886200" cy="2672629"/>
      </dsp:txXfrm>
    </dsp:sp>
    <dsp:sp modelId="{76AE63C4-9550-4B48-8A79-B4D4F14C4B88}">
      <dsp:nvSpPr>
        <dsp:cNvPr id="0" name=""/>
        <dsp:cNvSpPr/>
      </dsp:nvSpPr>
      <dsp:spPr>
        <a:xfrm>
          <a:off x="0" y="2573642"/>
          <a:ext cx="1943099" cy="22766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t>Educational and clinical psychology</a:t>
          </a:r>
          <a:r>
            <a:rPr lang="en-GB" sz="1600" kern="1200" dirty="0"/>
            <a:t> help identify and support students with </a:t>
          </a:r>
          <a:r>
            <a:rPr lang="en-GB" sz="1600" b="1" kern="1200" dirty="0"/>
            <a:t>Additional Learning Needs (ALN)</a:t>
          </a:r>
          <a:r>
            <a:rPr lang="en-GB" sz="1600" kern="1200" dirty="0"/>
            <a:t>, such as autism, ADHD, or dyslexia.</a:t>
          </a:r>
          <a:endParaRPr lang="en-US" sz="1600" kern="1200" dirty="0"/>
        </a:p>
      </dsp:txBody>
      <dsp:txXfrm>
        <a:off x="0" y="2573642"/>
        <a:ext cx="1943099" cy="2276683"/>
      </dsp:txXfrm>
    </dsp:sp>
    <dsp:sp modelId="{9649A159-5A16-468D-A815-EE79BDC18BF2}">
      <dsp:nvSpPr>
        <dsp:cNvPr id="0" name=""/>
        <dsp:cNvSpPr/>
      </dsp:nvSpPr>
      <dsp:spPr>
        <a:xfrm>
          <a:off x="1943100" y="2573642"/>
          <a:ext cx="1943099" cy="227668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dirty="0"/>
            <a:t>Tools from psychology are used for </a:t>
          </a:r>
          <a:r>
            <a:rPr lang="en-GB" sz="1600" b="1" kern="1200" dirty="0"/>
            <a:t>assessment</a:t>
          </a:r>
          <a:r>
            <a:rPr lang="en-GB" sz="1600" kern="1200" dirty="0"/>
            <a:t>, intervention planning, and progress monitoring.</a:t>
          </a:r>
          <a:endParaRPr lang="en-US" sz="1600" kern="1200" dirty="0"/>
        </a:p>
      </dsp:txBody>
      <dsp:txXfrm>
        <a:off x="1943100" y="2573642"/>
        <a:ext cx="1943099" cy="22766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3019EF-694F-4876-87DE-52FC6ABFDFE3}">
      <dsp:nvSpPr>
        <dsp:cNvPr id="0" name=""/>
        <dsp:cNvSpPr/>
      </dsp:nvSpPr>
      <dsp:spPr>
        <a:xfrm>
          <a:off x="0" y="492861"/>
          <a:ext cx="4114800" cy="164592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b="1" kern="1200" dirty="0"/>
            <a:t>Educational psychology</a:t>
          </a:r>
          <a:r>
            <a:rPr lang="en-GB" sz="1700" kern="1200" dirty="0"/>
            <a:t> provides evidence-based strategies for </a:t>
          </a:r>
          <a:r>
            <a:rPr lang="en-GB" sz="1700" b="1" kern="1200" dirty="0"/>
            <a:t>lesson planning</a:t>
          </a:r>
          <a:r>
            <a:rPr lang="en-GB" sz="1700" kern="1200" dirty="0"/>
            <a:t>, </a:t>
          </a:r>
          <a:r>
            <a:rPr lang="en-GB" sz="1700" b="1" kern="1200" dirty="0"/>
            <a:t>classroom management</a:t>
          </a:r>
          <a:r>
            <a:rPr lang="en-GB" sz="1700" kern="1200" dirty="0"/>
            <a:t>, </a:t>
          </a:r>
          <a:r>
            <a:rPr lang="en-GB" sz="1700" b="1" kern="1200" dirty="0"/>
            <a:t>differentiation</a:t>
          </a:r>
          <a:r>
            <a:rPr lang="en-GB" sz="1700" kern="1200" dirty="0"/>
            <a:t>, and </a:t>
          </a:r>
          <a:r>
            <a:rPr lang="en-GB" sz="1700" b="1" kern="1200" dirty="0"/>
            <a:t>assessment</a:t>
          </a:r>
          <a:r>
            <a:rPr lang="en-GB" sz="1700" kern="1200" dirty="0"/>
            <a:t>.</a:t>
          </a:r>
        </a:p>
      </dsp:txBody>
      <dsp:txXfrm>
        <a:off x="822960" y="492861"/>
        <a:ext cx="2468880" cy="1645920"/>
      </dsp:txXfrm>
    </dsp:sp>
    <dsp:sp modelId="{4D80DA4F-6B72-4B06-8887-9EF148F5320C}">
      <dsp:nvSpPr>
        <dsp:cNvPr id="0" name=""/>
        <dsp:cNvSpPr/>
      </dsp:nvSpPr>
      <dsp:spPr>
        <a:xfrm>
          <a:off x="0" y="2369210"/>
          <a:ext cx="4114800" cy="1645920"/>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kern="1200" dirty="0"/>
            <a:t>Teachers use psychological insights to reflect on and improve their practice.</a:t>
          </a:r>
        </a:p>
      </dsp:txBody>
      <dsp:txXfrm>
        <a:off x="822960" y="2369210"/>
        <a:ext cx="2468880" cy="16459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F37E8-271B-4391-8F1E-7772548F3E1F}">
      <dsp:nvSpPr>
        <dsp:cNvPr id="0" name=""/>
        <dsp:cNvSpPr/>
      </dsp:nvSpPr>
      <dsp:spPr>
        <a:xfrm>
          <a:off x="0" y="0"/>
          <a:ext cx="1981200" cy="1981200"/>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6839E3-308D-4241-8F7E-54FFAA8390C9}">
      <dsp:nvSpPr>
        <dsp:cNvPr id="0" name=""/>
        <dsp:cNvSpPr/>
      </dsp:nvSpPr>
      <dsp:spPr>
        <a:xfrm>
          <a:off x="990600" y="0"/>
          <a:ext cx="7924800" cy="1981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Supports teachers by offering </a:t>
          </a:r>
          <a:r>
            <a:rPr lang="en-GB" sz="3100" b="1" kern="1200" dirty="0"/>
            <a:t>evidence-based strategies</a:t>
          </a:r>
          <a:r>
            <a:rPr lang="en-GB" sz="3100" kern="1200" dirty="0"/>
            <a:t> to improve:</a:t>
          </a:r>
        </a:p>
      </dsp:txBody>
      <dsp:txXfrm>
        <a:off x="990600" y="0"/>
        <a:ext cx="3962400" cy="1981200"/>
      </dsp:txXfrm>
    </dsp:sp>
    <dsp:sp modelId="{302D42D3-7097-439A-A250-B45034B324F1}">
      <dsp:nvSpPr>
        <dsp:cNvPr id="0" name=""/>
        <dsp:cNvSpPr/>
      </dsp:nvSpPr>
      <dsp:spPr>
        <a:xfrm>
          <a:off x="4952999" y="0"/>
          <a:ext cx="3962400" cy="1981200"/>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171450" lvl="1" indent="-171450" algn="l" defTabSz="800100">
            <a:lnSpc>
              <a:spcPct val="90000"/>
            </a:lnSpc>
            <a:spcBef>
              <a:spcPct val="0"/>
            </a:spcBef>
            <a:spcAft>
              <a:spcPct val="15000"/>
            </a:spcAft>
            <a:buChar char="•"/>
          </a:pPr>
          <a:r>
            <a:rPr lang="en-GB" sz="1800" kern="1200"/>
            <a:t>Lesson planning</a:t>
          </a:r>
        </a:p>
        <a:p>
          <a:pPr marL="171450" lvl="1" indent="-171450" algn="l" defTabSz="800100">
            <a:lnSpc>
              <a:spcPct val="90000"/>
            </a:lnSpc>
            <a:spcBef>
              <a:spcPct val="0"/>
            </a:spcBef>
            <a:spcAft>
              <a:spcPct val="15000"/>
            </a:spcAft>
            <a:buChar char="•"/>
          </a:pPr>
          <a:r>
            <a:rPr lang="en-GB" sz="1800" kern="1200"/>
            <a:t>Classroom management</a:t>
          </a:r>
        </a:p>
        <a:p>
          <a:pPr marL="171450" lvl="1" indent="-171450" algn="l" defTabSz="800100">
            <a:lnSpc>
              <a:spcPct val="90000"/>
            </a:lnSpc>
            <a:spcBef>
              <a:spcPct val="0"/>
            </a:spcBef>
            <a:spcAft>
              <a:spcPct val="15000"/>
            </a:spcAft>
            <a:buChar char="•"/>
          </a:pPr>
          <a:r>
            <a:rPr lang="en-GB" sz="1800" kern="1200"/>
            <a:t>Differentiation</a:t>
          </a:r>
        </a:p>
        <a:p>
          <a:pPr marL="171450" lvl="1" indent="-171450" algn="l" defTabSz="800100">
            <a:lnSpc>
              <a:spcPct val="90000"/>
            </a:lnSpc>
            <a:spcBef>
              <a:spcPct val="0"/>
            </a:spcBef>
            <a:spcAft>
              <a:spcPct val="15000"/>
            </a:spcAft>
            <a:buChar char="•"/>
          </a:pPr>
          <a:r>
            <a:rPr lang="en-GB" sz="1800" kern="1200"/>
            <a:t>Assessment</a:t>
          </a:r>
          <a:br>
            <a:rPr lang="en-GB" sz="1800" kern="1200"/>
          </a:br>
          <a:r>
            <a:rPr lang="en-GB" sz="1800" kern="1200"/>
            <a:t>It also encourages </a:t>
          </a:r>
          <a:r>
            <a:rPr lang="en-GB" sz="1800" b="1" kern="1200"/>
            <a:t>reflective practice</a:t>
          </a:r>
          <a:r>
            <a:rPr lang="en-GB" sz="1800" kern="1200"/>
            <a:t>, helping teachers adapt to diverse learning needs.</a:t>
          </a:r>
        </a:p>
      </dsp:txBody>
      <dsp:txXfrm>
        <a:off x="4952999" y="0"/>
        <a:ext cx="3962400" cy="19812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EDBF79-B886-4B41-838A-5286C8F110A1}" type="datetimeFigureOut">
              <a:rPr lang="en-US" smtClean="0"/>
              <a:t>6/18/2025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24A4D86-1648-4B2E-90EF-4237D410B79B}" type="slidenum">
              <a:rPr lang="en-US" smtClean="0"/>
              <a:t>‹#›</a:t>
            </a:fld>
            <a:endParaRPr lang="en-US"/>
          </a:p>
        </p:txBody>
      </p:sp>
    </p:spTree>
    <p:extLst>
      <p:ext uri="{BB962C8B-B14F-4D97-AF65-F5344CB8AC3E}">
        <p14:creationId xmlns:p14="http://schemas.microsoft.com/office/powerpoint/2010/main" val="1153213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b="1" dirty="0"/>
              <a:t>Psychology fits into education</a:t>
            </a:r>
            <a:r>
              <a:rPr lang="en-GB" dirty="0"/>
              <a:t> by helping us understand how people learn, develop, think, behave, and interact—both as individuals and within groups. It provides the theoretical foundations and practical strategies that underpin teaching, learning, and educational support.</a:t>
            </a:r>
          </a:p>
          <a:p>
            <a:endParaRPr lang="en-GB" dirty="0"/>
          </a:p>
        </p:txBody>
      </p:sp>
      <p:sp>
        <p:nvSpPr>
          <p:cNvPr id="4" name="Slide Number Placeholder 3"/>
          <p:cNvSpPr>
            <a:spLocks noGrp="1"/>
          </p:cNvSpPr>
          <p:nvPr>
            <p:ph type="sldNum" sz="quarter" idx="5"/>
          </p:nvPr>
        </p:nvSpPr>
        <p:spPr/>
        <p:txBody>
          <a:bodyPr/>
          <a:lstStyle/>
          <a:p>
            <a:fld id="{C24A4D86-1648-4B2E-90EF-4237D410B79B}" type="slidenum">
              <a:rPr lang="en-US" smtClean="0"/>
              <a:t>1</a:t>
            </a:fld>
            <a:endParaRPr lang="en-US"/>
          </a:p>
        </p:txBody>
      </p:sp>
    </p:spTree>
    <p:extLst>
      <p:ext uri="{BB962C8B-B14F-4D97-AF65-F5344CB8AC3E}">
        <p14:creationId xmlns:p14="http://schemas.microsoft.com/office/powerpoint/2010/main" val="1037361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4A4D86-1648-4B2E-90EF-4237D410B79B}" type="slidenum">
              <a:rPr lang="en-US" smtClean="0"/>
              <a:t>3</a:t>
            </a:fld>
            <a:endParaRPr lang="en-US"/>
          </a:p>
        </p:txBody>
      </p:sp>
    </p:spTree>
    <p:extLst>
      <p:ext uri="{BB962C8B-B14F-4D97-AF65-F5344CB8AC3E}">
        <p14:creationId xmlns:p14="http://schemas.microsoft.com/office/powerpoint/2010/main" val="77102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 summary, psychology is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integral to education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because it helps educators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understand learners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improve teaching</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create environments where all students can succeed</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It bridges theory and practice, making education more effective, inclusive, and responsive.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C24A4D86-1648-4B2E-90EF-4237D410B79B}" type="slidenum">
              <a:rPr lang="en-US" smtClean="0"/>
              <a:t>4</a:t>
            </a:fld>
            <a:endParaRPr lang="en-US"/>
          </a:p>
        </p:txBody>
      </p:sp>
    </p:spTree>
    <p:extLst>
      <p:ext uri="{BB962C8B-B14F-4D97-AF65-F5344CB8AC3E}">
        <p14:creationId xmlns:p14="http://schemas.microsoft.com/office/powerpoint/2010/main" val="4133019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Behavioural theories</a:t>
            </a:r>
            <a:r>
              <a:rPr lang="en-GB" dirty="0"/>
              <a:t>, particularly those developed by B.F. Skinner and other behaviourists, have significantly influenced </a:t>
            </a:r>
            <a:r>
              <a:rPr lang="en-GB" b="1" dirty="0"/>
              <a:t>classroom management techniques</a:t>
            </a:r>
            <a:r>
              <a:rPr lang="en-GB" dirty="0"/>
              <a:t> through the use of </a:t>
            </a:r>
            <a:r>
              <a:rPr lang="en-GB" b="1" dirty="0"/>
              <a:t>reinforcement, feedback, and consequences</a:t>
            </a:r>
            <a:r>
              <a:rPr lang="en-GB" dirty="0"/>
              <a:t>. These theories focus on observable behaviours and how they can be shaped by manipulating the environment—mainly through reinforcement (rewards) and punishment.</a:t>
            </a:r>
          </a:p>
        </p:txBody>
      </p:sp>
      <p:sp>
        <p:nvSpPr>
          <p:cNvPr id="4" name="Slide Number Placeholder 3"/>
          <p:cNvSpPr>
            <a:spLocks noGrp="1"/>
          </p:cNvSpPr>
          <p:nvPr>
            <p:ph type="sldNum" sz="quarter" idx="5"/>
          </p:nvPr>
        </p:nvSpPr>
        <p:spPr/>
        <p:txBody>
          <a:bodyPr/>
          <a:lstStyle/>
          <a:p>
            <a:fld id="{C24A4D86-1648-4B2E-90EF-4237D410B79B}" type="slidenum">
              <a:rPr lang="en-US" smtClean="0"/>
              <a:t>5</a:t>
            </a:fld>
            <a:endParaRPr lang="en-US"/>
          </a:p>
        </p:txBody>
      </p:sp>
    </p:spTree>
    <p:extLst>
      <p:ext uri="{BB962C8B-B14F-4D97-AF65-F5344CB8AC3E}">
        <p14:creationId xmlns:p14="http://schemas.microsoft.com/office/powerpoint/2010/main" val="1510665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kern="0" dirty="0">
                <a:effectLst/>
                <a:latin typeface="Times New Roman" panose="02020603050405020304" pitchFamily="18" charset="0"/>
                <a:ea typeface="Times New Roman" panose="02020603050405020304" pitchFamily="18" charset="0"/>
              </a:rPr>
              <a:t>Developmental theories</a:t>
            </a:r>
            <a:r>
              <a:rPr lang="en-GB" sz="1800" kern="0" dirty="0">
                <a:effectLst/>
                <a:latin typeface="Times New Roman" panose="02020603050405020304" pitchFamily="18" charset="0"/>
                <a:ea typeface="Times New Roman" panose="02020603050405020304" pitchFamily="18" charset="0"/>
              </a:rPr>
              <a:t>—particularly those by </a:t>
            </a:r>
            <a:r>
              <a:rPr lang="en-GB" sz="1800" b="1" kern="0" dirty="0">
                <a:effectLst/>
                <a:latin typeface="Times New Roman" panose="02020603050405020304" pitchFamily="18" charset="0"/>
                <a:ea typeface="Times New Roman" panose="02020603050405020304" pitchFamily="18" charset="0"/>
              </a:rPr>
              <a:t>Jean Piaget</a:t>
            </a:r>
            <a:r>
              <a:rPr lang="en-GB" sz="1800" kern="0" dirty="0">
                <a:effectLst/>
                <a:latin typeface="Times New Roman" panose="02020603050405020304" pitchFamily="18" charset="0"/>
                <a:ea typeface="Times New Roman" panose="02020603050405020304" pitchFamily="18" charset="0"/>
              </a:rPr>
              <a:t>, </a:t>
            </a:r>
            <a:r>
              <a:rPr lang="en-GB" sz="1800" b="1" kern="0" dirty="0">
                <a:effectLst/>
                <a:latin typeface="Times New Roman" panose="02020603050405020304" pitchFamily="18" charset="0"/>
                <a:ea typeface="Times New Roman" panose="02020603050405020304" pitchFamily="18" charset="0"/>
              </a:rPr>
              <a:t>Lev Vygotsky</a:t>
            </a:r>
            <a:r>
              <a:rPr lang="en-GB" sz="1800" kern="0" dirty="0">
                <a:effectLst/>
                <a:latin typeface="Times New Roman" panose="02020603050405020304" pitchFamily="18" charset="0"/>
                <a:ea typeface="Times New Roman" panose="02020603050405020304" pitchFamily="18" charset="0"/>
              </a:rPr>
              <a:t>, and </a:t>
            </a:r>
            <a:r>
              <a:rPr lang="en-GB" sz="1800" b="1" kern="0" dirty="0">
                <a:effectLst/>
                <a:latin typeface="Times New Roman" panose="02020603050405020304" pitchFamily="18" charset="0"/>
                <a:ea typeface="Times New Roman" panose="02020603050405020304" pitchFamily="18" charset="0"/>
              </a:rPr>
              <a:t>Erik Erikson</a:t>
            </a:r>
            <a:r>
              <a:rPr lang="en-GB" sz="1800" kern="0" dirty="0">
                <a:effectLst/>
                <a:latin typeface="Times New Roman" panose="02020603050405020304" pitchFamily="18" charset="0"/>
                <a:ea typeface="Times New Roman" panose="02020603050405020304" pitchFamily="18" charset="0"/>
              </a:rPr>
              <a:t>—help teachers understand how children and young people grow cognitively, socially, and emotionally. These theories guide educators in choosing age-appropriate teaching methods, classroom expectations, and interventions.</a:t>
            </a:r>
            <a:endParaRPr lang="en-GB" dirty="0"/>
          </a:p>
        </p:txBody>
      </p:sp>
      <p:sp>
        <p:nvSpPr>
          <p:cNvPr id="4" name="Slide Number Placeholder 3"/>
          <p:cNvSpPr>
            <a:spLocks noGrp="1"/>
          </p:cNvSpPr>
          <p:nvPr>
            <p:ph type="sldNum" sz="quarter" idx="5"/>
          </p:nvPr>
        </p:nvSpPr>
        <p:spPr/>
        <p:txBody>
          <a:bodyPr/>
          <a:lstStyle/>
          <a:p>
            <a:fld id="{C24A4D86-1648-4B2E-90EF-4237D410B79B}" type="slidenum">
              <a:rPr lang="en-US" smtClean="0"/>
              <a:t>7</a:t>
            </a:fld>
            <a:endParaRPr lang="en-US"/>
          </a:p>
        </p:txBody>
      </p:sp>
    </p:spTree>
    <p:extLst>
      <p:ext uri="{BB962C8B-B14F-4D97-AF65-F5344CB8AC3E}">
        <p14:creationId xmlns:p14="http://schemas.microsoft.com/office/powerpoint/2010/main" val="30842046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What It Means: </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Educational and clinical psychology are central in identifying, supporting, and tracking progress for learners with </a:t>
            </a: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Additional Learning Needs (ALN)</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such as: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C24A4D86-1648-4B2E-90EF-4237D410B79B}" type="slidenum">
              <a:rPr lang="en-US" smtClean="0"/>
              <a:t>12</a:t>
            </a:fld>
            <a:endParaRPr lang="en-US"/>
          </a:p>
        </p:txBody>
      </p:sp>
    </p:spTree>
    <p:extLst>
      <p:ext uri="{BB962C8B-B14F-4D97-AF65-F5344CB8AC3E}">
        <p14:creationId xmlns:p14="http://schemas.microsoft.com/office/powerpoint/2010/main" val="1294428557"/>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90626" y="1346947"/>
            <a:ext cx="7667244"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0626" y="4282763"/>
            <a:ext cx="7667244"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90626" y="1484779"/>
            <a:ext cx="7667244"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a:grpSpLocks noChangeAspect="1"/>
          </p:cNvGrpSpPr>
          <p:nvPr/>
        </p:nvGrpSpPr>
        <p:grpSpPr>
          <a:xfrm>
            <a:off x="7234780" y="4107023"/>
            <a:ext cx="9144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788670" y="1432223"/>
            <a:ext cx="7475220" cy="3035808"/>
          </a:xfrm>
        </p:spPr>
        <p:txBody>
          <a:bodyPr anchor="ctr">
            <a:noAutofit/>
          </a:bodyPr>
          <a:lstStyle>
            <a:lvl1pPr algn="l">
              <a:lnSpc>
                <a:spcPct val="85000"/>
              </a:lnSpc>
              <a:defRPr sz="6600" b="1" cap="none"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41C46BE-3862-4D08-8204-5471BDABE4C9}" type="datetimeFigureOut">
              <a:rPr lang="en-US" smtClean="0"/>
              <a:t>6/18/2025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244280" y="4227195"/>
            <a:ext cx="895401" cy="640080"/>
          </a:xfrm>
        </p:spPr>
        <p:txBody>
          <a:bodyPr/>
          <a:lstStyle>
            <a:lvl1pPr>
              <a:defRPr sz="2800" b="1"/>
            </a:lvl1pPr>
          </a:lstStyle>
          <a:p>
            <a:fld id="{0D999712-96CF-46F1-AA26-2C6B341EB3D7}" type="slidenum">
              <a:rPr lang="en-US" smtClean="0"/>
              <a:t>‹#›</a:t>
            </a:fld>
            <a:endParaRPr lang="en-US"/>
          </a:p>
        </p:txBody>
      </p:sp>
    </p:spTree>
    <p:extLst>
      <p:ext uri="{BB962C8B-B14F-4D97-AF65-F5344CB8AC3E}">
        <p14:creationId xmlns:p14="http://schemas.microsoft.com/office/powerpoint/2010/main" val="2654618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1C46BE-3862-4D08-8204-5471BDABE4C9}" type="datetimeFigureOut">
              <a:rPr lang="en-US" smtClean="0"/>
              <a:t>6/18/2025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999712-96CF-46F1-AA26-2C6B341EB3D7}" type="slidenum">
              <a:rPr lang="en-US" smtClean="0"/>
              <a:t>‹#›</a:t>
            </a:fld>
            <a:endParaRPr lang="en-US"/>
          </a:p>
        </p:txBody>
      </p:sp>
    </p:spTree>
    <p:extLst>
      <p:ext uri="{BB962C8B-B14F-4D97-AF65-F5344CB8AC3E}">
        <p14:creationId xmlns:p14="http://schemas.microsoft.com/office/powerpoint/2010/main" val="2233734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5346" y="1225296"/>
            <a:ext cx="6960870" cy="3520440"/>
          </a:xfrm>
        </p:spPr>
        <p:txBody>
          <a:bodyPr anchor="ctr">
            <a:normAutofit/>
          </a:bodyPr>
          <a:lstStyle>
            <a:lvl1pPr>
              <a:lnSpc>
                <a:spcPct val="85000"/>
              </a:lnSpc>
              <a:defRPr sz="6600" b="1"/>
            </a:lvl1pPr>
          </a:lstStyle>
          <a:p>
            <a:r>
              <a:rPr lang="en-US"/>
              <a:t>Click to edit Master title style</a:t>
            </a:r>
            <a:endParaRPr lang="en-US" dirty="0"/>
          </a:p>
        </p:txBody>
      </p:sp>
      <p:sp>
        <p:nvSpPr>
          <p:cNvPr id="3" name="Text Placeholder 2"/>
          <p:cNvSpPr>
            <a:spLocks noGrp="1"/>
          </p:cNvSpPr>
          <p:nvPr>
            <p:ph type="body" idx="1"/>
          </p:nvPr>
        </p:nvSpPr>
        <p:spPr>
          <a:xfrm>
            <a:off x="1624330" y="5020056"/>
            <a:ext cx="6789420" cy="1066800"/>
          </a:xfrm>
        </p:spPr>
        <p:txBody>
          <a:bodyPr anchor="t">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445251" y="6272785"/>
            <a:ext cx="1983232" cy="365125"/>
          </a:xfrm>
        </p:spPr>
        <p:txBody>
          <a:bodyPr/>
          <a:lstStyle>
            <a:lvl1pPr>
              <a:defRPr>
                <a:solidFill>
                  <a:schemeClr val="accent1">
                    <a:lumMod val="50000"/>
                  </a:schemeClr>
                </a:solidFill>
              </a:defRPr>
            </a:lvl1pPr>
          </a:lstStyle>
          <a:p>
            <a:fld id="{541C46BE-3862-4D08-8204-5471BDABE4C9}" type="datetimeFigureOut">
              <a:rPr lang="en-US" smtClean="0"/>
              <a:t>6/18/2025</a:t>
            </a:fld>
            <a:endParaRPr lang="en-US"/>
          </a:p>
        </p:txBody>
      </p:sp>
      <p:sp>
        <p:nvSpPr>
          <p:cNvPr id="5" name="Footer Placeholder 4"/>
          <p:cNvSpPr>
            <a:spLocks noGrp="1"/>
          </p:cNvSpPr>
          <p:nvPr>
            <p:ph type="ftr" sz="quarter" idx="11"/>
          </p:nvPr>
        </p:nvSpPr>
        <p:spPr>
          <a:xfrm>
            <a:off x="1623376" y="6282268"/>
            <a:ext cx="4745736" cy="365125"/>
          </a:xfrm>
        </p:spPr>
        <p:txBody>
          <a:bodyPr/>
          <a:lstStyle>
            <a:lvl1pPr>
              <a:defRPr>
                <a:solidFill>
                  <a:schemeClr val="accent1">
                    <a:lumMod val="50000"/>
                  </a:schemeClr>
                </a:solidFill>
              </a:defRPr>
            </a:lvl1pPr>
          </a:lstStyle>
          <a:p>
            <a:endParaRPr lang="en-US"/>
          </a:p>
        </p:txBody>
      </p:sp>
      <p:grpSp>
        <p:nvGrpSpPr>
          <p:cNvPr id="8" name="Group 7"/>
          <p:cNvGrpSpPr>
            <a:grpSpLocks noChangeAspect="1"/>
          </p:cNvGrpSpPr>
          <p:nvPr/>
        </p:nvGrpSpPr>
        <p:grpSpPr>
          <a:xfrm>
            <a:off x="633862" y="2430623"/>
            <a:ext cx="9144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645450" y="2508607"/>
            <a:ext cx="891224" cy="720332"/>
          </a:xfrm>
        </p:spPr>
        <p:txBody>
          <a:bodyPr/>
          <a:lstStyle>
            <a:lvl1pPr>
              <a:defRPr sz="2800"/>
            </a:lvl1pPr>
          </a:lstStyle>
          <a:p>
            <a:fld id="{0D999712-96CF-46F1-AA26-2C6B341EB3D7}" type="slidenum">
              <a:rPr lang="en-US" smtClean="0"/>
              <a:t>‹#›</a:t>
            </a:fld>
            <a:endParaRPr lang="en-US"/>
          </a:p>
        </p:txBody>
      </p:sp>
    </p:spTree>
    <p:extLst>
      <p:ext uri="{BB962C8B-B14F-4D97-AF65-F5344CB8AC3E}">
        <p14:creationId xmlns:p14="http://schemas.microsoft.com/office/powerpoint/2010/main" val="262576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92218"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41C46BE-3862-4D08-8204-5471BDABE4C9}" type="datetimeFigureOut">
              <a:rPr lang="en-US" smtClean="0"/>
              <a:t>6/18/2025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999712-96CF-46F1-AA26-2C6B341EB3D7}" type="slidenum">
              <a:rPr lang="en-US" smtClean="0"/>
              <a:t>‹#›</a:t>
            </a:fld>
            <a:endParaRPr lang="en-US"/>
          </a:p>
        </p:txBody>
      </p:sp>
    </p:spTree>
    <p:extLst>
      <p:ext uri="{BB962C8B-B14F-4D97-AF65-F5344CB8AC3E}">
        <p14:creationId xmlns:p14="http://schemas.microsoft.com/office/powerpoint/2010/main" val="1903484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85800"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20793"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820793"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1C46BE-3862-4D08-8204-5471BDABE4C9}" type="datetimeFigureOut">
              <a:rPr lang="en-US" smtClean="0"/>
              <a:t>6/18/2025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999712-96CF-46F1-AA26-2C6B341EB3D7}" type="slidenum">
              <a:rPr lang="en-US" smtClean="0"/>
              <a:t>‹#›</a:t>
            </a:fld>
            <a:endParaRPr lang="en-US"/>
          </a:p>
        </p:txBody>
      </p:sp>
    </p:spTree>
    <p:extLst>
      <p:ext uri="{BB962C8B-B14F-4D97-AF65-F5344CB8AC3E}">
        <p14:creationId xmlns:p14="http://schemas.microsoft.com/office/powerpoint/2010/main" val="1056640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accent1">
                    <a:lumMod val="50000"/>
                  </a:schemeClr>
                </a:solidFill>
              </a:defRPr>
            </a:lvl1pPr>
          </a:lstStyle>
          <a:p>
            <a:fld id="{541C46BE-3862-4D08-8204-5471BDABE4C9}" type="datetimeFigureOut">
              <a:rPr lang="en-US" smtClean="0"/>
              <a:t>6/18/2025</a:t>
            </a:fld>
            <a:endParaRPr lang="en-US"/>
          </a:p>
        </p:txBody>
      </p:sp>
      <p:sp>
        <p:nvSpPr>
          <p:cNvPr id="4" name="Footer Placeholder 3"/>
          <p:cNvSpPr>
            <a:spLocks noGrp="1"/>
          </p:cNvSpPr>
          <p:nvPr>
            <p:ph type="ftr" sz="quarter" idx="11"/>
          </p:nvPr>
        </p:nvSpPr>
        <p:spPr/>
        <p:txBody>
          <a:bodyPr/>
          <a:lstStyle>
            <a:lvl1pPr>
              <a:defRPr>
                <a:solidFill>
                  <a:schemeClr val="accent1">
                    <a:lumMod val="50000"/>
                  </a:schemeClr>
                </a:solidFill>
              </a:defRPr>
            </a:lvl1pPr>
          </a:lstStyle>
          <a:p>
            <a:endParaRPr lang="en-US"/>
          </a:p>
        </p:txBody>
      </p:sp>
      <p:sp>
        <p:nvSpPr>
          <p:cNvPr id="5" name="Slide Number Placeholder 4"/>
          <p:cNvSpPr>
            <a:spLocks noGrp="1"/>
          </p:cNvSpPr>
          <p:nvPr>
            <p:ph type="sldNum" sz="quarter" idx="12"/>
          </p:nvPr>
        </p:nvSpPr>
        <p:spPr/>
        <p:txBody>
          <a:bodyPr/>
          <a:lstStyle/>
          <a:p>
            <a:fld id="{0D999712-96CF-46F1-AA26-2C6B341EB3D7}" type="slidenum">
              <a:rPr lang="en-US" smtClean="0"/>
              <a:t>‹#›</a:t>
            </a:fld>
            <a:endParaRPr lang="en-US"/>
          </a:p>
        </p:txBody>
      </p:sp>
    </p:spTree>
    <p:extLst>
      <p:ext uri="{BB962C8B-B14F-4D97-AF65-F5344CB8AC3E}">
        <p14:creationId xmlns:p14="http://schemas.microsoft.com/office/powerpoint/2010/main" val="532743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1C46BE-3862-4D08-8204-5471BDABE4C9}" type="datetimeFigureOut">
              <a:rPr lang="en-US" smtClean="0"/>
              <a:t>6/18/2025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D999712-96CF-46F1-AA26-2C6B341EB3D7}" type="slidenum">
              <a:rPr lang="en-US" smtClean="0"/>
              <a:t>‹#›</a:t>
            </a:fld>
            <a:endParaRPr lang="en-US"/>
          </a:p>
        </p:txBody>
      </p:sp>
    </p:spTree>
    <p:extLst>
      <p:ext uri="{BB962C8B-B14F-4D97-AF65-F5344CB8AC3E}">
        <p14:creationId xmlns:p14="http://schemas.microsoft.com/office/powerpoint/2010/main" val="3371090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1"/>
            </a:lvl1pPr>
          </a:lstStyle>
          <a:p>
            <a:r>
              <a:rPr lang="en-US"/>
              <a:t>Click to edit Master title style</a:t>
            </a:r>
            <a:endParaRPr lang="en-US" dirty="0"/>
          </a:p>
        </p:txBody>
      </p:sp>
      <p:sp>
        <p:nvSpPr>
          <p:cNvPr id="3" name="Content Placeholder 2"/>
          <p:cNvSpPr>
            <a:spLocks noGrp="1"/>
          </p:cNvSpPr>
          <p:nvPr>
            <p:ph idx="1"/>
          </p:nvPr>
        </p:nvSpPr>
        <p:spPr>
          <a:xfrm>
            <a:off x="628650" y="685800"/>
            <a:ext cx="5033772"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9" name="Date Placeholder 8"/>
          <p:cNvSpPr>
            <a:spLocks noGrp="1"/>
          </p:cNvSpPr>
          <p:nvPr>
            <p:ph type="dt" sz="half" idx="10"/>
          </p:nvPr>
        </p:nvSpPr>
        <p:spPr/>
        <p:txBody>
          <a:bodyPr/>
          <a:lstStyle/>
          <a:p>
            <a:fld id="{541C46BE-3862-4D08-8204-5471BDABE4C9}" type="datetimeFigureOut">
              <a:rPr lang="en-US" smtClean="0"/>
              <a:t>6/18/2025</a:t>
            </a:fld>
            <a:endParaRPr lang="en-US"/>
          </a:p>
        </p:txBody>
      </p:sp>
      <p:sp>
        <p:nvSpPr>
          <p:cNvPr id="10" name="Footer Placeholder 9"/>
          <p:cNvSpPr>
            <a:spLocks noGrp="1"/>
          </p:cNvSpPr>
          <p:nvPr>
            <p:ph type="ftr" sz="quarter" idx="11"/>
          </p:nvPr>
        </p:nvSpPr>
        <p:spPr/>
        <p:txBody>
          <a:bodyPr/>
          <a:lstStyle/>
          <a:p>
            <a:endParaRPr lang="en-US"/>
          </a:p>
        </p:txBody>
      </p:sp>
      <p:sp>
        <p:nvSpPr>
          <p:cNvPr id="11" name="Slide Number Placeholder 10"/>
          <p:cNvSpPr>
            <a:spLocks noGrp="1"/>
          </p:cNvSpPr>
          <p:nvPr>
            <p:ph type="sldNum" sz="quarter" idx="12"/>
          </p:nvPr>
        </p:nvSpPr>
        <p:spPr/>
        <p:txBody>
          <a:bodyPr/>
          <a:lstStyle/>
          <a:p>
            <a:fld id="{0D999712-96CF-46F1-AA26-2C6B341EB3D7}" type="slidenum">
              <a:rPr lang="en-US" smtClean="0"/>
              <a:t>‹#›</a:t>
            </a:fld>
            <a:endParaRPr lang="en-US"/>
          </a:p>
        </p:txBody>
      </p:sp>
    </p:spTree>
    <p:extLst>
      <p:ext uri="{BB962C8B-B14F-4D97-AF65-F5344CB8AC3E}">
        <p14:creationId xmlns:p14="http://schemas.microsoft.com/office/powerpoint/2010/main" val="1800410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6227805"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8" name="Date Placeholder 7"/>
          <p:cNvSpPr>
            <a:spLocks noGrp="1"/>
          </p:cNvSpPr>
          <p:nvPr>
            <p:ph type="dt" sz="half" idx="10"/>
          </p:nvPr>
        </p:nvSpPr>
        <p:spPr/>
        <p:txBody>
          <a:bodyPr/>
          <a:lstStyle/>
          <a:p>
            <a:fld id="{541C46BE-3862-4D08-8204-5471BDABE4C9}" type="datetimeFigureOut">
              <a:rPr lang="en-US" smtClean="0"/>
              <a:t>6/18/2025</a:t>
            </a:fld>
            <a:endParaRPr lang="en-US"/>
          </a:p>
        </p:txBody>
      </p:sp>
      <p:sp>
        <p:nvSpPr>
          <p:cNvPr id="10" name="Slide Number Placeholder 9"/>
          <p:cNvSpPr>
            <a:spLocks noGrp="1"/>
          </p:cNvSpPr>
          <p:nvPr>
            <p:ph type="sldNum" sz="quarter" idx="12"/>
          </p:nvPr>
        </p:nvSpPr>
        <p:spPr/>
        <p:txBody>
          <a:bodyPr/>
          <a:lstStyle/>
          <a:p>
            <a:fld id="{0D999712-96CF-46F1-AA26-2C6B341EB3D7}" type="slidenum">
              <a:rPr lang="en-US" smtClean="0"/>
              <a:t>‹#›</a:t>
            </a:fld>
            <a:endParaRPr lang="en-US"/>
          </a:p>
        </p:txBody>
      </p:sp>
    </p:spTree>
    <p:extLst>
      <p:ext uri="{BB962C8B-B14F-4D97-AF65-F5344CB8AC3E}">
        <p14:creationId xmlns:p14="http://schemas.microsoft.com/office/powerpoint/2010/main" val="1860033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1C46BE-3862-4D08-8204-5471BDABE4C9}" type="datetimeFigureOut">
              <a:rPr lang="en-US" smtClean="0"/>
              <a:t>6/18/2025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999712-96CF-46F1-AA26-2C6B341EB3D7}" type="slidenum">
              <a:rPr lang="en-US" smtClean="0"/>
              <a:t>‹#›</a:t>
            </a:fld>
            <a:endParaRPr lang="en-US"/>
          </a:p>
        </p:txBody>
      </p:sp>
    </p:spTree>
    <p:extLst>
      <p:ext uri="{BB962C8B-B14F-4D97-AF65-F5344CB8AC3E}">
        <p14:creationId xmlns:p14="http://schemas.microsoft.com/office/powerpoint/2010/main" val="1157122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1C46BE-3862-4D08-8204-5471BDABE4C9}" type="datetimeFigureOut">
              <a:rPr lang="en-US" smtClean="0"/>
              <a:t>6/18/2025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999712-96CF-46F1-AA26-2C6B341EB3D7}" type="slidenum">
              <a:rPr lang="en-US" smtClean="0"/>
              <a:t>‹#›</a:t>
            </a:fld>
            <a:endParaRPr lang="en-US"/>
          </a:p>
        </p:txBody>
      </p:sp>
    </p:spTree>
    <p:extLst>
      <p:ext uri="{BB962C8B-B14F-4D97-AF65-F5344CB8AC3E}">
        <p14:creationId xmlns:p14="http://schemas.microsoft.com/office/powerpoint/2010/main" val="9965008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p:nvGrpSpPr>
        <p:grpSpPr>
          <a:xfrm>
            <a:off x="8522664" y="6255258"/>
            <a:ext cx="393192"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2" name="Title Placeholder 1"/>
          <p:cNvSpPr>
            <a:spLocks noGrp="1"/>
          </p:cNvSpPr>
          <p:nvPr>
            <p:ph type="title"/>
          </p:nvPr>
        </p:nvSpPr>
        <p:spPr>
          <a:xfrm>
            <a:off x="685800" y="484632"/>
            <a:ext cx="7772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21408"/>
            <a:ext cx="7772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2368" y="6272785"/>
            <a:ext cx="2455164" cy="365125"/>
          </a:xfrm>
          <a:prstGeom prst="rect">
            <a:avLst/>
          </a:prstGeom>
        </p:spPr>
        <p:txBody>
          <a:bodyPr vert="horz" lIns="91440" tIns="45720" rIns="91440" bIns="45720" rtlCol="0" anchor="ctr"/>
          <a:lstStyle>
            <a:lvl1pPr algn="r">
              <a:defRPr sz="1000">
                <a:solidFill>
                  <a:schemeClr val="accent1">
                    <a:lumMod val="50000"/>
                  </a:schemeClr>
                </a:solidFill>
              </a:defRPr>
            </a:lvl1pPr>
          </a:lstStyle>
          <a:p>
            <a:fld id="{541C46BE-3862-4D08-8204-5471BDABE4C9}" type="datetimeFigureOut">
              <a:rPr lang="en-US" smtClean="0"/>
              <a:t>6/18/2025</a:t>
            </a:fld>
            <a:endParaRPr lang="en-US"/>
          </a:p>
        </p:txBody>
      </p:sp>
      <p:sp>
        <p:nvSpPr>
          <p:cNvPr id="5" name="Footer Placeholder 4"/>
          <p:cNvSpPr>
            <a:spLocks noGrp="1"/>
          </p:cNvSpPr>
          <p:nvPr>
            <p:ph type="ftr" sz="quarter" idx="3"/>
          </p:nvPr>
        </p:nvSpPr>
        <p:spPr>
          <a:xfrm>
            <a:off x="685800" y="6272785"/>
            <a:ext cx="4745736" cy="365125"/>
          </a:xfrm>
          <a:prstGeom prst="rect">
            <a:avLst/>
          </a:prstGeom>
        </p:spPr>
        <p:txBody>
          <a:bodyPr vert="horz" lIns="91440" tIns="45720" rIns="91440" bIns="45720" rtlCol="0" anchor="ctr"/>
          <a:lstStyle>
            <a:lvl1pPr algn="l">
              <a:defRPr sz="1000">
                <a:solidFill>
                  <a:schemeClr val="accent1">
                    <a:lumMod val="50000"/>
                  </a:schemeClr>
                </a:solidFill>
              </a:defRPr>
            </a:lvl1pPr>
          </a:lstStyle>
          <a:p>
            <a:endParaRPr lang="en-US"/>
          </a:p>
        </p:txBody>
      </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100" b="1" spc="-70" baseline="0">
                <a:solidFill>
                  <a:srgbClr val="FFFFFF"/>
                </a:solidFill>
                <a:latin typeface="+mn-lt"/>
              </a:defRPr>
            </a:lvl1pPr>
          </a:lstStyle>
          <a:p>
            <a:fld id="{0D999712-96CF-46F1-AA26-2C6B341EB3D7}" type="slidenum">
              <a:rPr lang="en-US" smtClean="0"/>
              <a:t>‹#›</a:t>
            </a:fld>
            <a:endParaRPr lang="en-US"/>
          </a:p>
        </p:txBody>
      </p:sp>
    </p:spTree>
    <p:extLst>
      <p:ext uri="{BB962C8B-B14F-4D97-AF65-F5344CB8AC3E}">
        <p14:creationId xmlns:p14="http://schemas.microsoft.com/office/powerpoint/2010/main" val="308976089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2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senedd.wale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estyn.gov.wales/" TargetMode="External"/><Relationship Id="rId2" Type="http://schemas.openxmlformats.org/officeDocument/2006/relationships/slideLayout" Target="../slideLayouts/slideLayout2.xml"/><Relationship Id="rId1" Type="http://schemas.openxmlformats.org/officeDocument/2006/relationships/video" Target="https://www.youtube.com/embed/_X0mgOOSpLU?feature=oembed" TargetMode="Externa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0.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300/J019v26n04_03" TargetMode="External"/><Relationship Id="rId2" Type="http://schemas.openxmlformats.org/officeDocument/2006/relationships/hyperlink" Target="https://doi.org/10.1353/etc.0.0007" TargetMode="External"/><Relationship Id="rId1" Type="http://schemas.openxmlformats.org/officeDocument/2006/relationships/slideLayout" Target="../slideLayouts/slideLayout2.xml"/><Relationship Id="rId4" Type="http://schemas.openxmlformats.org/officeDocument/2006/relationships/hyperlink" Target="https://doi.org/10.1002/pits.20206"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gov.wales/sites/default/files/publications/2021-03/framework-on-embedding-a-whole-school-approach-to-emotional-and-mental-well-being.pdf" TargetMode="External"/><Relationship Id="rId1" Type="http://schemas.openxmlformats.org/officeDocument/2006/relationships/slideLayout" Target="../slideLayouts/slideLayout2.xml"/><Relationship Id="rId4" Type="http://schemas.openxmlformats.org/officeDocument/2006/relationships/hyperlink" Target="https://uowtsd-my.sharepoint.com/:w:/g/personal/c_greenway_uwtsd_ac_uk/Ecr1uecVAkRChpJv1DDIepUBlNeGbdUEr0y0z6MHr2CXpQ?e=erKrG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4704" y="3227033"/>
            <a:ext cx="6862895" cy="1219201"/>
          </a:xfrm>
        </p:spPr>
        <p:txBody>
          <a:bodyPr/>
          <a:lstStyle/>
          <a:p>
            <a:r>
              <a:rPr lang="en-GB" dirty="0"/>
              <a:t>Psychology in Education</a:t>
            </a:r>
            <a:endParaRPr lang="en-US" dirty="0"/>
          </a:p>
        </p:txBody>
      </p:sp>
      <p:sp>
        <p:nvSpPr>
          <p:cNvPr id="3" name="Subtitle 2"/>
          <p:cNvSpPr>
            <a:spLocks noGrp="1"/>
          </p:cNvSpPr>
          <p:nvPr>
            <p:ph type="subTitle" idx="1"/>
          </p:nvPr>
        </p:nvSpPr>
        <p:spPr>
          <a:xfrm>
            <a:off x="457200" y="6019800"/>
            <a:ext cx="6553200" cy="457200"/>
          </a:xfrm>
        </p:spPr>
        <p:txBody>
          <a:bodyPr>
            <a:normAutofit lnSpcReduction="10000"/>
          </a:bodyPr>
          <a:lstStyle/>
          <a:p>
            <a:r>
              <a:rPr lang="en-GB" sz="2800" dirty="0">
                <a:solidFill>
                  <a:schemeClr val="tx1">
                    <a:lumMod val="85000"/>
                    <a:lumOff val="15000"/>
                  </a:schemeClr>
                </a:solidFill>
              </a:rPr>
              <a:t>Dr Charlotte Greenway</a:t>
            </a:r>
            <a:endParaRPr lang="en-US" sz="2800" dirty="0">
              <a:solidFill>
                <a:schemeClr val="tx1">
                  <a:lumMod val="85000"/>
                  <a:lumOff val="15000"/>
                </a:schemeClr>
              </a:solidFill>
            </a:endParaRPr>
          </a:p>
        </p:txBody>
      </p:sp>
      <p:sp>
        <p:nvSpPr>
          <p:cNvPr id="5" name="Subtitle 2"/>
          <p:cNvSpPr txBox="1">
            <a:spLocks/>
          </p:cNvSpPr>
          <p:nvPr/>
        </p:nvSpPr>
        <p:spPr>
          <a:xfrm>
            <a:off x="685800" y="4714568"/>
            <a:ext cx="6553200" cy="457200"/>
          </a:xfrm>
          <a:prstGeom prst="rect">
            <a:avLst/>
          </a:prstGeom>
        </p:spPr>
        <p:txBody>
          <a:bodyPr vert="horz" lIns="91440" tIns="45720" rIns="91440" bIns="45720" rtlCol="0">
            <a:normAutofit/>
          </a:bodyPr>
          <a:lstStyle>
            <a:lvl1pPr marL="0" indent="0" algn="ctr" defTabSz="914400" rtl="0" eaLnBrk="1" latinLnBrk="0" hangingPunct="1">
              <a:spcBef>
                <a:spcPct val="20000"/>
              </a:spcBef>
              <a:buClr>
                <a:schemeClr val="accent1"/>
              </a:buClr>
              <a:buFont typeface="Arial" pitchFamily="34" charset="0"/>
              <a:buNone/>
              <a:defRPr sz="1800" kern="1200" cap="all" spc="300" baseline="0">
                <a:solidFill>
                  <a:srgbClr val="FFFFFF"/>
                </a:solidFill>
                <a:latin typeface="+mn-lt"/>
                <a:ea typeface="+mn-ea"/>
                <a:cs typeface="+mn-cs"/>
              </a:defRPr>
            </a:lvl1pPr>
            <a:lvl2pPr marL="457200" indent="0" algn="ctr" defTabSz="914400" rtl="0" eaLnBrk="1" latinLnBrk="0" hangingPunct="1">
              <a:spcBef>
                <a:spcPct val="20000"/>
              </a:spcBef>
              <a:buClr>
                <a:schemeClr val="accent2"/>
              </a:buClr>
              <a:buFont typeface="Arial" pitchFamily="34" charset="0"/>
              <a:buNone/>
              <a:defRPr sz="2000" kern="1200">
                <a:solidFill>
                  <a:schemeClr val="tx1">
                    <a:tint val="75000"/>
                  </a:schemeClr>
                </a:solidFill>
                <a:latin typeface="+mn-lt"/>
                <a:ea typeface="+mn-ea"/>
                <a:cs typeface="+mn-cs"/>
              </a:defRPr>
            </a:lvl2pPr>
            <a:lvl3pPr marL="914400" indent="0" algn="ctr" defTabSz="914400" rtl="0" eaLnBrk="1" latinLnBrk="0" hangingPunct="1">
              <a:spcBef>
                <a:spcPct val="20000"/>
              </a:spcBef>
              <a:buClr>
                <a:schemeClr val="accent3"/>
              </a:buClr>
              <a:buFont typeface="Arial" pitchFamily="34" charset="0"/>
              <a:buNone/>
              <a:defRPr sz="1800" kern="1200">
                <a:solidFill>
                  <a:schemeClr val="tx1">
                    <a:tint val="75000"/>
                  </a:schemeClr>
                </a:solidFill>
                <a:latin typeface="+mn-lt"/>
                <a:ea typeface="+mn-ea"/>
                <a:cs typeface="+mn-cs"/>
              </a:defRPr>
            </a:lvl3pPr>
            <a:lvl4pPr marL="1371600" indent="0" algn="ctr" defTabSz="914400" rtl="0" eaLnBrk="1" latinLnBrk="0" hangingPunct="1">
              <a:spcBef>
                <a:spcPct val="20000"/>
              </a:spcBef>
              <a:buClr>
                <a:schemeClr val="accent4"/>
              </a:buClr>
              <a:buFont typeface="Arial" pitchFamily="34" charset="0"/>
              <a:buNone/>
              <a:defRPr sz="1600" kern="1200">
                <a:solidFill>
                  <a:schemeClr val="tx1">
                    <a:tint val="75000"/>
                  </a:schemeClr>
                </a:solidFill>
                <a:latin typeface="+mn-lt"/>
                <a:ea typeface="+mn-ea"/>
                <a:cs typeface="+mn-cs"/>
              </a:defRPr>
            </a:lvl4pPr>
            <a:lvl5pPr marL="1828800" indent="0" algn="ctr" defTabSz="914400" rtl="0" eaLnBrk="1" latinLnBrk="0" hangingPunct="1">
              <a:spcBef>
                <a:spcPct val="20000"/>
              </a:spcBef>
              <a:buClr>
                <a:schemeClr val="accent5"/>
              </a:buClr>
              <a:buFont typeface="Arial" pitchFamily="34" charset="0"/>
              <a:buNone/>
              <a:defRPr sz="1600" kern="1200" baseline="0">
                <a:solidFill>
                  <a:schemeClr val="tx1">
                    <a:tint val="75000"/>
                  </a:schemeClr>
                </a:solidFill>
                <a:latin typeface="+mn-lt"/>
                <a:ea typeface="+mn-ea"/>
                <a:cs typeface="+mn-cs"/>
              </a:defRPr>
            </a:lvl5pPr>
            <a:lvl6pPr marL="2286000" indent="0" algn="ctr" defTabSz="914400" rtl="0" eaLnBrk="1" latinLnBrk="0" hangingPunct="1">
              <a:spcBef>
                <a:spcPct val="20000"/>
              </a:spcBef>
              <a:buClr>
                <a:schemeClr val="accent1"/>
              </a:buClr>
              <a:buFont typeface="Arial" pitchFamily="34" charset="0"/>
              <a:buNone/>
              <a:defRPr sz="1400" kern="1200">
                <a:solidFill>
                  <a:schemeClr val="tx1">
                    <a:tint val="75000"/>
                  </a:schemeClr>
                </a:solidFill>
                <a:latin typeface="+mn-lt"/>
                <a:ea typeface="+mn-ea"/>
                <a:cs typeface="+mn-cs"/>
              </a:defRPr>
            </a:lvl6pPr>
            <a:lvl7pPr marL="2743200" indent="0" algn="ctr" defTabSz="914400" rtl="0" eaLnBrk="1" latinLnBrk="0" hangingPunct="1">
              <a:spcBef>
                <a:spcPct val="20000"/>
              </a:spcBef>
              <a:buClr>
                <a:schemeClr val="accent2"/>
              </a:buClr>
              <a:buFont typeface="Arial" pitchFamily="34" charset="0"/>
              <a:buNone/>
              <a:defRPr sz="1400" kern="1200">
                <a:solidFill>
                  <a:schemeClr val="tx1">
                    <a:tint val="75000"/>
                  </a:schemeClr>
                </a:solidFill>
                <a:latin typeface="+mn-lt"/>
                <a:ea typeface="+mn-ea"/>
                <a:cs typeface="+mn-cs"/>
              </a:defRPr>
            </a:lvl7pPr>
            <a:lvl8pPr marL="3200400" indent="0" algn="ctr" defTabSz="914400" rtl="0" eaLnBrk="1" latinLnBrk="0" hangingPunct="1">
              <a:spcBef>
                <a:spcPct val="20000"/>
              </a:spcBef>
              <a:buClr>
                <a:schemeClr val="accent3"/>
              </a:buClr>
              <a:buFont typeface="Arial" pitchFamily="34" charset="0"/>
              <a:buNone/>
              <a:defRPr sz="1400" kern="1200">
                <a:solidFill>
                  <a:schemeClr val="tx1">
                    <a:tint val="75000"/>
                  </a:schemeClr>
                </a:solidFill>
                <a:latin typeface="+mn-lt"/>
                <a:ea typeface="+mn-ea"/>
                <a:cs typeface="+mn-cs"/>
              </a:defRPr>
            </a:lvl8pPr>
            <a:lvl9pPr marL="3657600" indent="0" algn="ctr" defTabSz="914400" rtl="0" eaLnBrk="1" latinLnBrk="0" hangingPunct="1">
              <a:spcBef>
                <a:spcPct val="20000"/>
              </a:spcBef>
              <a:buClr>
                <a:schemeClr val="accent4"/>
              </a:buClr>
              <a:buFont typeface="Arial" pitchFamily="34" charset="0"/>
              <a:buNone/>
              <a:defRPr sz="1400" kern="1200">
                <a:solidFill>
                  <a:schemeClr val="tx1">
                    <a:tint val="75000"/>
                  </a:schemeClr>
                </a:solidFill>
                <a:latin typeface="+mn-lt"/>
                <a:ea typeface="+mn-ea"/>
                <a:cs typeface="+mn-cs"/>
              </a:defRPr>
            </a:lvl9pPr>
          </a:lstStyle>
          <a:p>
            <a:r>
              <a:rPr lang="en-GB" dirty="0">
                <a:solidFill>
                  <a:schemeClr val="bg1"/>
                </a:solidFill>
              </a:rPr>
              <a:t>Lecture 1</a:t>
            </a:r>
            <a:endParaRPr lang="en-US" dirty="0">
              <a:solidFill>
                <a:schemeClr val="bg1"/>
              </a:solidFill>
            </a:endParaRPr>
          </a:p>
        </p:txBody>
      </p:sp>
    </p:spTree>
    <p:extLst>
      <p:ext uri="{BB962C8B-B14F-4D97-AF65-F5344CB8AC3E}">
        <p14:creationId xmlns:p14="http://schemas.microsoft.com/office/powerpoint/2010/main" val="14333452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DFC1C-708E-D5C4-FDA5-9B694803934E}"/>
              </a:ext>
            </a:extLst>
          </p:cNvPr>
          <p:cNvSpPr>
            <a:spLocks noGrp="1"/>
          </p:cNvSpPr>
          <p:nvPr>
            <p:ph type="title"/>
          </p:nvPr>
        </p:nvSpPr>
        <p:spPr>
          <a:xfrm>
            <a:off x="381000" y="-141880"/>
            <a:ext cx="7772400" cy="1208680"/>
          </a:xfrm>
        </p:spPr>
        <p:txBody>
          <a:bodyPr/>
          <a:lstStyle/>
          <a:p>
            <a:r>
              <a:rPr lang="en-GB" dirty="0"/>
              <a:t>Psychology in Education</a:t>
            </a:r>
          </a:p>
        </p:txBody>
      </p:sp>
      <p:sp>
        <p:nvSpPr>
          <p:cNvPr id="24" name="Content Placeholder 23">
            <a:extLst>
              <a:ext uri="{FF2B5EF4-FFF2-40B4-BE49-F238E27FC236}">
                <a16:creationId xmlns:a16="http://schemas.microsoft.com/office/drawing/2014/main" id="{9135260E-576E-2121-CE4C-6631563988D5}"/>
              </a:ext>
            </a:extLst>
          </p:cNvPr>
          <p:cNvSpPr>
            <a:spLocks noGrp="1"/>
          </p:cNvSpPr>
          <p:nvPr>
            <p:ph idx="1"/>
          </p:nvPr>
        </p:nvSpPr>
        <p:spPr>
          <a:xfrm>
            <a:off x="290050" y="1219200"/>
            <a:ext cx="4281950" cy="5277464"/>
          </a:xfrm>
          <a:solidFill>
            <a:schemeClr val="accent1"/>
          </a:solidFill>
        </p:spPr>
        <p:txBody>
          <a:bodyPr>
            <a:normAutofit/>
          </a:bodyPr>
          <a:lstStyle/>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Understanding Learning Processes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Cognitive psychology</a:t>
            </a: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 explains how learners process information, remember concepts, and solve problems. For example, understanding </a:t>
            </a: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working memory</a:t>
            </a:r>
            <a:r>
              <a:rPr lang="en-GB" sz="2000" kern="0" dirty="0">
                <a:effectLst/>
                <a:latin typeface="Times New Roman" panose="02020603050405020304" pitchFamily="18" charset="0"/>
                <a:ea typeface="Times New Roman" panose="02020603050405020304" pitchFamily="18" charset="0"/>
                <a:cs typeface="Arial" panose="020B0604020202020204" pitchFamily="34" charset="0"/>
              </a:rPr>
              <a:t> helps teachers design more effective instruction.</a:t>
            </a: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0" dirty="0">
                <a:effectLst/>
                <a:latin typeface="Times New Roman" panose="02020603050405020304" pitchFamily="18" charset="0"/>
                <a:ea typeface="Times New Roman" panose="02020603050405020304" pitchFamily="18" charset="0"/>
              </a:rPr>
              <a:t>Behavioural theories</a:t>
            </a:r>
            <a:r>
              <a:rPr lang="en-GB" sz="2000" kern="0" dirty="0">
                <a:effectLst/>
                <a:latin typeface="Times New Roman" panose="02020603050405020304" pitchFamily="18" charset="0"/>
                <a:ea typeface="Times New Roman" panose="02020603050405020304" pitchFamily="18" charset="0"/>
              </a:rPr>
              <a:t> (e.g., Skinner) help shape classroom management techniques using reinforcement and feedback.</a:t>
            </a:r>
            <a:endParaRPr lang="en-GB" sz="2800" dirty="0"/>
          </a:p>
        </p:txBody>
      </p:sp>
      <p:pic>
        <p:nvPicPr>
          <p:cNvPr id="31" name="Picture 3">
            <a:extLst>
              <a:ext uri="{FF2B5EF4-FFF2-40B4-BE49-F238E27FC236}">
                <a16:creationId xmlns:a16="http://schemas.microsoft.com/office/drawing/2014/main" id="{CAD92D89-3E93-B472-C3D2-86E649DBF8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6187" y="4776018"/>
            <a:ext cx="4114800" cy="17231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33" name="TextBox 25">
            <a:extLst>
              <a:ext uri="{FF2B5EF4-FFF2-40B4-BE49-F238E27FC236}">
                <a16:creationId xmlns:a16="http://schemas.microsoft.com/office/drawing/2014/main" id="{9BD4FA34-1FA0-4312-58FE-28D2443D49ED}"/>
              </a:ext>
            </a:extLst>
          </p:cNvPr>
          <p:cNvGraphicFramePr/>
          <p:nvPr>
            <p:extLst>
              <p:ext uri="{D42A27DB-BD31-4B8C-83A1-F6EECF244321}">
                <p14:modId xmlns:p14="http://schemas.microsoft.com/office/powerpoint/2010/main" val="1313001513"/>
              </p:ext>
            </p:extLst>
          </p:nvPr>
        </p:nvGraphicFramePr>
        <p:xfrm>
          <a:off x="4800600" y="1182329"/>
          <a:ext cx="4114800" cy="35005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1016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9C9B006-22CD-4F5F-2030-CB1902D9EBA8}"/>
              </a:ext>
            </a:extLst>
          </p:cNvPr>
          <p:cNvSpPr>
            <a:spLocks noGrp="1"/>
          </p:cNvSpPr>
          <p:nvPr>
            <p:ph type="title"/>
          </p:nvPr>
        </p:nvSpPr>
        <p:spPr>
          <a:xfrm>
            <a:off x="457200" y="70362"/>
            <a:ext cx="5334000" cy="1609725"/>
          </a:xfrm>
        </p:spPr>
        <p:txBody>
          <a:bodyPr/>
          <a:lstStyle/>
          <a:p>
            <a:r>
              <a:rPr lang="en-GB" dirty="0"/>
              <a:t>Psychology in Education</a:t>
            </a:r>
          </a:p>
        </p:txBody>
      </p:sp>
      <p:graphicFrame>
        <p:nvGraphicFramePr>
          <p:cNvPr id="4100" name="Content Placeholder 2">
            <a:extLst>
              <a:ext uri="{FF2B5EF4-FFF2-40B4-BE49-F238E27FC236}">
                <a16:creationId xmlns:a16="http://schemas.microsoft.com/office/drawing/2014/main" id="{31A1ABD8-E245-733A-D209-4BEE45A5791E}"/>
              </a:ext>
            </a:extLst>
          </p:cNvPr>
          <p:cNvGraphicFramePr>
            <a:graphicFrameLocks noGrp="1"/>
          </p:cNvGraphicFramePr>
          <p:nvPr>
            <p:ph idx="1"/>
            <p:extLst>
              <p:ext uri="{D42A27DB-BD31-4B8C-83A1-F6EECF244321}">
                <p14:modId xmlns:p14="http://schemas.microsoft.com/office/powerpoint/2010/main" val="2642651925"/>
              </p:ext>
            </p:extLst>
          </p:nvPr>
        </p:nvGraphicFramePr>
        <p:xfrm>
          <a:off x="381000" y="1680087"/>
          <a:ext cx="3886200" cy="4949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F205C196-9874-FE99-F2C1-4D45D4087377}"/>
              </a:ext>
            </a:extLst>
          </p:cNvPr>
          <p:cNvSpPr txBox="1"/>
          <p:nvPr/>
        </p:nvSpPr>
        <p:spPr>
          <a:xfrm>
            <a:off x="4397477" y="3528999"/>
            <a:ext cx="4572000" cy="3100401"/>
          </a:xfrm>
          <a:prstGeom prst="rect">
            <a:avLst/>
          </a:prstGeom>
          <a:solidFill>
            <a:schemeClr val="accent1">
              <a:lumMod val="75000"/>
            </a:schemeClr>
          </a:solidFill>
        </p:spPr>
        <p:txBody>
          <a:bodyPr wrap="square">
            <a:spAutoFit/>
          </a:bodyPr>
          <a:lstStyle/>
          <a:p>
            <a:pPr>
              <a:lnSpc>
                <a:spcPct val="115000"/>
              </a:lnSpc>
              <a:spcAft>
                <a:spcPts val="800"/>
              </a:spcAft>
              <a:buNone/>
            </a:pPr>
            <a:r>
              <a:rPr lang="en-GB" sz="20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Improving Motivation and Engagement</a:t>
            </a:r>
            <a:endParaRPr lang="en-GB"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Motivational theories</a:t>
            </a:r>
            <a:r>
              <a:rPr lang="en-GB" sz="20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(e.g., Maslow, Dweck, Deci &amp; Ryan) help educators foster intrinsic motivation, self-efficacy, and growth mindsets in students.</a:t>
            </a:r>
          </a:p>
          <a:p>
            <a:pPr marL="342900" lvl="0" indent="-342900">
              <a:lnSpc>
                <a:spcPct val="115000"/>
              </a:lnSpc>
              <a:spcAft>
                <a:spcPts val="800"/>
              </a:spcAft>
              <a:buSzPts val="1000"/>
              <a:buFont typeface="Symbol" panose="05050102010706020507" pitchFamily="18" charset="2"/>
              <a:buChar char=""/>
              <a:tabLst>
                <a:tab pos="457200" algn="l"/>
              </a:tabLst>
            </a:pPr>
            <a:r>
              <a:rPr lang="en-GB" sz="2000" kern="0" dirty="0">
                <a:solidFill>
                  <a:schemeClr val="bg1"/>
                </a:solidFill>
                <a:effectLst/>
                <a:latin typeface="Times New Roman" panose="02020603050405020304" pitchFamily="18" charset="0"/>
                <a:ea typeface="Times New Roman" panose="02020603050405020304" pitchFamily="18" charset="0"/>
              </a:rPr>
              <a:t>This leads to more engaged, self-directed learners.</a:t>
            </a:r>
            <a:endParaRPr lang="en-GB" sz="2000" dirty="0">
              <a:solidFill>
                <a:schemeClr val="bg1"/>
              </a:solidFill>
            </a:endParaRPr>
          </a:p>
        </p:txBody>
      </p:sp>
      <p:pic>
        <p:nvPicPr>
          <p:cNvPr id="4098" name="Picture 2" descr="Classroom Environment Make Teachers ...">
            <a:extLst>
              <a:ext uri="{FF2B5EF4-FFF2-40B4-BE49-F238E27FC236}">
                <a16:creationId xmlns:a16="http://schemas.microsoft.com/office/drawing/2014/main" id="{4365C1B9-6DE3-7419-9B00-FF79D4D6EEB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97477" y="304800"/>
            <a:ext cx="4572000" cy="2965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982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BD95BE5-7A31-D248-D413-01F2E2734C23}"/>
              </a:ext>
            </a:extLst>
          </p:cNvPr>
          <p:cNvSpPr>
            <a:spLocks noGrp="1"/>
          </p:cNvSpPr>
          <p:nvPr>
            <p:ph type="title"/>
          </p:nvPr>
        </p:nvSpPr>
        <p:spPr>
          <a:xfrm>
            <a:off x="685800" y="5119332"/>
            <a:ext cx="7772400" cy="1609344"/>
          </a:xfrm>
        </p:spPr>
        <p:txBody>
          <a:bodyPr/>
          <a:lstStyle/>
          <a:p>
            <a:r>
              <a:rPr lang="en-GB" dirty="0"/>
              <a:t>Psychology in Education</a:t>
            </a:r>
          </a:p>
        </p:txBody>
      </p:sp>
      <p:graphicFrame>
        <p:nvGraphicFramePr>
          <p:cNvPr id="9" name="Content Placeholder 8">
            <a:extLst>
              <a:ext uri="{FF2B5EF4-FFF2-40B4-BE49-F238E27FC236}">
                <a16:creationId xmlns:a16="http://schemas.microsoft.com/office/drawing/2014/main" id="{69C80AE8-D8DC-F18D-468E-FD1B110EA9B0}"/>
              </a:ext>
            </a:extLst>
          </p:cNvPr>
          <p:cNvGraphicFramePr>
            <a:graphicFrameLocks noGrp="1"/>
          </p:cNvGraphicFramePr>
          <p:nvPr>
            <p:ph idx="1"/>
            <p:extLst>
              <p:ext uri="{D42A27DB-BD31-4B8C-83A1-F6EECF244321}">
                <p14:modId xmlns:p14="http://schemas.microsoft.com/office/powerpoint/2010/main" val="1779769826"/>
              </p:ext>
            </p:extLst>
          </p:nvPr>
        </p:nvGraphicFramePr>
        <p:xfrm>
          <a:off x="228600" y="838200"/>
          <a:ext cx="4114800" cy="45079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91CED4B3-0B13-357D-7B8E-86835F95B310}"/>
              </a:ext>
            </a:extLst>
          </p:cNvPr>
          <p:cNvSpPr txBox="1"/>
          <p:nvPr/>
        </p:nvSpPr>
        <p:spPr>
          <a:xfrm>
            <a:off x="4419600" y="129324"/>
            <a:ext cx="4343400" cy="5216868"/>
          </a:xfrm>
          <a:prstGeom prst="rect">
            <a:avLst/>
          </a:prstGeom>
          <a:solidFill>
            <a:schemeClr val="accent5">
              <a:lumMod val="60000"/>
              <a:lumOff val="40000"/>
            </a:schemeClr>
          </a:solidFill>
          <a:ln>
            <a:solidFill>
              <a:schemeClr val="accent1">
                <a:lumMod val="50000"/>
              </a:schemeClr>
            </a:solidFill>
          </a:ln>
        </p:spPr>
        <p:txBody>
          <a:bodyPr wrap="square">
            <a:spAutoFit/>
          </a:bodyPr>
          <a:lstStyle/>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Supporting Mental Health and Well-being</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Psychology helps teachers understand the </a:t>
            </a: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emotional and psychological factors</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 that affect learning—such as anxiety, trauma, and social relationships.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It also promotes inclusive and emotionally safe learning environments.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8" name="TextBox 7">
            <a:extLst>
              <a:ext uri="{FF2B5EF4-FFF2-40B4-BE49-F238E27FC236}">
                <a16:creationId xmlns:a16="http://schemas.microsoft.com/office/drawing/2014/main" id="{C1B58B6D-91CD-0606-0933-9E5AB266C383}"/>
              </a:ext>
            </a:extLst>
          </p:cNvPr>
          <p:cNvSpPr txBox="1"/>
          <p:nvPr/>
        </p:nvSpPr>
        <p:spPr>
          <a:xfrm>
            <a:off x="221226" y="228600"/>
            <a:ext cx="4045974" cy="493212"/>
          </a:xfrm>
          <a:prstGeom prst="rect">
            <a:avLst/>
          </a:prstGeom>
          <a:solidFill>
            <a:schemeClr val="accent1">
              <a:lumMod val="50000"/>
            </a:schemeClr>
          </a:solidFill>
        </p:spPr>
        <p:txBody>
          <a:bodyPr wrap="square">
            <a:spAutoFit/>
          </a:bodyPr>
          <a:lstStyle/>
          <a:p>
            <a:pPr>
              <a:lnSpc>
                <a:spcPct val="115000"/>
              </a:lnSpc>
              <a:spcAft>
                <a:spcPts val="800"/>
              </a:spcAft>
              <a:buNone/>
            </a:pPr>
            <a:r>
              <a:rPr lang="en-GB" sz="24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Enhancing Teaching Practice</a:t>
            </a:r>
            <a:endParaRPr lang="en-GB" sz="24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243738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8A29307-7983-4261-E277-4A22BC123397}"/>
              </a:ext>
            </a:extLst>
          </p:cNvPr>
          <p:cNvSpPr>
            <a:spLocks noGrp="1"/>
          </p:cNvSpPr>
          <p:nvPr>
            <p:ph type="title"/>
          </p:nvPr>
        </p:nvSpPr>
        <p:spPr>
          <a:xfrm>
            <a:off x="609600" y="-381000"/>
            <a:ext cx="7772400" cy="1414272"/>
          </a:xfrm>
        </p:spPr>
        <p:txBody>
          <a:bodyPr>
            <a:normAutofit/>
          </a:bodyPr>
          <a:lstStyle/>
          <a:p>
            <a:pPr>
              <a:lnSpc>
                <a:spcPct val="115000"/>
              </a:lnSpc>
              <a:spcAft>
                <a:spcPts val="800"/>
              </a:spcAf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How Behavioural Theories Shape Classroom Practice</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3" name="Content Placeholder 2">
            <a:extLst>
              <a:ext uri="{FF2B5EF4-FFF2-40B4-BE49-F238E27FC236}">
                <a16:creationId xmlns:a16="http://schemas.microsoft.com/office/drawing/2014/main" id="{ECF6199B-6AB8-4874-C6F1-8D1EFD800044}"/>
              </a:ext>
            </a:extLst>
          </p:cNvPr>
          <p:cNvSpPr>
            <a:spLocks noGrp="1"/>
          </p:cNvSpPr>
          <p:nvPr>
            <p:ph idx="1"/>
          </p:nvPr>
        </p:nvSpPr>
        <p:spPr>
          <a:xfrm>
            <a:off x="145024" y="697917"/>
            <a:ext cx="4350775" cy="5715000"/>
          </a:xfrm>
          <a:solidFill>
            <a:schemeClr val="accent1">
              <a:lumMod val="60000"/>
              <a:lumOff val="40000"/>
            </a:schemeClr>
          </a:solidFill>
        </p:spPr>
        <p:txBody>
          <a:bodyPr>
            <a:normAutofit/>
          </a:bodyPr>
          <a:lstStyle/>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Positive Reinforcement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Positive reinforcement involves giving a reward to increase the likelihood of a desired behaviour being repeated.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Example in a Welsh classroom:</a:t>
            </a:r>
            <a:b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 Year 3 teacher in a primary school uses a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'star chart'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to encourage on-task behaviour. Each time a pupil completes a task quietly and on time, they earn a star. Once they collect 10 stars, they receive a small reward such as extra golden time or a classroom privilege (e.g., line leader).</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This aligns with Skinner’s operant conditioning, where a behaviour is strengthened by a rewarding consequence.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6" name="TextBox 5">
            <a:extLst>
              <a:ext uri="{FF2B5EF4-FFF2-40B4-BE49-F238E27FC236}">
                <a16:creationId xmlns:a16="http://schemas.microsoft.com/office/drawing/2014/main" id="{FDFFEBAF-DF61-A0DE-6BD8-C05A187BA00A}"/>
              </a:ext>
            </a:extLst>
          </p:cNvPr>
          <p:cNvSpPr txBox="1"/>
          <p:nvPr/>
        </p:nvSpPr>
        <p:spPr>
          <a:xfrm>
            <a:off x="4571999" y="707749"/>
            <a:ext cx="4409769" cy="5756961"/>
          </a:xfrm>
          <a:prstGeom prst="rect">
            <a:avLst/>
          </a:prstGeom>
          <a:solidFill>
            <a:schemeClr val="accent3">
              <a:lumMod val="60000"/>
              <a:lumOff val="40000"/>
            </a:schemeClr>
          </a:solidFill>
          <a:ln>
            <a:solidFill>
              <a:schemeClr val="accent3">
                <a:lumMod val="60000"/>
                <a:lumOff val="40000"/>
              </a:schemeClr>
            </a:solidFill>
          </a:ln>
        </p:spPr>
        <p:txBody>
          <a:bodyPr wrap="square">
            <a:spAutoFit/>
          </a:bodyPr>
          <a:lstStyle/>
          <a:p>
            <a:pPr>
              <a:lnSpc>
                <a:spcPct val="115000"/>
              </a:lnSpc>
              <a:spcAft>
                <a:spcPts val="800"/>
              </a:spcAft>
              <a:buNone/>
            </a:pPr>
            <a:r>
              <a:rPr lang="en-GB" b="1" kern="0" dirty="0">
                <a:effectLst/>
                <a:latin typeface="Times New Roman" panose="02020603050405020304" pitchFamily="18" charset="0"/>
                <a:ea typeface="Times New Roman" panose="02020603050405020304" pitchFamily="18" charset="0"/>
                <a:cs typeface="Arial" panose="020B0604020202020204" pitchFamily="34" charset="0"/>
              </a:rPr>
              <a:t>Negative Reinforcement</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This involves </a:t>
            </a: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removing an undesirable stimulus</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to encourage a behaviour.</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Example:</a:t>
            </a:r>
            <a:b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In a secondary school in Swansea, pupils who submit homework on time all week are </a:t>
            </a: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exempted from a Friday homework task</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This encourages regular submission through avoidance of extra work.</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b="1" kern="0" dirty="0">
                <a:effectLst/>
                <a:latin typeface="Times New Roman" panose="02020603050405020304" pitchFamily="18" charset="0"/>
                <a:ea typeface="Times New Roman" panose="02020603050405020304" pitchFamily="18" charset="0"/>
                <a:cs typeface="Arial" panose="020B0604020202020204" pitchFamily="34" charset="0"/>
              </a:rPr>
              <a:t>Planned Ignoring and Extinction</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Behaviours that are attention-seeking but not harmful can be reduced by </a:t>
            </a: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withdrawing attention</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Example:</a:t>
            </a:r>
            <a:b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A teaching assistant chooses to </a:t>
            </a: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ignore minor off-task comments</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(e.g., attention-seeking noises) while </a:t>
            </a: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immediately reinforcing appropriate behaviour</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(e.g., quiet work), helping to extinguish the undesirable behaviour over time.</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198363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C69BD8-4514-594E-06F8-DB250F9B86F6}"/>
              </a:ext>
            </a:extLst>
          </p:cNvPr>
          <p:cNvSpPr>
            <a:spLocks noGrp="1"/>
          </p:cNvSpPr>
          <p:nvPr>
            <p:ph idx="1"/>
          </p:nvPr>
        </p:nvSpPr>
        <p:spPr>
          <a:xfrm>
            <a:off x="245807" y="697239"/>
            <a:ext cx="8777748" cy="2667000"/>
          </a:xfrm>
          <a:solidFill>
            <a:schemeClr val="accent2">
              <a:lumMod val="75000"/>
            </a:schemeClr>
          </a:solidFill>
        </p:spPr>
        <p:txBody>
          <a:bodyPr>
            <a:normAutofit fontScale="92500"/>
          </a:bodyPr>
          <a:lstStyle/>
          <a:p>
            <a:pPr>
              <a:lnSpc>
                <a:spcPct val="115000"/>
              </a:lnSpc>
              <a:spcAft>
                <a:spcPts val="800"/>
              </a:spcAft>
              <a:buNone/>
            </a:pPr>
            <a:r>
              <a:rPr lang="en-GB" sz="18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Immediate and Specific Feedback</a:t>
            </a:r>
            <a:endParaRPr lang="en-GB" sz="18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Behavioural theories emphasise the importance of </a:t>
            </a:r>
            <a:r>
              <a:rPr lang="en-GB" sz="18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immediate feedback</a:t>
            </a:r>
            <a:r>
              <a:rPr lang="en-GB" sz="18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to shape learning and behaviour.</a:t>
            </a:r>
            <a:endParaRPr lang="en-GB" sz="18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Example:</a:t>
            </a:r>
            <a:br>
              <a:rPr lang="en-GB" sz="18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br>
            <a:r>
              <a:rPr lang="en-GB" sz="18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During phonics sessions in a Welsh-medium school, a teacher gives </a:t>
            </a:r>
            <a:r>
              <a:rPr lang="en-GB" sz="18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instant praise</a:t>
            </a:r>
            <a:r>
              <a:rPr lang="en-GB" sz="18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for correctly sounding out letters ("Great job blending those sounds!"), Reinforcing early literacy skills.</a:t>
            </a:r>
            <a:endParaRPr lang="en-GB" sz="18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endParaRPr lang="en-GB" dirty="0">
              <a:solidFill>
                <a:schemeClr val="bg1"/>
              </a:solidFill>
            </a:endParaRPr>
          </a:p>
        </p:txBody>
      </p:sp>
      <p:sp>
        <p:nvSpPr>
          <p:cNvPr id="4" name="Title 1">
            <a:extLst>
              <a:ext uri="{FF2B5EF4-FFF2-40B4-BE49-F238E27FC236}">
                <a16:creationId xmlns:a16="http://schemas.microsoft.com/office/drawing/2014/main" id="{BD5EAE08-85CA-8DA6-97FE-168191151AB1}"/>
              </a:ext>
            </a:extLst>
          </p:cNvPr>
          <p:cNvSpPr>
            <a:spLocks noGrp="1"/>
          </p:cNvSpPr>
          <p:nvPr>
            <p:ph type="title"/>
          </p:nvPr>
        </p:nvSpPr>
        <p:spPr>
          <a:xfrm>
            <a:off x="685800" y="49866"/>
            <a:ext cx="7772400" cy="582612"/>
          </a:xfrm>
        </p:spPr>
        <p:txBody>
          <a:bodyPr>
            <a:normAutofit/>
          </a:bodyPr>
          <a:lstStyle/>
          <a:p>
            <a:pPr>
              <a:lnSpc>
                <a:spcPct val="115000"/>
              </a:lnSpc>
              <a:spcAft>
                <a:spcPts val="800"/>
              </a:spcAf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How Behavioural Theories Shape Classroom Practice</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10" name="TextBox 9">
            <a:extLst>
              <a:ext uri="{FF2B5EF4-FFF2-40B4-BE49-F238E27FC236}">
                <a16:creationId xmlns:a16="http://schemas.microsoft.com/office/drawing/2014/main" id="{76F77044-41C0-A3A5-E77F-E3E8EF4BF466}"/>
              </a:ext>
            </a:extLst>
          </p:cNvPr>
          <p:cNvSpPr txBox="1"/>
          <p:nvPr/>
        </p:nvSpPr>
        <p:spPr>
          <a:xfrm>
            <a:off x="245807" y="3429000"/>
            <a:ext cx="8777748" cy="3312766"/>
          </a:xfrm>
          <a:prstGeom prst="rect">
            <a:avLst/>
          </a:prstGeom>
          <a:solidFill>
            <a:schemeClr val="accent1">
              <a:lumMod val="50000"/>
            </a:schemeClr>
          </a:solidFill>
        </p:spPr>
        <p:txBody>
          <a:bodyPr wrap="square">
            <a:spAutoFit/>
          </a:bodyPr>
          <a:lstStyle/>
          <a:p>
            <a:pPr>
              <a:lnSpc>
                <a:spcPct val="115000"/>
              </a:lnSpc>
              <a:spcAft>
                <a:spcPts val="800"/>
              </a:spcAft>
              <a:buNone/>
            </a:pPr>
            <a:r>
              <a:rPr lang="en-GB" sz="28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Application in Welsh Context</a:t>
            </a:r>
            <a:endParaRPr lang="en-GB"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Welsh schools often embed behaviourist strategies into </a:t>
            </a:r>
            <a:r>
              <a:rPr lang="en-GB"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whole-school behaviour policies</a:t>
            </a:r>
            <a:r>
              <a:rPr lang="en-GB"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particularly through:</a:t>
            </a:r>
            <a:endParaRPr lang="en-GB"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Positive Behaviour Support (PBS)</a:t>
            </a:r>
            <a:r>
              <a:rPr lang="en-GB"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frameworks</a:t>
            </a:r>
            <a:endParaRPr lang="en-GB"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Welsh Government's </a:t>
            </a:r>
            <a:r>
              <a:rPr lang="en-GB"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Behaviour and Attendance Action Plan</a:t>
            </a:r>
            <a:endParaRPr lang="en-GB"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Use of </a:t>
            </a:r>
            <a:r>
              <a:rPr lang="en-GB"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restorative approaches</a:t>
            </a:r>
            <a:r>
              <a:rPr lang="en-GB"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with embedded reinforcement elements</a:t>
            </a:r>
            <a:endParaRPr lang="en-GB"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For instance, Estyn (2019) reported on effective use of praise-based systems in schools across Wales that led to </a:t>
            </a:r>
            <a:r>
              <a:rPr lang="en-GB"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improved engagement and behaviour</a:t>
            </a:r>
            <a:r>
              <a:rPr lang="en-GB"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in Key Stage 2 and 3 classrooms.</a:t>
            </a:r>
            <a:endParaRPr lang="en-GB"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945258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1F03A-F6E4-AC96-A777-BFA412663337}"/>
              </a:ext>
            </a:extLst>
          </p:cNvPr>
          <p:cNvSpPr>
            <a:spLocks noGrp="1"/>
          </p:cNvSpPr>
          <p:nvPr>
            <p:ph type="title"/>
          </p:nvPr>
        </p:nvSpPr>
        <p:spPr>
          <a:xfrm>
            <a:off x="164690" y="-76200"/>
            <a:ext cx="8674510" cy="1219200"/>
          </a:xfrm>
        </p:spPr>
        <p:txBody>
          <a:bodyPr>
            <a:normAutofit/>
          </a:bodyPr>
          <a:lstStyle/>
          <a:p>
            <a:r>
              <a:rPr lang="en-GB" sz="2400" b="1" kern="0" dirty="0">
                <a:effectLst/>
                <a:latin typeface="Times New Roman" panose="02020603050405020304" pitchFamily="18" charset="0"/>
                <a:ea typeface="Times New Roman" panose="02020603050405020304" pitchFamily="18" charset="0"/>
              </a:rPr>
              <a:t>How Developmental Theories Shape Education and Classroom Practice</a:t>
            </a:r>
            <a:endParaRPr lang="en-GB" sz="4800" dirty="0"/>
          </a:p>
        </p:txBody>
      </p:sp>
      <p:sp>
        <p:nvSpPr>
          <p:cNvPr id="5" name="TextBox 4">
            <a:extLst>
              <a:ext uri="{FF2B5EF4-FFF2-40B4-BE49-F238E27FC236}">
                <a16:creationId xmlns:a16="http://schemas.microsoft.com/office/drawing/2014/main" id="{B686B4E4-9789-94FD-287A-63B73AFD0169}"/>
              </a:ext>
            </a:extLst>
          </p:cNvPr>
          <p:cNvSpPr txBox="1"/>
          <p:nvPr/>
        </p:nvSpPr>
        <p:spPr>
          <a:xfrm>
            <a:off x="152400" y="1409868"/>
            <a:ext cx="4269658" cy="5333832"/>
          </a:xfrm>
          <a:prstGeom prst="rect">
            <a:avLst/>
          </a:prstGeom>
          <a:solidFill>
            <a:schemeClr val="accent5">
              <a:lumMod val="60000"/>
              <a:lumOff val="40000"/>
            </a:schemeClr>
          </a:solidFill>
        </p:spPr>
        <p:txBody>
          <a:bodyPr wrap="square">
            <a:spAutoFit/>
          </a:bodyPr>
          <a:lstStyle/>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1. Jean Piaget – Stages of Cognitive Development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Piaget believed that children move through four stages of cognitive development, each with specific thinking capabilities.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Example: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 Year 2 teacher introduces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concrete materials (blocks, counters, number lines)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for maths learning, recognising that most pupils are in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preoperational or early concrete operational stage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where hands-on, visual learning is most effective.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Segoe UI Emoji" panose="020B0502040204020203" pitchFamily="34" charset="0"/>
                <a:ea typeface="Times New Roman" panose="02020603050405020304" pitchFamily="18" charset="0"/>
                <a:cs typeface="Segoe UI Emoji" panose="020B0502040204020203" pitchFamily="34" charset="0"/>
              </a:rPr>
              <a: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Children at this stage need to physically manipulate objects to understand abstract ideas like addition and subtraction.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9A7B2F4B-194E-B0EF-4726-37B7ACA355D1}"/>
              </a:ext>
            </a:extLst>
          </p:cNvPr>
          <p:cNvSpPr txBox="1"/>
          <p:nvPr/>
        </p:nvSpPr>
        <p:spPr>
          <a:xfrm>
            <a:off x="4559710" y="983533"/>
            <a:ext cx="4419600" cy="5760167"/>
          </a:xfrm>
          <a:prstGeom prst="rect">
            <a:avLst/>
          </a:prstGeom>
          <a:solidFill>
            <a:schemeClr val="accent2"/>
          </a:solidFill>
        </p:spPr>
        <p:txBody>
          <a:bodyPr wrap="square">
            <a:spAutoFit/>
          </a:bodyPr>
          <a:lstStyle/>
          <a:p>
            <a:pPr>
              <a:lnSpc>
                <a:spcPct val="115000"/>
              </a:lnSpc>
              <a:spcAft>
                <a:spcPts val="800"/>
              </a:spcAft>
              <a:buNone/>
            </a:pPr>
            <a:r>
              <a:rPr lang="en-GB" sz="24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2. </a:t>
            </a:r>
            <a:r>
              <a:rPr lang="en-GB" sz="20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Lev Vygotsky – Social Development Theory &amp; Zone of Proximal Development (ZPD)</a:t>
            </a:r>
            <a:endParaRPr lang="en-GB"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Vygotsky emphasised the importance of </a:t>
            </a:r>
            <a:r>
              <a:rPr lang="en-GB" sz="20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social interaction</a:t>
            </a:r>
            <a:r>
              <a:rPr lang="en-GB" sz="20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and </a:t>
            </a:r>
            <a:r>
              <a:rPr lang="en-GB" sz="20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scaffolding</a:t>
            </a:r>
            <a:r>
              <a:rPr lang="en-GB" sz="20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in learning.</a:t>
            </a:r>
            <a:endParaRPr lang="en-GB" sz="20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0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Example: </a:t>
            </a:r>
            <a:r>
              <a:rPr lang="en-GB" sz="20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In a support classroom, a teaching assistant works 1:1 with a pupil to scaffold reading. The assistant provides </a:t>
            </a:r>
            <a:r>
              <a:rPr lang="en-GB" sz="2000"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guided prompts</a:t>
            </a:r>
            <a:r>
              <a:rPr lang="en-GB" sz="20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gradually withdrawing support as the child becomes more confident.</a:t>
            </a:r>
            <a:endParaRPr lang="en-GB" sz="20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2000" kern="0" dirty="0">
                <a:solidFill>
                  <a:schemeClr val="bg1"/>
                </a:solidFill>
                <a:effectLst/>
                <a:latin typeface="Segoe UI Emoji" panose="020B0502040204020203" pitchFamily="34" charset="0"/>
                <a:ea typeface="Times New Roman" panose="02020603050405020304" pitchFamily="18" charset="0"/>
                <a:cs typeface="Segoe UI Emoji" panose="020B0502040204020203" pitchFamily="34" charset="0"/>
              </a:rPr>
              <a:t>👩‍🏫</a:t>
            </a:r>
            <a:r>
              <a:rPr lang="en-GB" sz="2000"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a:t>
            </a:r>
            <a:r>
              <a:rPr lang="en-GB" sz="2000" i="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This targets the child's ZPD—the skills they can develop with support, but not yet independently.</a:t>
            </a:r>
            <a:endParaRPr lang="en-GB" sz="2000"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66307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0F1B49-60D8-B96C-ACF1-7B2C84F92807}"/>
              </a:ext>
            </a:extLst>
          </p:cNvPr>
          <p:cNvSpPr>
            <a:spLocks noGrp="1"/>
          </p:cNvSpPr>
          <p:nvPr>
            <p:ph idx="1"/>
          </p:nvPr>
        </p:nvSpPr>
        <p:spPr>
          <a:xfrm>
            <a:off x="19665" y="319270"/>
            <a:ext cx="5161935" cy="4191000"/>
          </a:xfrm>
        </p:spPr>
        <p:txBody>
          <a:bodyPr>
            <a:normAutofit fontScale="92500" lnSpcReduction="20000"/>
          </a:bodyPr>
          <a:lstStyle/>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3. Erik Erikson – Psychosocial Development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Erikson’s theory focuses on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emotional and identity development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highlighting key crises at each life stage (e.g. “industry vs. inferiority” in primary school years).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Example: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 teacher designs a project-based learning task where pupils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collaborate and present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their own research. The task encourages feelings of competence and achievement—essential at the “industry vs. inferiority” stage.</a:t>
            </a:r>
          </a:p>
          <a:p>
            <a:pPr>
              <a:lnSpc>
                <a:spcPct val="115000"/>
              </a:lnSpc>
              <a:spcAft>
                <a:spcPts val="800"/>
              </a:spcAft>
              <a:buNone/>
            </a:pPr>
            <a:r>
              <a:rPr lang="en-GB" sz="1800" kern="0" dirty="0">
                <a:effectLst/>
                <a:latin typeface="Segoe UI Emoji" panose="020B0502040204020203" pitchFamily="34" charset="0"/>
                <a:ea typeface="Times New Roman" panose="02020603050405020304" pitchFamily="18" charset="0"/>
                <a:cs typeface="Segoe UI Emoji" panose="020B0502040204020203" pitchFamily="34" charset="0"/>
              </a:rPr>
              <a: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Pupils need opportunities to succeed and feel capable, especially during adolescence when self-esteem is still developing.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970B7205-69F9-B7C9-F63F-BC6355F2E466}"/>
              </a:ext>
            </a:extLst>
          </p:cNvPr>
          <p:cNvSpPr txBox="1"/>
          <p:nvPr/>
        </p:nvSpPr>
        <p:spPr>
          <a:xfrm>
            <a:off x="5203723" y="381000"/>
            <a:ext cx="3733800" cy="3601499"/>
          </a:xfrm>
          <a:prstGeom prst="rect">
            <a:avLst/>
          </a:prstGeom>
          <a:solidFill>
            <a:schemeClr val="accent1"/>
          </a:solidFill>
        </p:spPr>
        <p:txBody>
          <a:bodyPr wrap="square">
            <a:spAutoFit/>
          </a:bodyPr>
          <a:lstStyle/>
          <a:p>
            <a:pPr>
              <a:lnSpc>
                <a:spcPct val="115000"/>
              </a:lnSpc>
              <a:spcAft>
                <a:spcPts val="800"/>
              </a:spcAft>
              <a:buNone/>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How These Theories Support Teaching Practice</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Guide </a:t>
            </a: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differentiation</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and age-appropriate planning.</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Inform </a:t>
            </a: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scaffolding</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and peer learning.</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Support developmentally sensitive </a:t>
            </a: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assessment</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Help teachers understand and respond to </a:t>
            </a: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emotional and behavioural changes</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in learners.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90F7EC10-725B-F4AD-24B0-CD7F6A2BDFA4}"/>
              </a:ext>
            </a:extLst>
          </p:cNvPr>
          <p:cNvSpPr txBox="1"/>
          <p:nvPr/>
        </p:nvSpPr>
        <p:spPr>
          <a:xfrm>
            <a:off x="76200" y="4419600"/>
            <a:ext cx="8991600" cy="2293513"/>
          </a:xfrm>
          <a:prstGeom prst="rect">
            <a:avLst/>
          </a:prstGeom>
          <a:noFill/>
          <a:ln w="28575">
            <a:solidFill>
              <a:schemeClr val="accent1">
                <a:lumMod val="75000"/>
              </a:schemeClr>
            </a:solidFill>
          </a:ln>
        </p:spPr>
        <p:txBody>
          <a:bodyPr wrap="square">
            <a:spAutoFit/>
          </a:bodyPr>
          <a:lstStyle/>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Welsh Government policies, such as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Curriculum for Wales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embed developmental principles by: Promoting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progression steps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aligned with cognitive development stages.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Encouraging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collaborative learning</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learner voice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aligned with Vygotsky’s theory.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Supporting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well-being and emotional development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reflecting Erikson's stages.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Example: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Many schools in Wales implement the "Thrive" approach—a developmental and relational model for supporting emotional regulation and social development in learners.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66985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DE395-CFB7-B236-2D14-E8093C728352}"/>
              </a:ext>
            </a:extLst>
          </p:cNvPr>
          <p:cNvSpPr>
            <a:spLocks noGrp="1"/>
          </p:cNvSpPr>
          <p:nvPr>
            <p:ph type="title"/>
          </p:nvPr>
        </p:nvSpPr>
        <p:spPr>
          <a:xfrm>
            <a:off x="457200" y="76200"/>
            <a:ext cx="8458200" cy="1039368"/>
          </a:xfrm>
        </p:spPr>
        <p:txBody>
          <a:bodyPr>
            <a:noAutofit/>
          </a:bodyPr>
          <a:lstStyle/>
          <a:p>
            <a:pPr>
              <a:lnSpc>
                <a:spcPct val="115000"/>
              </a:lnSpc>
              <a:spcAft>
                <a:spcPts val="800"/>
              </a:spcAft>
            </a:pPr>
            <a:r>
              <a:rPr lang="en-GB" sz="3600" b="1" kern="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rPr>
              <a:t>Improving Motivation and Engagement</a:t>
            </a:r>
            <a:endParaRPr lang="en-GB" sz="3600" kern="10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p:txBody>
      </p:sp>
      <p:sp>
        <p:nvSpPr>
          <p:cNvPr id="5" name="TextBox 4">
            <a:extLst>
              <a:ext uri="{FF2B5EF4-FFF2-40B4-BE49-F238E27FC236}">
                <a16:creationId xmlns:a16="http://schemas.microsoft.com/office/drawing/2014/main" id="{982D2641-4E93-A18B-CD15-5A2BCCFE1595}"/>
              </a:ext>
            </a:extLst>
          </p:cNvPr>
          <p:cNvSpPr txBox="1"/>
          <p:nvPr/>
        </p:nvSpPr>
        <p:spPr>
          <a:xfrm>
            <a:off x="238432" y="1113110"/>
            <a:ext cx="8763000" cy="4024243"/>
          </a:xfrm>
          <a:prstGeom prst="rect">
            <a:avLst/>
          </a:prstGeom>
          <a:solidFill>
            <a:schemeClr val="accent1">
              <a:lumMod val="60000"/>
              <a:lumOff val="40000"/>
            </a:schemeClr>
          </a:solidFill>
        </p:spPr>
        <p:txBody>
          <a:bodyPr wrap="square">
            <a:spAutoFit/>
          </a:bodyPr>
          <a:lstStyle/>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Maslow’s Hierarchy of Needs in the Classroom</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Maslow (1943) proposed that students need their basic needs (physiological, safety, love/belonging, esteem) met before they can reach self-actualisation—critical for learning and engagement.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Classroom Application: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Example: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In some schools,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nurture groups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support students with difficult home lives by providing breakfast, emotional support, and social skill development. This ensures safety and belonging are met, allowing academic learning to follow.</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Example Strategy: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 teacher ensures all pupils have breakfast and feel secure in the classroom before beginning lessons—meeting lower-level needs to access higher-order learning.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00620B94-799C-E35F-1897-013120358F16}"/>
              </a:ext>
            </a:extLst>
          </p:cNvPr>
          <p:cNvSpPr txBox="1"/>
          <p:nvPr/>
        </p:nvSpPr>
        <p:spPr>
          <a:xfrm>
            <a:off x="145026" y="5562600"/>
            <a:ext cx="8839200" cy="1028487"/>
          </a:xfrm>
          <a:prstGeom prst="rect">
            <a:avLst/>
          </a:prstGeom>
          <a:noFill/>
        </p:spPr>
        <p:txBody>
          <a:bodyPr wrap="square">
            <a:spAutoFit/>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Maslow, A. H. (1943). </a:t>
            </a:r>
            <a:r>
              <a:rPr lang="en-GB" sz="1600" i="1" kern="0" dirty="0">
                <a:effectLst/>
                <a:latin typeface="Times New Roman" panose="02020603050405020304" pitchFamily="18" charset="0"/>
                <a:ea typeface="Times New Roman" panose="02020603050405020304" pitchFamily="18" charset="0"/>
                <a:cs typeface="Arial" panose="020B0604020202020204" pitchFamily="34" charset="0"/>
              </a:rPr>
              <a:t>A theory of human motivation</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Psychological Review, 50(4), 370–396.</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Long, R. (2019). </a:t>
            </a:r>
            <a:r>
              <a:rPr lang="en-GB" sz="1600" i="1" kern="0" dirty="0">
                <a:effectLst/>
                <a:latin typeface="Times New Roman" panose="02020603050405020304" pitchFamily="18" charset="0"/>
                <a:ea typeface="Times New Roman" panose="02020603050405020304" pitchFamily="18" charset="0"/>
                <a:cs typeface="Arial" panose="020B0604020202020204" pitchFamily="34" charset="0"/>
              </a:rPr>
              <a:t>Support for vulnerable learners in Welsh schools</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National Assembly for Wales Research Briefing. </a:t>
            </a:r>
            <a:r>
              <a:rPr lang="en-GB" sz="1600" kern="0" dirty="0">
                <a:solidFill>
                  <a:srgbClr val="0000FF"/>
                </a:solidFill>
                <a:effectLst/>
                <a:latin typeface="Times New Roman" panose="02020603050405020304" pitchFamily="18" charset="0"/>
                <a:ea typeface="Times New Roman" panose="02020603050405020304" pitchFamily="18" charset="0"/>
                <a:cs typeface="Arial" panose="020B0604020202020204" pitchFamily="34" charset="0"/>
                <a:hlinkClick r:id="rId2"/>
              </a:rPr>
              <a:t>Link</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098725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F4F9FE-7E8B-01CC-8DA0-12D42907CA65}"/>
              </a:ext>
            </a:extLst>
          </p:cNvPr>
          <p:cNvSpPr>
            <a:spLocks noGrp="1"/>
          </p:cNvSpPr>
          <p:nvPr>
            <p:ph idx="1"/>
          </p:nvPr>
        </p:nvSpPr>
        <p:spPr>
          <a:xfrm>
            <a:off x="228600" y="152400"/>
            <a:ext cx="5334000" cy="6477000"/>
          </a:xfrm>
          <a:solidFill>
            <a:schemeClr val="accent1">
              <a:lumMod val="50000"/>
            </a:schemeClr>
          </a:solidFill>
        </p:spPr>
        <p:txBody>
          <a:bodyPr>
            <a:normAutofit lnSpcReduction="10000"/>
          </a:bodyPr>
          <a:lstStyle/>
          <a:p>
            <a:pPr>
              <a:lnSpc>
                <a:spcPct val="115000"/>
              </a:lnSpc>
              <a:spcAft>
                <a:spcPts val="800"/>
              </a:spcAft>
              <a:buNone/>
            </a:pPr>
            <a:r>
              <a:rPr lang="en-GB"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Carol Dweck – Growth Mindset</a:t>
            </a:r>
            <a:endParaRPr lang="en-GB"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br>
              <a:rPr lang="en-GB"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br>
            <a:r>
              <a:rPr lang="en-GB"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Dweck (2006) describes how students with a </a:t>
            </a:r>
            <a:r>
              <a:rPr lang="en-GB"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growth mindset</a:t>
            </a:r>
            <a:r>
              <a:rPr lang="en-GB"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believe abilities can be developed through effort and persistence, leading to increased motivation and academic success.</a:t>
            </a:r>
            <a:endParaRPr lang="en-GB"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Classroom Application:</a:t>
            </a:r>
            <a:endParaRPr lang="en-GB"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Example:</a:t>
            </a:r>
            <a:r>
              <a:rPr lang="en-GB"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Ysgol y Wern in Cardiff integrates “growth mindset language” in every lesson (e.g., “not yet”, praising effort, learning from mistakes).</a:t>
            </a:r>
            <a:endParaRPr lang="en-GB"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b="1"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Example Strategy:</a:t>
            </a:r>
            <a:r>
              <a:rPr lang="en-GB" kern="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rPr>
              <a:t> Teachers celebrate mistakes as learning opportunities, use formative feedback, and praise effort rather than intelligence.</a:t>
            </a:r>
            <a:endParaRPr lang="en-GB" kern="100" dirty="0">
              <a:solidFill>
                <a:schemeClr val="bg1"/>
              </a:solidFill>
              <a:effectLst/>
              <a:latin typeface="Aptos" panose="020B0004020202020204" pitchFamily="34" charset="0"/>
              <a:ea typeface="DengXian" panose="02010600030101010101" pitchFamily="2" charset="-122"/>
              <a:cs typeface="Arial" panose="020B0604020202020204" pitchFamily="34" charset="0"/>
            </a:endParaRPr>
          </a:p>
          <a:p>
            <a:endParaRPr lang="en-GB" dirty="0">
              <a:solidFill>
                <a:schemeClr val="bg1"/>
              </a:solidFill>
            </a:endParaRPr>
          </a:p>
        </p:txBody>
      </p:sp>
      <p:sp>
        <p:nvSpPr>
          <p:cNvPr id="5" name="TextBox 4">
            <a:extLst>
              <a:ext uri="{FF2B5EF4-FFF2-40B4-BE49-F238E27FC236}">
                <a16:creationId xmlns:a16="http://schemas.microsoft.com/office/drawing/2014/main" id="{F4A123D1-EE70-3920-1C1F-9B157C60389F}"/>
              </a:ext>
            </a:extLst>
          </p:cNvPr>
          <p:cNvSpPr txBox="1"/>
          <p:nvPr/>
        </p:nvSpPr>
        <p:spPr>
          <a:xfrm>
            <a:off x="5715000" y="147484"/>
            <a:ext cx="3276600" cy="4492512"/>
          </a:xfrm>
          <a:prstGeom prst="rect">
            <a:avLst/>
          </a:prstGeom>
          <a:noFill/>
        </p:spPr>
        <p:txBody>
          <a:bodyPr wrap="square">
            <a:spAutoFit/>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700" kern="0" dirty="0">
                <a:effectLst/>
                <a:latin typeface="Times New Roman" panose="02020603050405020304" pitchFamily="18" charset="0"/>
                <a:ea typeface="Times New Roman" panose="02020603050405020304" pitchFamily="18" charset="0"/>
                <a:cs typeface="Arial" panose="020B0604020202020204" pitchFamily="34" charset="0"/>
              </a:rPr>
              <a:t>Dweck, C. (2006). </a:t>
            </a:r>
            <a:r>
              <a:rPr lang="en-GB" sz="1700" i="1" kern="0" dirty="0">
                <a:effectLst/>
                <a:latin typeface="Times New Roman" panose="02020603050405020304" pitchFamily="18" charset="0"/>
                <a:ea typeface="Times New Roman" panose="02020603050405020304" pitchFamily="18" charset="0"/>
                <a:cs typeface="Arial" panose="020B0604020202020204" pitchFamily="34" charset="0"/>
              </a:rPr>
              <a:t>Mindset: The new psychology of success</a:t>
            </a:r>
            <a:r>
              <a:rPr lang="en-GB" sz="1700" kern="0" dirty="0">
                <a:effectLst/>
                <a:latin typeface="Times New Roman" panose="02020603050405020304" pitchFamily="18" charset="0"/>
                <a:ea typeface="Times New Roman" panose="02020603050405020304" pitchFamily="18" charset="0"/>
                <a:cs typeface="Arial" panose="020B0604020202020204" pitchFamily="34" charset="0"/>
              </a:rPr>
              <a:t>. Random House.</a:t>
            </a:r>
            <a:endParaRPr lang="en-GB" sz="17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700" kern="0" dirty="0">
                <a:effectLst/>
                <a:latin typeface="Times New Roman" panose="02020603050405020304" pitchFamily="18" charset="0"/>
                <a:ea typeface="Times New Roman" panose="02020603050405020304" pitchFamily="18" charset="0"/>
                <a:cs typeface="Arial" panose="020B0604020202020204" pitchFamily="34" charset="0"/>
              </a:rPr>
              <a:t>Yeager, D. S., &amp; Dweck, C. S. (2012). </a:t>
            </a:r>
            <a:r>
              <a:rPr lang="en-GB" sz="1700" i="1" kern="0" dirty="0">
                <a:effectLst/>
                <a:latin typeface="Times New Roman" panose="02020603050405020304" pitchFamily="18" charset="0"/>
                <a:ea typeface="Times New Roman" panose="02020603050405020304" pitchFamily="18" charset="0"/>
                <a:cs typeface="Arial" panose="020B0604020202020204" pitchFamily="34" charset="0"/>
              </a:rPr>
              <a:t>Mindsets that promote resilience: When students believe that personal characteristics can be developed</a:t>
            </a:r>
            <a:r>
              <a:rPr lang="en-GB" sz="1700" kern="0" dirty="0">
                <a:effectLst/>
                <a:latin typeface="Times New Roman" panose="02020603050405020304" pitchFamily="18" charset="0"/>
                <a:ea typeface="Times New Roman" panose="02020603050405020304" pitchFamily="18" charset="0"/>
                <a:cs typeface="Arial" panose="020B0604020202020204" pitchFamily="34" charset="0"/>
              </a:rPr>
              <a:t>. Educational Psychologist, 47(4), 302–314.</a:t>
            </a:r>
            <a:endParaRPr lang="en-GB" sz="17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700" kern="0" dirty="0">
                <a:effectLst/>
                <a:latin typeface="Times New Roman" panose="02020603050405020304" pitchFamily="18" charset="0"/>
                <a:ea typeface="Times New Roman" panose="02020603050405020304" pitchFamily="18" charset="0"/>
                <a:cs typeface="Arial" panose="020B0604020202020204" pitchFamily="34" charset="0"/>
              </a:rPr>
              <a:t>Estyn (2022). </a:t>
            </a:r>
            <a:r>
              <a:rPr lang="en-GB" sz="1700" i="1" kern="0" dirty="0">
                <a:effectLst/>
                <a:latin typeface="Times New Roman" panose="02020603050405020304" pitchFamily="18" charset="0"/>
                <a:ea typeface="Times New Roman" panose="02020603050405020304" pitchFamily="18" charset="0"/>
                <a:cs typeface="Arial" panose="020B0604020202020204" pitchFamily="34" charset="0"/>
              </a:rPr>
              <a:t>Effective practice in pupil engagement and wellbeing in Welsh schools</a:t>
            </a:r>
            <a:r>
              <a:rPr lang="en-GB" sz="17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700" u="sng" kern="0" dirty="0">
                <a:solidFill>
                  <a:srgbClr val="0000FF"/>
                </a:solidFill>
                <a:effectLst/>
                <a:latin typeface="Times New Roman" panose="02020603050405020304" pitchFamily="18" charset="0"/>
                <a:ea typeface="Times New Roman" panose="02020603050405020304" pitchFamily="18" charset="0"/>
                <a:cs typeface="Arial" panose="020B0604020202020204" pitchFamily="34" charset="0"/>
                <a:hlinkClick r:id="rId3"/>
              </a:rPr>
              <a:t>Link</a:t>
            </a:r>
            <a:endParaRPr lang="en-GB" sz="1700" kern="100" dirty="0">
              <a:effectLst/>
              <a:latin typeface="Aptos" panose="020B0004020202020204" pitchFamily="34" charset="0"/>
              <a:ea typeface="DengXian" panose="02010600030101010101" pitchFamily="2" charset="-122"/>
              <a:cs typeface="Arial" panose="020B0604020202020204" pitchFamily="34" charset="0"/>
            </a:endParaRPr>
          </a:p>
        </p:txBody>
      </p:sp>
      <p:pic>
        <p:nvPicPr>
          <p:cNvPr id="6" name="Online Media 5" title="The power of believing that you can improve | Carol Dweck | TED">
            <a:hlinkClick r:id="" action="ppaction://media"/>
            <a:extLst>
              <a:ext uri="{FF2B5EF4-FFF2-40B4-BE49-F238E27FC236}">
                <a16:creationId xmlns:a16="http://schemas.microsoft.com/office/drawing/2014/main" id="{A33734CD-38D6-E1B6-8ABC-35A362244C3A}"/>
              </a:ext>
            </a:extLst>
          </p:cNvPr>
          <p:cNvPicPr>
            <a:picLocks noRot="1" noChangeAspect="1"/>
          </p:cNvPicPr>
          <p:nvPr>
            <a:videoFile r:link="rId1"/>
          </p:nvPr>
        </p:nvPicPr>
        <p:blipFill>
          <a:blip r:embed="rId4"/>
          <a:stretch>
            <a:fillRect/>
          </a:stretch>
        </p:blipFill>
        <p:spPr>
          <a:xfrm>
            <a:off x="5734665" y="4865529"/>
            <a:ext cx="3124200" cy="1763871"/>
          </a:xfrm>
          <a:prstGeom prst="rect">
            <a:avLst/>
          </a:prstGeom>
        </p:spPr>
      </p:pic>
    </p:spTree>
    <p:extLst>
      <p:ext uri="{BB962C8B-B14F-4D97-AF65-F5344CB8AC3E}">
        <p14:creationId xmlns:p14="http://schemas.microsoft.com/office/powerpoint/2010/main" val="1514084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0D3E13-B9F8-0681-6949-0957CB8C8CAD}"/>
              </a:ext>
            </a:extLst>
          </p:cNvPr>
          <p:cNvSpPr>
            <a:spLocks noGrp="1"/>
          </p:cNvSpPr>
          <p:nvPr>
            <p:ph idx="1"/>
          </p:nvPr>
        </p:nvSpPr>
        <p:spPr>
          <a:xfrm>
            <a:off x="304800" y="76200"/>
            <a:ext cx="4038600" cy="6553200"/>
          </a:xfrm>
          <a:solidFill>
            <a:schemeClr val="accent1">
              <a:lumMod val="40000"/>
              <a:lumOff val="60000"/>
            </a:schemeClr>
          </a:solidFill>
        </p:spPr>
        <p:txBody>
          <a:bodyPr>
            <a:normAutofit/>
          </a:bodyPr>
          <a:lstStyle/>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3. Deci &amp; Ryan – Self-Determination Theory (SDT)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Deci &amp; Ryan (1985) identified three basic psychological needs—</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autonomy, competence, and relatedness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—which, when supported, promote intrinsic motivation.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Classroom Application: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 Ysgol </a:t>
            </a: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Plasmawr</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pupils are given choices in project work and peer-led inquiry, fostering autonomy and ownership of learning.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Example Strategy: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Offering options in assignments (e.g., video, poster, essay), providing constructive feedback to develop competence, and encouraging collaboration.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C13B984F-714E-530D-A44D-E5E0477224B6}"/>
              </a:ext>
            </a:extLst>
          </p:cNvPr>
          <p:cNvSpPr txBox="1"/>
          <p:nvPr/>
        </p:nvSpPr>
        <p:spPr>
          <a:xfrm>
            <a:off x="4419600" y="97348"/>
            <a:ext cx="4648200" cy="4417556"/>
          </a:xfrm>
          <a:prstGeom prst="rect">
            <a:avLst/>
          </a:prstGeom>
          <a:solidFill>
            <a:schemeClr val="accent2">
              <a:lumMod val="60000"/>
              <a:lumOff val="40000"/>
            </a:schemeClr>
          </a:solidFill>
        </p:spPr>
        <p:txBody>
          <a:bodyPr wrap="square">
            <a:spAutoFit/>
          </a:bodyPr>
          <a:lstStyle/>
          <a:p>
            <a:pPr>
              <a:lnSpc>
                <a:spcPct val="115000"/>
              </a:lnSpc>
              <a:spcAft>
                <a:spcPts val="800"/>
              </a:spcAft>
              <a:buNone/>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Integrated Example: A Welsh Classroom Putting It All Together</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Scenario: Year 6 Literacy Class in a Swansea Primary School</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b="1" kern="0" dirty="0">
                <a:effectLst/>
                <a:latin typeface="Times New Roman" panose="02020603050405020304" pitchFamily="18" charset="0"/>
                <a:ea typeface="Times New Roman" panose="02020603050405020304" pitchFamily="18" charset="0"/>
                <a:cs typeface="Arial" panose="020B0604020202020204" pitchFamily="34" charset="0"/>
              </a:rPr>
              <a:t>Maslow:</a:t>
            </a:r>
            <a:r>
              <a:rPr lang="en-GB" sz="1400" kern="0" dirty="0">
                <a:effectLst/>
                <a:latin typeface="Times New Roman" panose="02020603050405020304" pitchFamily="18" charset="0"/>
                <a:ea typeface="Times New Roman" panose="02020603050405020304" pitchFamily="18" charset="0"/>
                <a:cs typeface="Arial" panose="020B0604020202020204" pitchFamily="34" charset="0"/>
              </a:rPr>
              <a:t> Teacher ensures students are greeted warmly and have access to water and snack, creating a safe and welcoming environment.</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b="1" kern="0" dirty="0">
                <a:effectLst/>
                <a:latin typeface="Times New Roman" panose="02020603050405020304" pitchFamily="18" charset="0"/>
                <a:ea typeface="Times New Roman" panose="02020603050405020304" pitchFamily="18" charset="0"/>
                <a:cs typeface="Arial" panose="020B0604020202020204" pitchFamily="34" charset="0"/>
              </a:rPr>
              <a:t>Dweck:</a:t>
            </a:r>
            <a:r>
              <a:rPr lang="en-GB" sz="1400" kern="0" dirty="0">
                <a:effectLst/>
                <a:latin typeface="Times New Roman" panose="02020603050405020304" pitchFamily="18" charset="0"/>
                <a:ea typeface="Times New Roman" panose="02020603050405020304" pitchFamily="18" charset="0"/>
                <a:cs typeface="Arial" panose="020B0604020202020204" pitchFamily="34" charset="0"/>
              </a:rPr>
              <a:t> Mistakes in reading comprehension are celebrated, and the teacher praises strategies used rather than correct answers.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b="1" kern="0" dirty="0">
                <a:effectLst/>
                <a:latin typeface="Times New Roman" panose="02020603050405020304" pitchFamily="18" charset="0"/>
                <a:ea typeface="Times New Roman" panose="02020603050405020304" pitchFamily="18" charset="0"/>
                <a:cs typeface="Arial" panose="020B0604020202020204" pitchFamily="34" charset="0"/>
              </a:rPr>
              <a:t>Deci &amp; Ryan:</a:t>
            </a:r>
            <a:r>
              <a:rPr lang="en-GB" sz="1400" kern="0" dirty="0">
                <a:effectLst/>
                <a:latin typeface="Times New Roman" panose="02020603050405020304" pitchFamily="18" charset="0"/>
                <a:ea typeface="Times New Roman" panose="02020603050405020304" pitchFamily="18" charset="0"/>
                <a:cs typeface="Arial" panose="020B0604020202020204" pitchFamily="34" charset="0"/>
              </a:rPr>
              <a:t> Pupils choose their own book for a creative response project, working in groups to develop presentations, giving them a sense of choice (autonomy), peer connection (relatedness), and mastery through feedback (competence).</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EC4635A8-AF19-9BDB-1C79-2C1DCF52E608}"/>
              </a:ext>
            </a:extLst>
          </p:cNvPr>
          <p:cNvSpPr txBox="1"/>
          <p:nvPr/>
        </p:nvSpPr>
        <p:spPr>
          <a:xfrm>
            <a:off x="4439265" y="4687650"/>
            <a:ext cx="4648200" cy="1941750"/>
          </a:xfrm>
          <a:prstGeom prst="rect">
            <a:avLst/>
          </a:prstGeom>
          <a:noFill/>
        </p:spPr>
        <p:txBody>
          <a:bodyPr wrap="square">
            <a:spAutoFit/>
          </a:bodyPr>
          <a:lstStyle/>
          <a:p>
            <a:pPr>
              <a:lnSpc>
                <a:spcPct val="115000"/>
              </a:lnSpc>
              <a:spcAft>
                <a:spcPts val="800"/>
              </a:spcAft>
              <a:buNone/>
            </a:pPr>
            <a:r>
              <a:rPr lang="en-GB" sz="1100" b="1" kern="0" dirty="0">
                <a:effectLst/>
                <a:latin typeface="Times New Roman" panose="02020603050405020304" pitchFamily="18" charset="0"/>
                <a:ea typeface="Times New Roman" panose="02020603050405020304" pitchFamily="18" charset="0"/>
                <a:cs typeface="Arial" panose="020B0604020202020204" pitchFamily="34" charset="0"/>
              </a:rPr>
              <a:t>Further Reading:</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pl-PL" sz="1100" kern="0" dirty="0" err="1">
                <a:effectLst/>
                <a:latin typeface="Times New Roman" panose="02020603050405020304" pitchFamily="18" charset="0"/>
                <a:ea typeface="Times New Roman" panose="02020603050405020304" pitchFamily="18" charset="0"/>
                <a:cs typeface="Arial" panose="020B0604020202020204" pitchFamily="34" charset="0"/>
              </a:rPr>
              <a:t>Deci</a:t>
            </a:r>
            <a:r>
              <a:rPr lang="pl-PL" sz="1100" kern="0" dirty="0">
                <a:effectLst/>
                <a:latin typeface="Times New Roman" panose="02020603050405020304" pitchFamily="18" charset="0"/>
                <a:ea typeface="Times New Roman" panose="02020603050405020304" pitchFamily="18" charset="0"/>
                <a:cs typeface="Arial" panose="020B0604020202020204" pitchFamily="34" charset="0"/>
              </a:rPr>
              <a:t>, E. L., &amp; Ryan, R. M. (1985). </a:t>
            </a:r>
            <a:r>
              <a:rPr lang="en-GB" sz="1100" i="1" kern="0" dirty="0">
                <a:effectLst/>
                <a:latin typeface="Times New Roman" panose="02020603050405020304" pitchFamily="18" charset="0"/>
                <a:ea typeface="Times New Roman" panose="02020603050405020304" pitchFamily="18" charset="0"/>
                <a:cs typeface="Arial" panose="020B0604020202020204" pitchFamily="34" charset="0"/>
              </a:rPr>
              <a:t>Intrinsic motivation and self-determination in human </a:t>
            </a:r>
            <a:r>
              <a:rPr lang="en-GB" sz="1100" i="1" kern="0" dirty="0" err="1">
                <a:effectLst/>
                <a:latin typeface="Times New Roman" panose="02020603050405020304" pitchFamily="18" charset="0"/>
                <a:ea typeface="Times New Roman" panose="02020603050405020304" pitchFamily="18" charset="0"/>
                <a:cs typeface="Arial" panose="020B0604020202020204" pitchFamily="34" charset="0"/>
              </a:rPr>
              <a:t>behavior</a:t>
            </a: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 Springer.</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pl-PL" sz="1100" kern="0" dirty="0">
                <a:effectLst/>
                <a:latin typeface="Times New Roman" panose="02020603050405020304" pitchFamily="18" charset="0"/>
                <a:ea typeface="Times New Roman" panose="02020603050405020304" pitchFamily="18" charset="0"/>
                <a:cs typeface="Arial" panose="020B0604020202020204" pitchFamily="34" charset="0"/>
              </a:rPr>
              <a:t>Niemiec, C. P., &amp; Ryan, R. M. (2009). </a:t>
            </a:r>
            <a:r>
              <a:rPr lang="en-GB" sz="1100" i="1" kern="0" dirty="0">
                <a:effectLst/>
                <a:latin typeface="Times New Roman" panose="02020603050405020304" pitchFamily="18" charset="0"/>
                <a:ea typeface="Times New Roman" panose="02020603050405020304" pitchFamily="18" charset="0"/>
                <a:cs typeface="Arial" panose="020B0604020202020204" pitchFamily="34" charset="0"/>
              </a:rPr>
              <a:t>Autonomy, competence, and relatedness in the classroom: Applying self-determination theory to educational practice</a:t>
            </a: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 Theory and Research in Education, 7(2), 133–144.</a:t>
            </a:r>
            <a:endParaRPr lang="en-GB" sz="11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Rees, G., &amp; Taylor, C. (2013). </a:t>
            </a:r>
            <a:r>
              <a:rPr lang="en-GB" sz="1100" i="1" kern="0" dirty="0">
                <a:effectLst/>
                <a:latin typeface="Times New Roman" panose="02020603050405020304" pitchFamily="18" charset="0"/>
                <a:ea typeface="Times New Roman" panose="02020603050405020304" pitchFamily="18" charset="0"/>
                <a:cs typeface="Arial" panose="020B0604020202020204" pitchFamily="34" charset="0"/>
              </a:rPr>
              <a:t>Devolution and youth policy in Wales: A distinctive approach?</a:t>
            </a:r>
            <a:r>
              <a:rPr lang="en-GB" sz="1100" kern="0" dirty="0">
                <a:effectLst/>
                <a:latin typeface="Times New Roman" panose="02020603050405020304" pitchFamily="18" charset="0"/>
                <a:ea typeface="Times New Roman" panose="02020603050405020304" pitchFamily="18" charset="0"/>
                <a:cs typeface="Arial" panose="020B0604020202020204" pitchFamily="34" charset="0"/>
              </a:rPr>
              <a:t> Social Policy &amp; Administration, 47(3), 262–281</a:t>
            </a:r>
            <a:endParaRPr lang="en-GB" sz="1100" dirty="0"/>
          </a:p>
        </p:txBody>
      </p:sp>
    </p:spTree>
    <p:extLst>
      <p:ext uri="{BB962C8B-B14F-4D97-AF65-F5344CB8AC3E}">
        <p14:creationId xmlns:p14="http://schemas.microsoft.com/office/powerpoint/2010/main" val="2546824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CCE3B-13FF-B241-6678-E81445FB3356}"/>
              </a:ext>
            </a:extLst>
          </p:cNvPr>
          <p:cNvSpPr>
            <a:spLocks noGrp="1"/>
          </p:cNvSpPr>
          <p:nvPr>
            <p:ph type="title"/>
          </p:nvPr>
        </p:nvSpPr>
        <p:spPr>
          <a:xfrm>
            <a:off x="228600" y="609600"/>
            <a:ext cx="8458200" cy="582168"/>
          </a:xfrm>
        </p:spPr>
        <p:txBody>
          <a:bodyPr>
            <a:noAutofit/>
          </a:bodyPr>
          <a:lstStyle/>
          <a:p>
            <a:r>
              <a:rPr lang="en-GB" sz="3600" kern="0" dirty="0">
                <a:latin typeface="Times New Roman" panose="02020603050405020304" pitchFamily="18" charset="0"/>
                <a:ea typeface="Times New Roman" panose="02020603050405020304" pitchFamily="18" charset="0"/>
                <a:cs typeface="Arial" panose="020B0604020202020204" pitchFamily="34" charset="0"/>
              </a:rPr>
              <a:t>Addressing Individual Needs in the Classroom</a:t>
            </a:r>
            <a:br>
              <a:rPr lang="en-GB" sz="3600" kern="100" dirty="0">
                <a:latin typeface="Aptos" panose="020B0004020202020204" pitchFamily="34" charset="0"/>
                <a:ea typeface="DengXian" panose="02010600030101010101" pitchFamily="2" charset="-122"/>
                <a:cs typeface="Arial" panose="020B0604020202020204" pitchFamily="34" charset="0"/>
              </a:rPr>
            </a:br>
            <a:endParaRPr lang="en-GB" sz="3600" dirty="0"/>
          </a:p>
        </p:txBody>
      </p:sp>
      <p:sp>
        <p:nvSpPr>
          <p:cNvPr id="3" name="Content Placeholder 2">
            <a:extLst>
              <a:ext uri="{FF2B5EF4-FFF2-40B4-BE49-F238E27FC236}">
                <a16:creationId xmlns:a16="http://schemas.microsoft.com/office/drawing/2014/main" id="{63D1A0DE-4F79-DEAC-BAC4-80F265B35FFB}"/>
              </a:ext>
            </a:extLst>
          </p:cNvPr>
          <p:cNvSpPr>
            <a:spLocks noGrp="1"/>
          </p:cNvSpPr>
          <p:nvPr>
            <p:ph idx="1"/>
          </p:nvPr>
        </p:nvSpPr>
        <p:spPr>
          <a:xfrm>
            <a:off x="240276" y="1464734"/>
            <a:ext cx="3657600" cy="4283147"/>
          </a:xfrm>
          <a:ln>
            <a:solidFill>
              <a:srgbClr val="0070C0"/>
            </a:solidFill>
          </a:ln>
        </p:spPr>
        <p:txBody>
          <a:bodyPr>
            <a:normAutofit/>
          </a:bodyPr>
          <a:lstStyle/>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Autism Spectrum Condition (ASC)</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0" lvl="0" indent="0">
              <a:lnSpc>
                <a:spcPct val="115000"/>
              </a:lnSpc>
              <a:spcAft>
                <a:spcPts val="800"/>
              </a:spcAft>
              <a:buSzPts val="1000"/>
              <a:buNone/>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ADHD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0" lvl="0" indent="0">
              <a:lnSpc>
                <a:spcPct val="115000"/>
              </a:lnSpc>
              <a:spcAft>
                <a:spcPts val="800"/>
              </a:spcAft>
              <a:buSzPts val="1000"/>
              <a:buNone/>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Dyslexia</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0" lvl="0" indent="0">
              <a:lnSpc>
                <a:spcPct val="115000"/>
              </a:lnSpc>
              <a:spcAft>
                <a:spcPts val="800"/>
              </a:spcAft>
              <a:buSzPts val="1000"/>
              <a:buNone/>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Speech, language and communication needs (SLCN)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Psychological tools and frameworks help schools plan inclusive interventions tailored to each learner’s profile.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F3B20E09-F7FA-4AEC-F68A-6F098151651E}"/>
              </a:ext>
            </a:extLst>
          </p:cNvPr>
          <p:cNvSpPr txBox="1"/>
          <p:nvPr/>
        </p:nvSpPr>
        <p:spPr>
          <a:xfrm>
            <a:off x="4091448" y="795807"/>
            <a:ext cx="4823952" cy="5259453"/>
          </a:xfrm>
          <a:prstGeom prst="rect">
            <a:avLst/>
          </a:prstGeom>
          <a:solidFill>
            <a:schemeClr val="accent5">
              <a:lumMod val="60000"/>
              <a:lumOff val="40000"/>
            </a:schemeClr>
          </a:solidFill>
        </p:spPr>
        <p:txBody>
          <a:bodyPr wrap="square">
            <a:spAutoFit/>
          </a:bodyPr>
          <a:lstStyle/>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Practical Applications</a:t>
            </a:r>
          </a:p>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Assessment and Identification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Tool/Practice: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Cognitive assessments, observation, teacher/parent consultations</a:t>
            </a:r>
            <a:b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Used by: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Educational Psychologists (EPs)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Example: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Gwynedd schools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EPs use dynamic assessments (like the British Ability Scales) and teacher interviews to help identify dyslexia or processing difficulties in bilingual learners.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Impact: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Early and accurate diagnosis ensures targeted support, such as coloured overlays or reading software.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Reference: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Welsh Government (2021).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ALN Code for Wales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2D64AA50-C883-C213-45D4-31CA6C5BCBBD}"/>
              </a:ext>
            </a:extLst>
          </p:cNvPr>
          <p:cNvSpPr txBox="1"/>
          <p:nvPr/>
        </p:nvSpPr>
        <p:spPr>
          <a:xfrm>
            <a:off x="105697" y="6055260"/>
            <a:ext cx="8704006" cy="646331"/>
          </a:xfrm>
          <a:prstGeom prst="rect">
            <a:avLst/>
          </a:prstGeom>
          <a:noFill/>
        </p:spPr>
        <p:txBody>
          <a:bodyPr wrap="square">
            <a:spAutoFit/>
          </a:bodyPr>
          <a:lstStyle/>
          <a:p>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Educational psychology plays a statutory role in ALN identification under the new ALNET (Wales) Act.</a:t>
            </a:r>
            <a:endParaRPr lang="en-GB" dirty="0"/>
          </a:p>
        </p:txBody>
      </p:sp>
    </p:spTree>
    <p:extLst>
      <p:ext uri="{BB962C8B-B14F-4D97-AF65-F5344CB8AC3E}">
        <p14:creationId xmlns:p14="http://schemas.microsoft.com/office/powerpoint/2010/main" val="822203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0F02B0-FC63-DCB2-C3F0-72EAD822F52A}"/>
              </a:ext>
            </a:extLst>
          </p:cNvPr>
          <p:cNvSpPr>
            <a:spLocks noGrp="1"/>
          </p:cNvSpPr>
          <p:nvPr>
            <p:ph idx="1"/>
          </p:nvPr>
        </p:nvSpPr>
        <p:spPr>
          <a:xfrm>
            <a:off x="76200" y="191921"/>
            <a:ext cx="4419600" cy="6474158"/>
          </a:xfrm>
          <a:solidFill>
            <a:schemeClr val="accent1">
              <a:lumMod val="75000"/>
            </a:schemeClr>
          </a:solidFill>
        </p:spPr>
        <p:txBody>
          <a:bodyPr>
            <a:normAutofit fontScale="92500"/>
          </a:bodyPr>
          <a:lstStyle/>
          <a:p>
            <a:pPr>
              <a:lnSpc>
                <a:spcPct val="115000"/>
              </a:lnSpc>
              <a:spcAft>
                <a:spcPts val="800"/>
              </a:spcAft>
              <a:buNone/>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Intervention Planning</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Tool/Practice: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Person-Centred Planning (PCP), SMART targets, Educational Plans (IDPs)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Example: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Ysgol Pen y Bryn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 mainstream school in Swansea, PCP meetings involve pupils, parents, teachers, and an EP to co-develop an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Individual Development Plan (IDP)</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for a child with autism.</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Impact: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The plan includes visual timetables, reduced sensory stimuli, and emotion coaching to improve daily engagement.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Reference: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Rose, R., &amp; Shevlin, M. (2019).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Developing inclusive practice: A role for teachers and teacher education?</a:t>
            </a:r>
            <a:b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British Journal of Special Education, 46(3), 292–310.</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FF3886BD-D7CA-FC9A-69F7-751FD4069748}"/>
              </a:ext>
            </a:extLst>
          </p:cNvPr>
          <p:cNvSpPr txBox="1"/>
          <p:nvPr/>
        </p:nvSpPr>
        <p:spPr>
          <a:xfrm>
            <a:off x="4572000" y="191921"/>
            <a:ext cx="4419600" cy="6254084"/>
          </a:xfrm>
          <a:prstGeom prst="rect">
            <a:avLst/>
          </a:prstGeom>
          <a:solidFill>
            <a:schemeClr val="accent1">
              <a:lumMod val="60000"/>
              <a:lumOff val="40000"/>
            </a:schemeClr>
          </a:solidFill>
          <a:ln>
            <a:solidFill>
              <a:schemeClr val="accent1">
                <a:lumMod val="60000"/>
                <a:lumOff val="40000"/>
              </a:schemeClr>
            </a:solidFill>
          </a:ln>
        </p:spPr>
        <p:txBody>
          <a:bodyPr wrap="square">
            <a:spAutoFit/>
          </a:bodyPr>
          <a:lstStyle/>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Monitoring and Evaluation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Tool/Practice: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Boxall Profile, Strengths and Difficulties Questionnaire (SDQ), Progress reviews</a:t>
            </a:r>
            <a:endParaRPr lang="en-GB" kern="100" dirty="0">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Example: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Flintshire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schools use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Boxall Profile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to monitor emotional development and social integration for children with ADHD or behavioural difficulties.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Impact: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Behaviour interventions and emotional literacy groups are adjusted based on review outcomes.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Reference: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t>
            </a: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Patalay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P., Deighton, J., Fonagy, P., &amp; Wolpert, M. (2015).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The mental health needs of children in school-based support services: Findings from the UK</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r>
            <a:b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b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Child and Adolescent Mental Health, 20(3), 109–115.</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6218407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8DAFC-DE84-A2DD-870A-3E78289356B3}"/>
              </a:ext>
            </a:extLst>
          </p:cNvPr>
          <p:cNvSpPr>
            <a:spLocks noGrp="1"/>
          </p:cNvSpPr>
          <p:nvPr>
            <p:ph type="title"/>
          </p:nvPr>
        </p:nvSpPr>
        <p:spPr>
          <a:xfrm>
            <a:off x="266700" y="210312"/>
            <a:ext cx="8610600" cy="950976"/>
          </a:xfrm>
        </p:spPr>
        <p:txBody>
          <a:bodyPr>
            <a:noAutofit/>
          </a:bodyPr>
          <a:lstStyle/>
          <a:p>
            <a:r>
              <a:rPr lang="en-GB" sz="3200" dirty="0"/>
              <a:t>Enhancing Teaching Practice through Educational Psychology</a:t>
            </a:r>
          </a:p>
        </p:txBody>
      </p:sp>
      <p:graphicFrame>
        <p:nvGraphicFramePr>
          <p:cNvPr id="6" name="Diagram 5">
            <a:extLst>
              <a:ext uri="{FF2B5EF4-FFF2-40B4-BE49-F238E27FC236}">
                <a16:creationId xmlns:a16="http://schemas.microsoft.com/office/drawing/2014/main" id="{8CD82A7A-A6B2-F730-619C-F9B4B6E438D9}"/>
              </a:ext>
            </a:extLst>
          </p:cNvPr>
          <p:cNvGraphicFramePr/>
          <p:nvPr>
            <p:extLst>
              <p:ext uri="{D42A27DB-BD31-4B8C-83A1-F6EECF244321}">
                <p14:modId xmlns:p14="http://schemas.microsoft.com/office/powerpoint/2010/main" val="574843520"/>
              </p:ext>
            </p:extLst>
          </p:nvPr>
        </p:nvGraphicFramePr>
        <p:xfrm>
          <a:off x="36871" y="1447800"/>
          <a:ext cx="8915400" cy="1981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F9CDBAF8-8F4A-1ECF-1B17-A7B3D1472700}"/>
              </a:ext>
            </a:extLst>
          </p:cNvPr>
          <p:cNvSpPr txBox="1"/>
          <p:nvPr/>
        </p:nvSpPr>
        <p:spPr>
          <a:xfrm>
            <a:off x="152399" y="3657599"/>
            <a:ext cx="8799871" cy="3068597"/>
          </a:xfrm>
          <a:prstGeom prst="rect">
            <a:avLst/>
          </a:prstGeom>
          <a:solidFill>
            <a:schemeClr val="accent5">
              <a:lumMod val="60000"/>
              <a:lumOff val="40000"/>
            </a:schemeClr>
          </a:solidFill>
        </p:spPr>
        <p:txBody>
          <a:bodyPr wrap="square">
            <a:spAutoFit/>
          </a:bodyPr>
          <a:lstStyle/>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1. Lesson Planning Informed by Cognitive Psychology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Focus: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Cognitive load theory, retrieval practice, spaced learning</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Strategy: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Teachers reduce cognitive overload by chunking information, using worked examples, and spacing practice over time.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Example: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Ysgol Bro Pedr</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(Ceredigion), teachers use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retrieval practice starters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low-stakes quizzes in Year 9 science lessons to reinforce long-term memory.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Impact: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Students show improved recall and understanding over time without increased anxiety.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10" name="TextBox 9">
            <a:extLst>
              <a:ext uri="{FF2B5EF4-FFF2-40B4-BE49-F238E27FC236}">
                <a16:creationId xmlns:a16="http://schemas.microsoft.com/office/drawing/2014/main" id="{E5D35850-1DFF-1EE4-3439-4B71CDBDE6E3}"/>
              </a:ext>
            </a:extLst>
          </p:cNvPr>
          <p:cNvSpPr txBox="1"/>
          <p:nvPr/>
        </p:nvSpPr>
        <p:spPr>
          <a:xfrm>
            <a:off x="5600700" y="785856"/>
            <a:ext cx="3276600" cy="430887"/>
          </a:xfrm>
          <a:prstGeom prst="rect">
            <a:avLst/>
          </a:prstGeom>
          <a:noFill/>
        </p:spPr>
        <p:txBody>
          <a:bodyPr wrap="square">
            <a:spAutoFit/>
          </a:bodyPr>
          <a:lstStyle/>
          <a:p>
            <a:r>
              <a:rPr lang="en-GB" sz="1100" dirty="0"/>
              <a:t>Weinstein, Y., &amp; </a:t>
            </a:r>
            <a:r>
              <a:rPr lang="en-GB" sz="1100" dirty="0" err="1"/>
              <a:t>Sumeracki</a:t>
            </a:r>
            <a:r>
              <a:rPr lang="en-GB" sz="1100" dirty="0"/>
              <a:t>, M. (2019). Understanding how we learn: A visual guide.</a:t>
            </a:r>
          </a:p>
        </p:txBody>
      </p:sp>
    </p:spTree>
    <p:extLst>
      <p:ext uri="{BB962C8B-B14F-4D97-AF65-F5344CB8AC3E}">
        <p14:creationId xmlns:p14="http://schemas.microsoft.com/office/powerpoint/2010/main" val="23983043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0DEC49-AF6B-C5AE-24DF-0C4F9212EE69}"/>
              </a:ext>
            </a:extLst>
          </p:cNvPr>
          <p:cNvSpPr txBox="1"/>
          <p:nvPr/>
        </p:nvSpPr>
        <p:spPr>
          <a:xfrm>
            <a:off x="152400" y="152400"/>
            <a:ext cx="8686800" cy="2750048"/>
          </a:xfrm>
          <a:prstGeom prst="rect">
            <a:avLst/>
          </a:prstGeom>
          <a:solidFill>
            <a:schemeClr val="accent1">
              <a:lumMod val="60000"/>
              <a:lumOff val="40000"/>
            </a:schemeClr>
          </a:solidFill>
        </p:spPr>
        <p:txBody>
          <a:bodyPr wrap="square">
            <a:spAutoFit/>
          </a:bodyPr>
          <a:lstStyle/>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Classroom Management Using Behavioural Psychology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Focus: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Positive reinforcement, behaviour shaping, self-regulation support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Strategy: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Teachers use praise, clear expectations, and behaviour tracking to build a calm, focused environment.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Example: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In primary schools across Wales, staff implement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Good to Be Green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system, rewarding positive behaviours and using visual cues for regulation.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Impact: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Fewer behaviour incidents and more time on task; improved classroom climate.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4B2B6F62-EFD0-494B-DF71-2F0840E1CCCD}"/>
              </a:ext>
            </a:extLst>
          </p:cNvPr>
          <p:cNvSpPr txBox="1"/>
          <p:nvPr/>
        </p:nvSpPr>
        <p:spPr>
          <a:xfrm>
            <a:off x="228600" y="3429000"/>
            <a:ext cx="8534400" cy="3068597"/>
          </a:xfrm>
          <a:prstGeom prst="rect">
            <a:avLst/>
          </a:prstGeom>
          <a:solidFill>
            <a:schemeClr val="accent1">
              <a:lumMod val="75000"/>
            </a:schemeClr>
          </a:solidFill>
        </p:spPr>
        <p:txBody>
          <a:bodyPr wrap="square">
            <a:spAutoFit/>
          </a:bodyPr>
          <a:lstStyle/>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Differentiation through Vygotsky’s Zone of Proximal Development (ZPD)</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Focus: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Scaffolding, peer learning, guided practice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Strategy: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Teachers assess students' current understanding and provide just-right challenges with adult or peer support.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Example: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Ysgol y Deri</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 special school in Penarth, teaching assistants scaffold literacy tasks with visual aids and prompts, gradually reducing support.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Impact: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Learners with complex needs engage meaningfully with the curriculum and gain independence.</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5093737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F1A4F22-D976-F3B0-C597-60F593EB8C5D}"/>
              </a:ext>
            </a:extLst>
          </p:cNvPr>
          <p:cNvSpPr txBox="1"/>
          <p:nvPr/>
        </p:nvSpPr>
        <p:spPr>
          <a:xfrm>
            <a:off x="381000" y="145665"/>
            <a:ext cx="5029200" cy="6458884"/>
          </a:xfrm>
          <a:prstGeom prst="rect">
            <a:avLst/>
          </a:prstGeom>
          <a:noFill/>
        </p:spPr>
        <p:txBody>
          <a:bodyPr wrap="square">
            <a:spAutoFit/>
          </a:bodyPr>
          <a:lstStyle/>
          <a:p>
            <a:pPr>
              <a:lnSpc>
                <a:spcPct val="115000"/>
              </a:lnSpc>
              <a:spcAft>
                <a:spcPts val="800"/>
              </a:spcAft>
              <a:buNone/>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Assessment through Formative and Metacognitive Strategies</a:t>
            </a:r>
          </a:p>
          <a:p>
            <a:pPr>
              <a:lnSpc>
                <a:spcPct val="115000"/>
              </a:lnSpc>
              <a:spcAft>
                <a:spcPts val="800"/>
              </a:spcAft>
              <a:buNone/>
            </a:pP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200" b="1" kern="0" dirty="0">
                <a:effectLst/>
                <a:latin typeface="Times New Roman" panose="02020603050405020304" pitchFamily="18" charset="0"/>
                <a:ea typeface="Times New Roman" panose="02020603050405020304" pitchFamily="18" charset="0"/>
                <a:cs typeface="Arial" panose="020B0604020202020204" pitchFamily="34" charset="0"/>
              </a:rPr>
              <a:t>Focus:</a:t>
            </a:r>
            <a:r>
              <a:rPr lang="en-GB" sz="2200" kern="0" dirty="0">
                <a:effectLst/>
                <a:latin typeface="Times New Roman" panose="02020603050405020304" pitchFamily="18" charset="0"/>
                <a:ea typeface="Times New Roman" panose="02020603050405020304" pitchFamily="18" charset="0"/>
                <a:cs typeface="Arial" panose="020B0604020202020204" pitchFamily="34" charset="0"/>
              </a:rPr>
              <a:t> Self-assessment, feedback, and goal setting</a:t>
            </a: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200" b="1" kern="0" dirty="0">
                <a:effectLst/>
                <a:latin typeface="Times New Roman" panose="02020603050405020304" pitchFamily="18" charset="0"/>
                <a:ea typeface="Times New Roman" panose="02020603050405020304" pitchFamily="18" charset="0"/>
                <a:cs typeface="Arial" panose="020B0604020202020204" pitchFamily="34" charset="0"/>
              </a:rPr>
              <a:t>Strategy:</a:t>
            </a:r>
            <a:r>
              <a:rPr lang="en-GB" sz="2200" kern="0" dirty="0">
                <a:effectLst/>
                <a:latin typeface="Times New Roman" panose="02020603050405020304" pitchFamily="18" charset="0"/>
                <a:ea typeface="Times New Roman" panose="02020603050405020304" pitchFamily="18" charset="0"/>
                <a:cs typeface="Arial" panose="020B0604020202020204" pitchFamily="34" charset="0"/>
              </a:rPr>
              <a:t> Teachers use formative questioning, reflective journals, and learning intentions to guide pupils’ metacognitive awareness.</a:t>
            </a: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200" b="1" kern="0" dirty="0">
                <a:effectLst/>
                <a:latin typeface="Times New Roman" panose="02020603050405020304" pitchFamily="18" charset="0"/>
                <a:ea typeface="Times New Roman" panose="02020603050405020304" pitchFamily="18" charset="0"/>
                <a:cs typeface="Arial" panose="020B0604020202020204" pitchFamily="34" charset="0"/>
              </a:rPr>
              <a:t>Example: </a:t>
            </a:r>
            <a:r>
              <a:rPr lang="en-GB" sz="2200" kern="0" dirty="0">
                <a:effectLst/>
                <a:latin typeface="Times New Roman" panose="02020603050405020304" pitchFamily="18" charset="0"/>
                <a:ea typeface="Times New Roman" panose="02020603050405020304" pitchFamily="18" charset="0"/>
                <a:cs typeface="Arial" panose="020B0604020202020204" pitchFamily="34" charset="0"/>
              </a:rPr>
              <a:t>In </a:t>
            </a:r>
            <a:r>
              <a:rPr lang="en-GB" sz="2200" b="1" kern="0" dirty="0">
                <a:effectLst/>
                <a:latin typeface="Times New Roman" panose="02020603050405020304" pitchFamily="18" charset="0"/>
                <a:ea typeface="Times New Roman" panose="02020603050405020304" pitchFamily="18" charset="0"/>
                <a:cs typeface="Arial" panose="020B0604020202020204" pitchFamily="34" charset="0"/>
              </a:rPr>
              <a:t>Cardiff high schools</a:t>
            </a:r>
            <a:r>
              <a:rPr lang="en-GB" sz="2200" kern="0" dirty="0">
                <a:effectLst/>
                <a:latin typeface="Times New Roman" panose="02020603050405020304" pitchFamily="18" charset="0"/>
                <a:ea typeface="Times New Roman" panose="02020603050405020304" pitchFamily="18" charset="0"/>
                <a:cs typeface="Arial" panose="020B0604020202020204" pitchFamily="34" charset="0"/>
              </a:rPr>
              <a:t>, pupils write reflection logs after feedback on essays, identifying their next steps and personal strategies.</a:t>
            </a: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2200" b="1" kern="0" dirty="0">
                <a:effectLst/>
                <a:latin typeface="Times New Roman" panose="02020603050405020304" pitchFamily="18" charset="0"/>
                <a:ea typeface="Times New Roman" panose="02020603050405020304" pitchFamily="18" charset="0"/>
                <a:cs typeface="Arial" panose="020B0604020202020204" pitchFamily="34" charset="0"/>
              </a:rPr>
              <a:t>Impact:</a:t>
            </a:r>
            <a:r>
              <a:rPr lang="en-GB" sz="2200" kern="0" dirty="0">
                <a:effectLst/>
                <a:latin typeface="Times New Roman" panose="02020603050405020304" pitchFamily="18" charset="0"/>
                <a:ea typeface="Times New Roman" panose="02020603050405020304" pitchFamily="18" charset="0"/>
                <a:cs typeface="Arial" panose="020B0604020202020204" pitchFamily="34" charset="0"/>
              </a:rPr>
              <a:t> Pupils become self-regulated learners with improved outcomes.</a:t>
            </a:r>
            <a:endParaRPr lang="en-GB" sz="2200" kern="100" dirty="0">
              <a:effectLst/>
              <a:latin typeface="Aptos" panose="020B0004020202020204" pitchFamily="34" charset="0"/>
              <a:ea typeface="DengXian" panose="02010600030101010101" pitchFamily="2" charset="-122"/>
              <a:cs typeface="Arial" panose="020B0604020202020204" pitchFamily="34" charset="0"/>
            </a:endParaRPr>
          </a:p>
        </p:txBody>
      </p:sp>
      <p:pic>
        <p:nvPicPr>
          <p:cNvPr id="1026" name="Picture 2" descr="The Role of Metacognition in Learning ...">
            <a:extLst>
              <a:ext uri="{FF2B5EF4-FFF2-40B4-BE49-F238E27FC236}">
                <a16:creationId xmlns:a16="http://schemas.microsoft.com/office/drawing/2014/main" id="{C56745E1-F55A-3C29-28E2-294BEBF101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400" y="457200"/>
            <a:ext cx="3276600" cy="224888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ormative Assessment Strategies for ...">
            <a:extLst>
              <a:ext uri="{FF2B5EF4-FFF2-40B4-BE49-F238E27FC236}">
                <a16:creationId xmlns:a16="http://schemas.microsoft.com/office/drawing/2014/main" id="{98E94C9A-655F-0BEF-BB2C-D74054F892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480" y="3409335"/>
            <a:ext cx="3886520" cy="2466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81337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47F26634-9FA8-4679-B619-B9DFA21E0D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77232" y="0"/>
            <a:ext cx="3266767"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7C7166-0C49-6491-44DC-5661F4C039D6}"/>
              </a:ext>
            </a:extLst>
          </p:cNvPr>
          <p:cNvSpPr>
            <a:spLocks noGrp="1"/>
          </p:cNvSpPr>
          <p:nvPr>
            <p:ph type="title"/>
          </p:nvPr>
        </p:nvSpPr>
        <p:spPr>
          <a:xfrm>
            <a:off x="6117262" y="200311"/>
            <a:ext cx="2658026" cy="1609344"/>
          </a:xfrm>
          <a:ln>
            <a:noFill/>
          </a:ln>
        </p:spPr>
        <p:txBody>
          <a:bodyPr vert="horz" lIns="91440" tIns="45720" rIns="91440" bIns="45720" rtlCol="0" anchor="ctr">
            <a:normAutofit/>
          </a:bodyPr>
          <a:lstStyle/>
          <a:p>
            <a:r>
              <a:rPr lang="en-US" sz="2200" dirty="0">
                <a:effectLst/>
              </a:rPr>
              <a:t>Supporting Mental Health and Well-being in the Classroom</a:t>
            </a:r>
            <a:endParaRPr lang="en-US" sz="2200" dirty="0"/>
          </a:p>
        </p:txBody>
      </p:sp>
      <p:pic>
        <p:nvPicPr>
          <p:cNvPr id="3074" name="Picture 2" descr="Children's Mental Health Week">
            <a:extLst>
              <a:ext uri="{FF2B5EF4-FFF2-40B4-BE49-F238E27FC236}">
                <a16:creationId xmlns:a16="http://schemas.microsoft.com/office/drawing/2014/main" id="{EA566122-776D-92BB-555B-7174C8A9F2A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28600" y="685800"/>
            <a:ext cx="5161702" cy="516170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E435E6E-27A3-C11E-257F-14489EA2A086}"/>
              </a:ext>
            </a:extLst>
          </p:cNvPr>
          <p:cNvSpPr txBox="1"/>
          <p:nvPr/>
        </p:nvSpPr>
        <p:spPr>
          <a:xfrm>
            <a:off x="6117263" y="2121408"/>
            <a:ext cx="2658025" cy="4660392"/>
          </a:xfrm>
          <a:prstGeom prst="rect">
            <a:avLst/>
          </a:prstGeom>
        </p:spPr>
        <p:txBody>
          <a:bodyPr vert="horz" lIns="91440" tIns="45720" rIns="91440" bIns="45720" rtlCol="0">
            <a:normAutofit fontScale="92500" lnSpcReduction="10000"/>
          </a:bodyPr>
          <a:lstStyle/>
          <a:p>
            <a:pPr indent="-182880" defTabSz="914400">
              <a:lnSpc>
                <a:spcPct val="90000"/>
              </a:lnSpc>
              <a:spcAft>
                <a:spcPts val="800"/>
              </a:spcAft>
              <a:buClr>
                <a:schemeClr val="accent1">
                  <a:lumMod val="75000"/>
                </a:schemeClr>
              </a:buClr>
              <a:buSzPct val="85000"/>
              <a:buFont typeface="Wingdings" pitchFamily="2" charset="2"/>
              <a:buChar char="§"/>
            </a:pPr>
            <a:r>
              <a:rPr lang="en-US" sz="1600" dirty="0">
                <a:effectLst/>
              </a:rPr>
              <a:t>Educational psychology equips teachers with tools to:</a:t>
            </a:r>
          </a:p>
          <a:p>
            <a:pPr marL="342900" lvl="0" indent="-182880" defTabSz="914400">
              <a:lnSpc>
                <a:spcPct val="90000"/>
              </a:lnSpc>
              <a:spcAft>
                <a:spcPts val="800"/>
              </a:spcAft>
              <a:buClr>
                <a:schemeClr val="accent1">
                  <a:lumMod val="75000"/>
                </a:schemeClr>
              </a:buClr>
              <a:buSzPct val="85000"/>
              <a:buFont typeface="Wingdings" pitchFamily="2" charset="2"/>
              <a:buChar char="§"/>
              <a:tabLst>
                <a:tab pos="457200" algn="l"/>
              </a:tabLst>
            </a:pPr>
            <a:r>
              <a:rPr lang="en-US" sz="1600" dirty="0" err="1">
                <a:effectLst/>
              </a:rPr>
              <a:t>Recognise</a:t>
            </a:r>
            <a:r>
              <a:rPr lang="en-US" sz="1600" dirty="0">
                <a:effectLst/>
              </a:rPr>
              <a:t> emotional and psychological barriers to learning (e.g., </a:t>
            </a:r>
            <a:r>
              <a:rPr lang="en-US" sz="1600" b="1" dirty="0">
                <a:effectLst/>
              </a:rPr>
              <a:t>anxiety</a:t>
            </a:r>
            <a:r>
              <a:rPr lang="en-US" sz="1600" dirty="0">
                <a:effectLst/>
              </a:rPr>
              <a:t>, </a:t>
            </a:r>
            <a:r>
              <a:rPr lang="en-US" sz="1600" b="1" dirty="0">
                <a:effectLst/>
              </a:rPr>
              <a:t>trauma</a:t>
            </a:r>
            <a:r>
              <a:rPr lang="en-US" sz="1600" dirty="0">
                <a:effectLst/>
              </a:rPr>
              <a:t>, </a:t>
            </a:r>
            <a:r>
              <a:rPr lang="en-US" sz="1600" b="1" dirty="0">
                <a:effectLst/>
              </a:rPr>
              <a:t>attachment difficulties</a:t>
            </a:r>
            <a:r>
              <a:rPr lang="en-US" sz="1600" dirty="0">
                <a:effectLst/>
              </a:rPr>
              <a:t>)</a:t>
            </a:r>
          </a:p>
          <a:p>
            <a:pPr marL="342900" lvl="0" indent="-182880" defTabSz="914400">
              <a:lnSpc>
                <a:spcPct val="90000"/>
              </a:lnSpc>
              <a:spcAft>
                <a:spcPts val="800"/>
              </a:spcAft>
              <a:buClr>
                <a:schemeClr val="accent1">
                  <a:lumMod val="75000"/>
                </a:schemeClr>
              </a:buClr>
              <a:buSzPct val="85000"/>
              <a:buFont typeface="Wingdings" pitchFamily="2" charset="2"/>
              <a:buChar char="§"/>
              <a:tabLst>
                <a:tab pos="457200" algn="l"/>
              </a:tabLst>
            </a:pPr>
            <a:r>
              <a:rPr lang="en-US" sz="1600" dirty="0">
                <a:effectLst/>
              </a:rPr>
              <a:t>Promote </a:t>
            </a:r>
            <a:r>
              <a:rPr lang="en-US" sz="1600" b="1" dirty="0">
                <a:effectLst/>
              </a:rPr>
              <a:t>emotionally safe, inclusive environments</a:t>
            </a:r>
            <a:endParaRPr lang="en-US" sz="1600" dirty="0">
              <a:effectLst/>
            </a:endParaRPr>
          </a:p>
          <a:p>
            <a:pPr marL="342900" lvl="0" indent="-182880" defTabSz="914400">
              <a:lnSpc>
                <a:spcPct val="90000"/>
              </a:lnSpc>
              <a:spcAft>
                <a:spcPts val="800"/>
              </a:spcAft>
              <a:buClr>
                <a:schemeClr val="accent1">
                  <a:lumMod val="75000"/>
                </a:schemeClr>
              </a:buClr>
              <a:buSzPct val="85000"/>
              <a:buFont typeface="Wingdings" pitchFamily="2" charset="2"/>
              <a:buChar char="§"/>
              <a:tabLst>
                <a:tab pos="457200" algn="l"/>
              </a:tabLst>
            </a:pPr>
            <a:r>
              <a:rPr lang="en-US" sz="1600" dirty="0">
                <a:effectLst/>
              </a:rPr>
              <a:t>Support children’s </a:t>
            </a:r>
            <a:r>
              <a:rPr lang="en-US" sz="1600" b="1" dirty="0">
                <a:effectLst/>
              </a:rPr>
              <a:t>social-emotional development</a:t>
            </a:r>
            <a:r>
              <a:rPr lang="en-US" sz="1600" dirty="0">
                <a:effectLst/>
              </a:rPr>
              <a:t> and </a:t>
            </a:r>
            <a:r>
              <a:rPr lang="en-US" sz="1600" b="1" dirty="0">
                <a:effectLst/>
              </a:rPr>
              <a:t>resilience</a:t>
            </a:r>
            <a:endParaRPr lang="en-US" sz="1600" dirty="0">
              <a:effectLst/>
            </a:endParaRPr>
          </a:p>
          <a:p>
            <a:pPr indent="-182880" defTabSz="914400">
              <a:lnSpc>
                <a:spcPct val="90000"/>
              </a:lnSpc>
              <a:spcAft>
                <a:spcPts val="800"/>
              </a:spcAft>
              <a:buClr>
                <a:schemeClr val="accent1">
                  <a:lumMod val="75000"/>
                </a:schemeClr>
              </a:buClr>
              <a:buSzPct val="85000"/>
              <a:buFont typeface="Wingdings" pitchFamily="2" charset="2"/>
              <a:buChar char="§"/>
            </a:pPr>
            <a:r>
              <a:rPr lang="en-US" sz="1600" dirty="0">
                <a:effectLst/>
              </a:rPr>
              <a:t>This is particularly crucial in the context of the </a:t>
            </a:r>
            <a:r>
              <a:rPr lang="en-US" sz="1600" b="1" dirty="0">
                <a:effectLst/>
              </a:rPr>
              <a:t>Curriculum for Wales</a:t>
            </a:r>
            <a:r>
              <a:rPr lang="en-US" sz="1600" dirty="0">
                <a:effectLst/>
              </a:rPr>
              <a:t>, which </a:t>
            </a:r>
            <a:r>
              <a:rPr lang="en-US" sz="1600" dirty="0" err="1">
                <a:effectLst/>
              </a:rPr>
              <a:t>emphasises</a:t>
            </a:r>
            <a:r>
              <a:rPr lang="en-US" sz="1600" dirty="0">
                <a:effectLst/>
              </a:rPr>
              <a:t> </a:t>
            </a:r>
            <a:r>
              <a:rPr lang="en-US" sz="1600" b="1" dirty="0">
                <a:effectLst/>
              </a:rPr>
              <a:t>"Health and Wellbeing"</a:t>
            </a:r>
            <a:r>
              <a:rPr lang="en-US" sz="1600" dirty="0">
                <a:effectLst/>
              </a:rPr>
              <a:t> as one of its six key Areas of Learning and Experience (</a:t>
            </a:r>
            <a:r>
              <a:rPr lang="en-US" sz="1600" dirty="0" err="1">
                <a:effectLst/>
              </a:rPr>
              <a:t>AoLE</a:t>
            </a:r>
            <a:r>
              <a:rPr lang="en-US" sz="1600" dirty="0">
                <a:effectLst/>
              </a:rPr>
              <a:t>).</a:t>
            </a:r>
          </a:p>
        </p:txBody>
      </p:sp>
      <p:grpSp>
        <p:nvGrpSpPr>
          <p:cNvPr id="3081" name="Group 3080">
            <a:extLst>
              <a:ext uri="{FF2B5EF4-FFF2-40B4-BE49-F238E27FC236}">
                <a16:creationId xmlns:a16="http://schemas.microsoft.com/office/drawing/2014/main" id="{79456847-F660-4ED4-9541-E8AB51FCAF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51293" y="6229681"/>
            <a:ext cx="342900" cy="457200"/>
            <a:chOff x="11361456" y="6195813"/>
            <a:chExt cx="548640" cy="548640"/>
          </a:xfrm>
        </p:grpSpPr>
        <p:sp>
          <p:nvSpPr>
            <p:cNvPr id="3082" name="Oval 3081">
              <a:extLst>
                <a:ext uri="{FF2B5EF4-FFF2-40B4-BE49-F238E27FC236}">
                  <a16:creationId xmlns:a16="http://schemas.microsoft.com/office/drawing/2014/main" id="{CBA548B4-3D52-4409-99DD-B2A24D2015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083" name="Oval 3082">
              <a:extLst>
                <a:ext uri="{FF2B5EF4-FFF2-40B4-BE49-F238E27FC236}">
                  <a16:creationId xmlns:a16="http://schemas.microsoft.com/office/drawing/2014/main" id="{3AE84337-22C7-4E22-AAE5-97E3848BC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677795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50157-FC2D-9C07-0B9A-D0735D23B76D}"/>
              </a:ext>
            </a:extLst>
          </p:cNvPr>
          <p:cNvSpPr>
            <a:spLocks noGrp="1"/>
          </p:cNvSpPr>
          <p:nvPr>
            <p:ph type="title"/>
          </p:nvPr>
        </p:nvSpPr>
        <p:spPr>
          <a:xfrm>
            <a:off x="381000" y="-228600"/>
            <a:ext cx="7772400" cy="1255401"/>
          </a:xfrm>
        </p:spPr>
        <p:txBody>
          <a:bodyPr>
            <a:normAutofit/>
          </a:bodyPr>
          <a:lstStyle/>
          <a:p>
            <a:r>
              <a:rPr lang="en-GB" sz="3200" b="1" kern="0" dirty="0">
                <a:effectLst/>
                <a:latin typeface="Times New Roman" panose="02020603050405020304" pitchFamily="18" charset="0"/>
                <a:ea typeface="Times New Roman" panose="02020603050405020304" pitchFamily="18" charset="0"/>
              </a:rPr>
              <a:t>How This Works in Practice</a:t>
            </a:r>
            <a:endParaRPr lang="en-GB" sz="6000" dirty="0"/>
          </a:p>
        </p:txBody>
      </p:sp>
      <p:sp>
        <p:nvSpPr>
          <p:cNvPr id="11" name="TextBox 10">
            <a:extLst>
              <a:ext uri="{FF2B5EF4-FFF2-40B4-BE49-F238E27FC236}">
                <a16:creationId xmlns:a16="http://schemas.microsoft.com/office/drawing/2014/main" id="{FDD78339-2668-C0BB-CF58-B54DFB314233}"/>
              </a:ext>
            </a:extLst>
          </p:cNvPr>
          <p:cNvSpPr txBox="1"/>
          <p:nvPr/>
        </p:nvSpPr>
        <p:spPr>
          <a:xfrm>
            <a:off x="14748" y="838200"/>
            <a:ext cx="4572000" cy="6038320"/>
          </a:xfrm>
          <a:prstGeom prst="rect">
            <a:avLst/>
          </a:prstGeom>
          <a:solidFill>
            <a:schemeClr val="accent1">
              <a:lumMod val="60000"/>
              <a:lumOff val="40000"/>
            </a:schemeClr>
          </a:solidFill>
        </p:spPr>
        <p:txBody>
          <a:bodyPr wrap="square">
            <a:spAutoFit/>
          </a:bodyPr>
          <a:lstStyle/>
          <a:p>
            <a:pPr>
              <a:lnSpc>
                <a:spcPct val="115000"/>
              </a:lnSpc>
              <a:spcAft>
                <a:spcPts val="800"/>
              </a:spcAft>
              <a:buNone/>
            </a:pPr>
            <a:r>
              <a:rPr lang="en-GB" b="1" kern="0" dirty="0">
                <a:effectLst/>
                <a:latin typeface="Times New Roman" panose="02020603050405020304" pitchFamily="18" charset="0"/>
                <a:ea typeface="Times New Roman" panose="02020603050405020304" pitchFamily="18" charset="0"/>
                <a:cs typeface="Arial" panose="020B0604020202020204" pitchFamily="34" charset="0"/>
              </a:rPr>
              <a:t>Understanding Anxiety and Trauma in Learners</a:t>
            </a:r>
          </a:p>
          <a:p>
            <a:pPr>
              <a:lnSpc>
                <a:spcPct val="115000"/>
              </a:lnSpc>
              <a:spcAft>
                <a:spcPts val="800"/>
              </a:spcAft>
              <a:buNone/>
            </a:pPr>
            <a:endParaRPr lang="en-GB" sz="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Focus:</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Impact of stress and trauma on cognition and behaviour (fight/flight/freeze)</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Strategy:</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Use trauma-informed approaches—predictable routines, calm communication, and relational safety.</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Example: </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In </a:t>
            </a: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Torfaen</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schools use the </a:t>
            </a: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Trauma-Informed Schools UK (TISUK)</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framework to support pupils with adverse childhood experiences (ACEs). Staff are trained to understand triggers and employ de-escalation techniques.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600" b="1" kern="0" dirty="0">
                <a:effectLst/>
                <a:latin typeface="Times New Roman" panose="02020603050405020304" pitchFamily="18" charset="0"/>
                <a:ea typeface="Times New Roman" panose="02020603050405020304" pitchFamily="18" charset="0"/>
                <a:cs typeface="Arial" panose="020B0604020202020204" pitchFamily="34" charset="0"/>
              </a:rPr>
              <a:t>Impact:</a:t>
            </a: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 Pupils report feeling safer and more understood; reduced behaviour referrals and improved attendance.</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Porges, S. W. (2011). </a:t>
            </a:r>
            <a:r>
              <a:rPr lang="en-GB" sz="1600" i="1" kern="0" dirty="0">
                <a:effectLst/>
                <a:latin typeface="Times New Roman" panose="02020603050405020304" pitchFamily="18" charset="0"/>
                <a:ea typeface="Times New Roman" panose="02020603050405020304" pitchFamily="18" charset="0"/>
                <a:cs typeface="Arial" panose="020B0604020202020204" pitchFamily="34" charset="0"/>
              </a:rPr>
              <a:t>The polyvagal theory: Neurophysiological foundations of emotions.</a:t>
            </a:r>
          </a:p>
          <a:p>
            <a:pPr lvl="0">
              <a:lnSpc>
                <a:spcPct val="115000"/>
              </a:lnSpc>
              <a:spcAft>
                <a:spcPts val="800"/>
              </a:spcAft>
              <a:buSzPts val="1000"/>
              <a:tabLst>
                <a:tab pos="457200" algn="l"/>
              </a:tabLst>
            </a:pPr>
            <a:endParaRPr lang="en-GB" sz="10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13" name="TextBox 12">
            <a:extLst>
              <a:ext uri="{FF2B5EF4-FFF2-40B4-BE49-F238E27FC236}">
                <a16:creationId xmlns:a16="http://schemas.microsoft.com/office/drawing/2014/main" id="{5564DB20-D8B7-4739-6283-99EEF3F96631}"/>
              </a:ext>
            </a:extLst>
          </p:cNvPr>
          <p:cNvSpPr txBox="1"/>
          <p:nvPr/>
        </p:nvSpPr>
        <p:spPr>
          <a:xfrm>
            <a:off x="4724400" y="838200"/>
            <a:ext cx="4343400" cy="5082482"/>
          </a:xfrm>
          <a:prstGeom prst="rect">
            <a:avLst/>
          </a:prstGeom>
          <a:solidFill>
            <a:schemeClr val="accent3">
              <a:lumMod val="60000"/>
              <a:lumOff val="40000"/>
            </a:schemeClr>
          </a:solidFill>
        </p:spPr>
        <p:txBody>
          <a:bodyPr wrap="square">
            <a:spAutoFit/>
          </a:bodyPr>
          <a:lstStyle/>
          <a:p>
            <a:pPr>
              <a:lnSpc>
                <a:spcPct val="115000"/>
              </a:lnSpc>
              <a:spcAft>
                <a:spcPts val="800"/>
              </a:spcAft>
              <a:buNone/>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 Promoting Emotional Regulation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Focus: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Helping students recognise and manage their emotions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Strategy: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Introduce emotion check-ins, feelings vocabulary, and mindfulness.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Example: </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At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Ysgol y </a:t>
            </a:r>
            <a:r>
              <a:rPr lang="en-GB" sz="1800" b="1" kern="0" dirty="0" err="1">
                <a:effectLst/>
                <a:latin typeface="Times New Roman" panose="02020603050405020304" pitchFamily="18" charset="0"/>
                <a:ea typeface="Times New Roman" panose="02020603050405020304" pitchFamily="18" charset="0"/>
                <a:cs typeface="Arial" panose="020B0604020202020204" pitchFamily="34" charset="0"/>
              </a:rPr>
              <a:t>Gogarth</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in Llandudno (a special school), staff use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Zones of Regulation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and daily emotional check-ins to help autistic learners express and manage feelings.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Impact:</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Pupils become more self-aware and show reduced anxiety during transitions or unfamiliar tasks.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Brackett, M. (2019). </a:t>
            </a:r>
            <a:r>
              <a:rPr lang="en-GB" sz="1800" i="1" kern="0" dirty="0">
                <a:effectLst/>
                <a:latin typeface="Times New Roman" panose="02020603050405020304" pitchFamily="18" charset="0"/>
                <a:ea typeface="Times New Roman" panose="02020603050405020304" pitchFamily="18" charset="0"/>
                <a:cs typeface="Arial" panose="020B0604020202020204" pitchFamily="34" charset="0"/>
              </a:rPr>
              <a:t>Permission to Feel.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040755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9B55B0-3470-683D-5C58-7A164ACCC4BA}"/>
              </a:ext>
            </a:extLst>
          </p:cNvPr>
          <p:cNvSpPr>
            <a:spLocks noGrp="1"/>
          </p:cNvSpPr>
          <p:nvPr>
            <p:ph idx="1"/>
          </p:nvPr>
        </p:nvSpPr>
        <p:spPr>
          <a:xfrm>
            <a:off x="152400" y="76200"/>
            <a:ext cx="8877300" cy="3379839"/>
          </a:xfrm>
          <a:solidFill>
            <a:schemeClr val="accent1">
              <a:lumMod val="75000"/>
            </a:schemeClr>
          </a:solidFill>
        </p:spPr>
        <p:txBody>
          <a:bodyPr>
            <a:normAutofit fontScale="70000" lnSpcReduction="20000"/>
          </a:bodyPr>
          <a:lstStyle/>
          <a:p>
            <a:pPr>
              <a:lnSpc>
                <a:spcPct val="115000"/>
              </a:lnSpc>
              <a:spcAft>
                <a:spcPts val="800"/>
              </a:spcAft>
              <a:buNone/>
            </a:pPr>
            <a:r>
              <a:rPr lang="en-GB" sz="2600" b="1" kern="0" dirty="0">
                <a:effectLst/>
                <a:latin typeface="Times New Roman" panose="02020603050405020304" pitchFamily="18" charset="0"/>
                <a:ea typeface="Times New Roman" panose="02020603050405020304" pitchFamily="18" charset="0"/>
                <a:cs typeface="Arial" panose="020B0604020202020204" pitchFamily="34" charset="0"/>
              </a:rPr>
              <a:t>Fostering Positive Relationships</a:t>
            </a:r>
            <a:endParaRPr lang="en-GB" sz="2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100" b="1" kern="0" dirty="0">
                <a:effectLst/>
                <a:latin typeface="Times New Roman" panose="02020603050405020304" pitchFamily="18" charset="0"/>
                <a:ea typeface="Times New Roman" panose="02020603050405020304" pitchFamily="18" charset="0"/>
                <a:cs typeface="Arial" panose="020B0604020202020204" pitchFamily="34" charset="0"/>
              </a:rPr>
              <a:t>Focus:</a:t>
            </a:r>
            <a:r>
              <a:rPr lang="en-GB" sz="2100" kern="0" dirty="0">
                <a:effectLst/>
                <a:latin typeface="Times New Roman" panose="02020603050405020304" pitchFamily="18" charset="0"/>
                <a:ea typeface="Times New Roman" panose="02020603050405020304" pitchFamily="18" charset="0"/>
                <a:cs typeface="Arial" panose="020B0604020202020204" pitchFamily="34" charset="0"/>
              </a:rPr>
              <a:t> Attachment theory and its impact on trust and engagement</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100" b="1" kern="0" dirty="0">
                <a:effectLst/>
                <a:latin typeface="Times New Roman" panose="02020603050405020304" pitchFamily="18" charset="0"/>
                <a:ea typeface="Times New Roman" panose="02020603050405020304" pitchFamily="18" charset="0"/>
                <a:cs typeface="Arial" panose="020B0604020202020204" pitchFamily="34" charset="0"/>
              </a:rPr>
              <a:t>Strategy:</a:t>
            </a:r>
            <a:r>
              <a:rPr lang="en-GB" sz="2100" kern="0" dirty="0">
                <a:effectLst/>
                <a:latin typeface="Times New Roman" panose="02020603050405020304" pitchFamily="18" charset="0"/>
                <a:ea typeface="Times New Roman" panose="02020603050405020304" pitchFamily="18" charset="0"/>
                <a:cs typeface="Arial" panose="020B0604020202020204" pitchFamily="34" charset="0"/>
              </a:rPr>
              <a:t> Teachers build secure relationships through consistency, emotional availability, and positive regard.</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100" b="1" kern="0" dirty="0">
                <a:effectLst/>
                <a:latin typeface="Times New Roman" panose="02020603050405020304" pitchFamily="18" charset="0"/>
                <a:ea typeface="Times New Roman" panose="02020603050405020304" pitchFamily="18" charset="0"/>
                <a:cs typeface="Arial" panose="020B0604020202020204" pitchFamily="34" charset="0"/>
              </a:rPr>
              <a:t>Example: </a:t>
            </a:r>
            <a:r>
              <a:rPr lang="en-GB" sz="2100" kern="0" dirty="0">
                <a:effectLst/>
                <a:latin typeface="Times New Roman" panose="02020603050405020304" pitchFamily="18" charset="0"/>
                <a:ea typeface="Times New Roman" panose="02020603050405020304" pitchFamily="18" charset="0"/>
                <a:cs typeface="Arial" panose="020B0604020202020204" pitchFamily="34" charset="0"/>
              </a:rPr>
              <a:t>In </a:t>
            </a:r>
            <a:r>
              <a:rPr lang="en-GB" sz="2100" b="1" kern="0" dirty="0">
                <a:effectLst/>
                <a:latin typeface="Times New Roman" panose="02020603050405020304" pitchFamily="18" charset="0"/>
                <a:ea typeface="Times New Roman" panose="02020603050405020304" pitchFamily="18" charset="0"/>
                <a:cs typeface="Arial" panose="020B0604020202020204" pitchFamily="34" charset="0"/>
              </a:rPr>
              <a:t>Neath Port Talbot</a:t>
            </a:r>
            <a:r>
              <a:rPr lang="en-GB" sz="2100" kern="0" dirty="0">
                <a:effectLst/>
                <a:latin typeface="Times New Roman" panose="02020603050405020304" pitchFamily="18" charset="0"/>
                <a:ea typeface="Times New Roman" panose="02020603050405020304" pitchFamily="18" charset="0"/>
                <a:cs typeface="Arial" panose="020B0604020202020204" pitchFamily="34" charset="0"/>
              </a:rPr>
              <a:t>, schools implement </a:t>
            </a:r>
            <a:r>
              <a:rPr lang="en-GB" sz="2100" b="1" kern="0" dirty="0">
                <a:effectLst/>
                <a:latin typeface="Times New Roman" panose="02020603050405020304" pitchFamily="18" charset="0"/>
                <a:ea typeface="Times New Roman" panose="02020603050405020304" pitchFamily="18" charset="0"/>
                <a:cs typeface="Arial" panose="020B0604020202020204" pitchFamily="34" charset="0"/>
              </a:rPr>
              <a:t>Emotion Coaching</a:t>
            </a:r>
            <a:r>
              <a:rPr lang="en-GB" sz="2100" kern="0" dirty="0">
                <a:effectLst/>
                <a:latin typeface="Times New Roman" panose="02020603050405020304" pitchFamily="18" charset="0"/>
                <a:ea typeface="Times New Roman" panose="02020603050405020304" pitchFamily="18" charset="0"/>
                <a:cs typeface="Arial" panose="020B0604020202020204" pitchFamily="34" charset="0"/>
              </a:rPr>
              <a:t> based on attachment theory to support vulnerable learners, particularly those in care or at risk.</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2100" b="1" kern="0" dirty="0">
                <a:effectLst/>
                <a:latin typeface="Times New Roman" panose="02020603050405020304" pitchFamily="18" charset="0"/>
                <a:ea typeface="Times New Roman" panose="02020603050405020304" pitchFamily="18" charset="0"/>
                <a:cs typeface="Arial" panose="020B0604020202020204" pitchFamily="34" charset="0"/>
              </a:rPr>
              <a:t>Impact:</a:t>
            </a:r>
            <a:r>
              <a:rPr lang="en-GB" sz="2100" kern="0" dirty="0">
                <a:effectLst/>
                <a:latin typeface="Times New Roman" panose="02020603050405020304" pitchFamily="18" charset="0"/>
                <a:ea typeface="Times New Roman" panose="02020603050405020304" pitchFamily="18" charset="0"/>
                <a:cs typeface="Arial" panose="020B0604020202020204" pitchFamily="34" charset="0"/>
              </a:rPr>
              <a:t> Pupils develop trusting relationships and improved behaviour. Teachers report increased empathy and reduced stress.</a:t>
            </a:r>
            <a:endParaRPr lang="en-GB" sz="21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kern="0" dirty="0">
                <a:effectLst/>
                <a:latin typeface="Times New Roman" panose="02020603050405020304" pitchFamily="18" charset="0"/>
                <a:ea typeface="Times New Roman" panose="02020603050405020304" pitchFamily="18" charset="0"/>
                <a:cs typeface="Arial" panose="020B0604020202020204" pitchFamily="34" charset="0"/>
              </a:rPr>
              <a:t>Rose, J., Gilbert, L., &amp; McGuire-Snieckus, R. (2015). </a:t>
            </a:r>
            <a:r>
              <a:rPr lang="en-GB" i="1" kern="0" dirty="0">
                <a:effectLst/>
                <a:latin typeface="Times New Roman" panose="02020603050405020304" pitchFamily="18" charset="0"/>
                <a:ea typeface="Times New Roman" panose="02020603050405020304" pitchFamily="18" charset="0"/>
                <a:cs typeface="Arial" panose="020B0604020202020204" pitchFamily="34" charset="0"/>
              </a:rPr>
              <a:t>Emotion Coaching as a whole-school approach in a UK primary special school: A case study.</a:t>
            </a:r>
            <a:r>
              <a:rPr lang="en-GB" kern="0" dirty="0">
                <a:effectLst/>
                <a:latin typeface="Times New Roman" panose="02020603050405020304" pitchFamily="18" charset="0"/>
                <a:ea typeface="Times New Roman" panose="02020603050405020304" pitchFamily="18" charset="0"/>
                <a:cs typeface="Arial" panose="020B0604020202020204" pitchFamily="34" charset="0"/>
              </a:rPr>
              <a:t> British Journal of Special Education.</a:t>
            </a: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5" name="TextBox 4">
            <a:extLst>
              <a:ext uri="{FF2B5EF4-FFF2-40B4-BE49-F238E27FC236}">
                <a16:creationId xmlns:a16="http://schemas.microsoft.com/office/drawing/2014/main" id="{CBBE3260-4A20-7F40-600D-6320048ADE31}"/>
              </a:ext>
            </a:extLst>
          </p:cNvPr>
          <p:cNvSpPr txBox="1"/>
          <p:nvPr/>
        </p:nvSpPr>
        <p:spPr>
          <a:xfrm>
            <a:off x="114300" y="3619011"/>
            <a:ext cx="8915400" cy="3162789"/>
          </a:xfrm>
          <a:prstGeom prst="rect">
            <a:avLst/>
          </a:prstGeom>
          <a:solidFill>
            <a:schemeClr val="accent5">
              <a:lumMod val="60000"/>
              <a:lumOff val="40000"/>
            </a:schemeClr>
          </a:solidFill>
        </p:spPr>
        <p:txBody>
          <a:bodyPr wrap="square">
            <a:spAutoFit/>
          </a:bodyPr>
          <a:lstStyle/>
          <a:p>
            <a:pPr>
              <a:lnSpc>
                <a:spcPct val="115000"/>
              </a:lnSpc>
              <a:spcAft>
                <a:spcPts val="800"/>
              </a:spcAft>
              <a:buNone/>
            </a:pPr>
            <a:r>
              <a:rPr lang="en-GB" b="1" kern="0" dirty="0">
                <a:effectLst/>
                <a:latin typeface="Times New Roman" panose="02020603050405020304" pitchFamily="18" charset="0"/>
                <a:ea typeface="Times New Roman" panose="02020603050405020304" pitchFamily="18" charset="0"/>
                <a:cs typeface="Arial" panose="020B0604020202020204" pitchFamily="34" charset="0"/>
              </a:rPr>
              <a:t>Creating Safe, Inclusive Environments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500" b="1" kern="0" dirty="0">
                <a:effectLst/>
                <a:latin typeface="Times New Roman" panose="02020603050405020304" pitchFamily="18" charset="0"/>
                <a:ea typeface="Times New Roman" panose="02020603050405020304" pitchFamily="18" charset="0"/>
                <a:cs typeface="Arial" panose="020B0604020202020204" pitchFamily="34" charset="0"/>
              </a:rPr>
              <a:t>Focus:</a:t>
            </a:r>
            <a:r>
              <a:rPr lang="en-GB" sz="1500" kern="0" dirty="0">
                <a:effectLst/>
                <a:latin typeface="Times New Roman" panose="02020603050405020304" pitchFamily="18" charset="0"/>
                <a:ea typeface="Times New Roman" panose="02020603050405020304" pitchFamily="18" charset="0"/>
                <a:cs typeface="Arial" panose="020B0604020202020204" pitchFamily="34" charset="0"/>
              </a:rPr>
              <a:t> Belonging, inclusion, and mental health promotion</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500" b="1" kern="0" dirty="0">
                <a:effectLst/>
                <a:latin typeface="Times New Roman" panose="02020603050405020304" pitchFamily="18" charset="0"/>
                <a:ea typeface="Times New Roman" panose="02020603050405020304" pitchFamily="18" charset="0"/>
                <a:cs typeface="Arial" panose="020B0604020202020204" pitchFamily="34" charset="0"/>
              </a:rPr>
              <a:t>Strategy:</a:t>
            </a:r>
            <a:r>
              <a:rPr lang="en-GB" sz="1500" kern="0" dirty="0">
                <a:effectLst/>
                <a:latin typeface="Times New Roman" panose="02020603050405020304" pitchFamily="18" charset="0"/>
                <a:ea typeface="Times New Roman" panose="02020603050405020304" pitchFamily="18" charset="0"/>
                <a:cs typeface="Arial" panose="020B0604020202020204" pitchFamily="34" charset="0"/>
              </a:rPr>
              <a:t> Whole-school well-being policies, peer support, and inclusive practices</a:t>
            </a:r>
            <a:endParaRPr lang="en-GB" sz="1500" kern="100" dirty="0">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500" b="1" kern="0" dirty="0">
                <a:effectLst/>
                <a:latin typeface="Times New Roman" panose="02020603050405020304" pitchFamily="18" charset="0"/>
                <a:ea typeface="Times New Roman" panose="02020603050405020304" pitchFamily="18" charset="0"/>
                <a:cs typeface="Arial" panose="020B0604020202020204" pitchFamily="34" charset="0"/>
              </a:rPr>
              <a:t>Example: </a:t>
            </a:r>
            <a:r>
              <a:rPr lang="en-GB" sz="1500" kern="0" dirty="0">
                <a:effectLst/>
                <a:latin typeface="Times New Roman" panose="02020603050405020304" pitchFamily="18" charset="0"/>
                <a:ea typeface="Times New Roman" panose="02020603050405020304" pitchFamily="18" charset="0"/>
                <a:cs typeface="Arial" panose="020B0604020202020204" pitchFamily="34" charset="0"/>
              </a:rPr>
              <a:t>In </a:t>
            </a:r>
            <a:r>
              <a:rPr lang="en-GB" sz="1500" b="1" kern="0" dirty="0">
                <a:effectLst/>
                <a:latin typeface="Times New Roman" panose="02020603050405020304" pitchFamily="18" charset="0"/>
                <a:ea typeface="Times New Roman" panose="02020603050405020304" pitchFamily="18" charset="0"/>
                <a:cs typeface="Arial" panose="020B0604020202020204" pitchFamily="34" charset="0"/>
              </a:rPr>
              <a:t>Cardiff schools</a:t>
            </a:r>
            <a:r>
              <a:rPr lang="en-GB" sz="1500" kern="0" dirty="0">
                <a:effectLst/>
                <a:latin typeface="Times New Roman" panose="02020603050405020304" pitchFamily="18" charset="0"/>
                <a:ea typeface="Times New Roman" panose="02020603050405020304" pitchFamily="18" charset="0"/>
                <a:cs typeface="Arial" panose="020B0604020202020204" pitchFamily="34" charset="0"/>
              </a:rPr>
              <a:t>, the </a:t>
            </a:r>
            <a:r>
              <a:rPr lang="en-GB" sz="1500" b="1" kern="0" dirty="0">
                <a:effectLst/>
                <a:latin typeface="Times New Roman" panose="02020603050405020304" pitchFamily="18" charset="0"/>
                <a:ea typeface="Times New Roman" panose="02020603050405020304" pitchFamily="18" charset="0"/>
                <a:cs typeface="Arial" panose="020B0604020202020204" pitchFamily="34" charset="0"/>
              </a:rPr>
              <a:t>Nurture UK programme</a:t>
            </a:r>
            <a:r>
              <a:rPr lang="en-GB" sz="1500" kern="0" dirty="0">
                <a:effectLst/>
                <a:latin typeface="Times New Roman" panose="02020603050405020304" pitchFamily="18" charset="0"/>
                <a:ea typeface="Times New Roman" panose="02020603050405020304" pitchFamily="18" charset="0"/>
                <a:cs typeface="Arial" panose="020B0604020202020204" pitchFamily="34" charset="0"/>
              </a:rPr>
              <a:t> is used to create safe classroom environments with a focus on emotional literacy and predictable structure.</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500" b="1" kern="0" dirty="0">
                <a:effectLst/>
                <a:latin typeface="Times New Roman" panose="02020603050405020304" pitchFamily="18" charset="0"/>
                <a:ea typeface="Times New Roman" panose="02020603050405020304" pitchFamily="18" charset="0"/>
                <a:cs typeface="Arial" panose="020B0604020202020204" pitchFamily="34" charset="0"/>
              </a:rPr>
              <a:t>Impact:</a:t>
            </a:r>
            <a:r>
              <a:rPr lang="en-GB" sz="1500" kern="0" dirty="0">
                <a:effectLst/>
                <a:latin typeface="Times New Roman" panose="02020603050405020304" pitchFamily="18" charset="0"/>
                <a:ea typeface="Times New Roman" panose="02020603050405020304" pitchFamily="18" charset="0"/>
                <a:cs typeface="Arial" panose="020B0604020202020204" pitchFamily="34" charset="0"/>
              </a:rPr>
              <a:t> Pupils feel valued and included; SENCOs report improvements in pupil confidence and readiness to learn.</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Cooper, P., &amp; Whitebread, D. (2007). </a:t>
            </a:r>
            <a:r>
              <a:rPr lang="en-GB" sz="1600" i="1" kern="0" dirty="0">
                <a:effectLst/>
                <a:latin typeface="Times New Roman" panose="02020603050405020304" pitchFamily="18" charset="0"/>
                <a:ea typeface="Times New Roman" panose="02020603050405020304" pitchFamily="18" charset="0"/>
                <a:cs typeface="Arial" panose="020B0604020202020204" pitchFamily="34" charset="0"/>
              </a:rPr>
              <a:t>The effectiveness of nurture groups.</a:t>
            </a:r>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600" kern="0" dirty="0">
                <a:effectLst/>
                <a:latin typeface="Times New Roman" panose="02020603050405020304" pitchFamily="18" charset="0"/>
                <a:ea typeface="Times New Roman" panose="02020603050405020304" pitchFamily="18" charset="0"/>
                <a:cs typeface="Arial" panose="020B0604020202020204" pitchFamily="34" charset="0"/>
              </a:rPr>
              <a:t>Cefai, C., &amp; Cooper, P. (2017). </a:t>
            </a:r>
            <a:r>
              <a:rPr lang="en-GB" sz="1600" i="1" kern="0" dirty="0">
                <a:effectLst/>
                <a:latin typeface="Times New Roman" panose="02020603050405020304" pitchFamily="18" charset="0"/>
                <a:ea typeface="Times New Roman" panose="02020603050405020304" pitchFamily="18" charset="0"/>
                <a:cs typeface="Arial" panose="020B0604020202020204" pitchFamily="34" charset="0"/>
              </a:rPr>
              <a:t>Mental health promotion in schools.</a:t>
            </a:r>
          </a:p>
        </p:txBody>
      </p:sp>
    </p:spTree>
    <p:extLst>
      <p:ext uri="{BB962C8B-B14F-4D97-AF65-F5344CB8AC3E}">
        <p14:creationId xmlns:p14="http://schemas.microsoft.com/office/powerpoint/2010/main" val="36199080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C605C-A20C-ACD6-21E3-58EE5E60395C}"/>
              </a:ext>
            </a:extLst>
          </p:cNvPr>
          <p:cNvSpPr>
            <a:spLocks noGrp="1"/>
          </p:cNvSpPr>
          <p:nvPr>
            <p:ph type="title"/>
          </p:nvPr>
        </p:nvSpPr>
        <p:spPr>
          <a:xfrm>
            <a:off x="457200" y="-228600"/>
            <a:ext cx="7772400" cy="1143000"/>
          </a:xfrm>
        </p:spPr>
        <p:txBody>
          <a:bodyPr>
            <a:normAutofit/>
          </a:bodyPr>
          <a:lstStyle/>
          <a:p>
            <a:r>
              <a:rPr lang="en-GB" sz="3200" dirty="0"/>
              <a:t>Sources and resources </a:t>
            </a:r>
          </a:p>
        </p:txBody>
      </p:sp>
      <p:sp>
        <p:nvSpPr>
          <p:cNvPr id="8" name="TextBox 7">
            <a:extLst>
              <a:ext uri="{FF2B5EF4-FFF2-40B4-BE49-F238E27FC236}">
                <a16:creationId xmlns:a16="http://schemas.microsoft.com/office/drawing/2014/main" id="{A3DE5EC4-6BA4-EE31-DD60-103925E7F01E}"/>
              </a:ext>
            </a:extLst>
          </p:cNvPr>
          <p:cNvSpPr txBox="1"/>
          <p:nvPr/>
        </p:nvSpPr>
        <p:spPr>
          <a:xfrm>
            <a:off x="152400" y="685800"/>
            <a:ext cx="8534400" cy="6413551"/>
          </a:xfrm>
          <a:prstGeom prst="rect">
            <a:avLst/>
          </a:prstGeom>
          <a:noFill/>
        </p:spPr>
        <p:txBody>
          <a:bodyPr wrap="square">
            <a:spAutoFit/>
          </a:bodyPr>
          <a:lstStyle/>
          <a:p>
            <a:r>
              <a:rPr lang="en-GB" sz="1400" dirty="0">
                <a:latin typeface="+mj-lt"/>
              </a:rPr>
              <a:t>Skinner (1953): Science and Human </a:t>
            </a:r>
            <a:r>
              <a:rPr lang="en-GB" sz="1400" dirty="0" err="1">
                <a:latin typeface="+mj-lt"/>
              </a:rPr>
              <a:t>Behavior</a:t>
            </a:r>
            <a:r>
              <a:rPr lang="en-GB" sz="1400" dirty="0">
                <a:latin typeface="+mj-lt"/>
              </a:rPr>
              <a:t> – foundational text on operant conditioning.</a:t>
            </a:r>
          </a:p>
          <a:p>
            <a:r>
              <a:rPr lang="en-GB" sz="1400" dirty="0">
                <a:latin typeface="+mj-lt"/>
              </a:rPr>
              <a:t>Bandura (1977): Social Learning Theory – extends behaviourism by incorporating modelling and observational learning.</a:t>
            </a:r>
          </a:p>
          <a:p>
            <a:r>
              <a:rPr lang="en-GB" sz="1400" dirty="0">
                <a:latin typeface="+mj-lt"/>
              </a:rPr>
              <a:t>Walker, R. J. (2008): "Twelve characteristics of an effective teacher: A longitudinal, qualitative, quasi-research study of in-service and pre-service teachers’ opinions." Education, 130(4), 614–624.</a:t>
            </a:r>
          </a:p>
          <a:p>
            <a:r>
              <a:rPr lang="en-GB" sz="1400" dirty="0">
                <a:latin typeface="+mj-lt"/>
              </a:rPr>
              <a:t>Simonsen, B., Fairbanks, S., Briesch, A., Myers, D., &amp; Sugai, G. (2008).</a:t>
            </a:r>
          </a:p>
          <a:p>
            <a:r>
              <a:rPr lang="en-GB" sz="1400" dirty="0">
                <a:latin typeface="+mj-lt"/>
              </a:rPr>
              <a:t>Evidence-based practices in classroom management: Considerations for research to practice. Education and Treatment of Children, 31(3), 351–380.</a:t>
            </a:r>
          </a:p>
          <a:p>
            <a:r>
              <a:rPr lang="en-GB" sz="1400" dirty="0">
                <a:latin typeface="+mj-lt"/>
                <a:hlinkClick r:id="rId2"/>
              </a:rPr>
              <a:t>https://doi.org/10.1353/etc.0.0007</a:t>
            </a:r>
            <a:r>
              <a:rPr lang="en-GB" sz="1400" dirty="0">
                <a:latin typeface="+mj-lt"/>
              </a:rPr>
              <a:t> </a:t>
            </a:r>
          </a:p>
          <a:p>
            <a:r>
              <a:rPr lang="en-GB" sz="1400" dirty="0">
                <a:latin typeface="+mj-lt"/>
              </a:rPr>
              <a:t>– Offers a summary of reinforcement strategies in real classroom settings.</a:t>
            </a:r>
          </a:p>
          <a:p>
            <a:r>
              <a:rPr lang="en-GB" sz="1400" dirty="0">
                <a:latin typeface="+mj-lt"/>
              </a:rPr>
              <a:t>Reiber, C., &amp; McLaughlin, T. F. (2004). Classroom interventions: Methods to improve student behaviour. Child &amp; Family </a:t>
            </a:r>
            <a:r>
              <a:rPr lang="en-GB" sz="1400" dirty="0" err="1">
                <a:latin typeface="+mj-lt"/>
              </a:rPr>
              <a:t>Behavior</a:t>
            </a:r>
            <a:r>
              <a:rPr lang="en-GB" sz="1400" dirty="0">
                <a:latin typeface="+mj-lt"/>
              </a:rPr>
              <a:t> Therapy, 26(4), 35–54.</a:t>
            </a:r>
          </a:p>
          <a:p>
            <a:r>
              <a:rPr lang="en-GB" sz="1400" dirty="0">
                <a:latin typeface="+mj-lt"/>
                <a:hlinkClick r:id="rId3"/>
              </a:rPr>
              <a:t>https://doi.org/10.1300/J019v26n04_03</a:t>
            </a:r>
            <a:endParaRPr lang="en-GB" sz="1400" dirty="0">
              <a:latin typeface="+mj-lt"/>
            </a:endParaRPr>
          </a:p>
          <a:p>
            <a:r>
              <a:rPr lang="en-GB" sz="1400" dirty="0">
                <a:latin typeface="+mj-lt"/>
              </a:rPr>
              <a:t>Kern, L., &amp; Clemens, N. H. (2007). Antecedent strategies to promote appropriate classroom </a:t>
            </a:r>
            <a:r>
              <a:rPr lang="en-GB" sz="1400" dirty="0" err="1">
                <a:latin typeface="+mj-lt"/>
              </a:rPr>
              <a:t>behavior</a:t>
            </a:r>
            <a:r>
              <a:rPr lang="en-GB" sz="1400" dirty="0">
                <a:latin typeface="+mj-lt"/>
              </a:rPr>
              <a:t>. Psychology in the Schools, 44(1), 65–75.</a:t>
            </a:r>
          </a:p>
          <a:p>
            <a:r>
              <a:rPr lang="en-GB" sz="1400" dirty="0">
                <a:latin typeface="+mj-lt"/>
                <a:hlinkClick r:id="rId4"/>
              </a:rPr>
              <a:t>https://doi.org/10.1002/pits.20206</a:t>
            </a:r>
            <a:endParaRPr lang="en-GB" sz="1400" dirty="0">
              <a:latin typeface="+mj-lt"/>
            </a:endParaRPr>
          </a:p>
          <a:p>
            <a:r>
              <a:rPr lang="en-GB" sz="1400" dirty="0">
                <a:latin typeface="+mj-lt"/>
              </a:rPr>
              <a:t>Meece, J. L., Anderman, E. M., &amp; Anderman, L. H. (2020). Educational Psychology: Developing Learners (10th ed.). Pearson</a:t>
            </a:r>
            <a:r>
              <a:rPr lang="en-GB" sz="1400">
                <a:latin typeface="+mj-lt"/>
              </a:rPr>
              <a:t>. </a:t>
            </a:r>
          </a:p>
          <a:p>
            <a:pPr marL="0" marR="0" lvl="0" indent="0" algn="l" defTabSz="914400" rtl="0" eaLnBrk="1" fontAlgn="auto" latinLnBrk="0" hangingPunct="1">
              <a:lnSpc>
                <a:spcPct val="110000"/>
              </a:lnSpc>
              <a:spcBef>
                <a:spcPts val="0"/>
              </a:spcBef>
              <a:spcAft>
                <a:spcPts val="0"/>
              </a:spcAft>
              <a:buClr>
                <a:srgbClr val="94B6D2"/>
              </a:buClr>
              <a:buSzPct val="85000"/>
              <a:buFont typeface="Wingdings" pitchFamily="2" charset="2"/>
              <a:buNone/>
              <a:tabLst/>
              <a:defRPr/>
            </a:pPr>
            <a:r>
              <a:rPr kumimoji="0" lang="en-GB" sz="1300" b="0" i="0" u="none" strike="noStrike" kern="0" cap="none" spc="0" normalizeH="0" baseline="0" noProof="0">
                <a:ln>
                  <a:noFill/>
                </a:ln>
                <a:solidFill>
                  <a:prstClr val="black"/>
                </a:solidFill>
                <a:effectLst/>
                <a:uLnTx/>
                <a:uFillTx/>
                <a:latin typeface="Georgia" panose="02040502050405020303"/>
                <a:ea typeface="Times New Roman" panose="02020603050405020304" pitchFamily="18" charset="0"/>
                <a:cs typeface="Arial" panose="020B0604020202020204" pitchFamily="34" charset="0"/>
              </a:rPr>
              <a:t>Kyriacou, C. (2009). </a:t>
            </a:r>
            <a:r>
              <a:rPr kumimoji="0" lang="en-GB" sz="1300" b="0" i="1" u="none" strike="noStrike" kern="0" cap="none" spc="0" normalizeH="0" baseline="0" noProof="0">
                <a:ln>
                  <a:noFill/>
                </a:ln>
                <a:solidFill>
                  <a:prstClr val="black"/>
                </a:solidFill>
                <a:effectLst/>
                <a:uLnTx/>
                <a:uFillTx/>
                <a:latin typeface="Georgia" panose="02040502050405020303"/>
                <a:ea typeface="Times New Roman" panose="02020603050405020304" pitchFamily="18" charset="0"/>
                <a:cs typeface="Arial" panose="020B0604020202020204" pitchFamily="34" charset="0"/>
              </a:rPr>
              <a:t>Effective teaching in schools: Theory and practice.</a:t>
            </a:r>
            <a:r>
              <a:rPr kumimoji="0" lang="en-GB" sz="1300" b="0" i="0" u="none" strike="noStrike" kern="0" cap="none" spc="0" normalizeH="0" baseline="0" noProof="0">
                <a:ln>
                  <a:noFill/>
                </a:ln>
                <a:solidFill>
                  <a:prstClr val="black"/>
                </a:solidFill>
                <a:effectLst/>
                <a:uLnTx/>
                <a:uFillTx/>
                <a:latin typeface="Georgia" panose="02040502050405020303"/>
                <a:ea typeface="Times New Roman" panose="02020603050405020304" pitchFamily="18" charset="0"/>
                <a:cs typeface="Arial" panose="020B0604020202020204" pitchFamily="34" charset="0"/>
              </a:rPr>
              <a:t> (Welsh case studies included) Routledge.</a:t>
            </a:r>
            <a:endParaRPr kumimoji="0" lang="en-GB" sz="1300" b="0" i="0" u="none" strike="noStrike" kern="100" cap="none" spc="0" normalizeH="0" baseline="0" noProof="0">
              <a:ln>
                <a:noFill/>
              </a:ln>
              <a:solidFill>
                <a:prstClr val="black"/>
              </a:solidFill>
              <a:effectLst/>
              <a:uLnTx/>
              <a:uFillTx/>
              <a:latin typeface="Georgia" panose="02040502050405020303"/>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10000"/>
              </a:lnSpc>
              <a:spcBef>
                <a:spcPts val="0"/>
              </a:spcBef>
              <a:spcAft>
                <a:spcPts val="800"/>
              </a:spcAft>
              <a:buClr>
                <a:srgbClr val="94B6D2"/>
              </a:buClr>
              <a:buSzPct val="85000"/>
              <a:buFont typeface="Wingdings" pitchFamily="2" charset="2"/>
              <a:buNone/>
              <a:tabLst>
                <a:tab pos="457200" algn="l"/>
              </a:tabLst>
              <a:defRPr/>
            </a:pPr>
            <a:r>
              <a:rPr kumimoji="0" lang="en-GB" sz="1300" b="0" i="0" u="none" strike="noStrike" kern="0" cap="none" spc="0" normalizeH="0" baseline="0" noProof="0">
                <a:ln>
                  <a:noFill/>
                </a:ln>
                <a:solidFill>
                  <a:prstClr val="black"/>
                </a:solidFill>
                <a:effectLst/>
                <a:uLnTx/>
                <a:uFillTx/>
                <a:latin typeface="Georgia" panose="02040502050405020303"/>
                <a:ea typeface="Times New Roman" panose="02020603050405020304" pitchFamily="18" charset="0"/>
                <a:cs typeface="Arial" panose="020B0604020202020204" pitchFamily="34" charset="0"/>
              </a:rPr>
              <a:t>Shin, H., Sutherland, . S., Shin, S. Q., Conroy, M. A., &amp; Gifford, E. J. (2020). </a:t>
            </a:r>
            <a:r>
              <a:rPr kumimoji="0" lang="en-GB" sz="1300" b="0" i="1" u="none" strike="noStrike" kern="0" cap="none" spc="0" normalizeH="0" baseline="0" noProof="0">
                <a:ln>
                  <a:noFill/>
                </a:ln>
                <a:solidFill>
                  <a:prstClr val="black"/>
                </a:solidFill>
                <a:effectLst/>
                <a:uLnTx/>
                <a:uFillTx/>
                <a:latin typeface="Georgia" panose="02040502050405020303"/>
                <a:ea typeface="Times New Roman" panose="02020603050405020304" pitchFamily="18" charset="0"/>
                <a:cs typeface="Arial" panose="020B0604020202020204" pitchFamily="34" charset="0"/>
              </a:rPr>
              <a:t>Evidence-based practices for classroom management in early education. Review of Educational Research</a:t>
            </a:r>
            <a:r>
              <a:rPr kumimoji="0" lang="en-GB" sz="1300" b="0" i="0" u="none" strike="noStrike" kern="0" cap="none" spc="0" normalizeH="0" baseline="0" noProof="0">
                <a:ln>
                  <a:noFill/>
                </a:ln>
                <a:solidFill>
                  <a:prstClr val="black"/>
                </a:solidFill>
                <a:effectLst/>
                <a:uLnTx/>
                <a:uFillTx/>
                <a:latin typeface="Georgia" panose="02040502050405020303"/>
                <a:ea typeface="Times New Roman" panose="02020603050405020304" pitchFamily="18" charset="0"/>
                <a:cs typeface="Arial" panose="020B0604020202020204" pitchFamily="34" charset="0"/>
              </a:rPr>
              <a:t>, 90(6), 910–963.</a:t>
            </a:r>
            <a:endParaRPr kumimoji="0" lang="en-GB" sz="1300" b="0" i="0" u="none" strike="noStrike" kern="100" cap="none" spc="0" normalizeH="0" baseline="0" noProof="0">
              <a:ln>
                <a:noFill/>
              </a:ln>
              <a:solidFill>
                <a:prstClr val="black"/>
              </a:solidFill>
              <a:effectLst/>
              <a:uLnTx/>
              <a:uFillTx/>
              <a:latin typeface="Georgia" panose="02040502050405020303"/>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10000"/>
              </a:lnSpc>
              <a:spcBef>
                <a:spcPts val="0"/>
              </a:spcBef>
              <a:spcAft>
                <a:spcPts val="800"/>
              </a:spcAft>
              <a:buClr>
                <a:srgbClr val="94B6D2"/>
              </a:buClr>
              <a:buSzPct val="85000"/>
              <a:buFont typeface="Wingdings" pitchFamily="2" charset="2"/>
              <a:buNone/>
              <a:tabLst>
                <a:tab pos="457200" algn="l"/>
              </a:tabLst>
              <a:defRPr/>
            </a:pPr>
            <a:r>
              <a:rPr kumimoji="0" lang="en-GB" sz="1300" b="0" i="0" u="none" strike="noStrike" kern="0" cap="none" spc="0" normalizeH="0" baseline="0" noProof="0">
                <a:ln>
                  <a:noFill/>
                </a:ln>
                <a:solidFill>
                  <a:prstClr val="black"/>
                </a:solidFill>
                <a:effectLst/>
                <a:uLnTx/>
                <a:uFillTx/>
                <a:latin typeface="Georgia" panose="02040502050405020303"/>
                <a:ea typeface="Times New Roman" panose="02020603050405020304" pitchFamily="18" charset="0"/>
                <a:cs typeface="Arial" panose="020B0604020202020204" pitchFamily="34" charset="0"/>
              </a:rPr>
              <a:t>Hattie, J. (2009). </a:t>
            </a:r>
            <a:r>
              <a:rPr kumimoji="0" lang="en-GB" sz="1300" b="0" i="1" u="none" strike="noStrike" kern="0" cap="none" spc="0" normalizeH="0" baseline="0" noProof="0">
                <a:ln>
                  <a:noFill/>
                </a:ln>
                <a:solidFill>
                  <a:prstClr val="black"/>
                </a:solidFill>
                <a:effectLst/>
                <a:uLnTx/>
                <a:uFillTx/>
                <a:latin typeface="Georgia" panose="02040502050405020303"/>
                <a:ea typeface="Times New Roman" panose="02020603050405020304" pitchFamily="18" charset="0"/>
                <a:cs typeface="Arial" panose="020B0604020202020204" pitchFamily="34" charset="0"/>
              </a:rPr>
              <a:t>Visible Learning: A synthesis of over 800 meta-analyses relating to achievement. </a:t>
            </a:r>
            <a:r>
              <a:rPr kumimoji="0" lang="en-GB" sz="1300" b="0" i="0" u="none" strike="noStrike" kern="0" cap="none" spc="0" normalizeH="0" baseline="0" noProof="0">
                <a:ln>
                  <a:noFill/>
                </a:ln>
                <a:solidFill>
                  <a:prstClr val="black"/>
                </a:solidFill>
                <a:effectLst/>
                <a:uLnTx/>
                <a:uFillTx/>
                <a:latin typeface="Georgia" panose="02040502050405020303"/>
                <a:ea typeface="Times New Roman" panose="02020603050405020304" pitchFamily="18" charset="0"/>
                <a:cs typeface="Arial" panose="020B0604020202020204" pitchFamily="34" charset="0"/>
              </a:rPr>
              <a:t>Routledge.</a:t>
            </a:r>
            <a:endParaRPr kumimoji="0" lang="en-GB" sz="1300" b="0" i="0" u="none" strike="noStrike" kern="100" cap="none" spc="0" normalizeH="0" baseline="0" noProof="0">
              <a:ln>
                <a:noFill/>
              </a:ln>
              <a:solidFill>
                <a:prstClr val="black"/>
              </a:solidFill>
              <a:effectLst/>
              <a:uLnTx/>
              <a:uFillTx/>
              <a:latin typeface="Georgia" panose="02040502050405020303"/>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10000"/>
              </a:lnSpc>
              <a:spcBef>
                <a:spcPts val="0"/>
              </a:spcBef>
              <a:spcAft>
                <a:spcPts val="800"/>
              </a:spcAft>
              <a:buClr>
                <a:srgbClr val="94B6D2"/>
              </a:buClr>
              <a:buSzPct val="85000"/>
              <a:buFont typeface="Wingdings" pitchFamily="2" charset="2"/>
              <a:buNone/>
              <a:tabLst>
                <a:tab pos="457200" algn="l"/>
              </a:tabLst>
              <a:defRPr/>
            </a:pPr>
            <a:r>
              <a:rPr kumimoji="0" lang="en-GB" sz="1300" b="0" i="0" u="none" strike="noStrike" kern="0" cap="none" spc="0" normalizeH="0" baseline="0" noProof="0">
                <a:ln>
                  <a:noFill/>
                </a:ln>
                <a:solidFill>
                  <a:prstClr val="black"/>
                </a:solidFill>
                <a:effectLst/>
                <a:uLnTx/>
                <a:uFillTx/>
                <a:latin typeface="Georgia" panose="02040502050405020303"/>
                <a:ea typeface="Times New Roman" panose="02020603050405020304" pitchFamily="18" charset="0"/>
                <a:cs typeface="Arial" panose="020B0604020202020204" pitchFamily="34" charset="0"/>
              </a:rPr>
              <a:t>McCormick, R., &amp; James, M. (2017). </a:t>
            </a:r>
            <a:r>
              <a:rPr kumimoji="0" lang="en-GB" sz="1300" b="0" i="1" u="none" strike="noStrike" kern="0" cap="none" spc="0" normalizeH="0" baseline="0" noProof="0">
                <a:ln>
                  <a:noFill/>
                </a:ln>
                <a:solidFill>
                  <a:prstClr val="black"/>
                </a:solidFill>
                <a:effectLst/>
                <a:uLnTx/>
                <a:uFillTx/>
                <a:latin typeface="Georgia" panose="02040502050405020303"/>
                <a:ea typeface="Times New Roman" panose="02020603050405020304" pitchFamily="18" charset="0"/>
                <a:cs typeface="Arial" panose="020B0604020202020204" pitchFamily="34" charset="0"/>
              </a:rPr>
              <a:t>Curriculum evaluation, assessment and educational psychology. British Journal of Educational Psychology</a:t>
            </a:r>
            <a:r>
              <a:rPr kumimoji="0" lang="en-GB" sz="1300" b="0" i="0" u="none" strike="noStrike" kern="0" cap="none" spc="0" normalizeH="0" baseline="0" noProof="0">
                <a:ln>
                  <a:noFill/>
                </a:ln>
                <a:solidFill>
                  <a:prstClr val="black"/>
                </a:solidFill>
                <a:effectLst/>
                <a:uLnTx/>
                <a:uFillTx/>
                <a:latin typeface="Georgia" panose="02040502050405020303"/>
                <a:ea typeface="Times New Roman" panose="02020603050405020304" pitchFamily="18" charset="0"/>
                <a:cs typeface="Arial" panose="020B0604020202020204" pitchFamily="34" charset="0"/>
              </a:rPr>
              <a:t>, 87(3), 420–439.</a:t>
            </a:r>
            <a:endParaRPr kumimoji="0" lang="en-GB" sz="1300" b="0" i="0" u="none" strike="noStrike" kern="100" cap="none" spc="0" normalizeH="0" baseline="0" noProof="0">
              <a:ln>
                <a:noFill/>
              </a:ln>
              <a:solidFill>
                <a:prstClr val="black"/>
              </a:solidFill>
              <a:effectLst/>
              <a:uLnTx/>
              <a:uFillTx/>
              <a:latin typeface="Georgia" panose="02040502050405020303"/>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10000"/>
              </a:lnSpc>
              <a:spcBef>
                <a:spcPts val="0"/>
              </a:spcBef>
              <a:spcAft>
                <a:spcPts val="800"/>
              </a:spcAft>
              <a:buClr>
                <a:srgbClr val="94B6D2"/>
              </a:buClr>
              <a:buSzPct val="85000"/>
              <a:buFont typeface="Wingdings" pitchFamily="2" charset="2"/>
              <a:buNone/>
              <a:tabLst>
                <a:tab pos="457200" algn="l"/>
              </a:tabLst>
              <a:defRPr/>
            </a:pPr>
            <a:r>
              <a:rPr kumimoji="0" lang="en-GB" sz="1300" b="0" i="0" u="none" strike="noStrike" kern="0" cap="none" spc="0" normalizeH="0" baseline="0" noProof="0">
                <a:ln>
                  <a:noFill/>
                </a:ln>
                <a:solidFill>
                  <a:prstClr val="black"/>
                </a:solidFill>
                <a:effectLst/>
                <a:uLnTx/>
                <a:uFillTx/>
                <a:latin typeface="Georgia" panose="02040502050405020303"/>
                <a:ea typeface="Times New Roman" panose="02020603050405020304" pitchFamily="18" charset="0"/>
                <a:cs typeface="Arial" panose="020B0604020202020204" pitchFamily="34" charset="0"/>
              </a:rPr>
              <a:t>Wiliam, D. (2011). </a:t>
            </a:r>
            <a:r>
              <a:rPr kumimoji="0" lang="en-GB" sz="1300" b="0" i="1" u="none" strike="noStrike" kern="0" cap="none" spc="0" normalizeH="0" baseline="0" noProof="0">
                <a:ln>
                  <a:noFill/>
                </a:ln>
                <a:solidFill>
                  <a:prstClr val="black"/>
                </a:solidFill>
                <a:effectLst/>
                <a:uLnTx/>
                <a:uFillTx/>
                <a:latin typeface="Georgia" panose="02040502050405020303"/>
                <a:ea typeface="Times New Roman" panose="02020603050405020304" pitchFamily="18" charset="0"/>
                <a:cs typeface="Arial" panose="020B0604020202020204" pitchFamily="34" charset="0"/>
              </a:rPr>
              <a:t>Embedded Formative Assessment. </a:t>
            </a:r>
            <a:r>
              <a:rPr kumimoji="0" lang="en-GB" sz="1300" b="0" i="0" u="none" strike="noStrike" kern="0" cap="none" spc="0" normalizeH="0" baseline="0" noProof="0">
                <a:ln>
                  <a:noFill/>
                </a:ln>
                <a:solidFill>
                  <a:prstClr val="black"/>
                </a:solidFill>
                <a:effectLst/>
                <a:uLnTx/>
                <a:uFillTx/>
                <a:latin typeface="Georgia" panose="02040502050405020303"/>
                <a:ea typeface="Times New Roman" panose="02020603050405020304" pitchFamily="18" charset="0"/>
                <a:cs typeface="Arial" panose="020B0604020202020204" pitchFamily="34" charset="0"/>
              </a:rPr>
              <a:t>Solution Tree Press.</a:t>
            </a:r>
            <a:endParaRPr kumimoji="0" lang="en-GB" sz="1300" b="0" i="0" u="none" strike="noStrike" kern="100" cap="none" spc="0" normalizeH="0" baseline="0" noProof="0">
              <a:ln>
                <a:noFill/>
              </a:ln>
              <a:solidFill>
                <a:prstClr val="black"/>
              </a:solidFill>
              <a:effectLst/>
              <a:uLnTx/>
              <a:uFillTx/>
              <a:latin typeface="Georgia" panose="02040502050405020303"/>
              <a:ea typeface="DengXian" panose="02010600030101010101" pitchFamily="2" charset="-122"/>
              <a:cs typeface="Arial" panose="020B0604020202020204" pitchFamily="34" charset="0"/>
            </a:endParaRPr>
          </a:p>
          <a:p>
            <a:endParaRPr lang="en-GB" sz="1400" dirty="0">
              <a:latin typeface="+mj-lt"/>
            </a:endParaRPr>
          </a:p>
          <a:p>
            <a:endParaRPr lang="en-GB" dirty="0"/>
          </a:p>
        </p:txBody>
      </p:sp>
    </p:spTree>
    <p:extLst>
      <p:ext uri="{BB962C8B-B14F-4D97-AF65-F5344CB8AC3E}">
        <p14:creationId xmlns:p14="http://schemas.microsoft.com/office/powerpoint/2010/main" val="28214113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94DBF8-5146-18EA-F091-C11D512D787F}"/>
              </a:ext>
            </a:extLst>
          </p:cNvPr>
          <p:cNvSpPr>
            <a:spLocks noGrp="1"/>
          </p:cNvSpPr>
          <p:nvPr>
            <p:ph idx="1"/>
          </p:nvPr>
        </p:nvSpPr>
        <p:spPr>
          <a:xfrm>
            <a:off x="228600" y="882445"/>
            <a:ext cx="8839200" cy="5289756"/>
          </a:xfrm>
        </p:spPr>
        <p:txBody>
          <a:bodyPr>
            <a:normAutofit/>
          </a:bodyPr>
          <a:lstStyle/>
          <a:p>
            <a:pPr marL="0" indent="0">
              <a:lnSpc>
                <a:spcPct val="110000"/>
              </a:lnSpc>
              <a:spcBef>
                <a:spcPts val="0"/>
              </a:spcBef>
              <a:buNone/>
            </a:pPr>
            <a:r>
              <a:rPr lang="en-GB" sz="1300" dirty="0">
                <a:latin typeface="+mj-lt"/>
              </a:rPr>
              <a:t>Daniels, H. (2012). Vygotsky and Sociology. Routledge.</a:t>
            </a:r>
          </a:p>
          <a:p>
            <a:pPr marL="0" indent="0">
              <a:lnSpc>
                <a:spcPct val="110000"/>
              </a:lnSpc>
              <a:spcBef>
                <a:spcPts val="0"/>
              </a:spcBef>
              <a:buNone/>
            </a:pPr>
            <a:r>
              <a:rPr lang="en-GB" sz="1300" dirty="0" err="1">
                <a:latin typeface="+mj-lt"/>
              </a:rPr>
              <a:t>Chaiklin</a:t>
            </a:r>
            <a:r>
              <a:rPr lang="en-GB" sz="1300" dirty="0">
                <a:latin typeface="+mj-lt"/>
              </a:rPr>
              <a:t>, S. (2003). The zone of proximal development in Vygotsky’s analysis of learning and instruction. In A. </a:t>
            </a:r>
            <a:r>
              <a:rPr lang="en-GB" sz="1300" dirty="0" err="1">
                <a:latin typeface="+mj-lt"/>
              </a:rPr>
              <a:t>Kozulin</a:t>
            </a:r>
            <a:r>
              <a:rPr lang="en-GB" sz="1300" dirty="0">
                <a:latin typeface="+mj-lt"/>
              </a:rPr>
              <a:t> et al. (Eds.), Vygotsky’s Educational Theory in Cultural Context, 39–64.</a:t>
            </a:r>
          </a:p>
          <a:p>
            <a:pPr marL="0" indent="0">
              <a:lnSpc>
                <a:spcPct val="110000"/>
              </a:lnSpc>
              <a:spcBef>
                <a:spcPts val="0"/>
              </a:spcBef>
              <a:buNone/>
            </a:pPr>
            <a:r>
              <a:rPr lang="en-GB" sz="1300" dirty="0">
                <a:latin typeface="+mj-lt"/>
              </a:rPr>
              <a:t>Norwich, B. (2013). Addressing tensions and dilemmas in inclusive education: Living with uncertainty.</a:t>
            </a:r>
          </a:p>
          <a:p>
            <a:pPr marL="0" indent="0">
              <a:lnSpc>
                <a:spcPct val="110000"/>
              </a:lnSpc>
              <a:spcBef>
                <a:spcPts val="0"/>
              </a:spcBef>
              <a:buNone/>
            </a:pPr>
            <a:r>
              <a:rPr lang="en-GB" sz="1300" dirty="0">
                <a:latin typeface="+mj-lt"/>
              </a:rPr>
              <a:t>Cambridge Journal of Education, 43(4), 463–478.</a:t>
            </a:r>
          </a:p>
          <a:p>
            <a:pPr marL="0" indent="0">
              <a:lnSpc>
                <a:spcPct val="110000"/>
              </a:lnSpc>
              <a:spcBef>
                <a:spcPts val="0"/>
              </a:spcBef>
              <a:buNone/>
            </a:pPr>
            <a:r>
              <a:rPr lang="en-GB" sz="1300" dirty="0">
                <a:latin typeface="+mj-lt"/>
              </a:rPr>
              <a:t>Lindsay, G. (2007). Educational psychology and the effectiveness of inclusive education/mainstreaming. British Journal of Educational Psychology, 77(1), 1–24.</a:t>
            </a:r>
          </a:p>
          <a:p>
            <a:pPr marL="0" indent="0">
              <a:lnSpc>
                <a:spcPct val="110000"/>
              </a:lnSpc>
              <a:spcBef>
                <a:spcPts val="0"/>
              </a:spcBef>
              <a:buNone/>
            </a:pPr>
            <a:r>
              <a:rPr lang="en-GB" sz="1300" dirty="0">
                <a:latin typeface="+mj-lt"/>
              </a:rPr>
              <a:t>Rix, J., Hall, K., </a:t>
            </a:r>
            <a:r>
              <a:rPr lang="en-GB" sz="1300" dirty="0" err="1">
                <a:latin typeface="+mj-lt"/>
              </a:rPr>
              <a:t>Nind</a:t>
            </a:r>
            <a:r>
              <a:rPr lang="en-GB" sz="1300" dirty="0">
                <a:latin typeface="+mj-lt"/>
              </a:rPr>
              <a:t>, M., Sheehy, K., &amp; Wearmouth, J. (2009). What pedagogical approaches can effectively include children with special educational needs in mainstream classrooms?</a:t>
            </a:r>
          </a:p>
          <a:p>
            <a:pPr marL="0" indent="0">
              <a:lnSpc>
                <a:spcPct val="110000"/>
              </a:lnSpc>
              <a:spcBef>
                <a:spcPts val="0"/>
              </a:spcBef>
              <a:buNone/>
            </a:pPr>
            <a:r>
              <a:rPr lang="en-GB" sz="1300" dirty="0">
                <a:latin typeface="+mj-lt"/>
              </a:rPr>
              <a:t>A systematic literature review. Support for Learning, 24(2), 86–94.</a:t>
            </a:r>
          </a:p>
          <a:p>
            <a:pPr marL="0" indent="0">
              <a:lnSpc>
                <a:spcPct val="110000"/>
              </a:lnSpc>
              <a:spcBef>
                <a:spcPts val="0"/>
              </a:spcBef>
              <a:buNone/>
            </a:pPr>
            <a:r>
              <a:rPr lang="en-GB" sz="1300" dirty="0">
                <a:latin typeface="+mj-lt"/>
              </a:rPr>
              <a:t>Gibbs, S., &amp; Elliott, J. (2015). The differential effects of labelling: How do ‘dyslexia’ and ‘reading difficulties’ affect teachers' beliefs? European Journal of Special Needs Education, 30(3), 323–337.</a:t>
            </a:r>
          </a:p>
          <a:p>
            <a:pPr marL="0" indent="0">
              <a:lnSpc>
                <a:spcPct val="110000"/>
              </a:lnSpc>
              <a:spcBef>
                <a:spcPts val="0"/>
              </a:spcBef>
              <a:buNone/>
            </a:pPr>
            <a:r>
              <a:rPr lang="en-GB" sz="1300" dirty="0">
                <a:latin typeface="+mj-lt"/>
              </a:rPr>
              <a:t>Weare, K. (2015). What works in promoting social and emotional well-being and responding to mental health problems in schools? Partnership for Well-being in Schools.</a:t>
            </a:r>
          </a:p>
          <a:p>
            <a:pPr marL="0" indent="0">
              <a:lnSpc>
                <a:spcPct val="110000"/>
              </a:lnSpc>
              <a:spcBef>
                <a:spcPts val="0"/>
              </a:spcBef>
              <a:buNone/>
            </a:pPr>
            <a:r>
              <a:rPr lang="en-GB" sz="1300" dirty="0">
                <a:latin typeface="+mj-lt"/>
              </a:rPr>
              <a:t>Roffey, S. (2012). Pupil wellbeing—Teacher wellbeing: Two sides of the same coin? Educational and Child Psychology, 29(4), 8–17.</a:t>
            </a:r>
          </a:p>
          <a:p>
            <a:pPr marL="0" indent="0">
              <a:lnSpc>
                <a:spcPct val="110000"/>
              </a:lnSpc>
              <a:spcBef>
                <a:spcPts val="0"/>
              </a:spcBef>
              <a:buNone/>
            </a:pPr>
            <a:r>
              <a:rPr lang="en-GB" sz="1300" dirty="0">
                <a:latin typeface="+mj-lt"/>
              </a:rPr>
              <a:t>Humphrey, N. (2013). Social and emotional learning: A critical appraisal. Sage Publications.</a:t>
            </a:r>
          </a:p>
          <a:p>
            <a:pPr marL="0" indent="0">
              <a:lnSpc>
                <a:spcPct val="110000"/>
              </a:lnSpc>
              <a:spcBef>
                <a:spcPts val="0"/>
              </a:spcBef>
              <a:buNone/>
            </a:pPr>
            <a:r>
              <a:rPr lang="en-GB" sz="1300" dirty="0">
                <a:latin typeface="+mj-lt"/>
              </a:rPr>
              <a:t>4Kidger, J., Araya, R., Donovan, J., &amp; Gunnell, D. (2012). The effect of school-based interventions on mental health in adolescents: A systematic review. BMJ, 345, e6058.</a:t>
            </a:r>
          </a:p>
          <a:p>
            <a:pPr marL="0" indent="0">
              <a:lnSpc>
                <a:spcPct val="110000"/>
              </a:lnSpc>
              <a:spcBef>
                <a:spcPts val="0"/>
              </a:spcBef>
              <a:buNone/>
            </a:pPr>
            <a:r>
              <a:rPr lang="en-GB" sz="1300" dirty="0">
                <a:latin typeface="+mj-lt"/>
              </a:rPr>
              <a:t>Public Health Wales (2021). Supporting mental well-being in schools: A whole-school approach framework.</a:t>
            </a:r>
          </a:p>
          <a:p>
            <a:pPr marL="0" indent="0">
              <a:lnSpc>
                <a:spcPct val="110000"/>
              </a:lnSpc>
              <a:spcBef>
                <a:spcPts val="0"/>
              </a:spcBef>
              <a:buNone/>
            </a:pPr>
            <a:endParaRPr lang="en-GB" sz="1300" dirty="0">
              <a:latin typeface="+mj-lt"/>
            </a:endParaRPr>
          </a:p>
          <a:p>
            <a:pPr marL="0" indent="0">
              <a:buNone/>
            </a:pPr>
            <a:endParaRPr lang="en-GB" dirty="0"/>
          </a:p>
          <a:p>
            <a:endParaRPr lang="en-GB" dirty="0"/>
          </a:p>
        </p:txBody>
      </p:sp>
      <p:sp>
        <p:nvSpPr>
          <p:cNvPr id="4" name="Title 1">
            <a:extLst>
              <a:ext uri="{FF2B5EF4-FFF2-40B4-BE49-F238E27FC236}">
                <a16:creationId xmlns:a16="http://schemas.microsoft.com/office/drawing/2014/main" id="{4C4F712E-77DB-EC51-6FBE-6E825DEE49E6}"/>
              </a:ext>
            </a:extLst>
          </p:cNvPr>
          <p:cNvSpPr>
            <a:spLocks noGrp="1"/>
          </p:cNvSpPr>
          <p:nvPr>
            <p:ph type="title"/>
          </p:nvPr>
        </p:nvSpPr>
        <p:spPr>
          <a:xfrm>
            <a:off x="457200" y="-228600"/>
            <a:ext cx="7772400" cy="1143000"/>
          </a:xfrm>
        </p:spPr>
        <p:txBody>
          <a:bodyPr>
            <a:normAutofit/>
          </a:bodyPr>
          <a:lstStyle/>
          <a:p>
            <a:r>
              <a:rPr lang="en-GB" sz="3200" dirty="0"/>
              <a:t>Sources and resources </a:t>
            </a:r>
          </a:p>
        </p:txBody>
      </p:sp>
    </p:spTree>
    <p:extLst>
      <p:ext uri="{BB962C8B-B14F-4D97-AF65-F5344CB8AC3E}">
        <p14:creationId xmlns:p14="http://schemas.microsoft.com/office/powerpoint/2010/main" val="18390950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E3E2E-4C24-29FA-AE78-20CF3FA03F68}"/>
              </a:ext>
            </a:extLst>
          </p:cNvPr>
          <p:cNvSpPr>
            <a:spLocks noGrp="1"/>
          </p:cNvSpPr>
          <p:nvPr>
            <p:ph type="title"/>
          </p:nvPr>
        </p:nvSpPr>
        <p:spPr>
          <a:xfrm>
            <a:off x="137652" y="-213955"/>
            <a:ext cx="7772400" cy="1609344"/>
          </a:xfrm>
        </p:spPr>
        <p:txBody>
          <a:bodyPr>
            <a:normAutofit/>
          </a:bodyPr>
          <a:lstStyle/>
          <a:p>
            <a:r>
              <a:rPr lang="en-GB" sz="4000" dirty="0"/>
              <a:t>Seminar task</a:t>
            </a:r>
          </a:p>
        </p:txBody>
      </p:sp>
      <p:sp>
        <p:nvSpPr>
          <p:cNvPr id="3" name="Content Placeholder 2">
            <a:extLst>
              <a:ext uri="{FF2B5EF4-FFF2-40B4-BE49-F238E27FC236}">
                <a16:creationId xmlns:a16="http://schemas.microsoft.com/office/drawing/2014/main" id="{20E87566-4BDA-636C-859A-D5E6CD27313E}"/>
              </a:ext>
            </a:extLst>
          </p:cNvPr>
          <p:cNvSpPr>
            <a:spLocks noGrp="1"/>
          </p:cNvSpPr>
          <p:nvPr>
            <p:ph idx="1"/>
          </p:nvPr>
        </p:nvSpPr>
        <p:spPr>
          <a:xfrm>
            <a:off x="152400" y="5730741"/>
            <a:ext cx="8077200" cy="990600"/>
          </a:xfrm>
        </p:spPr>
        <p:txBody>
          <a:bodyPr>
            <a:normAutofit lnSpcReduction="10000"/>
          </a:bodyPr>
          <a:lstStyle/>
          <a:p>
            <a:endParaRPr lang="en-GB" dirty="0"/>
          </a:p>
          <a:p>
            <a:pPr marL="0" indent="0">
              <a:buNone/>
            </a:pPr>
            <a:r>
              <a:rPr lang="en-GB" dirty="0">
                <a:hlinkClick r:id="rId2"/>
              </a:rPr>
              <a:t>Framework on embedding a whole-school approach to emotional and mental well-being</a:t>
            </a:r>
            <a:endParaRPr lang="en-GB" dirty="0"/>
          </a:p>
        </p:txBody>
      </p:sp>
      <p:pic>
        <p:nvPicPr>
          <p:cNvPr id="5" name="Picture 4">
            <a:extLst>
              <a:ext uri="{FF2B5EF4-FFF2-40B4-BE49-F238E27FC236}">
                <a16:creationId xmlns:a16="http://schemas.microsoft.com/office/drawing/2014/main" id="{C72E3E10-2E0A-496C-AC2D-F90ADD7AF032}"/>
              </a:ext>
            </a:extLst>
          </p:cNvPr>
          <p:cNvPicPr>
            <a:picLocks noChangeAspect="1"/>
          </p:cNvPicPr>
          <p:nvPr/>
        </p:nvPicPr>
        <p:blipFill>
          <a:blip r:embed="rId3"/>
          <a:stretch>
            <a:fillRect/>
          </a:stretch>
        </p:blipFill>
        <p:spPr>
          <a:xfrm>
            <a:off x="609600" y="1456944"/>
            <a:ext cx="3247103" cy="4161959"/>
          </a:xfrm>
          <a:prstGeom prst="rect">
            <a:avLst/>
          </a:prstGeom>
        </p:spPr>
      </p:pic>
      <p:sp>
        <p:nvSpPr>
          <p:cNvPr id="7" name="TextBox 6">
            <a:extLst>
              <a:ext uri="{FF2B5EF4-FFF2-40B4-BE49-F238E27FC236}">
                <a16:creationId xmlns:a16="http://schemas.microsoft.com/office/drawing/2014/main" id="{D3B6D36E-4517-B6EA-866F-CA63288C2271}"/>
              </a:ext>
            </a:extLst>
          </p:cNvPr>
          <p:cNvSpPr txBox="1"/>
          <p:nvPr/>
        </p:nvSpPr>
        <p:spPr>
          <a:xfrm>
            <a:off x="7010400" y="129052"/>
            <a:ext cx="4572000" cy="461665"/>
          </a:xfrm>
          <a:prstGeom prst="rect">
            <a:avLst/>
          </a:prstGeom>
          <a:noFill/>
        </p:spPr>
        <p:txBody>
          <a:bodyPr wrap="square">
            <a:spAutoFit/>
          </a:bodyPr>
          <a:lstStyle/>
          <a:p>
            <a:r>
              <a:rPr lang="en-GB" sz="2400" dirty="0">
                <a:hlinkClick r:id="rId4"/>
              </a:rPr>
              <a:t>Summary</a:t>
            </a:r>
            <a:endParaRPr lang="en-GB" sz="2400" dirty="0"/>
          </a:p>
        </p:txBody>
      </p:sp>
      <p:sp>
        <p:nvSpPr>
          <p:cNvPr id="9" name="TextBox 8">
            <a:extLst>
              <a:ext uri="{FF2B5EF4-FFF2-40B4-BE49-F238E27FC236}">
                <a16:creationId xmlns:a16="http://schemas.microsoft.com/office/drawing/2014/main" id="{C72DD732-FF54-8D54-FE35-19037E4BBDB2}"/>
              </a:ext>
            </a:extLst>
          </p:cNvPr>
          <p:cNvSpPr txBox="1"/>
          <p:nvPr/>
        </p:nvSpPr>
        <p:spPr>
          <a:xfrm>
            <a:off x="4191000" y="838200"/>
            <a:ext cx="4815348" cy="5078313"/>
          </a:xfrm>
          <a:prstGeom prst="rect">
            <a:avLst/>
          </a:prstGeom>
          <a:noFill/>
        </p:spPr>
        <p:txBody>
          <a:bodyPr wrap="square">
            <a:spAutoFit/>
          </a:bodyPr>
          <a:lstStyle/>
          <a:p>
            <a:pPr>
              <a:buNone/>
            </a:pPr>
            <a:r>
              <a:rPr lang="en-GB" b="1" dirty="0"/>
              <a:t>Group Task (40 minutes)</a:t>
            </a:r>
          </a:p>
          <a:p>
            <a:pPr>
              <a:buNone/>
            </a:pPr>
            <a:r>
              <a:rPr lang="en-GB" dirty="0"/>
              <a:t>Choose one of the following school contexts:</a:t>
            </a:r>
          </a:p>
          <a:p>
            <a:pPr>
              <a:buFont typeface="Arial" panose="020B0604020202020204" pitchFamily="34" charset="0"/>
              <a:buChar char="•"/>
            </a:pPr>
            <a:r>
              <a:rPr lang="en-GB" dirty="0"/>
              <a:t>A mainstream secondary school in a deprived urban area</a:t>
            </a:r>
          </a:p>
          <a:p>
            <a:pPr>
              <a:buFont typeface="Arial" panose="020B0604020202020204" pitchFamily="34" charset="0"/>
              <a:buChar char="•"/>
            </a:pPr>
            <a:r>
              <a:rPr lang="en-GB" dirty="0"/>
              <a:t>A rural Welsh-medium primary school</a:t>
            </a:r>
          </a:p>
          <a:p>
            <a:pPr>
              <a:buFont typeface="Arial" panose="020B0604020202020204" pitchFamily="34" charset="0"/>
              <a:buChar char="•"/>
            </a:pPr>
            <a:r>
              <a:rPr lang="en-GB" dirty="0"/>
              <a:t>A special school for learners with ALN</a:t>
            </a:r>
          </a:p>
          <a:p>
            <a:pPr>
              <a:buNone/>
            </a:pPr>
            <a:endParaRPr lang="en-GB" b="1" dirty="0"/>
          </a:p>
          <a:p>
            <a:pPr>
              <a:buFont typeface="+mj-lt"/>
              <a:buAutoNum type="arabicPeriod"/>
            </a:pPr>
            <a:r>
              <a:rPr lang="en-GB" b="1" dirty="0"/>
              <a:t>Analyse</a:t>
            </a:r>
            <a:r>
              <a:rPr lang="en-GB" dirty="0"/>
              <a:t> how the framework could be implemented effectively in your chosen setting.</a:t>
            </a:r>
          </a:p>
          <a:p>
            <a:pPr>
              <a:buFont typeface="+mj-lt"/>
              <a:buAutoNum type="arabicPeriod"/>
            </a:pPr>
            <a:r>
              <a:rPr lang="en-GB" dirty="0"/>
              <a:t>Identify key </a:t>
            </a:r>
            <a:r>
              <a:rPr lang="en-GB" b="1" dirty="0"/>
              <a:t>enablers and barriers</a:t>
            </a:r>
            <a:r>
              <a:rPr lang="en-GB" dirty="0"/>
              <a:t> in this context.</a:t>
            </a:r>
          </a:p>
          <a:p>
            <a:pPr>
              <a:buFont typeface="+mj-lt"/>
              <a:buAutoNum type="arabicPeriod"/>
            </a:pPr>
            <a:r>
              <a:rPr lang="en-GB" dirty="0"/>
              <a:t>Propose </a:t>
            </a:r>
            <a:r>
              <a:rPr lang="en-GB" b="1" dirty="0"/>
              <a:t>three evidence-informed strategies</a:t>
            </a:r>
            <a:r>
              <a:rPr lang="en-GB" dirty="0"/>
              <a:t> that align with the framework and would promote both learner and staff well-being.</a:t>
            </a:r>
          </a:p>
          <a:p>
            <a:pPr>
              <a:buFont typeface="+mj-lt"/>
              <a:buAutoNum type="arabicPeriod"/>
            </a:pPr>
            <a:r>
              <a:rPr lang="en-GB" dirty="0"/>
              <a:t>Prepare a 5-minute informal presentation to share your ideas with the class.</a:t>
            </a:r>
          </a:p>
        </p:txBody>
      </p:sp>
    </p:spTree>
    <p:extLst>
      <p:ext uri="{BB962C8B-B14F-4D97-AF65-F5344CB8AC3E}">
        <p14:creationId xmlns:p14="http://schemas.microsoft.com/office/powerpoint/2010/main" val="883498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Wood Type">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rebuchet MS" panose="020B0603020202020204"/>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C6AE0645-98FF-411B-B0E9-59ABD78A0C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TM03090434[[fn=Wood Type]]</Template>
  <TotalTime>0</TotalTime>
  <Words>3955</Words>
  <Application>Microsoft Office PowerPoint</Application>
  <PresentationFormat>On-screen Show (4:3)</PresentationFormat>
  <Paragraphs>238</Paragraphs>
  <Slides>22</Slides>
  <Notes>6</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22</vt:i4>
      </vt:variant>
    </vt:vector>
  </HeadingPairs>
  <TitlesOfParts>
    <vt:vector size="33" baseType="lpstr">
      <vt:lpstr>Aptos</vt:lpstr>
      <vt:lpstr>Arial</vt:lpstr>
      <vt:lpstr>Calibri</vt:lpstr>
      <vt:lpstr>Georgia</vt:lpstr>
      <vt:lpstr>Rockwell Extra Bold</vt:lpstr>
      <vt:lpstr>Segoe UI Emoji</vt:lpstr>
      <vt:lpstr>Symbol</vt:lpstr>
      <vt:lpstr>Times New Roman</vt:lpstr>
      <vt:lpstr>Trebuchet MS</vt:lpstr>
      <vt:lpstr>Wingdings</vt:lpstr>
      <vt:lpstr>Wood Type</vt:lpstr>
      <vt:lpstr>Psychology in Education</vt:lpstr>
      <vt:lpstr>Psychology in Education</vt:lpstr>
      <vt:lpstr>Psychology in Education</vt:lpstr>
      <vt:lpstr>Psychology in Education</vt:lpstr>
      <vt:lpstr>How Behavioural Theories Shape Classroom Practice</vt:lpstr>
      <vt:lpstr>How Behavioural Theories Shape Classroom Practice</vt:lpstr>
      <vt:lpstr>How Developmental Theories Shape Education and Classroom Practice</vt:lpstr>
      <vt:lpstr>PowerPoint Presentation</vt:lpstr>
      <vt:lpstr>Improving Motivation and Engagement</vt:lpstr>
      <vt:lpstr>PowerPoint Presentation</vt:lpstr>
      <vt:lpstr>PowerPoint Presentation</vt:lpstr>
      <vt:lpstr>Addressing Individual Needs in the Classroom </vt:lpstr>
      <vt:lpstr>PowerPoint Presentation</vt:lpstr>
      <vt:lpstr>Enhancing Teaching Practice through Educational Psychology</vt:lpstr>
      <vt:lpstr>PowerPoint Presentation</vt:lpstr>
      <vt:lpstr>PowerPoint Presentation</vt:lpstr>
      <vt:lpstr>Supporting Mental Health and Well-being in the Classroom</vt:lpstr>
      <vt:lpstr>How This Works in Practice</vt:lpstr>
      <vt:lpstr>PowerPoint Presentation</vt:lpstr>
      <vt:lpstr>Sources and resources </vt:lpstr>
      <vt:lpstr>Sources and resources </vt:lpstr>
      <vt:lpstr>Seminar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Educational psychology</dc:title>
  <dc:creator>Administrator</dc:creator>
  <cp:lastModifiedBy>Charlotte Greenway</cp:lastModifiedBy>
  <cp:revision>66</cp:revision>
  <dcterms:created xsi:type="dcterms:W3CDTF">2014-10-01T09:13:29Z</dcterms:created>
  <dcterms:modified xsi:type="dcterms:W3CDTF">2025-06-18T07:16:49Z</dcterms:modified>
</cp:coreProperties>
</file>