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1"/>
  </p:notesMasterIdLst>
  <p:sldIdLst>
    <p:sldId id="256" r:id="rId2"/>
    <p:sldId id="257" r:id="rId3"/>
    <p:sldId id="260" r:id="rId4"/>
    <p:sldId id="261" r:id="rId5"/>
    <p:sldId id="262" r:id="rId6"/>
    <p:sldId id="263" r:id="rId7"/>
    <p:sldId id="264" r:id="rId8"/>
    <p:sldId id="265" r:id="rId9"/>
    <p:sldId id="266"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150" d="100"/>
          <a:sy n="150" d="100"/>
        </p:scale>
        <p:origin x="-272" y="232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notesMaster" Target="notesMasters/notesMaster1.xml"/><Relationship Id="rId12" Type="http://schemas.openxmlformats.org/officeDocument/2006/relationships/printerSettings" Target="printerSettings/printerSettings1.bin"/><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474ED6-BD8C-8F49-8958-A76A3287B905}" type="doc">
      <dgm:prSet loTypeId="urn:microsoft.com/office/officeart/2008/layout/RadialCluster" loCatId="" qsTypeId="urn:microsoft.com/office/officeart/2005/8/quickstyle/simple4" qsCatId="simple" csTypeId="urn:microsoft.com/office/officeart/2005/8/colors/colorful1" csCatId="colorful" phldr="1"/>
      <dgm:spPr/>
      <dgm:t>
        <a:bodyPr/>
        <a:lstStyle/>
        <a:p>
          <a:endParaRPr lang="en-US"/>
        </a:p>
      </dgm:t>
    </dgm:pt>
    <dgm:pt modelId="{E6059EA7-9472-7F48-8E3D-C33FFC53D61D}">
      <dgm:prSet phldrT="[Text]"/>
      <dgm:spPr/>
      <dgm:t>
        <a:bodyPr/>
        <a:lstStyle/>
        <a:p>
          <a:r>
            <a:rPr lang="en-US" dirty="0" smtClean="0"/>
            <a:t>Cloud </a:t>
          </a:r>
          <a:endParaRPr lang="en-US" dirty="0"/>
        </a:p>
      </dgm:t>
    </dgm:pt>
    <dgm:pt modelId="{8D1BD3B1-A442-5C41-B9CE-81A8286F842A}" type="parTrans" cxnId="{D540ED57-77FC-4347-91F1-7D16DDC791A1}">
      <dgm:prSet/>
      <dgm:spPr/>
      <dgm:t>
        <a:bodyPr/>
        <a:lstStyle/>
        <a:p>
          <a:endParaRPr lang="en-US"/>
        </a:p>
      </dgm:t>
    </dgm:pt>
    <dgm:pt modelId="{38C303FB-D825-F241-8DD9-E9840C9B29DC}" type="sibTrans" cxnId="{D540ED57-77FC-4347-91F1-7D16DDC791A1}">
      <dgm:prSet/>
      <dgm:spPr/>
      <dgm:t>
        <a:bodyPr/>
        <a:lstStyle/>
        <a:p>
          <a:endParaRPr lang="en-US"/>
        </a:p>
      </dgm:t>
    </dgm:pt>
    <dgm:pt modelId="{2740DFBF-E647-2A47-9BC1-39D3305C1678}">
      <dgm:prSet phldrT="[Text]"/>
      <dgm:spPr/>
      <dgm:t>
        <a:bodyPr/>
        <a:lstStyle/>
        <a:p>
          <a:r>
            <a:rPr lang="en-US" dirty="0" smtClean="0"/>
            <a:t>User  Data </a:t>
          </a:r>
          <a:endParaRPr lang="en-US" dirty="0"/>
        </a:p>
      </dgm:t>
    </dgm:pt>
    <dgm:pt modelId="{1EE4E515-1BD4-0B4E-A1FF-1B66BAA8BA26}" type="parTrans" cxnId="{B0154366-D4EF-F347-B1C0-2FA3BA81C6D7}">
      <dgm:prSet/>
      <dgm:spPr/>
      <dgm:t>
        <a:bodyPr/>
        <a:lstStyle/>
        <a:p>
          <a:endParaRPr lang="en-US"/>
        </a:p>
      </dgm:t>
    </dgm:pt>
    <dgm:pt modelId="{5D9FF966-42D7-DA46-A2DA-9558760AE929}" type="sibTrans" cxnId="{B0154366-D4EF-F347-B1C0-2FA3BA81C6D7}">
      <dgm:prSet/>
      <dgm:spPr/>
      <dgm:t>
        <a:bodyPr/>
        <a:lstStyle/>
        <a:p>
          <a:endParaRPr lang="en-US"/>
        </a:p>
      </dgm:t>
    </dgm:pt>
    <dgm:pt modelId="{7BFC11DD-DB34-174F-9F75-B153FC017CE7}">
      <dgm:prSet phldrT="[Text]"/>
      <dgm:spPr/>
      <dgm:t>
        <a:bodyPr/>
        <a:lstStyle/>
        <a:p>
          <a:r>
            <a:rPr lang="en-US" dirty="0" smtClean="0"/>
            <a:t>User Data </a:t>
          </a:r>
        </a:p>
      </dgm:t>
    </dgm:pt>
    <dgm:pt modelId="{071FA5D2-7F37-414B-BFB9-840005A2E88F}" type="parTrans" cxnId="{0480D1DC-4ECE-1240-8FEF-55002CBFB059}">
      <dgm:prSet/>
      <dgm:spPr/>
      <dgm:t>
        <a:bodyPr/>
        <a:lstStyle/>
        <a:p>
          <a:endParaRPr lang="en-US"/>
        </a:p>
      </dgm:t>
    </dgm:pt>
    <dgm:pt modelId="{4C04B5F9-0883-9C40-991E-7969037AB4AB}" type="sibTrans" cxnId="{0480D1DC-4ECE-1240-8FEF-55002CBFB059}">
      <dgm:prSet/>
      <dgm:spPr/>
      <dgm:t>
        <a:bodyPr/>
        <a:lstStyle/>
        <a:p>
          <a:endParaRPr lang="en-US"/>
        </a:p>
      </dgm:t>
    </dgm:pt>
    <dgm:pt modelId="{F14D2A7D-8B41-BC4D-80C4-23AEC342CB40}">
      <dgm:prSet phldrT="[Text]"/>
      <dgm:spPr/>
      <dgm:t>
        <a:bodyPr/>
        <a:lstStyle/>
        <a:p>
          <a:r>
            <a:rPr lang="en-US" dirty="0" smtClean="0"/>
            <a:t>User Data </a:t>
          </a:r>
          <a:endParaRPr lang="en-US" dirty="0"/>
        </a:p>
      </dgm:t>
    </dgm:pt>
    <dgm:pt modelId="{5BC7B38A-5668-8B49-8518-F2AE7FAFEF85}" type="parTrans" cxnId="{62C7F5B4-9A8A-7B49-8FC6-AD0967B5DB49}">
      <dgm:prSet/>
      <dgm:spPr/>
      <dgm:t>
        <a:bodyPr/>
        <a:lstStyle/>
        <a:p>
          <a:endParaRPr lang="en-US"/>
        </a:p>
      </dgm:t>
    </dgm:pt>
    <dgm:pt modelId="{BC0F1DD5-5993-EE45-806A-3D403EA4C915}" type="sibTrans" cxnId="{62C7F5B4-9A8A-7B49-8FC6-AD0967B5DB49}">
      <dgm:prSet/>
      <dgm:spPr/>
      <dgm:t>
        <a:bodyPr/>
        <a:lstStyle/>
        <a:p>
          <a:endParaRPr lang="en-US"/>
        </a:p>
      </dgm:t>
    </dgm:pt>
    <dgm:pt modelId="{0D80D0D5-68F4-E14D-A8A3-CA83F2050A30}" type="pres">
      <dgm:prSet presAssocID="{41474ED6-BD8C-8F49-8958-A76A3287B905}" presName="Name0" presStyleCnt="0">
        <dgm:presLayoutVars>
          <dgm:chMax val="1"/>
          <dgm:chPref val="1"/>
          <dgm:dir/>
          <dgm:animOne val="branch"/>
          <dgm:animLvl val="lvl"/>
        </dgm:presLayoutVars>
      </dgm:prSet>
      <dgm:spPr/>
    </dgm:pt>
    <dgm:pt modelId="{B103EF6B-6CBC-8C49-B584-93AAFBC50799}" type="pres">
      <dgm:prSet presAssocID="{E6059EA7-9472-7F48-8E3D-C33FFC53D61D}" presName="singleCycle" presStyleCnt="0"/>
      <dgm:spPr/>
    </dgm:pt>
    <dgm:pt modelId="{D1BF429E-F119-0145-B2EE-4DD99BD343F3}" type="pres">
      <dgm:prSet presAssocID="{E6059EA7-9472-7F48-8E3D-C33FFC53D61D}" presName="singleCenter" presStyleLbl="node1" presStyleIdx="0" presStyleCnt="4">
        <dgm:presLayoutVars>
          <dgm:chMax val="7"/>
          <dgm:chPref val="7"/>
        </dgm:presLayoutVars>
      </dgm:prSet>
      <dgm:spPr/>
    </dgm:pt>
    <dgm:pt modelId="{9269A7DC-46D0-7345-B88F-430562FD94A4}" type="pres">
      <dgm:prSet presAssocID="{1EE4E515-1BD4-0B4E-A1FF-1B66BAA8BA26}" presName="Name56" presStyleLbl="parChTrans1D2" presStyleIdx="0" presStyleCnt="3"/>
      <dgm:spPr/>
    </dgm:pt>
    <dgm:pt modelId="{B8C144B4-E25F-3240-B7E8-95C998F66F12}" type="pres">
      <dgm:prSet presAssocID="{2740DFBF-E647-2A47-9BC1-39D3305C1678}" presName="text0" presStyleLbl="node1" presStyleIdx="1" presStyleCnt="4" custScaleX="199591">
        <dgm:presLayoutVars>
          <dgm:bulletEnabled val="1"/>
        </dgm:presLayoutVars>
      </dgm:prSet>
      <dgm:spPr/>
    </dgm:pt>
    <dgm:pt modelId="{246CD7B3-6A97-6849-B3D0-87AAB3B7D0D8}" type="pres">
      <dgm:prSet presAssocID="{071FA5D2-7F37-414B-BFB9-840005A2E88F}" presName="Name56" presStyleLbl="parChTrans1D2" presStyleIdx="1" presStyleCnt="3"/>
      <dgm:spPr/>
    </dgm:pt>
    <dgm:pt modelId="{8A287AA9-F45F-554B-A8F2-09346527ADCF}" type="pres">
      <dgm:prSet presAssocID="{7BFC11DD-DB34-174F-9F75-B153FC017CE7}" presName="text0" presStyleLbl="node1" presStyleIdx="2" presStyleCnt="4" custScaleX="147082">
        <dgm:presLayoutVars>
          <dgm:bulletEnabled val="1"/>
        </dgm:presLayoutVars>
      </dgm:prSet>
      <dgm:spPr/>
      <dgm:t>
        <a:bodyPr/>
        <a:lstStyle/>
        <a:p>
          <a:endParaRPr lang="en-US"/>
        </a:p>
      </dgm:t>
    </dgm:pt>
    <dgm:pt modelId="{7B2FCFE3-2012-884E-A271-D54B6589DC07}" type="pres">
      <dgm:prSet presAssocID="{5BC7B38A-5668-8B49-8518-F2AE7FAFEF85}" presName="Name56" presStyleLbl="parChTrans1D2" presStyleIdx="2" presStyleCnt="3"/>
      <dgm:spPr/>
    </dgm:pt>
    <dgm:pt modelId="{13FA3221-B06E-3D4D-9B03-233FDD6719D1}" type="pres">
      <dgm:prSet presAssocID="{F14D2A7D-8B41-BC4D-80C4-23AEC342CB40}" presName="text0" presStyleLbl="node1" presStyleIdx="3" presStyleCnt="4" custScaleX="158273">
        <dgm:presLayoutVars>
          <dgm:bulletEnabled val="1"/>
        </dgm:presLayoutVars>
      </dgm:prSet>
      <dgm:spPr/>
    </dgm:pt>
  </dgm:ptLst>
  <dgm:cxnLst>
    <dgm:cxn modelId="{62C7F5B4-9A8A-7B49-8FC6-AD0967B5DB49}" srcId="{E6059EA7-9472-7F48-8E3D-C33FFC53D61D}" destId="{F14D2A7D-8B41-BC4D-80C4-23AEC342CB40}" srcOrd="2" destOrd="0" parTransId="{5BC7B38A-5668-8B49-8518-F2AE7FAFEF85}" sibTransId="{BC0F1DD5-5993-EE45-806A-3D403EA4C915}"/>
    <dgm:cxn modelId="{C82E0285-FFC6-C54E-AB53-EDB830253964}" type="presOf" srcId="{5BC7B38A-5668-8B49-8518-F2AE7FAFEF85}" destId="{7B2FCFE3-2012-884E-A271-D54B6589DC07}" srcOrd="0" destOrd="0" presId="urn:microsoft.com/office/officeart/2008/layout/RadialCluster"/>
    <dgm:cxn modelId="{F5CE0279-8DE1-D64A-BC15-6FA97ADD2951}" type="presOf" srcId="{2740DFBF-E647-2A47-9BC1-39D3305C1678}" destId="{B8C144B4-E25F-3240-B7E8-95C998F66F12}" srcOrd="0" destOrd="0" presId="urn:microsoft.com/office/officeart/2008/layout/RadialCluster"/>
    <dgm:cxn modelId="{D540ED57-77FC-4347-91F1-7D16DDC791A1}" srcId="{41474ED6-BD8C-8F49-8958-A76A3287B905}" destId="{E6059EA7-9472-7F48-8E3D-C33FFC53D61D}" srcOrd="0" destOrd="0" parTransId="{8D1BD3B1-A442-5C41-B9CE-81A8286F842A}" sibTransId="{38C303FB-D825-F241-8DD9-E9840C9B29DC}"/>
    <dgm:cxn modelId="{B0154366-D4EF-F347-B1C0-2FA3BA81C6D7}" srcId="{E6059EA7-9472-7F48-8E3D-C33FFC53D61D}" destId="{2740DFBF-E647-2A47-9BC1-39D3305C1678}" srcOrd="0" destOrd="0" parTransId="{1EE4E515-1BD4-0B4E-A1FF-1B66BAA8BA26}" sibTransId="{5D9FF966-42D7-DA46-A2DA-9558760AE929}"/>
    <dgm:cxn modelId="{7E90CFB4-926D-064A-8667-952C7DC59918}" type="presOf" srcId="{071FA5D2-7F37-414B-BFB9-840005A2E88F}" destId="{246CD7B3-6A97-6849-B3D0-87AAB3B7D0D8}" srcOrd="0" destOrd="0" presId="urn:microsoft.com/office/officeart/2008/layout/RadialCluster"/>
    <dgm:cxn modelId="{0480D1DC-4ECE-1240-8FEF-55002CBFB059}" srcId="{E6059EA7-9472-7F48-8E3D-C33FFC53D61D}" destId="{7BFC11DD-DB34-174F-9F75-B153FC017CE7}" srcOrd="1" destOrd="0" parTransId="{071FA5D2-7F37-414B-BFB9-840005A2E88F}" sibTransId="{4C04B5F9-0883-9C40-991E-7969037AB4AB}"/>
    <dgm:cxn modelId="{9F1040F4-3886-9E4A-AD46-2FE17AD9EAA9}" type="presOf" srcId="{F14D2A7D-8B41-BC4D-80C4-23AEC342CB40}" destId="{13FA3221-B06E-3D4D-9B03-233FDD6719D1}" srcOrd="0" destOrd="0" presId="urn:microsoft.com/office/officeart/2008/layout/RadialCluster"/>
    <dgm:cxn modelId="{C0A2D156-BA9C-D648-B059-1FE0F9DF6191}" type="presOf" srcId="{E6059EA7-9472-7F48-8E3D-C33FFC53D61D}" destId="{D1BF429E-F119-0145-B2EE-4DD99BD343F3}" srcOrd="0" destOrd="0" presId="urn:microsoft.com/office/officeart/2008/layout/RadialCluster"/>
    <dgm:cxn modelId="{9F80894F-2AAB-3A46-807E-A05E7BE783E2}" type="presOf" srcId="{41474ED6-BD8C-8F49-8958-A76A3287B905}" destId="{0D80D0D5-68F4-E14D-A8A3-CA83F2050A30}" srcOrd="0" destOrd="0" presId="urn:microsoft.com/office/officeart/2008/layout/RadialCluster"/>
    <dgm:cxn modelId="{AE206D38-AF86-594F-9B3C-CDCE1F67A327}" type="presOf" srcId="{1EE4E515-1BD4-0B4E-A1FF-1B66BAA8BA26}" destId="{9269A7DC-46D0-7345-B88F-430562FD94A4}" srcOrd="0" destOrd="0" presId="urn:microsoft.com/office/officeart/2008/layout/RadialCluster"/>
    <dgm:cxn modelId="{DE3EB147-13FC-1F4A-A6AD-0269B8B25CCD}" type="presOf" srcId="{7BFC11DD-DB34-174F-9F75-B153FC017CE7}" destId="{8A287AA9-F45F-554B-A8F2-09346527ADCF}" srcOrd="0" destOrd="0" presId="urn:microsoft.com/office/officeart/2008/layout/RadialCluster"/>
    <dgm:cxn modelId="{C5F7B203-0F0F-BB44-879F-06F96156B8A6}" type="presParOf" srcId="{0D80D0D5-68F4-E14D-A8A3-CA83F2050A30}" destId="{B103EF6B-6CBC-8C49-B584-93AAFBC50799}" srcOrd="0" destOrd="0" presId="urn:microsoft.com/office/officeart/2008/layout/RadialCluster"/>
    <dgm:cxn modelId="{4D1AE652-AAA0-D445-A29E-1C42C5DDE58C}" type="presParOf" srcId="{B103EF6B-6CBC-8C49-B584-93AAFBC50799}" destId="{D1BF429E-F119-0145-B2EE-4DD99BD343F3}" srcOrd="0" destOrd="0" presId="urn:microsoft.com/office/officeart/2008/layout/RadialCluster"/>
    <dgm:cxn modelId="{619E076C-6F20-7441-9B41-313BB3A0F4DA}" type="presParOf" srcId="{B103EF6B-6CBC-8C49-B584-93AAFBC50799}" destId="{9269A7DC-46D0-7345-B88F-430562FD94A4}" srcOrd="1" destOrd="0" presId="urn:microsoft.com/office/officeart/2008/layout/RadialCluster"/>
    <dgm:cxn modelId="{2AEE5904-5741-6E44-B236-77CE55EBD7CA}" type="presParOf" srcId="{B103EF6B-6CBC-8C49-B584-93AAFBC50799}" destId="{B8C144B4-E25F-3240-B7E8-95C998F66F12}" srcOrd="2" destOrd="0" presId="urn:microsoft.com/office/officeart/2008/layout/RadialCluster"/>
    <dgm:cxn modelId="{AC6D1682-2B3C-8E41-A0CB-A498E4E573CD}" type="presParOf" srcId="{B103EF6B-6CBC-8C49-B584-93AAFBC50799}" destId="{246CD7B3-6A97-6849-B3D0-87AAB3B7D0D8}" srcOrd="3" destOrd="0" presId="urn:microsoft.com/office/officeart/2008/layout/RadialCluster"/>
    <dgm:cxn modelId="{23FEAC7D-C23E-AC4E-B408-ED1D41C2BEC7}" type="presParOf" srcId="{B103EF6B-6CBC-8C49-B584-93AAFBC50799}" destId="{8A287AA9-F45F-554B-A8F2-09346527ADCF}" srcOrd="4" destOrd="0" presId="urn:microsoft.com/office/officeart/2008/layout/RadialCluster"/>
    <dgm:cxn modelId="{E109BA68-87D3-F243-81B8-E3D4859C060B}" type="presParOf" srcId="{B103EF6B-6CBC-8C49-B584-93AAFBC50799}" destId="{7B2FCFE3-2012-884E-A271-D54B6589DC07}" srcOrd="5" destOrd="0" presId="urn:microsoft.com/office/officeart/2008/layout/RadialCluster"/>
    <dgm:cxn modelId="{503B320C-C305-6444-B789-F074380D12CB}" type="presParOf" srcId="{B103EF6B-6CBC-8C49-B584-93AAFBC50799}" destId="{13FA3221-B06E-3D4D-9B03-233FDD6719D1}"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BF429E-F119-0145-B2EE-4DD99BD343F3}">
      <dsp:nvSpPr>
        <dsp:cNvPr id="0" name=""/>
        <dsp:cNvSpPr/>
      </dsp:nvSpPr>
      <dsp:spPr>
        <a:xfrm>
          <a:off x="1635290" y="773613"/>
          <a:ext cx="498853" cy="498853"/>
        </a:xfrm>
        <a:prstGeom prst="roundRect">
          <a:avLst/>
        </a:prstGeom>
        <a:gradFill rotWithShape="0">
          <a:gsLst>
            <a:gs pos="0">
              <a:schemeClr val="accent2">
                <a:hueOff val="0"/>
                <a:satOff val="0"/>
                <a:lumOff val="0"/>
                <a:alphaOff val="0"/>
                <a:shade val="70000"/>
                <a:satMod val="150000"/>
              </a:schemeClr>
            </a:gs>
            <a:gs pos="34000">
              <a:schemeClr val="accent2">
                <a:hueOff val="0"/>
                <a:satOff val="0"/>
                <a:lumOff val="0"/>
                <a:alphaOff val="0"/>
                <a:shade val="70000"/>
                <a:satMod val="140000"/>
              </a:schemeClr>
            </a:gs>
            <a:gs pos="70000">
              <a:schemeClr val="accent2">
                <a:hueOff val="0"/>
                <a:satOff val="0"/>
                <a:lumOff val="0"/>
                <a:alphaOff val="0"/>
                <a:tint val="100000"/>
                <a:shade val="90000"/>
                <a:satMod val="140000"/>
              </a:schemeClr>
            </a:gs>
            <a:gs pos="100000">
              <a:schemeClr val="accent2">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488950">
            <a:lnSpc>
              <a:spcPct val="90000"/>
            </a:lnSpc>
            <a:spcBef>
              <a:spcPct val="0"/>
            </a:spcBef>
            <a:spcAft>
              <a:spcPct val="35000"/>
            </a:spcAft>
          </a:pPr>
          <a:r>
            <a:rPr lang="en-US" sz="1100" kern="1200" dirty="0" smtClean="0"/>
            <a:t>Cloud </a:t>
          </a:r>
          <a:endParaRPr lang="en-US" sz="1100" kern="1200" dirty="0"/>
        </a:p>
      </dsp:txBody>
      <dsp:txXfrm>
        <a:off x="1659642" y="797965"/>
        <a:ext cx="450149" cy="450149"/>
      </dsp:txXfrm>
    </dsp:sp>
    <dsp:sp modelId="{9269A7DC-46D0-7345-B88F-430562FD94A4}">
      <dsp:nvSpPr>
        <dsp:cNvPr id="0" name=""/>
        <dsp:cNvSpPr/>
      </dsp:nvSpPr>
      <dsp:spPr>
        <a:xfrm rot="16200000">
          <a:off x="1709754" y="598650"/>
          <a:ext cx="349925" cy="0"/>
        </a:xfrm>
        <a:custGeom>
          <a:avLst/>
          <a:gdLst/>
          <a:ahLst/>
          <a:cxnLst/>
          <a:rect l="0" t="0" r="0" b="0"/>
          <a:pathLst>
            <a:path>
              <a:moveTo>
                <a:pt x="0" y="0"/>
              </a:moveTo>
              <a:lnTo>
                <a:pt x="349925" y="0"/>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8C144B4-E25F-3240-B7E8-95C998F66F12}">
      <dsp:nvSpPr>
        <dsp:cNvPr id="0" name=""/>
        <dsp:cNvSpPr/>
      </dsp:nvSpPr>
      <dsp:spPr>
        <a:xfrm>
          <a:off x="1551168" y="89455"/>
          <a:ext cx="667097" cy="334232"/>
        </a:xfrm>
        <a:prstGeom prst="roundRect">
          <a:avLst/>
        </a:prstGeom>
        <a:gradFill rotWithShape="0">
          <a:gsLst>
            <a:gs pos="0">
              <a:schemeClr val="accent3">
                <a:hueOff val="0"/>
                <a:satOff val="0"/>
                <a:lumOff val="0"/>
                <a:alphaOff val="0"/>
                <a:shade val="70000"/>
                <a:satMod val="150000"/>
              </a:schemeClr>
            </a:gs>
            <a:gs pos="34000">
              <a:schemeClr val="accent3">
                <a:hueOff val="0"/>
                <a:satOff val="0"/>
                <a:lumOff val="0"/>
                <a:alphaOff val="0"/>
                <a:shade val="70000"/>
                <a:satMod val="140000"/>
              </a:schemeClr>
            </a:gs>
            <a:gs pos="70000">
              <a:schemeClr val="accent3">
                <a:hueOff val="0"/>
                <a:satOff val="0"/>
                <a:lumOff val="0"/>
                <a:alphaOff val="0"/>
                <a:tint val="100000"/>
                <a:shade val="90000"/>
                <a:satMod val="140000"/>
              </a:schemeClr>
            </a:gs>
            <a:gs pos="100000">
              <a:schemeClr val="accent3">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lvl="0" algn="ctr" defTabSz="400050">
            <a:lnSpc>
              <a:spcPct val="90000"/>
            </a:lnSpc>
            <a:spcBef>
              <a:spcPct val="0"/>
            </a:spcBef>
            <a:spcAft>
              <a:spcPct val="35000"/>
            </a:spcAft>
          </a:pPr>
          <a:r>
            <a:rPr lang="en-US" sz="900" kern="1200" dirty="0" smtClean="0"/>
            <a:t>User  Data </a:t>
          </a:r>
          <a:endParaRPr lang="en-US" sz="900" kern="1200" dirty="0"/>
        </a:p>
      </dsp:txBody>
      <dsp:txXfrm>
        <a:off x="1567484" y="105771"/>
        <a:ext cx="634465" cy="301600"/>
      </dsp:txXfrm>
    </dsp:sp>
    <dsp:sp modelId="{246CD7B3-6A97-6849-B3D0-87AAB3B7D0D8}">
      <dsp:nvSpPr>
        <dsp:cNvPr id="0" name=""/>
        <dsp:cNvSpPr/>
      </dsp:nvSpPr>
      <dsp:spPr>
        <a:xfrm rot="1800000">
          <a:off x="2121106" y="1215704"/>
          <a:ext cx="194632" cy="0"/>
        </a:xfrm>
        <a:custGeom>
          <a:avLst/>
          <a:gdLst/>
          <a:ahLst/>
          <a:cxnLst/>
          <a:rect l="0" t="0" r="0" b="0"/>
          <a:pathLst>
            <a:path>
              <a:moveTo>
                <a:pt x="0" y="0"/>
              </a:moveTo>
              <a:lnTo>
                <a:pt x="194632" y="0"/>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A287AA9-F45F-554B-A8F2-09346527ADCF}">
      <dsp:nvSpPr>
        <dsp:cNvPr id="0" name=""/>
        <dsp:cNvSpPr/>
      </dsp:nvSpPr>
      <dsp:spPr>
        <a:xfrm>
          <a:off x="2302700" y="1239158"/>
          <a:ext cx="491595" cy="334232"/>
        </a:xfrm>
        <a:prstGeom prst="roundRect">
          <a:avLst/>
        </a:prstGeom>
        <a:gradFill rotWithShape="0">
          <a:gsLst>
            <a:gs pos="0">
              <a:schemeClr val="accent4">
                <a:hueOff val="0"/>
                <a:satOff val="0"/>
                <a:lumOff val="0"/>
                <a:alphaOff val="0"/>
                <a:shade val="70000"/>
                <a:satMod val="150000"/>
              </a:schemeClr>
            </a:gs>
            <a:gs pos="34000">
              <a:schemeClr val="accent4">
                <a:hueOff val="0"/>
                <a:satOff val="0"/>
                <a:lumOff val="0"/>
                <a:alphaOff val="0"/>
                <a:shade val="70000"/>
                <a:satMod val="140000"/>
              </a:schemeClr>
            </a:gs>
            <a:gs pos="70000">
              <a:schemeClr val="accent4">
                <a:hueOff val="0"/>
                <a:satOff val="0"/>
                <a:lumOff val="0"/>
                <a:alphaOff val="0"/>
                <a:tint val="100000"/>
                <a:shade val="90000"/>
                <a:satMod val="140000"/>
              </a:schemeClr>
            </a:gs>
            <a:gs pos="100000">
              <a:schemeClr val="accent4">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lvl="0" algn="ctr" defTabSz="400050">
            <a:lnSpc>
              <a:spcPct val="90000"/>
            </a:lnSpc>
            <a:spcBef>
              <a:spcPct val="0"/>
            </a:spcBef>
            <a:spcAft>
              <a:spcPct val="35000"/>
            </a:spcAft>
          </a:pPr>
          <a:r>
            <a:rPr lang="en-US" sz="900" kern="1200" dirty="0" smtClean="0"/>
            <a:t>User Data </a:t>
          </a:r>
        </a:p>
      </dsp:txBody>
      <dsp:txXfrm>
        <a:off x="2319016" y="1255474"/>
        <a:ext cx="458963" cy="301600"/>
      </dsp:txXfrm>
    </dsp:sp>
    <dsp:sp modelId="{7B2FCFE3-2012-884E-A271-D54B6589DC07}">
      <dsp:nvSpPr>
        <dsp:cNvPr id="0" name=""/>
        <dsp:cNvSpPr/>
      </dsp:nvSpPr>
      <dsp:spPr>
        <a:xfrm rot="9000000">
          <a:off x="1473844" y="1210305"/>
          <a:ext cx="173036" cy="0"/>
        </a:xfrm>
        <a:custGeom>
          <a:avLst/>
          <a:gdLst/>
          <a:ahLst/>
          <a:cxnLst/>
          <a:rect l="0" t="0" r="0" b="0"/>
          <a:pathLst>
            <a:path>
              <a:moveTo>
                <a:pt x="0" y="0"/>
              </a:moveTo>
              <a:lnTo>
                <a:pt x="173036" y="0"/>
              </a:lnTo>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3FA3221-B06E-3D4D-9B03-233FDD6719D1}">
      <dsp:nvSpPr>
        <dsp:cNvPr id="0" name=""/>
        <dsp:cNvSpPr/>
      </dsp:nvSpPr>
      <dsp:spPr>
        <a:xfrm>
          <a:off x="956437" y="1239158"/>
          <a:ext cx="528999" cy="334232"/>
        </a:xfrm>
        <a:prstGeom prst="roundRect">
          <a:avLst/>
        </a:prstGeom>
        <a:gradFill rotWithShape="0">
          <a:gsLst>
            <a:gs pos="0">
              <a:schemeClr val="accent5">
                <a:hueOff val="0"/>
                <a:satOff val="0"/>
                <a:lumOff val="0"/>
                <a:alphaOff val="0"/>
                <a:shade val="70000"/>
                <a:satMod val="150000"/>
              </a:schemeClr>
            </a:gs>
            <a:gs pos="34000">
              <a:schemeClr val="accent5">
                <a:hueOff val="0"/>
                <a:satOff val="0"/>
                <a:lumOff val="0"/>
                <a:alphaOff val="0"/>
                <a:shade val="70000"/>
                <a:satMod val="140000"/>
              </a:schemeClr>
            </a:gs>
            <a:gs pos="70000">
              <a:schemeClr val="accent5">
                <a:hueOff val="0"/>
                <a:satOff val="0"/>
                <a:lumOff val="0"/>
                <a:alphaOff val="0"/>
                <a:tint val="100000"/>
                <a:shade val="90000"/>
                <a:satMod val="140000"/>
              </a:schemeClr>
            </a:gs>
            <a:gs pos="100000">
              <a:schemeClr val="accent5">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lvl="0" algn="ctr" defTabSz="400050">
            <a:lnSpc>
              <a:spcPct val="90000"/>
            </a:lnSpc>
            <a:spcBef>
              <a:spcPct val="0"/>
            </a:spcBef>
            <a:spcAft>
              <a:spcPct val="35000"/>
            </a:spcAft>
          </a:pPr>
          <a:r>
            <a:rPr lang="en-US" sz="900" kern="1200" dirty="0" smtClean="0"/>
            <a:t>User Data </a:t>
          </a:r>
          <a:endParaRPr lang="en-US" sz="900" kern="1200" dirty="0"/>
        </a:p>
      </dsp:txBody>
      <dsp:txXfrm>
        <a:off x="972753" y="1255474"/>
        <a:ext cx="496367" cy="301600"/>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BEFB8B-99F3-414A-9150-07E53A48ADAB}" type="datetimeFigureOut">
              <a:rPr lang="en-US" smtClean="0"/>
              <a:t>6/12/11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9FC836-6004-FF40-A787-AA78F1913336}" type="slidenum">
              <a:rPr lang="en-US" smtClean="0"/>
              <a:t>‹#›</a:t>
            </a:fld>
            <a:endParaRPr lang="en-US"/>
          </a:p>
        </p:txBody>
      </p:sp>
    </p:spTree>
    <p:extLst>
      <p:ext uri="{BB962C8B-B14F-4D97-AF65-F5344CB8AC3E}">
        <p14:creationId xmlns:p14="http://schemas.microsoft.com/office/powerpoint/2010/main" val="128450910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DF66AD8-BC4A-4004-9882-414398D930CA}" type="datetimeFigureOut">
              <a:rPr lang="en-US" smtClean="0"/>
              <a:t>6/12/11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DF66AD8-BC4A-4004-9882-414398D930CA}" type="datetimeFigureOut">
              <a:rPr lang="en-US" smtClean="0"/>
              <a:t>6/12/11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6/12/11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DF66AD8-BC4A-4004-9882-414398D930CA}" type="datetimeFigureOut">
              <a:rPr lang="en-US" smtClean="0"/>
              <a:t>6/12/11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DF66AD8-BC4A-4004-9882-414398D930CA}" type="datetimeFigureOut">
              <a:rPr lang="en-US" smtClean="0"/>
              <a:t>6/12/11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DF66AD8-BC4A-4004-9882-414398D930CA}" type="datetimeFigureOut">
              <a:rPr lang="en-US" smtClean="0"/>
              <a:t>6/12/11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6/12/11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6/12/11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6/12/11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DF66AD8-BC4A-4004-9882-414398D930CA}" type="datetimeFigureOut">
              <a:rPr lang="en-US" smtClean="0"/>
              <a:t>6/12/11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DF66AD8-BC4A-4004-9882-414398D930CA}" type="datetimeFigureOut">
              <a:rPr lang="en-US" smtClean="0"/>
              <a:t>6/12/11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DF66AD8-BC4A-4004-9882-414398D930CA}" type="datetimeFigureOut">
              <a:rPr lang="en-US" smtClean="0"/>
              <a:t>6/12/11</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B9D2C864-9362-43C7-A136-D9C41D93A96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Watermarking the Cloud</a:t>
            </a:r>
            <a:endParaRPr lang="en-US" dirty="0"/>
          </a:p>
        </p:txBody>
      </p:sp>
      <p:sp>
        <p:nvSpPr>
          <p:cNvPr id="3" name="Subtitle 2"/>
          <p:cNvSpPr>
            <a:spLocks noGrp="1"/>
          </p:cNvSpPr>
          <p:nvPr>
            <p:ph type="subTitle" idx="1"/>
          </p:nvPr>
        </p:nvSpPr>
        <p:spPr/>
        <p:txBody>
          <a:bodyPr/>
          <a:lstStyle/>
          <a:p>
            <a:r>
              <a:rPr lang="en-US" dirty="0" smtClean="0"/>
              <a:t>Jessie J Walker &amp; Stephen </a:t>
            </a:r>
            <a:r>
              <a:rPr lang="en-US" dirty="0" err="1" smtClean="0"/>
              <a:t>Mcelwee</a:t>
            </a:r>
            <a:r>
              <a:rPr lang="en-US" dirty="0" smtClean="0"/>
              <a:t> </a:t>
            </a:r>
            <a:r>
              <a:rPr lang="en-US" dirty="0" smtClean="0"/>
              <a:t> </a:t>
            </a:r>
          </a:p>
          <a:p>
            <a:r>
              <a:rPr lang="en-US" dirty="0" smtClean="0"/>
              <a:t>University of Arkansas at Pine Bluff </a:t>
            </a:r>
          </a:p>
          <a:p>
            <a:r>
              <a:rPr lang="en-US" dirty="0" smtClean="0"/>
              <a:t>Computer </a:t>
            </a:r>
            <a:r>
              <a:rPr lang="en-US" smtClean="0"/>
              <a:t>Science Unit</a:t>
            </a:r>
            <a:endParaRPr lang="en-US" dirty="0"/>
          </a:p>
        </p:txBody>
      </p:sp>
    </p:spTree>
    <p:extLst>
      <p:ext uri="{BB962C8B-B14F-4D97-AF65-F5344CB8AC3E}">
        <p14:creationId xmlns:p14="http://schemas.microsoft.com/office/powerpoint/2010/main" val="132351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Cloud Computing </a:t>
            </a:r>
            <a:endParaRPr lang="en-US" dirty="0"/>
          </a:p>
        </p:txBody>
      </p:sp>
      <p:sp>
        <p:nvSpPr>
          <p:cNvPr id="3" name="Content Placeholder 2"/>
          <p:cNvSpPr>
            <a:spLocks noGrp="1"/>
          </p:cNvSpPr>
          <p:nvPr>
            <p:ph idx="1"/>
          </p:nvPr>
        </p:nvSpPr>
        <p:spPr/>
        <p:txBody>
          <a:bodyPr>
            <a:normAutofit/>
          </a:bodyPr>
          <a:lstStyle/>
          <a:p>
            <a:r>
              <a:rPr lang="en-US" dirty="0"/>
              <a:t>The notion of cloud computing has evolved as an innovate computing platform, but a close examination of the paradigm, revels it is a collection of off the shift components loosely connected </a:t>
            </a:r>
            <a:r>
              <a:rPr lang="en-US" dirty="0" smtClean="0"/>
              <a:t>together.</a:t>
            </a:r>
          </a:p>
          <a:p>
            <a:pPr lvl="1"/>
            <a:r>
              <a:rPr lang="en-US" dirty="0">
                <a:latin typeface="Arial" charset="0"/>
              </a:rPr>
              <a:t>A cloud infrastructure provides a framework to manage scalable, reliable, on-demand access to applications</a:t>
            </a:r>
          </a:p>
          <a:p>
            <a:pPr lvl="1"/>
            <a:r>
              <a:rPr lang="en-US" dirty="0">
                <a:latin typeface="Arial" charset="0"/>
              </a:rPr>
              <a:t>Cloud services provide the </a:t>
            </a:r>
            <a:r>
              <a:rPr lang="ja-JP" altLang="en-US" dirty="0">
                <a:latin typeface="Arial" charset="0"/>
              </a:rPr>
              <a:t>“</a:t>
            </a:r>
            <a:r>
              <a:rPr lang="en-US" dirty="0">
                <a:latin typeface="Arial" charset="0"/>
              </a:rPr>
              <a:t>invisible</a:t>
            </a:r>
            <a:r>
              <a:rPr lang="ja-JP" altLang="en-US" dirty="0">
                <a:latin typeface="Arial" charset="0"/>
              </a:rPr>
              <a:t>”</a:t>
            </a:r>
            <a:r>
              <a:rPr lang="en-US" dirty="0">
                <a:latin typeface="Arial" charset="0"/>
              </a:rPr>
              <a:t> backend to many of our mobile applications</a:t>
            </a:r>
          </a:p>
          <a:p>
            <a:pPr lvl="1"/>
            <a:r>
              <a:rPr lang="en-US" dirty="0" smtClean="0">
                <a:latin typeface="Arial" charset="0"/>
              </a:rPr>
              <a:t>High </a:t>
            </a:r>
            <a:r>
              <a:rPr lang="en-US" dirty="0">
                <a:latin typeface="Arial" charset="0"/>
              </a:rPr>
              <a:t>level of elasticity in consumption</a:t>
            </a:r>
          </a:p>
          <a:p>
            <a:pPr lvl="1"/>
            <a:r>
              <a:rPr lang="en-US" dirty="0">
                <a:latin typeface="Arial" charset="0"/>
              </a:rPr>
              <a:t>Historical roots in today</a:t>
            </a:r>
            <a:r>
              <a:rPr lang="ja-JP" altLang="en-US" dirty="0">
                <a:latin typeface="Arial" charset="0"/>
              </a:rPr>
              <a:t>’</a:t>
            </a:r>
            <a:r>
              <a:rPr lang="en-US" dirty="0">
                <a:latin typeface="Arial" charset="0"/>
              </a:rPr>
              <a:t>s Internet apps</a:t>
            </a:r>
          </a:p>
          <a:p>
            <a:pPr lvl="2"/>
            <a:r>
              <a:rPr lang="en-US" dirty="0">
                <a:latin typeface="Arial" charset="0"/>
              </a:rPr>
              <a:t>Search, email, social networks</a:t>
            </a:r>
          </a:p>
          <a:p>
            <a:pPr lvl="2"/>
            <a:r>
              <a:rPr lang="en-US" dirty="0">
                <a:latin typeface="Arial" charset="0"/>
              </a:rPr>
              <a:t>File storage (Live Mesh, Mobile</a:t>
            </a:r>
            <a:br>
              <a:rPr lang="en-US" dirty="0">
                <a:latin typeface="Arial" charset="0"/>
              </a:rPr>
            </a:br>
            <a:r>
              <a:rPr lang="en-US" dirty="0">
                <a:latin typeface="Arial" charset="0"/>
              </a:rPr>
              <a:t>Me, Flicker, …)</a:t>
            </a:r>
          </a:p>
          <a:p>
            <a:endParaRPr lang="en-US" dirty="0"/>
          </a:p>
        </p:txBody>
      </p:sp>
    </p:spTree>
    <p:extLst>
      <p:ext uri="{BB962C8B-B14F-4D97-AF65-F5344CB8AC3E}">
        <p14:creationId xmlns:p14="http://schemas.microsoft.com/office/powerpoint/2010/main" val="2200493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800" dirty="0"/>
              <a:t>Brief History of Cloud Computing</a:t>
            </a:r>
            <a:endParaRPr lang="en-US" dirty="0"/>
          </a:p>
        </p:txBody>
      </p:sp>
      <p:sp>
        <p:nvSpPr>
          <p:cNvPr id="3" name="Content Placeholder 2"/>
          <p:cNvSpPr>
            <a:spLocks noGrp="1"/>
          </p:cNvSpPr>
          <p:nvPr>
            <p:ph idx="1"/>
          </p:nvPr>
        </p:nvSpPr>
        <p:spPr/>
        <p:txBody>
          <a:bodyPr>
            <a:normAutofit/>
          </a:bodyPr>
          <a:lstStyle/>
          <a:p>
            <a:r>
              <a:rPr lang="en-US" dirty="0"/>
              <a:t>1960: Joseph </a:t>
            </a:r>
            <a:r>
              <a:rPr lang="en-US" dirty="0" err="1"/>
              <a:t>Licklider</a:t>
            </a:r>
            <a:r>
              <a:rPr lang="en-US" dirty="0"/>
              <a:t>: Advanced Research Project Agency Network (ARPANET) </a:t>
            </a:r>
            <a:endParaRPr lang="en-US" dirty="0" smtClean="0"/>
          </a:p>
          <a:p>
            <a:r>
              <a:rPr lang="en-US" dirty="0"/>
              <a:t>1969: John McCarthy: Computing as Service (public utility) </a:t>
            </a:r>
            <a:endParaRPr lang="en-US" dirty="0" smtClean="0"/>
          </a:p>
          <a:p>
            <a:r>
              <a:rPr lang="en-US" dirty="0" smtClean="0"/>
              <a:t>1997:IBM &amp; Google: Blue Cloud (</a:t>
            </a:r>
            <a:r>
              <a:rPr lang="en-US" dirty="0"/>
              <a:t>software as a </a:t>
            </a:r>
            <a:r>
              <a:rPr lang="en-US" dirty="0" smtClean="0"/>
              <a:t>service: </a:t>
            </a:r>
            <a:r>
              <a:rPr lang="en-US" dirty="0"/>
              <a:t>(</a:t>
            </a:r>
            <a:r>
              <a:rPr lang="en-US" dirty="0" err="1"/>
              <a:t>SaaS</a:t>
            </a:r>
            <a:r>
              <a:rPr lang="en-US" dirty="0" smtClean="0"/>
              <a:t>)) </a:t>
            </a:r>
          </a:p>
          <a:p>
            <a:r>
              <a:rPr lang="en-US" dirty="0" smtClean="0"/>
              <a:t>1999:Saleforce.com: </a:t>
            </a:r>
            <a:r>
              <a:rPr lang="en-US" dirty="0"/>
              <a:t>deployment of enterprise </a:t>
            </a:r>
            <a:r>
              <a:rPr lang="en-US" dirty="0" smtClean="0"/>
              <a:t>applications via the web </a:t>
            </a:r>
          </a:p>
          <a:p>
            <a:r>
              <a:rPr lang="en-US" dirty="0" smtClean="0"/>
              <a:t>2002: </a:t>
            </a:r>
            <a:r>
              <a:rPr lang="en-US" dirty="0"/>
              <a:t>Amazon </a:t>
            </a:r>
            <a:r>
              <a:rPr lang="en-US" dirty="0" smtClean="0"/>
              <a:t>first small-scale cloud pay service</a:t>
            </a:r>
          </a:p>
          <a:p>
            <a:r>
              <a:rPr lang="en-US" dirty="0" smtClean="0"/>
              <a:t>2006: Amazon:  </a:t>
            </a:r>
            <a:r>
              <a:rPr lang="en-US" dirty="0"/>
              <a:t>Elastic Computing Cloud (EC2</a:t>
            </a:r>
            <a:r>
              <a:rPr lang="en-US" dirty="0" smtClean="0"/>
              <a:t>)</a:t>
            </a:r>
          </a:p>
          <a:p>
            <a:r>
              <a:rPr lang="en-US" dirty="0" smtClean="0"/>
              <a:t>2009:</a:t>
            </a:r>
            <a:r>
              <a:rPr lang="en-US" dirty="0"/>
              <a:t>Microsoft’s Azure </a:t>
            </a:r>
            <a:r>
              <a:rPr lang="en-US" dirty="0" smtClean="0"/>
              <a:t>cloud platform</a:t>
            </a:r>
            <a:endParaRPr lang="en-US" dirty="0"/>
          </a:p>
          <a:p>
            <a:endParaRPr lang="en-US" dirty="0" smtClean="0"/>
          </a:p>
          <a:p>
            <a:endParaRPr lang="en-US" dirty="0" smtClean="0"/>
          </a:p>
          <a:p>
            <a:endParaRPr lang="en-US" dirty="0"/>
          </a:p>
          <a:p>
            <a:endParaRPr lang="en-US" dirty="0" smtClean="0"/>
          </a:p>
          <a:p>
            <a:endParaRPr lang="en-US" dirty="0"/>
          </a:p>
          <a:p>
            <a:endParaRPr lang="en-US" dirty="0"/>
          </a:p>
        </p:txBody>
      </p:sp>
    </p:spTree>
    <p:extLst>
      <p:ext uri="{BB962C8B-B14F-4D97-AF65-F5344CB8AC3E}">
        <p14:creationId xmlns:p14="http://schemas.microsoft.com/office/powerpoint/2010/main" val="4162206347"/>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Data Security in the Cloud</a:t>
            </a:r>
            <a:br>
              <a:rPr lang="en-US" b="1" dirty="0"/>
            </a:br>
            <a:endParaRPr lang="en-US" dirty="0"/>
          </a:p>
        </p:txBody>
      </p:sp>
      <p:sp>
        <p:nvSpPr>
          <p:cNvPr id="3" name="Content Placeholder 2"/>
          <p:cNvSpPr>
            <a:spLocks noGrp="1"/>
          </p:cNvSpPr>
          <p:nvPr>
            <p:ph idx="1"/>
          </p:nvPr>
        </p:nvSpPr>
        <p:spPr>
          <a:xfrm>
            <a:off x="3343581" y="1735138"/>
            <a:ext cx="4884432" cy="2937727"/>
          </a:xfrm>
        </p:spPr>
        <p:txBody>
          <a:bodyPr>
            <a:normAutofit fontScale="92500" lnSpcReduction="10000"/>
          </a:bodyPr>
          <a:lstStyle/>
          <a:p>
            <a:r>
              <a:rPr lang="en-US" dirty="0"/>
              <a:t>The cloud computing paradigm is centered on the on-demand software as a services or service-oriented architectures (SOA). </a:t>
            </a:r>
            <a:endParaRPr lang="en-US" dirty="0" smtClean="0"/>
          </a:p>
          <a:p>
            <a:r>
              <a:rPr lang="en-US" dirty="0" smtClean="0"/>
              <a:t>At </a:t>
            </a:r>
            <a:r>
              <a:rPr lang="en-US" dirty="0"/>
              <a:t>the heart of SOA is data security, security refers to confidentiality, integrity and availability, which </a:t>
            </a:r>
            <a:r>
              <a:rPr lang="en-US" dirty="0" smtClean="0"/>
              <a:t>are</a:t>
            </a:r>
            <a:r>
              <a:rPr lang="en-US" dirty="0" smtClean="0"/>
              <a:t> </a:t>
            </a:r>
            <a:r>
              <a:rPr lang="en-US" dirty="0"/>
              <a:t>the major defining security issue of cloud computing vendors. </a:t>
            </a:r>
          </a:p>
          <a:p>
            <a:endParaRPr lang="en-US" dirty="0"/>
          </a:p>
        </p:txBody>
      </p:sp>
      <p:pic>
        <p:nvPicPr>
          <p:cNvPr id="4" name="Picture 3" descr="cloud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087" y="1735138"/>
            <a:ext cx="3070494" cy="31450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827776211"/>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Data Security in the Cloud</a:t>
            </a:r>
            <a:br>
              <a:rPr lang="en-US" b="1" dirty="0"/>
            </a:br>
            <a:endParaRPr lang="en-US" dirty="0"/>
          </a:p>
        </p:txBody>
      </p:sp>
      <p:sp>
        <p:nvSpPr>
          <p:cNvPr id="3" name="Content Placeholder 2"/>
          <p:cNvSpPr>
            <a:spLocks noGrp="1"/>
          </p:cNvSpPr>
          <p:nvPr>
            <p:ph idx="1"/>
          </p:nvPr>
        </p:nvSpPr>
        <p:spPr>
          <a:xfrm>
            <a:off x="4206761" y="1735138"/>
            <a:ext cx="4021252" cy="4056062"/>
          </a:xfrm>
        </p:spPr>
        <p:txBody>
          <a:bodyPr>
            <a:normAutofit fontScale="55000" lnSpcReduction="20000"/>
          </a:bodyPr>
          <a:lstStyle/>
          <a:p>
            <a:pPr lvl="0"/>
            <a:r>
              <a:rPr lang="en-US" dirty="0"/>
              <a:t>Confidentiality, is a notation in which a company or user data is stored using standard encryption, in which the company or user has the encryption key, the data is encrypted and stored by the cloud company must be kept secure from outside entities.  </a:t>
            </a:r>
            <a:endParaRPr lang="en-US" dirty="0" smtClean="0"/>
          </a:p>
          <a:p>
            <a:pPr lvl="0"/>
            <a:endParaRPr lang="en-US" dirty="0"/>
          </a:p>
          <a:p>
            <a:pPr lvl="0"/>
            <a:r>
              <a:rPr lang="en-US" dirty="0"/>
              <a:t>Integrity is the notion in which data maintained in the intended state in which the user placed the data on the cloud</a:t>
            </a:r>
            <a:r>
              <a:rPr lang="en-US" dirty="0" smtClean="0"/>
              <a:t>.</a:t>
            </a:r>
          </a:p>
          <a:p>
            <a:pPr lvl="0"/>
            <a:r>
              <a:rPr lang="en-US" dirty="0" smtClean="0"/>
              <a:t> </a:t>
            </a:r>
            <a:r>
              <a:rPr lang="en-US" dirty="0"/>
              <a:t>Cloud vendors must ensure that </a:t>
            </a:r>
            <a:r>
              <a:rPr lang="en-US" dirty="0" smtClean="0"/>
              <a:t>user’s </a:t>
            </a:r>
            <a:r>
              <a:rPr lang="en-US" dirty="0"/>
              <a:t>data is maintained in such a manner, that no alters to the data occur. </a:t>
            </a:r>
            <a:endParaRPr lang="en-US" dirty="0" smtClean="0"/>
          </a:p>
          <a:p>
            <a:pPr lvl="0"/>
            <a:endParaRPr lang="en-US" dirty="0"/>
          </a:p>
          <a:p>
            <a:r>
              <a:rPr lang="en-US" dirty="0"/>
              <a:t>Availability of data, in which cloud vendors must be able to provide their users data anywhere at almost anytime, without service disruption, while providing secure authentication services to ensure only authorized users gain access to the clients data. </a:t>
            </a:r>
          </a:p>
        </p:txBody>
      </p:sp>
      <p:pic>
        <p:nvPicPr>
          <p:cNvPr id="4" name="Picture 3" descr="cloud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824" y="1371600"/>
            <a:ext cx="4057937" cy="5136570"/>
          </a:xfrm>
          <a:prstGeom prst="rect">
            <a:avLst/>
          </a:prstGeom>
        </p:spPr>
      </p:pic>
    </p:spTree>
    <p:extLst>
      <p:ext uri="{BB962C8B-B14F-4D97-AF65-F5344CB8AC3E}">
        <p14:creationId xmlns:p14="http://schemas.microsoft.com/office/powerpoint/2010/main" val="2187157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Watermarking in the Cloud</a:t>
            </a:r>
            <a:br>
              <a:rPr lang="en-US" b="1" dirty="0"/>
            </a:br>
            <a:endParaRPr lang="en-US" dirty="0"/>
          </a:p>
        </p:txBody>
      </p:sp>
      <p:sp>
        <p:nvSpPr>
          <p:cNvPr id="3" name="Content Placeholder 2"/>
          <p:cNvSpPr>
            <a:spLocks noGrp="1"/>
          </p:cNvSpPr>
          <p:nvPr>
            <p:ph idx="1"/>
          </p:nvPr>
        </p:nvSpPr>
        <p:spPr/>
        <p:txBody>
          <a:bodyPr/>
          <a:lstStyle/>
          <a:p>
            <a:r>
              <a:rPr lang="en-US" dirty="0"/>
              <a:t>Watermarking embeds in a secret message or object into a piece of data or software artifact. The most commonly used form of watermarking is in media, which embeds a copyright notice into media. </a:t>
            </a:r>
            <a:endParaRPr lang="en-US" dirty="0" smtClean="0"/>
          </a:p>
          <a:p>
            <a:r>
              <a:rPr lang="en-US" dirty="0" smtClean="0"/>
              <a:t>Our research examines the issue of embedding user data inside the cloud with unique watermarks.  </a:t>
            </a:r>
            <a:endParaRPr lang="en-US" dirty="0"/>
          </a:p>
        </p:txBody>
      </p:sp>
    </p:spTree>
    <p:extLst>
      <p:ext uri="{BB962C8B-B14F-4D97-AF65-F5344CB8AC3E}">
        <p14:creationId xmlns:p14="http://schemas.microsoft.com/office/powerpoint/2010/main" val="4278876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Defining user data in the cloud</a:t>
            </a:r>
            <a:endParaRPr lang="en-US" dirty="0"/>
          </a:p>
        </p:txBody>
      </p:sp>
      <p:sp>
        <p:nvSpPr>
          <p:cNvPr id="3" name="Content Placeholder 2"/>
          <p:cNvSpPr>
            <a:spLocks noGrp="1"/>
          </p:cNvSpPr>
          <p:nvPr>
            <p:ph idx="1"/>
          </p:nvPr>
        </p:nvSpPr>
        <p:spPr>
          <a:xfrm>
            <a:off x="914400" y="1735138"/>
            <a:ext cx="7313613" cy="1439862"/>
          </a:xfrm>
        </p:spPr>
        <p:txBody>
          <a:bodyPr>
            <a:normAutofit/>
          </a:bodyPr>
          <a:lstStyle/>
          <a:p>
            <a:r>
              <a:rPr lang="en-US" dirty="0"/>
              <a:t>A watermarked data can be defined as a directed acyclic graph, represented by this formal definition:  </a:t>
            </a:r>
          </a:p>
          <a:p>
            <a:endParaRPr lang="en-US" dirty="0"/>
          </a:p>
        </p:txBody>
      </p:sp>
      <p:sp>
        <p:nvSpPr>
          <p:cNvPr id="4" name="Text Box 1"/>
          <p:cNvSpPr txBox="1">
            <a:spLocks noChangeArrowheads="1"/>
          </p:cNvSpPr>
          <p:nvPr/>
        </p:nvSpPr>
        <p:spPr bwMode="auto">
          <a:xfrm>
            <a:off x="914400" y="3059846"/>
            <a:ext cx="6824133"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91440" rIns="91440" bIns="91440" numCol="1" anchor="t" anchorCtr="0" compatLnSpc="1">
            <a:prstTxWarp prst="textNoShape">
              <a:avLst/>
            </a:prstTxWarp>
            <a:spAutoFit/>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Cambria" charset="0"/>
                <a:ea typeface="ÇlÇr ñæí©" charset="0"/>
              </a:rPr>
              <a:t>WD</a:t>
            </a:r>
            <a:r>
              <a:rPr kumimoji="0" lang="en-US" sz="1200" b="0" i="0" u="none" strike="noStrike" cap="none" normalizeH="0" baseline="0" dirty="0">
                <a:ln>
                  <a:noFill/>
                </a:ln>
                <a:solidFill>
                  <a:schemeClr val="tx1"/>
                </a:solidFill>
                <a:effectLst/>
                <a:latin typeface="Cambria" charset="0"/>
                <a:ea typeface="ÇlÇr ñæí©" charset="0"/>
              </a:rPr>
              <a:t>=(</a:t>
            </a:r>
            <a:r>
              <a:rPr kumimoji="0" lang="en-US" sz="1200" b="1" i="0" u="none" strike="noStrike" cap="none" normalizeH="0" baseline="0" dirty="0">
                <a:ln>
                  <a:noFill/>
                </a:ln>
                <a:solidFill>
                  <a:schemeClr val="tx1"/>
                </a:solidFill>
                <a:effectLst/>
                <a:latin typeface="Cambria" charset="0"/>
                <a:ea typeface="ÇlÇr ñæí©" charset="0"/>
              </a:rPr>
              <a:t>P</a:t>
            </a:r>
            <a:r>
              <a:rPr kumimoji="0" lang="en-US" sz="1200" b="0" i="0" u="none" strike="noStrike" cap="none" normalizeH="0" baseline="0" dirty="0">
                <a:ln>
                  <a:noFill/>
                </a:ln>
                <a:solidFill>
                  <a:schemeClr val="tx1"/>
                </a:solidFill>
                <a:effectLst/>
                <a:latin typeface="Times New Roman" charset="0"/>
                <a:ea typeface="ÇlÇr ñæí©" charset="0"/>
              </a:rPr>
              <a:t>,</a:t>
            </a:r>
            <a:r>
              <a:rPr kumimoji="0" lang="en-US" sz="1200" b="1" i="0" u="none" strike="noStrike" cap="none" normalizeH="0" baseline="0" dirty="0">
                <a:ln>
                  <a:noFill/>
                </a:ln>
                <a:solidFill>
                  <a:schemeClr val="tx1"/>
                </a:solidFill>
                <a:effectLst/>
                <a:latin typeface="Cambria" charset="0"/>
                <a:ea typeface="ÇlÇr ñæí©" charset="0"/>
              </a:rPr>
              <a:t>R</a:t>
            </a:r>
            <a:r>
              <a:rPr kumimoji="0" lang="en-US" sz="1200" b="0" i="0" u="none" strike="noStrike" cap="none" normalizeH="0" baseline="0" dirty="0">
                <a:ln>
                  <a:noFill/>
                </a:ln>
                <a:solidFill>
                  <a:schemeClr val="tx1"/>
                </a:solidFill>
                <a:effectLst/>
                <a:latin typeface="Cambria" charset="0"/>
                <a:ea typeface="ÇlÇr ñæí©" charset="0"/>
              </a:rPr>
              <a:t>) with nodes </a:t>
            </a:r>
            <a:r>
              <a:rPr kumimoji="0" lang="en-US" sz="1200" b="1" i="0" u="none" strike="noStrike" cap="none" normalizeH="0" baseline="0" dirty="0">
                <a:ln>
                  <a:noFill/>
                </a:ln>
                <a:solidFill>
                  <a:schemeClr val="tx1"/>
                </a:solidFill>
                <a:effectLst/>
                <a:latin typeface="Cambria" charset="0"/>
                <a:ea typeface="ÇlÇr ñæí©" charset="0"/>
              </a:rPr>
              <a:t>D</a:t>
            </a:r>
            <a:r>
              <a:rPr kumimoji="0" lang="en-US" sz="1200" b="0" i="0" u="none" strike="noStrike" cap="none" normalizeH="0" baseline="0" dirty="0">
                <a:ln>
                  <a:noFill/>
                </a:ln>
                <a:solidFill>
                  <a:schemeClr val="tx1"/>
                </a:solidFill>
                <a:effectLst/>
                <a:latin typeface="Cambria" charset="0"/>
                <a:ea typeface="ÇlÇr ñæí©" charset="0"/>
              </a:rPr>
              <a:t> = { P</a:t>
            </a:r>
            <a:r>
              <a:rPr kumimoji="0" lang="en-US" sz="1200" b="0" i="0" u="none" strike="noStrike" cap="none" normalizeH="0" baseline="-25000" dirty="0">
                <a:ln>
                  <a:noFill/>
                </a:ln>
                <a:solidFill>
                  <a:schemeClr val="tx1"/>
                </a:solidFill>
                <a:effectLst/>
                <a:latin typeface="Cambria" charset="0"/>
                <a:ea typeface="ÇlÇr ñæí©" charset="0"/>
              </a:rPr>
              <a:t>1 …….</a:t>
            </a:r>
            <a:r>
              <a:rPr kumimoji="0" lang="en-US" sz="1200" b="0" i="0" u="none" strike="noStrike" cap="none" normalizeH="0" baseline="0" dirty="0" err="1">
                <a:ln>
                  <a:noFill/>
                </a:ln>
                <a:solidFill>
                  <a:schemeClr val="tx1"/>
                </a:solidFill>
                <a:effectLst/>
                <a:latin typeface="Cambria" charset="0"/>
                <a:ea typeface="ÇlÇr ñæí©" charset="0"/>
              </a:rPr>
              <a:t>P</a:t>
            </a:r>
            <a:r>
              <a:rPr kumimoji="0" lang="en-US" sz="1200" b="0" i="0" u="none" strike="noStrike" cap="none" normalizeH="0" baseline="-25000" dirty="0" err="1">
                <a:ln>
                  <a:noFill/>
                </a:ln>
                <a:solidFill>
                  <a:schemeClr val="tx1"/>
                </a:solidFill>
                <a:effectLst/>
                <a:latin typeface="Cambria" charset="0"/>
                <a:ea typeface="ÇlÇr ñæí©" charset="0"/>
              </a:rPr>
              <a:t>n</a:t>
            </a:r>
            <a:r>
              <a:rPr kumimoji="0" lang="en-US" sz="1200" b="0" i="0" u="none" strike="noStrike" cap="none" normalizeH="0" baseline="-25000" dirty="0">
                <a:ln>
                  <a:noFill/>
                </a:ln>
                <a:solidFill>
                  <a:schemeClr val="tx1"/>
                </a:solidFill>
                <a:effectLst/>
                <a:latin typeface="Cambria" charset="0"/>
                <a:ea typeface="ÇlÇr ñæí©" charset="0"/>
              </a:rPr>
              <a:t> </a:t>
            </a:r>
            <a:r>
              <a:rPr kumimoji="0" lang="en-US" sz="1200" b="0" i="0" u="none" strike="noStrike" cap="none" normalizeH="0" baseline="0" dirty="0">
                <a:ln>
                  <a:noFill/>
                </a:ln>
                <a:solidFill>
                  <a:schemeClr val="tx1"/>
                </a:solidFill>
                <a:effectLst/>
                <a:latin typeface="Times New Roman" charset="0"/>
                <a:ea typeface="ÇlÇr ñæí©" charset="0"/>
              </a:rPr>
              <a:t>}</a:t>
            </a:r>
            <a:r>
              <a:rPr kumimoji="0" lang="en-US" sz="1200" b="0" i="0" u="none" strike="noStrike" cap="none" normalizeH="0" baseline="0" dirty="0">
                <a:ln>
                  <a:noFill/>
                </a:ln>
                <a:solidFill>
                  <a:schemeClr val="tx1"/>
                </a:solidFill>
                <a:effectLst/>
                <a:latin typeface="Cambria" charset="0"/>
                <a:ea typeface="ÇlÇr ñæí©" charset="0"/>
              </a:rPr>
              <a:t>,  edges R={ R</a:t>
            </a:r>
            <a:r>
              <a:rPr kumimoji="0" lang="en-US" sz="1200" b="0" i="0" u="none" strike="noStrike" cap="none" normalizeH="0" baseline="-25000" dirty="0">
                <a:ln>
                  <a:noFill/>
                </a:ln>
                <a:solidFill>
                  <a:schemeClr val="tx1"/>
                </a:solidFill>
                <a:effectLst/>
                <a:latin typeface="Cambria" charset="0"/>
                <a:ea typeface="ÇlÇr ñæí©" charset="0"/>
              </a:rPr>
              <a:t>1</a:t>
            </a:r>
            <a:r>
              <a:rPr kumimoji="0" lang="en-US" sz="1200" b="0" i="0" u="none" strike="noStrike" cap="none" normalizeH="0" baseline="0" dirty="0">
                <a:ln>
                  <a:noFill/>
                </a:ln>
                <a:solidFill>
                  <a:schemeClr val="tx1"/>
                </a:solidFill>
                <a:effectLst/>
                <a:latin typeface="Cambria" charset="0"/>
                <a:ea typeface="ÇlÇr ñæí©" charset="0"/>
              </a:rPr>
              <a:t>….,</a:t>
            </a:r>
            <a:r>
              <a:rPr kumimoji="0" lang="en-US" sz="1200" b="0" i="0" u="none" strike="noStrike" cap="none" normalizeH="0" baseline="0" dirty="0" err="1">
                <a:ln>
                  <a:noFill/>
                </a:ln>
                <a:solidFill>
                  <a:schemeClr val="tx1"/>
                </a:solidFill>
                <a:effectLst/>
                <a:latin typeface="Cambria" charset="0"/>
                <a:ea typeface="ÇlÇr ñæí©" charset="0"/>
              </a:rPr>
              <a:t>R</a:t>
            </a:r>
            <a:r>
              <a:rPr kumimoji="0" lang="en-US" sz="1200" b="0" i="0" u="none" strike="noStrike" cap="none" normalizeH="0" baseline="-25000" dirty="0" err="1">
                <a:ln>
                  <a:noFill/>
                </a:ln>
                <a:solidFill>
                  <a:schemeClr val="tx1"/>
                </a:solidFill>
                <a:effectLst/>
                <a:latin typeface="Cambria" charset="0"/>
                <a:ea typeface="ÇlÇr ñæí©" charset="0"/>
              </a:rPr>
              <a:t>m</a:t>
            </a:r>
            <a:r>
              <a:rPr kumimoji="0" lang="en-US" sz="1200" b="0" i="0" u="none" strike="noStrike" cap="none" normalizeH="0" baseline="0" dirty="0">
                <a:ln>
                  <a:noFill/>
                </a:ln>
                <a:solidFill>
                  <a:schemeClr val="tx1"/>
                </a:solidFill>
                <a:effectLst/>
                <a:latin typeface="Times New Roman" charset="0"/>
                <a:ea typeface="ÇlÇr ñæí©" charset="0"/>
              </a:rPr>
              <a:t>}</a:t>
            </a:r>
            <a:r>
              <a:rPr kumimoji="0" lang="en-US" sz="1200" b="0" i="0" u="none" strike="noStrike" cap="none" normalizeH="0" baseline="0" dirty="0">
                <a:ln>
                  <a:noFill/>
                </a:ln>
                <a:solidFill>
                  <a:schemeClr val="tx1"/>
                </a:solidFill>
                <a:effectLst/>
                <a:latin typeface="Cambria" charset="0"/>
                <a:ea typeface="ÇlÇr ñæí©" charset="0"/>
              </a:rPr>
              <a:t>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Cambria" charset="0"/>
                <a:ea typeface="ÇlÇr ñæí©" charset="0"/>
              </a:rPr>
              <a:t>Each node P</a:t>
            </a:r>
            <a:r>
              <a:rPr kumimoji="0" lang="en-US" sz="1200" b="0" i="0" u="none" strike="noStrike" cap="none" normalizeH="0" baseline="-25000" dirty="0">
                <a:ln>
                  <a:noFill/>
                </a:ln>
                <a:solidFill>
                  <a:schemeClr val="tx1"/>
                </a:solidFill>
                <a:effectLst/>
                <a:latin typeface="Cambria" charset="0"/>
                <a:ea typeface="ÇlÇr ñæí©" charset="0"/>
              </a:rPr>
              <a:t>i</a:t>
            </a:r>
            <a:r>
              <a:rPr kumimoji="0" lang="en-US" sz="1200" b="0" i="0" u="none" strike="noStrike" cap="none" normalizeH="0" baseline="0" dirty="0">
                <a:ln>
                  <a:noFill/>
                </a:ln>
                <a:solidFill>
                  <a:schemeClr val="tx1"/>
                </a:solidFill>
                <a:effectLst/>
                <a:latin typeface="Cambria" charset="0"/>
                <a:ea typeface="ÇlÇr ñæí©" charset="0"/>
              </a:rPr>
              <a:t> </a:t>
            </a:r>
            <a:r>
              <a:rPr kumimoji="0" lang="en-US" sz="1200" b="1" i="0" u="none" strike="noStrike" cap="none" normalizeH="0" baseline="0" dirty="0">
                <a:ln>
                  <a:noFill/>
                </a:ln>
                <a:solidFill>
                  <a:schemeClr val="tx1"/>
                </a:solidFill>
                <a:effectLst/>
                <a:latin typeface="Cambria" charset="0"/>
                <a:ea typeface="ÇlÇr ñæí©" charset="0"/>
              </a:rPr>
              <a:t>P</a:t>
            </a:r>
            <a:r>
              <a:rPr kumimoji="0" lang="en-US" sz="1200" b="0" i="0" u="none" strike="noStrike" cap="none" normalizeH="0" baseline="0" dirty="0">
                <a:ln>
                  <a:noFill/>
                </a:ln>
                <a:solidFill>
                  <a:schemeClr val="tx1"/>
                </a:solidFill>
                <a:effectLst/>
                <a:latin typeface="Cambria" charset="0"/>
                <a:ea typeface="ÇlÇr ñæí©" charset="0"/>
              </a:rPr>
              <a:t> is a cloud service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Cambria" charset="0"/>
                <a:ea typeface="ÇlÇr ñæí©" charset="0"/>
              </a:rPr>
              <a:t>The set of edges leaving a node P</a:t>
            </a:r>
            <a:r>
              <a:rPr kumimoji="0" lang="en-US" sz="1200" b="0" i="0" u="none" strike="noStrike" cap="none" normalizeH="0" baseline="-25000" dirty="0">
                <a:ln>
                  <a:noFill/>
                </a:ln>
                <a:solidFill>
                  <a:schemeClr val="tx1"/>
                </a:solidFill>
                <a:effectLst/>
                <a:latin typeface="Cambria" charset="0"/>
                <a:ea typeface="ÇlÇr ñæí©" charset="0"/>
              </a:rPr>
              <a:t>i</a:t>
            </a:r>
            <a:r>
              <a:rPr kumimoji="0" lang="en-US" sz="1200" b="1" i="0" u="none" strike="noStrike" cap="none" normalizeH="0" baseline="0" dirty="0">
                <a:ln>
                  <a:noFill/>
                </a:ln>
                <a:solidFill>
                  <a:schemeClr val="tx1"/>
                </a:solidFill>
                <a:effectLst/>
                <a:latin typeface="Cambria" charset="0"/>
                <a:ea typeface="ÇlÇr ñæí©" charset="0"/>
              </a:rPr>
              <a:t> </a:t>
            </a:r>
            <a:r>
              <a:rPr kumimoji="0" lang="en-US" sz="1200" b="0" i="0" u="none" strike="noStrike" cap="none" normalizeH="0" baseline="0" dirty="0">
                <a:ln>
                  <a:noFill/>
                </a:ln>
                <a:solidFill>
                  <a:schemeClr val="tx1"/>
                </a:solidFill>
                <a:effectLst/>
                <a:latin typeface="Cambria" charset="0"/>
                <a:ea typeface="ÇlÇr ñæí©" charset="0"/>
              </a:rPr>
              <a:t>is called its references. The</a:t>
            </a:r>
            <a:r>
              <a:rPr kumimoji="0" lang="en-US" sz="1200" b="1" i="0" u="none" strike="noStrike" cap="none" normalizeH="0" baseline="0" dirty="0">
                <a:ln>
                  <a:noFill/>
                </a:ln>
                <a:solidFill>
                  <a:schemeClr val="tx1"/>
                </a:solidFill>
                <a:effectLst/>
                <a:latin typeface="Cambria" charset="0"/>
                <a:ea typeface="ÇlÇr ñæí©" charset="0"/>
              </a:rPr>
              <a:t> </a:t>
            </a:r>
            <a:r>
              <a:rPr kumimoji="0" lang="en-US" sz="1200" b="0" i="0" u="none" strike="noStrike" cap="none" normalizeH="0" baseline="0" dirty="0">
                <a:ln>
                  <a:noFill/>
                </a:ln>
                <a:solidFill>
                  <a:schemeClr val="tx1"/>
                </a:solidFill>
                <a:effectLst/>
                <a:latin typeface="Cambria" charset="0"/>
                <a:ea typeface="ÇlÇr ñæí©" charset="0"/>
              </a:rPr>
              <a:t>set of edges entering it is called its intent (context). </a:t>
            </a:r>
            <a:endParaRPr kumimoji="0" lang="en-US" sz="1200" b="0" i="0" u="none" strike="noStrike" cap="none" normalizeH="0" baseline="0" dirty="0" smtClean="0">
              <a:ln>
                <a:noFill/>
              </a:ln>
              <a:solidFill>
                <a:schemeClr val="tx1"/>
              </a:solidFill>
              <a:effectLst/>
              <a:latin typeface="Cambria" charset="0"/>
              <a:ea typeface="ÇlÇr ñæí©"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dirty="0">
              <a:ln>
                <a:noFill/>
              </a:ln>
              <a:solidFill>
                <a:schemeClr val="tx1"/>
              </a:solidFill>
              <a:effectLst/>
              <a:latin typeface="Cambria" charset="0"/>
              <a:ea typeface="ÇlÇr ñæí©"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Cambria" charset="0"/>
                <a:ea typeface="ÇlÇr ñæí©" charset="0"/>
              </a:rPr>
              <a:t>For P</a:t>
            </a:r>
            <a:r>
              <a:rPr kumimoji="0" lang="en-US" sz="1200" b="0" i="0" u="none" strike="noStrike" cap="none" normalizeH="0" baseline="-25000" dirty="0">
                <a:ln>
                  <a:noFill/>
                </a:ln>
                <a:solidFill>
                  <a:schemeClr val="tx1"/>
                </a:solidFill>
                <a:effectLst/>
                <a:latin typeface="Cambria" charset="0"/>
                <a:ea typeface="ÇlÇr ñæí©" charset="0"/>
              </a:rPr>
              <a:t>i</a:t>
            </a:r>
            <a:r>
              <a:rPr kumimoji="0" lang="en-US" sz="1200" b="0" i="0" u="none" strike="noStrike" cap="none" normalizeH="0" baseline="0" dirty="0">
                <a:ln>
                  <a:noFill/>
                </a:ln>
                <a:solidFill>
                  <a:schemeClr val="tx1"/>
                </a:solidFill>
                <a:effectLst/>
                <a:latin typeface="Cambria" charset="0"/>
                <a:ea typeface="ÇlÇr ñæí©" charset="0"/>
              </a:rPr>
              <a:t>, </a:t>
            </a:r>
            <a:r>
              <a:rPr kumimoji="0" lang="en-US" sz="1200" b="0" i="0" u="none" strike="noStrike" cap="none" normalizeH="0" baseline="0" dirty="0" err="1">
                <a:ln>
                  <a:noFill/>
                </a:ln>
                <a:solidFill>
                  <a:schemeClr val="tx1"/>
                </a:solidFill>
                <a:effectLst/>
                <a:latin typeface="Cambria" charset="0"/>
                <a:ea typeface="ÇlÇr ñæí©" charset="0"/>
              </a:rPr>
              <a:t>Q</a:t>
            </a:r>
            <a:r>
              <a:rPr kumimoji="0" lang="en-US" sz="1200" b="0" i="0" u="none" strike="noStrike" cap="none" normalizeH="0" baseline="-25000" dirty="0" err="1">
                <a:ln>
                  <a:noFill/>
                </a:ln>
                <a:solidFill>
                  <a:schemeClr val="tx1"/>
                </a:solidFill>
                <a:effectLst/>
                <a:latin typeface="Cambria" charset="0"/>
                <a:ea typeface="ÇlÇr ñæí©" charset="0"/>
              </a:rPr>
              <a:t>j</a:t>
            </a:r>
            <a:r>
              <a:rPr kumimoji="0" lang="en-US" sz="1200" b="0" i="0" u="none" strike="noStrike" cap="none" normalizeH="0" baseline="0" dirty="0">
                <a:ln>
                  <a:noFill/>
                </a:ln>
                <a:solidFill>
                  <a:schemeClr val="tx1"/>
                </a:solidFill>
                <a:effectLst/>
                <a:latin typeface="Cambria" charset="0"/>
                <a:ea typeface="ÇlÇr ñæí©" charset="0"/>
              </a:rPr>
              <a:t> </a:t>
            </a:r>
            <a:r>
              <a:rPr kumimoji="0" lang="en-US" sz="1200" b="1" i="0" u="none" strike="noStrike" cap="none" normalizeH="0" baseline="0" dirty="0">
                <a:ln>
                  <a:noFill/>
                </a:ln>
                <a:solidFill>
                  <a:schemeClr val="tx1"/>
                </a:solidFill>
                <a:effectLst/>
                <a:latin typeface="Cambria" charset="0"/>
                <a:ea typeface="ÇlÇr ñæí©" charset="0"/>
              </a:rPr>
              <a:t>P : P</a:t>
            </a:r>
            <a:r>
              <a:rPr kumimoji="0" lang="en-US" sz="1200" b="0" i="0" u="none" strike="noStrike" cap="none" normalizeH="0" baseline="0" dirty="0">
                <a:ln>
                  <a:noFill/>
                </a:ln>
                <a:solidFill>
                  <a:schemeClr val="tx1"/>
                </a:solidFill>
                <a:effectLst/>
                <a:latin typeface="Cambria" charset="0"/>
                <a:ea typeface="ÇlÇr ñæí©" charset="0"/>
              </a:rPr>
              <a:t> references </a:t>
            </a:r>
            <a:r>
              <a:rPr kumimoji="0" lang="en-US" sz="1200" b="0" i="0" u="none" strike="noStrike" cap="none" normalizeH="0" baseline="0" dirty="0" err="1">
                <a:ln>
                  <a:noFill/>
                </a:ln>
                <a:solidFill>
                  <a:schemeClr val="tx1"/>
                </a:solidFill>
                <a:effectLst/>
                <a:latin typeface="Cambria" charset="0"/>
                <a:ea typeface="ÇlÇr ñæí©" charset="0"/>
              </a:rPr>
              <a:t>Q</a:t>
            </a:r>
            <a:r>
              <a:rPr kumimoji="0" lang="en-US" sz="1200" b="0" i="0" u="none" strike="noStrike" cap="none" normalizeH="0" baseline="-25000" dirty="0" err="1">
                <a:ln>
                  <a:noFill/>
                </a:ln>
                <a:solidFill>
                  <a:schemeClr val="tx1"/>
                </a:solidFill>
                <a:effectLst/>
                <a:latin typeface="Cambria" charset="0"/>
                <a:ea typeface="ÇlÇr ñæí©" charset="0"/>
              </a:rPr>
              <a:t>j</a:t>
            </a:r>
            <a:r>
              <a:rPr kumimoji="0" lang="en-US" sz="1200" b="0" i="0" u="none" strike="noStrike" cap="none" normalizeH="0" baseline="0" dirty="0">
                <a:ln>
                  <a:noFill/>
                </a:ln>
                <a:solidFill>
                  <a:schemeClr val="tx1"/>
                </a:solidFill>
                <a:effectLst/>
                <a:latin typeface="Cambria" charset="0"/>
                <a:ea typeface="ÇlÇr ñæí©" charset="0"/>
              </a:rPr>
              <a:t> R = (</a:t>
            </a:r>
            <a:r>
              <a:rPr kumimoji="0" lang="en-US" sz="1200" b="0" i="0" u="none" strike="noStrike" cap="none" normalizeH="0" baseline="0" dirty="0" err="1">
                <a:ln>
                  <a:noFill/>
                </a:ln>
                <a:solidFill>
                  <a:schemeClr val="tx1"/>
                </a:solidFill>
                <a:effectLst/>
                <a:latin typeface="Cambria" charset="0"/>
                <a:ea typeface="ÇlÇr ñæí©" charset="0"/>
              </a:rPr>
              <a:t>P</a:t>
            </a:r>
            <a:r>
              <a:rPr kumimoji="0" lang="en-US" sz="1200" b="0" i="0" u="none" strike="noStrike" cap="none" normalizeH="0" baseline="-25000" dirty="0" err="1">
                <a:ln>
                  <a:noFill/>
                </a:ln>
                <a:solidFill>
                  <a:schemeClr val="tx1"/>
                </a:solidFill>
                <a:effectLst/>
                <a:latin typeface="Cambria" charset="0"/>
                <a:ea typeface="ÇlÇr ñæí©" charset="0"/>
              </a:rPr>
              <a:t>i</a:t>
            </a:r>
            <a:r>
              <a:rPr kumimoji="0" lang="en-US" sz="1200" b="0" i="0" u="none" strike="noStrike" cap="none" normalizeH="0" baseline="0" dirty="0" err="1">
                <a:ln>
                  <a:noFill/>
                </a:ln>
                <a:solidFill>
                  <a:schemeClr val="tx1"/>
                </a:solidFill>
                <a:effectLst/>
                <a:latin typeface="Cambria" charset="0"/>
                <a:ea typeface="ÇlÇr ñæí©" charset="0"/>
              </a:rPr>
              <a:t>,Q</a:t>
            </a:r>
            <a:r>
              <a:rPr kumimoji="0" lang="en-US" sz="1200" b="0" i="0" u="none" strike="noStrike" cap="none" normalizeH="0" baseline="-25000" dirty="0" err="1">
                <a:ln>
                  <a:noFill/>
                </a:ln>
                <a:solidFill>
                  <a:schemeClr val="tx1"/>
                </a:solidFill>
                <a:effectLst/>
                <a:latin typeface="Cambria" charset="0"/>
                <a:ea typeface="ÇlÇr ñæí©" charset="0"/>
              </a:rPr>
              <a:t>j</a:t>
            </a:r>
            <a:r>
              <a:rPr kumimoji="0" lang="en-US" sz="1200" b="0" i="0" u="none" strike="noStrike" cap="none" normalizeH="0" baseline="0" dirty="0">
                <a:ln>
                  <a:noFill/>
                </a:ln>
                <a:solidFill>
                  <a:schemeClr val="tx1"/>
                </a:solidFill>
                <a:effectLst/>
                <a:latin typeface="Cambria" charset="0"/>
                <a:ea typeface="ÇlÇr ñæí©" charset="0"/>
              </a:rPr>
              <a:t>) </a:t>
            </a:r>
            <a:r>
              <a:rPr kumimoji="0" lang="en-US" sz="1200" b="1" i="0" u="none" strike="noStrike" cap="none" normalizeH="0" baseline="0" dirty="0">
                <a:ln>
                  <a:noFill/>
                </a:ln>
                <a:solidFill>
                  <a:schemeClr val="tx1"/>
                </a:solidFill>
                <a:effectLst/>
                <a:latin typeface="Cambria" charset="0"/>
                <a:ea typeface="ÇlÇr ñæí©" charset="0"/>
              </a:rPr>
              <a:t>R</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Cambria" charset="0"/>
                <a:ea typeface="ÇlÇr ñæí©" charset="0"/>
              </a:rPr>
              <a:t>For two nodes Pi, </a:t>
            </a:r>
            <a:r>
              <a:rPr kumimoji="0" lang="en-US" sz="1200" b="0" i="0" u="none" strike="noStrike" cap="none" normalizeH="0" baseline="0" dirty="0" err="1">
                <a:ln>
                  <a:noFill/>
                </a:ln>
                <a:solidFill>
                  <a:schemeClr val="tx1"/>
                </a:solidFill>
                <a:effectLst/>
                <a:latin typeface="Cambria" charset="0"/>
                <a:ea typeface="ÇlÇr ñæí©" charset="0"/>
              </a:rPr>
              <a:t>Qj</a:t>
            </a:r>
            <a:r>
              <a:rPr kumimoji="0" lang="en-US" sz="1200" b="0" i="0" u="none" strike="noStrike" cap="none" normalizeH="0" baseline="0" dirty="0">
                <a:ln>
                  <a:noFill/>
                </a:ln>
                <a:solidFill>
                  <a:schemeClr val="tx1"/>
                </a:solidFill>
                <a:effectLst/>
                <a:latin typeface="Cambria" charset="0"/>
                <a:ea typeface="ÇlÇr ñæí©" charset="0"/>
              </a:rPr>
              <a:t> </a:t>
            </a:r>
            <a:r>
              <a:rPr kumimoji="0" lang="en-US" sz="1200" b="0" i="0" u="none" strike="noStrike" cap="none" normalizeH="0" baseline="0" dirty="0" err="1">
                <a:ln>
                  <a:noFill/>
                </a:ln>
                <a:solidFill>
                  <a:schemeClr val="tx1"/>
                </a:solidFill>
                <a:effectLst/>
                <a:latin typeface="Cambria" charset="0"/>
                <a:ea typeface="ÇlÇr ñæí©" charset="0"/>
              </a:rPr>
              <a:t>Î</a:t>
            </a:r>
            <a:r>
              <a:rPr kumimoji="0" lang="en-US" sz="1200" b="0" i="0" u="none" strike="noStrike" cap="none" normalizeH="0" baseline="0" dirty="0">
                <a:ln>
                  <a:noFill/>
                </a:ln>
                <a:solidFill>
                  <a:schemeClr val="tx1"/>
                </a:solidFill>
                <a:effectLst/>
                <a:latin typeface="Cambria" charset="0"/>
                <a:ea typeface="ÇlÇr ñæí©" charset="0"/>
              </a:rPr>
              <a:t> </a:t>
            </a:r>
            <a:r>
              <a:rPr kumimoji="0" lang="en-US" sz="1200" b="1" i="0" u="none" strike="noStrike" cap="none" normalizeH="0" baseline="0" dirty="0">
                <a:ln>
                  <a:noFill/>
                </a:ln>
                <a:solidFill>
                  <a:schemeClr val="tx1"/>
                </a:solidFill>
                <a:effectLst/>
                <a:latin typeface="Cambria" charset="0"/>
                <a:ea typeface="ÇlÇr ñæí©" charset="0"/>
              </a:rPr>
              <a:t>P</a:t>
            </a:r>
            <a:r>
              <a:rPr kumimoji="0" lang="en-US" sz="1200" b="0" i="0" u="none" strike="noStrike" cap="none" normalizeH="0" baseline="0" dirty="0">
                <a:ln>
                  <a:noFill/>
                </a:ln>
                <a:solidFill>
                  <a:schemeClr val="tx1"/>
                </a:solidFill>
                <a:effectLst/>
                <a:latin typeface="Cambria" charset="0"/>
                <a:ea typeface="ÇlÇr ñæí©" charset="0"/>
              </a:rPr>
              <a:t>, P</a:t>
            </a:r>
            <a:r>
              <a:rPr kumimoji="0" lang="en-US" sz="1200" b="0" i="0" u="none" strike="noStrike" cap="none" normalizeH="0" baseline="-25000" dirty="0">
                <a:ln>
                  <a:noFill/>
                </a:ln>
                <a:solidFill>
                  <a:schemeClr val="tx1"/>
                </a:solidFill>
                <a:effectLst/>
                <a:latin typeface="Cambria" charset="0"/>
                <a:ea typeface="ÇlÇr ñæí©" charset="0"/>
              </a:rPr>
              <a:t>i</a:t>
            </a:r>
            <a:r>
              <a:rPr kumimoji="0" lang="en-US" sz="1200" b="0" i="0" u="none" strike="noStrike" cap="none" normalizeH="0" baseline="0" dirty="0">
                <a:ln>
                  <a:noFill/>
                </a:ln>
                <a:solidFill>
                  <a:schemeClr val="tx1"/>
                </a:solidFill>
                <a:effectLst/>
                <a:latin typeface="Cambria" charset="0"/>
                <a:ea typeface="ÇlÇr ñæí©" charset="0"/>
              </a:rPr>
              <a:t> references </a:t>
            </a:r>
            <a:r>
              <a:rPr kumimoji="0" lang="en-US" sz="1200" b="0" i="0" u="none" strike="noStrike" cap="none" normalizeH="0" baseline="0" dirty="0" err="1">
                <a:ln>
                  <a:noFill/>
                </a:ln>
                <a:solidFill>
                  <a:schemeClr val="tx1"/>
                </a:solidFill>
                <a:effectLst/>
                <a:latin typeface="Cambria" charset="0"/>
                <a:ea typeface="ÇlÇr ñæí©" charset="0"/>
              </a:rPr>
              <a:t>Q</a:t>
            </a:r>
            <a:r>
              <a:rPr kumimoji="0" lang="en-US" sz="1200" b="0" i="0" u="none" strike="noStrike" cap="none" normalizeH="0" baseline="-25000" dirty="0" err="1">
                <a:ln>
                  <a:noFill/>
                </a:ln>
                <a:solidFill>
                  <a:schemeClr val="tx1"/>
                </a:solidFill>
                <a:effectLst/>
                <a:latin typeface="Cambria" charset="0"/>
                <a:ea typeface="ÇlÇr ñæí©" charset="0"/>
              </a:rPr>
              <a:t>j</a:t>
            </a:r>
            <a:r>
              <a:rPr kumimoji="0" lang="en-US" sz="1200" b="0" i="0" u="none" strike="noStrike" cap="none" normalizeH="0" baseline="-25000" dirty="0">
                <a:ln>
                  <a:noFill/>
                </a:ln>
                <a:solidFill>
                  <a:schemeClr val="tx1"/>
                </a:solidFill>
                <a:effectLst/>
                <a:latin typeface="Cambria" charset="0"/>
                <a:ea typeface="ÇlÇr ñæí©" charset="0"/>
              </a:rPr>
              <a:t> </a:t>
            </a:r>
            <a:r>
              <a:rPr kumimoji="0" lang="en-US" sz="1200" b="0" i="0" u="none" strike="noStrike" cap="none" normalizeH="0" baseline="0" dirty="0" err="1">
                <a:ln>
                  <a:noFill/>
                </a:ln>
                <a:solidFill>
                  <a:schemeClr val="tx1"/>
                </a:solidFill>
                <a:effectLst/>
                <a:latin typeface="Cambria" charset="0"/>
                <a:ea typeface="ÇlÇr ñæí©" charset="0"/>
              </a:rPr>
              <a:t>iff</a:t>
            </a:r>
            <a:r>
              <a:rPr kumimoji="0" lang="en-US" sz="1200" b="0" i="0" u="none" strike="noStrike" cap="none" normalizeH="0" baseline="0" dirty="0">
                <a:ln>
                  <a:noFill/>
                </a:ln>
                <a:solidFill>
                  <a:schemeClr val="tx1"/>
                </a:solidFill>
                <a:effectLst/>
                <a:latin typeface="Cambria" charset="0"/>
                <a:ea typeface="ÇlÇr ñæí©" charset="0"/>
              </a:rPr>
              <a:t> there is a direct edge R </a:t>
            </a:r>
            <a:r>
              <a:rPr kumimoji="0" lang="en-US" sz="1200" b="0" i="0" u="none" strike="noStrike" cap="none" normalizeH="0" baseline="0" dirty="0" err="1">
                <a:ln>
                  <a:noFill/>
                </a:ln>
                <a:solidFill>
                  <a:schemeClr val="tx1"/>
                </a:solidFill>
                <a:effectLst/>
                <a:latin typeface="Cambria" charset="0"/>
                <a:ea typeface="ÇlÇr ñæí©" charset="0"/>
              </a:rPr>
              <a:t>Î</a:t>
            </a:r>
            <a:r>
              <a:rPr kumimoji="0" lang="en-US" sz="1200" b="0" i="0" u="none" strike="noStrike" cap="none" normalizeH="0" baseline="0" dirty="0">
                <a:ln>
                  <a:noFill/>
                </a:ln>
                <a:solidFill>
                  <a:schemeClr val="tx1"/>
                </a:solidFill>
                <a:effectLst/>
                <a:latin typeface="Cambria" charset="0"/>
                <a:ea typeface="ÇlÇr ñæí©" charset="0"/>
              </a:rPr>
              <a:t> </a:t>
            </a:r>
            <a:r>
              <a:rPr kumimoji="0" lang="en-US" sz="1200" b="1" i="0" u="none" strike="noStrike" cap="none" normalizeH="0" baseline="0" dirty="0">
                <a:ln>
                  <a:noFill/>
                </a:ln>
                <a:solidFill>
                  <a:schemeClr val="tx1"/>
                </a:solidFill>
                <a:effectLst/>
                <a:latin typeface="Cambria" charset="0"/>
                <a:ea typeface="ÇlÇr ñæí©" charset="0"/>
              </a:rPr>
              <a:t>R</a:t>
            </a:r>
            <a:r>
              <a:rPr kumimoji="0" lang="en-US" sz="1200" b="0" i="0" u="none" strike="noStrike" cap="none" normalizeH="0" baseline="0" dirty="0">
                <a:ln>
                  <a:noFill/>
                </a:ln>
                <a:solidFill>
                  <a:schemeClr val="tx1"/>
                </a:solidFill>
                <a:effectLst/>
                <a:latin typeface="Cambria" charset="0"/>
                <a:ea typeface="ÇlÇr ñæí©" charset="0"/>
              </a:rPr>
              <a:t> leading  from P</a:t>
            </a:r>
            <a:r>
              <a:rPr kumimoji="0" lang="en-US" sz="1200" b="0" i="0" u="none" strike="noStrike" cap="none" normalizeH="0" baseline="-25000" dirty="0">
                <a:ln>
                  <a:noFill/>
                </a:ln>
                <a:solidFill>
                  <a:schemeClr val="tx1"/>
                </a:solidFill>
                <a:effectLst/>
                <a:latin typeface="Cambria" charset="0"/>
                <a:ea typeface="ÇlÇr ñæí©" charset="0"/>
              </a:rPr>
              <a:t>i</a:t>
            </a:r>
            <a:r>
              <a:rPr kumimoji="0" lang="en-US" sz="1200" b="0" i="0" u="none" strike="noStrike" cap="none" normalizeH="0" baseline="0" dirty="0">
                <a:ln>
                  <a:noFill/>
                </a:ln>
                <a:solidFill>
                  <a:schemeClr val="tx1"/>
                </a:solidFill>
                <a:effectLst/>
                <a:latin typeface="Cambria" charset="0"/>
                <a:ea typeface="ÇlÇr ñæí©" charset="0"/>
              </a:rPr>
              <a:t> to </a:t>
            </a:r>
            <a:r>
              <a:rPr kumimoji="0" lang="en-US" sz="1200" b="0" i="0" u="none" strike="noStrike" cap="none" normalizeH="0" baseline="0" dirty="0" err="1">
                <a:ln>
                  <a:noFill/>
                </a:ln>
                <a:solidFill>
                  <a:schemeClr val="tx1"/>
                </a:solidFill>
                <a:effectLst/>
                <a:latin typeface="Cambria" charset="0"/>
                <a:ea typeface="ÇlÇr ñæí©" charset="0"/>
              </a:rPr>
              <a:t>Q</a:t>
            </a:r>
            <a:r>
              <a:rPr kumimoji="0" lang="en-US" sz="1200" b="0" i="0" u="none" strike="noStrike" cap="none" normalizeH="0" baseline="-25000" dirty="0" err="1">
                <a:ln>
                  <a:noFill/>
                </a:ln>
                <a:solidFill>
                  <a:schemeClr val="tx1"/>
                </a:solidFill>
                <a:effectLst/>
                <a:latin typeface="Cambria" charset="0"/>
                <a:ea typeface="ÇlÇr ñæí©" charset="0"/>
              </a:rPr>
              <a:t>j</a:t>
            </a:r>
            <a:r>
              <a:rPr kumimoji="0" lang="en-US" sz="1200" b="0" i="0" u="none" strike="noStrike" cap="none" normalizeH="0" baseline="0" dirty="0">
                <a:ln>
                  <a:noFill/>
                </a:ln>
                <a:solidFill>
                  <a:schemeClr val="tx1"/>
                </a:solidFill>
                <a:effectLst/>
                <a:latin typeface="Times New Roman" charset="0"/>
                <a:ea typeface="ÇlÇr ñæí©" charset="0"/>
              </a:rPr>
              <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0" i="0" u="none" strike="noStrike" cap="none" normalizeH="0" baseline="0" dirty="0" smtClean="0">
              <a:ln>
                <a:noFill/>
              </a:ln>
              <a:solidFill>
                <a:schemeClr val="tx1"/>
              </a:solidFill>
              <a:effectLst/>
              <a:latin typeface="Cambria" charset="0"/>
              <a:ea typeface="ÇlÇr ñæí©"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Cambria" charset="0"/>
                <a:ea typeface="ÇlÇr ñæí©" charset="0"/>
              </a:rPr>
              <a:t>Each </a:t>
            </a:r>
            <a:r>
              <a:rPr kumimoji="0" lang="en-US" sz="1200" b="0" i="0" u="none" strike="noStrike" cap="none" normalizeH="0" baseline="0" dirty="0">
                <a:ln>
                  <a:noFill/>
                </a:ln>
                <a:solidFill>
                  <a:schemeClr val="tx1"/>
                </a:solidFill>
                <a:effectLst/>
                <a:latin typeface="Cambria" charset="0"/>
                <a:ea typeface="ÇlÇr ñæí©" charset="0"/>
              </a:rPr>
              <a:t>node P</a:t>
            </a:r>
            <a:r>
              <a:rPr kumimoji="0" lang="en-US" sz="1200" b="1" i="0" u="none" strike="noStrike" cap="none" normalizeH="0" baseline="0" dirty="0">
                <a:ln>
                  <a:noFill/>
                </a:ln>
                <a:solidFill>
                  <a:schemeClr val="tx1"/>
                </a:solidFill>
                <a:effectLst/>
                <a:latin typeface="Cambria" charset="0"/>
                <a:ea typeface="ÇlÇr ñæí©" charset="0"/>
              </a:rPr>
              <a:t>P </a:t>
            </a:r>
            <a:r>
              <a:rPr kumimoji="0" lang="en-US" sz="1200" b="0" i="0" u="none" strike="noStrike" cap="none" normalizeH="0" baseline="0" dirty="0">
                <a:ln>
                  <a:noFill/>
                </a:ln>
                <a:solidFill>
                  <a:schemeClr val="tx1"/>
                </a:solidFill>
                <a:effectLst/>
                <a:latin typeface="Cambria" charset="0"/>
                <a:ea typeface="ÇlÇr ñæí©" charset="0"/>
              </a:rPr>
              <a:t>is itself a tuple of P =[ d</a:t>
            </a:r>
            <a:r>
              <a:rPr kumimoji="0" lang="en-US" sz="1200" b="0" i="0" u="none" strike="noStrike" cap="none" normalizeH="0" baseline="-25000" dirty="0">
                <a:ln>
                  <a:noFill/>
                </a:ln>
                <a:solidFill>
                  <a:schemeClr val="tx1"/>
                </a:solidFill>
                <a:effectLst/>
                <a:latin typeface="Cambria" charset="0"/>
                <a:ea typeface="ÇlÇr ñæí©" charset="0"/>
              </a:rPr>
              <a:t>1</a:t>
            </a:r>
            <a:r>
              <a:rPr kumimoji="0" lang="en-US" sz="1200" b="0" i="0" u="none" strike="noStrike" cap="none" normalizeH="0" baseline="0" dirty="0">
                <a:ln>
                  <a:noFill/>
                </a:ln>
                <a:solidFill>
                  <a:schemeClr val="tx1"/>
                </a:solidFill>
                <a:effectLst/>
                <a:latin typeface="Cambria" charset="0"/>
                <a:ea typeface="ÇlÇr ñæí©" charset="0"/>
              </a:rPr>
              <a:t>…</a:t>
            </a:r>
            <a:r>
              <a:rPr kumimoji="0" lang="en-US" sz="1200" b="0" i="0" u="none" strike="noStrike" cap="none" normalizeH="0" baseline="0" dirty="0" err="1">
                <a:ln>
                  <a:noFill/>
                </a:ln>
                <a:solidFill>
                  <a:schemeClr val="tx1"/>
                </a:solidFill>
                <a:effectLst/>
                <a:latin typeface="Cambria" charset="0"/>
                <a:ea typeface="ÇlÇr ñæí©" charset="0"/>
              </a:rPr>
              <a:t>d</a:t>
            </a:r>
            <a:r>
              <a:rPr kumimoji="0" lang="en-US" sz="1200" b="0" i="0" u="none" strike="noStrike" cap="none" normalizeH="0" baseline="-25000" dirty="0" err="1">
                <a:ln>
                  <a:noFill/>
                </a:ln>
                <a:solidFill>
                  <a:schemeClr val="tx1"/>
                </a:solidFill>
                <a:effectLst/>
                <a:latin typeface="Cambria" charset="0"/>
                <a:ea typeface="ÇlÇr ñæí©" charset="0"/>
              </a:rPr>
              <a:t>n</a:t>
            </a:r>
            <a:r>
              <a:rPr kumimoji="0" lang="en-US" sz="1200" b="0" i="0" u="none" strike="noStrike" cap="none" normalizeH="0" baseline="0" dirty="0">
                <a:ln>
                  <a:noFill/>
                </a:ln>
                <a:solidFill>
                  <a:schemeClr val="tx1"/>
                </a:solidFill>
                <a:effectLst/>
                <a:latin typeface="Times New Roman" charset="0"/>
                <a:ea typeface="ÇlÇr ñæí©" charset="0"/>
              </a:rPr>
              <a:t>,</a:t>
            </a:r>
            <a:r>
              <a:rPr kumimoji="0" lang="en-US" sz="1200" b="0" i="0" u="none" strike="noStrike" cap="none" normalizeH="0" baseline="-25000" dirty="0">
                <a:ln>
                  <a:noFill/>
                </a:ln>
                <a:solidFill>
                  <a:schemeClr val="tx1"/>
                </a:solidFill>
                <a:effectLst/>
                <a:latin typeface="Cambria" charset="0"/>
                <a:ea typeface="ÇlÇr ñæí©" charset="0"/>
              </a:rPr>
              <a:t>, </a:t>
            </a:r>
            <a:r>
              <a:rPr kumimoji="0" lang="en-US" sz="1200" b="0" i="0" u="none" strike="noStrike" cap="none" normalizeH="0" baseline="0" dirty="0">
                <a:ln>
                  <a:noFill/>
                </a:ln>
                <a:solidFill>
                  <a:schemeClr val="tx1"/>
                </a:solidFill>
                <a:effectLst/>
                <a:latin typeface="Cambria" charset="0"/>
                <a:ea typeface="ÇlÇr ñæí©" charset="0"/>
              </a:rPr>
              <a:t>r</a:t>
            </a:r>
            <a:r>
              <a:rPr kumimoji="0" lang="en-US" sz="1200" b="0" i="0" u="none" strike="noStrike" cap="none" normalizeH="0" baseline="-25000" dirty="0">
                <a:ln>
                  <a:noFill/>
                </a:ln>
                <a:solidFill>
                  <a:schemeClr val="tx1"/>
                </a:solidFill>
                <a:effectLst/>
                <a:latin typeface="Cambria" charset="0"/>
                <a:ea typeface="ÇlÇr ñæí©" charset="0"/>
              </a:rPr>
              <a:t>1…</a:t>
            </a:r>
            <a:r>
              <a:rPr kumimoji="0" lang="en-US" sz="1200" b="0" i="0" u="none" strike="noStrike" cap="none" normalizeH="0" baseline="0" dirty="0" err="1">
                <a:ln>
                  <a:noFill/>
                </a:ln>
                <a:solidFill>
                  <a:schemeClr val="tx1"/>
                </a:solidFill>
                <a:effectLst/>
                <a:latin typeface="Cambria" charset="0"/>
                <a:ea typeface="ÇlÇr ñæí©" charset="0"/>
              </a:rPr>
              <a:t>r</a:t>
            </a:r>
            <a:r>
              <a:rPr kumimoji="0" lang="en-US" sz="1200" b="0" i="0" u="none" strike="noStrike" cap="none" normalizeH="0" baseline="-25000" dirty="0" err="1">
                <a:ln>
                  <a:noFill/>
                </a:ln>
                <a:solidFill>
                  <a:schemeClr val="tx1"/>
                </a:solidFill>
                <a:effectLst/>
                <a:latin typeface="Cambria" charset="0"/>
                <a:ea typeface="ÇlÇr ñæí©" charset="0"/>
              </a:rPr>
              <a:t>n</a:t>
            </a:r>
            <a:r>
              <a:rPr kumimoji="0" lang="en-US" sz="1200" b="0" i="0" u="none" strike="noStrike" cap="none" normalizeH="0" baseline="0" dirty="0">
                <a:ln>
                  <a:noFill/>
                </a:ln>
                <a:solidFill>
                  <a:schemeClr val="tx1"/>
                </a:solidFill>
                <a:effectLst/>
                <a:latin typeface="Cambria" charset="0"/>
                <a:ea typeface="ÇlÇr ñæí©" charset="0"/>
              </a:rPr>
              <a:t>], data d</a:t>
            </a:r>
            <a:r>
              <a:rPr kumimoji="0" lang="en-US" sz="1200" b="0" i="0" u="none" strike="noStrike" cap="none" normalizeH="0" baseline="-25000" dirty="0">
                <a:ln>
                  <a:noFill/>
                </a:ln>
                <a:solidFill>
                  <a:schemeClr val="tx1"/>
                </a:solidFill>
                <a:effectLst/>
                <a:latin typeface="Cambria" charset="0"/>
                <a:ea typeface="ÇlÇr ñæí©" charset="0"/>
              </a:rPr>
              <a:t>1</a:t>
            </a:r>
            <a:r>
              <a:rPr kumimoji="0" lang="en-US" sz="1200" b="0" i="0" u="none" strike="noStrike" cap="none" normalizeH="0" baseline="0" dirty="0">
                <a:ln>
                  <a:noFill/>
                </a:ln>
                <a:solidFill>
                  <a:schemeClr val="tx1"/>
                </a:solidFill>
                <a:effectLst/>
                <a:latin typeface="Cambria" charset="0"/>
                <a:ea typeface="ÇlÇr ñæí©" charset="0"/>
              </a:rPr>
              <a:t>…. </a:t>
            </a:r>
            <a:r>
              <a:rPr kumimoji="0" lang="en-US" sz="1200" b="0" i="0" u="none" strike="noStrike" cap="none" normalizeH="0" baseline="0" dirty="0" err="1">
                <a:ln>
                  <a:noFill/>
                </a:ln>
                <a:solidFill>
                  <a:schemeClr val="tx1"/>
                </a:solidFill>
                <a:effectLst/>
                <a:latin typeface="Cambria" charset="0"/>
                <a:ea typeface="ÇlÇr ñæí©" charset="0"/>
              </a:rPr>
              <a:t>d</a:t>
            </a:r>
            <a:r>
              <a:rPr kumimoji="0" lang="en-US" sz="1200" b="0" i="0" u="none" strike="noStrike" cap="none" normalizeH="0" baseline="-25000" dirty="0" err="1">
                <a:ln>
                  <a:noFill/>
                </a:ln>
                <a:solidFill>
                  <a:schemeClr val="tx1"/>
                </a:solidFill>
                <a:effectLst/>
                <a:latin typeface="Cambria" charset="0"/>
                <a:ea typeface="ÇlÇr ñæí©" charset="0"/>
              </a:rPr>
              <a:t>t</a:t>
            </a:r>
            <a:r>
              <a:rPr kumimoji="0" lang="en-US" sz="1200" b="0" i="0" u="none" strike="noStrike" cap="none" normalizeH="0" baseline="0" dirty="0">
                <a:ln>
                  <a:noFill/>
                </a:ln>
                <a:solidFill>
                  <a:schemeClr val="tx1"/>
                </a:solidFill>
                <a:effectLst/>
                <a:latin typeface="Cambria" charset="0"/>
                <a:ea typeface="ÇlÇr ñæí©" charset="0"/>
              </a:rPr>
              <a:t>,   and references r</a:t>
            </a:r>
            <a:r>
              <a:rPr kumimoji="0" lang="en-US" sz="1200" b="0" i="0" u="none" strike="noStrike" cap="none" normalizeH="0" baseline="-25000" dirty="0">
                <a:ln>
                  <a:noFill/>
                </a:ln>
                <a:solidFill>
                  <a:schemeClr val="tx1"/>
                </a:solidFill>
                <a:effectLst/>
                <a:latin typeface="Cambria" charset="0"/>
                <a:ea typeface="ÇlÇr ñæí©" charset="0"/>
              </a:rPr>
              <a:t>1</a:t>
            </a:r>
            <a:r>
              <a:rPr kumimoji="0" lang="en-US" sz="1200" b="0" i="0" u="none" strike="noStrike" cap="none" normalizeH="0" baseline="0" dirty="0">
                <a:ln>
                  <a:noFill/>
                </a:ln>
                <a:solidFill>
                  <a:schemeClr val="tx1"/>
                </a:solidFill>
                <a:effectLst/>
                <a:latin typeface="Cambria" charset="0"/>
                <a:ea typeface="ÇlÇr ñæí©" charset="0"/>
              </a:rPr>
              <a:t>..r</a:t>
            </a:r>
            <a:r>
              <a:rPr kumimoji="0" lang="en-US" sz="1200" b="0" i="0" u="none" strike="noStrike" cap="none" normalizeH="0" baseline="-25000" dirty="0">
                <a:ln>
                  <a:noFill/>
                </a:ln>
                <a:solidFill>
                  <a:schemeClr val="tx1"/>
                </a:solidFill>
                <a:effectLst/>
                <a:latin typeface="Cambria" charset="0"/>
                <a:ea typeface="ÇlÇr ñæí©" charset="0"/>
              </a:rPr>
              <a:t>v</a:t>
            </a:r>
            <a:r>
              <a:rPr kumimoji="0" lang="en-US" sz="1200" b="0" i="0" u="none" strike="noStrike" cap="none" normalizeH="0" baseline="0" dirty="0">
                <a:ln>
                  <a:noFill/>
                </a:ln>
                <a:solidFill>
                  <a:schemeClr val="tx1"/>
                </a:solidFill>
                <a:effectLst/>
                <a:latin typeface="Cambria" charset="0"/>
                <a:ea typeface="ÇlÇr ñæí©" charset="0"/>
              </a:rPr>
              <a:t>. to other cloud services.</a:t>
            </a:r>
            <a:endParaRPr kumimoji="0" lang="en-US" sz="2400" b="0" i="0" u="none" strike="noStrike" cap="none" normalizeH="0" baseline="0" dirty="0">
              <a:ln>
                <a:noFill/>
              </a:ln>
              <a:solidFill>
                <a:schemeClr val="tx1"/>
              </a:solidFill>
              <a:effectLst/>
              <a:latin typeface="Arial" charset="0"/>
              <a:ea typeface="ＭＳ Ｐゴシック" charset="0"/>
            </a:endParaRPr>
          </a:p>
        </p:txBody>
      </p:sp>
      <p:graphicFrame>
        <p:nvGraphicFramePr>
          <p:cNvPr id="5" name="Diagram 4"/>
          <p:cNvGraphicFramePr/>
          <p:nvPr>
            <p:extLst>
              <p:ext uri="{D42A27DB-BD31-4B8C-83A1-F6EECF244321}">
                <p14:modId xmlns:p14="http://schemas.microsoft.com/office/powerpoint/2010/main" val="712266404"/>
              </p:ext>
            </p:extLst>
          </p:nvPr>
        </p:nvGraphicFramePr>
        <p:xfrm>
          <a:off x="1938867" y="5003800"/>
          <a:ext cx="3750733" cy="1662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3809999" y="5342465"/>
            <a:ext cx="397934" cy="59267"/>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US" sz="900" dirty="0" smtClean="0"/>
              <a:t>WM</a:t>
            </a:r>
            <a:endParaRPr lang="en-US" sz="900" dirty="0"/>
          </a:p>
        </p:txBody>
      </p:sp>
      <p:sp>
        <p:nvSpPr>
          <p:cNvPr id="7" name="Rectangle 6"/>
          <p:cNvSpPr/>
          <p:nvPr/>
        </p:nvSpPr>
        <p:spPr>
          <a:xfrm>
            <a:off x="3153833" y="6460065"/>
            <a:ext cx="397934" cy="59267"/>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US" sz="900" dirty="0" smtClean="0"/>
              <a:t>WM</a:t>
            </a:r>
            <a:endParaRPr lang="en-US" sz="900" dirty="0"/>
          </a:p>
        </p:txBody>
      </p:sp>
    </p:spTree>
    <p:extLst>
      <p:ext uri="{BB962C8B-B14F-4D97-AF65-F5344CB8AC3E}">
        <p14:creationId xmlns:p14="http://schemas.microsoft.com/office/powerpoint/2010/main" val="1717405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Methodology </a:t>
            </a:r>
            <a:endParaRPr lang="en-US" dirty="0"/>
          </a:p>
        </p:txBody>
      </p:sp>
      <p:sp>
        <p:nvSpPr>
          <p:cNvPr id="3" name="Content Placeholder 2"/>
          <p:cNvSpPr>
            <a:spLocks noGrp="1"/>
          </p:cNvSpPr>
          <p:nvPr>
            <p:ph idx="1"/>
          </p:nvPr>
        </p:nvSpPr>
        <p:spPr/>
        <p:txBody>
          <a:bodyPr/>
          <a:lstStyle/>
          <a:p>
            <a:r>
              <a:rPr lang="en-US" dirty="0"/>
              <a:t>By defining user data in this manner, we can use watermarks to provide a  unique way of detecting and prosecuting malicious behavior in the cloud. In addition watermarking and fingerprinting offers a straightforward way of detecting manipulation during execution, which has historically been one of the most challenging type of malicious attacks to detect and prevent. </a:t>
            </a:r>
          </a:p>
        </p:txBody>
      </p:sp>
    </p:spTree>
    <p:extLst>
      <p:ext uri="{BB962C8B-B14F-4D97-AF65-F5344CB8AC3E}">
        <p14:creationId xmlns:p14="http://schemas.microsoft.com/office/powerpoint/2010/main" val="1716709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Results </a:t>
            </a:r>
            <a:endParaRPr lang="en-US" dirty="0"/>
          </a:p>
        </p:txBody>
      </p:sp>
      <p:sp>
        <p:nvSpPr>
          <p:cNvPr id="3" name="Content Placeholder 2"/>
          <p:cNvSpPr>
            <a:spLocks noGrp="1"/>
          </p:cNvSpPr>
          <p:nvPr>
            <p:ph idx="1"/>
          </p:nvPr>
        </p:nvSpPr>
        <p:spPr>
          <a:xfrm>
            <a:off x="1058333" y="1294872"/>
            <a:ext cx="7313613" cy="2980795"/>
          </a:xfrm>
        </p:spPr>
        <p:txBody>
          <a:bodyPr/>
          <a:lstStyle/>
          <a:p>
            <a:r>
              <a:rPr lang="en-US" dirty="0"/>
              <a:t> </a:t>
            </a:r>
            <a:r>
              <a:rPr lang="en-US" dirty="0" smtClean="0"/>
              <a:t>The first </a:t>
            </a:r>
            <a:r>
              <a:rPr lang="en-US" dirty="0"/>
              <a:t>step to secure user data, process execution on clouding. The work is in the early stages of development, has not be been tested on large scale systems such as EC2 or Azure. Most researchers agree that there is no real killer security solution to protect user data on the cloud  and provide  situational </a:t>
            </a:r>
            <a:r>
              <a:rPr lang="en-US" dirty="0" smtClean="0"/>
              <a:t>awareness. </a:t>
            </a:r>
            <a:endParaRPr lang="en-US" dirty="0"/>
          </a:p>
        </p:txBody>
      </p:sp>
      <p:pic>
        <p:nvPicPr>
          <p:cNvPr id="4" name="Picture 3" descr="cloud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4801" y="4070389"/>
            <a:ext cx="4826000" cy="24574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4824737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Clarity.thmx</Template>
  <TotalTime>709</TotalTime>
  <Words>670</Words>
  <Application>Microsoft Macintosh PowerPoint</Application>
  <PresentationFormat>On-screen Show (4:3)</PresentationFormat>
  <Paragraphs>57</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Clarity</vt:lpstr>
      <vt:lpstr>Watermarking the Cloud</vt:lpstr>
      <vt:lpstr>What is Cloud Computing </vt:lpstr>
      <vt:lpstr>Brief History of Cloud Computing</vt:lpstr>
      <vt:lpstr>Data Security in the Cloud </vt:lpstr>
      <vt:lpstr>Data Security in the Cloud </vt:lpstr>
      <vt:lpstr>Watermarking in the Cloud </vt:lpstr>
      <vt:lpstr>Defining user data in the cloud</vt:lpstr>
      <vt:lpstr>Methodology </vt:lpstr>
      <vt:lpstr>Results </vt:lpstr>
    </vt:vector>
  </TitlesOfParts>
  <Company>UAPB</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Watermarking the Cloud</dc:title>
  <dc:creator>Jessie Walker</dc:creator>
  <cp:lastModifiedBy>Jessie Walker</cp:lastModifiedBy>
  <cp:revision>10</cp:revision>
  <dcterms:created xsi:type="dcterms:W3CDTF">2010-12-07T05:06:51Z</dcterms:created>
  <dcterms:modified xsi:type="dcterms:W3CDTF">2011-06-13T05:12:34Z</dcterms:modified>
</cp:coreProperties>
</file>