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0" r:id="rId1"/>
  </p:sldMasterIdLst>
  <p:notesMasterIdLst>
    <p:notesMasterId r:id="rId14"/>
  </p:notesMasterIdLst>
  <p:handoutMasterIdLst>
    <p:handoutMasterId r:id="rId15"/>
  </p:handoutMasterIdLst>
  <p:sldIdLst>
    <p:sldId id="256" r:id="rId2"/>
    <p:sldId id="266" r:id="rId3"/>
    <p:sldId id="258" r:id="rId4"/>
    <p:sldId id="259" r:id="rId5"/>
    <p:sldId id="260" r:id="rId6"/>
    <p:sldId id="261" r:id="rId7"/>
    <p:sldId id="262" r:id="rId8"/>
    <p:sldId id="263" r:id="rId9"/>
    <p:sldId id="264" r:id="rId10"/>
    <p:sldId id="257" r:id="rId11"/>
    <p:sldId id="265"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1EA779-D5EC-18A4-E4C1-00BB6E4655FF}" v="4" dt="2020-01-03T11:12:47.091"/>
    <p1510:client id="{05E3C1CF-46A9-B6B0-0523-4346978F1B25}" v="2516" dt="2020-01-15T20:13:54.266"/>
    <p1510:client id="{06E80059-5A0D-42FA-3649-FC954E5A5439}" v="364" dt="2020-01-04T08:53:45.490"/>
    <p1510:client id="{2EAD54BC-2857-B28C-8646-6CBDBF4A9313}" v="1956" dt="2020-01-09T19:05:32.367"/>
    <p1510:client id="{684A28F4-4790-1A07-E476-BBA5CC41C117}" v="403" dt="2020-01-04T07:24:29.149"/>
    <p1510:client id="{781190F5-4B9E-7A77-A148-DEA1FE73F5C9}" v="657" dt="2020-01-18T00:03:14.649"/>
    <p1510:client id="{EB35AC44-39C0-4B37-819B-A3493E7A1952}" v="18" dt="2020-01-04T07:23:29.1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B9C9EFD-D68C-4C47-B633-2049C2C4630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3168982-29AC-4A10-932D-A04268D0759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EDF47CC-C33B-43B8-A03C-67B9C27CC2AC}" type="datetimeFigureOut">
              <a:rPr lang="en-GB" smtClean="0"/>
              <a:t>18/01/2020</a:t>
            </a:fld>
            <a:endParaRPr lang="en-GB"/>
          </a:p>
        </p:txBody>
      </p:sp>
      <p:sp>
        <p:nvSpPr>
          <p:cNvPr id="4" name="Footer Placeholder 3">
            <a:extLst>
              <a:ext uri="{FF2B5EF4-FFF2-40B4-BE49-F238E27FC236}">
                <a16:creationId xmlns:a16="http://schemas.microsoft.com/office/drawing/2014/main" id="{2BA2DE1A-826E-47E9-AA2A-52E0026EF0A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9E25645-6259-42B9-BF3E-62AF31105EA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651C809-9376-4DF6-A035-68F25B470938}" type="slidenum">
              <a:rPr lang="en-GB" smtClean="0"/>
              <a:t>‹#›</a:t>
            </a:fld>
            <a:endParaRPr lang="en-GB"/>
          </a:p>
        </p:txBody>
      </p:sp>
    </p:spTree>
    <p:extLst>
      <p:ext uri="{BB962C8B-B14F-4D97-AF65-F5344CB8AC3E}">
        <p14:creationId xmlns:p14="http://schemas.microsoft.com/office/powerpoint/2010/main" val="20101352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2E7598-CB76-4AD4-A2FC-16CEB8500CB4}" type="datetimeFigureOut">
              <a:rPr lang="en-GB" smtClean="0"/>
              <a:t>18/01/2020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AC5D43-F023-4FED-A021-2CC9A277EA2D}" type="slidenum">
              <a:rPr lang="en-GB" smtClean="0"/>
              <a:t>‹#›</a:t>
            </a:fld>
            <a:endParaRPr lang="en-GB"/>
          </a:p>
        </p:txBody>
      </p:sp>
    </p:spTree>
    <p:extLst>
      <p:ext uri="{BB962C8B-B14F-4D97-AF65-F5344CB8AC3E}">
        <p14:creationId xmlns:p14="http://schemas.microsoft.com/office/powerpoint/2010/main" val="37717704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8D38747-4367-4BD2-8D51-C97E202738E2}" type="datetime1">
              <a:rPr lang="en-US" smtClean="0"/>
              <a:t>1/18/2020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16658753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C55A3C-5767-4844-A0A3-83778C2E5409}" type="datetime1">
              <a:rPr lang="en-US" smtClean="0"/>
              <a:t>1/18/2020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25560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32288875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DFCD27C-8599-43EF-BA1D-14DDC1946E06}" type="datetime1">
              <a:rPr lang="en-US" smtClean="0"/>
              <a:t>1/18/2020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67800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tx1"/>
        </a:solidFill>
        <a:effectLst/>
      </p:bgPr>
    </p:bg>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9343D99-809A-49C0-96E5-4250D0B498EE}" type="datetime1">
              <a:rPr lang="en-US" smtClean="0"/>
              <a:t>1/18/2020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1267934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143DE9B-B678-4EFB-BB7D-A4370204A0B0}" type="datetime1">
              <a:rPr lang="en-US" smtClean="0"/>
              <a:t>1/18/2020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411065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1"/>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1/18/2020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287735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34744025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tx1"/>
        </a:solidFill>
        <a:effectLst/>
      </p:bgPr>
    </p:bg>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1/18/2020</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901222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bg>
      <p:bgPr>
        <a:solidFill>
          <a:schemeClr val="tx1"/>
        </a:solidFill>
        <a:effectLst/>
      </p:bgPr>
    </p:bg>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622605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8971162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1890760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8929065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bg>
      <p:bgPr>
        <a:solidFill>
          <a:schemeClr val="tx1"/>
        </a:solidFill>
        <a:effectLst/>
      </p:bgPr>
    </p:bg>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1/18/2020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837272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bg>
      <p:bgPr>
        <a:solidFill>
          <a:schemeClr val="tx1"/>
        </a:solidFill>
        <a:effectLst/>
      </p:bgPr>
    </p:bg>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1/18/2020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4911528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7E833E-1B6D-415F-AD29-75AE8C43BD0D}" type="datetime1">
              <a:rPr lang="en-US" smtClean="0"/>
              <a:t>1/18/2020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092860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chemeClr val="tx1"/>
        </a:solid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52596F-08A7-4B70-989A-F2B1CF31E66B}" type="datetime1">
              <a:rPr lang="en-US" smtClean="0"/>
              <a:t>1/18/2020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764759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1/18/2020</a:t>
            </a:fld>
            <a:endParaRPr lang="en-US"/>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a:p>
        </p:txBody>
      </p:sp>
    </p:spTree>
    <p:extLst>
      <p:ext uri="{BB962C8B-B14F-4D97-AF65-F5344CB8AC3E}">
        <p14:creationId xmlns:p14="http://schemas.microsoft.com/office/powerpoint/2010/main" val="3356816052"/>
      </p:ext>
    </p:extLst>
  </p:cSld>
  <p:clrMap bg1="dk1" tx1="lt1" bg2="dk2" tx2="lt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13" r:id="rId5"/>
    <p:sldLayoutId id="2147483714" r:id="rId6"/>
    <p:sldLayoutId id="2147483715" r:id="rId7"/>
    <p:sldLayoutId id="2147483716" r:id="rId8"/>
    <p:sldLayoutId id="2147483717" r:id="rId9"/>
    <p:sldLayoutId id="2147483718" r:id="rId10"/>
    <p:sldLayoutId id="2147483719" r:id="rId11"/>
    <p:sldLayoutId id="2147483725" r:id="rId12"/>
    <p:sldLayoutId id="2147483720" r:id="rId13"/>
    <p:sldLayoutId id="2147483721" r:id="rId14"/>
    <p:sldLayoutId id="2147483722" r:id="rId15"/>
    <p:sldLayoutId id="2147483723" r:id="rId16"/>
    <p:sldLayoutId id="2147483724" r:id="rId17"/>
  </p:sldLayoutIdLst>
  <p:hf sldNum="0" hdr="0" ftr="0" dt="0"/>
  <p:txStyles>
    <p:titleStyle>
      <a:lvl1pPr algn="ctr" defTabSz="457200" rtl="0" eaLnBrk="1" latinLnBrk="0" hangingPunct="1">
        <a:lnSpc>
          <a:spcPct val="100000"/>
        </a:lnSpc>
        <a:spcBef>
          <a:spcPct val="0"/>
        </a:spcBef>
        <a:buNone/>
        <a:defRPr sz="40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00000"/>
        </a:lnSpc>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mailto:alupstill@gmail.com"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businessballs.com/self-awareness/conscious-competence-learning-model/" TargetMode="External"/><Relationship Id="rId7" Type="http://schemas.openxmlformats.org/officeDocument/2006/relationships/hyperlink" Target="https://www.bbc.co.uk/news/uk-wales-50152913" TargetMode="External"/><Relationship Id="rId2" Type="http://schemas.openxmlformats.org/officeDocument/2006/relationships/hyperlink" Target="https://www.pinterest.com.mx/pin/378372806173501928/" TargetMode="External"/><Relationship Id="rId1" Type="http://schemas.openxmlformats.org/officeDocument/2006/relationships/slideLayout" Target="../slideLayouts/slideLayout7.xml"/><Relationship Id="rId6" Type="http://schemas.openxmlformats.org/officeDocument/2006/relationships/hyperlink" Target="https://www.carmarthenshire.gov.wales/home/council-democracy/equality-diversity/" TargetMode="External"/><Relationship Id="rId5" Type="http://schemas.openxmlformats.org/officeDocument/2006/relationships/hyperlink" Target="https://www.carmarthenshire.gov.wales/media/2339/workforce-information-report-2015-16-final.pdf" TargetMode="External"/><Relationship Id="rId4" Type="http://schemas.openxmlformats.org/officeDocument/2006/relationships/hyperlink" Target="file:///C:\Users\Owner\Downloads\carers-wales-social-services-and-wellbeing-act-2014-policy-briefing%20(1).pdf"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www2.nphs.wales.nhs.uk:8080/PRIDDocs.nsf/7c21215d6d0c613e80256f490030c05a/d488a3852491bc1d80257f370038919e/$FILE/ACE%20Report%20FINAL%20(E).pdf" TargetMode="External"/><Relationship Id="rId3" Type="http://schemas.openxmlformats.org/officeDocument/2006/relationships/hyperlink" Target="https://futuregenerations.wales/about-us/future-generations-act/" TargetMode="External"/><Relationship Id="rId7" Type="http://schemas.openxmlformats.org/officeDocument/2006/relationships/hyperlink" Target="https://jobs.pembrokeshire.gov.uk/tlive_webrecruitment/wrd/run/ETREC107GF.open?VACANCY_ID%3d961794Bmye&amp;WVID=7472197Xwc" TargetMode="External"/><Relationship Id="rId2" Type="http://schemas.openxmlformats.org/officeDocument/2006/relationships/hyperlink" Target="https://ddpnetwork.org/about-ddp/meant-pace/" TargetMode="External"/><Relationship Id="rId1" Type="http://schemas.openxmlformats.org/officeDocument/2006/relationships/slideLayout" Target="../slideLayouts/slideLayout7.xml"/><Relationship Id="rId6" Type="http://schemas.openxmlformats.org/officeDocument/2006/relationships/hyperlink" Target="https://www.adoptcymru.com/adoption-register-wales" TargetMode="External"/><Relationship Id="rId5" Type="http://schemas.openxmlformats.org/officeDocument/2006/relationships/hyperlink" Target="https://mail.google.com/mail/u/0/?tab=rm&amp;ogbl#inbox/FMfcgxwGCkfcRNJQTlTZRcbSgdBbXSvZ?projector=1&amp;messagePartId=0.1" TargetMode="External"/><Relationship Id="rId4" Type="http://schemas.openxmlformats.org/officeDocument/2006/relationships/hyperlink" Target="file:///C:\Users\Owner\Downloads\180522%20Candidate%20Handbook.pdf"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bbc.co.uk/news/uk-wales-48594252" TargetMode="External"/><Relationship Id="rId7" Type="http://schemas.openxmlformats.org/officeDocument/2006/relationships/hyperlink" Target="https://fromtheresearchdesk.wordpress.com/2016/07/03/the-stages-of-learning-the-5th-learning-stage/" TargetMode="External"/><Relationship Id="rId2" Type="http://schemas.openxmlformats.org/officeDocument/2006/relationships/hyperlink" Target="https://www.bbc.co.uk/news/uk-wales-50128933" TargetMode="External"/><Relationship Id="rId1" Type="http://schemas.openxmlformats.org/officeDocument/2006/relationships/slideLayout" Target="../slideLayouts/slideLayout7.xml"/><Relationship Id="rId6" Type="http://schemas.openxmlformats.org/officeDocument/2006/relationships/hyperlink" Target="https://statswales.gov.wales/Catalogue/Health-and-Social-Care/Social-Services/Childrens-Services/Children-Looked-After/Adoptions/adoptionsoflookedafterchildrenduringyearending31march-by-age-gender" TargetMode="External"/><Relationship Id="rId5" Type="http://schemas.openxmlformats.org/officeDocument/2006/relationships/hyperlink" Target="https://gov.wales/sites/default/files/publications/2019-07/flying-start-strategy-guidance-for-local-authorities.pdf" TargetMode="External"/><Relationship Id="rId4" Type="http://schemas.openxmlformats.org/officeDocument/2006/relationships/hyperlink" Target="http://www.t2group.co.uk/esdgc.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9951" y="1536930"/>
            <a:ext cx="10353762" cy="1261872"/>
          </a:xfrm>
        </p:spPr>
        <p:txBody>
          <a:bodyPr>
            <a:normAutofit/>
          </a:bodyPr>
          <a:lstStyle/>
          <a:p>
            <a:pPr algn="l"/>
            <a:r>
              <a:rPr lang="en-GB" sz="4200">
                <a:ln>
                  <a:solidFill>
                    <a:srgbClr val="000000">
                      <a:lumMod val="75000"/>
                      <a:lumOff val="25000"/>
                      <a:alpha val="10000"/>
                    </a:srgbClr>
                  </a:solidFill>
                </a:ln>
                <a:effectLst>
                  <a:outerShdw blurRad="9525" dist="25400" dir="14640000" algn="tl" rotWithShape="0">
                    <a:srgbClr val="000000">
                      <a:alpha val="30000"/>
                    </a:srgbClr>
                  </a:outerShdw>
                </a:effectLst>
              </a:rPr>
              <a:t>Alison Upstill </a:t>
            </a:r>
            <a:endParaRPr lang="en-GB" sz="4200"/>
          </a:p>
        </p:txBody>
      </p:sp>
      <p:sp>
        <p:nvSpPr>
          <p:cNvPr id="3" name="Subtitle 2"/>
          <p:cNvSpPr>
            <a:spLocks noGrp="1"/>
          </p:cNvSpPr>
          <p:nvPr>
            <p:ph sz="half" idx="1"/>
          </p:nvPr>
        </p:nvSpPr>
        <p:spPr>
          <a:xfrm>
            <a:off x="189951" y="3073440"/>
            <a:ext cx="4856841" cy="3622671"/>
          </a:xfrm>
        </p:spPr>
        <p:txBody>
          <a:bodyPr>
            <a:normAutofit/>
          </a:bodyPr>
          <a:lstStyle/>
          <a:p>
            <a:pPr marL="36830" indent="0">
              <a:buNone/>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latin typeface="Arial"/>
                <a:cs typeface="Arial"/>
              </a:rPr>
              <a:t>1806935/ECGE6001 </a:t>
            </a:r>
            <a:endParaRPr lang="en-US" dirty="0">
              <a:ln>
                <a:solidFill>
                  <a:srgbClr val="000000">
                    <a:lumMod val="75000"/>
                    <a:lumOff val="25000"/>
                    <a:alpha val="10000"/>
                  </a:srgbClr>
                </a:solidFill>
              </a:ln>
              <a:effectLst>
                <a:outerShdw blurRad="9525" dist="25400" dir="14640000" algn="tl" rotWithShape="0">
                  <a:srgbClr val="000000">
                    <a:alpha val="30000"/>
                  </a:srgbClr>
                </a:outerShdw>
              </a:effectLst>
              <a:latin typeface="Calisto MT" panose="02040603050505030304"/>
              <a:cs typeface="Arial"/>
            </a:endParaRPr>
          </a:p>
          <a:p>
            <a:pPr marL="36830" indent="0" algn="l">
              <a:buNone/>
            </a:pPr>
            <a:r>
              <a:rPr lang="en-GB">
                <a:ln>
                  <a:solidFill>
                    <a:srgbClr val="000000">
                      <a:lumMod val="75000"/>
                      <a:lumOff val="25000"/>
                      <a:alpha val="10000"/>
                    </a:srgbClr>
                  </a:solidFill>
                </a:ln>
                <a:effectLst>
                  <a:outerShdw blurRad="9525" dist="25400" dir="14640000" algn="tl" rotWithShape="0">
                    <a:srgbClr val="000000">
                      <a:alpha val="30000"/>
                    </a:srgbClr>
                  </a:outerShdw>
                </a:effectLst>
                <a:latin typeface="Arial"/>
                <a:cs typeface="Arial"/>
              </a:rPr>
              <a:t>Skills for Life</a:t>
            </a:r>
            <a:endParaRPr lang="en-US">
              <a:ln>
                <a:solidFill>
                  <a:srgbClr val="000000">
                    <a:lumMod val="75000"/>
                    <a:lumOff val="25000"/>
                    <a:alpha val="10000"/>
                  </a:srgbClr>
                </a:solidFill>
              </a:ln>
              <a:effectLst>
                <a:outerShdw blurRad="9525" dist="25400" dir="14640000" algn="tl" rotWithShape="0">
                  <a:srgbClr val="000000">
                    <a:alpha val="30000"/>
                  </a:srgbClr>
                </a:outerShdw>
              </a:effectLst>
            </a:endParaRPr>
          </a:p>
          <a:p>
            <a:pPr marL="36830" indent="0">
              <a:buNone/>
            </a:pPr>
            <a:r>
              <a:rPr lang="en-GB">
                <a:ln>
                  <a:solidFill>
                    <a:srgbClr val="000000">
                      <a:lumMod val="75000"/>
                      <a:lumOff val="25000"/>
                      <a:alpha val="10000"/>
                    </a:srgbClr>
                  </a:solidFill>
                </a:ln>
                <a:effectLst>
                  <a:outerShdw blurRad="9525" dist="25400" dir="14640000" algn="tl" rotWithShape="0">
                    <a:srgbClr val="000000">
                      <a:alpha val="30000"/>
                    </a:srgbClr>
                  </a:outerShdw>
                </a:effectLst>
                <a:latin typeface="Arial"/>
                <a:cs typeface="Arial"/>
              </a:rPr>
              <a:t>Employability and future pathways</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latin typeface="Arial"/>
              <a:cs typeface="Arial"/>
            </a:endParaRPr>
          </a:p>
          <a:p>
            <a:pPr marL="36830" indent="0">
              <a:buNone/>
            </a:pP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latin typeface="Arial"/>
              <a:cs typeface="Arial"/>
            </a:endParaRPr>
          </a:p>
          <a:p>
            <a:pPr marL="36830" indent="0" algn="l">
              <a:buNone/>
            </a:pPr>
            <a:r>
              <a:rPr lang="en-GB">
                <a:ln>
                  <a:solidFill>
                    <a:srgbClr val="000000">
                      <a:lumMod val="75000"/>
                      <a:lumOff val="25000"/>
                      <a:alpha val="10000"/>
                    </a:srgbClr>
                  </a:solidFill>
                </a:ln>
                <a:effectLst>
                  <a:outerShdw blurRad="9525" dist="25400" dir="14640000" algn="tl" rotWithShape="0">
                    <a:srgbClr val="000000">
                      <a:alpha val="30000"/>
                    </a:srgbClr>
                  </a:outerShdw>
                </a:effectLst>
                <a:latin typeface="Arial"/>
                <a:cs typeface="Arial"/>
              </a:rPr>
              <a:t>Presentation and Interview for the </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latin typeface="Arial"/>
                <a:cs typeface="Arial"/>
              </a:rPr>
              <a:t>position of Adoption Support worker</a:t>
            </a:r>
            <a:endParaRPr lang="en-GB" dirty="0"/>
          </a:p>
        </p:txBody>
      </p:sp>
      <p:sp>
        <p:nvSpPr>
          <p:cNvPr id="6" name="Content Placeholder 5">
            <a:extLst>
              <a:ext uri="{FF2B5EF4-FFF2-40B4-BE49-F238E27FC236}">
                <a16:creationId xmlns:a16="http://schemas.microsoft.com/office/drawing/2014/main" id="{7510E4FB-E119-4237-BC84-1923F8DEDE1D}"/>
              </a:ext>
            </a:extLst>
          </p:cNvPr>
          <p:cNvSpPr>
            <a:spLocks noGrp="1"/>
          </p:cNvSpPr>
          <p:nvPr>
            <p:ph sz="half" idx="2"/>
          </p:nvPr>
        </p:nvSpPr>
        <p:spPr/>
        <p:txBody>
          <a:bodyPr/>
          <a:lstStyle/>
          <a:p>
            <a:endParaRPr lang="en-GB"/>
          </a:p>
        </p:txBody>
      </p:sp>
      <p:pic>
        <p:nvPicPr>
          <p:cNvPr id="4" name="Picture 3">
            <a:extLst>
              <a:ext uri="{FF2B5EF4-FFF2-40B4-BE49-F238E27FC236}">
                <a16:creationId xmlns:a16="http://schemas.microsoft.com/office/drawing/2014/main" id="{81A79FC0-B8D0-4248-86B4-424602127703}"/>
              </a:ext>
            </a:extLst>
          </p:cNvPr>
          <p:cNvPicPr>
            <a:picLocks noChangeAspect="1"/>
          </p:cNvPicPr>
          <p:nvPr/>
        </p:nvPicPr>
        <p:blipFill rotWithShape="1">
          <a:blip r:embed="rId2"/>
          <a:srcRect l="8783" r="8783"/>
          <a:stretch/>
        </p:blipFill>
        <p:spPr>
          <a:xfrm>
            <a:off x="4654296" y="0"/>
            <a:ext cx="7537704" cy="6857990"/>
          </a:xfrm>
          <a:prstGeom prst="rect">
            <a:avLst/>
          </a:prstGeom>
        </p:spPr>
      </p:pic>
      <p:pic>
        <p:nvPicPr>
          <p:cNvPr id="7" name="Picture 7" descr="A picture containing bird, flower, tree&#10;&#10;Description generated with very high confidence">
            <a:extLst>
              <a:ext uri="{FF2B5EF4-FFF2-40B4-BE49-F238E27FC236}">
                <a16:creationId xmlns:a16="http://schemas.microsoft.com/office/drawing/2014/main" id="{A465A9AA-7CB8-4C3C-AAC2-BB58F60280B9}"/>
              </a:ext>
            </a:extLst>
          </p:cNvPr>
          <p:cNvPicPr>
            <a:picLocks noChangeAspect="1"/>
          </p:cNvPicPr>
          <p:nvPr/>
        </p:nvPicPr>
        <p:blipFill>
          <a:blip r:embed="rId3"/>
          <a:stretch>
            <a:fillRect/>
          </a:stretch>
        </p:blipFill>
        <p:spPr>
          <a:xfrm>
            <a:off x="6917043" y="4928271"/>
            <a:ext cx="3088640" cy="1767840"/>
          </a:xfrm>
          <a:prstGeom prst="rect">
            <a:avLst/>
          </a:prstGeom>
        </p:spPr>
      </p:pic>
      <p:sp>
        <p:nvSpPr>
          <p:cNvPr id="5" name="TextBox 4">
            <a:extLst>
              <a:ext uri="{FF2B5EF4-FFF2-40B4-BE49-F238E27FC236}">
                <a16:creationId xmlns:a16="http://schemas.microsoft.com/office/drawing/2014/main" id="{D6E69F1E-BC2F-4FCB-800C-AAF1EE7417E6}"/>
              </a:ext>
            </a:extLst>
          </p:cNvPr>
          <p:cNvSpPr txBox="1"/>
          <p:nvPr/>
        </p:nvSpPr>
        <p:spPr>
          <a:xfrm>
            <a:off x="10058400" y="6512560"/>
            <a:ext cx="164592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chemeClr val="bg1"/>
                </a:solidFill>
                <a:latin typeface="Arial"/>
                <a:cs typeface="Arial"/>
              </a:rPr>
              <a:t>(Source: </a:t>
            </a:r>
            <a:r>
              <a:rPr lang="en-GB" sz="1000">
                <a:solidFill>
                  <a:schemeClr val="bg1"/>
                </a:solidFill>
                <a:latin typeface="Arial"/>
                <a:cs typeface="Arial"/>
              </a:rPr>
              <a:t>pinterest. 2019)</a:t>
            </a:r>
            <a:endParaRPr lang="en-GB" sz="1000" dirty="0">
              <a:solidFill>
                <a:schemeClr val="bg1"/>
              </a:solidFill>
              <a:latin typeface="Arial"/>
              <a:cs typeface="Arial"/>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7F82D36-4181-413F-A2A5-1740785D6112}"/>
              </a:ext>
            </a:extLst>
          </p:cNvPr>
          <p:cNvSpPr txBox="1"/>
          <p:nvPr/>
        </p:nvSpPr>
        <p:spPr>
          <a:xfrm>
            <a:off x="4399280" y="599440"/>
            <a:ext cx="391160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u="sng">
                <a:solidFill>
                  <a:schemeClr val="bg1"/>
                </a:solidFill>
                <a:latin typeface="Arial"/>
                <a:cs typeface="Arial"/>
              </a:rPr>
              <a:t>Welsh Government</a:t>
            </a:r>
          </a:p>
          <a:p>
            <a:r>
              <a:rPr lang="en-GB" sz="3200" u="sng">
                <a:solidFill>
                  <a:schemeClr val="bg1"/>
                </a:solidFill>
                <a:latin typeface="Arial"/>
                <a:cs typeface="Arial"/>
              </a:rPr>
              <a:t>Adoptions in Wales</a:t>
            </a:r>
            <a:endParaRPr lang="en-GB" sz="3200" u="sng" dirty="0">
              <a:solidFill>
                <a:schemeClr val="bg1"/>
              </a:solidFill>
              <a:latin typeface="Arial"/>
              <a:cs typeface="Arial"/>
            </a:endParaRPr>
          </a:p>
        </p:txBody>
      </p:sp>
      <p:sp>
        <p:nvSpPr>
          <p:cNvPr id="3" name="TextBox 2">
            <a:extLst>
              <a:ext uri="{FF2B5EF4-FFF2-40B4-BE49-F238E27FC236}">
                <a16:creationId xmlns:a16="http://schemas.microsoft.com/office/drawing/2014/main" id="{155C88A8-310D-4E43-91F1-52AA5F24DEB1}"/>
              </a:ext>
            </a:extLst>
          </p:cNvPr>
          <p:cNvSpPr txBox="1"/>
          <p:nvPr/>
        </p:nvSpPr>
        <p:spPr>
          <a:xfrm>
            <a:off x="1737995" y="289623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solidFill>
                  <a:schemeClr val="bg1"/>
                </a:solidFill>
                <a:latin typeface="Arial"/>
                <a:cs typeface="Arial"/>
              </a:rPr>
              <a:t>2015 = 765</a:t>
            </a:r>
          </a:p>
        </p:txBody>
      </p:sp>
      <p:sp>
        <p:nvSpPr>
          <p:cNvPr id="4" name="TextBox 3">
            <a:extLst>
              <a:ext uri="{FF2B5EF4-FFF2-40B4-BE49-F238E27FC236}">
                <a16:creationId xmlns:a16="http://schemas.microsoft.com/office/drawing/2014/main" id="{FD156908-8F38-4260-8A1A-702972F73B86}"/>
              </a:ext>
            </a:extLst>
          </p:cNvPr>
          <p:cNvSpPr txBox="1"/>
          <p:nvPr/>
        </p:nvSpPr>
        <p:spPr>
          <a:xfrm>
            <a:off x="8312150" y="2896870"/>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solidFill>
                  <a:schemeClr val="bg1"/>
                </a:solidFill>
                <a:latin typeface="Arial"/>
                <a:cs typeface="Arial"/>
              </a:rPr>
              <a:t>2019 = 610</a:t>
            </a:r>
          </a:p>
        </p:txBody>
      </p:sp>
      <p:sp>
        <p:nvSpPr>
          <p:cNvPr id="5" name="TextBox 4">
            <a:extLst>
              <a:ext uri="{FF2B5EF4-FFF2-40B4-BE49-F238E27FC236}">
                <a16:creationId xmlns:a16="http://schemas.microsoft.com/office/drawing/2014/main" id="{CDA2135A-D7C0-4ECD-A6FA-CEF9CDCEE60A}"/>
              </a:ext>
            </a:extLst>
          </p:cNvPr>
          <p:cNvSpPr txBox="1"/>
          <p:nvPr/>
        </p:nvSpPr>
        <p:spPr>
          <a:xfrm>
            <a:off x="4401185" y="4604385"/>
            <a:ext cx="310896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solidFill>
                  <a:srgbClr val="FF0000"/>
                </a:solidFill>
                <a:latin typeface="Arial"/>
                <a:cs typeface="Arial"/>
              </a:rPr>
              <a:t>Decrease of 22%</a:t>
            </a:r>
          </a:p>
        </p:txBody>
      </p:sp>
      <p:sp>
        <p:nvSpPr>
          <p:cNvPr id="6" name="TextBox 5">
            <a:extLst>
              <a:ext uri="{FF2B5EF4-FFF2-40B4-BE49-F238E27FC236}">
                <a16:creationId xmlns:a16="http://schemas.microsoft.com/office/drawing/2014/main" id="{BF7E322A-F5C9-4DBE-913B-2CF13C447907}"/>
              </a:ext>
            </a:extLst>
          </p:cNvPr>
          <p:cNvSpPr txBox="1"/>
          <p:nvPr/>
        </p:nvSpPr>
        <p:spPr>
          <a:xfrm>
            <a:off x="8689340" y="627126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bg1"/>
                </a:solidFill>
                <a:latin typeface="Arial"/>
                <a:cs typeface="Arial"/>
              </a:rPr>
              <a:t>(Source: statswales.gov.wales, 2019)</a:t>
            </a:r>
            <a:endParaRPr lang="en-GB" sz="1200" dirty="0">
              <a:solidFill>
                <a:schemeClr val="bg1"/>
              </a:solidFill>
              <a:latin typeface="Arial"/>
              <a:cs typeface="Arial"/>
            </a:endParaRPr>
          </a:p>
        </p:txBody>
      </p:sp>
    </p:spTree>
    <p:extLst>
      <p:ext uri="{BB962C8B-B14F-4D97-AF65-F5344CB8AC3E}">
        <p14:creationId xmlns:p14="http://schemas.microsoft.com/office/powerpoint/2010/main" val="3499518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758BC90-4C01-4C71-8FC5-F2A0D3AE45FE}"/>
              </a:ext>
            </a:extLst>
          </p:cNvPr>
          <p:cNvSpPr/>
          <p:nvPr/>
        </p:nvSpPr>
        <p:spPr>
          <a:xfrm>
            <a:off x="3048000" y="2967335"/>
            <a:ext cx="6096000" cy="369332"/>
          </a:xfrm>
          <a:prstGeom prst="rect">
            <a:avLst/>
          </a:prstGeom>
        </p:spPr>
        <p:txBody>
          <a:bodyPr>
            <a:spAutoFit/>
          </a:bodyPr>
          <a:lstStyle/>
          <a:p>
            <a:r>
              <a:rPr lang="en-GB"/>
              <a:t>&amp;WVID=7472197Xwc</a:t>
            </a:r>
          </a:p>
        </p:txBody>
      </p:sp>
      <p:sp>
        <p:nvSpPr>
          <p:cNvPr id="5" name="TextBox 4">
            <a:extLst>
              <a:ext uri="{FF2B5EF4-FFF2-40B4-BE49-F238E27FC236}">
                <a16:creationId xmlns:a16="http://schemas.microsoft.com/office/drawing/2014/main" id="{6DC03192-223E-4A45-936D-669F0FDDEFE3}"/>
              </a:ext>
            </a:extLst>
          </p:cNvPr>
          <p:cNvSpPr txBox="1"/>
          <p:nvPr/>
        </p:nvSpPr>
        <p:spPr>
          <a:xfrm>
            <a:off x="325829" y="1311205"/>
            <a:ext cx="11427636" cy="4524315"/>
          </a:xfrm>
          <a:prstGeom prst="rect">
            <a:avLst/>
          </a:prstGeom>
          <a:noFill/>
        </p:spPr>
        <p:txBody>
          <a:bodyPr wrap="square" rtlCol="0" anchor="t">
            <a:spAutoFit/>
          </a:bodyPr>
          <a:lstStyle/>
          <a:p>
            <a:r>
              <a:rPr lang="en-US" b="1">
                <a:solidFill>
                  <a:schemeClr val="bg1"/>
                </a:solidFill>
                <a:latin typeface="Arial" panose="020B0604020202020204" pitchFamily="34" charset="0"/>
                <a:cs typeface="Arial" panose="020B0604020202020204" pitchFamily="34" charset="0"/>
              </a:rPr>
              <a:t>Adoption Support Worker</a:t>
            </a:r>
            <a:endParaRPr lang="en-US">
              <a:solidFill>
                <a:schemeClr val="bg1"/>
              </a:solidFill>
              <a:latin typeface="Arial" panose="020B0604020202020204" pitchFamily="34" charset="0"/>
              <a:cs typeface="Arial" panose="020B0604020202020204" pitchFamily="34" charset="0"/>
            </a:endParaRPr>
          </a:p>
          <a:p>
            <a:r>
              <a:rPr lang="en-US">
                <a:solidFill>
                  <a:schemeClr val="bg1"/>
                </a:solidFill>
                <a:latin typeface="Arial" panose="020B0604020202020204" pitchFamily="34" charset="0"/>
                <a:cs typeface="Arial" panose="020B0604020202020204" pitchFamily="34" charset="0"/>
              </a:rPr>
              <a:t>Scale I- GBP 31,371 - GBP 34,788</a:t>
            </a:r>
          </a:p>
          <a:p>
            <a:r>
              <a:rPr lang="en-US" b="1">
                <a:solidFill>
                  <a:schemeClr val="bg1"/>
                </a:solidFill>
                <a:latin typeface="Arial" panose="020B0604020202020204" pitchFamily="34" charset="0"/>
                <a:cs typeface="Arial" panose="020B0604020202020204" pitchFamily="34" charset="0"/>
              </a:rPr>
              <a:t>Closing Date 02/08/2019</a:t>
            </a:r>
            <a:endParaRPr lang="en-US">
              <a:solidFill>
                <a:schemeClr val="bg1"/>
              </a:solidFill>
              <a:latin typeface="Arial" panose="020B0604020202020204" pitchFamily="34" charset="0"/>
              <a:cs typeface="Arial" panose="020B0604020202020204" pitchFamily="34" charset="0"/>
            </a:endParaRPr>
          </a:p>
          <a:p>
            <a:endParaRPr lang="en-US">
              <a:solidFill>
                <a:schemeClr val="bg1"/>
              </a:solidFill>
              <a:latin typeface="Arial" panose="020B0604020202020204" pitchFamily="34" charset="0"/>
              <a:cs typeface="Arial" panose="020B0604020202020204" pitchFamily="34" charset="0"/>
            </a:endParaRPr>
          </a:p>
          <a:p>
            <a:pPr algn="just"/>
            <a:r>
              <a:rPr lang="en-US">
                <a:solidFill>
                  <a:schemeClr val="bg1"/>
                </a:solidFill>
                <a:latin typeface="Arial" panose="020B0604020202020204" pitchFamily="34" charset="0"/>
                <a:cs typeface="Arial" panose="020B0604020202020204" pitchFamily="34" charset="0"/>
              </a:rPr>
              <a:t>This is an opportunity to join a well-performing , vibrant regional adoption service to play a leading role in developing support services for adoptive families in the region.</a:t>
            </a:r>
          </a:p>
          <a:p>
            <a:pPr algn="just"/>
            <a:endParaRPr lang="en-US">
              <a:solidFill>
                <a:schemeClr val="bg1"/>
              </a:solidFill>
              <a:latin typeface="Arial" panose="020B0604020202020204" pitchFamily="34" charset="0"/>
              <a:cs typeface="Arial" panose="020B0604020202020204" pitchFamily="34" charset="0"/>
            </a:endParaRPr>
          </a:p>
          <a:p>
            <a:pPr algn="just"/>
            <a:r>
              <a:rPr lang="en-US">
                <a:solidFill>
                  <a:schemeClr val="bg1"/>
                </a:solidFill>
                <a:latin typeface="Arial" panose="020B0604020202020204" pitchFamily="34" charset="0"/>
                <a:cs typeface="Arial" panose="020B0604020202020204" pitchFamily="34" charset="0"/>
              </a:rPr>
              <a:t>The adoption support workers will work directly with children and their families in the adoption process to undertake time-limited interventions to meet assessed need. This could include life journey work, emotional coping skills, relational play, parenting children using a trauma-informed approach.  There will be opportunities to undertake relevant training in order to develop the necessary skills and knowledge.</a:t>
            </a:r>
          </a:p>
          <a:p>
            <a:pPr algn="just"/>
            <a:endParaRPr lang="en-US">
              <a:solidFill>
                <a:schemeClr val="bg1"/>
              </a:solidFill>
              <a:latin typeface="Arial" panose="020B0604020202020204" pitchFamily="34" charset="0"/>
              <a:cs typeface="Arial" panose="020B0604020202020204" pitchFamily="34" charset="0"/>
            </a:endParaRPr>
          </a:p>
          <a:p>
            <a:pPr algn="just"/>
            <a:r>
              <a:rPr lang="en-US">
                <a:solidFill>
                  <a:schemeClr val="bg1"/>
                </a:solidFill>
                <a:latin typeface="Arial"/>
                <a:cs typeface="Arial"/>
              </a:rPr>
              <a:t>The posts are grant funded, the funding is likely to continue after 31.3.20.  These are regional post’s but each post holder's base will be negotiated dependent on where they live and the need to provide services across the region. Job share will be considered (</a:t>
            </a:r>
            <a:r>
              <a:rPr lang="en-US" err="1">
                <a:solidFill>
                  <a:schemeClr val="bg1"/>
                </a:solidFill>
                <a:latin typeface="Arial"/>
                <a:cs typeface="Arial"/>
              </a:rPr>
              <a:t>Pembrokeshire</a:t>
            </a:r>
            <a:r>
              <a:rPr lang="en-US">
                <a:solidFill>
                  <a:schemeClr val="bg1"/>
                </a:solidFill>
                <a:latin typeface="Arial"/>
                <a:cs typeface="Arial"/>
              </a:rPr>
              <a:t> County Council, 2019)</a:t>
            </a:r>
          </a:p>
          <a:p>
            <a:endParaRPr lang="en-US">
              <a:solidFill>
                <a:schemeClr val="bg1"/>
              </a:solidFill>
            </a:endParaRPr>
          </a:p>
        </p:txBody>
      </p:sp>
    </p:spTree>
    <p:extLst>
      <p:ext uri="{BB962C8B-B14F-4D97-AF65-F5344CB8AC3E}">
        <p14:creationId xmlns:p14="http://schemas.microsoft.com/office/powerpoint/2010/main" val="29647645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88B7B6-AC46-4D37-B7B6-F51C37140D2B}"/>
              </a:ext>
            </a:extLst>
          </p:cNvPr>
          <p:cNvSpPr txBox="1"/>
          <p:nvPr/>
        </p:nvSpPr>
        <p:spPr>
          <a:xfrm>
            <a:off x="1391920" y="406400"/>
            <a:ext cx="870712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a:t>
            </a:r>
            <a:r>
              <a:rPr lang="en-GB" dirty="0">
                <a:solidFill>
                  <a:srgbClr val="FFFFFF"/>
                </a:solidFill>
                <a:latin typeface="Calisto MT"/>
                <a:cs typeface="Arial"/>
              </a:rPr>
              <a:t>                                               </a:t>
            </a:r>
            <a:r>
              <a:rPr lang="en-GB" u="sng">
                <a:solidFill>
                  <a:schemeClr val="bg1"/>
                </a:solidFill>
                <a:latin typeface="Arial"/>
                <a:cs typeface="Arial"/>
              </a:rPr>
              <a:t>Main Purpose of Job</a:t>
            </a:r>
          </a:p>
          <a:p>
            <a:endParaRPr lang="en-GB" sz="1400">
              <a:solidFill>
                <a:schemeClr val="bg1"/>
              </a:solidFill>
              <a:latin typeface="Arial"/>
              <a:ea typeface="+mn-lt"/>
              <a:cs typeface="+mn-lt"/>
            </a:endParaRPr>
          </a:p>
          <a:p>
            <a:pPr algn="just"/>
            <a:r>
              <a:rPr lang="en-GB" sz="1600">
                <a:solidFill>
                  <a:schemeClr val="bg1"/>
                </a:solidFill>
                <a:latin typeface="Arial"/>
                <a:ea typeface="+mn-lt"/>
                <a:cs typeface="+mn-lt"/>
              </a:rPr>
              <a:t> The provision of specialist advice, interventions and support for adopted children, adoptive families and foster carers to meet the emotional health needs of children with a plan for adoption who are experiencing attachment and trauma related issues.</a:t>
            </a:r>
            <a:endParaRPr lang="en-GB" sz="1600">
              <a:solidFill>
                <a:schemeClr val="bg1"/>
              </a:solidFill>
              <a:latin typeface="Arial"/>
              <a:cs typeface="Arial"/>
            </a:endParaRPr>
          </a:p>
        </p:txBody>
      </p:sp>
      <p:sp>
        <p:nvSpPr>
          <p:cNvPr id="3" name="TextBox 2">
            <a:extLst>
              <a:ext uri="{FF2B5EF4-FFF2-40B4-BE49-F238E27FC236}">
                <a16:creationId xmlns:a16="http://schemas.microsoft.com/office/drawing/2014/main" id="{E2AA1110-65A5-49B4-B0B7-6651BD8B7452}"/>
              </a:ext>
            </a:extLst>
          </p:cNvPr>
          <p:cNvSpPr txBox="1"/>
          <p:nvPr/>
        </p:nvSpPr>
        <p:spPr>
          <a:xfrm>
            <a:off x="915035" y="2357755"/>
            <a:ext cx="9367520"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latin typeface="Arial"/>
                <a:cs typeface="Arial"/>
              </a:rPr>
              <a:t>                                          </a:t>
            </a:r>
            <a:r>
              <a:rPr lang="en-GB" u="sng">
                <a:solidFill>
                  <a:schemeClr val="bg1"/>
                </a:solidFill>
                <a:latin typeface="Arial"/>
                <a:cs typeface="Arial"/>
              </a:rPr>
              <a:t>Key tasks/ responsibilities</a:t>
            </a:r>
          </a:p>
          <a:p>
            <a:endParaRPr lang="en-GB" sz="1400">
              <a:solidFill>
                <a:schemeClr val="bg1"/>
              </a:solidFill>
              <a:latin typeface="Arial"/>
              <a:ea typeface="+mn-lt"/>
              <a:cs typeface="+mn-lt"/>
            </a:endParaRPr>
          </a:p>
          <a:p>
            <a:pPr lvl="1" algn="just"/>
            <a:r>
              <a:rPr lang="en-GB" sz="1600">
                <a:solidFill>
                  <a:schemeClr val="bg1"/>
                </a:solidFill>
                <a:latin typeface="Arial"/>
                <a:ea typeface="+mn-lt"/>
                <a:cs typeface="+mn-lt"/>
              </a:rPr>
              <a:t>1. Advice role: </a:t>
            </a:r>
          </a:p>
          <a:p>
            <a:pPr lvl="1" algn="just"/>
            <a:endParaRPr lang="en-GB" sz="1600" dirty="0">
              <a:solidFill>
                <a:schemeClr val="bg1"/>
              </a:solidFill>
              <a:latin typeface="Arial"/>
              <a:ea typeface="+mn-lt"/>
              <a:cs typeface="+mn-lt"/>
            </a:endParaRPr>
          </a:p>
          <a:p>
            <a:pPr lvl="1" algn="just"/>
            <a:r>
              <a:rPr lang="en-GB" sz="1600">
                <a:solidFill>
                  <a:schemeClr val="bg1"/>
                </a:solidFill>
                <a:latin typeface="Arial"/>
                <a:ea typeface="+mn-lt"/>
                <a:cs typeface="+mn-lt"/>
              </a:rPr>
              <a:t>2. Direct support role:  stress management, mindfulness, PACE, emotion coaching and trauma recovery to meet assessed need of adopted children </a:t>
            </a:r>
            <a:endParaRPr lang="en-GB" sz="1600">
              <a:solidFill>
                <a:schemeClr val="bg1"/>
              </a:solidFill>
              <a:latin typeface="Arial"/>
              <a:cs typeface="Arial"/>
            </a:endParaRPr>
          </a:p>
          <a:p>
            <a:pPr lvl="1" algn="just"/>
            <a:endParaRPr lang="en-GB" sz="1600">
              <a:solidFill>
                <a:schemeClr val="bg1"/>
              </a:solidFill>
              <a:latin typeface="Arial"/>
              <a:ea typeface="+mn-lt"/>
              <a:cs typeface="+mn-lt"/>
            </a:endParaRPr>
          </a:p>
          <a:p>
            <a:pPr lvl="1" algn="just"/>
            <a:r>
              <a:rPr lang="en-GB" sz="1600">
                <a:solidFill>
                  <a:schemeClr val="bg1"/>
                </a:solidFill>
                <a:latin typeface="Arial"/>
                <a:ea typeface="+mn-lt"/>
                <a:cs typeface="+mn-lt"/>
              </a:rPr>
              <a:t>3. Liaison role: to work closely with professionals across the region to respond to individual needs, thereby ensuring co-operation and continuity. </a:t>
            </a:r>
            <a:endParaRPr lang="en-GB" sz="1600">
              <a:solidFill>
                <a:schemeClr val="bg1"/>
              </a:solidFill>
              <a:latin typeface="Arial"/>
              <a:cs typeface="Arial"/>
            </a:endParaRPr>
          </a:p>
          <a:p>
            <a:pPr lvl="1" algn="just"/>
            <a:endParaRPr lang="en-GB" sz="1600">
              <a:solidFill>
                <a:schemeClr val="bg1"/>
              </a:solidFill>
              <a:latin typeface="Arial"/>
              <a:ea typeface="+mn-lt"/>
              <a:cs typeface="+mn-lt"/>
            </a:endParaRPr>
          </a:p>
          <a:p>
            <a:pPr lvl="1" algn="just"/>
            <a:r>
              <a:rPr lang="en-GB" sz="1600">
                <a:solidFill>
                  <a:schemeClr val="bg1"/>
                </a:solidFill>
                <a:latin typeface="Arial"/>
                <a:ea typeface="+mn-lt"/>
                <a:cs typeface="+mn-lt"/>
              </a:rPr>
              <a:t>4. Direct training and support role: Model therapeutic play techniques and proactive </a:t>
            </a:r>
            <a:r>
              <a:rPr lang="en-GB" sz="1600" dirty="0">
                <a:solidFill>
                  <a:schemeClr val="bg1"/>
                </a:solidFill>
                <a:latin typeface="Arial"/>
                <a:ea typeface="+mn-lt"/>
                <a:cs typeface="+mn-lt"/>
              </a:rPr>
              <a:t>models of attachment. </a:t>
            </a:r>
            <a:endParaRPr lang="en-GB" sz="1600" dirty="0">
              <a:solidFill>
                <a:schemeClr val="bg1"/>
              </a:solidFill>
              <a:latin typeface="Arial"/>
              <a:cs typeface="Arial"/>
            </a:endParaRPr>
          </a:p>
        </p:txBody>
      </p:sp>
    </p:spTree>
    <p:extLst>
      <p:ext uri="{BB962C8B-B14F-4D97-AF65-F5344CB8AC3E}">
        <p14:creationId xmlns:p14="http://schemas.microsoft.com/office/powerpoint/2010/main" val="3775969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453A862-7EFC-4873-A1AA-B396FDB19841}"/>
              </a:ext>
            </a:extLst>
          </p:cNvPr>
          <p:cNvSpPr txBox="1"/>
          <p:nvPr/>
        </p:nvSpPr>
        <p:spPr>
          <a:xfrm>
            <a:off x="4734560" y="3007360"/>
            <a:ext cx="231648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a:solidFill>
                  <a:schemeClr val="bg1"/>
                </a:solidFill>
                <a:latin typeface="Arial"/>
                <a:cs typeface="Arial"/>
              </a:rPr>
              <a:t>Essential</a:t>
            </a:r>
            <a:r>
              <a:rPr lang="en-GB">
                <a:solidFill>
                  <a:schemeClr val="bg1"/>
                </a:solidFill>
                <a:latin typeface="Calisto MT"/>
                <a:cs typeface="Arial"/>
              </a:rPr>
              <a:t> </a:t>
            </a:r>
            <a:r>
              <a:rPr lang="en-GB">
                <a:solidFill>
                  <a:schemeClr val="bg1"/>
                </a:solidFill>
              </a:rPr>
              <a:t>   </a:t>
            </a:r>
            <a:endParaRPr lang="en-US">
              <a:solidFill>
                <a:schemeClr val="bg1"/>
              </a:solidFill>
            </a:endParaRPr>
          </a:p>
          <a:p>
            <a:r>
              <a:rPr lang="en-GB">
                <a:solidFill>
                  <a:schemeClr val="bg1"/>
                </a:solidFill>
              </a:rPr>
              <a:t> </a:t>
            </a:r>
            <a:r>
              <a:rPr lang="en-GB" sz="2800" b="1" u="sng">
                <a:solidFill>
                  <a:schemeClr val="bg1"/>
                </a:solidFill>
                <a:latin typeface="Arial"/>
                <a:cs typeface="Arial"/>
              </a:rPr>
              <a:t>Criteria</a:t>
            </a:r>
            <a:endParaRPr lang="en-GB">
              <a:solidFill>
                <a:schemeClr val="bg1"/>
              </a:solidFill>
            </a:endParaRPr>
          </a:p>
        </p:txBody>
      </p:sp>
      <p:sp>
        <p:nvSpPr>
          <p:cNvPr id="3" name="TextBox 2">
            <a:extLst>
              <a:ext uri="{FF2B5EF4-FFF2-40B4-BE49-F238E27FC236}">
                <a16:creationId xmlns:a16="http://schemas.microsoft.com/office/drawing/2014/main" id="{DD8257B5-C5DB-4901-B2A9-139C9388B7B9}"/>
              </a:ext>
            </a:extLst>
          </p:cNvPr>
          <p:cNvSpPr txBox="1"/>
          <p:nvPr/>
        </p:nvSpPr>
        <p:spPr>
          <a:xfrm>
            <a:off x="8900795" y="1057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4" name="TextBox 3">
            <a:extLst>
              <a:ext uri="{FF2B5EF4-FFF2-40B4-BE49-F238E27FC236}">
                <a16:creationId xmlns:a16="http://schemas.microsoft.com/office/drawing/2014/main" id="{3E869B38-8028-4B0B-9B5D-AF9181940D38}"/>
              </a:ext>
            </a:extLst>
          </p:cNvPr>
          <p:cNvSpPr txBox="1"/>
          <p:nvPr/>
        </p:nvSpPr>
        <p:spPr>
          <a:xfrm>
            <a:off x="8301990" y="6921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5" name="TextBox 4">
            <a:extLst>
              <a:ext uri="{FF2B5EF4-FFF2-40B4-BE49-F238E27FC236}">
                <a16:creationId xmlns:a16="http://schemas.microsoft.com/office/drawing/2014/main" id="{B543FB07-2FC8-4F3F-9BB2-533FF48624A3}"/>
              </a:ext>
            </a:extLst>
          </p:cNvPr>
          <p:cNvSpPr txBox="1"/>
          <p:nvPr/>
        </p:nvSpPr>
        <p:spPr>
          <a:xfrm>
            <a:off x="8194121" y="297474"/>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u="sng">
                <a:solidFill>
                  <a:schemeClr val="bg1"/>
                </a:solidFill>
                <a:latin typeface="Arial"/>
                <a:cs typeface="Arial"/>
              </a:rPr>
              <a:t>Competencies</a:t>
            </a:r>
          </a:p>
          <a:p>
            <a:endParaRPr lang="en-GB" u="sng">
              <a:solidFill>
                <a:schemeClr val="bg1"/>
              </a:solidFill>
              <a:latin typeface="Arial"/>
              <a:cs typeface="Arial"/>
            </a:endParaRPr>
          </a:p>
          <a:p>
            <a:endParaRPr lang="en-GB" u="sng">
              <a:solidFill>
                <a:schemeClr val="bg1"/>
              </a:solidFill>
              <a:latin typeface="Arial"/>
              <a:cs typeface="Arial"/>
            </a:endParaRPr>
          </a:p>
        </p:txBody>
      </p:sp>
      <p:graphicFrame>
        <p:nvGraphicFramePr>
          <p:cNvPr id="9" name="Table 8">
            <a:extLst>
              <a:ext uri="{FF2B5EF4-FFF2-40B4-BE49-F238E27FC236}">
                <a16:creationId xmlns:a16="http://schemas.microsoft.com/office/drawing/2014/main" id="{8B7969A5-F73A-4DFF-AB84-1307B7CD2BB7}"/>
              </a:ext>
            </a:extLst>
          </p:cNvPr>
          <p:cNvGraphicFramePr>
            <a:graphicFrameLocks noGrp="1"/>
          </p:cNvGraphicFramePr>
          <p:nvPr>
            <p:extLst>
              <p:ext uri="{D42A27DB-BD31-4B8C-83A1-F6EECF244321}">
                <p14:modId xmlns:p14="http://schemas.microsoft.com/office/powerpoint/2010/main" val="109371618"/>
              </p:ext>
            </p:extLst>
          </p:nvPr>
        </p:nvGraphicFramePr>
        <p:xfrm>
          <a:off x="6564504" y="692967"/>
          <a:ext cx="5058536" cy="2355882"/>
        </p:xfrm>
        <a:graphic>
          <a:graphicData uri="http://schemas.openxmlformats.org/drawingml/2006/table">
            <a:tbl>
              <a:tblPr firstRow="1" bandRow="1">
                <a:tableStyleId>{5C22544A-7EE6-4342-B048-85BDC9FD1C3A}</a:tableStyleId>
              </a:tblPr>
              <a:tblGrid>
                <a:gridCol w="5058536">
                  <a:extLst>
                    <a:ext uri="{9D8B030D-6E8A-4147-A177-3AD203B41FA5}">
                      <a16:colId xmlns:a16="http://schemas.microsoft.com/office/drawing/2014/main" val="4074657608"/>
                    </a:ext>
                  </a:extLst>
                </a:gridCol>
              </a:tblGrid>
              <a:tr h="441727">
                <a:tc>
                  <a:txBody>
                    <a:bodyPr/>
                    <a:lstStyle/>
                    <a:p>
                      <a:pPr algn="just">
                        <a:spcBef>
                          <a:spcPts val="600"/>
                        </a:spcBef>
                        <a:spcAft>
                          <a:spcPts val="600"/>
                        </a:spcAft>
                      </a:pPr>
                      <a:r>
                        <a:rPr lang="en-GB" sz="1200">
                          <a:effectLst/>
                          <a:latin typeface="Arial"/>
                        </a:rPr>
                        <a:t>An ability to translate empathy for vulnerable children into practical strategies to support emotional wellbeing</a:t>
                      </a:r>
                    </a:p>
                  </a:txBody>
                  <a:tcPr marL="68580" marR="68580" marT="0" marB="0" anchor="ctr"/>
                </a:tc>
                <a:extLst>
                  <a:ext uri="{0D108BD9-81ED-4DB2-BD59-A6C34878D82A}">
                    <a16:rowId xmlns:a16="http://schemas.microsoft.com/office/drawing/2014/main" val="457048043"/>
                  </a:ext>
                </a:extLst>
              </a:tr>
              <a:tr h="644187">
                <a:tc>
                  <a:txBody>
                    <a:bodyPr/>
                    <a:lstStyle/>
                    <a:p>
                      <a:pPr algn="just">
                        <a:spcBef>
                          <a:spcPts val="600"/>
                        </a:spcBef>
                        <a:spcAft>
                          <a:spcPts val="600"/>
                        </a:spcAft>
                      </a:pPr>
                      <a:r>
                        <a:rPr lang="en-GB" sz="1200">
                          <a:effectLst/>
                          <a:latin typeface="Arial"/>
                        </a:rPr>
                        <a:t>An ability to manage and deliver therapeutic interventions and packages for a diverse range of vulnerable children</a:t>
                      </a:r>
                    </a:p>
                  </a:txBody>
                  <a:tcPr marL="68580" marR="68580" marT="0" marB="0" anchor="ctr"/>
                </a:tc>
                <a:extLst>
                  <a:ext uri="{0D108BD9-81ED-4DB2-BD59-A6C34878D82A}">
                    <a16:rowId xmlns:a16="http://schemas.microsoft.com/office/drawing/2014/main" val="3512490293"/>
                  </a:ext>
                </a:extLst>
              </a:tr>
              <a:tr h="220864">
                <a:tc>
                  <a:txBody>
                    <a:bodyPr/>
                    <a:lstStyle/>
                    <a:p>
                      <a:pPr algn="just">
                        <a:spcBef>
                          <a:spcPts val="600"/>
                        </a:spcBef>
                        <a:spcAft>
                          <a:spcPts val="600"/>
                        </a:spcAft>
                      </a:pPr>
                      <a:r>
                        <a:rPr lang="en-GB" sz="1200">
                          <a:effectLst/>
                          <a:latin typeface="Arial"/>
                        </a:rPr>
                        <a:t>An ability to work both independently and collaboratively with colleagues</a:t>
                      </a:r>
                    </a:p>
                  </a:txBody>
                  <a:tcPr marL="68580" marR="68580" marT="0" marB="0" anchor="ctr"/>
                </a:tc>
                <a:extLst>
                  <a:ext uri="{0D108BD9-81ED-4DB2-BD59-A6C34878D82A}">
                    <a16:rowId xmlns:a16="http://schemas.microsoft.com/office/drawing/2014/main" val="1404383070"/>
                  </a:ext>
                </a:extLst>
              </a:tr>
              <a:tr h="1049104">
                <a:tc>
                  <a:txBody>
                    <a:bodyPr/>
                    <a:lstStyle/>
                    <a:p>
                      <a:pPr algn="just">
                        <a:spcBef>
                          <a:spcPts val="600"/>
                        </a:spcBef>
                        <a:spcAft>
                          <a:spcPts val="600"/>
                        </a:spcAft>
                      </a:pPr>
                      <a:r>
                        <a:rPr lang="en-GB" sz="1200">
                          <a:effectLst/>
                          <a:latin typeface="Arial"/>
                        </a:rPr>
                        <a:t>An ability to work with energy, enthusiasm, commitment and confidence in the practical application of emotion coaching, relational models of attachment and therapeutic engagement/play.</a:t>
                      </a:r>
                    </a:p>
                  </a:txBody>
                  <a:tcPr marL="68580" marR="68580" marT="0" marB="0" anchor="ctr"/>
                </a:tc>
                <a:extLst>
                  <a:ext uri="{0D108BD9-81ED-4DB2-BD59-A6C34878D82A}">
                    <a16:rowId xmlns:a16="http://schemas.microsoft.com/office/drawing/2014/main" val="3874602641"/>
                  </a:ext>
                </a:extLst>
              </a:tr>
            </a:tbl>
          </a:graphicData>
        </a:graphic>
      </p:graphicFrame>
      <p:sp>
        <p:nvSpPr>
          <p:cNvPr id="10" name="TextBox 9">
            <a:extLst>
              <a:ext uri="{FF2B5EF4-FFF2-40B4-BE49-F238E27FC236}">
                <a16:creationId xmlns:a16="http://schemas.microsoft.com/office/drawing/2014/main" id="{6329EE3D-9738-4309-90E7-1DD2E3A4819B}"/>
              </a:ext>
            </a:extLst>
          </p:cNvPr>
          <p:cNvSpPr txBox="1"/>
          <p:nvPr/>
        </p:nvSpPr>
        <p:spPr>
          <a:xfrm>
            <a:off x="673100" y="3175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u="sng">
                <a:solidFill>
                  <a:schemeClr val="bg1"/>
                </a:solidFill>
                <a:latin typeface="Arial"/>
                <a:cs typeface="Arial"/>
              </a:rPr>
              <a:t>Qualifications/training</a:t>
            </a:r>
          </a:p>
        </p:txBody>
      </p:sp>
      <p:graphicFrame>
        <p:nvGraphicFramePr>
          <p:cNvPr id="8" name="Table 7">
            <a:extLst>
              <a:ext uri="{FF2B5EF4-FFF2-40B4-BE49-F238E27FC236}">
                <a16:creationId xmlns:a16="http://schemas.microsoft.com/office/drawing/2014/main" id="{87A8DFD4-3FB7-4FDC-A946-22ADDDCD2273}"/>
              </a:ext>
            </a:extLst>
          </p:cNvPr>
          <p:cNvGraphicFramePr>
            <a:graphicFrameLocks noGrp="1"/>
          </p:cNvGraphicFramePr>
          <p:nvPr>
            <p:extLst>
              <p:ext uri="{D42A27DB-BD31-4B8C-83A1-F6EECF244321}">
                <p14:modId xmlns:p14="http://schemas.microsoft.com/office/powerpoint/2010/main" val="2025572737"/>
              </p:ext>
            </p:extLst>
          </p:nvPr>
        </p:nvGraphicFramePr>
        <p:xfrm>
          <a:off x="375920" y="812800"/>
          <a:ext cx="5376671" cy="1356537"/>
        </p:xfrm>
        <a:graphic>
          <a:graphicData uri="http://schemas.openxmlformats.org/drawingml/2006/table">
            <a:tbl>
              <a:tblPr firstRow="1" bandRow="1">
                <a:tableStyleId>{5C22544A-7EE6-4342-B048-85BDC9FD1C3A}</a:tableStyleId>
              </a:tblPr>
              <a:tblGrid>
                <a:gridCol w="5376671">
                  <a:extLst>
                    <a:ext uri="{9D8B030D-6E8A-4147-A177-3AD203B41FA5}">
                      <a16:colId xmlns:a16="http://schemas.microsoft.com/office/drawing/2014/main" val="1181352225"/>
                    </a:ext>
                  </a:extLst>
                </a:gridCol>
              </a:tblGrid>
              <a:tr h="389170">
                <a:tc>
                  <a:txBody>
                    <a:bodyPr/>
                    <a:lstStyle/>
                    <a:p>
                      <a:pPr algn="just">
                        <a:spcBef>
                          <a:spcPts val="600"/>
                        </a:spcBef>
                      </a:pPr>
                      <a:r>
                        <a:rPr lang="en-GB" sz="1200">
                          <a:effectLst/>
                          <a:latin typeface="Arial"/>
                        </a:rPr>
                        <a:t>Educated to level 4 or equivalent in social care or a  related area</a:t>
                      </a:r>
                    </a:p>
                  </a:txBody>
                  <a:tcPr marL="68580" marR="68580" marT="0" marB="0" anchor="ctr"/>
                </a:tc>
                <a:extLst>
                  <a:ext uri="{0D108BD9-81ED-4DB2-BD59-A6C34878D82A}">
                    <a16:rowId xmlns:a16="http://schemas.microsoft.com/office/drawing/2014/main" val="656836125"/>
                  </a:ext>
                </a:extLst>
              </a:tr>
              <a:tr h="967367">
                <a:tc>
                  <a:txBody>
                    <a:bodyPr/>
                    <a:lstStyle/>
                    <a:p>
                      <a:pPr algn="just">
                        <a:spcBef>
                          <a:spcPts val="600"/>
                        </a:spcBef>
                      </a:pPr>
                      <a:r>
                        <a:rPr lang="en-GB" sz="1200">
                          <a:effectLst/>
                          <a:latin typeface="Arial"/>
                        </a:rPr>
                        <a:t>Therapeutic practitioner level 2 – or willingness to complete the necessary accredited </a:t>
                      </a:r>
                    </a:p>
                    <a:p>
                      <a:pPr algn="just">
                        <a:spcBef>
                          <a:spcPts val="600"/>
                        </a:spcBef>
                      </a:pPr>
                      <a:r>
                        <a:rPr lang="en-GB" sz="1200">
                          <a:effectLst/>
                          <a:latin typeface="Arial"/>
                        </a:rPr>
                        <a:t>training within 6 months</a:t>
                      </a:r>
                    </a:p>
                  </a:txBody>
                  <a:tcPr marL="68580" marR="68580" marT="0" marB="0" anchor="ctr"/>
                </a:tc>
                <a:extLst>
                  <a:ext uri="{0D108BD9-81ED-4DB2-BD59-A6C34878D82A}">
                    <a16:rowId xmlns:a16="http://schemas.microsoft.com/office/drawing/2014/main" val="2427998751"/>
                  </a:ext>
                </a:extLst>
              </a:tr>
            </a:tbl>
          </a:graphicData>
        </a:graphic>
      </p:graphicFrame>
      <p:sp>
        <p:nvSpPr>
          <p:cNvPr id="12" name="TextBox 11">
            <a:extLst>
              <a:ext uri="{FF2B5EF4-FFF2-40B4-BE49-F238E27FC236}">
                <a16:creationId xmlns:a16="http://schemas.microsoft.com/office/drawing/2014/main" id="{43950D5D-FA1B-47A3-8213-F58F127E6641}"/>
              </a:ext>
            </a:extLst>
          </p:cNvPr>
          <p:cNvSpPr txBox="1"/>
          <p:nvPr/>
        </p:nvSpPr>
        <p:spPr>
          <a:xfrm>
            <a:off x="481965" y="236156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u="sng">
                <a:solidFill>
                  <a:schemeClr val="bg1"/>
                </a:solidFill>
                <a:latin typeface="Arial"/>
                <a:cs typeface="Arial"/>
              </a:rPr>
              <a:t>Knowledge</a:t>
            </a:r>
          </a:p>
        </p:txBody>
      </p:sp>
      <p:graphicFrame>
        <p:nvGraphicFramePr>
          <p:cNvPr id="15" name="Table 14">
            <a:extLst>
              <a:ext uri="{FF2B5EF4-FFF2-40B4-BE49-F238E27FC236}">
                <a16:creationId xmlns:a16="http://schemas.microsoft.com/office/drawing/2014/main" id="{5C35E3F5-D785-4C5F-9D2F-57A18E1E92E2}"/>
              </a:ext>
            </a:extLst>
          </p:cNvPr>
          <p:cNvGraphicFramePr>
            <a:graphicFrameLocks noGrp="1"/>
          </p:cNvGraphicFramePr>
          <p:nvPr>
            <p:extLst>
              <p:ext uri="{D42A27DB-BD31-4B8C-83A1-F6EECF244321}">
                <p14:modId xmlns:p14="http://schemas.microsoft.com/office/powerpoint/2010/main" val="3144818049"/>
              </p:ext>
            </p:extLst>
          </p:nvPr>
        </p:nvGraphicFramePr>
        <p:xfrm>
          <a:off x="419417" y="2827020"/>
          <a:ext cx="4003688" cy="1918305"/>
        </p:xfrm>
        <a:graphic>
          <a:graphicData uri="http://schemas.openxmlformats.org/drawingml/2006/table">
            <a:tbl>
              <a:tblPr firstRow="1" bandRow="1">
                <a:tableStyleId>{5C22544A-7EE6-4342-B048-85BDC9FD1C3A}</a:tableStyleId>
              </a:tblPr>
              <a:tblGrid>
                <a:gridCol w="4003688">
                  <a:extLst>
                    <a:ext uri="{9D8B030D-6E8A-4147-A177-3AD203B41FA5}">
                      <a16:colId xmlns:a16="http://schemas.microsoft.com/office/drawing/2014/main" val="2340787313"/>
                    </a:ext>
                  </a:extLst>
                </a:gridCol>
              </a:tblGrid>
              <a:tr h="424543">
                <a:tc>
                  <a:txBody>
                    <a:bodyPr/>
                    <a:lstStyle/>
                    <a:p>
                      <a:pPr algn="just"/>
                      <a:r>
                        <a:rPr lang="en-GB" sz="1200">
                          <a:effectLst/>
                          <a:latin typeface="Arial"/>
                        </a:rPr>
                        <a:t>An understanding of how to support the emotional needs of vulnerable children</a:t>
                      </a:r>
                    </a:p>
                  </a:txBody>
                  <a:tcPr marL="68580" marR="68580" marT="0" marB="0" anchor="ctr"/>
                </a:tc>
                <a:extLst>
                  <a:ext uri="{0D108BD9-81ED-4DB2-BD59-A6C34878D82A}">
                    <a16:rowId xmlns:a16="http://schemas.microsoft.com/office/drawing/2014/main" val="147443344"/>
                  </a:ext>
                </a:extLst>
              </a:tr>
              <a:tr h="424543">
                <a:tc>
                  <a:txBody>
                    <a:bodyPr/>
                    <a:lstStyle/>
                    <a:p>
                      <a:pPr algn="just"/>
                      <a:r>
                        <a:rPr lang="en-GB" sz="1200">
                          <a:effectLst/>
                          <a:latin typeface="Arial"/>
                        </a:rPr>
                        <a:t>An understanding of current national adoption strategies and priorities </a:t>
                      </a:r>
                    </a:p>
                  </a:txBody>
                  <a:tcPr marL="68580" marR="68580" marT="0" marB="0" anchor="ctr"/>
                </a:tc>
                <a:extLst>
                  <a:ext uri="{0D108BD9-81ED-4DB2-BD59-A6C34878D82A}">
                    <a16:rowId xmlns:a16="http://schemas.microsoft.com/office/drawing/2014/main" val="409409458"/>
                  </a:ext>
                </a:extLst>
              </a:tr>
              <a:tr h="424543">
                <a:tc>
                  <a:txBody>
                    <a:bodyPr/>
                    <a:lstStyle/>
                    <a:p>
                      <a:pPr algn="just"/>
                      <a:r>
                        <a:rPr lang="en-GB" sz="1200">
                          <a:effectLst/>
                          <a:latin typeface="Arial"/>
                        </a:rPr>
                        <a:t>An understanding of the impact of relational trauma on development</a:t>
                      </a:r>
                    </a:p>
                  </a:txBody>
                  <a:tcPr marL="68580" marR="68580" marT="0" marB="0" anchor="ctr"/>
                </a:tc>
                <a:extLst>
                  <a:ext uri="{0D108BD9-81ED-4DB2-BD59-A6C34878D82A}">
                    <a16:rowId xmlns:a16="http://schemas.microsoft.com/office/drawing/2014/main" val="2044625786"/>
                  </a:ext>
                </a:extLst>
              </a:tr>
              <a:tr h="644676">
                <a:tc>
                  <a:txBody>
                    <a:bodyPr/>
                    <a:lstStyle/>
                    <a:p>
                      <a:pPr algn="just"/>
                      <a:r>
                        <a:rPr lang="en-GB" sz="1200">
                          <a:effectLst/>
                          <a:latin typeface="Arial"/>
                        </a:rPr>
                        <a:t>An understanding approaches and strategies which improve outcomes for children who have experienced relational trauma</a:t>
                      </a:r>
                    </a:p>
                  </a:txBody>
                  <a:tcPr marL="68580" marR="68580" marT="0" marB="0" anchor="ctr"/>
                </a:tc>
                <a:extLst>
                  <a:ext uri="{0D108BD9-81ED-4DB2-BD59-A6C34878D82A}">
                    <a16:rowId xmlns:a16="http://schemas.microsoft.com/office/drawing/2014/main" val="3910121834"/>
                  </a:ext>
                </a:extLst>
              </a:tr>
            </a:tbl>
          </a:graphicData>
        </a:graphic>
      </p:graphicFrame>
      <p:sp>
        <p:nvSpPr>
          <p:cNvPr id="16" name="TextBox 15">
            <a:extLst>
              <a:ext uri="{FF2B5EF4-FFF2-40B4-BE49-F238E27FC236}">
                <a16:creationId xmlns:a16="http://schemas.microsoft.com/office/drawing/2014/main" id="{DD6F62A9-9D13-4C3E-94AF-7676EBF3DCC1}"/>
              </a:ext>
            </a:extLst>
          </p:cNvPr>
          <p:cNvSpPr txBox="1"/>
          <p:nvPr/>
        </p:nvSpPr>
        <p:spPr>
          <a:xfrm>
            <a:off x="8204835" y="32997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u="sng">
                <a:solidFill>
                  <a:schemeClr val="bg1"/>
                </a:solidFill>
                <a:latin typeface="Arial"/>
                <a:cs typeface="Arial"/>
              </a:rPr>
              <a:t>Experience</a:t>
            </a:r>
          </a:p>
        </p:txBody>
      </p:sp>
      <p:graphicFrame>
        <p:nvGraphicFramePr>
          <p:cNvPr id="18" name="Table 17">
            <a:extLst>
              <a:ext uri="{FF2B5EF4-FFF2-40B4-BE49-F238E27FC236}">
                <a16:creationId xmlns:a16="http://schemas.microsoft.com/office/drawing/2014/main" id="{74501901-5EC0-4409-B53E-F7AE1D878E4F}"/>
              </a:ext>
            </a:extLst>
          </p:cNvPr>
          <p:cNvGraphicFramePr>
            <a:graphicFrameLocks noGrp="1"/>
          </p:cNvGraphicFramePr>
          <p:nvPr>
            <p:extLst>
              <p:ext uri="{D42A27DB-BD31-4B8C-83A1-F6EECF244321}">
                <p14:modId xmlns:p14="http://schemas.microsoft.com/office/powerpoint/2010/main" val="3087627580"/>
              </p:ext>
            </p:extLst>
          </p:nvPr>
        </p:nvGraphicFramePr>
        <p:xfrm>
          <a:off x="6868160" y="3728720"/>
          <a:ext cx="4799850" cy="1479636"/>
        </p:xfrm>
        <a:graphic>
          <a:graphicData uri="http://schemas.openxmlformats.org/drawingml/2006/table">
            <a:tbl>
              <a:tblPr firstRow="1" bandRow="1">
                <a:tableStyleId>{5C22544A-7EE6-4342-B048-85BDC9FD1C3A}</a:tableStyleId>
              </a:tblPr>
              <a:tblGrid>
                <a:gridCol w="4799850">
                  <a:extLst>
                    <a:ext uri="{9D8B030D-6E8A-4147-A177-3AD203B41FA5}">
                      <a16:colId xmlns:a16="http://schemas.microsoft.com/office/drawing/2014/main" val="784258208"/>
                    </a:ext>
                  </a:extLst>
                </a:gridCol>
              </a:tblGrid>
              <a:tr h="835407">
                <a:tc>
                  <a:txBody>
                    <a:bodyPr/>
                    <a:lstStyle/>
                    <a:p>
                      <a:r>
                        <a:rPr lang="en-GB" sz="1200">
                          <a:effectLst/>
                          <a:latin typeface="Arial"/>
                        </a:rPr>
                        <a:t>Working directly with a range of professionals  to deliver improved emotional health outcomes for vulnerable children</a:t>
                      </a:r>
                    </a:p>
                  </a:txBody>
                  <a:tcPr marL="68580" marR="68580" marT="0" marB="0" anchor="ctr"/>
                </a:tc>
                <a:extLst>
                  <a:ext uri="{0D108BD9-81ED-4DB2-BD59-A6C34878D82A}">
                    <a16:rowId xmlns:a16="http://schemas.microsoft.com/office/drawing/2014/main" val="3633467771"/>
                  </a:ext>
                </a:extLst>
              </a:tr>
              <a:tr h="278469">
                <a:tc>
                  <a:txBody>
                    <a:bodyPr/>
                    <a:lstStyle/>
                    <a:p>
                      <a:pPr algn="just">
                        <a:spcBef>
                          <a:spcPts val="600"/>
                        </a:spcBef>
                        <a:spcAft>
                          <a:spcPts val="600"/>
                        </a:spcAft>
                      </a:pPr>
                      <a:r>
                        <a:rPr lang="en-GB" sz="1200">
                          <a:effectLst/>
                          <a:latin typeface="Arial"/>
                        </a:rPr>
                        <a:t>Delivering practical training and support to individuals or small groups  </a:t>
                      </a:r>
                    </a:p>
                  </a:txBody>
                  <a:tcPr marL="68580" marR="68580" marT="0" marB="0" anchor="ctr"/>
                </a:tc>
                <a:extLst>
                  <a:ext uri="{0D108BD9-81ED-4DB2-BD59-A6C34878D82A}">
                    <a16:rowId xmlns:a16="http://schemas.microsoft.com/office/drawing/2014/main" val="2775014610"/>
                  </a:ext>
                </a:extLst>
              </a:tr>
              <a:tr h="278469">
                <a:tc>
                  <a:txBody>
                    <a:bodyPr/>
                    <a:lstStyle/>
                    <a:p>
                      <a:pPr algn="just">
                        <a:spcBef>
                          <a:spcPts val="600"/>
                        </a:spcBef>
                        <a:spcAft>
                          <a:spcPts val="600"/>
                        </a:spcAft>
                      </a:pPr>
                      <a:r>
                        <a:rPr lang="en-GB" sz="1200">
                          <a:effectLst/>
                          <a:latin typeface="Arial"/>
                        </a:rPr>
                        <a:t>Implementing attachment and trauma informed practice </a:t>
                      </a:r>
                    </a:p>
                  </a:txBody>
                  <a:tcPr marL="68580" marR="68580" marT="0" marB="0" anchor="ctr"/>
                </a:tc>
                <a:extLst>
                  <a:ext uri="{0D108BD9-81ED-4DB2-BD59-A6C34878D82A}">
                    <a16:rowId xmlns:a16="http://schemas.microsoft.com/office/drawing/2014/main" val="2544012246"/>
                  </a:ext>
                </a:extLst>
              </a:tr>
            </a:tbl>
          </a:graphicData>
        </a:graphic>
      </p:graphicFrame>
      <p:sp>
        <p:nvSpPr>
          <p:cNvPr id="19" name="TextBox 18">
            <a:extLst>
              <a:ext uri="{FF2B5EF4-FFF2-40B4-BE49-F238E27FC236}">
                <a16:creationId xmlns:a16="http://schemas.microsoft.com/office/drawing/2014/main" id="{8539E98A-D8CC-4B56-B46C-7D5360F067CC}"/>
              </a:ext>
            </a:extLst>
          </p:cNvPr>
          <p:cNvSpPr txBox="1"/>
          <p:nvPr/>
        </p:nvSpPr>
        <p:spPr>
          <a:xfrm>
            <a:off x="443230" y="48831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solidFill>
                  <a:schemeClr val="bg1"/>
                </a:solidFill>
                <a:latin typeface="Arial"/>
                <a:cs typeface="Arial"/>
              </a:rPr>
              <a:t>Personal qualities</a:t>
            </a:r>
          </a:p>
        </p:txBody>
      </p:sp>
      <p:sp>
        <p:nvSpPr>
          <p:cNvPr id="20" name="TextBox 19">
            <a:extLst>
              <a:ext uri="{FF2B5EF4-FFF2-40B4-BE49-F238E27FC236}">
                <a16:creationId xmlns:a16="http://schemas.microsoft.com/office/drawing/2014/main" id="{4C08124A-64BD-4C5F-AA04-7A78F4D74758}"/>
              </a:ext>
            </a:extLst>
          </p:cNvPr>
          <p:cNvSpPr txBox="1"/>
          <p:nvPr/>
        </p:nvSpPr>
        <p:spPr>
          <a:xfrm>
            <a:off x="484505" y="555434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graphicFrame>
        <p:nvGraphicFramePr>
          <p:cNvPr id="22" name="Table 21">
            <a:extLst>
              <a:ext uri="{FF2B5EF4-FFF2-40B4-BE49-F238E27FC236}">
                <a16:creationId xmlns:a16="http://schemas.microsoft.com/office/drawing/2014/main" id="{9EA7019A-DA93-4CA9-AE25-12A75B767233}"/>
              </a:ext>
            </a:extLst>
          </p:cNvPr>
          <p:cNvGraphicFramePr>
            <a:graphicFrameLocks noGrp="1"/>
          </p:cNvGraphicFramePr>
          <p:nvPr>
            <p:extLst>
              <p:ext uri="{D42A27DB-BD31-4B8C-83A1-F6EECF244321}">
                <p14:modId xmlns:p14="http://schemas.microsoft.com/office/powerpoint/2010/main" val="3880192579"/>
              </p:ext>
            </p:extLst>
          </p:nvPr>
        </p:nvGraphicFramePr>
        <p:xfrm>
          <a:off x="497840" y="5334000"/>
          <a:ext cx="5088635" cy="890337"/>
        </p:xfrm>
        <a:graphic>
          <a:graphicData uri="http://schemas.openxmlformats.org/drawingml/2006/table">
            <a:tbl>
              <a:tblPr firstRow="1" bandRow="1">
                <a:tableStyleId>{5C22544A-7EE6-4342-B048-85BDC9FD1C3A}</a:tableStyleId>
              </a:tblPr>
              <a:tblGrid>
                <a:gridCol w="5088635">
                  <a:extLst>
                    <a:ext uri="{9D8B030D-6E8A-4147-A177-3AD203B41FA5}">
                      <a16:colId xmlns:a16="http://schemas.microsoft.com/office/drawing/2014/main" val="2565286654"/>
                    </a:ext>
                  </a:extLst>
                </a:gridCol>
              </a:tblGrid>
              <a:tr h="296779">
                <a:tc>
                  <a:txBody>
                    <a:bodyPr/>
                    <a:lstStyle/>
                    <a:p>
                      <a:pPr algn="just">
                        <a:spcBef>
                          <a:spcPts val="600"/>
                        </a:spcBef>
                        <a:spcAft>
                          <a:spcPts val="600"/>
                        </a:spcAft>
                      </a:pPr>
                      <a:r>
                        <a:rPr lang="en-GB" sz="1200">
                          <a:effectLst/>
                          <a:latin typeface="Arial"/>
                        </a:rPr>
                        <a:t> Energy, enthusiasm, commitment and confidence</a:t>
                      </a:r>
                    </a:p>
                  </a:txBody>
                  <a:tcPr marL="68580" marR="68580" marT="0" marB="0" anchor="ctr"/>
                </a:tc>
                <a:extLst>
                  <a:ext uri="{0D108BD9-81ED-4DB2-BD59-A6C34878D82A}">
                    <a16:rowId xmlns:a16="http://schemas.microsoft.com/office/drawing/2014/main" val="2209115746"/>
                  </a:ext>
                </a:extLst>
              </a:tr>
              <a:tr h="296779">
                <a:tc>
                  <a:txBody>
                    <a:bodyPr/>
                    <a:lstStyle/>
                    <a:p>
                      <a:pPr algn="just">
                        <a:spcBef>
                          <a:spcPts val="600"/>
                        </a:spcBef>
                        <a:spcAft>
                          <a:spcPts val="600"/>
                        </a:spcAft>
                      </a:pPr>
                      <a:r>
                        <a:rPr lang="en-GB" sz="1200">
                          <a:effectLst/>
                          <a:latin typeface="Arial"/>
                        </a:rPr>
                        <a:t>Excellent communication and inter-personal skills</a:t>
                      </a:r>
                    </a:p>
                  </a:txBody>
                  <a:tcPr marL="68580" marR="68580" marT="0" marB="0" anchor="ctr"/>
                </a:tc>
                <a:extLst>
                  <a:ext uri="{0D108BD9-81ED-4DB2-BD59-A6C34878D82A}">
                    <a16:rowId xmlns:a16="http://schemas.microsoft.com/office/drawing/2014/main" val="3657180541"/>
                  </a:ext>
                </a:extLst>
              </a:tr>
              <a:tr h="296779">
                <a:tc>
                  <a:txBody>
                    <a:bodyPr/>
                    <a:lstStyle/>
                    <a:p>
                      <a:pPr algn="just">
                        <a:spcBef>
                          <a:spcPts val="600"/>
                        </a:spcBef>
                        <a:spcAft>
                          <a:spcPts val="600"/>
                        </a:spcAft>
                      </a:pPr>
                      <a:endParaRPr lang="en-GB" sz="1200" dirty="0">
                        <a:effectLst/>
                        <a:latin typeface="Arial"/>
                      </a:endParaRPr>
                    </a:p>
                  </a:txBody>
                  <a:tcPr marL="68580" marR="68580" marT="0" marB="0" anchor="ctr"/>
                </a:tc>
                <a:extLst>
                  <a:ext uri="{0D108BD9-81ED-4DB2-BD59-A6C34878D82A}">
                    <a16:rowId xmlns:a16="http://schemas.microsoft.com/office/drawing/2014/main" val="475803028"/>
                  </a:ext>
                </a:extLst>
              </a:tr>
            </a:tbl>
          </a:graphicData>
        </a:graphic>
      </p:graphicFrame>
      <p:sp>
        <p:nvSpPr>
          <p:cNvPr id="23" name="TextBox 22">
            <a:extLst>
              <a:ext uri="{FF2B5EF4-FFF2-40B4-BE49-F238E27FC236}">
                <a16:creationId xmlns:a16="http://schemas.microsoft.com/office/drawing/2014/main" id="{61CEDD24-8C2D-4ECC-B3A0-C6F2E7B81312}"/>
              </a:ext>
            </a:extLst>
          </p:cNvPr>
          <p:cNvSpPr txBox="1"/>
          <p:nvPr/>
        </p:nvSpPr>
        <p:spPr>
          <a:xfrm>
            <a:off x="6245860" y="529082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a:solidFill>
                  <a:schemeClr val="bg1"/>
                </a:solidFill>
                <a:latin typeface="Arial"/>
                <a:cs typeface="Arial"/>
              </a:rPr>
              <a:t>Desirable</a:t>
            </a:r>
          </a:p>
        </p:txBody>
      </p:sp>
      <p:graphicFrame>
        <p:nvGraphicFramePr>
          <p:cNvPr id="26" name="Table 25">
            <a:extLst>
              <a:ext uri="{FF2B5EF4-FFF2-40B4-BE49-F238E27FC236}">
                <a16:creationId xmlns:a16="http://schemas.microsoft.com/office/drawing/2014/main" id="{80E9B6F8-3502-4BEE-84F9-CE9CC7E4BA1B}"/>
              </a:ext>
            </a:extLst>
          </p:cNvPr>
          <p:cNvGraphicFramePr>
            <a:graphicFrameLocks noGrp="1"/>
          </p:cNvGraphicFramePr>
          <p:nvPr>
            <p:extLst>
              <p:ext uri="{D42A27DB-BD31-4B8C-83A1-F6EECF244321}">
                <p14:modId xmlns:p14="http://schemas.microsoft.com/office/powerpoint/2010/main" val="54558405"/>
              </p:ext>
            </p:extLst>
          </p:nvPr>
        </p:nvGraphicFramePr>
        <p:xfrm>
          <a:off x="6289040" y="5720080"/>
          <a:ext cx="5334000" cy="822960"/>
        </p:xfrm>
        <a:graphic>
          <a:graphicData uri="http://schemas.openxmlformats.org/drawingml/2006/table">
            <a:tbl>
              <a:tblPr firstRow="1" bandRow="1">
                <a:tableStyleId>{5C22544A-7EE6-4342-B048-85BDC9FD1C3A}</a:tableStyleId>
              </a:tblPr>
              <a:tblGrid>
                <a:gridCol w="5334000">
                  <a:extLst>
                    <a:ext uri="{9D8B030D-6E8A-4147-A177-3AD203B41FA5}">
                      <a16:colId xmlns:a16="http://schemas.microsoft.com/office/drawing/2014/main" val="1439081662"/>
                    </a:ext>
                  </a:extLst>
                </a:gridCol>
              </a:tblGrid>
              <a:tr h="0">
                <a:tc>
                  <a:txBody>
                    <a:bodyPr/>
                    <a:lstStyle/>
                    <a:p>
                      <a:pPr algn="just"/>
                      <a:r>
                        <a:rPr lang="en-GB" b="0">
                          <a:solidFill>
                            <a:schemeClr val="tx1"/>
                          </a:solidFill>
                          <a:effectLst/>
                          <a:latin typeface="Arial"/>
                        </a:rPr>
                        <a:t>Every employee is expected to uphold the authority’s core values and maintain the principles of the authority’s Equality and Diversity Policy</a:t>
                      </a:r>
                    </a:p>
                  </a:txBody>
                  <a:tcPr marL="114300" marR="114300" marT="0" marB="0"/>
                </a:tc>
                <a:extLst>
                  <a:ext uri="{0D108BD9-81ED-4DB2-BD59-A6C34878D82A}">
                    <a16:rowId xmlns:a16="http://schemas.microsoft.com/office/drawing/2014/main" val="3416915960"/>
                  </a:ext>
                </a:extLst>
              </a:tr>
            </a:tbl>
          </a:graphicData>
        </a:graphic>
      </p:graphicFrame>
      <p:sp>
        <p:nvSpPr>
          <p:cNvPr id="27" name="TextBox 26">
            <a:extLst>
              <a:ext uri="{FF2B5EF4-FFF2-40B4-BE49-F238E27FC236}">
                <a16:creationId xmlns:a16="http://schemas.microsoft.com/office/drawing/2014/main" id="{88991C52-308E-4ACA-BB3C-F976F4F776AD}"/>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28" name="TextBox 27">
            <a:extLst>
              <a:ext uri="{FF2B5EF4-FFF2-40B4-BE49-F238E27FC236}">
                <a16:creationId xmlns:a16="http://schemas.microsoft.com/office/drawing/2014/main" id="{DBAEC2B8-8953-42CB-85BB-042FC2F6CED6}"/>
              </a:ext>
            </a:extLst>
          </p:cNvPr>
          <p:cNvSpPr txBox="1"/>
          <p:nvPr/>
        </p:nvSpPr>
        <p:spPr>
          <a:xfrm>
            <a:off x="9193530" y="6501130"/>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solidFill>
                  <a:schemeClr val="bg1"/>
                </a:solidFill>
                <a:latin typeface="Arial"/>
                <a:cs typeface="Arial"/>
              </a:rPr>
              <a:t>(Source: Carmarthenshire County Council 2019)</a:t>
            </a:r>
          </a:p>
        </p:txBody>
      </p:sp>
    </p:spTree>
    <p:extLst>
      <p:ext uri="{BB962C8B-B14F-4D97-AF65-F5344CB8AC3E}">
        <p14:creationId xmlns:p14="http://schemas.microsoft.com/office/powerpoint/2010/main" val="3999808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6F5A87-5F7A-4285-AB09-B71C90A8A87E}"/>
              </a:ext>
            </a:extLst>
          </p:cNvPr>
          <p:cNvSpPr txBox="1"/>
          <p:nvPr/>
        </p:nvSpPr>
        <p:spPr>
          <a:xfrm>
            <a:off x="193040" y="640080"/>
            <a:ext cx="6065520" cy="6555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b="1">
                <a:solidFill>
                  <a:schemeClr val="bg1"/>
                </a:solidFill>
                <a:latin typeface="Arial"/>
                <a:cs typeface="Arial"/>
              </a:rPr>
              <a:t>Alison</a:t>
            </a:r>
            <a:r>
              <a:rPr lang="en-GB" sz="1200" b="1">
                <a:solidFill>
                  <a:schemeClr val="bg1"/>
                </a:solidFill>
                <a:latin typeface="Arial"/>
                <a:ea typeface="+mn-lt"/>
                <a:cs typeface="+mn-lt"/>
              </a:rPr>
              <a:t> Upstill</a:t>
            </a:r>
            <a:endParaRPr lang="en-GB" sz="1200">
              <a:solidFill>
                <a:schemeClr val="bg1"/>
              </a:solidFill>
              <a:latin typeface="Arial"/>
              <a:ea typeface="+mn-lt"/>
              <a:cs typeface="+mn-lt"/>
            </a:endParaRPr>
          </a:p>
          <a:p>
            <a:pPr algn="ctr"/>
            <a:r>
              <a:rPr lang="en-GB" sz="1200">
                <a:solidFill>
                  <a:schemeClr val="bg1"/>
                </a:solidFill>
                <a:latin typeface="Arial"/>
                <a:ea typeface="+mn-lt"/>
                <a:cs typeface="+mn-lt"/>
              </a:rPr>
              <a:t>Gwynfryn, Cwmfelin Boeth, Whitland, SA34 0RS</a:t>
            </a:r>
          </a:p>
          <a:p>
            <a:pPr algn="ctr"/>
            <a:r>
              <a:rPr lang="en-GB" sz="1200">
                <a:solidFill>
                  <a:schemeClr val="bg1"/>
                </a:solidFill>
                <a:latin typeface="Arial"/>
                <a:ea typeface="+mn-lt"/>
                <a:cs typeface="+mn-lt"/>
              </a:rPr>
              <a:t>07788 721045 </a:t>
            </a:r>
            <a:r>
              <a:rPr lang="en-GB" sz="1200" u="sng">
                <a:solidFill>
                  <a:schemeClr val="bg1"/>
                </a:solidFill>
                <a:latin typeface="Arial"/>
                <a:ea typeface="+mn-lt"/>
                <a:cs typeface="+mn-lt"/>
                <a:hlinkClick r:id="rId2"/>
              </a:rPr>
              <a:t>alupstill@gmail.com</a:t>
            </a:r>
            <a:endParaRPr lang="en-GB" sz="1200">
              <a:solidFill>
                <a:schemeClr val="bg1"/>
              </a:solidFill>
              <a:latin typeface="Arial"/>
              <a:ea typeface="+mn-lt"/>
              <a:cs typeface="+mn-lt"/>
            </a:endParaRPr>
          </a:p>
          <a:p>
            <a:pPr algn="ctr"/>
            <a:endParaRPr lang="en-GB" sz="1200">
              <a:solidFill>
                <a:schemeClr val="bg1"/>
              </a:solidFill>
              <a:ea typeface="+mn-lt"/>
              <a:cs typeface="+mn-lt"/>
            </a:endParaRPr>
          </a:p>
          <a:p>
            <a:pPr algn="just"/>
            <a:r>
              <a:rPr lang="en-GB" sz="1200">
                <a:solidFill>
                  <a:schemeClr val="bg1"/>
                </a:solidFill>
                <a:latin typeface="Arial"/>
                <a:ea typeface="+mn-lt"/>
                <a:cs typeface="+mn-lt"/>
              </a:rPr>
              <a:t>A multi skilled Education and Care undergraduate with many years’ experience of working with children. Self-motivated, flexible and dedicated. Charismatic and enthusiastic with an approachable natural temperament. Due to graduate in July 2020 with a 1</a:t>
            </a:r>
            <a:r>
              <a:rPr lang="en-GB" sz="1200" baseline="30000">
                <a:solidFill>
                  <a:schemeClr val="bg1"/>
                </a:solidFill>
                <a:latin typeface="Arial"/>
                <a:ea typeface="+mn-lt"/>
                <a:cs typeface="+mn-lt"/>
              </a:rPr>
              <a:t>st</a:t>
            </a:r>
            <a:r>
              <a:rPr lang="en-GB" sz="1200">
                <a:solidFill>
                  <a:schemeClr val="bg1"/>
                </a:solidFill>
                <a:latin typeface="Arial"/>
                <a:ea typeface="+mn-lt"/>
                <a:cs typeface="+mn-lt"/>
              </a:rPr>
              <a:t> classification degree, looking to work in Child Health or Social Care sector.</a:t>
            </a:r>
          </a:p>
          <a:p>
            <a:pPr algn="just"/>
            <a:endParaRPr lang="en-GB" sz="1200">
              <a:solidFill>
                <a:schemeClr val="bg1"/>
              </a:solidFill>
              <a:latin typeface="Arial"/>
              <a:ea typeface="+mn-lt"/>
              <a:cs typeface="+mn-lt"/>
            </a:endParaRPr>
          </a:p>
          <a:p>
            <a:pPr algn="just"/>
            <a:r>
              <a:rPr lang="en-GB" sz="1200" b="1" u="sng">
                <a:solidFill>
                  <a:schemeClr val="bg1"/>
                </a:solidFill>
                <a:latin typeface="Arial"/>
                <a:ea typeface="+mn-lt"/>
                <a:cs typeface="+mn-lt"/>
              </a:rPr>
              <a:t>Education and Qualifications                                                                 </a:t>
            </a:r>
            <a:endParaRPr lang="en-GB" sz="1200">
              <a:solidFill>
                <a:schemeClr val="bg1"/>
              </a:solidFill>
              <a:latin typeface="Arial"/>
              <a:ea typeface="+mn-lt"/>
              <a:cs typeface="+mn-lt"/>
            </a:endParaRPr>
          </a:p>
          <a:p>
            <a:pPr algn="just"/>
            <a:endParaRPr lang="en-GB" sz="1200" b="1">
              <a:solidFill>
                <a:schemeClr val="bg1"/>
              </a:solidFill>
              <a:latin typeface="Arial"/>
              <a:ea typeface="+mn-lt"/>
              <a:cs typeface="+mn-lt"/>
            </a:endParaRPr>
          </a:p>
          <a:p>
            <a:pPr algn="just"/>
            <a:r>
              <a:rPr lang="en-GB" sz="1200" b="1">
                <a:solidFill>
                  <a:schemeClr val="bg1"/>
                </a:solidFill>
                <a:latin typeface="Arial"/>
                <a:ea typeface="+mn-lt"/>
                <a:cs typeface="+mn-lt"/>
              </a:rPr>
              <a:t>Sept. 2018 – June 2020: </a:t>
            </a:r>
            <a:endParaRPr lang="en-GB" sz="1200">
              <a:solidFill>
                <a:schemeClr val="bg1"/>
              </a:solidFill>
              <a:latin typeface="Arial"/>
              <a:ea typeface="+mn-lt"/>
              <a:cs typeface="+mn-lt"/>
            </a:endParaRPr>
          </a:p>
          <a:p>
            <a:pPr algn="just"/>
            <a:r>
              <a:rPr lang="en-GB" sz="1200" b="1">
                <a:solidFill>
                  <a:schemeClr val="bg1"/>
                </a:solidFill>
                <a:latin typeface="Arial"/>
                <a:ea typeface="+mn-lt"/>
                <a:cs typeface="+mn-lt"/>
              </a:rPr>
              <a:t>BA (Hons) Early Years Education and Care (Practitioner Status)</a:t>
            </a:r>
            <a:r>
              <a:rPr lang="en-GB" sz="1200">
                <a:solidFill>
                  <a:schemeClr val="bg1"/>
                </a:solidFill>
                <a:latin typeface="Arial"/>
                <a:ea typeface="+mn-lt"/>
                <a:cs typeface="+mn-lt"/>
              </a:rPr>
              <a:t> at University of Wales Trinity Saint David</a:t>
            </a:r>
          </a:p>
          <a:p>
            <a:pPr algn="just"/>
            <a:r>
              <a:rPr lang="en-GB" sz="1200" i="1">
                <a:solidFill>
                  <a:schemeClr val="bg1"/>
                </a:solidFill>
                <a:latin typeface="Arial"/>
                <a:ea typeface="+mn-lt"/>
                <a:cs typeface="+mn-lt"/>
              </a:rPr>
              <a:t>Modules studied include</a:t>
            </a:r>
            <a:r>
              <a:rPr lang="en-GB" sz="1200">
                <a:solidFill>
                  <a:schemeClr val="bg1"/>
                </a:solidFill>
                <a:latin typeface="Arial"/>
                <a:ea typeface="+mn-lt"/>
                <a:cs typeface="+mn-lt"/>
              </a:rPr>
              <a:t>: Human Development, Language and Literacy in the Early Years, Learning Environments and Safeguarding</a:t>
            </a:r>
          </a:p>
          <a:p>
            <a:pPr algn="just"/>
            <a:endParaRPr lang="en-GB" sz="1200" b="1">
              <a:solidFill>
                <a:schemeClr val="bg1"/>
              </a:solidFill>
              <a:latin typeface="Arial"/>
              <a:ea typeface="+mn-lt"/>
              <a:cs typeface="+mn-lt"/>
            </a:endParaRPr>
          </a:p>
          <a:p>
            <a:pPr algn="just"/>
            <a:r>
              <a:rPr lang="en-GB" sz="1200" b="1">
                <a:solidFill>
                  <a:schemeClr val="bg1"/>
                </a:solidFill>
                <a:latin typeface="Arial"/>
                <a:ea typeface="+mn-lt"/>
                <a:cs typeface="+mn-lt"/>
              </a:rPr>
              <a:t>Sept. 1994 – July 1996:     </a:t>
            </a:r>
            <a:r>
              <a:rPr lang="en-GB" sz="1200">
                <a:solidFill>
                  <a:schemeClr val="bg1"/>
                </a:solidFill>
                <a:latin typeface="Arial"/>
                <a:ea typeface="+mn-lt"/>
                <a:cs typeface="+mn-lt"/>
              </a:rPr>
              <a:t> </a:t>
            </a:r>
            <a:endParaRPr lang="en-GB">
              <a:solidFill>
                <a:schemeClr val="bg1"/>
              </a:solidFill>
              <a:latin typeface="Arial"/>
              <a:cs typeface="Arial"/>
            </a:endParaRPr>
          </a:p>
          <a:p>
            <a:pPr algn="just"/>
            <a:r>
              <a:rPr lang="en-GB" sz="1200" b="1">
                <a:solidFill>
                  <a:schemeClr val="bg1"/>
                </a:solidFill>
                <a:latin typeface="Arial"/>
                <a:ea typeface="+mn-lt"/>
                <a:cs typeface="+mn-lt"/>
              </a:rPr>
              <a:t>BTEC National Diploma in Nursery Nursing</a:t>
            </a:r>
            <a:r>
              <a:rPr lang="en-GB" sz="1200">
                <a:solidFill>
                  <a:schemeClr val="bg1"/>
                </a:solidFill>
                <a:latin typeface="Arial"/>
                <a:ea typeface="+mn-lt"/>
                <a:cs typeface="+mn-lt"/>
              </a:rPr>
              <a:t> at Northbrook College, Worthing, Sussex</a:t>
            </a:r>
          </a:p>
          <a:p>
            <a:pPr algn="just"/>
            <a:endParaRPr lang="en-GB" sz="1200" b="1">
              <a:solidFill>
                <a:schemeClr val="bg1"/>
              </a:solidFill>
              <a:latin typeface="Arial"/>
              <a:ea typeface="+mn-lt"/>
              <a:cs typeface="+mn-lt"/>
            </a:endParaRPr>
          </a:p>
          <a:p>
            <a:pPr algn="just"/>
            <a:r>
              <a:rPr lang="en-GB" sz="1200" b="1">
                <a:solidFill>
                  <a:schemeClr val="bg1"/>
                </a:solidFill>
                <a:latin typeface="Arial"/>
                <a:ea typeface="+mn-lt"/>
                <a:cs typeface="+mn-lt"/>
              </a:rPr>
              <a:t>Sept. 1986 - July 1988:      </a:t>
            </a:r>
            <a:r>
              <a:rPr lang="en-GB" sz="1200">
                <a:solidFill>
                  <a:schemeClr val="bg1"/>
                </a:solidFill>
                <a:latin typeface="Arial"/>
                <a:ea typeface="+mn-lt"/>
                <a:cs typeface="+mn-lt"/>
              </a:rPr>
              <a:t> </a:t>
            </a:r>
            <a:endParaRPr lang="en-GB">
              <a:solidFill>
                <a:schemeClr val="bg1"/>
              </a:solidFill>
              <a:latin typeface="Arial"/>
              <a:cs typeface="Arial"/>
            </a:endParaRPr>
          </a:p>
          <a:p>
            <a:pPr algn="just"/>
            <a:r>
              <a:rPr lang="en-GB" sz="1200">
                <a:solidFill>
                  <a:schemeClr val="bg1"/>
                </a:solidFill>
                <a:latin typeface="Arial"/>
                <a:ea typeface="+mn-lt"/>
                <a:cs typeface="+mn-lt"/>
              </a:rPr>
              <a:t>A level in Law (D), Foundation Physical Education, City and Guilds in Recreation and Leisure</a:t>
            </a:r>
          </a:p>
          <a:p>
            <a:pPr algn="just"/>
            <a:endParaRPr lang="en-GB" sz="1200" b="1">
              <a:solidFill>
                <a:schemeClr val="bg1"/>
              </a:solidFill>
              <a:latin typeface="Arial"/>
              <a:ea typeface="+mn-lt"/>
              <a:cs typeface="+mn-lt"/>
            </a:endParaRPr>
          </a:p>
          <a:p>
            <a:pPr algn="just"/>
            <a:r>
              <a:rPr lang="en-GB" sz="1200" b="1">
                <a:solidFill>
                  <a:schemeClr val="bg1"/>
                </a:solidFill>
                <a:latin typeface="Arial"/>
                <a:ea typeface="+mn-lt"/>
                <a:cs typeface="+mn-lt"/>
              </a:rPr>
              <a:t>Sept. 1985 – July 1986: </a:t>
            </a:r>
            <a:r>
              <a:rPr lang="en-GB" sz="1200">
                <a:solidFill>
                  <a:schemeClr val="bg1"/>
                </a:solidFill>
                <a:latin typeface="Arial"/>
                <a:ea typeface="+mn-lt"/>
                <a:cs typeface="+mn-lt"/>
              </a:rPr>
              <a:t>     </a:t>
            </a:r>
            <a:endParaRPr lang="en-GB">
              <a:solidFill>
                <a:schemeClr val="bg1"/>
              </a:solidFill>
              <a:latin typeface="Arial"/>
              <a:cs typeface="Arial"/>
            </a:endParaRPr>
          </a:p>
          <a:p>
            <a:pPr algn="just"/>
            <a:r>
              <a:rPr lang="en-GB" sz="1200">
                <a:solidFill>
                  <a:schemeClr val="bg1"/>
                </a:solidFill>
                <a:latin typeface="Arial"/>
                <a:ea typeface="+mn-lt"/>
                <a:cs typeface="+mn-lt"/>
              </a:rPr>
              <a:t>O’ levels: Maths (C ), English ( C ) at The College of  Richard Collyer, Horsham, Sussex</a:t>
            </a:r>
          </a:p>
          <a:p>
            <a:pPr algn="just"/>
            <a:endParaRPr lang="en-GB" sz="1200" b="1">
              <a:solidFill>
                <a:schemeClr val="bg1"/>
              </a:solidFill>
              <a:latin typeface="Arial"/>
              <a:ea typeface="+mn-lt"/>
              <a:cs typeface="+mn-lt"/>
            </a:endParaRPr>
          </a:p>
          <a:p>
            <a:pPr algn="just"/>
            <a:r>
              <a:rPr lang="en-GB" sz="1200" b="1">
                <a:solidFill>
                  <a:schemeClr val="bg1"/>
                </a:solidFill>
                <a:latin typeface="Arial"/>
                <a:ea typeface="+mn-lt"/>
                <a:cs typeface="+mn-lt"/>
              </a:rPr>
              <a:t>July 1985:</a:t>
            </a:r>
            <a:r>
              <a:rPr lang="en-GB" sz="1200">
                <a:solidFill>
                  <a:schemeClr val="bg1"/>
                </a:solidFill>
                <a:latin typeface="Arial"/>
                <a:ea typeface="+mn-lt"/>
                <a:cs typeface="+mn-lt"/>
              </a:rPr>
              <a:t>                            </a:t>
            </a:r>
            <a:endParaRPr lang="en-GB">
              <a:solidFill>
                <a:schemeClr val="bg1"/>
              </a:solidFill>
              <a:latin typeface="Arial"/>
              <a:cs typeface="Arial"/>
            </a:endParaRPr>
          </a:p>
          <a:p>
            <a:pPr algn="just"/>
            <a:r>
              <a:rPr lang="en-GB" sz="1200">
                <a:solidFill>
                  <a:schemeClr val="bg1"/>
                </a:solidFill>
                <a:latin typeface="Arial"/>
                <a:ea typeface="+mn-lt"/>
                <a:cs typeface="+mn-lt"/>
              </a:rPr>
              <a:t>O’levels: Art(B),Drama(B),Religious Education Tanbridge House Secondary School, Horsham, Sussex  </a:t>
            </a:r>
          </a:p>
          <a:p>
            <a:pPr algn="just"/>
            <a:endParaRPr lang="en-GB" sz="1200">
              <a:solidFill>
                <a:schemeClr val="bg1"/>
              </a:solidFill>
              <a:ea typeface="+mn-lt"/>
              <a:cs typeface="+mn-lt"/>
            </a:endParaRPr>
          </a:p>
          <a:p>
            <a:pPr algn="just"/>
            <a:endParaRPr lang="en-GB" sz="1200">
              <a:solidFill>
                <a:schemeClr val="bg1"/>
              </a:solidFill>
              <a:ea typeface="+mn-lt"/>
              <a:cs typeface="+mn-lt"/>
            </a:endParaRPr>
          </a:p>
          <a:p>
            <a:pPr algn="just"/>
            <a:endParaRPr lang="en-GB" sz="1200">
              <a:solidFill>
                <a:schemeClr val="bg1"/>
              </a:solidFill>
            </a:endParaRPr>
          </a:p>
        </p:txBody>
      </p:sp>
      <p:sp>
        <p:nvSpPr>
          <p:cNvPr id="3" name="TextBox 2">
            <a:extLst>
              <a:ext uri="{FF2B5EF4-FFF2-40B4-BE49-F238E27FC236}">
                <a16:creationId xmlns:a16="http://schemas.microsoft.com/office/drawing/2014/main" id="{D4C003EF-7A02-4466-9819-4AC2FA856C7A}"/>
              </a:ext>
            </a:extLst>
          </p:cNvPr>
          <p:cNvSpPr txBox="1"/>
          <p:nvPr/>
        </p:nvSpPr>
        <p:spPr>
          <a:xfrm>
            <a:off x="6411595" y="2032635"/>
            <a:ext cx="5588000"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GB" sz="1200" b="1" u="sng">
              <a:solidFill>
                <a:schemeClr val="bg1"/>
              </a:solidFill>
            </a:endParaRPr>
          </a:p>
          <a:p>
            <a:pPr algn="just"/>
            <a:r>
              <a:rPr lang="en-GB" sz="1200" b="1" u="sng">
                <a:solidFill>
                  <a:schemeClr val="bg1"/>
                </a:solidFill>
                <a:latin typeface="Arial"/>
                <a:cs typeface="Arial"/>
              </a:rPr>
              <a:t>Professional Qualifications and Training                                             </a:t>
            </a:r>
            <a:endParaRPr lang="en-GB" sz="1200">
              <a:solidFill>
                <a:schemeClr val="bg1"/>
              </a:solidFill>
              <a:latin typeface="Arial"/>
              <a:ea typeface="+mn-lt"/>
              <a:cs typeface="Arial"/>
            </a:endParaRPr>
          </a:p>
          <a:p>
            <a:pPr algn="just"/>
            <a:endParaRPr lang="en-GB" sz="1200" b="1">
              <a:solidFill>
                <a:schemeClr val="bg1"/>
              </a:solidFill>
              <a:latin typeface="Arial"/>
              <a:cs typeface="Arial"/>
            </a:endParaRPr>
          </a:p>
          <a:p>
            <a:pPr algn="just"/>
            <a:r>
              <a:rPr lang="en-GB" sz="1200" b="1">
                <a:solidFill>
                  <a:schemeClr val="bg1"/>
                </a:solidFill>
                <a:latin typeface="Arial"/>
                <a:cs typeface="Arial"/>
              </a:rPr>
              <a:t>2020: </a:t>
            </a:r>
            <a:endParaRPr lang="en-GB" sz="1200">
              <a:solidFill>
                <a:schemeClr val="bg1"/>
              </a:solidFill>
              <a:latin typeface="Arial"/>
              <a:ea typeface="+mn-lt"/>
              <a:cs typeface="Arial"/>
            </a:endParaRPr>
          </a:p>
          <a:p>
            <a:pPr algn="just"/>
            <a:r>
              <a:rPr lang="en-GB" sz="1200">
                <a:solidFill>
                  <a:schemeClr val="bg1"/>
                </a:solidFill>
                <a:latin typeface="Arial"/>
                <a:cs typeface="Arial"/>
              </a:rPr>
              <a:t>Schemas, Enabling Environments</a:t>
            </a:r>
            <a:endParaRPr lang="en-GB" sz="1200">
              <a:solidFill>
                <a:schemeClr val="bg1"/>
              </a:solidFill>
              <a:latin typeface="Arial"/>
              <a:ea typeface="+mn-lt"/>
              <a:cs typeface="Arial"/>
            </a:endParaRPr>
          </a:p>
          <a:p>
            <a:pPr algn="just"/>
            <a:endParaRPr lang="en-GB" sz="1200" b="1">
              <a:solidFill>
                <a:schemeClr val="bg1"/>
              </a:solidFill>
              <a:latin typeface="Arial"/>
              <a:cs typeface="Arial"/>
            </a:endParaRPr>
          </a:p>
          <a:p>
            <a:pPr algn="just"/>
            <a:r>
              <a:rPr lang="en-GB" sz="1200" b="1">
                <a:solidFill>
                  <a:schemeClr val="bg1"/>
                </a:solidFill>
                <a:latin typeface="Arial"/>
                <a:cs typeface="Arial"/>
              </a:rPr>
              <a:t>2019:</a:t>
            </a:r>
            <a:r>
              <a:rPr lang="en-GB" sz="1200">
                <a:solidFill>
                  <a:schemeClr val="bg1"/>
                </a:solidFill>
                <a:latin typeface="Arial"/>
                <a:cs typeface="Arial"/>
              </a:rPr>
              <a:t> </a:t>
            </a:r>
            <a:endParaRPr lang="en-US" sz="1200">
              <a:solidFill>
                <a:schemeClr val="bg1"/>
              </a:solidFill>
              <a:latin typeface="Arial"/>
              <a:ea typeface="+mn-lt"/>
              <a:cs typeface="Arial"/>
            </a:endParaRPr>
          </a:p>
          <a:p>
            <a:pPr algn="just"/>
            <a:r>
              <a:rPr lang="en-GB" sz="1200">
                <a:solidFill>
                  <a:schemeClr val="bg1"/>
                </a:solidFill>
                <a:latin typeface="Arial"/>
                <a:cs typeface="Arial"/>
              </a:rPr>
              <a:t>Level 3 Paediatric First Aid, Recording Intensive Interaction, Attachment and         Attunement, Prevent e-training, Enterel feed vent training</a:t>
            </a:r>
            <a:endParaRPr lang="en-GB" sz="1200">
              <a:solidFill>
                <a:schemeClr val="bg1"/>
              </a:solidFill>
              <a:latin typeface="Arial"/>
              <a:ea typeface="+mn-lt"/>
              <a:cs typeface="Arial"/>
            </a:endParaRPr>
          </a:p>
          <a:p>
            <a:pPr algn="just"/>
            <a:endParaRPr lang="en-GB" sz="1200" b="1">
              <a:solidFill>
                <a:schemeClr val="bg1"/>
              </a:solidFill>
              <a:latin typeface="Arial"/>
              <a:cs typeface="Arial"/>
            </a:endParaRPr>
          </a:p>
          <a:p>
            <a:pPr algn="just"/>
            <a:r>
              <a:rPr lang="en-GB" sz="1200" b="1">
                <a:solidFill>
                  <a:schemeClr val="bg1"/>
                </a:solidFill>
                <a:latin typeface="Arial"/>
                <a:cs typeface="Arial"/>
              </a:rPr>
              <a:t>2018:</a:t>
            </a:r>
            <a:endParaRPr lang="en-GB" sz="1200">
              <a:solidFill>
                <a:schemeClr val="bg1"/>
              </a:solidFill>
              <a:latin typeface="Arial"/>
              <a:ea typeface="+mn-lt"/>
              <a:cs typeface="Arial"/>
            </a:endParaRPr>
          </a:p>
          <a:p>
            <a:pPr algn="just"/>
            <a:r>
              <a:rPr lang="en-GB" sz="1200">
                <a:solidFill>
                  <a:schemeClr val="bg1"/>
                </a:solidFill>
                <a:latin typeface="Arial"/>
                <a:cs typeface="Arial"/>
              </a:rPr>
              <a:t>Elklan Speech and Language Therapy for 3-5 years, Five to Thrive, Responsive Communication and Intensive Interaction, Safeguarding Tier 1 </a:t>
            </a:r>
            <a:endParaRPr lang="en-GB" sz="1200">
              <a:solidFill>
                <a:schemeClr val="bg1"/>
              </a:solidFill>
              <a:latin typeface="Arial"/>
              <a:ea typeface="+mn-lt"/>
              <a:cs typeface="Arial"/>
            </a:endParaRPr>
          </a:p>
          <a:p>
            <a:pPr algn="just"/>
            <a:endParaRPr lang="en-GB" sz="1200" b="1">
              <a:solidFill>
                <a:schemeClr val="bg1"/>
              </a:solidFill>
              <a:latin typeface="Arial"/>
              <a:cs typeface="Arial"/>
            </a:endParaRPr>
          </a:p>
          <a:p>
            <a:pPr algn="just"/>
            <a:r>
              <a:rPr lang="en-GB" sz="1200" b="1">
                <a:solidFill>
                  <a:schemeClr val="bg1"/>
                </a:solidFill>
                <a:latin typeface="Arial"/>
                <a:cs typeface="Arial"/>
              </a:rPr>
              <a:t>2017:</a:t>
            </a:r>
            <a:r>
              <a:rPr lang="en-GB" sz="1200">
                <a:solidFill>
                  <a:schemeClr val="bg1"/>
                </a:solidFill>
                <a:latin typeface="Arial"/>
                <a:cs typeface="Arial"/>
              </a:rPr>
              <a:t> </a:t>
            </a:r>
            <a:endParaRPr lang="en-US" sz="1200">
              <a:solidFill>
                <a:schemeClr val="bg1"/>
              </a:solidFill>
              <a:latin typeface="Arial"/>
              <a:ea typeface="+mn-lt"/>
              <a:cs typeface="Arial"/>
            </a:endParaRPr>
          </a:p>
          <a:p>
            <a:pPr algn="just"/>
            <a:r>
              <a:rPr lang="en-GB" sz="1200">
                <a:solidFill>
                  <a:schemeClr val="bg1"/>
                </a:solidFill>
                <a:latin typeface="Arial"/>
                <a:cs typeface="Arial"/>
              </a:rPr>
              <a:t>Enterel feed training (stomach aspiration, flushing, connecting feed), Learning with Autism ASD info Wales</a:t>
            </a:r>
            <a:endParaRPr lang="en-GB" sz="1200">
              <a:solidFill>
                <a:schemeClr val="bg1"/>
              </a:solidFill>
              <a:latin typeface="Arial"/>
              <a:ea typeface="+mn-lt"/>
              <a:cs typeface="Arial"/>
            </a:endParaRPr>
          </a:p>
          <a:p>
            <a:pPr algn="just"/>
            <a:endParaRPr lang="en-GB" sz="1200" b="1">
              <a:solidFill>
                <a:schemeClr val="bg1"/>
              </a:solidFill>
              <a:latin typeface="Arial"/>
              <a:cs typeface="Arial"/>
            </a:endParaRPr>
          </a:p>
          <a:p>
            <a:pPr algn="just"/>
            <a:r>
              <a:rPr lang="en-GB" sz="1200" b="1">
                <a:solidFill>
                  <a:schemeClr val="bg1"/>
                </a:solidFill>
                <a:latin typeface="Arial"/>
                <a:cs typeface="Arial"/>
              </a:rPr>
              <a:t>2016:</a:t>
            </a:r>
            <a:r>
              <a:rPr lang="en-GB" sz="1200">
                <a:solidFill>
                  <a:schemeClr val="bg1"/>
                </a:solidFill>
                <a:latin typeface="Arial"/>
                <a:cs typeface="Arial"/>
              </a:rPr>
              <a:t> </a:t>
            </a:r>
            <a:endParaRPr lang="en-US" sz="1200">
              <a:solidFill>
                <a:schemeClr val="bg1"/>
              </a:solidFill>
              <a:latin typeface="Arial"/>
              <a:ea typeface="+mn-lt"/>
              <a:cs typeface="Arial"/>
            </a:endParaRPr>
          </a:p>
          <a:p>
            <a:pPr algn="just"/>
            <a:r>
              <a:rPr lang="en-GB" sz="1200">
                <a:solidFill>
                  <a:schemeClr val="bg1"/>
                </a:solidFill>
                <a:latin typeface="Arial"/>
                <a:cs typeface="Arial"/>
              </a:rPr>
              <a:t>Manual handling, Food Safety in Catering level 2,  Signalong refresher</a:t>
            </a:r>
            <a:endParaRPr lang="en-GB" sz="1200">
              <a:solidFill>
                <a:schemeClr val="bg1"/>
              </a:solidFill>
              <a:latin typeface="Arial"/>
              <a:ea typeface="+mn-lt"/>
              <a:cs typeface="Arial"/>
            </a:endParaRPr>
          </a:p>
          <a:p>
            <a:pPr algn="just"/>
            <a:endParaRPr lang="en-GB" sz="1200" b="1">
              <a:solidFill>
                <a:schemeClr val="bg1"/>
              </a:solidFill>
              <a:latin typeface="Arial"/>
              <a:cs typeface="Arial"/>
            </a:endParaRPr>
          </a:p>
          <a:p>
            <a:pPr algn="just"/>
            <a:r>
              <a:rPr lang="en-GB" sz="1200" b="1">
                <a:solidFill>
                  <a:schemeClr val="bg1"/>
                </a:solidFill>
                <a:latin typeface="Arial"/>
                <a:cs typeface="Arial"/>
              </a:rPr>
              <a:t>2014:</a:t>
            </a:r>
            <a:r>
              <a:rPr lang="en-GB" sz="1200">
                <a:solidFill>
                  <a:schemeClr val="bg1"/>
                </a:solidFill>
                <a:latin typeface="Arial"/>
                <a:cs typeface="Arial"/>
              </a:rPr>
              <a:t> </a:t>
            </a:r>
            <a:endParaRPr lang="en-US" sz="1200">
              <a:solidFill>
                <a:schemeClr val="bg1"/>
              </a:solidFill>
              <a:latin typeface="Arial"/>
              <a:ea typeface="+mn-lt"/>
              <a:cs typeface="Arial"/>
            </a:endParaRPr>
          </a:p>
          <a:p>
            <a:pPr algn="just"/>
            <a:r>
              <a:rPr lang="en-GB" sz="1200">
                <a:solidFill>
                  <a:schemeClr val="bg1"/>
                </a:solidFill>
                <a:latin typeface="Arial"/>
                <a:cs typeface="Arial"/>
              </a:rPr>
              <a:t>Understanding difficult behaviour and surviving, Understanding Autism, </a:t>
            </a:r>
            <a:endParaRPr lang="en-GB">
              <a:solidFill>
                <a:schemeClr val="bg1"/>
              </a:solidFill>
            </a:endParaRPr>
          </a:p>
          <a:p>
            <a:pPr algn="just"/>
            <a:r>
              <a:rPr lang="en-GB" sz="1200">
                <a:solidFill>
                  <a:schemeClr val="bg1"/>
                </a:solidFill>
                <a:latin typeface="Arial"/>
                <a:cs typeface="Arial"/>
              </a:rPr>
              <a:t>Wales PPA play plans for children with additional needs   </a:t>
            </a:r>
            <a:endParaRPr lang="en-GB" sz="1200">
              <a:solidFill>
                <a:schemeClr val="bg1"/>
              </a:solidFill>
              <a:latin typeface="Arial"/>
              <a:ea typeface="+mn-lt"/>
              <a:cs typeface="Arial"/>
            </a:endParaRPr>
          </a:p>
          <a:p>
            <a:endParaRPr lang="en-US" sz="1200">
              <a:solidFill>
                <a:schemeClr val="bg1"/>
              </a:solidFill>
              <a:ea typeface="+mn-lt"/>
              <a:cs typeface="+mn-lt"/>
            </a:endParaRPr>
          </a:p>
          <a:p>
            <a:pPr algn="l"/>
            <a:r>
              <a:rPr lang="en-GB" sz="1200"/>
              <a:t>lick to add text</a:t>
            </a:r>
          </a:p>
        </p:txBody>
      </p:sp>
      <p:sp>
        <p:nvSpPr>
          <p:cNvPr id="4" name="TextBox 3">
            <a:extLst>
              <a:ext uri="{FF2B5EF4-FFF2-40B4-BE49-F238E27FC236}">
                <a16:creationId xmlns:a16="http://schemas.microsoft.com/office/drawing/2014/main" id="{DD9FEB69-3B4B-4AAF-8CB2-BFF03A578BB5}"/>
              </a:ext>
            </a:extLst>
          </p:cNvPr>
          <p:cNvSpPr txBox="1"/>
          <p:nvPr/>
        </p:nvSpPr>
        <p:spPr>
          <a:xfrm>
            <a:off x="4603750" y="19431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solidFill>
                  <a:schemeClr val="bg1"/>
                </a:solidFill>
                <a:latin typeface="Arial"/>
                <a:cs typeface="Arial"/>
              </a:rPr>
              <a:t>Curriculum Vitae</a:t>
            </a:r>
          </a:p>
        </p:txBody>
      </p:sp>
    </p:spTree>
    <p:extLst>
      <p:ext uri="{BB962C8B-B14F-4D97-AF65-F5344CB8AC3E}">
        <p14:creationId xmlns:p14="http://schemas.microsoft.com/office/powerpoint/2010/main" val="4208064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E399C1-9224-47F2-A0E9-023C6ED99401}"/>
              </a:ext>
            </a:extLst>
          </p:cNvPr>
          <p:cNvSpPr txBox="1"/>
          <p:nvPr/>
        </p:nvSpPr>
        <p:spPr>
          <a:xfrm>
            <a:off x="386879" y="58846"/>
            <a:ext cx="11572240"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b="1" u="sng">
                <a:ea typeface="+mn-lt"/>
                <a:cs typeface="+mn-lt"/>
              </a:rPr>
              <a:t> </a:t>
            </a:r>
            <a:r>
              <a:rPr lang="en-GB" sz="1200" b="1" u="sng">
                <a:solidFill>
                  <a:schemeClr val="bg1"/>
                </a:solidFill>
                <a:latin typeface="Arial"/>
                <a:ea typeface="+mn-lt"/>
                <a:cs typeface="+mn-lt"/>
              </a:rPr>
              <a:t>Experience                                                                                    </a:t>
            </a:r>
            <a:endParaRPr lang="en-GB" sz="1200">
              <a:solidFill>
                <a:schemeClr val="bg1"/>
              </a:solidFill>
              <a:latin typeface="Arial"/>
              <a:ea typeface="+mn-lt"/>
              <a:cs typeface="+mn-lt"/>
            </a:endParaRPr>
          </a:p>
          <a:p>
            <a:pPr algn="just"/>
            <a:endParaRPr lang="en-GB" sz="1200" b="1">
              <a:solidFill>
                <a:schemeClr val="bg1"/>
              </a:solidFill>
              <a:latin typeface="Arial"/>
              <a:ea typeface="+mn-lt"/>
              <a:cs typeface="+mn-lt"/>
            </a:endParaRPr>
          </a:p>
          <a:p>
            <a:pPr algn="just"/>
            <a:r>
              <a:rPr lang="en-GB" sz="1200" b="1">
                <a:solidFill>
                  <a:schemeClr val="bg1"/>
                </a:solidFill>
                <a:latin typeface="Arial"/>
                <a:ea typeface="+mn-lt"/>
                <a:cs typeface="+mn-lt"/>
              </a:rPr>
              <a:t>2016 to Present: Play Specialist Support Worker</a:t>
            </a:r>
            <a:r>
              <a:rPr lang="en-GB" sz="1200" b="1" i="1">
                <a:solidFill>
                  <a:schemeClr val="bg1"/>
                </a:solidFill>
                <a:latin typeface="Arial"/>
                <a:ea typeface="+mn-lt"/>
                <a:cs typeface="+mn-lt"/>
              </a:rPr>
              <a:t> </a:t>
            </a:r>
            <a:endParaRPr lang="en-GB" sz="1200">
              <a:solidFill>
                <a:schemeClr val="bg1"/>
              </a:solidFill>
              <a:latin typeface="Arial"/>
              <a:ea typeface="+mn-lt"/>
              <a:cs typeface="+mn-lt"/>
            </a:endParaRPr>
          </a:p>
          <a:p>
            <a:pPr marL="171450" indent="-171450" algn="just">
              <a:buFont typeface="Arial" panose="020B0604020202020204" pitchFamily="34" charset="0"/>
              <a:buChar char="•"/>
            </a:pPr>
            <a:r>
              <a:rPr lang="en-GB" sz="1200">
                <a:solidFill>
                  <a:schemeClr val="bg1"/>
                </a:solidFill>
                <a:latin typeface="Arial"/>
                <a:ea typeface="+mn-lt"/>
                <a:cs typeface="+mn-lt"/>
              </a:rPr>
              <a:t>(SNAP Specialist Playgroup, Haverfordwest/ </a:t>
            </a:r>
            <a:r>
              <a:rPr lang="en-GB" sz="1200" err="1">
                <a:solidFill>
                  <a:schemeClr val="bg1"/>
                </a:solidFill>
                <a:latin typeface="Arial"/>
                <a:ea typeface="+mn-lt"/>
                <a:cs typeface="+mn-lt"/>
              </a:rPr>
              <a:t>Pennar</a:t>
            </a:r>
            <a:r>
              <a:rPr lang="en-GB" sz="1200">
                <a:solidFill>
                  <a:schemeClr val="bg1"/>
                </a:solidFill>
                <a:latin typeface="Arial"/>
                <a:ea typeface="+mn-lt"/>
                <a:cs typeface="+mn-lt"/>
              </a:rPr>
              <a:t>)</a:t>
            </a:r>
          </a:p>
          <a:p>
            <a:pPr marL="285750" indent="-285750" algn="just">
              <a:buFont typeface="Arial" panose="020B0604020202020204" pitchFamily="34" charset="0"/>
              <a:buChar char="•"/>
            </a:pPr>
            <a:r>
              <a:rPr lang="en-GB" sz="1200">
                <a:solidFill>
                  <a:schemeClr val="bg1"/>
                </a:solidFill>
                <a:latin typeface="Arial"/>
                <a:ea typeface="+mn-lt"/>
                <a:cs typeface="+mn-lt"/>
              </a:rPr>
              <a:t>Working flexibly within a multi-disciplinary team to implement programmes to children age 18 months – 4 years with varying degrees of delay and different diagnosis, provided by multi agencies such as speech and language, physiotherapy and medical needs. Also aiding diagnosis through required assessment such as visual impairment, ADOS screening and behavioural difficulties.</a:t>
            </a:r>
          </a:p>
          <a:p>
            <a:pPr marL="285750" indent="-285750" algn="just">
              <a:buFont typeface="Arial" panose="020B0604020202020204" pitchFamily="34" charset="0"/>
              <a:buChar char="•"/>
            </a:pPr>
            <a:endParaRPr lang="en-GB" sz="1200">
              <a:solidFill>
                <a:schemeClr val="bg1"/>
              </a:solidFill>
              <a:latin typeface="Arial"/>
              <a:ea typeface="+mn-lt"/>
              <a:cs typeface="+mn-lt"/>
            </a:endParaRPr>
          </a:p>
          <a:p>
            <a:pPr algn="just"/>
            <a:r>
              <a:rPr lang="en-GB" sz="1200" b="1">
                <a:solidFill>
                  <a:schemeClr val="bg1"/>
                </a:solidFill>
                <a:latin typeface="Arial"/>
                <a:ea typeface="+mn-lt"/>
                <a:cs typeface="+mn-lt"/>
              </a:rPr>
              <a:t>Jan. 2016 - July 2016: </a:t>
            </a:r>
            <a:r>
              <a:rPr lang="en-GB" sz="1200" b="1" i="1">
                <a:solidFill>
                  <a:schemeClr val="bg1"/>
                </a:solidFill>
                <a:latin typeface="Arial"/>
                <a:ea typeface="+mn-lt"/>
                <a:cs typeface="+mn-lt"/>
              </a:rPr>
              <a:t>Flying Start Play Assistant</a:t>
            </a:r>
            <a:r>
              <a:rPr lang="en-GB" sz="1200" i="1">
                <a:solidFill>
                  <a:schemeClr val="bg1"/>
                </a:solidFill>
                <a:latin typeface="Arial"/>
                <a:ea typeface="+mn-lt"/>
                <a:cs typeface="+mn-lt"/>
              </a:rPr>
              <a:t> </a:t>
            </a:r>
            <a:r>
              <a:rPr lang="en-GB" sz="1200">
                <a:solidFill>
                  <a:schemeClr val="bg1"/>
                </a:solidFill>
                <a:latin typeface="Arial"/>
                <a:ea typeface="+mn-lt"/>
                <a:cs typeface="+mn-lt"/>
              </a:rPr>
              <a:t>(Fenton CP, Haverfordwest)</a:t>
            </a:r>
          </a:p>
          <a:p>
            <a:pPr marL="285750" indent="-285750" algn="just">
              <a:buFont typeface="Arial" panose="020B0604020202020204" pitchFamily="34" charset="0"/>
              <a:buChar char="•"/>
            </a:pPr>
            <a:r>
              <a:rPr lang="en-GB" sz="1200">
                <a:solidFill>
                  <a:schemeClr val="bg1"/>
                </a:solidFill>
                <a:latin typeface="Arial"/>
                <a:ea typeface="+mn-lt"/>
                <a:cs typeface="+mn-lt"/>
              </a:rPr>
              <a:t>Keyworker for 8 children age 2-3 years. Responsible for activities implemented by the play leader, relevant stimulation and support for the children, observations and documentation, snack preparation, and implementation of the design to smile tooth cleaning programme.</a:t>
            </a:r>
          </a:p>
          <a:p>
            <a:pPr marL="285750" indent="-285750" algn="just">
              <a:buFont typeface="Arial" panose="020B0604020202020204" pitchFamily="34" charset="0"/>
              <a:buChar char="•"/>
            </a:pPr>
            <a:endParaRPr lang="en-GB" sz="1200">
              <a:solidFill>
                <a:schemeClr val="bg1"/>
              </a:solidFill>
              <a:latin typeface="Arial"/>
              <a:ea typeface="+mn-lt"/>
              <a:cs typeface="+mn-lt"/>
            </a:endParaRPr>
          </a:p>
          <a:p>
            <a:pPr algn="just"/>
            <a:r>
              <a:rPr lang="en-GB" sz="1200" b="1">
                <a:solidFill>
                  <a:schemeClr val="bg1"/>
                </a:solidFill>
                <a:latin typeface="Arial"/>
                <a:ea typeface="+mn-lt"/>
                <a:cs typeface="+mn-lt"/>
              </a:rPr>
              <a:t>Feb. 2015- Dec. 2015: Sessional Creche Worker</a:t>
            </a:r>
            <a:r>
              <a:rPr lang="en-GB" sz="1200">
                <a:solidFill>
                  <a:schemeClr val="bg1"/>
                </a:solidFill>
                <a:latin typeface="Arial"/>
                <a:ea typeface="+mn-lt"/>
                <a:cs typeface="+mn-lt"/>
              </a:rPr>
              <a:t> (Plant </a:t>
            </a:r>
            <a:r>
              <a:rPr lang="en-GB" sz="1200" err="1">
                <a:solidFill>
                  <a:schemeClr val="bg1"/>
                </a:solidFill>
                <a:latin typeface="Arial"/>
                <a:ea typeface="+mn-lt"/>
                <a:cs typeface="+mn-lt"/>
              </a:rPr>
              <a:t>Dewi</a:t>
            </a:r>
            <a:r>
              <a:rPr lang="en-GB" sz="1200">
                <a:solidFill>
                  <a:schemeClr val="bg1"/>
                </a:solidFill>
                <a:latin typeface="Arial"/>
                <a:ea typeface="+mn-lt"/>
                <a:cs typeface="+mn-lt"/>
              </a:rPr>
              <a:t>, Pembrokeshire)</a:t>
            </a:r>
          </a:p>
          <a:p>
            <a:pPr marL="285750" indent="-285750" algn="just">
              <a:buFont typeface="Arial" panose="020B0604020202020204" pitchFamily="34" charset="0"/>
              <a:buChar char="•"/>
            </a:pPr>
            <a:r>
              <a:rPr lang="en-GB" sz="1200">
                <a:solidFill>
                  <a:schemeClr val="bg1"/>
                </a:solidFill>
                <a:latin typeface="Arial"/>
                <a:ea typeface="+mn-lt"/>
                <a:cs typeface="+mn-lt"/>
              </a:rPr>
              <a:t>Provide age relevant play and care for babies and young children, whilst their parents attend Parenting classes. On occasions required to bottle feed babies.</a:t>
            </a:r>
          </a:p>
          <a:p>
            <a:pPr marL="171450" indent="-171450" algn="just">
              <a:buFont typeface="Arial" panose="020B0604020202020204" pitchFamily="34" charset="0"/>
              <a:buChar char="•"/>
            </a:pPr>
            <a:endParaRPr lang="en-GB" sz="1200" b="1">
              <a:solidFill>
                <a:schemeClr val="bg1"/>
              </a:solidFill>
              <a:latin typeface="Arial"/>
              <a:ea typeface="+mn-lt"/>
              <a:cs typeface="+mn-lt"/>
            </a:endParaRPr>
          </a:p>
          <a:p>
            <a:pPr algn="just"/>
            <a:r>
              <a:rPr lang="en-GB" sz="1200" b="1">
                <a:solidFill>
                  <a:schemeClr val="bg1"/>
                </a:solidFill>
                <a:latin typeface="Arial"/>
                <a:ea typeface="+mn-lt"/>
                <a:cs typeface="+mn-lt"/>
              </a:rPr>
              <a:t>Jan. 2013-Dec. 2014 Play assistant </a:t>
            </a:r>
            <a:r>
              <a:rPr lang="en-GB" sz="1200">
                <a:solidFill>
                  <a:schemeClr val="bg1"/>
                </a:solidFill>
                <a:latin typeface="Arial"/>
                <a:ea typeface="+mn-lt"/>
                <a:cs typeface="+mn-lt"/>
              </a:rPr>
              <a:t>(</a:t>
            </a:r>
            <a:r>
              <a:rPr lang="en-GB" sz="1200" err="1">
                <a:solidFill>
                  <a:schemeClr val="bg1"/>
                </a:solidFill>
                <a:latin typeface="Arial"/>
                <a:ea typeface="+mn-lt"/>
                <a:cs typeface="+mn-lt"/>
              </a:rPr>
              <a:t>Templetots</a:t>
            </a:r>
            <a:r>
              <a:rPr lang="en-GB" sz="1200">
                <a:solidFill>
                  <a:schemeClr val="bg1"/>
                </a:solidFill>
                <a:latin typeface="Arial"/>
                <a:ea typeface="+mn-lt"/>
                <a:cs typeface="+mn-lt"/>
              </a:rPr>
              <a:t>, Templeton CP School)</a:t>
            </a:r>
            <a:endParaRPr lang="en-GB">
              <a:solidFill>
                <a:schemeClr val="bg1"/>
              </a:solidFill>
            </a:endParaRPr>
          </a:p>
          <a:p>
            <a:pPr marL="285750" indent="-285750" algn="just">
              <a:buFont typeface="Arial" panose="020B0604020202020204" pitchFamily="34" charset="0"/>
              <a:buChar char="•"/>
            </a:pPr>
            <a:r>
              <a:rPr lang="en-GB" sz="1200">
                <a:solidFill>
                  <a:schemeClr val="bg1"/>
                </a:solidFill>
                <a:latin typeface="Arial"/>
                <a:ea typeface="+mn-lt"/>
                <a:cs typeface="+mn-lt"/>
              </a:rPr>
              <a:t>Supervisor cover for the Manager</a:t>
            </a:r>
          </a:p>
          <a:p>
            <a:pPr marL="285750" indent="-285750" algn="just">
              <a:buFont typeface="Arial" panose="020B0604020202020204" pitchFamily="34" charset="0"/>
              <a:buChar char="•"/>
            </a:pPr>
            <a:r>
              <a:rPr lang="en-GB" sz="1200">
                <a:solidFill>
                  <a:schemeClr val="bg1"/>
                </a:solidFill>
                <a:latin typeface="Arial"/>
                <a:ea typeface="+mn-lt"/>
                <a:cs typeface="+mn-lt"/>
              </a:rPr>
              <a:t>One to one with a child with speech and language difficulties, implementing a programme under the guidance of the Speech and Language therapist.</a:t>
            </a:r>
          </a:p>
          <a:p>
            <a:pPr marL="285750" indent="-285750" algn="just">
              <a:buFont typeface="Arial" panose="020B0604020202020204" pitchFamily="34" charset="0"/>
              <a:buChar char="•"/>
            </a:pPr>
            <a:r>
              <a:rPr lang="en-GB" sz="1200">
                <a:solidFill>
                  <a:schemeClr val="bg1"/>
                </a:solidFill>
                <a:latin typeface="Arial"/>
                <a:ea typeface="+mn-lt"/>
                <a:cs typeface="+mn-lt"/>
              </a:rPr>
              <a:t>One to one with a child with Autistic Spectrum Condition (ASC).</a:t>
            </a:r>
          </a:p>
          <a:p>
            <a:pPr marL="285750" indent="-285750" algn="just">
              <a:buFont typeface="Arial" panose="020B0604020202020204" pitchFamily="34" charset="0"/>
              <a:buChar char="•"/>
            </a:pPr>
            <a:r>
              <a:rPr lang="en-GB" sz="1200">
                <a:solidFill>
                  <a:schemeClr val="bg1"/>
                </a:solidFill>
                <a:latin typeface="Arial"/>
                <a:ea typeface="+mn-lt"/>
                <a:cs typeface="+mn-lt"/>
              </a:rPr>
              <a:t>Also providing age appropriate play opportunities for children age 2-3.</a:t>
            </a:r>
          </a:p>
          <a:p>
            <a:pPr marL="285750" indent="-285750" algn="just">
              <a:buFont typeface="Arial" panose="020B0604020202020204" pitchFamily="34" charset="0"/>
              <a:buChar char="•"/>
            </a:pPr>
            <a:endParaRPr lang="en-GB" sz="1200">
              <a:solidFill>
                <a:schemeClr val="bg1"/>
              </a:solidFill>
              <a:latin typeface="Arial"/>
              <a:ea typeface="+mn-lt"/>
              <a:cs typeface="+mn-lt"/>
            </a:endParaRPr>
          </a:p>
          <a:p>
            <a:pPr algn="just"/>
            <a:r>
              <a:rPr lang="en-GB" sz="1200" b="1">
                <a:solidFill>
                  <a:schemeClr val="bg1"/>
                </a:solidFill>
                <a:latin typeface="Arial"/>
                <a:ea typeface="+mn-lt"/>
                <a:cs typeface="+mn-lt"/>
              </a:rPr>
              <a:t>2006-2011. Partner in business Dry River Chillies</a:t>
            </a:r>
            <a:endParaRPr lang="en-GB" sz="1200">
              <a:solidFill>
                <a:schemeClr val="bg1"/>
              </a:solidFill>
              <a:latin typeface="Arial"/>
              <a:ea typeface="+mn-lt"/>
              <a:cs typeface="+mn-lt"/>
            </a:endParaRPr>
          </a:p>
          <a:p>
            <a:pPr marL="285750" indent="-285750" algn="just">
              <a:buFont typeface="Arial" panose="020B0604020202020204" pitchFamily="34" charset="0"/>
              <a:buChar char="•"/>
            </a:pPr>
            <a:r>
              <a:rPr lang="en-GB" sz="1200">
                <a:solidFill>
                  <a:schemeClr val="bg1"/>
                </a:solidFill>
                <a:latin typeface="Arial"/>
                <a:ea typeface="+mn-lt"/>
                <a:cs typeface="+mn-lt"/>
              </a:rPr>
              <a:t>Seasonal growers of an array of edible and ornamental chillies.</a:t>
            </a:r>
          </a:p>
          <a:p>
            <a:pPr marL="285750" indent="-285750" algn="just">
              <a:buFont typeface="Arial" panose="020B0604020202020204" pitchFamily="34" charset="0"/>
              <a:buChar char="•"/>
            </a:pPr>
            <a:r>
              <a:rPr lang="en-GB" sz="1200">
                <a:solidFill>
                  <a:schemeClr val="bg1"/>
                </a:solidFill>
                <a:latin typeface="Arial"/>
                <a:ea typeface="+mn-lt"/>
                <a:cs typeface="+mn-lt"/>
              </a:rPr>
              <a:t>Responsible for production, marketing and sourcing of outlets for business</a:t>
            </a:r>
          </a:p>
          <a:p>
            <a:pPr marL="285750" indent="-285750" algn="just">
              <a:buFont typeface="Arial" panose="020B0604020202020204" pitchFamily="34" charset="0"/>
              <a:buChar char="•"/>
            </a:pPr>
            <a:r>
              <a:rPr lang="en-GB" sz="1200">
                <a:solidFill>
                  <a:schemeClr val="bg1"/>
                </a:solidFill>
                <a:latin typeface="Arial"/>
                <a:ea typeface="+mn-lt"/>
                <a:cs typeface="+mn-lt"/>
              </a:rPr>
              <a:t>Selling at farmers markets, tapas bars, national chilli festival’s, fruit and vegetable retailers and sauce makers. Also, our own dried chillies, fresh and experts in plant growing.</a:t>
            </a:r>
          </a:p>
          <a:p>
            <a:pPr marL="285750" indent="-285750" algn="just">
              <a:buFont typeface="Arial" panose="020B0604020202020204" pitchFamily="34" charset="0"/>
              <a:buChar char="•"/>
            </a:pPr>
            <a:endParaRPr lang="en-GB" sz="1200">
              <a:solidFill>
                <a:schemeClr val="bg1"/>
              </a:solidFill>
              <a:latin typeface="Arial"/>
              <a:ea typeface="+mn-lt"/>
              <a:cs typeface="+mn-lt"/>
            </a:endParaRPr>
          </a:p>
          <a:p>
            <a:pPr algn="just"/>
            <a:r>
              <a:rPr lang="en-GB" sz="1200" b="1">
                <a:solidFill>
                  <a:schemeClr val="bg1"/>
                </a:solidFill>
                <a:latin typeface="Arial"/>
                <a:ea typeface="+mn-lt"/>
                <a:cs typeface="+mn-lt"/>
              </a:rPr>
              <a:t>1998-2002. Sole charge Nanny to 2 girls</a:t>
            </a:r>
            <a:r>
              <a:rPr lang="en-GB" sz="1200">
                <a:solidFill>
                  <a:schemeClr val="bg1"/>
                </a:solidFill>
                <a:latin typeface="Arial"/>
                <a:ea typeface="+mn-lt"/>
                <a:cs typeface="+mn-lt"/>
              </a:rPr>
              <a:t> (Reigate, Surrey)</a:t>
            </a:r>
          </a:p>
          <a:p>
            <a:pPr marL="285750" indent="-285750" algn="just">
              <a:buFont typeface="Arial" panose="020B0604020202020204" pitchFamily="34" charset="0"/>
              <a:buChar char="•"/>
            </a:pPr>
            <a:r>
              <a:rPr lang="en-GB" sz="1200">
                <a:solidFill>
                  <a:schemeClr val="bg1"/>
                </a:solidFill>
                <a:latin typeface="Arial"/>
                <a:ea typeface="+mn-lt"/>
                <a:cs typeface="+mn-lt"/>
              </a:rPr>
              <a:t>Age 4 months and 4. I had full responsibility for 12 hours, four days a week as the parents worked in the city.</a:t>
            </a:r>
          </a:p>
          <a:p>
            <a:pPr marL="285750" indent="-285750" algn="just">
              <a:buFont typeface="Arial" panose="020B0604020202020204" pitchFamily="34" charset="0"/>
              <a:buChar char="•"/>
            </a:pPr>
            <a:r>
              <a:rPr lang="en-GB" sz="1200">
                <a:solidFill>
                  <a:schemeClr val="bg1"/>
                </a:solidFill>
                <a:latin typeface="Arial"/>
                <a:ea typeface="+mn-lt"/>
                <a:cs typeface="+mn-lt"/>
              </a:rPr>
              <a:t>Responsibility's included; providing a healthy appropriate diet for both girls, providing activity’s both in the home and surrounding community, transport to school and nursery, Dr’s, dentist’s, haircuts and some hospital appointments.</a:t>
            </a:r>
          </a:p>
          <a:p>
            <a:pPr marL="285750" indent="-285750" algn="just">
              <a:buFont typeface="Arial" panose="020B0604020202020204" pitchFamily="34" charset="0"/>
              <a:buChar char="•"/>
            </a:pPr>
            <a:endParaRPr lang="en-GB" sz="1200">
              <a:solidFill>
                <a:schemeClr val="bg1"/>
              </a:solidFill>
              <a:latin typeface="Arial"/>
              <a:ea typeface="+mn-lt"/>
              <a:cs typeface="+mn-lt"/>
            </a:endParaRPr>
          </a:p>
          <a:p>
            <a:pPr algn="just"/>
            <a:r>
              <a:rPr lang="en-GB" sz="1200" b="1">
                <a:solidFill>
                  <a:schemeClr val="bg1"/>
                </a:solidFill>
                <a:latin typeface="Arial"/>
                <a:ea typeface="+mn-lt"/>
                <a:cs typeface="+mn-lt"/>
              </a:rPr>
              <a:t>1996-1998. Sole charge Nanny to 2 girls</a:t>
            </a:r>
            <a:r>
              <a:rPr lang="en-GB" sz="1200">
                <a:solidFill>
                  <a:schemeClr val="bg1"/>
                </a:solidFill>
                <a:latin typeface="Arial"/>
                <a:ea typeface="+mn-lt"/>
                <a:cs typeface="+mn-lt"/>
              </a:rPr>
              <a:t> (Forest Green, Surrey)</a:t>
            </a:r>
          </a:p>
          <a:p>
            <a:pPr marL="285750" indent="-285750" algn="just">
              <a:buFont typeface="Arial" panose="020B0604020202020204" pitchFamily="34" charset="0"/>
              <a:buChar char="•"/>
            </a:pPr>
            <a:r>
              <a:rPr lang="en-GB" sz="1200">
                <a:solidFill>
                  <a:schemeClr val="bg1"/>
                </a:solidFill>
                <a:latin typeface="Arial"/>
                <a:ea typeface="+mn-lt"/>
                <a:cs typeface="+mn-lt"/>
              </a:rPr>
              <a:t>Age 6 months and 4. Responsibilities as above.</a:t>
            </a:r>
          </a:p>
          <a:p>
            <a:endParaRPr lang="en-GB">
              <a:solidFill>
                <a:schemeClr val="bg1"/>
              </a:solidFill>
              <a:latin typeface="Arial"/>
              <a:cs typeface="Arial"/>
            </a:endParaRPr>
          </a:p>
        </p:txBody>
      </p:sp>
    </p:spTree>
    <p:extLst>
      <p:ext uri="{BB962C8B-B14F-4D97-AF65-F5344CB8AC3E}">
        <p14:creationId xmlns:p14="http://schemas.microsoft.com/office/powerpoint/2010/main" val="1701998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BAB51-8CD5-4B03-94F9-D5B3206A0642}"/>
              </a:ext>
            </a:extLst>
          </p:cNvPr>
          <p:cNvSpPr>
            <a:spLocks noGrp="1"/>
          </p:cNvSpPr>
          <p:nvPr>
            <p:ph type="title"/>
          </p:nvPr>
        </p:nvSpPr>
        <p:spPr>
          <a:xfrm>
            <a:off x="913795" y="213360"/>
            <a:ext cx="10353762" cy="327152"/>
          </a:xfrm>
        </p:spPr>
        <p:txBody>
          <a:bodyPr vert="horz" lIns="91440" tIns="45720" rIns="91440" bIns="45720" rtlCol="0" anchor="ctr">
            <a:noAutofit/>
          </a:bodyPr>
          <a:lstStyle/>
          <a:p>
            <a:r>
              <a:rPr lang="en-GB" sz="2000" u="sng">
                <a:ln>
                  <a:solidFill>
                    <a:srgbClr val="000000">
                      <a:lumMod val="75000"/>
                      <a:lumOff val="25000"/>
                      <a:alpha val="10000"/>
                    </a:srgbClr>
                  </a:solidFill>
                </a:ln>
                <a:solidFill>
                  <a:schemeClr val="bg1"/>
                </a:solidFill>
                <a:effectLst>
                  <a:outerShdw blurRad="9525" dist="25400" dir="14640000" algn="tl" rotWithShape="0">
                    <a:srgbClr val="000000">
                      <a:alpha val="30000"/>
                    </a:srgbClr>
                  </a:outerShdw>
                </a:effectLst>
                <a:latin typeface="Arial"/>
              </a:rPr>
              <a:t>Compatibility to Job</a:t>
            </a:r>
          </a:p>
        </p:txBody>
      </p:sp>
      <p:graphicFrame>
        <p:nvGraphicFramePr>
          <p:cNvPr id="8" name="Content Placeholder 7">
            <a:extLst>
              <a:ext uri="{FF2B5EF4-FFF2-40B4-BE49-F238E27FC236}">
                <a16:creationId xmlns:a16="http://schemas.microsoft.com/office/drawing/2014/main" id="{5F2A6FD5-18ED-43DF-A62D-278515A79F13}"/>
              </a:ext>
            </a:extLst>
          </p:cNvPr>
          <p:cNvGraphicFramePr>
            <a:graphicFrameLocks noGrp="1"/>
          </p:cNvGraphicFramePr>
          <p:nvPr>
            <p:ph sz="half" idx="2"/>
            <p:extLst>
              <p:ext uri="{D42A27DB-BD31-4B8C-83A1-F6EECF244321}">
                <p14:modId xmlns:p14="http://schemas.microsoft.com/office/powerpoint/2010/main" val="550035068"/>
              </p:ext>
            </p:extLst>
          </p:nvPr>
        </p:nvGraphicFramePr>
        <p:xfrm>
          <a:off x="137151" y="901926"/>
          <a:ext cx="5331350" cy="1640830"/>
        </p:xfrm>
        <a:graphic>
          <a:graphicData uri="http://schemas.openxmlformats.org/drawingml/2006/table">
            <a:tbl>
              <a:tblPr firstRow="1" bandRow="1">
                <a:tableStyleId>{5C22544A-7EE6-4342-B048-85BDC9FD1C3A}</a:tableStyleId>
              </a:tblPr>
              <a:tblGrid>
                <a:gridCol w="5331350">
                  <a:extLst>
                    <a:ext uri="{9D8B030D-6E8A-4147-A177-3AD203B41FA5}">
                      <a16:colId xmlns:a16="http://schemas.microsoft.com/office/drawing/2014/main" val="1213256401"/>
                    </a:ext>
                  </a:extLst>
                </a:gridCol>
              </a:tblGrid>
              <a:tr h="447034">
                <a:tc>
                  <a:txBody>
                    <a:bodyPr/>
                    <a:lstStyle/>
                    <a:p>
                      <a:pPr algn="just" rtl="0" fontAlgn="base"/>
                      <a:r>
                        <a:rPr lang="en-GB" sz="1200">
                          <a:solidFill>
                            <a:schemeClr val="bg1"/>
                          </a:solidFill>
                          <a:effectLst/>
                          <a:highlight>
                            <a:srgbClr val="FFFF00"/>
                          </a:highlight>
                          <a:latin typeface="Arial"/>
                        </a:rPr>
                        <a:t>An understanding of how to support the emotional needs of vulnerable children​</a:t>
                      </a:r>
                      <a:endParaRPr lang="en-GB" sz="1200" b="1">
                        <a:solidFill>
                          <a:schemeClr val="bg1"/>
                        </a:solidFill>
                        <a:effectLst/>
                        <a:highlight>
                          <a:srgbClr val="FFFF00"/>
                        </a:highlight>
                        <a:latin typeface="Arial"/>
                      </a:endParaRPr>
                    </a:p>
                  </a:txBody>
                  <a:tcPr anchor="ctr"/>
                </a:tc>
                <a:extLst>
                  <a:ext uri="{0D108BD9-81ED-4DB2-BD59-A6C34878D82A}">
                    <a16:rowId xmlns:a16="http://schemas.microsoft.com/office/drawing/2014/main" val="2424522473"/>
                  </a:ext>
                </a:extLst>
              </a:tr>
              <a:tr h="447034">
                <a:tc>
                  <a:txBody>
                    <a:bodyPr/>
                    <a:lstStyle/>
                    <a:p>
                      <a:pPr algn="just" rtl="0" fontAlgn="base"/>
                      <a:endParaRPr lang="en-GB" sz="1200" dirty="0">
                        <a:effectLst/>
                        <a:latin typeface="Arial"/>
                      </a:endParaRPr>
                    </a:p>
                  </a:txBody>
                  <a:tcPr anchor="ctr"/>
                </a:tc>
                <a:extLst>
                  <a:ext uri="{0D108BD9-81ED-4DB2-BD59-A6C34878D82A}">
                    <a16:rowId xmlns:a16="http://schemas.microsoft.com/office/drawing/2014/main" val="851854477"/>
                  </a:ext>
                </a:extLst>
              </a:tr>
              <a:tr h="279396">
                <a:tc>
                  <a:txBody>
                    <a:bodyPr/>
                    <a:lstStyle/>
                    <a:p>
                      <a:pPr algn="just" rtl="0" fontAlgn="base"/>
                      <a:r>
                        <a:rPr lang="en-GB" sz="1200">
                          <a:effectLst/>
                          <a:latin typeface="Arial"/>
                        </a:rPr>
                        <a:t>An understanding of the impact of </a:t>
                      </a:r>
                      <a:r>
                        <a:rPr lang="en-GB" sz="1200">
                          <a:effectLst/>
                          <a:highlight>
                            <a:srgbClr val="FFFF00"/>
                          </a:highlight>
                          <a:latin typeface="Arial"/>
                        </a:rPr>
                        <a:t>relational trauma on development​</a:t>
                      </a:r>
                      <a:endParaRPr lang="en-GB" sz="1200">
                        <a:solidFill>
                          <a:srgbClr val="000000"/>
                        </a:solidFill>
                        <a:effectLst/>
                        <a:highlight>
                          <a:srgbClr val="FFFF00"/>
                        </a:highlight>
                        <a:latin typeface="Arial"/>
                      </a:endParaRPr>
                    </a:p>
                  </a:txBody>
                  <a:tcPr anchor="ctr"/>
                </a:tc>
                <a:extLst>
                  <a:ext uri="{0D108BD9-81ED-4DB2-BD59-A6C34878D82A}">
                    <a16:rowId xmlns:a16="http://schemas.microsoft.com/office/drawing/2014/main" val="3333310591"/>
                  </a:ext>
                </a:extLst>
              </a:tr>
              <a:tr h="447034">
                <a:tc>
                  <a:txBody>
                    <a:bodyPr/>
                    <a:lstStyle/>
                    <a:p>
                      <a:pPr algn="just" rtl="0" fontAlgn="base"/>
                      <a:r>
                        <a:rPr lang="en-GB" sz="1200">
                          <a:effectLst/>
                          <a:latin typeface="Arial"/>
                        </a:rPr>
                        <a:t>An understanding approaches and strategies which improve outcomes for children who have experienced relational trauma​</a:t>
                      </a:r>
                      <a:endParaRPr lang="en-GB" sz="1200">
                        <a:solidFill>
                          <a:srgbClr val="000000"/>
                        </a:solidFill>
                        <a:effectLst/>
                        <a:latin typeface="Arial"/>
                      </a:endParaRPr>
                    </a:p>
                  </a:txBody>
                  <a:tcPr anchor="ctr"/>
                </a:tc>
                <a:extLst>
                  <a:ext uri="{0D108BD9-81ED-4DB2-BD59-A6C34878D82A}">
                    <a16:rowId xmlns:a16="http://schemas.microsoft.com/office/drawing/2014/main" val="4010335557"/>
                  </a:ext>
                </a:extLst>
              </a:tr>
            </a:tbl>
          </a:graphicData>
        </a:graphic>
      </p:graphicFrame>
      <p:graphicFrame>
        <p:nvGraphicFramePr>
          <p:cNvPr id="12" name="Content Placeholder 11">
            <a:extLst>
              <a:ext uri="{FF2B5EF4-FFF2-40B4-BE49-F238E27FC236}">
                <a16:creationId xmlns:a16="http://schemas.microsoft.com/office/drawing/2014/main" id="{48EC5CD8-543E-4A14-9D47-D5092AED73DE}"/>
              </a:ext>
            </a:extLst>
          </p:cNvPr>
          <p:cNvGraphicFramePr>
            <a:graphicFrameLocks noGrp="1"/>
          </p:cNvGraphicFramePr>
          <p:nvPr>
            <p:ph sz="half" idx="1"/>
            <p:extLst>
              <p:ext uri="{D42A27DB-BD31-4B8C-83A1-F6EECF244321}">
                <p14:modId xmlns:p14="http://schemas.microsoft.com/office/powerpoint/2010/main" val="3344859285"/>
              </p:ext>
            </p:extLst>
          </p:nvPr>
        </p:nvGraphicFramePr>
        <p:xfrm>
          <a:off x="152400" y="3220720"/>
          <a:ext cx="5308091" cy="863001"/>
        </p:xfrm>
        <a:graphic>
          <a:graphicData uri="http://schemas.openxmlformats.org/drawingml/2006/table">
            <a:tbl>
              <a:tblPr firstRow="1" bandRow="1">
                <a:tableStyleId>{5C22544A-7EE6-4342-B048-85BDC9FD1C3A}</a:tableStyleId>
              </a:tblPr>
              <a:tblGrid>
                <a:gridCol w="5308091">
                  <a:extLst>
                    <a:ext uri="{9D8B030D-6E8A-4147-A177-3AD203B41FA5}">
                      <a16:colId xmlns:a16="http://schemas.microsoft.com/office/drawing/2014/main" val="1583559193"/>
                    </a:ext>
                  </a:extLst>
                </a:gridCol>
              </a:tblGrid>
              <a:tr h="287667">
                <a:tc>
                  <a:txBody>
                    <a:bodyPr/>
                    <a:lstStyle/>
                    <a:p>
                      <a:pPr algn="just" fontAlgn="base"/>
                      <a:r>
                        <a:rPr lang="en-GB" sz="1200">
                          <a:effectLst/>
                          <a:latin typeface="Arial"/>
                        </a:rPr>
                        <a:t> Energy, enthusiasm, commitment and confidence​</a:t>
                      </a:r>
                      <a:endParaRPr lang="en-GB" sz="1200" b="1">
                        <a:effectLst/>
                        <a:latin typeface="Arial"/>
                      </a:endParaRPr>
                    </a:p>
                  </a:txBody>
                  <a:tcPr anchor="ctr"/>
                </a:tc>
                <a:extLst>
                  <a:ext uri="{0D108BD9-81ED-4DB2-BD59-A6C34878D82A}">
                    <a16:rowId xmlns:a16="http://schemas.microsoft.com/office/drawing/2014/main" val="2489201231"/>
                  </a:ext>
                </a:extLst>
              </a:tr>
              <a:tr h="287667">
                <a:tc>
                  <a:txBody>
                    <a:bodyPr/>
                    <a:lstStyle/>
                    <a:p>
                      <a:pPr algn="just" fontAlgn="base"/>
                      <a:r>
                        <a:rPr lang="en-GB" sz="1200">
                          <a:effectLst/>
                          <a:highlight>
                            <a:srgbClr val="00FFFF"/>
                          </a:highlight>
                          <a:latin typeface="Arial"/>
                        </a:rPr>
                        <a:t>Excellent communication and inter-personal skills​</a:t>
                      </a:r>
                      <a:endParaRPr lang="en-GB" sz="1200">
                        <a:solidFill>
                          <a:srgbClr val="000000"/>
                        </a:solidFill>
                        <a:effectLst/>
                        <a:highlight>
                          <a:srgbClr val="00FFFF"/>
                        </a:highlight>
                        <a:latin typeface="Arial"/>
                      </a:endParaRPr>
                    </a:p>
                  </a:txBody>
                  <a:tcPr anchor="ctr"/>
                </a:tc>
                <a:extLst>
                  <a:ext uri="{0D108BD9-81ED-4DB2-BD59-A6C34878D82A}">
                    <a16:rowId xmlns:a16="http://schemas.microsoft.com/office/drawing/2014/main" val="2630102731"/>
                  </a:ext>
                </a:extLst>
              </a:tr>
              <a:tr h="287667">
                <a:tc>
                  <a:txBody>
                    <a:bodyPr/>
                    <a:lstStyle/>
                    <a:p>
                      <a:pPr algn="just" fontAlgn="base"/>
                      <a:r>
                        <a:rPr lang="en-GB" sz="1200">
                          <a:effectLst/>
                          <a:latin typeface="Arial"/>
                        </a:rPr>
                        <a:t>.​</a:t>
                      </a:r>
                      <a:endParaRPr lang="en-GB" sz="1200">
                        <a:solidFill>
                          <a:srgbClr val="000000"/>
                        </a:solidFill>
                        <a:effectLst/>
                        <a:latin typeface="Arial"/>
                      </a:endParaRPr>
                    </a:p>
                  </a:txBody>
                  <a:tcPr anchor="ctr"/>
                </a:tc>
                <a:extLst>
                  <a:ext uri="{0D108BD9-81ED-4DB2-BD59-A6C34878D82A}">
                    <a16:rowId xmlns:a16="http://schemas.microsoft.com/office/drawing/2014/main" val="3730656627"/>
                  </a:ext>
                </a:extLst>
              </a:tr>
            </a:tbl>
          </a:graphicData>
        </a:graphic>
      </p:graphicFrame>
      <p:graphicFrame>
        <p:nvGraphicFramePr>
          <p:cNvPr id="14" name="Table 13">
            <a:extLst>
              <a:ext uri="{FF2B5EF4-FFF2-40B4-BE49-F238E27FC236}">
                <a16:creationId xmlns:a16="http://schemas.microsoft.com/office/drawing/2014/main" id="{60E35971-782F-419F-919E-1A33BE168971}"/>
              </a:ext>
            </a:extLst>
          </p:cNvPr>
          <p:cNvGraphicFramePr>
            <a:graphicFrameLocks noGrp="1"/>
          </p:cNvGraphicFramePr>
          <p:nvPr>
            <p:extLst>
              <p:ext uri="{D42A27DB-BD31-4B8C-83A1-F6EECF244321}">
                <p14:modId xmlns:p14="http://schemas.microsoft.com/office/powerpoint/2010/main" val="3545396418"/>
              </p:ext>
            </p:extLst>
          </p:nvPr>
        </p:nvGraphicFramePr>
        <p:xfrm>
          <a:off x="149309" y="4612640"/>
          <a:ext cx="5303251" cy="1708777"/>
        </p:xfrm>
        <a:graphic>
          <a:graphicData uri="http://schemas.openxmlformats.org/drawingml/2006/table">
            <a:tbl>
              <a:tblPr firstRow="1" bandRow="1">
                <a:tableStyleId>{5C22544A-7EE6-4342-B048-85BDC9FD1C3A}</a:tableStyleId>
              </a:tblPr>
              <a:tblGrid>
                <a:gridCol w="5303251">
                  <a:extLst>
                    <a:ext uri="{9D8B030D-6E8A-4147-A177-3AD203B41FA5}">
                      <a16:colId xmlns:a16="http://schemas.microsoft.com/office/drawing/2014/main" val="1169609952"/>
                    </a:ext>
                  </a:extLst>
                </a:gridCol>
              </a:tblGrid>
              <a:tr h="321940">
                <a:tc>
                  <a:txBody>
                    <a:bodyPr/>
                    <a:lstStyle/>
                    <a:p>
                      <a:pPr algn="just" rtl="0" fontAlgn="base"/>
                      <a:r>
                        <a:rPr lang="en-GB" sz="1200">
                          <a:effectLst/>
                          <a:latin typeface="Arial"/>
                        </a:rPr>
                        <a:t>An ability to translate empathy for vulnerable children into practical strategies to support emotional wellbeing​</a:t>
                      </a:r>
                      <a:endParaRPr lang="en-GB" sz="1200" b="1">
                        <a:effectLst/>
                        <a:latin typeface="Arial"/>
                      </a:endParaRPr>
                    </a:p>
                  </a:txBody>
                  <a:tcPr anchor="ctr"/>
                </a:tc>
                <a:extLst>
                  <a:ext uri="{0D108BD9-81ED-4DB2-BD59-A6C34878D82A}">
                    <a16:rowId xmlns:a16="http://schemas.microsoft.com/office/drawing/2014/main" val="4268410512"/>
                  </a:ext>
                </a:extLst>
              </a:tr>
              <a:tr h="272410">
                <a:tc>
                  <a:txBody>
                    <a:bodyPr/>
                    <a:lstStyle/>
                    <a:p>
                      <a:pPr algn="just" rtl="0" fontAlgn="base"/>
                      <a:r>
                        <a:rPr lang="en-GB" sz="1200">
                          <a:effectLst/>
                          <a:highlight>
                            <a:srgbClr val="FF00FF"/>
                          </a:highlight>
                          <a:latin typeface="Arial"/>
                        </a:rPr>
                        <a:t>An ability to manage and deliver therapeutic interventions and packages for a diverse range of vulnerable children​</a:t>
                      </a:r>
                      <a:endParaRPr lang="en-GB" sz="1200">
                        <a:solidFill>
                          <a:srgbClr val="000000"/>
                        </a:solidFill>
                        <a:effectLst/>
                        <a:highlight>
                          <a:srgbClr val="FF00FF"/>
                        </a:highlight>
                        <a:latin typeface="Arial"/>
                      </a:endParaRPr>
                    </a:p>
                  </a:txBody>
                  <a:tcPr anchor="ctr"/>
                </a:tc>
                <a:extLst>
                  <a:ext uri="{0D108BD9-81ED-4DB2-BD59-A6C34878D82A}">
                    <a16:rowId xmlns:a16="http://schemas.microsoft.com/office/drawing/2014/main" val="3066005140"/>
                  </a:ext>
                </a:extLst>
              </a:tr>
              <a:tr h="222882">
                <a:tc>
                  <a:txBody>
                    <a:bodyPr/>
                    <a:lstStyle/>
                    <a:p>
                      <a:pPr algn="just" rtl="0" fontAlgn="base"/>
                      <a:endParaRPr lang="en-GB" sz="1200" dirty="0">
                        <a:effectLst/>
                        <a:latin typeface="Arial"/>
                      </a:endParaRPr>
                    </a:p>
                  </a:txBody>
                  <a:tcPr anchor="ctr"/>
                </a:tc>
                <a:extLst>
                  <a:ext uri="{0D108BD9-81ED-4DB2-BD59-A6C34878D82A}">
                    <a16:rowId xmlns:a16="http://schemas.microsoft.com/office/drawing/2014/main" val="1828535810"/>
                  </a:ext>
                </a:extLst>
              </a:tr>
              <a:tr h="520057">
                <a:tc>
                  <a:txBody>
                    <a:bodyPr/>
                    <a:lstStyle/>
                    <a:p>
                      <a:pPr algn="just" rtl="0" fontAlgn="base"/>
                      <a:r>
                        <a:rPr lang="en-GB" sz="1200">
                          <a:effectLst/>
                          <a:latin typeface="Arial"/>
                        </a:rPr>
                        <a:t>​(source: Carmarthenshire County Council, 2019).</a:t>
                      </a:r>
                      <a:endParaRPr lang="en-GB" sz="1200">
                        <a:solidFill>
                          <a:srgbClr val="000000"/>
                        </a:solidFill>
                        <a:effectLst/>
                        <a:latin typeface="Arial"/>
                      </a:endParaRPr>
                    </a:p>
                  </a:txBody>
                  <a:tcPr anchor="ctr"/>
                </a:tc>
                <a:extLst>
                  <a:ext uri="{0D108BD9-81ED-4DB2-BD59-A6C34878D82A}">
                    <a16:rowId xmlns:a16="http://schemas.microsoft.com/office/drawing/2014/main" val="1191216520"/>
                  </a:ext>
                </a:extLst>
              </a:tr>
            </a:tbl>
          </a:graphicData>
        </a:graphic>
      </p:graphicFrame>
      <p:sp>
        <p:nvSpPr>
          <p:cNvPr id="17" name="TextBox 16">
            <a:extLst>
              <a:ext uri="{FF2B5EF4-FFF2-40B4-BE49-F238E27FC236}">
                <a16:creationId xmlns:a16="http://schemas.microsoft.com/office/drawing/2014/main" id="{DED65E56-A68B-494B-A11D-9DD634BA4BC4}"/>
              </a:ext>
            </a:extLst>
          </p:cNvPr>
          <p:cNvSpPr txBox="1"/>
          <p:nvPr/>
        </p:nvSpPr>
        <p:spPr>
          <a:xfrm>
            <a:off x="5532129" y="794512"/>
            <a:ext cx="6512560" cy="71711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b="1" u="sng">
                <a:solidFill>
                  <a:schemeClr val="bg1"/>
                </a:solidFill>
                <a:latin typeface="Arial"/>
                <a:ea typeface="+mn-lt"/>
                <a:cs typeface="+mn-lt"/>
              </a:rPr>
              <a:t>Professional Qualifications and Training                                             </a:t>
            </a:r>
            <a:endParaRPr lang="en-GB" sz="1200">
              <a:solidFill>
                <a:schemeClr val="bg1"/>
              </a:solidFill>
              <a:latin typeface="Arial"/>
              <a:ea typeface="+mn-lt"/>
              <a:cs typeface="+mn-lt"/>
            </a:endParaRPr>
          </a:p>
          <a:p>
            <a:pPr algn="just"/>
            <a:endParaRPr lang="en-GB" sz="1200" dirty="0">
              <a:solidFill>
                <a:schemeClr val="bg1"/>
              </a:solidFill>
              <a:highlight>
                <a:srgbClr val="FFFF00"/>
              </a:highlight>
              <a:latin typeface="Arial"/>
              <a:ea typeface="+mn-lt"/>
              <a:cs typeface="Arial"/>
            </a:endParaRPr>
          </a:p>
          <a:p>
            <a:pPr algn="just"/>
            <a:r>
              <a:rPr lang="en-GB" sz="1200">
                <a:solidFill>
                  <a:schemeClr val="bg1"/>
                </a:solidFill>
                <a:highlight>
                  <a:srgbClr val="FFFF00"/>
                </a:highlight>
                <a:latin typeface="Arial"/>
                <a:ea typeface="+mn-lt"/>
                <a:cs typeface="Arial"/>
              </a:rPr>
              <a:t>Attachment and Attunement,</a:t>
            </a:r>
            <a:r>
              <a:rPr lang="en-GB" sz="1200" dirty="0">
                <a:solidFill>
                  <a:schemeClr val="bg1"/>
                </a:solidFill>
                <a:latin typeface="Arial"/>
                <a:ea typeface="+mn-lt"/>
                <a:cs typeface="Arial"/>
              </a:rPr>
              <a:t> </a:t>
            </a:r>
            <a:endParaRPr lang="en-GB" sz="1200">
              <a:solidFill>
                <a:schemeClr val="bg1"/>
              </a:solidFill>
              <a:latin typeface="Calisto MT" panose="02040603050505030304"/>
              <a:ea typeface="+mn-lt"/>
              <a:cs typeface="+mn-lt"/>
            </a:endParaRPr>
          </a:p>
          <a:p>
            <a:pPr algn="just"/>
            <a:r>
              <a:rPr lang="en-GB" sz="1200">
                <a:solidFill>
                  <a:schemeClr val="bg1"/>
                </a:solidFill>
                <a:highlight>
                  <a:srgbClr val="FFFF00"/>
                </a:highlight>
                <a:latin typeface="Arial"/>
                <a:ea typeface="+mn-lt"/>
                <a:cs typeface="Arial"/>
              </a:rPr>
              <a:t> Understanding difficult behaviour and surviving,</a:t>
            </a:r>
            <a:r>
              <a:rPr lang="en-GB" sz="1200" dirty="0">
                <a:solidFill>
                  <a:schemeClr val="bg1"/>
                </a:solidFill>
                <a:latin typeface="Arial"/>
                <a:ea typeface="+mn-lt"/>
                <a:cs typeface="Arial"/>
              </a:rPr>
              <a:t> </a:t>
            </a:r>
          </a:p>
          <a:p>
            <a:pPr algn="just"/>
            <a:r>
              <a:rPr lang="en-GB" sz="1200">
                <a:solidFill>
                  <a:schemeClr val="bg1"/>
                </a:solidFill>
                <a:highlight>
                  <a:srgbClr val="FFFF00"/>
                </a:highlight>
                <a:latin typeface="Arial"/>
                <a:ea typeface="+mn-lt"/>
                <a:cs typeface="Arial"/>
              </a:rPr>
              <a:t>Introduction to Adverse Childhood Experiences (Ace's) and Early Trauma.</a:t>
            </a:r>
            <a:endParaRPr lang="en-GB" sz="1200" dirty="0">
              <a:solidFill>
                <a:schemeClr val="bg1"/>
              </a:solidFill>
              <a:highlight>
                <a:srgbClr val="FFFF00"/>
              </a:highlight>
              <a:latin typeface="Arial"/>
              <a:ea typeface="+mn-lt"/>
              <a:cs typeface="Arial"/>
            </a:endParaRPr>
          </a:p>
          <a:p>
            <a:pPr algn="just"/>
            <a:endParaRPr lang="en-GB" sz="1200" dirty="0">
              <a:solidFill>
                <a:schemeClr val="bg1"/>
              </a:solidFill>
              <a:highlight>
                <a:srgbClr val="FFFF00"/>
              </a:highlight>
              <a:latin typeface="Arial"/>
              <a:ea typeface="+mn-lt"/>
              <a:cs typeface="Arial"/>
            </a:endParaRPr>
          </a:p>
          <a:p>
            <a:pPr algn="just"/>
            <a:r>
              <a:rPr lang="en-GB" sz="1200">
                <a:solidFill>
                  <a:schemeClr val="bg1"/>
                </a:solidFill>
                <a:highlight>
                  <a:srgbClr val="FF00FF"/>
                </a:highlight>
                <a:latin typeface="Arial"/>
                <a:ea typeface="+mn-lt"/>
                <a:cs typeface="Arial"/>
              </a:rPr>
              <a:t>Intensive Interaction, </a:t>
            </a:r>
            <a:endParaRPr lang="en-GB" sz="1200">
              <a:solidFill>
                <a:schemeClr val="bg1"/>
              </a:solidFill>
              <a:highlight>
                <a:srgbClr val="FF00FF"/>
              </a:highlight>
              <a:latin typeface="Arial"/>
              <a:cs typeface="Arial"/>
            </a:endParaRPr>
          </a:p>
          <a:p>
            <a:pPr algn="just"/>
            <a:r>
              <a:rPr lang="en-GB" sz="1200">
                <a:solidFill>
                  <a:schemeClr val="bg1"/>
                </a:solidFill>
                <a:highlight>
                  <a:srgbClr val="FF00FF"/>
                </a:highlight>
                <a:latin typeface="Arial"/>
                <a:ea typeface="+mn-lt"/>
                <a:cs typeface="Arial"/>
              </a:rPr>
              <a:t> Responsive Communication and Intensive Interaction,</a:t>
            </a:r>
            <a:endParaRPr lang="en-GB" sz="1200">
              <a:solidFill>
                <a:schemeClr val="bg1"/>
              </a:solidFill>
              <a:latin typeface="Calisto MT" panose="02040603050505030304"/>
              <a:ea typeface="+mn-lt"/>
              <a:cs typeface="Arial"/>
            </a:endParaRPr>
          </a:p>
          <a:p>
            <a:pPr algn="just"/>
            <a:r>
              <a:rPr lang="en-GB" sz="1200">
                <a:solidFill>
                  <a:schemeClr val="bg1"/>
                </a:solidFill>
                <a:highlight>
                  <a:srgbClr val="FF00FF"/>
                </a:highlight>
                <a:latin typeface="Arial"/>
                <a:ea typeface="+mn-lt"/>
                <a:cs typeface="Arial"/>
              </a:rPr>
              <a:t> Enterel feed training </a:t>
            </a:r>
            <a:endParaRPr lang="en-GB" sz="1200">
              <a:solidFill>
                <a:schemeClr val="bg1"/>
              </a:solidFill>
              <a:highlight>
                <a:srgbClr val="FF00FF"/>
              </a:highlight>
              <a:latin typeface="Arial"/>
              <a:cs typeface="Arial"/>
            </a:endParaRPr>
          </a:p>
          <a:p>
            <a:pPr algn="just"/>
            <a:r>
              <a:rPr lang="en-GB" sz="1200">
                <a:solidFill>
                  <a:schemeClr val="bg1"/>
                </a:solidFill>
                <a:highlight>
                  <a:srgbClr val="FF00FF"/>
                </a:highlight>
                <a:latin typeface="Arial"/>
                <a:ea typeface="+mn-lt"/>
                <a:cs typeface="Arial"/>
              </a:rPr>
              <a:t>Learning with Autism ASD info Wales</a:t>
            </a:r>
            <a:endParaRPr lang="en-GB" sz="1200">
              <a:solidFill>
                <a:schemeClr val="bg1"/>
              </a:solidFill>
            </a:endParaRPr>
          </a:p>
          <a:p>
            <a:pPr algn="just"/>
            <a:r>
              <a:rPr lang="en-GB" sz="1200">
                <a:solidFill>
                  <a:schemeClr val="bg1"/>
                </a:solidFill>
                <a:highlight>
                  <a:srgbClr val="FF00FF"/>
                </a:highlight>
                <a:latin typeface="Arial"/>
                <a:ea typeface="+mn-lt"/>
                <a:cs typeface="Arial"/>
              </a:rPr>
              <a:t> Signalong, </a:t>
            </a:r>
            <a:endParaRPr lang="en-GB" sz="1200">
              <a:solidFill>
                <a:schemeClr val="bg1"/>
              </a:solidFill>
            </a:endParaRPr>
          </a:p>
          <a:p>
            <a:pPr algn="just"/>
            <a:r>
              <a:rPr lang="en-GB" sz="1200" dirty="0">
                <a:solidFill>
                  <a:schemeClr val="bg1"/>
                </a:solidFill>
                <a:latin typeface="Arial"/>
                <a:ea typeface="+mn-lt"/>
                <a:cs typeface="+mn-lt"/>
              </a:rPr>
              <a:t>Schemas, Enabling Environments, Level 3 Paediatric First Aid, Recording Prevent e-training,  </a:t>
            </a:r>
            <a:r>
              <a:rPr lang="en-GB" sz="1200" err="1">
                <a:solidFill>
                  <a:schemeClr val="bg1"/>
                </a:solidFill>
                <a:latin typeface="Arial"/>
                <a:ea typeface="+mn-lt"/>
                <a:cs typeface="+mn-lt"/>
              </a:rPr>
              <a:t>Elklan</a:t>
            </a:r>
            <a:r>
              <a:rPr lang="en-GB" sz="1200" dirty="0">
                <a:solidFill>
                  <a:schemeClr val="bg1"/>
                </a:solidFill>
                <a:latin typeface="Arial"/>
                <a:ea typeface="+mn-lt"/>
                <a:cs typeface="+mn-lt"/>
              </a:rPr>
              <a:t> Speech and Language Therapy for 3-5 years, Five to Thrive Safeguarding Tier 1, ASD info Wales, Manual handling, Food Safety in Catering level </a:t>
            </a:r>
            <a:r>
              <a:rPr lang="en-GB" sz="1200">
                <a:solidFill>
                  <a:schemeClr val="bg1"/>
                </a:solidFill>
                <a:latin typeface="Arial"/>
                <a:ea typeface="+mn-lt"/>
                <a:cs typeface="+mn-lt"/>
              </a:rPr>
              <a:t>2,Understanding  Autism, Wales PPA Play plans for children with additional needs.</a:t>
            </a:r>
            <a:endParaRPr lang="en-GB" sz="1200">
              <a:solidFill>
                <a:schemeClr val="bg1"/>
              </a:solidFill>
              <a:latin typeface="Calisto MT" panose="02040603050505030304"/>
              <a:ea typeface="+mn-lt"/>
              <a:cs typeface="Arial"/>
            </a:endParaRPr>
          </a:p>
          <a:p>
            <a:pPr algn="just"/>
            <a:endParaRPr lang="en-GB" sz="1200" dirty="0">
              <a:solidFill>
                <a:schemeClr val="bg1"/>
              </a:solidFill>
              <a:latin typeface="Arial"/>
              <a:ea typeface="+mn-lt"/>
              <a:cs typeface="+mn-lt"/>
            </a:endParaRPr>
          </a:p>
          <a:p>
            <a:pPr algn="just"/>
            <a:r>
              <a:rPr lang="en-GB" sz="1200" b="1" u="sng">
                <a:solidFill>
                  <a:schemeClr val="bg1"/>
                </a:solidFill>
                <a:latin typeface="Arial"/>
                <a:ea typeface="+mn-lt"/>
                <a:cs typeface="+mn-lt"/>
              </a:rPr>
              <a:t>Work Experience                                                                                    </a:t>
            </a:r>
            <a:endParaRPr lang="en-GB" sz="1200">
              <a:solidFill>
                <a:schemeClr val="bg1"/>
              </a:solidFill>
              <a:latin typeface="Arial"/>
              <a:ea typeface="+mn-lt"/>
              <a:cs typeface="+mn-lt"/>
            </a:endParaRPr>
          </a:p>
          <a:p>
            <a:pPr algn="just"/>
            <a:endParaRPr lang="en-GB" sz="1200" b="1" dirty="0">
              <a:solidFill>
                <a:schemeClr val="bg1"/>
              </a:solidFill>
              <a:latin typeface="Arial"/>
              <a:ea typeface="+mn-lt"/>
              <a:cs typeface="+mn-lt"/>
            </a:endParaRPr>
          </a:p>
          <a:p>
            <a:pPr algn="just"/>
            <a:r>
              <a:rPr lang="en-GB" sz="1200" b="1">
                <a:solidFill>
                  <a:schemeClr val="bg1"/>
                </a:solidFill>
                <a:latin typeface="Arial"/>
                <a:ea typeface="+mn-lt"/>
                <a:cs typeface="+mn-lt"/>
              </a:rPr>
              <a:t>2016 to Present: </a:t>
            </a:r>
            <a:r>
              <a:rPr lang="en-GB" sz="1200" b="1">
                <a:solidFill>
                  <a:schemeClr val="bg1"/>
                </a:solidFill>
                <a:highlight>
                  <a:srgbClr val="FF00FF"/>
                </a:highlight>
                <a:latin typeface="Arial"/>
                <a:ea typeface="+mn-lt"/>
                <a:cs typeface="+mn-lt"/>
              </a:rPr>
              <a:t>Play Specialist Support Worker</a:t>
            </a:r>
            <a:r>
              <a:rPr lang="en-GB" sz="1200" b="1" i="1" dirty="0">
                <a:solidFill>
                  <a:schemeClr val="bg1"/>
                </a:solidFill>
                <a:highlight>
                  <a:srgbClr val="FF00FF"/>
                </a:highlight>
                <a:latin typeface="Arial"/>
                <a:ea typeface="+mn-lt"/>
                <a:cs typeface="+mn-lt"/>
              </a:rPr>
              <a:t> </a:t>
            </a:r>
            <a:endParaRPr lang="en-GB" sz="1200">
              <a:solidFill>
                <a:schemeClr val="bg1"/>
              </a:solidFill>
              <a:highlight>
                <a:srgbClr val="FF00FF"/>
              </a:highlight>
              <a:latin typeface="Arial"/>
              <a:ea typeface="+mn-lt"/>
              <a:cs typeface="+mn-lt"/>
            </a:endParaRPr>
          </a:p>
          <a:p>
            <a:pPr algn="just"/>
            <a:r>
              <a:rPr lang="en-GB" sz="1200">
                <a:solidFill>
                  <a:schemeClr val="bg1"/>
                </a:solidFill>
                <a:latin typeface="Arial"/>
                <a:ea typeface="+mn-lt"/>
                <a:cs typeface="+mn-lt"/>
              </a:rPr>
              <a:t>(SNAP Specialist Playgroup, Haverfordwest/ </a:t>
            </a:r>
            <a:r>
              <a:rPr lang="en-GB" sz="1200" err="1">
                <a:solidFill>
                  <a:schemeClr val="bg1"/>
                </a:solidFill>
                <a:latin typeface="Arial"/>
                <a:ea typeface="+mn-lt"/>
                <a:cs typeface="+mn-lt"/>
              </a:rPr>
              <a:t>Pennar</a:t>
            </a:r>
            <a:r>
              <a:rPr lang="en-GB" sz="1200">
                <a:solidFill>
                  <a:schemeClr val="bg1"/>
                </a:solidFill>
                <a:latin typeface="Arial"/>
                <a:ea typeface="+mn-lt"/>
                <a:cs typeface="+mn-lt"/>
              </a:rPr>
              <a:t>)</a:t>
            </a:r>
            <a:endParaRPr lang="en-GB" sz="1200" dirty="0">
              <a:solidFill>
                <a:schemeClr val="bg1"/>
              </a:solidFill>
              <a:latin typeface="Arial"/>
              <a:ea typeface="+mn-lt"/>
              <a:cs typeface="+mn-lt"/>
            </a:endParaRPr>
          </a:p>
          <a:p>
            <a:pPr algn="just"/>
            <a:endParaRPr lang="en-GB" sz="1200" dirty="0">
              <a:solidFill>
                <a:schemeClr val="bg1"/>
              </a:solidFill>
              <a:latin typeface="Arial"/>
              <a:ea typeface="+mn-lt"/>
              <a:cs typeface="+mn-lt"/>
            </a:endParaRPr>
          </a:p>
          <a:p>
            <a:pPr marL="285750" indent="-285750" algn="just">
              <a:buFont typeface="Arial"/>
              <a:buChar char="•"/>
            </a:pPr>
            <a:r>
              <a:rPr lang="en-GB" sz="1200">
                <a:solidFill>
                  <a:schemeClr val="bg1"/>
                </a:solidFill>
                <a:highlight>
                  <a:srgbClr val="00FFFF"/>
                </a:highlight>
                <a:latin typeface="Arial"/>
                <a:ea typeface="+mn-lt"/>
                <a:cs typeface="+mn-lt"/>
              </a:rPr>
              <a:t>Working flexibly within a multi-disciplinary team to implement programmes to children age 18 months – 4 years with varying degrees of delay and different diagnosis, provided by multi agencies </a:t>
            </a:r>
            <a:r>
              <a:rPr lang="en-GB" sz="1200">
                <a:solidFill>
                  <a:schemeClr val="bg1"/>
                </a:solidFill>
                <a:latin typeface="Arial"/>
                <a:ea typeface="+mn-lt"/>
                <a:cs typeface="+mn-lt"/>
              </a:rPr>
              <a:t>such as speech and language, physiotherapy and medical needs. Also aiding diagnosis through required assessment such as visual impairment, ADOS screening and behavioural difficulties.</a:t>
            </a:r>
            <a:endParaRPr lang="en-GB" sz="1200" dirty="0">
              <a:solidFill>
                <a:schemeClr val="bg1"/>
              </a:solidFill>
              <a:latin typeface="Arial"/>
              <a:ea typeface="+mn-lt"/>
              <a:cs typeface="+mn-lt"/>
            </a:endParaRPr>
          </a:p>
          <a:p>
            <a:pPr algn="just"/>
            <a:r>
              <a:rPr lang="en-GB" sz="1200" b="1">
                <a:solidFill>
                  <a:schemeClr val="bg1"/>
                </a:solidFill>
                <a:latin typeface="Arial"/>
                <a:ea typeface="+mn-lt"/>
                <a:cs typeface="+mn-lt"/>
              </a:rPr>
              <a:t>Jan. 2016 - July 2016: </a:t>
            </a:r>
            <a:r>
              <a:rPr lang="en-GB" sz="1200" b="1" i="1">
                <a:solidFill>
                  <a:schemeClr val="bg1"/>
                </a:solidFill>
                <a:latin typeface="Arial"/>
                <a:ea typeface="+mn-lt"/>
                <a:cs typeface="+mn-lt"/>
              </a:rPr>
              <a:t>Flying Start Play Assistant</a:t>
            </a:r>
            <a:r>
              <a:rPr lang="en-GB" sz="1200" i="1" dirty="0">
                <a:solidFill>
                  <a:schemeClr val="bg1"/>
                </a:solidFill>
                <a:latin typeface="Arial"/>
                <a:ea typeface="+mn-lt"/>
                <a:cs typeface="+mn-lt"/>
              </a:rPr>
              <a:t> </a:t>
            </a:r>
            <a:r>
              <a:rPr lang="en-GB" sz="1200">
                <a:solidFill>
                  <a:schemeClr val="bg1"/>
                </a:solidFill>
                <a:latin typeface="Arial"/>
                <a:ea typeface="+mn-lt"/>
                <a:cs typeface="+mn-lt"/>
              </a:rPr>
              <a:t>(Fenton CP, Haverfordwest)</a:t>
            </a:r>
            <a:endParaRPr lang="en-GB" sz="1200">
              <a:solidFill>
                <a:schemeClr val="bg1"/>
              </a:solidFill>
            </a:endParaRPr>
          </a:p>
          <a:p>
            <a:pPr marL="285750" indent="-285750" algn="just">
              <a:buFont typeface="Arial" panose="020B0604020202020204" pitchFamily="34" charset="0"/>
              <a:buChar char="•"/>
            </a:pPr>
            <a:r>
              <a:rPr lang="en-GB" sz="1200">
                <a:solidFill>
                  <a:schemeClr val="bg1"/>
                </a:solidFill>
                <a:latin typeface="Arial"/>
                <a:ea typeface="+mn-lt"/>
                <a:cs typeface="+mn-lt"/>
              </a:rPr>
              <a:t>Keyworker for 8 children age 2-3 years. Responsible for activities implemented by the play leader, relevant stimulation and support for the children, observations and documentation, snack preparation, and implementation of the design to smile tooth cleaning programme.</a:t>
            </a:r>
            <a:endParaRPr lang="en-GB" sz="1200" dirty="0">
              <a:solidFill>
                <a:schemeClr val="bg1"/>
              </a:solidFill>
              <a:latin typeface="Arial"/>
              <a:ea typeface="+mn-lt"/>
              <a:cs typeface="+mn-lt"/>
            </a:endParaRPr>
          </a:p>
          <a:p>
            <a:pPr algn="just"/>
            <a:r>
              <a:rPr lang="en-GB" sz="1200" b="1">
                <a:solidFill>
                  <a:schemeClr val="bg1"/>
                </a:solidFill>
                <a:latin typeface="Arial"/>
                <a:ea typeface="+mn-lt"/>
                <a:cs typeface="+mn-lt"/>
              </a:rPr>
              <a:t>Feb. 2015- Dec. 2015: </a:t>
            </a:r>
            <a:r>
              <a:rPr lang="en-GB" sz="1200" b="1">
                <a:solidFill>
                  <a:schemeClr val="bg1"/>
                </a:solidFill>
                <a:highlight>
                  <a:srgbClr val="00FFFF"/>
                </a:highlight>
                <a:latin typeface="Arial"/>
                <a:ea typeface="+mn-lt"/>
                <a:cs typeface="+mn-lt"/>
              </a:rPr>
              <a:t>Sessional Creche Worker</a:t>
            </a:r>
            <a:r>
              <a:rPr lang="en-GB" sz="1200">
                <a:solidFill>
                  <a:schemeClr val="bg1"/>
                </a:solidFill>
                <a:highlight>
                  <a:srgbClr val="00FFFF"/>
                </a:highlight>
                <a:latin typeface="Arial"/>
                <a:ea typeface="+mn-lt"/>
                <a:cs typeface="+mn-lt"/>
              </a:rPr>
              <a:t> (Plant Dewi, Pembrokeshire)</a:t>
            </a:r>
            <a:endParaRPr lang="en-GB" sz="1200">
              <a:solidFill>
                <a:schemeClr val="bg1"/>
              </a:solidFill>
            </a:endParaRPr>
          </a:p>
          <a:p>
            <a:pPr marL="285750" indent="-285750" algn="just">
              <a:buFont typeface="Arial" panose="020B0604020202020204" pitchFamily="34" charset="0"/>
              <a:buChar char="•"/>
            </a:pPr>
            <a:r>
              <a:rPr lang="en-GB" sz="1200">
                <a:solidFill>
                  <a:schemeClr val="bg1"/>
                </a:solidFill>
                <a:latin typeface="Arial"/>
                <a:ea typeface="+mn-lt"/>
                <a:cs typeface="+mn-lt"/>
              </a:rPr>
              <a:t>Provide age relevant play and care for babies and young children, whilst their parents attend Parenting classes. On occasions required to bottle feed babies.</a:t>
            </a:r>
            <a:endParaRPr lang="en-GB" sz="1200" dirty="0">
              <a:solidFill>
                <a:schemeClr val="bg1"/>
              </a:solidFill>
              <a:latin typeface="Arial"/>
              <a:ea typeface="+mn-lt"/>
              <a:cs typeface="+mn-lt"/>
            </a:endParaRPr>
          </a:p>
          <a:p>
            <a:pPr algn="just"/>
            <a:endParaRPr lang="en-GB" sz="1000">
              <a:solidFill>
                <a:schemeClr val="bg1"/>
              </a:solidFill>
              <a:latin typeface="Arial"/>
              <a:ea typeface="+mn-lt"/>
              <a:cs typeface="+mn-lt"/>
            </a:endParaRPr>
          </a:p>
          <a:p>
            <a:pPr algn="just"/>
            <a:endParaRPr lang="en-GB" sz="1200">
              <a:solidFill>
                <a:schemeClr val="bg1"/>
              </a:solidFill>
              <a:latin typeface="Arial"/>
              <a:ea typeface="+mn-lt"/>
              <a:cs typeface="+mn-lt"/>
            </a:endParaRPr>
          </a:p>
          <a:p>
            <a:pPr algn="just"/>
            <a:r>
              <a:rPr lang="en-GB" sz="1200" dirty="0">
                <a:solidFill>
                  <a:schemeClr val="bg1"/>
                </a:solidFill>
                <a:latin typeface="Arial"/>
                <a:ea typeface="+mn-lt"/>
                <a:cs typeface="+mn-lt"/>
              </a:rPr>
              <a:t>              </a:t>
            </a:r>
          </a:p>
          <a:p>
            <a:pPr algn="l"/>
            <a:endParaRPr lang="en-GB"/>
          </a:p>
        </p:txBody>
      </p:sp>
    </p:spTree>
    <p:extLst>
      <p:ext uri="{BB962C8B-B14F-4D97-AF65-F5344CB8AC3E}">
        <p14:creationId xmlns:p14="http://schemas.microsoft.com/office/powerpoint/2010/main" val="2408564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0FE676-4A63-495A-863C-E3A73D943A62}"/>
              </a:ext>
            </a:extLst>
          </p:cNvPr>
          <p:cNvSpPr>
            <a:spLocks noGrp="1"/>
          </p:cNvSpPr>
          <p:nvPr>
            <p:ph sz="half" idx="1"/>
          </p:nvPr>
        </p:nvSpPr>
        <p:spPr>
          <a:xfrm>
            <a:off x="245462" y="765810"/>
            <a:ext cx="5535334" cy="5583551"/>
          </a:xfrm>
        </p:spPr>
        <p:txBody>
          <a:bodyPr/>
          <a:lstStyle/>
          <a:p>
            <a:pPr marL="37465" indent="0">
              <a:buNone/>
            </a:pPr>
            <a:r>
              <a:rPr lang="en-GB" sz="1600" u="sng">
                <a:ln>
                  <a:solidFill>
                    <a:srgbClr val="000000">
                      <a:lumMod val="75000"/>
                      <a:lumOff val="25000"/>
                      <a:alpha val="10000"/>
                    </a:srgbClr>
                  </a:solidFill>
                </a:ln>
                <a:solidFill>
                  <a:schemeClr val="bg1"/>
                </a:solidFill>
                <a:effectLst>
                  <a:outerShdw blurRad="9525" dist="25400" dir="14640000" algn="tl" rotWithShape="0">
                    <a:srgbClr val="000000">
                      <a:alpha val="30000"/>
                    </a:srgbClr>
                  </a:outerShdw>
                </a:effectLst>
                <a:latin typeface="Arial"/>
                <a:cs typeface="Arial"/>
              </a:rPr>
              <a:t>Qualification and training</a:t>
            </a:r>
          </a:p>
          <a:p>
            <a:pPr marL="37465" indent="0">
              <a:buNone/>
            </a:pPr>
            <a:endParaRPr lang="en-GB" sz="1600" u="sng">
              <a:ln>
                <a:solidFill>
                  <a:srgbClr val="000000">
                    <a:lumMod val="75000"/>
                    <a:lumOff val="25000"/>
                    <a:alpha val="10000"/>
                  </a:srgbClr>
                </a:solidFill>
              </a:ln>
              <a:solidFill>
                <a:schemeClr val="bg1"/>
              </a:solidFill>
              <a:effectLst>
                <a:outerShdw blurRad="9525" dist="25400" dir="14640000" algn="tl" rotWithShape="0">
                  <a:srgbClr val="000000">
                    <a:alpha val="30000"/>
                  </a:srgbClr>
                </a:outerShdw>
              </a:effectLst>
              <a:latin typeface="Arial"/>
              <a:cs typeface="Arial"/>
            </a:endParaRPr>
          </a:p>
        </p:txBody>
      </p:sp>
      <p:graphicFrame>
        <p:nvGraphicFramePr>
          <p:cNvPr id="6" name="Content Placeholder 5">
            <a:extLst>
              <a:ext uri="{FF2B5EF4-FFF2-40B4-BE49-F238E27FC236}">
                <a16:creationId xmlns:a16="http://schemas.microsoft.com/office/drawing/2014/main" id="{6C0DC5A9-AA41-4E13-9B1E-5B629675445D}"/>
              </a:ext>
            </a:extLst>
          </p:cNvPr>
          <p:cNvGraphicFramePr>
            <a:graphicFrameLocks noGrp="1"/>
          </p:cNvGraphicFramePr>
          <p:nvPr>
            <p:ph sz="half" idx="2"/>
            <p:extLst>
              <p:ext uri="{D42A27DB-BD31-4B8C-83A1-F6EECF244321}">
                <p14:modId xmlns:p14="http://schemas.microsoft.com/office/powerpoint/2010/main" val="1020082270"/>
              </p:ext>
            </p:extLst>
          </p:nvPr>
        </p:nvGraphicFramePr>
        <p:xfrm>
          <a:off x="408270" y="1294965"/>
          <a:ext cx="4857750" cy="946099"/>
        </p:xfrm>
        <a:graphic>
          <a:graphicData uri="http://schemas.openxmlformats.org/drawingml/2006/table">
            <a:tbl>
              <a:tblPr firstRow="1" bandRow="1">
                <a:tableStyleId>{5C22544A-7EE6-4342-B048-85BDC9FD1C3A}</a:tableStyleId>
              </a:tblPr>
              <a:tblGrid>
                <a:gridCol w="4857750">
                  <a:extLst>
                    <a:ext uri="{9D8B030D-6E8A-4147-A177-3AD203B41FA5}">
                      <a16:colId xmlns:a16="http://schemas.microsoft.com/office/drawing/2014/main" val="1257670574"/>
                    </a:ext>
                  </a:extLst>
                </a:gridCol>
              </a:tblGrid>
              <a:tr h="270253">
                <a:tc>
                  <a:txBody>
                    <a:bodyPr/>
                    <a:lstStyle/>
                    <a:p>
                      <a:pPr algn="just" fontAlgn="base"/>
                      <a:r>
                        <a:rPr lang="en-GB" sz="1200">
                          <a:effectLst/>
                          <a:latin typeface="Arial"/>
                        </a:rPr>
                        <a:t>Educated to level 4 or equivalent in social care or a  related area​</a:t>
                      </a:r>
                      <a:endParaRPr lang="en-GB" sz="1200" b="1">
                        <a:effectLst/>
                        <a:latin typeface="Arial"/>
                      </a:endParaRPr>
                    </a:p>
                  </a:txBody>
                  <a:tcPr anchor="ctr"/>
                </a:tc>
                <a:extLst>
                  <a:ext uri="{0D108BD9-81ED-4DB2-BD59-A6C34878D82A}">
                    <a16:rowId xmlns:a16="http://schemas.microsoft.com/office/drawing/2014/main" val="2423347520"/>
                  </a:ext>
                </a:extLst>
              </a:tr>
              <a:tr h="671779">
                <a:tc>
                  <a:txBody>
                    <a:bodyPr/>
                    <a:lstStyle/>
                    <a:p>
                      <a:pPr algn="just" fontAlgn="base"/>
                      <a:r>
                        <a:rPr lang="en-GB" sz="1200">
                          <a:effectLst/>
                          <a:latin typeface="Arial"/>
                        </a:rPr>
                        <a:t>Therapeutic practitioner level 2 – or willingness to complete the necessary accredited ​</a:t>
                      </a:r>
                    </a:p>
                    <a:p>
                      <a:pPr algn="just" fontAlgn="base"/>
                      <a:r>
                        <a:rPr lang="en-GB" sz="1200">
                          <a:effectLst/>
                          <a:latin typeface="Arial"/>
                        </a:rPr>
                        <a:t>training within 6 months​</a:t>
                      </a:r>
                      <a:endParaRPr lang="en-GB" sz="1200">
                        <a:solidFill>
                          <a:srgbClr val="000000"/>
                        </a:solidFill>
                        <a:effectLst/>
                        <a:latin typeface="Arial"/>
                      </a:endParaRPr>
                    </a:p>
                  </a:txBody>
                  <a:tcPr anchor="ctr"/>
                </a:tc>
                <a:extLst>
                  <a:ext uri="{0D108BD9-81ED-4DB2-BD59-A6C34878D82A}">
                    <a16:rowId xmlns:a16="http://schemas.microsoft.com/office/drawing/2014/main" val="3256170260"/>
                  </a:ext>
                </a:extLst>
              </a:tr>
            </a:tbl>
          </a:graphicData>
        </a:graphic>
      </p:graphicFrame>
      <p:sp>
        <p:nvSpPr>
          <p:cNvPr id="7" name="TextBox 6">
            <a:extLst>
              <a:ext uri="{FF2B5EF4-FFF2-40B4-BE49-F238E27FC236}">
                <a16:creationId xmlns:a16="http://schemas.microsoft.com/office/drawing/2014/main" id="{7ECD6F17-5A82-4273-B093-6B4B4C16D777}"/>
              </a:ext>
            </a:extLst>
          </p:cNvPr>
          <p:cNvSpPr txBox="1"/>
          <p:nvPr/>
        </p:nvSpPr>
        <p:spPr>
          <a:xfrm>
            <a:off x="406400" y="2580640"/>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b="1" u="sng">
                <a:solidFill>
                  <a:schemeClr val="bg1"/>
                </a:solidFill>
                <a:latin typeface="Arial"/>
                <a:cs typeface="Arial"/>
              </a:rPr>
              <a:t>Experience</a:t>
            </a:r>
          </a:p>
          <a:p>
            <a:endParaRPr lang="en-GB" sz="1600" b="1" u="sng">
              <a:solidFill>
                <a:schemeClr val="bg1"/>
              </a:solidFill>
              <a:latin typeface="Arial"/>
              <a:cs typeface="Arial"/>
            </a:endParaRPr>
          </a:p>
        </p:txBody>
      </p:sp>
      <p:graphicFrame>
        <p:nvGraphicFramePr>
          <p:cNvPr id="9" name="Table 8">
            <a:extLst>
              <a:ext uri="{FF2B5EF4-FFF2-40B4-BE49-F238E27FC236}">
                <a16:creationId xmlns:a16="http://schemas.microsoft.com/office/drawing/2014/main" id="{9217ADCC-F0F1-4E59-8CB5-BC775FB3FB68}"/>
              </a:ext>
            </a:extLst>
          </p:cNvPr>
          <p:cNvGraphicFramePr>
            <a:graphicFrameLocks noGrp="1"/>
          </p:cNvGraphicFramePr>
          <p:nvPr>
            <p:extLst>
              <p:ext uri="{D42A27DB-BD31-4B8C-83A1-F6EECF244321}">
                <p14:modId xmlns:p14="http://schemas.microsoft.com/office/powerpoint/2010/main" val="1271372930"/>
              </p:ext>
            </p:extLst>
          </p:nvPr>
        </p:nvGraphicFramePr>
        <p:xfrm>
          <a:off x="426720" y="3078480"/>
          <a:ext cx="4801257" cy="1371600"/>
        </p:xfrm>
        <a:graphic>
          <a:graphicData uri="http://schemas.openxmlformats.org/drawingml/2006/table">
            <a:tbl>
              <a:tblPr firstRow="1" bandRow="1">
                <a:tableStyleId>{5C22544A-7EE6-4342-B048-85BDC9FD1C3A}</a:tableStyleId>
              </a:tblPr>
              <a:tblGrid>
                <a:gridCol w="4801257">
                  <a:extLst>
                    <a:ext uri="{9D8B030D-6E8A-4147-A177-3AD203B41FA5}">
                      <a16:colId xmlns:a16="http://schemas.microsoft.com/office/drawing/2014/main" val="1783949753"/>
                    </a:ext>
                  </a:extLst>
                </a:gridCol>
              </a:tblGrid>
              <a:tr h="580139">
                <a:tc>
                  <a:txBody>
                    <a:bodyPr/>
                    <a:lstStyle/>
                    <a:p>
                      <a:pPr fontAlgn="base"/>
                      <a:r>
                        <a:rPr lang="en-GB" sz="1200">
                          <a:effectLst/>
                          <a:latin typeface="Arial"/>
                        </a:rPr>
                        <a:t>Working directly with a range of professionals  to deliver improved emotional health outcomes for vulnerable children​</a:t>
                      </a:r>
                      <a:endParaRPr lang="en-GB" sz="1200" b="1">
                        <a:effectLst/>
                        <a:latin typeface="Arial"/>
                      </a:endParaRPr>
                    </a:p>
                  </a:txBody>
                  <a:tcPr anchor="ctr"/>
                </a:tc>
                <a:extLst>
                  <a:ext uri="{0D108BD9-81ED-4DB2-BD59-A6C34878D82A}">
                    <a16:rowId xmlns:a16="http://schemas.microsoft.com/office/drawing/2014/main" val="2891292515"/>
                  </a:ext>
                </a:extLst>
              </a:tr>
              <a:tr h="193377">
                <a:tc>
                  <a:txBody>
                    <a:bodyPr/>
                    <a:lstStyle/>
                    <a:p>
                      <a:pPr algn="just" fontAlgn="base"/>
                      <a:r>
                        <a:rPr lang="en-GB" sz="1200">
                          <a:effectLst/>
                          <a:latin typeface="Arial"/>
                        </a:rPr>
                        <a:t>Delivering practical training and support to individuals or small groups  ​</a:t>
                      </a:r>
                      <a:endParaRPr lang="en-GB" sz="1200">
                        <a:solidFill>
                          <a:srgbClr val="000000"/>
                        </a:solidFill>
                        <a:effectLst/>
                        <a:latin typeface="Arial"/>
                      </a:endParaRPr>
                    </a:p>
                  </a:txBody>
                  <a:tcPr anchor="ctr"/>
                </a:tc>
                <a:extLst>
                  <a:ext uri="{0D108BD9-81ED-4DB2-BD59-A6C34878D82A}">
                    <a16:rowId xmlns:a16="http://schemas.microsoft.com/office/drawing/2014/main" val="2052012370"/>
                  </a:ext>
                </a:extLst>
              </a:tr>
              <a:tr h="193377">
                <a:tc>
                  <a:txBody>
                    <a:bodyPr/>
                    <a:lstStyle/>
                    <a:p>
                      <a:pPr algn="just" fontAlgn="base"/>
                      <a:r>
                        <a:rPr lang="en-GB" sz="1200">
                          <a:effectLst/>
                          <a:latin typeface="Arial"/>
                        </a:rPr>
                        <a:t>Implementing attachment and trauma informed practice ​</a:t>
                      </a:r>
                      <a:endParaRPr lang="en-GB" sz="1200">
                        <a:solidFill>
                          <a:srgbClr val="000000"/>
                        </a:solidFill>
                        <a:effectLst/>
                        <a:latin typeface="Arial"/>
                      </a:endParaRPr>
                    </a:p>
                  </a:txBody>
                  <a:tcPr anchor="ctr"/>
                </a:tc>
                <a:extLst>
                  <a:ext uri="{0D108BD9-81ED-4DB2-BD59-A6C34878D82A}">
                    <a16:rowId xmlns:a16="http://schemas.microsoft.com/office/drawing/2014/main" val="3674381527"/>
                  </a:ext>
                </a:extLst>
              </a:tr>
            </a:tbl>
          </a:graphicData>
        </a:graphic>
      </p:graphicFrame>
      <p:sp>
        <p:nvSpPr>
          <p:cNvPr id="10" name="TextBox 9">
            <a:extLst>
              <a:ext uri="{FF2B5EF4-FFF2-40B4-BE49-F238E27FC236}">
                <a16:creationId xmlns:a16="http://schemas.microsoft.com/office/drawing/2014/main" id="{08CBD66E-5BE6-4728-8B36-ED4CEEDC2110}"/>
              </a:ext>
            </a:extLst>
          </p:cNvPr>
          <p:cNvSpPr txBox="1"/>
          <p:nvPr/>
        </p:nvSpPr>
        <p:spPr>
          <a:xfrm>
            <a:off x="406400" y="5151120"/>
            <a:ext cx="4856480"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a:solidFill>
                  <a:schemeClr val="bg1"/>
                </a:solidFill>
                <a:latin typeface="Arial"/>
                <a:cs typeface="Arial"/>
              </a:rPr>
              <a:t>Desirable</a:t>
            </a:r>
            <a:endParaRPr lang="en-GB" sz="1200" b="1">
              <a:solidFill>
                <a:schemeClr val="bg1"/>
              </a:solidFill>
              <a:latin typeface="Calisto MT" panose="02040603050505030304"/>
              <a:cs typeface="Arial"/>
            </a:endParaRPr>
          </a:p>
          <a:p>
            <a:endParaRPr lang="en-GB" sz="1200">
              <a:solidFill>
                <a:schemeClr val="bg1"/>
              </a:solidFill>
              <a:latin typeface="Arial"/>
              <a:cs typeface="Arial"/>
            </a:endParaRPr>
          </a:p>
          <a:p>
            <a:pPr algn="just"/>
            <a:r>
              <a:rPr lang="en-GB" sz="1200" dirty="0">
                <a:solidFill>
                  <a:schemeClr val="bg1"/>
                </a:solidFill>
                <a:latin typeface="Arial"/>
                <a:cs typeface="Arial"/>
              </a:rPr>
              <a:t>Every employee is expected to uphold the authority’s core values and </a:t>
            </a:r>
            <a:r>
              <a:rPr lang="en-GB" sz="1200">
                <a:solidFill>
                  <a:schemeClr val="bg1"/>
                </a:solidFill>
                <a:latin typeface="Arial"/>
                <a:cs typeface="Arial"/>
              </a:rPr>
              <a:t>maintain the principles of the authority’s Equality and Diversity Policy</a:t>
            </a:r>
            <a:endParaRPr lang="en-GB" sz="1200">
              <a:solidFill>
                <a:schemeClr val="bg1"/>
              </a:solidFill>
            </a:endParaRPr>
          </a:p>
        </p:txBody>
      </p:sp>
      <p:sp>
        <p:nvSpPr>
          <p:cNvPr id="4" name="TextBox 3">
            <a:extLst>
              <a:ext uri="{FF2B5EF4-FFF2-40B4-BE49-F238E27FC236}">
                <a16:creationId xmlns:a16="http://schemas.microsoft.com/office/drawing/2014/main" id="{D76CF23B-9318-487D-94BC-86A5FF35ADE2}"/>
              </a:ext>
            </a:extLst>
          </p:cNvPr>
          <p:cNvSpPr txBox="1"/>
          <p:nvPr/>
        </p:nvSpPr>
        <p:spPr>
          <a:xfrm>
            <a:off x="6096000" y="863600"/>
            <a:ext cx="496824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bg1"/>
                </a:solidFill>
                <a:latin typeface="Arial"/>
                <a:cs typeface="Arial"/>
              </a:rPr>
              <a:t>Kca Online Learning, </a:t>
            </a:r>
            <a:endParaRPr lang="en-GB" sz="1200" dirty="0">
              <a:solidFill>
                <a:schemeClr val="bg1"/>
              </a:solidFill>
              <a:latin typeface="Arial"/>
              <a:cs typeface="Arial"/>
            </a:endParaRPr>
          </a:p>
          <a:p>
            <a:r>
              <a:rPr lang="en-GB" sz="1200" dirty="0">
                <a:solidFill>
                  <a:schemeClr val="bg1"/>
                </a:solidFill>
                <a:latin typeface="Arial"/>
                <a:cs typeface="Arial"/>
              </a:rPr>
              <a:t>Level 4 Working strategically with vulnerable and traumatised children, young people </a:t>
            </a:r>
            <a:r>
              <a:rPr lang="en-GB" sz="1200">
                <a:solidFill>
                  <a:schemeClr val="bg1"/>
                </a:solidFill>
                <a:latin typeface="Arial"/>
                <a:cs typeface="Arial"/>
              </a:rPr>
              <a:t>and their families (Kca, 2018)</a:t>
            </a:r>
          </a:p>
          <a:p>
            <a:endParaRPr lang="en-GB" sz="1200" dirty="0">
              <a:solidFill>
                <a:schemeClr val="bg1"/>
              </a:solidFill>
              <a:latin typeface="Arial"/>
              <a:cs typeface="Arial"/>
            </a:endParaRPr>
          </a:p>
          <a:p>
            <a:r>
              <a:rPr lang="en-GB" sz="1200">
                <a:solidFill>
                  <a:schemeClr val="bg1"/>
                </a:solidFill>
                <a:latin typeface="Arial"/>
                <a:cs typeface="Arial"/>
              </a:rPr>
              <a:t>Theraplay Training (Theraplay UK, no date)</a:t>
            </a:r>
          </a:p>
          <a:p>
            <a:endParaRPr lang="en-GB" sz="1200" dirty="0">
              <a:solidFill>
                <a:schemeClr val="bg1"/>
              </a:solidFill>
              <a:latin typeface="Arial"/>
              <a:cs typeface="Arial"/>
            </a:endParaRPr>
          </a:p>
          <a:p>
            <a:r>
              <a:rPr lang="en-GB" sz="1200">
                <a:solidFill>
                  <a:schemeClr val="bg1"/>
                </a:solidFill>
                <a:latin typeface="Arial"/>
                <a:cs typeface="Arial"/>
              </a:rPr>
              <a:t>Pace Training (DDP, 2020)</a:t>
            </a:r>
          </a:p>
          <a:p>
            <a:endParaRPr lang="en-GB" sz="1200" dirty="0">
              <a:solidFill>
                <a:schemeClr val="bg1"/>
              </a:solidFill>
              <a:latin typeface="Arial"/>
              <a:cs typeface="Arial"/>
            </a:endParaRPr>
          </a:p>
          <a:p>
            <a:r>
              <a:rPr lang="en-GB" sz="1200" dirty="0">
                <a:solidFill>
                  <a:schemeClr val="bg1"/>
                </a:solidFill>
                <a:latin typeface="Arial"/>
                <a:cs typeface="Arial"/>
              </a:rPr>
              <a:t>All Wales Induction framework for Health and Social Care (Welsh </a:t>
            </a:r>
            <a:r>
              <a:rPr lang="en-GB" sz="1200">
                <a:solidFill>
                  <a:schemeClr val="bg1"/>
                </a:solidFill>
                <a:latin typeface="Arial"/>
                <a:cs typeface="Arial"/>
              </a:rPr>
              <a:t>Government, 2017).</a:t>
            </a:r>
            <a:endParaRPr lang="en-GB" sz="1200" dirty="0">
              <a:solidFill>
                <a:schemeClr val="bg1"/>
              </a:solidFill>
              <a:latin typeface="Arial"/>
              <a:cs typeface="Arial"/>
            </a:endParaRPr>
          </a:p>
          <a:p>
            <a:endParaRPr lang="en-GB" sz="1200" dirty="0">
              <a:solidFill>
                <a:schemeClr val="bg1"/>
              </a:solidFill>
              <a:latin typeface="Arial"/>
              <a:cs typeface="Arial"/>
            </a:endParaRPr>
          </a:p>
          <a:p>
            <a:endParaRPr lang="en-GB" sz="1200" dirty="0">
              <a:solidFill>
                <a:schemeClr val="bg1"/>
              </a:solidFill>
              <a:latin typeface="Arial"/>
              <a:cs typeface="Arial"/>
            </a:endParaRPr>
          </a:p>
        </p:txBody>
      </p:sp>
      <p:sp>
        <p:nvSpPr>
          <p:cNvPr id="5" name="TextBox 4">
            <a:extLst>
              <a:ext uri="{FF2B5EF4-FFF2-40B4-BE49-F238E27FC236}">
                <a16:creationId xmlns:a16="http://schemas.microsoft.com/office/drawing/2014/main" id="{2C131E2E-D4C2-4DD5-AF6B-B4D3BE2C01E4}"/>
              </a:ext>
            </a:extLst>
          </p:cNvPr>
          <p:cNvSpPr txBox="1"/>
          <p:nvPr/>
        </p:nvSpPr>
        <p:spPr>
          <a:xfrm>
            <a:off x="6146800" y="5516880"/>
            <a:ext cx="496824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bg1"/>
                </a:solidFill>
                <a:latin typeface="Arial"/>
                <a:cs typeface="Arial"/>
              </a:rPr>
              <a:t>Equality and Diversity Workforce Information Report (Carmarthenshire County Council, 2016).</a:t>
            </a:r>
            <a:r>
              <a:rPr lang="en-GB" sz="1200" dirty="0">
                <a:solidFill>
                  <a:srgbClr val="FFFFFF"/>
                </a:solidFill>
                <a:latin typeface="Arial"/>
                <a:cs typeface="Arial"/>
              </a:rPr>
              <a:t>c</a:t>
            </a:r>
            <a:endParaRPr lang="en-US" dirty="0">
              <a:solidFill>
                <a:srgbClr val="FFFFFF"/>
              </a:solidFill>
              <a:latin typeface="Calisto MT" panose="02040603050505030304"/>
              <a:cs typeface="Arial"/>
            </a:endParaRPr>
          </a:p>
          <a:p>
            <a:r>
              <a:rPr lang="en-GB" sz="1200">
                <a:solidFill>
                  <a:srgbClr val="FFFFFF"/>
                </a:solidFill>
                <a:latin typeface="Arial"/>
                <a:cs typeface="Arial"/>
              </a:rPr>
              <a:t>k</a:t>
            </a:r>
            <a:endParaRPr lang="en-US"/>
          </a:p>
          <a:p>
            <a:r>
              <a:rPr lang="en-GB" sz="1200">
                <a:solidFill>
                  <a:schemeClr val="bg1"/>
                </a:solidFill>
                <a:latin typeface="Arial"/>
                <a:cs typeface="Arial"/>
              </a:rPr>
              <a:t>Strategic Equality Plan (CCC, 2020).</a:t>
            </a:r>
          </a:p>
        </p:txBody>
      </p:sp>
      <p:sp>
        <p:nvSpPr>
          <p:cNvPr id="8" name="TextBox 7">
            <a:extLst>
              <a:ext uri="{FF2B5EF4-FFF2-40B4-BE49-F238E27FC236}">
                <a16:creationId xmlns:a16="http://schemas.microsoft.com/office/drawing/2014/main" id="{1857031A-1DFB-43B1-A08F-8E5CDD3CE6AD}"/>
              </a:ext>
            </a:extLst>
          </p:cNvPr>
          <p:cNvSpPr txBox="1"/>
          <p:nvPr/>
        </p:nvSpPr>
        <p:spPr>
          <a:xfrm>
            <a:off x="4460240" y="21336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solidFill>
                  <a:schemeClr val="bg1"/>
                </a:solidFill>
                <a:latin typeface="Arial"/>
                <a:cs typeface="Arial"/>
              </a:rPr>
              <a:t>Development of Role</a:t>
            </a:r>
          </a:p>
        </p:txBody>
      </p:sp>
      <p:pic>
        <p:nvPicPr>
          <p:cNvPr id="15" name="Picture 15" descr="A close up of text on a white background&#10;&#10;Description generated with high confidence">
            <a:extLst>
              <a:ext uri="{FF2B5EF4-FFF2-40B4-BE49-F238E27FC236}">
                <a16:creationId xmlns:a16="http://schemas.microsoft.com/office/drawing/2014/main" id="{B1F2F1C8-F780-4F27-A2CD-01C5D14E4989}"/>
              </a:ext>
            </a:extLst>
          </p:cNvPr>
          <p:cNvPicPr>
            <a:picLocks noChangeAspect="1"/>
          </p:cNvPicPr>
          <p:nvPr/>
        </p:nvPicPr>
        <p:blipFill>
          <a:blip r:embed="rId2"/>
          <a:stretch>
            <a:fillRect/>
          </a:stretch>
        </p:blipFill>
        <p:spPr>
          <a:xfrm>
            <a:off x="7071360" y="2872817"/>
            <a:ext cx="2743200" cy="2189327"/>
          </a:xfrm>
          <a:prstGeom prst="rect">
            <a:avLst/>
          </a:prstGeom>
        </p:spPr>
      </p:pic>
      <p:sp>
        <p:nvSpPr>
          <p:cNvPr id="17" name="TextBox 16">
            <a:extLst>
              <a:ext uri="{FF2B5EF4-FFF2-40B4-BE49-F238E27FC236}">
                <a16:creationId xmlns:a16="http://schemas.microsoft.com/office/drawing/2014/main" id="{08BE6982-7467-4274-BD39-050734946615}"/>
              </a:ext>
            </a:extLst>
          </p:cNvPr>
          <p:cNvSpPr txBox="1"/>
          <p:nvPr/>
        </p:nvSpPr>
        <p:spPr>
          <a:xfrm>
            <a:off x="8879840" y="487680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bg1"/>
                </a:solidFill>
                <a:latin typeface="Arial"/>
                <a:cs typeface="Arial"/>
              </a:rPr>
              <a:t>(Source: Yaqoob, 2016)</a:t>
            </a:r>
          </a:p>
        </p:txBody>
      </p:sp>
      <p:sp>
        <p:nvSpPr>
          <p:cNvPr id="18" name="TextBox 17">
            <a:extLst>
              <a:ext uri="{FF2B5EF4-FFF2-40B4-BE49-F238E27FC236}">
                <a16:creationId xmlns:a16="http://schemas.microsoft.com/office/drawing/2014/main" id="{94103965-5575-4466-A7A6-17C0E3717490}"/>
              </a:ext>
            </a:extLst>
          </p:cNvPr>
          <p:cNvSpPr txBox="1"/>
          <p:nvPr/>
        </p:nvSpPr>
        <p:spPr>
          <a:xfrm>
            <a:off x="6533515" y="2774315"/>
            <a:ext cx="38100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u="sng" dirty="0">
                <a:solidFill>
                  <a:schemeClr val="bg1"/>
                </a:solidFill>
                <a:latin typeface="Arial"/>
                <a:cs typeface="Arial"/>
              </a:rPr>
              <a:t>William Taylors </a:t>
            </a:r>
            <a:r>
              <a:rPr lang="en-GB" sz="1400" u="sng">
                <a:solidFill>
                  <a:schemeClr val="bg1"/>
                </a:solidFill>
                <a:latin typeface="Arial"/>
                <a:cs typeface="Arial"/>
              </a:rPr>
              <a:t>Reflective Competence Model</a:t>
            </a:r>
            <a:endParaRPr lang="en-GB" sz="1400" u="sng" dirty="0">
              <a:solidFill>
                <a:schemeClr val="bg1"/>
              </a:solidFill>
              <a:latin typeface="Arial"/>
              <a:cs typeface="Arial"/>
            </a:endParaRPr>
          </a:p>
        </p:txBody>
      </p:sp>
    </p:spTree>
    <p:extLst>
      <p:ext uri="{BB962C8B-B14F-4D97-AF65-F5344CB8AC3E}">
        <p14:creationId xmlns:p14="http://schemas.microsoft.com/office/powerpoint/2010/main" val="25659734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2529A5C-DEA2-44B6-B39E-53059302041A}"/>
              </a:ext>
            </a:extLst>
          </p:cNvPr>
          <p:cNvSpPr txBox="1"/>
          <p:nvPr/>
        </p:nvSpPr>
        <p:spPr>
          <a:xfrm>
            <a:off x="223520" y="223520"/>
            <a:ext cx="10779760" cy="70146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400" dirty="0">
                <a:solidFill>
                  <a:schemeClr val="bg1"/>
                </a:solidFill>
                <a:latin typeface="Arial"/>
                <a:cs typeface="Arial"/>
              </a:rPr>
              <a:t> </a:t>
            </a:r>
            <a:r>
              <a:rPr lang="en-GB" sz="1400" u="sng">
                <a:solidFill>
                  <a:schemeClr val="bg1"/>
                </a:solidFill>
                <a:latin typeface="Arial"/>
                <a:cs typeface="Arial"/>
              </a:rPr>
              <a:t>Reference List</a:t>
            </a:r>
            <a:r>
              <a:rPr lang="en-GB" sz="1400" u="sng">
                <a:solidFill>
                  <a:schemeClr val="bg1"/>
                </a:solidFill>
              </a:rPr>
              <a:t>.</a:t>
            </a:r>
            <a:endParaRPr lang="en-US" sz="1400">
              <a:solidFill>
                <a:schemeClr val="bg1"/>
              </a:solidFill>
            </a:endParaRPr>
          </a:p>
          <a:p>
            <a:pPr>
              <a:lnSpc>
                <a:spcPct val="150000"/>
              </a:lnSpc>
            </a:pPr>
            <a:endParaRPr lang="en-GB" sz="1200">
              <a:solidFill>
                <a:schemeClr val="bg1"/>
              </a:solidFill>
            </a:endParaRPr>
          </a:p>
          <a:p>
            <a:pPr>
              <a:lnSpc>
                <a:spcPct val="150000"/>
              </a:lnSpc>
            </a:pPr>
            <a:r>
              <a:rPr lang="en-GB" sz="1200" err="1">
                <a:solidFill>
                  <a:schemeClr val="bg1"/>
                </a:solidFill>
                <a:latin typeface="Arial"/>
                <a:cs typeface="Arial"/>
              </a:rPr>
              <a:t>Auliq</a:t>
            </a:r>
            <a:r>
              <a:rPr lang="en-GB" sz="1200">
                <a:solidFill>
                  <a:schemeClr val="bg1"/>
                </a:solidFill>
                <a:latin typeface="Arial"/>
                <a:cs typeface="Arial"/>
              </a:rPr>
              <a:t> Ice (2019) Available at: </a:t>
            </a:r>
            <a:endParaRPr lang="en-GB" sz="1200">
              <a:solidFill>
                <a:schemeClr val="bg1"/>
              </a:solidFill>
              <a:latin typeface="Arial"/>
              <a:ea typeface="+mn-lt"/>
              <a:cs typeface="Arial"/>
            </a:endParaRPr>
          </a:p>
          <a:p>
            <a:pPr>
              <a:lnSpc>
                <a:spcPct val="150000"/>
              </a:lnSpc>
            </a:pPr>
            <a:r>
              <a:rPr lang="en-GB" sz="1200" dirty="0">
                <a:solidFill>
                  <a:srgbClr val="0070C0"/>
                </a:solidFill>
                <a:latin typeface="Arial"/>
                <a:ea typeface="+mn-lt"/>
                <a:cs typeface="+mn-lt"/>
                <a:hlinkClick r:id="rId2"/>
              </a:rPr>
              <a:t>https://www.pinterest.com.mx/pin/378372806173501928/</a:t>
            </a:r>
            <a:r>
              <a:rPr lang="en-GB" sz="1200" dirty="0">
                <a:latin typeface="Arial"/>
                <a:ea typeface="+mn-lt"/>
                <a:cs typeface="+mn-lt"/>
              </a:rPr>
              <a:t> </a:t>
            </a:r>
            <a:r>
              <a:rPr lang="en-GB" sz="1200">
                <a:solidFill>
                  <a:schemeClr val="bg1"/>
                </a:solidFill>
                <a:latin typeface="Arial"/>
                <a:ea typeface="+mn-lt"/>
                <a:cs typeface="+mn-lt"/>
              </a:rPr>
              <a:t>(Accessed: 30th December 2019). </a:t>
            </a:r>
            <a:endParaRPr lang="en-GB">
              <a:solidFill>
                <a:schemeClr val="bg1"/>
              </a:solidFill>
            </a:endParaRPr>
          </a:p>
          <a:p>
            <a:pPr>
              <a:lnSpc>
                <a:spcPct val="150000"/>
              </a:lnSpc>
            </a:pPr>
            <a:endParaRPr lang="en-GB" sz="1200" dirty="0">
              <a:solidFill>
                <a:schemeClr val="bg1"/>
              </a:solidFill>
              <a:latin typeface="Arial"/>
              <a:cs typeface="Arial"/>
            </a:endParaRPr>
          </a:p>
          <a:p>
            <a:pPr>
              <a:lnSpc>
                <a:spcPct val="150000"/>
              </a:lnSpc>
            </a:pPr>
            <a:r>
              <a:rPr lang="en-GB" sz="1200">
                <a:solidFill>
                  <a:schemeClr val="bg1"/>
                </a:solidFill>
                <a:latin typeface="Arial"/>
                <a:cs typeface="Arial"/>
              </a:rPr>
              <a:t>Bruce, T. Louis, S. and Bloch, C. (2019) 'All About Schematic Learning',</a:t>
            </a:r>
            <a:r>
              <a:rPr lang="en-GB" sz="1200" i="1">
                <a:solidFill>
                  <a:schemeClr val="bg1"/>
                </a:solidFill>
                <a:latin typeface="Arial"/>
                <a:cs typeface="Arial"/>
              </a:rPr>
              <a:t> Nursery World</a:t>
            </a:r>
            <a:r>
              <a:rPr lang="en-GB" sz="1200">
                <a:solidFill>
                  <a:schemeClr val="bg1"/>
                </a:solidFill>
                <a:latin typeface="Arial"/>
                <a:cs typeface="Arial"/>
              </a:rPr>
              <a:t>, 4-17th February, pp. 25-30.</a:t>
            </a:r>
            <a:endParaRPr lang="en-GB" sz="1200" dirty="0">
              <a:solidFill>
                <a:schemeClr val="bg1"/>
              </a:solidFill>
              <a:latin typeface="Arial"/>
              <a:cs typeface="Arial"/>
            </a:endParaRPr>
          </a:p>
          <a:p>
            <a:pPr>
              <a:lnSpc>
                <a:spcPct val="150000"/>
              </a:lnSpc>
            </a:pPr>
            <a:endParaRPr lang="en-GB" sz="1200" dirty="0">
              <a:solidFill>
                <a:schemeClr val="bg1"/>
              </a:solidFill>
              <a:latin typeface="Arial"/>
              <a:cs typeface="Arial"/>
            </a:endParaRPr>
          </a:p>
          <a:p>
            <a:pPr>
              <a:lnSpc>
                <a:spcPct val="150000"/>
              </a:lnSpc>
            </a:pPr>
            <a:r>
              <a:rPr lang="en-GB" sz="1200">
                <a:solidFill>
                  <a:schemeClr val="bg1"/>
                </a:solidFill>
                <a:latin typeface="Arial"/>
                <a:cs typeface="Arial"/>
              </a:rPr>
              <a:t>BusinessBalls.com. (2019) </a:t>
            </a:r>
            <a:r>
              <a:rPr lang="en-GB" sz="1200" i="1">
                <a:solidFill>
                  <a:schemeClr val="bg1"/>
                </a:solidFill>
                <a:latin typeface="Arial"/>
                <a:cs typeface="Arial"/>
              </a:rPr>
              <a:t>Conscious Competence Learning Model</a:t>
            </a:r>
            <a:r>
              <a:rPr lang="en-GB" sz="1200">
                <a:solidFill>
                  <a:schemeClr val="bg1"/>
                </a:solidFill>
                <a:latin typeface="Arial"/>
                <a:cs typeface="Arial"/>
              </a:rPr>
              <a:t>, Available at:</a:t>
            </a:r>
            <a:endParaRPr lang="en-GB" sz="1200" dirty="0">
              <a:solidFill>
                <a:schemeClr val="bg1"/>
              </a:solidFill>
              <a:latin typeface="Arial"/>
              <a:cs typeface="Arial"/>
            </a:endParaRPr>
          </a:p>
          <a:p>
            <a:pPr>
              <a:lnSpc>
                <a:spcPct val="150000"/>
              </a:lnSpc>
            </a:pPr>
            <a:r>
              <a:rPr lang="en-GB" sz="1200" dirty="0">
                <a:ea typeface="+mn-lt"/>
                <a:cs typeface="+mn-lt"/>
                <a:hlinkClick r:id="rId3"/>
              </a:rPr>
              <a:t>https://www.businessballs.com/self-awareness/conscious-competence-learning-model/</a:t>
            </a:r>
            <a:r>
              <a:rPr lang="en-GB" sz="1200">
                <a:solidFill>
                  <a:schemeClr val="bg1"/>
                </a:solidFill>
                <a:latin typeface="Arial"/>
                <a:ea typeface="+mn-lt"/>
                <a:cs typeface="+mn-lt"/>
              </a:rPr>
              <a:t> (Accessed: 11th January 2020).</a:t>
            </a:r>
            <a:endParaRPr lang="en-GB" sz="1200">
              <a:solidFill>
                <a:schemeClr val="bg1"/>
              </a:solidFill>
              <a:latin typeface="Arial"/>
              <a:cs typeface="Arial"/>
            </a:endParaRPr>
          </a:p>
          <a:p>
            <a:pPr>
              <a:lnSpc>
                <a:spcPct val="150000"/>
              </a:lnSpc>
            </a:pPr>
            <a:endParaRPr lang="en-GB" sz="1200" dirty="0">
              <a:solidFill>
                <a:schemeClr val="bg1"/>
              </a:solidFill>
              <a:latin typeface="Arial"/>
              <a:cs typeface="Arial"/>
            </a:endParaRPr>
          </a:p>
          <a:p>
            <a:pPr>
              <a:lnSpc>
                <a:spcPct val="150000"/>
              </a:lnSpc>
            </a:pPr>
            <a:r>
              <a:rPr lang="en-GB" sz="1200">
                <a:solidFill>
                  <a:schemeClr val="bg1"/>
                </a:solidFill>
                <a:latin typeface="Arial"/>
                <a:cs typeface="Arial"/>
              </a:rPr>
              <a:t>Carers Wales (2014) </a:t>
            </a:r>
            <a:r>
              <a:rPr lang="en-GB" sz="1200" i="1">
                <a:solidFill>
                  <a:schemeClr val="bg1"/>
                </a:solidFill>
                <a:latin typeface="Arial"/>
                <a:cs typeface="Arial"/>
              </a:rPr>
              <a:t>The Social Services and Well-being (Wales) Act 2014,</a:t>
            </a:r>
            <a:r>
              <a:rPr lang="en-GB" sz="1200">
                <a:solidFill>
                  <a:schemeClr val="bg1"/>
                </a:solidFill>
                <a:latin typeface="Arial"/>
                <a:cs typeface="Arial"/>
              </a:rPr>
              <a:t> Available at: </a:t>
            </a:r>
            <a:endParaRPr lang="en-GB" sz="1200" dirty="0">
              <a:solidFill>
                <a:schemeClr val="bg1"/>
              </a:solidFill>
              <a:latin typeface="Arial"/>
              <a:cs typeface="Arial"/>
            </a:endParaRPr>
          </a:p>
          <a:p>
            <a:pPr>
              <a:lnSpc>
                <a:spcPct val="150000"/>
              </a:lnSpc>
            </a:pPr>
            <a:r>
              <a:rPr lang="en-GB" sz="1200" dirty="0">
                <a:ea typeface="+mn-lt"/>
                <a:cs typeface="+mn-lt"/>
                <a:hlinkClick r:id="rId4"/>
              </a:rPr>
              <a:t>file:///C:/Users/Owner/Downloads/carers-wales-social-services-and-wellbeing-act-2014-policy-briefing%20(1).pdf</a:t>
            </a:r>
            <a:r>
              <a:rPr lang="en-GB" sz="1200" dirty="0">
                <a:latin typeface="Arial"/>
                <a:ea typeface="+mn-lt"/>
                <a:cs typeface="+mn-lt"/>
              </a:rPr>
              <a:t> </a:t>
            </a:r>
            <a:r>
              <a:rPr lang="en-GB" sz="1200">
                <a:solidFill>
                  <a:schemeClr val="bg1"/>
                </a:solidFill>
                <a:latin typeface="Arial"/>
                <a:ea typeface="+mn-lt"/>
                <a:cs typeface="+mn-lt"/>
              </a:rPr>
              <a:t>(Accessed: 14th January 2020).</a:t>
            </a:r>
            <a:endParaRPr lang="en-GB" sz="1200">
              <a:solidFill>
                <a:schemeClr val="bg1"/>
              </a:solidFill>
              <a:latin typeface="Arial"/>
              <a:cs typeface="Arial"/>
            </a:endParaRPr>
          </a:p>
          <a:p>
            <a:pPr>
              <a:lnSpc>
                <a:spcPct val="150000"/>
              </a:lnSpc>
            </a:pPr>
            <a:endParaRPr lang="en-GB" sz="1200" dirty="0">
              <a:solidFill>
                <a:schemeClr val="bg1"/>
              </a:solidFill>
              <a:latin typeface="Arial"/>
              <a:cs typeface="Arial"/>
            </a:endParaRPr>
          </a:p>
          <a:p>
            <a:pPr>
              <a:lnSpc>
                <a:spcPct val="150000"/>
              </a:lnSpc>
            </a:pPr>
            <a:r>
              <a:rPr lang="en-GB" sz="1200">
                <a:solidFill>
                  <a:schemeClr val="bg1"/>
                </a:solidFill>
                <a:latin typeface="Arial"/>
                <a:cs typeface="Arial"/>
              </a:rPr>
              <a:t>Carmarthenshire County Council (2016) </a:t>
            </a:r>
            <a:r>
              <a:rPr lang="en-GB" sz="1200" i="1">
                <a:solidFill>
                  <a:schemeClr val="bg1"/>
                </a:solidFill>
                <a:latin typeface="Arial"/>
                <a:cs typeface="Arial"/>
              </a:rPr>
              <a:t>Equality and Diversity Workforce Information Report</a:t>
            </a:r>
            <a:r>
              <a:rPr lang="en-GB" sz="1200">
                <a:solidFill>
                  <a:schemeClr val="bg1"/>
                </a:solidFill>
                <a:latin typeface="Arial"/>
                <a:cs typeface="Arial"/>
              </a:rPr>
              <a:t>, Available at:</a:t>
            </a:r>
            <a:endParaRPr lang="en-GB">
              <a:solidFill>
                <a:schemeClr val="bg1"/>
              </a:solidFill>
              <a:ea typeface="+mn-lt"/>
              <a:cs typeface="+mn-lt"/>
            </a:endParaRPr>
          </a:p>
          <a:p>
            <a:pPr>
              <a:lnSpc>
                <a:spcPct val="150000"/>
              </a:lnSpc>
            </a:pPr>
            <a:r>
              <a:rPr lang="en-GB" sz="1200" dirty="0">
                <a:ea typeface="+mn-lt"/>
                <a:cs typeface="+mn-lt"/>
                <a:hlinkClick r:id="rId5"/>
              </a:rPr>
              <a:t>https://www.carmarthenshire.gov.wales/media/2339/workforce-information-report-2015-16-final.pdf</a:t>
            </a:r>
            <a:r>
              <a:rPr lang="en-GB" dirty="0">
                <a:ea typeface="+mn-lt"/>
                <a:cs typeface="+mn-lt"/>
              </a:rPr>
              <a:t> </a:t>
            </a:r>
            <a:endParaRPr lang="en-GB" dirty="0"/>
          </a:p>
          <a:p>
            <a:pPr>
              <a:lnSpc>
                <a:spcPct val="150000"/>
              </a:lnSpc>
            </a:pPr>
            <a:r>
              <a:rPr lang="en-GB" sz="1200">
                <a:solidFill>
                  <a:schemeClr val="bg1"/>
                </a:solidFill>
                <a:latin typeface="Arial"/>
                <a:cs typeface="Arial"/>
              </a:rPr>
              <a:t>(Accessed: 9th January 2020).</a:t>
            </a:r>
            <a:endParaRPr lang="en-GB" sz="1200" dirty="0">
              <a:solidFill>
                <a:schemeClr val="bg1"/>
              </a:solidFill>
              <a:latin typeface="Arial"/>
              <a:cs typeface="Arial"/>
            </a:endParaRPr>
          </a:p>
          <a:p>
            <a:pPr>
              <a:lnSpc>
                <a:spcPct val="150000"/>
              </a:lnSpc>
            </a:pPr>
            <a:endParaRPr lang="en-GB" sz="1200" dirty="0">
              <a:solidFill>
                <a:schemeClr val="bg1"/>
              </a:solidFill>
              <a:latin typeface="Arial"/>
              <a:cs typeface="Arial"/>
            </a:endParaRPr>
          </a:p>
          <a:p>
            <a:pPr>
              <a:lnSpc>
                <a:spcPct val="150000"/>
              </a:lnSpc>
            </a:pPr>
            <a:r>
              <a:rPr lang="en-GB" sz="1200">
                <a:solidFill>
                  <a:schemeClr val="bg1"/>
                </a:solidFill>
                <a:latin typeface="Arial"/>
                <a:cs typeface="Arial"/>
              </a:rPr>
              <a:t>CCC (2020) </a:t>
            </a:r>
            <a:r>
              <a:rPr lang="en-GB" sz="1200" i="1">
                <a:solidFill>
                  <a:schemeClr val="bg1"/>
                </a:solidFill>
                <a:latin typeface="Arial"/>
                <a:cs typeface="Arial"/>
              </a:rPr>
              <a:t>Equality and Diversity</a:t>
            </a:r>
            <a:r>
              <a:rPr lang="en-GB" sz="1200">
                <a:solidFill>
                  <a:schemeClr val="bg1"/>
                </a:solidFill>
                <a:latin typeface="Arial"/>
                <a:cs typeface="Arial"/>
              </a:rPr>
              <a:t>, Available at: </a:t>
            </a:r>
            <a:r>
              <a:rPr lang="en-GB" sz="1200" dirty="0">
                <a:ea typeface="+mn-lt"/>
                <a:cs typeface="+mn-lt"/>
                <a:hlinkClick r:id="rId6"/>
              </a:rPr>
              <a:t>https://www.carmarthenshire.gov.wales/home/council-democracy/equality-diversity/</a:t>
            </a:r>
            <a:endParaRPr lang="en-GB" sz="1200" dirty="0">
              <a:solidFill>
                <a:schemeClr val="bg1"/>
              </a:solidFill>
              <a:latin typeface="Arial"/>
              <a:cs typeface="Arial"/>
            </a:endParaRPr>
          </a:p>
          <a:p>
            <a:pPr>
              <a:lnSpc>
                <a:spcPct val="150000"/>
              </a:lnSpc>
            </a:pPr>
            <a:r>
              <a:rPr lang="en-GB" sz="1200">
                <a:solidFill>
                  <a:schemeClr val="bg1"/>
                </a:solidFill>
                <a:latin typeface="Arial"/>
                <a:cs typeface="Arial"/>
              </a:rPr>
              <a:t>(Accessed: 9th January 2020).</a:t>
            </a:r>
          </a:p>
          <a:p>
            <a:pPr>
              <a:lnSpc>
                <a:spcPct val="150000"/>
              </a:lnSpc>
            </a:pPr>
            <a:endParaRPr lang="en-GB" sz="1200" dirty="0">
              <a:solidFill>
                <a:schemeClr val="bg1"/>
              </a:solidFill>
              <a:latin typeface="Arial"/>
              <a:cs typeface="Arial"/>
            </a:endParaRPr>
          </a:p>
          <a:p>
            <a:pPr>
              <a:lnSpc>
                <a:spcPct val="150000"/>
              </a:lnSpc>
            </a:pPr>
            <a:r>
              <a:rPr lang="en-GB" sz="1200">
                <a:solidFill>
                  <a:schemeClr val="bg1"/>
                </a:solidFill>
                <a:latin typeface="Arial"/>
                <a:cs typeface="Arial"/>
              </a:rPr>
              <a:t>Davies, D. (2019) </a:t>
            </a:r>
            <a:r>
              <a:rPr lang="en-GB" sz="1200" i="1">
                <a:solidFill>
                  <a:schemeClr val="bg1"/>
                </a:solidFill>
                <a:latin typeface="Arial"/>
                <a:cs typeface="Arial"/>
              </a:rPr>
              <a:t>Children in care warning from justice commission in Wales</a:t>
            </a:r>
            <a:r>
              <a:rPr lang="en-GB" sz="1200">
                <a:solidFill>
                  <a:schemeClr val="bg1"/>
                </a:solidFill>
                <a:latin typeface="Arial"/>
                <a:cs typeface="Arial"/>
              </a:rPr>
              <a:t>, Available at: </a:t>
            </a:r>
            <a:endParaRPr lang="en-GB" sz="1200">
              <a:ea typeface="+mn-lt"/>
              <a:cs typeface="+mn-lt"/>
            </a:endParaRPr>
          </a:p>
          <a:p>
            <a:pPr>
              <a:lnSpc>
                <a:spcPct val="150000"/>
              </a:lnSpc>
            </a:pPr>
            <a:r>
              <a:rPr lang="en-GB" sz="1200" dirty="0">
                <a:latin typeface="Calisto MT"/>
                <a:cs typeface="Arial"/>
                <a:hlinkClick r:id="rId7"/>
              </a:rPr>
              <a:t>https://www.bbc.co.uk/news/uk-wales-50152913</a:t>
            </a:r>
            <a:r>
              <a:rPr lang="en-GB" sz="1200">
                <a:solidFill>
                  <a:schemeClr val="bg1"/>
                </a:solidFill>
                <a:latin typeface="Arial"/>
                <a:cs typeface="Arial"/>
              </a:rPr>
              <a:t> (Accessed: 11th January 2020).</a:t>
            </a:r>
            <a:endParaRPr lang="en-GB" sz="1200">
              <a:ea typeface="+mn-lt"/>
              <a:cs typeface="+mn-lt"/>
            </a:endParaRPr>
          </a:p>
          <a:p>
            <a:pPr>
              <a:lnSpc>
                <a:spcPct val="150000"/>
              </a:lnSpc>
            </a:pPr>
            <a:endParaRPr lang="en-GB" sz="1200" dirty="0">
              <a:solidFill>
                <a:schemeClr val="bg1"/>
              </a:solidFill>
              <a:latin typeface="Arial"/>
              <a:cs typeface="Arial"/>
            </a:endParaRPr>
          </a:p>
          <a:p>
            <a:pPr>
              <a:lnSpc>
                <a:spcPct val="150000"/>
              </a:lnSpc>
            </a:pPr>
            <a:endParaRPr lang="en-GB">
              <a:solidFill>
                <a:schemeClr val="bg1"/>
              </a:solidFill>
            </a:endParaRPr>
          </a:p>
        </p:txBody>
      </p:sp>
    </p:spTree>
    <p:extLst>
      <p:ext uri="{BB962C8B-B14F-4D97-AF65-F5344CB8AC3E}">
        <p14:creationId xmlns:p14="http://schemas.microsoft.com/office/powerpoint/2010/main" val="16501258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262AF2-44E1-49EE-B494-AA89FE23238F}"/>
              </a:ext>
            </a:extLst>
          </p:cNvPr>
          <p:cNvSpPr txBox="1"/>
          <p:nvPr/>
        </p:nvSpPr>
        <p:spPr>
          <a:xfrm>
            <a:off x="152400" y="0"/>
            <a:ext cx="10017760" cy="86451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200">
                <a:solidFill>
                  <a:schemeClr val="bg1"/>
                </a:solidFill>
                <a:latin typeface="Arial"/>
                <a:cs typeface="Arial"/>
              </a:rPr>
              <a:t>DDP Network (2020) </a:t>
            </a:r>
            <a:r>
              <a:rPr lang="en-GB" sz="1200" i="1">
                <a:solidFill>
                  <a:schemeClr val="bg1"/>
                </a:solidFill>
                <a:latin typeface="Arial"/>
                <a:cs typeface="Arial"/>
              </a:rPr>
              <a:t>What is meant by PACE?</a:t>
            </a:r>
            <a:r>
              <a:rPr lang="en-GB" sz="1200">
                <a:solidFill>
                  <a:schemeClr val="bg1"/>
                </a:solidFill>
                <a:latin typeface="Arial"/>
                <a:cs typeface="Arial"/>
              </a:rPr>
              <a:t> Available at:</a:t>
            </a:r>
            <a:endParaRPr lang="en-GB" sz="1200">
              <a:solidFill>
                <a:schemeClr val="bg1"/>
              </a:solidFill>
              <a:ea typeface="+mn-lt"/>
              <a:cs typeface="+mn-lt"/>
            </a:endParaRPr>
          </a:p>
          <a:p>
            <a:pPr>
              <a:lnSpc>
                <a:spcPct val="150000"/>
              </a:lnSpc>
            </a:pPr>
            <a:r>
              <a:rPr lang="en-GB" sz="1200" dirty="0">
                <a:latin typeface="Calisto MT"/>
                <a:cs typeface="Arial"/>
                <a:hlinkClick r:id="rId2"/>
              </a:rPr>
              <a:t>https://ddpnetwork.org/about-ddp/meant-pace/</a:t>
            </a:r>
            <a:r>
              <a:rPr lang="en-GB" sz="1200" dirty="0">
                <a:latin typeface="Calisto MT"/>
                <a:cs typeface="Arial"/>
              </a:rPr>
              <a:t> </a:t>
            </a:r>
            <a:r>
              <a:rPr lang="en-GB" sz="1200">
                <a:solidFill>
                  <a:schemeClr val="bg1"/>
                </a:solidFill>
                <a:latin typeface="Arial"/>
                <a:cs typeface="Arial"/>
              </a:rPr>
              <a:t>(Accessed: 9th January 2020).</a:t>
            </a:r>
            <a:endParaRPr lang="en-GB" sz="1200">
              <a:solidFill>
                <a:schemeClr val="bg1"/>
              </a:solidFill>
              <a:ea typeface="+mn-lt"/>
              <a:cs typeface="+mn-lt"/>
            </a:endParaRPr>
          </a:p>
          <a:p>
            <a:pPr>
              <a:lnSpc>
                <a:spcPct val="150000"/>
              </a:lnSpc>
            </a:pPr>
            <a:endParaRPr lang="en-GB" sz="1200" dirty="0">
              <a:solidFill>
                <a:schemeClr val="bg1"/>
              </a:solidFill>
              <a:latin typeface="Arial"/>
              <a:cs typeface="Arial"/>
            </a:endParaRPr>
          </a:p>
          <a:p>
            <a:pPr>
              <a:lnSpc>
                <a:spcPct val="150000"/>
              </a:lnSpc>
            </a:pPr>
            <a:r>
              <a:rPr lang="en-GB" sz="1200">
                <a:solidFill>
                  <a:schemeClr val="bg1"/>
                </a:solidFill>
                <a:latin typeface="Arial"/>
                <a:cs typeface="Arial"/>
              </a:rPr>
              <a:t>Future Generations Commissioner for Wales (2020)</a:t>
            </a:r>
            <a:r>
              <a:rPr lang="en-GB" sz="1200" i="1">
                <a:solidFill>
                  <a:schemeClr val="bg1"/>
                </a:solidFill>
                <a:latin typeface="Arial"/>
                <a:cs typeface="Arial"/>
              </a:rPr>
              <a:t> Well-being of Future Generations (Wales) Act 2015,</a:t>
            </a:r>
            <a:r>
              <a:rPr lang="en-GB" sz="1200">
                <a:solidFill>
                  <a:schemeClr val="bg1"/>
                </a:solidFill>
                <a:latin typeface="Arial"/>
                <a:cs typeface="Arial"/>
              </a:rPr>
              <a:t> Available at:</a:t>
            </a:r>
            <a:endParaRPr lang="en-GB" sz="1200" dirty="0">
              <a:solidFill>
                <a:schemeClr val="bg1"/>
              </a:solidFill>
              <a:latin typeface="Arial"/>
              <a:cs typeface="Arial"/>
            </a:endParaRPr>
          </a:p>
          <a:p>
            <a:pPr>
              <a:lnSpc>
                <a:spcPct val="150000"/>
              </a:lnSpc>
            </a:pPr>
            <a:r>
              <a:rPr lang="en-GB" sz="1200" dirty="0">
                <a:ea typeface="+mn-lt"/>
                <a:cs typeface="+mn-lt"/>
                <a:hlinkClick r:id="rId3"/>
              </a:rPr>
              <a:t>https://futuregenerations.wales/about-us/future-generations-act/</a:t>
            </a:r>
            <a:r>
              <a:rPr lang="en-GB" sz="1200">
                <a:solidFill>
                  <a:schemeClr val="bg1"/>
                </a:solidFill>
                <a:latin typeface="Arial"/>
                <a:ea typeface="+mn-lt"/>
                <a:cs typeface="+mn-lt"/>
              </a:rPr>
              <a:t> (Accessed: 14th January 2020).</a:t>
            </a:r>
            <a:endParaRPr lang="en-GB" sz="1200">
              <a:solidFill>
                <a:schemeClr val="bg1"/>
              </a:solidFill>
              <a:latin typeface="Arial"/>
              <a:cs typeface="Arial"/>
            </a:endParaRPr>
          </a:p>
          <a:p>
            <a:pPr>
              <a:lnSpc>
                <a:spcPct val="150000"/>
              </a:lnSpc>
            </a:pPr>
            <a:endParaRPr lang="en-GB" sz="1200" dirty="0">
              <a:solidFill>
                <a:schemeClr val="bg1"/>
              </a:solidFill>
              <a:latin typeface="Arial"/>
              <a:cs typeface="Arial"/>
            </a:endParaRPr>
          </a:p>
          <a:p>
            <a:pPr>
              <a:lnSpc>
                <a:spcPct val="150000"/>
              </a:lnSpc>
            </a:pPr>
            <a:r>
              <a:rPr lang="en-GB" sz="1200">
                <a:solidFill>
                  <a:schemeClr val="bg1"/>
                </a:solidFill>
                <a:latin typeface="Arial"/>
                <a:cs typeface="Arial"/>
              </a:rPr>
              <a:t>KCA (2018) </a:t>
            </a:r>
            <a:r>
              <a:rPr lang="en-GB" sz="1200" i="1">
                <a:solidFill>
                  <a:schemeClr val="bg1"/>
                </a:solidFill>
                <a:latin typeface="Arial"/>
                <a:cs typeface="Arial"/>
              </a:rPr>
              <a:t>Qualifications for a knowledgable, skilled and confident workforce, Candidate handbook</a:t>
            </a:r>
            <a:r>
              <a:rPr lang="en-GB" sz="1200">
                <a:solidFill>
                  <a:schemeClr val="bg1"/>
                </a:solidFill>
                <a:latin typeface="Arial"/>
                <a:cs typeface="Arial"/>
              </a:rPr>
              <a:t>, Available at:</a:t>
            </a:r>
            <a:endParaRPr lang="en-GB" sz="1200">
              <a:solidFill>
                <a:schemeClr val="bg1"/>
              </a:solidFill>
              <a:ea typeface="+mn-lt"/>
              <a:cs typeface="+mn-lt"/>
            </a:endParaRPr>
          </a:p>
          <a:p>
            <a:pPr>
              <a:lnSpc>
                <a:spcPct val="150000"/>
              </a:lnSpc>
            </a:pPr>
            <a:r>
              <a:rPr lang="en-GB" sz="1200" dirty="0">
                <a:latin typeface="Calisto MT"/>
                <a:cs typeface="Arial"/>
                <a:hlinkClick r:id="rId4"/>
              </a:rPr>
              <a:t>file:///C:/Users/Owner/Downloads/180522%20Candidate%20Handbook.pdf</a:t>
            </a:r>
            <a:r>
              <a:rPr lang="en-GB" sz="1200" dirty="0">
                <a:latin typeface="Calisto MT"/>
                <a:cs typeface="Arial"/>
              </a:rPr>
              <a:t>(</a:t>
            </a:r>
            <a:r>
              <a:rPr lang="en-GB" sz="1200">
                <a:solidFill>
                  <a:schemeClr val="bg1"/>
                </a:solidFill>
                <a:latin typeface="Arial"/>
                <a:cs typeface="Arial"/>
              </a:rPr>
              <a:t>(Accessed: 9th January 2020).</a:t>
            </a:r>
            <a:endParaRPr lang="en-GB" sz="1200">
              <a:solidFill>
                <a:schemeClr val="bg1"/>
              </a:solidFill>
              <a:ea typeface="+mn-lt"/>
              <a:cs typeface="+mn-lt"/>
            </a:endParaRPr>
          </a:p>
          <a:p>
            <a:pPr>
              <a:lnSpc>
                <a:spcPct val="150000"/>
              </a:lnSpc>
            </a:pPr>
            <a:endParaRPr lang="en-GB" sz="1200" dirty="0">
              <a:solidFill>
                <a:schemeClr val="bg1"/>
              </a:solidFill>
              <a:latin typeface="Arial"/>
              <a:cs typeface="Arial"/>
            </a:endParaRPr>
          </a:p>
          <a:p>
            <a:pPr>
              <a:lnSpc>
                <a:spcPct val="150000"/>
              </a:lnSpc>
            </a:pPr>
            <a:r>
              <a:rPr lang="en-GB" sz="1200">
                <a:solidFill>
                  <a:schemeClr val="bg1"/>
                </a:solidFill>
                <a:latin typeface="Arial"/>
                <a:cs typeface="Arial"/>
              </a:rPr>
              <a:t>Louis, S (2020) </a:t>
            </a:r>
            <a:r>
              <a:rPr lang="en-GB" sz="1200" i="1">
                <a:solidFill>
                  <a:schemeClr val="bg1"/>
                </a:solidFill>
                <a:latin typeface="Arial"/>
                <a:cs typeface="Arial"/>
              </a:rPr>
              <a:t>Understanding the Network for Learning and Schemas,</a:t>
            </a:r>
            <a:r>
              <a:rPr lang="en-GB" sz="1200">
                <a:solidFill>
                  <a:schemeClr val="bg1"/>
                </a:solidFill>
                <a:latin typeface="Arial"/>
                <a:cs typeface="Arial"/>
              </a:rPr>
              <a:t> Available at: </a:t>
            </a:r>
            <a:endParaRPr lang="en-GB" sz="1200">
              <a:ea typeface="+mn-lt"/>
              <a:cs typeface="+mn-lt"/>
            </a:endParaRPr>
          </a:p>
          <a:p>
            <a:pPr>
              <a:lnSpc>
                <a:spcPct val="150000"/>
              </a:lnSpc>
            </a:pPr>
            <a:r>
              <a:rPr lang="en-GB" sz="1200" dirty="0">
                <a:latin typeface="Calisto MT"/>
                <a:cs typeface="Arial"/>
                <a:hlinkClick r:id="rId5"/>
              </a:rPr>
              <a:t>https://mail.google.com/mail/u/0/?tab=rm&amp;ogbl#inbox/FMfcgxwGCkfcRNJQTlTZRcbSgdBbXSvZ?projector=1&amp;messagePartId=0.1</a:t>
            </a:r>
            <a:r>
              <a:rPr lang="en-GB" sz="1200">
                <a:solidFill>
                  <a:schemeClr val="bg1"/>
                </a:solidFill>
                <a:latin typeface="Arial"/>
                <a:cs typeface="Arial"/>
              </a:rPr>
              <a:t> (Accessed:14th January 2020).</a:t>
            </a:r>
            <a:endParaRPr lang="en-GB" sz="1200">
              <a:ea typeface="+mn-lt"/>
              <a:cs typeface="+mn-lt"/>
            </a:endParaRPr>
          </a:p>
          <a:p>
            <a:pPr>
              <a:lnSpc>
                <a:spcPct val="150000"/>
              </a:lnSpc>
            </a:pPr>
            <a:endParaRPr lang="en-GB" sz="1200" dirty="0">
              <a:solidFill>
                <a:schemeClr val="bg1"/>
              </a:solidFill>
              <a:latin typeface="Arial"/>
              <a:cs typeface="Arial"/>
            </a:endParaRPr>
          </a:p>
          <a:p>
            <a:pPr>
              <a:lnSpc>
                <a:spcPct val="150000"/>
              </a:lnSpc>
            </a:pPr>
            <a:r>
              <a:rPr lang="en-GB" sz="1200">
                <a:solidFill>
                  <a:schemeClr val="bg1"/>
                </a:solidFill>
                <a:latin typeface="Arial"/>
                <a:cs typeface="Arial"/>
              </a:rPr>
              <a:t>Mid and West Wales Adoption Service (2019)</a:t>
            </a:r>
            <a:r>
              <a:rPr lang="en-GB" sz="1200" i="1">
                <a:solidFill>
                  <a:schemeClr val="bg1"/>
                </a:solidFill>
                <a:latin typeface="Arial"/>
                <a:cs typeface="Arial"/>
              </a:rPr>
              <a:t> Adoption Support Worker May 2019 Job Profile,</a:t>
            </a:r>
            <a:r>
              <a:rPr lang="en-GB" sz="1200">
                <a:solidFill>
                  <a:schemeClr val="bg1"/>
                </a:solidFill>
                <a:latin typeface="Arial"/>
                <a:cs typeface="Arial"/>
              </a:rPr>
              <a:t> Education and Children Services, Carmarthenshire County Council.</a:t>
            </a:r>
            <a:endParaRPr lang="en-GB" sz="1200">
              <a:solidFill>
                <a:schemeClr val="bg1"/>
              </a:solidFill>
              <a:latin typeface="Arial"/>
              <a:ea typeface="+mn-lt"/>
              <a:cs typeface="Arial"/>
            </a:endParaRPr>
          </a:p>
          <a:p>
            <a:endParaRPr lang="en-GB" sz="1200" dirty="0">
              <a:solidFill>
                <a:schemeClr val="bg1"/>
              </a:solidFill>
              <a:latin typeface="Arial"/>
              <a:cs typeface="Arial"/>
            </a:endParaRPr>
          </a:p>
          <a:p>
            <a:r>
              <a:rPr lang="en-GB" sz="1200">
                <a:solidFill>
                  <a:schemeClr val="bg1"/>
                </a:solidFill>
                <a:latin typeface="Arial"/>
                <a:cs typeface="Arial"/>
              </a:rPr>
              <a:t>National Adoption Service (2020) Adoption Register for Wales, Available at:</a:t>
            </a:r>
            <a:endParaRPr lang="en-GB" sz="1200" dirty="0">
              <a:solidFill>
                <a:schemeClr val="bg1"/>
              </a:solidFill>
              <a:latin typeface="Arial"/>
              <a:cs typeface="Arial"/>
            </a:endParaRPr>
          </a:p>
          <a:p>
            <a:r>
              <a:rPr lang="en-GB" sz="1200" dirty="0">
                <a:ea typeface="+mn-lt"/>
                <a:cs typeface="+mn-lt"/>
                <a:hlinkClick r:id="rId6"/>
              </a:rPr>
              <a:t>https://www.adoptcymru.com/adoption-register-wales</a:t>
            </a:r>
            <a:r>
              <a:rPr lang="en-GB" sz="1200">
                <a:solidFill>
                  <a:schemeClr val="bg1"/>
                </a:solidFill>
                <a:latin typeface="Arial"/>
                <a:ea typeface="+mn-lt"/>
                <a:cs typeface="+mn-lt"/>
              </a:rPr>
              <a:t> (Accessed:17th January 2020).</a:t>
            </a:r>
            <a:endParaRPr lang="en-GB" sz="1200">
              <a:solidFill>
                <a:schemeClr val="bg1"/>
              </a:solidFill>
              <a:latin typeface="Arial"/>
              <a:cs typeface="Arial"/>
            </a:endParaRPr>
          </a:p>
          <a:p>
            <a:pPr>
              <a:lnSpc>
                <a:spcPct val="150000"/>
              </a:lnSpc>
            </a:pPr>
            <a:endParaRPr lang="en-GB" sz="1200" dirty="0">
              <a:solidFill>
                <a:schemeClr val="bg1"/>
              </a:solidFill>
              <a:latin typeface="Arial"/>
              <a:cs typeface="Arial"/>
            </a:endParaRPr>
          </a:p>
          <a:p>
            <a:pPr>
              <a:lnSpc>
                <a:spcPct val="150000"/>
              </a:lnSpc>
            </a:pPr>
            <a:r>
              <a:rPr lang="en-GB" sz="1200">
                <a:solidFill>
                  <a:schemeClr val="bg1"/>
                </a:solidFill>
                <a:latin typeface="Arial"/>
                <a:cs typeface="Arial"/>
              </a:rPr>
              <a:t>Pembrokeshire County Council (2019)</a:t>
            </a:r>
            <a:r>
              <a:rPr lang="en-GB" sz="1200" i="1">
                <a:solidFill>
                  <a:schemeClr val="bg1"/>
                </a:solidFill>
                <a:latin typeface="Arial"/>
                <a:cs typeface="Arial"/>
              </a:rPr>
              <a:t> Job Profile,</a:t>
            </a:r>
            <a:r>
              <a:rPr lang="en-GB" sz="1200">
                <a:solidFill>
                  <a:schemeClr val="bg1"/>
                </a:solidFill>
                <a:latin typeface="Arial"/>
                <a:cs typeface="Arial"/>
              </a:rPr>
              <a:t> Available at: </a:t>
            </a:r>
            <a:endParaRPr lang="en-GB" sz="1200">
              <a:solidFill>
                <a:schemeClr val="bg1"/>
              </a:solidFill>
              <a:ea typeface="+mn-lt"/>
              <a:cs typeface="+mn-lt"/>
            </a:endParaRPr>
          </a:p>
          <a:p>
            <a:pPr>
              <a:lnSpc>
                <a:spcPct val="150000"/>
              </a:lnSpc>
            </a:pPr>
            <a:r>
              <a:rPr lang="en-GB" sz="1200" dirty="0">
                <a:latin typeface="Calisto MT"/>
                <a:cs typeface="Arial"/>
                <a:hlinkClick r:id="rId7"/>
              </a:rPr>
              <a:t>https://jobs.pembrokeshire.gov.uk/tlive_webrecruitment/wrd/run/ETREC107GF.open?VACANCY_ID%3d961794Bmye&amp;WVID=7472197Xwc</a:t>
            </a:r>
            <a:r>
              <a:rPr lang="en-GB" sz="1200">
                <a:latin typeface="Calisto MT"/>
                <a:cs typeface="Arial"/>
              </a:rPr>
              <a:t> A</a:t>
            </a:r>
            <a:endParaRPr lang="en-GB" sz="1200" dirty="0">
              <a:ea typeface="+mn-lt"/>
              <a:cs typeface="+mn-lt"/>
            </a:endParaRPr>
          </a:p>
          <a:p>
            <a:pPr>
              <a:lnSpc>
                <a:spcPct val="150000"/>
              </a:lnSpc>
            </a:pPr>
            <a:r>
              <a:rPr lang="en-GB" sz="1200">
                <a:solidFill>
                  <a:schemeClr val="bg1"/>
                </a:solidFill>
                <a:latin typeface="Arial"/>
                <a:cs typeface="Arial"/>
              </a:rPr>
              <a:t>(Accessed: 30th December 2019).</a:t>
            </a:r>
            <a:endParaRPr lang="en-GB" sz="1200" dirty="0">
              <a:solidFill>
                <a:schemeClr val="bg1"/>
              </a:solidFill>
              <a:ea typeface="+mn-lt"/>
              <a:cs typeface="+mn-lt"/>
            </a:endParaRPr>
          </a:p>
          <a:p>
            <a:pPr>
              <a:lnSpc>
                <a:spcPct val="150000"/>
              </a:lnSpc>
            </a:pPr>
            <a:r>
              <a:rPr lang="en-GB" sz="1200">
                <a:solidFill>
                  <a:schemeClr val="bg1"/>
                </a:solidFill>
                <a:latin typeface="Arial"/>
                <a:cs typeface="Arial"/>
              </a:rPr>
              <a:t>Public Health Wales (2015) </a:t>
            </a:r>
            <a:r>
              <a:rPr lang="en-GB" sz="1200" i="1">
                <a:solidFill>
                  <a:schemeClr val="bg1"/>
                </a:solidFill>
                <a:latin typeface="Arial"/>
                <a:cs typeface="Arial"/>
              </a:rPr>
              <a:t>Adverse Childhood Experiences (ACE's) and their impact on health harming bahaviours in the Welsh adult population</a:t>
            </a:r>
            <a:r>
              <a:rPr lang="en-GB" sz="1200">
                <a:solidFill>
                  <a:schemeClr val="bg1"/>
                </a:solidFill>
                <a:latin typeface="Arial"/>
                <a:cs typeface="Arial"/>
              </a:rPr>
              <a:t>, Available at:</a:t>
            </a:r>
            <a:endParaRPr lang="en-GB" sz="1200">
              <a:ea typeface="+mn-lt"/>
              <a:cs typeface="+mn-lt"/>
            </a:endParaRPr>
          </a:p>
          <a:p>
            <a:pPr>
              <a:lnSpc>
                <a:spcPct val="150000"/>
              </a:lnSpc>
            </a:pPr>
            <a:r>
              <a:rPr lang="en-GB" sz="1200" dirty="0">
                <a:latin typeface="Calisto MT"/>
                <a:cs typeface="Arial"/>
                <a:hlinkClick r:id="rId8"/>
              </a:rPr>
              <a:t>http://www2.nphs.wales.nhs.uk:8080/PRIDDocs.nsf/7c21215d6d0c613e80256f490030c05a/d488a3852491bc1d80257f370038919e/$FILE/ACE%20Report%20FINAL%20(E).pdf</a:t>
            </a:r>
            <a:r>
              <a:rPr lang="en-GB" sz="1200">
                <a:solidFill>
                  <a:schemeClr val="bg1"/>
                </a:solidFill>
                <a:latin typeface="Arial"/>
                <a:cs typeface="Arial"/>
              </a:rPr>
              <a:t> (Accessed:11th January 2020).</a:t>
            </a:r>
            <a:endParaRPr lang="en-GB" sz="1200">
              <a:ea typeface="+mn-lt"/>
              <a:cs typeface="+mn-lt"/>
            </a:endParaRPr>
          </a:p>
          <a:p>
            <a:pPr algn="l">
              <a:lnSpc>
                <a:spcPct val="150000"/>
              </a:lnSpc>
            </a:pPr>
            <a:endParaRPr lang="en-GB" sz="1200" dirty="0">
              <a:solidFill>
                <a:schemeClr val="bg1"/>
              </a:solidFill>
              <a:latin typeface="Arial"/>
              <a:cs typeface="Arial"/>
            </a:endParaRPr>
          </a:p>
          <a:p>
            <a:pPr>
              <a:lnSpc>
                <a:spcPct val="150000"/>
              </a:lnSpc>
            </a:pPr>
            <a:endParaRPr lang="en-GB" sz="1200" dirty="0">
              <a:solidFill>
                <a:schemeClr val="bg1"/>
              </a:solidFill>
              <a:latin typeface="Arial"/>
              <a:cs typeface="Arial"/>
            </a:endParaRPr>
          </a:p>
          <a:p>
            <a:pPr>
              <a:lnSpc>
                <a:spcPct val="150000"/>
              </a:lnSpc>
            </a:pPr>
            <a:endParaRPr lang="en-GB" sz="1200" dirty="0">
              <a:solidFill>
                <a:schemeClr val="bg1"/>
              </a:solidFill>
              <a:latin typeface="Arial"/>
              <a:cs typeface="Arial"/>
            </a:endParaRPr>
          </a:p>
          <a:p>
            <a:pPr>
              <a:lnSpc>
                <a:spcPct val="150000"/>
              </a:lnSpc>
            </a:pPr>
            <a:endParaRPr lang="en-GB" sz="1200" dirty="0">
              <a:solidFill>
                <a:schemeClr val="bg1"/>
              </a:solidFill>
              <a:latin typeface="Arial"/>
              <a:cs typeface="Arial"/>
            </a:endParaRPr>
          </a:p>
          <a:p>
            <a:pPr>
              <a:lnSpc>
                <a:spcPct val="150000"/>
              </a:lnSpc>
            </a:pPr>
            <a:endParaRPr lang="en-GB" sz="1200" dirty="0">
              <a:solidFill>
                <a:schemeClr val="bg1"/>
              </a:solidFill>
              <a:latin typeface="Arial"/>
              <a:cs typeface="Arial"/>
            </a:endParaRPr>
          </a:p>
          <a:p>
            <a:pPr>
              <a:lnSpc>
                <a:spcPct val="150000"/>
              </a:lnSpc>
            </a:pPr>
            <a:endParaRPr lang="en-GB" sz="1200">
              <a:solidFill>
                <a:schemeClr val="bg1"/>
              </a:solidFill>
              <a:latin typeface="Arial"/>
              <a:cs typeface="Arial"/>
            </a:endParaRPr>
          </a:p>
        </p:txBody>
      </p:sp>
    </p:spTree>
    <p:extLst>
      <p:ext uri="{BB962C8B-B14F-4D97-AF65-F5344CB8AC3E}">
        <p14:creationId xmlns:p14="http://schemas.microsoft.com/office/powerpoint/2010/main" val="253944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8C22ECF-1E16-487E-B74F-C0333D86C48D}"/>
              </a:ext>
            </a:extLst>
          </p:cNvPr>
          <p:cNvSpPr txBox="1"/>
          <p:nvPr/>
        </p:nvSpPr>
        <p:spPr>
          <a:xfrm>
            <a:off x="254000" y="172720"/>
            <a:ext cx="11328400" cy="64304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endParaRPr lang="en-GB" sz="1200" dirty="0">
              <a:solidFill>
                <a:schemeClr val="bg1"/>
              </a:solidFill>
              <a:latin typeface="Arial"/>
              <a:cs typeface="Arial"/>
            </a:endParaRPr>
          </a:p>
          <a:p>
            <a:pPr>
              <a:lnSpc>
                <a:spcPct val="150000"/>
              </a:lnSpc>
            </a:pPr>
            <a:r>
              <a:rPr lang="en-GB" sz="1200">
                <a:solidFill>
                  <a:schemeClr val="bg1"/>
                </a:solidFill>
                <a:latin typeface="Arial"/>
                <a:cs typeface="Arial"/>
              </a:rPr>
              <a:t>Rees, J. (2019) </a:t>
            </a:r>
            <a:r>
              <a:rPr lang="en-GB" sz="1200" i="1">
                <a:solidFill>
                  <a:schemeClr val="bg1"/>
                </a:solidFill>
                <a:latin typeface="Arial"/>
                <a:cs typeface="Arial"/>
              </a:rPr>
              <a:t>Justice powers for Wales urged by commission,</a:t>
            </a:r>
            <a:r>
              <a:rPr lang="en-GB" sz="1200">
                <a:solidFill>
                  <a:schemeClr val="bg1"/>
                </a:solidFill>
                <a:latin typeface="Arial"/>
                <a:cs typeface="Arial"/>
              </a:rPr>
              <a:t> Available at: </a:t>
            </a:r>
            <a:endParaRPr lang="en-GB" sz="1200">
              <a:solidFill>
                <a:schemeClr val="bg1"/>
              </a:solidFill>
              <a:ea typeface="+mn-lt"/>
              <a:cs typeface="+mn-lt"/>
            </a:endParaRPr>
          </a:p>
          <a:p>
            <a:pPr>
              <a:lnSpc>
                <a:spcPct val="150000"/>
              </a:lnSpc>
            </a:pPr>
            <a:r>
              <a:rPr lang="en-GB" sz="1200" dirty="0">
                <a:latin typeface="Calisto MT"/>
                <a:cs typeface="Arial"/>
                <a:hlinkClick r:id="rId2"/>
              </a:rPr>
              <a:t>https://www.bbc.co.uk/news/uk-wales-50128933</a:t>
            </a:r>
            <a:r>
              <a:rPr lang="en-GB" sz="1200">
                <a:solidFill>
                  <a:schemeClr val="bg1"/>
                </a:solidFill>
                <a:latin typeface="Arial"/>
                <a:cs typeface="Arial"/>
              </a:rPr>
              <a:t> (Accessed: 11th January 2020).</a:t>
            </a:r>
            <a:endParaRPr lang="en-GB" sz="1200">
              <a:ea typeface="+mn-lt"/>
              <a:cs typeface="+mn-lt"/>
            </a:endParaRPr>
          </a:p>
          <a:p>
            <a:pPr>
              <a:lnSpc>
                <a:spcPct val="150000"/>
              </a:lnSpc>
            </a:pPr>
            <a:endParaRPr lang="en-GB" sz="1200" dirty="0">
              <a:solidFill>
                <a:schemeClr val="bg1"/>
              </a:solidFill>
              <a:latin typeface="Arial"/>
              <a:cs typeface="Arial"/>
            </a:endParaRPr>
          </a:p>
          <a:p>
            <a:pPr>
              <a:lnSpc>
                <a:spcPct val="150000"/>
              </a:lnSpc>
            </a:pPr>
            <a:r>
              <a:rPr lang="en-GB" sz="1200">
                <a:solidFill>
                  <a:schemeClr val="bg1"/>
                </a:solidFill>
                <a:latin typeface="Arial"/>
                <a:cs typeface="Arial"/>
              </a:rPr>
              <a:t>Rimmer, M. (2019) </a:t>
            </a:r>
            <a:r>
              <a:rPr lang="en-GB" sz="1200" i="1">
                <a:solidFill>
                  <a:schemeClr val="bg1"/>
                </a:solidFill>
                <a:latin typeface="Arial"/>
                <a:cs typeface="Arial"/>
              </a:rPr>
              <a:t>Adoption: familie's new support is crucial.</a:t>
            </a:r>
            <a:r>
              <a:rPr lang="en-GB" sz="1200">
                <a:solidFill>
                  <a:schemeClr val="bg1"/>
                </a:solidFill>
                <a:latin typeface="Arial"/>
                <a:cs typeface="Arial"/>
              </a:rPr>
              <a:t> Available at:</a:t>
            </a:r>
            <a:endParaRPr lang="en-GB" sz="1200" dirty="0">
              <a:solidFill>
                <a:schemeClr val="bg1"/>
              </a:solidFill>
              <a:latin typeface="Arial"/>
              <a:cs typeface="Arial"/>
            </a:endParaRPr>
          </a:p>
          <a:p>
            <a:pPr>
              <a:lnSpc>
                <a:spcPct val="150000"/>
              </a:lnSpc>
            </a:pPr>
            <a:r>
              <a:rPr lang="en-GB" sz="1200" dirty="0">
                <a:ea typeface="+mn-lt"/>
                <a:cs typeface="+mn-lt"/>
                <a:hlinkClick r:id="rId3"/>
              </a:rPr>
              <a:t>https://www.bbc.co.uk/news/uk-wales-48594252</a:t>
            </a:r>
            <a:r>
              <a:rPr lang="en-GB" sz="1200">
                <a:solidFill>
                  <a:schemeClr val="bg1"/>
                </a:solidFill>
                <a:latin typeface="Arial"/>
                <a:ea typeface="+mn-lt"/>
                <a:cs typeface="+mn-lt"/>
              </a:rPr>
              <a:t> (Accessed: 17th January 2020).</a:t>
            </a:r>
            <a:endParaRPr lang="en-GB" sz="1200">
              <a:solidFill>
                <a:schemeClr val="bg1"/>
              </a:solidFill>
              <a:latin typeface="Arial"/>
              <a:cs typeface="Arial"/>
            </a:endParaRPr>
          </a:p>
          <a:p>
            <a:pPr>
              <a:lnSpc>
                <a:spcPct val="150000"/>
              </a:lnSpc>
            </a:pPr>
            <a:endParaRPr lang="en-GB" sz="1200" dirty="0">
              <a:solidFill>
                <a:schemeClr val="bg1"/>
              </a:solidFill>
              <a:latin typeface="Arial"/>
              <a:cs typeface="Arial"/>
            </a:endParaRPr>
          </a:p>
          <a:p>
            <a:pPr>
              <a:lnSpc>
                <a:spcPct val="150000"/>
              </a:lnSpc>
            </a:pPr>
            <a:r>
              <a:rPr lang="en-GB" sz="1200">
                <a:solidFill>
                  <a:schemeClr val="bg1"/>
                </a:solidFill>
                <a:latin typeface="Arial"/>
                <a:cs typeface="Arial"/>
              </a:rPr>
              <a:t>T2group (2020) </a:t>
            </a:r>
            <a:r>
              <a:rPr lang="en-GB" sz="1200" i="1">
                <a:solidFill>
                  <a:schemeClr val="bg1"/>
                </a:solidFill>
                <a:latin typeface="Arial"/>
                <a:cs typeface="Arial"/>
              </a:rPr>
              <a:t>Education for Sustainable Development and Global Citizenship (ESDGC)</a:t>
            </a:r>
            <a:r>
              <a:rPr lang="en-GB" sz="1200">
                <a:solidFill>
                  <a:schemeClr val="bg1"/>
                </a:solidFill>
                <a:latin typeface="Arial"/>
                <a:cs typeface="Arial"/>
              </a:rPr>
              <a:t>, Available at:</a:t>
            </a:r>
            <a:endParaRPr lang="en-GB" sz="1200" dirty="0">
              <a:solidFill>
                <a:schemeClr val="bg1"/>
              </a:solidFill>
              <a:latin typeface="Arial"/>
              <a:cs typeface="Arial"/>
            </a:endParaRPr>
          </a:p>
          <a:p>
            <a:pPr>
              <a:lnSpc>
                <a:spcPct val="150000"/>
              </a:lnSpc>
            </a:pPr>
            <a:r>
              <a:rPr lang="en-GB" sz="1200" dirty="0">
                <a:ea typeface="+mn-lt"/>
                <a:cs typeface="+mn-lt"/>
                <a:hlinkClick r:id="rId4"/>
              </a:rPr>
              <a:t>http://www.t2group.co.uk/esdgc.html</a:t>
            </a:r>
            <a:r>
              <a:rPr lang="en-GB" sz="1200">
                <a:solidFill>
                  <a:schemeClr val="bg1"/>
                </a:solidFill>
                <a:latin typeface="Arial"/>
                <a:ea typeface="+mn-lt"/>
                <a:cs typeface="+mn-lt"/>
              </a:rPr>
              <a:t> (Accessed: 17th January 2020).</a:t>
            </a:r>
            <a:endParaRPr lang="en-GB" sz="1200">
              <a:solidFill>
                <a:schemeClr val="bg1"/>
              </a:solidFill>
              <a:latin typeface="Arial"/>
              <a:cs typeface="Arial"/>
            </a:endParaRPr>
          </a:p>
          <a:p>
            <a:pPr>
              <a:lnSpc>
                <a:spcPct val="150000"/>
              </a:lnSpc>
            </a:pPr>
            <a:endParaRPr lang="en-GB" sz="1200" dirty="0">
              <a:solidFill>
                <a:schemeClr val="bg1"/>
              </a:solidFill>
              <a:latin typeface="Arial"/>
              <a:cs typeface="Arial"/>
            </a:endParaRPr>
          </a:p>
          <a:p>
            <a:pPr>
              <a:lnSpc>
                <a:spcPct val="150000"/>
              </a:lnSpc>
            </a:pPr>
            <a:r>
              <a:rPr lang="en-GB" sz="1200">
                <a:solidFill>
                  <a:schemeClr val="bg1"/>
                </a:solidFill>
                <a:latin typeface="Arial"/>
                <a:cs typeface="Arial"/>
              </a:rPr>
              <a:t>Upstill, A. et al (2019) </a:t>
            </a:r>
            <a:r>
              <a:rPr lang="en-GB" sz="1200" i="1" dirty="0">
                <a:solidFill>
                  <a:schemeClr val="bg1"/>
                </a:solidFill>
                <a:latin typeface="Arial"/>
                <a:ea typeface="+mn-lt"/>
                <a:cs typeface="+mn-lt"/>
              </a:rPr>
              <a:t>Is there a misunderstanding of the similarity between Autistic Spectrum Disorder traits (ASD) and Attachment Disorder behaviours (AD)? Is this compounding overuse of Learning Resource Centres (LRC) and schools? Could Early intervention support families with possible AD, thus preventing misdiagnosis and reducing the current crisis in our specialist provisions? </a:t>
            </a:r>
            <a:r>
              <a:rPr lang="en-GB" sz="1200">
                <a:solidFill>
                  <a:schemeClr val="bg1"/>
                </a:solidFill>
                <a:latin typeface="Arial"/>
                <a:ea typeface="+mn-lt"/>
                <a:cs typeface="+mn-lt"/>
              </a:rPr>
              <a:t>Carmarthen, University of Wales Trinity St David.</a:t>
            </a:r>
            <a:endParaRPr lang="en-GB" sz="1200" dirty="0">
              <a:solidFill>
                <a:schemeClr val="bg1"/>
              </a:solidFill>
              <a:latin typeface="Arial"/>
              <a:cs typeface="Arial"/>
            </a:endParaRPr>
          </a:p>
          <a:p>
            <a:pPr>
              <a:lnSpc>
                <a:spcPct val="150000"/>
              </a:lnSpc>
            </a:pPr>
            <a:endParaRPr lang="en-GB" sz="1200" dirty="0">
              <a:solidFill>
                <a:schemeClr val="bg1"/>
              </a:solidFill>
              <a:latin typeface="Arial"/>
              <a:cs typeface="Arial"/>
            </a:endParaRPr>
          </a:p>
          <a:p>
            <a:pPr>
              <a:lnSpc>
                <a:spcPct val="150000"/>
              </a:lnSpc>
            </a:pPr>
            <a:r>
              <a:rPr lang="en-GB" sz="1200">
                <a:solidFill>
                  <a:schemeClr val="bg1"/>
                </a:solidFill>
                <a:latin typeface="Arial"/>
                <a:cs typeface="Arial"/>
              </a:rPr>
              <a:t>Welsh Government (2012) </a:t>
            </a:r>
            <a:r>
              <a:rPr lang="en-GB" sz="1200" i="1">
                <a:solidFill>
                  <a:schemeClr val="bg1"/>
                </a:solidFill>
                <a:latin typeface="Arial"/>
                <a:cs typeface="Arial"/>
              </a:rPr>
              <a:t>Flying Start Strategic Guidance,</a:t>
            </a:r>
            <a:r>
              <a:rPr lang="en-GB" sz="1200">
                <a:solidFill>
                  <a:schemeClr val="bg1"/>
                </a:solidFill>
                <a:latin typeface="Arial"/>
                <a:cs typeface="Arial"/>
              </a:rPr>
              <a:t> Available at:</a:t>
            </a:r>
            <a:endParaRPr lang="en-GB" sz="1200" dirty="0">
              <a:solidFill>
                <a:schemeClr val="bg1"/>
              </a:solidFill>
              <a:latin typeface="Arial"/>
              <a:cs typeface="Arial"/>
            </a:endParaRPr>
          </a:p>
          <a:p>
            <a:pPr>
              <a:lnSpc>
                <a:spcPct val="150000"/>
              </a:lnSpc>
            </a:pPr>
            <a:r>
              <a:rPr lang="en-GB" sz="1200" dirty="0">
                <a:ea typeface="+mn-lt"/>
                <a:cs typeface="+mn-lt"/>
                <a:hlinkClick r:id="rId5"/>
              </a:rPr>
              <a:t>https://gov.wales/sites/default/files/publications/2019-07/flying-start-strategy-guidance-for-local-authorities.pdf</a:t>
            </a:r>
            <a:r>
              <a:rPr lang="en-GB" sz="1200">
                <a:solidFill>
                  <a:schemeClr val="bg1"/>
                </a:solidFill>
                <a:latin typeface="Arial"/>
                <a:ea typeface="+mn-lt"/>
                <a:cs typeface="+mn-lt"/>
              </a:rPr>
              <a:t> (Accessed: 16th January 2020).</a:t>
            </a:r>
            <a:endParaRPr lang="en-GB" sz="1200">
              <a:solidFill>
                <a:schemeClr val="bg1"/>
              </a:solidFill>
              <a:latin typeface="Arial"/>
              <a:cs typeface="Arial"/>
            </a:endParaRPr>
          </a:p>
          <a:p>
            <a:pPr>
              <a:lnSpc>
                <a:spcPct val="150000"/>
              </a:lnSpc>
            </a:pPr>
            <a:endParaRPr lang="en-GB" sz="1200" dirty="0">
              <a:solidFill>
                <a:schemeClr val="bg1"/>
              </a:solidFill>
              <a:latin typeface="Arial"/>
              <a:cs typeface="Arial"/>
            </a:endParaRPr>
          </a:p>
          <a:p>
            <a:pPr>
              <a:lnSpc>
                <a:spcPct val="150000"/>
              </a:lnSpc>
            </a:pPr>
            <a:r>
              <a:rPr lang="en-GB" sz="1200">
                <a:solidFill>
                  <a:schemeClr val="bg1"/>
                </a:solidFill>
                <a:latin typeface="Arial"/>
                <a:cs typeface="Arial"/>
              </a:rPr>
              <a:t>Welsh Government (2019) </a:t>
            </a:r>
            <a:r>
              <a:rPr lang="en-GB" sz="1200" i="1">
                <a:solidFill>
                  <a:schemeClr val="bg1"/>
                </a:solidFill>
                <a:latin typeface="Arial"/>
                <a:cs typeface="Arial"/>
              </a:rPr>
              <a:t>Stats Wales, Adoptions of looked after children during year ending 31st March by age and gender,</a:t>
            </a:r>
            <a:r>
              <a:rPr lang="en-GB" sz="1200">
                <a:solidFill>
                  <a:schemeClr val="bg1"/>
                </a:solidFill>
                <a:latin typeface="Arial"/>
                <a:cs typeface="Arial"/>
              </a:rPr>
              <a:t> Available at:</a:t>
            </a:r>
            <a:endParaRPr lang="en-GB" sz="1200">
              <a:solidFill>
                <a:schemeClr val="bg1"/>
              </a:solidFill>
              <a:ea typeface="+mn-lt"/>
              <a:cs typeface="+mn-lt"/>
            </a:endParaRPr>
          </a:p>
          <a:p>
            <a:pPr>
              <a:lnSpc>
                <a:spcPct val="150000"/>
              </a:lnSpc>
            </a:pPr>
            <a:r>
              <a:rPr lang="en-GB" sz="1200" dirty="0">
                <a:latin typeface="Calisto MT"/>
                <a:cs typeface="Arial"/>
                <a:hlinkClick r:id="rId6"/>
              </a:rPr>
              <a:t>https://statswales.gov.wales/Catalogue/Health-and-Social-Care/Social-Services/Childrens-Services/Children-Looked-After/Adoptions/adoptionsoflookedafterchildrenduringyearending31march-by-age-gender</a:t>
            </a:r>
            <a:r>
              <a:rPr lang="en-GB" sz="1200" dirty="0">
                <a:latin typeface="Calisto MT"/>
                <a:cs typeface="Arial"/>
              </a:rPr>
              <a:t> </a:t>
            </a:r>
            <a:r>
              <a:rPr lang="en-GB" sz="1200">
                <a:solidFill>
                  <a:schemeClr val="bg1"/>
                </a:solidFill>
                <a:latin typeface="Arial"/>
                <a:cs typeface="Arial"/>
              </a:rPr>
              <a:t>(Accessed: 11th January 2020).</a:t>
            </a:r>
            <a:endParaRPr lang="en-GB" sz="1200">
              <a:solidFill>
                <a:schemeClr val="bg1"/>
              </a:solidFill>
              <a:ea typeface="+mn-lt"/>
              <a:cs typeface="+mn-lt"/>
            </a:endParaRPr>
          </a:p>
          <a:p>
            <a:pPr>
              <a:lnSpc>
                <a:spcPct val="150000"/>
              </a:lnSpc>
            </a:pPr>
            <a:endParaRPr lang="en-GB" sz="1200" dirty="0">
              <a:solidFill>
                <a:schemeClr val="bg1"/>
              </a:solidFill>
              <a:latin typeface="Arial"/>
              <a:cs typeface="Arial"/>
            </a:endParaRPr>
          </a:p>
          <a:p>
            <a:pPr>
              <a:lnSpc>
                <a:spcPct val="150000"/>
              </a:lnSpc>
            </a:pPr>
            <a:r>
              <a:rPr lang="en-GB" sz="1200">
                <a:solidFill>
                  <a:schemeClr val="bg1"/>
                </a:solidFill>
                <a:latin typeface="Arial"/>
                <a:cs typeface="Arial"/>
              </a:rPr>
              <a:t>Yaqoob, N. (2016) </a:t>
            </a:r>
            <a:r>
              <a:rPr lang="en-GB" sz="1200" i="1">
                <a:solidFill>
                  <a:schemeClr val="bg1"/>
                </a:solidFill>
                <a:latin typeface="Arial"/>
                <a:cs typeface="Arial"/>
              </a:rPr>
              <a:t>The Stages of Learning – The 5th Stage,</a:t>
            </a:r>
            <a:r>
              <a:rPr lang="en-GB" sz="1200">
                <a:solidFill>
                  <a:schemeClr val="bg1"/>
                </a:solidFill>
                <a:latin typeface="Arial"/>
                <a:cs typeface="Arial"/>
              </a:rPr>
              <a:t> Available at:</a:t>
            </a:r>
            <a:endParaRPr lang="en-GB" sz="1200">
              <a:solidFill>
                <a:schemeClr val="bg1"/>
              </a:solidFill>
              <a:ea typeface="+mn-lt"/>
              <a:cs typeface="+mn-lt"/>
            </a:endParaRPr>
          </a:p>
          <a:p>
            <a:pPr>
              <a:lnSpc>
                <a:spcPct val="150000"/>
              </a:lnSpc>
            </a:pPr>
            <a:r>
              <a:rPr lang="en-GB" sz="1200" dirty="0">
                <a:hlinkClick r:id="rId7"/>
              </a:rPr>
              <a:t>https://fromtheresearchdesk.wordpress.com/2016/07/03/the-stages-of-learning-the-5th-learning-stage/</a:t>
            </a:r>
            <a:r>
              <a:rPr lang="en-GB" sz="1200" dirty="0"/>
              <a:t> </a:t>
            </a:r>
            <a:r>
              <a:rPr lang="en-GB" sz="1200">
                <a:solidFill>
                  <a:schemeClr val="bg1"/>
                </a:solidFill>
                <a:latin typeface="Arial"/>
                <a:cs typeface="Arial"/>
              </a:rPr>
              <a:t>(Accessed: 11th January 2020).</a:t>
            </a:r>
            <a:endParaRPr lang="en-GB"/>
          </a:p>
        </p:txBody>
      </p:sp>
    </p:spTree>
    <p:extLst>
      <p:ext uri="{BB962C8B-B14F-4D97-AF65-F5344CB8AC3E}">
        <p14:creationId xmlns:p14="http://schemas.microsoft.com/office/powerpoint/2010/main" val="14786692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LightSeedLeftStep">
      <a:dk1>
        <a:srgbClr val="000000"/>
      </a:dk1>
      <a:lt1>
        <a:srgbClr val="FFFFFF"/>
      </a:lt1>
      <a:dk2>
        <a:srgbClr val="242F41"/>
      </a:dk2>
      <a:lt2>
        <a:srgbClr val="E8E6E2"/>
      </a:lt2>
      <a:accent1>
        <a:srgbClr val="91A5C4"/>
      </a:accent1>
      <a:accent2>
        <a:srgbClr val="7AA9B5"/>
      </a:accent2>
      <a:accent3>
        <a:srgbClr val="80AAA1"/>
      </a:accent3>
      <a:accent4>
        <a:srgbClr val="77AE8C"/>
      </a:accent4>
      <a:accent5>
        <a:srgbClr val="83AC82"/>
      </a:accent5>
      <a:accent6>
        <a:srgbClr val="8DAA74"/>
      </a:accent6>
      <a:hlink>
        <a:srgbClr val="967F5B"/>
      </a:hlink>
      <a:folHlink>
        <a:srgbClr val="7F7F7F"/>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SlateVTI</vt:lpstr>
      <vt:lpstr>Alison Upstill </vt:lpstr>
      <vt:lpstr>PowerPoint Presentation</vt:lpstr>
      <vt:lpstr>PowerPoint Presentation</vt:lpstr>
      <vt:lpstr>PowerPoint Presentation</vt:lpstr>
      <vt:lpstr>PowerPoint Presentation</vt:lpstr>
      <vt:lpstr>PowerPoint Presentation</vt:lpstr>
      <vt:lpstr>PowerPoint Presentation</vt:lpstr>
      <vt:lpstr>Compatibility to Job</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1294</cp:revision>
  <dcterms:created xsi:type="dcterms:W3CDTF">2019-12-30T21:00:41Z</dcterms:created>
  <dcterms:modified xsi:type="dcterms:W3CDTF">2020-01-18T11:31:39Z</dcterms:modified>
</cp:coreProperties>
</file>