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86" r:id="rId3"/>
    <p:sldId id="257" r:id="rId4"/>
    <p:sldId id="28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88" r:id="rId16"/>
    <p:sldId id="270" r:id="rId17"/>
    <p:sldId id="271" r:id="rId18"/>
    <p:sldId id="272" r:id="rId19"/>
    <p:sldId id="289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6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5B2356-1CE0-4331-8B2B-D678A02235FC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22204-CF3A-4E09-A953-3261494CC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586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22204-CF3A-4E09-A953-3261494CC78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012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22204-CF3A-4E09-A953-3261494CC78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73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7846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Application of business models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01</a:t>
            </a:r>
          </a:p>
        </p:txBody>
      </p:sp>
      <p:pic>
        <p:nvPicPr>
          <p:cNvPr id="9" name="Picture 8" descr="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920240"/>
            <a:ext cx="5577840" cy="292608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2700" b="0">
                <a:solidFill>
                  <a:srgbClr val="13243B"/>
                </a:solidFill>
                <a:latin typeface="Aptos"/>
              </a:defRPr>
            </a:pPr>
            <a:r>
              <a:t>PESTEL analysis</a:t>
            </a:r>
          </a:p>
          <a:p>
            <a:pPr>
              <a:spcAft>
                <a:spcPts val="1100"/>
              </a:spcAft>
              <a:defRPr sz="2700" b="0">
                <a:solidFill>
                  <a:srgbClr val="13243B"/>
                </a:solidFill>
                <a:latin typeface="Aptos"/>
              </a:defRPr>
            </a:pPr>
            <a:r>
              <a:t>Porter’s Five Forces</a:t>
            </a:r>
          </a:p>
          <a:p>
            <a:pPr>
              <a:spcAft>
                <a:spcPts val="1100"/>
              </a:spcAft>
              <a:defRPr sz="2700" b="0">
                <a:solidFill>
                  <a:srgbClr val="13243B"/>
                </a:solidFill>
                <a:latin typeface="Aptos"/>
              </a:defRPr>
            </a:pPr>
            <a:r>
              <a:t>Global value chains</a:t>
            </a:r>
          </a:p>
        </p:txBody>
      </p:sp>
      <p:pic>
        <p:nvPicPr>
          <p:cNvPr id="12" name="Picture 11" descr="University of Wales Trinity Saint David launches ‘One Planet ...">
            <a:extLst>
              <a:ext uri="{FF2B5EF4-FFF2-40B4-BE49-F238E27FC236}">
                <a16:creationId xmlns:a16="http://schemas.microsoft.com/office/drawing/2014/main" id="{697F2A65-30DD-010B-0B8C-128BCA1CE9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558" y="5180989"/>
            <a:ext cx="6149578" cy="129204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4CC3D846-3A43-3DA1-C8DB-DF6809881A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586" y="635093"/>
            <a:ext cx="10348314" cy="517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778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97971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Learning outcomes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1865376"/>
            <a:ext cx="1088136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23990" y="1888236"/>
            <a:ext cx="10655438" cy="357021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rPr dirty="0"/>
              <a:t>Apply PESTEL to an international market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3035808"/>
            <a:ext cx="1088136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23990" y="2997055"/>
            <a:ext cx="10655438" cy="357021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rPr dirty="0"/>
              <a:t>Assess industry competition with Five Forces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4206240"/>
            <a:ext cx="1088136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223990" y="4210812"/>
            <a:ext cx="10735056" cy="357021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rPr lang="en-GB" dirty="0"/>
              <a:t>Appreciate the concept of </a:t>
            </a:r>
            <a:r>
              <a:rPr dirty="0"/>
              <a:t>global value chain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5B4F74-6ADE-C4D9-946E-BA4C701F931F}"/>
              </a:ext>
            </a:extLst>
          </p:cNvPr>
          <p:cNvSpPr txBox="1"/>
          <p:nvPr/>
        </p:nvSpPr>
        <p:spPr>
          <a:xfrm>
            <a:off x="640080" y="2761488"/>
            <a:ext cx="6000206" cy="34320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900" b="1" dirty="0"/>
              <a:t>Scenario:</a:t>
            </a:r>
            <a:r>
              <a:rPr lang="en-US" sz="1900" dirty="0"/>
              <a:t> A UK café chain plans to open its first branch abroad.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In pairs:</a:t>
            </a:r>
            <a:endParaRPr lang="en-US" sz="1900" dirty="0"/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List three things the chain should check before choosing a country. Think beyond whether people like coffee. </a:t>
            </a:r>
            <a:r>
              <a:rPr lang="en-US" sz="1900" b="1" dirty="0"/>
              <a:t>(2 minutes)</a:t>
            </a:r>
            <a:r>
              <a:rPr lang="en-US" sz="1900" dirty="0"/>
              <a:t> 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Out of these three, choose the factor you think matters most and explain why. </a:t>
            </a:r>
            <a:r>
              <a:rPr lang="en-US" sz="1900" b="1" dirty="0"/>
              <a:t>(1 minute)</a:t>
            </a:r>
            <a:r>
              <a:rPr lang="en-US" sz="1900" dirty="0"/>
              <a:t> 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Share your answer with the class. </a:t>
            </a:r>
            <a:r>
              <a:rPr lang="en-US" sz="1900" b="1" dirty="0"/>
              <a:t>(2 minutes)</a:t>
            </a:r>
            <a:endParaRPr lang="en-US" sz="19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CDAE42-2409-37C4-EED8-4E883C6EA5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6005"/>
          <a:stretch>
            <a:fillRect/>
          </a:stretch>
        </p:blipFill>
        <p:spPr>
          <a:xfrm>
            <a:off x="6407308" y="653259"/>
            <a:ext cx="5568307" cy="555148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02465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rPr dirty="0"/>
              <a:t>PESTEL: scanning the external environment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04</a:t>
            </a:r>
          </a:p>
        </p:txBody>
      </p:sp>
      <p:pic>
        <p:nvPicPr>
          <p:cNvPr id="9" name="Picture 8" descr="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Purpose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456225" cy="357021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Identify external opportunities and threats.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Scope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Political, economic, sociocultural, technological, environmental and legal factors.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International entry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Conditions abroad can change a strategy that works at home.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B518FB9-456E-487F-B36A-305F27CC8550}"/>
              </a:ext>
            </a:extLst>
          </p:cNvPr>
          <p:cNvSpPr>
            <a:spLocks noGrp="1"/>
          </p:cNvSpPr>
          <p:nvPr/>
        </p:nvSpPr>
        <p:spPr>
          <a:xfrm>
            <a:off x="609600" y="400050"/>
            <a:ext cx="10906125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2700" b="1">
                <a:solidFill>
                  <a:srgbClr val="142B3B"/>
                </a:solidFill>
                <a:latin typeface="Aptos"/>
                <a:ea typeface="Aptos"/>
                <a:cs typeface="Aptos"/>
              </a:defRPr>
            </a:pPr>
            <a:r>
              <a:rPr sz="2700" b="1">
                <a:solidFill>
                  <a:srgbClr val="142B3B"/>
                </a:solidFill>
                <a:latin typeface="Aptos"/>
                <a:ea typeface="Aptos"/>
                <a:cs typeface="Aptos"/>
              </a:rPr>
              <a:t>PESTEL: the external environment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EE22B4-C966-4B5A-B9AC-E6F5C741A23A}"/>
              </a:ext>
            </a:extLst>
          </p:cNvPr>
          <p:cNvSpPr>
            <a:spLocks noGrp="1"/>
          </p:cNvSpPr>
          <p:nvPr/>
        </p:nvSpPr>
        <p:spPr>
          <a:xfrm>
            <a:off x="742950" y="1466850"/>
            <a:ext cx="2667000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1">
                <a:solidFill>
                  <a:srgbClr val="008D91"/>
                </a:solidFill>
                <a:latin typeface="Aptos"/>
                <a:ea typeface="Aptos"/>
                <a:cs typeface="Aptos"/>
              </a:defRPr>
            </a:pPr>
            <a:r>
              <a:rPr sz="1875" b="1">
                <a:solidFill>
                  <a:srgbClr val="008D91"/>
                </a:solidFill>
                <a:latin typeface="Aptos"/>
                <a:ea typeface="Aptos"/>
                <a:cs typeface="Aptos"/>
              </a:rPr>
              <a:t>Political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72D929A-88F4-4A41-96AF-756E3636D1D5}"/>
              </a:ext>
            </a:extLst>
          </p:cNvPr>
          <p:cNvSpPr>
            <a:spLocks noGrp="1"/>
          </p:cNvSpPr>
          <p:nvPr/>
        </p:nvSpPr>
        <p:spPr>
          <a:xfrm>
            <a:off x="3476625" y="1466850"/>
            <a:ext cx="7858125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0">
                <a:solidFill>
                  <a:srgbClr val="233B4A"/>
                </a:solidFill>
                <a:latin typeface="Aptos"/>
                <a:ea typeface="Aptos"/>
                <a:cs typeface="Aptos"/>
              </a:defRPr>
            </a:pPr>
            <a:r>
              <a:rPr sz="1875" b="0" dirty="0">
                <a:solidFill>
                  <a:srgbClr val="233B4A"/>
                </a:solidFill>
                <a:latin typeface="Aptos"/>
                <a:ea typeface="Aptos"/>
                <a:cs typeface="Aptos"/>
              </a:rPr>
              <a:t>Government, </a:t>
            </a:r>
            <a:r>
              <a:rPr lang="en-GB" sz="1875" b="0" dirty="0">
                <a:solidFill>
                  <a:srgbClr val="233B4A"/>
                </a:solidFill>
                <a:latin typeface="Aptos"/>
                <a:ea typeface="Aptos"/>
                <a:cs typeface="Aptos"/>
              </a:rPr>
              <a:t>and </a:t>
            </a:r>
            <a:r>
              <a:rPr sz="1875" b="0" dirty="0">
                <a:solidFill>
                  <a:srgbClr val="233B4A"/>
                </a:solidFill>
                <a:latin typeface="Aptos"/>
                <a:ea typeface="Aptos"/>
                <a:cs typeface="Aptos"/>
              </a:rPr>
              <a:t>trade policies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90070E-69FD-4726-A922-9AF0FFD98054}"/>
              </a:ext>
            </a:extLst>
          </p:cNvPr>
          <p:cNvSpPr>
            <a:spLocks noGrp="1"/>
          </p:cNvSpPr>
          <p:nvPr/>
        </p:nvSpPr>
        <p:spPr>
          <a:xfrm>
            <a:off x="742950" y="2249488"/>
            <a:ext cx="2667000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1">
                <a:solidFill>
                  <a:srgbClr val="008D91"/>
                </a:solidFill>
                <a:latin typeface="Aptos"/>
                <a:ea typeface="Aptos"/>
                <a:cs typeface="Aptos"/>
              </a:defRPr>
            </a:pPr>
            <a:r>
              <a:rPr sz="1875" b="1">
                <a:solidFill>
                  <a:srgbClr val="008D91"/>
                </a:solidFill>
                <a:latin typeface="Aptos"/>
                <a:ea typeface="Aptos"/>
                <a:cs typeface="Aptos"/>
              </a:rPr>
              <a:t>Economic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E75D50-D53A-438B-B7C1-D7E7E655D14A}"/>
              </a:ext>
            </a:extLst>
          </p:cNvPr>
          <p:cNvSpPr>
            <a:spLocks noGrp="1"/>
          </p:cNvSpPr>
          <p:nvPr/>
        </p:nvSpPr>
        <p:spPr>
          <a:xfrm>
            <a:off x="3476625" y="2249488"/>
            <a:ext cx="7858125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0">
                <a:solidFill>
                  <a:srgbClr val="233B4A"/>
                </a:solidFill>
                <a:latin typeface="Aptos"/>
                <a:ea typeface="Aptos"/>
                <a:cs typeface="Aptos"/>
              </a:defRPr>
            </a:pPr>
            <a:r>
              <a:rPr sz="1875" b="0">
                <a:solidFill>
                  <a:srgbClr val="233B4A"/>
                </a:solidFill>
                <a:latin typeface="Aptos"/>
                <a:ea typeface="Aptos"/>
                <a:cs typeface="Aptos"/>
              </a:rPr>
              <a:t>Growth, prices, interest and exchange rates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AC3D1A-B80D-42B5-BB19-C721FA9A4FE0}"/>
              </a:ext>
            </a:extLst>
          </p:cNvPr>
          <p:cNvSpPr>
            <a:spLocks noGrp="1"/>
          </p:cNvSpPr>
          <p:nvPr/>
        </p:nvSpPr>
        <p:spPr>
          <a:xfrm>
            <a:off x="742950" y="3032125"/>
            <a:ext cx="2667000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1">
                <a:solidFill>
                  <a:srgbClr val="008D91"/>
                </a:solidFill>
                <a:latin typeface="Aptos"/>
                <a:ea typeface="Aptos"/>
                <a:cs typeface="Aptos"/>
              </a:defRPr>
            </a:pPr>
            <a:r>
              <a:rPr sz="1875" b="1">
                <a:solidFill>
                  <a:srgbClr val="008D91"/>
                </a:solidFill>
                <a:latin typeface="Aptos"/>
                <a:ea typeface="Aptos"/>
                <a:cs typeface="Aptos"/>
              </a:rPr>
              <a:t>Sociocultural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077512-9BE2-418D-B8E3-042F7EDB466E}"/>
              </a:ext>
            </a:extLst>
          </p:cNvPr>
          <p:cNvSpPr>
            <a:spLocks noGrp="1"/>
          </p:cNvSpPr>
          <p:nvPr/>
        </p:nvSpPr>
        <p:spPr>
          <a:xfrm>
            <a:off x="3476625" y="3032125"/>
            <a:ext cx="7858125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0">
                <a:solidFill>
                  <a:srgbClr val="233B4A"/>
                </a:solidFill>
                <a:latin typeface="Aptos"/>
                <a:ea typeface="Aptos"/>
                <a:cs typeface="Aptos"/>
              </a:defRPr>
            </a:pPr>
            <a:r>
              <a:rPr sz="1875" b="0">
                <a:solidFill>
                  <a:srgbClr val="233B4A"/>
                </a:solidFill>
                <a:latin typeface="Aptos"/>
                <a:ea typeface="Aptos"/>
                <a:cs typeface="Aptos"/>
              </a:rPr>
              <a:t>Demographics, values and lifestyles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451E91-6FB3-4292-A35E-3E8D246EBC90}"/>
              </a:ext>
            </a:extLst>
          </p:cNvPr>
          <p:cNvSpPr>
            <a:spLocks noGrp="1"/>
          </p:cNvSpPr>
          <p:nvPr/>
        </p:nvSpPr>
        <p:spPr>
          <a:xfrm>
            <a:off x="742950" y="3814763"/>
            <a:ext cx="2667000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1">
                <a:solidFill>
                  <a:srgbClr val="008D91"/>
                </a:solidFill>
                <a:latin typeface="Aptos"/>
                <a:ea typeface="Aptos"/>
                <a:cs typeface="Aptos"/>
              </a:defRPr>
            </a:pPr>
            <a:r>
              <a:rPr sz="1875" b="1">
                <a:solidFill>
                  <a:srgbClr val="008D91"/>
                </a:solidFill>
                <a:latin typeface="Aptos"/>
                <a:ea typeface="Aptos"/>
                <a:cs typeface="Aptos"/>
              </a:rPr>
              <a:t>Technological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5D654F9-33D1-4070-99BA-D444348F4E61}"/>
              </a:ext>
            </a:extLst>
          </p:cNvPr>
          <p:cNvSpPr>
            <a:spLocks noGrp="1"/>
          </p:cNvSpPr>
          <p:nvPr/>
        </p:nvSpPr>
        <p:spPr>
          <a:xfrm>
            <a:off x="3476625" y="3814763"/>
            <a:ext cx="7858125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0">
                <a:solidFill>
                  <a:srgbClr val="233B4A"/>
                </a:solidFill>
                <a:latin typeface="Aptos"/>
                <a:ea typeface="Aptos"/>
                <a:cs typeface="Aptos"/>
              </a:defRPr>
            </a:pPr>
            <a:r>
              <a:rPr sz="1875" b="0">
                <a:solidFill>
                  <a:srgbClr val="233B4A"/>
                </a:solidFill>
                <a:latin typeface="Aptos"/>
                <a:ea typeface="Aptos"/>
                <a:cs typeface="Aptos"/>
              </a:rPr>
              <a:t>Innovation and technology maturity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C43FA-1D13-484B-A69E-B8926161EADF}"/>
              </a:ext>
            </a:extLst>
          </p:cNvPr>
          <p:cNvSpPr>
            <a:spLocks noGrp="1"/>
          </p:cNvSpPr>
          <p:nvPr/>
        </p:nvSpPr>
        <p:spPr>
          <a:xfrm>
            <a:off x="742950" y="4597400"/>
            <a:ext cx="2667000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1">
                <a:solidFill>
                  <a:srgbClr val="008D91"/>
                </a:solidFill>
                <a:latin typeface="Aptos"/>
                <a:ea typeface="Aptos"/>
                <a:cs typeface="Aptos"/>
              </a:defRPr>
            </a:pPr>
            <a:r>
              <a:rPr sz="1875" b="1">
                <a:solidFill>
                  <a:srgbClr val="008D91"/>
                </a:solidFill>
                <a:latin typeface="Aptos"/>
                <a:ea typeface="Aptos"/>
                <a:cs typeface="Aptos"/>
              </a:rPr>
              <a:t>Environmental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18F2ADB-01FB-402E-BDB2-D89495937463}"/>
              </a:ext>
            </a:extLst>
          </p:cNvPr>
          <p:cNvSpPr>
            <a:spLocks noGrp="1"/>
          </p:cNvSpPr>
          <p:nvPr/>
        </p:nvSpPr>
        <p:spPr>
          <a:xfrm>
            <a:off x="3476625" y="4597400"/>
            <a:ext cx="7858125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0">
                <a:solidFill>
                  <a:srgbClr val="233B4A"/>
                </a:solidFill>
                <a:latin typeface="Aptos"/>
                <a:ea typeface="Aptos"/>
                <a:cs typeface="Aptos"/>
              </a:defRPr>
            </a:pPr>
            <a:r>
              <a:rPr sz="1875" b="0" dirty="0">
                <a:solidFill>
                  <a:srgbClr val="233B4A"/>
                </a:solidFill>
                <a:latin typeface="Aptos"/>
                <a:ea typeface="Aptos"/>
                <a:cs typeface="Aptos"/>
              </a:rPr>
              <a:t>Ecological issues and resource use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DDA52F-A9EA-47EA-B162-925A5B18C460}"/>
              </a:ext>
            </a:extLst>
          </p:cNvPr>
          <p:cNvSpPr>
            <a:spLocks noGrp="1"/>
          </p:cNvSpPr>
          <p:nvPr/>
        </p:nvSpPr>
        <p:spPr>
          <a:xfrm>
            <a:off x="742950" y="5380038"/>
            <a:ext cx="2667000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1">
                <a:solidFill>
                  <a:srgbClr val="008D91"/>
                </a:solidFill>
                <a:latin typeface="Aptos"/>
                <a:ea typeface="Aptos"/>
                <a:cs typeface="Aptos"/>
              </a:defRPr>
            </a:pPr>
            <a:r>
              <a:rPr sz="1875" b="1">
                <a:solidFill>
                  <a:srgbClr val="008D91"/>
                </a:solidFill>
                <a:latin typeface="Aptos"/>
                <a:ea typeface="Aptos"/>
                <a:cs typeface="Aptos"/>
              </a:rPr>
              <a:t>Legal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F0C4269-7DA9-4AEE-9F5F-D51EDBAAFC78}"/>
              </a:ext>
            </a:extLst>
          </p:cNvPr>
          <p:cNvSpPr>
            <a:spLocks noGrp="1"/>
          </p:cNvSpPr>
          <p:nvPr/>
        </p:nvSpPr>
        <p:spPr>
          <a:xfrm>
            <a:off x="3476625" y="5380038"/>
            <a:ext cx="7858125" cy="668338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/>
          </a:bodyPr>
          <a:lstStyle/>
          <a:p>
            <a:pPr>
              <a:defRPr sz="1875" b="0">
                <a:solidFill>
                  <a:srgbClr val="233B4A"/>
                </a:solidFill>
                <a:latin typeface="Aptos"/>
                <a:ea typeface="Aptos"/>
                <a:cs typeface="Aptos"/>
              </a:defRPr>
            </a:pPr>
            <a:r>
              <a:rPr sz="1875" b="0">
                <a:solidFill>
                  <a:srgbClr val="233B4A"/>
                </a:solidFill>
                <a:latin typeface="Aptos"/>
                <a:ea typeface="Aptos"/>
                <a:cs typeface="Aptos"/>
              </a:rPr>
              <a:t>Laws and regulatory compliance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45403C-AF21-41F2-9522-5BA2FE7747A8}"/>
              </a:ext>
            </a:extLst>
          </p:cNvPr>
          <p:cNvSpPr>
            <a:spLocks noGrp="1"/>
          </p:cNvSpPr>
          <p:nvPr/>
        </p:nvSpPr>
        <p:spPr>
          <a:xfrm>
            <a:off x="11049000" y="6467475"/>
            <a:ext cx="523875" cy="2000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rmAutofit fontScale="80577" lnSpcReduction="20000"/>
          </a:bodyPr>
          <a:lstStyle/>
          <a:p>
            <a:pPr>
              <a:defRPr sz="975" b="0">
                <a:solidFill>
                  <a:srgbClr val="607885"/>
                </a:solidFill>
                <a:latin typeface="Aptos"/>
                <a:ea typeface="Aptos"/>
                <a:cs typeface="Aptos"/>
              </a:defRPr>
            </a:pPr>
            <a:r>
              <a:rPr sz="975" b="0">
                <a:solidFill>
                  <a:srgbClr val="607885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9319EEE-B2A7-069E-713B-AF7F8E8B46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025" r="24025"/>
          <a:stretch>
            <a:fillRect/>
          </a:stretch>
        </p:blipFill>
        <p:spPr>
          <a:xfrm>
            <a:off x="8069036" y="1981994"/>
            <a:ext cx="4000500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991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1077" y="-544795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494211" y="544795"/>
            <a:ext cx="10972800" cy="557076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rPr lang="en-GB" dirty="0"/>
              <a:t>PESTEL analysis</a:t>
            </a:r>
            <a:endParaRPr dirty="0"/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05</a:t>
            </a:r>
          </a:p>
        </p:txBody>
      </p:sp>
      <p:pic>
        <p:nvPicPr>
          <p:cNvPr id="9" name="Picture 8" descr="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94360" y="1349182"/>
            <a:ext cx="5941707" cy="4114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 algn="just">
              <a:spcAft>
                <a:spcPts val="1100"/>
              </a:spcAft>
              <a:defRPr sz="2600" b="0">
                <a:solidFill>
                  <a:srgbClr val="13243B"/>
                </a:solidFill>
                <a:latin typeface="Aptos"/>
              </a:defRPr>
            </a:pPr>
            <a:r>
              <a:rPr lang="en-GB" sz="2200" dirty="0"/>
              <a:t>A PESTEL analysis identifies the challenges and opportunities associated with global expansion. By analysing a new market, business leaders can assess whether expansion is viable. </a:t>
            </a:r>
          </a:p>
          <a:p>
            <a:pPr algn="just">
              <a:spcAft>
                <a:spcPts val="1100"/>
              </a:spcAft>
              <a:defRPr sz="2600" b="0">
                <a:solidFill>
                  <a:srgbClr val="13243B"/>
                </a:solidFill>
                <a:latin typeface="Aptos"/>
              </a:defRPr>
            </a:pPr>
            <a:r>
              <a:rPr lang="en-GB" sz="2200" b="1" dirty="0">
                <a:solidFill>
                  <a:schemeClr val="accent6"/>
                </a:solidFill>
              </a:rPr>
              <a:t>Global expansion </a:t>
            </a:r>
            <a:r>
              <a:rPr lang="en-GB" sz="2200" dirty="0"/>
              <a:t>can create new revenue streams and support organic growth. </a:t>
            </a:r>
          </a:p>
          <a:p>
            <a:pPr algn="just">
              <a:spcAft>
                <a:spcPts val="1100"/>
              </a:spcAft>
              <a:defRPr sz="2600" b="0">
                <a:solidFill>
                  <a:srgbClr val="13243B"/>
                </a:solidFill>
                <a:latin typeface="Aptos"/>
              </a:defRPr>
            </a:pPr>
            <a:r>
              <a:rPr lang="en-GB" sz="2200" dirty="0"/>
              <a:t>Entering new markets can also reduce reliance on highly competitive markets through diversification. Other benefits include access to wider talent pools, investment opportunities and a more diverse customer base</a:t>
            </a:r>
            <a:endParaRPr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Political factors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06</a:t>
            </a:r>
          </a:p>
        </p:txBody>
      </p:sp>
      <p:pic>
        <p:nvPicPr>
          <p:cNvPr id="9" name="Picture 8" descr="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Government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Stability, regulation and taxation affect operating decisions.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Trade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Treaties and foreign trade rules shape access to markets.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Ask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How might policy affect entry, cost and operations?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Economic factors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07</a:t>
            </a:r>
          </a:p>
        </p:txBody>
      </p:sp>
      <p:pic>
        <p:nvPicPr>
          <p:cNvPr id="9" name="Picture 8" descr="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Demand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GDP, growth, income and employment influence sales.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Costs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Inflation, interest rates, labour and tariffs affect margins.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Currency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Exchange rates can change production and distribution costs.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Sociocultural factors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08</a:t>
            </a:r>
          </a:p>
        </p:txBody>
      </p:sp>
      <p:pic>
        <p:nvPicPr>
          <p:cNvPr id="9" name="Picture 8" descr="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Customers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Demographics, income, education and attitudes shape demand.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Culture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Language, religion and lifestyle influence local preferences.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Implication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Adapt the offer to local needs and practices.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Technological factors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09</a:t>
            </a:r>
          </a:p>
        </p:txBody>
      </p:sp>
      <p:pic>
        <p:nvPicPr>
          <p:cNvPr id="9" name="Picture 8" descr="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Infrastructure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Assess maturity and public or industry investment.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Innovation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New technology changes products, services and ways of working.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Protection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Consider intellectual property and disruptive technologies.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Environmental factors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10</a:t>
            </a:r>
          </a:p>
        </p:txBody>
      </p:sp>
      <p:pic>
        <p:nvPicPr>
          <p:cNvPr id="9" name="Picture 8" descr="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Local context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Environmental issues and activist pressure vary by market.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Operations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Energy, waste and resource rules affect facilities.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Products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Review packaging, recycling and sourcing practices.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Legal factors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11</a:t>
            </a:r>
          </a:p>
        </p:txBody>
      </p:sp>
      <p:pic>
        <p:nvPicPr>
          <p:cNvPr id="9" name="Picture 8" descr="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Market rules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Competition, property and intellectual property law.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People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Consumer protection, employment, health and product safety.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Compliance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Consider the cost and pace of legal change.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12</a:t>
            </a:r>
          </a:p>
        </p:txBody>
      </p:sp>
      <p:pic>
        <p:nvPicPr>
          <p:cNvPr id="9" name="Picture 8" descr="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79120" y="1589314"/>
            <a:ext cx="5684520" cy="246529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2600" b="0">
                <a:solidFill>
                  <a:srgbClr val="13243B"/>
                </a:solidFill>
                <a:latin typeface="Aptos"/>
              </a:defRPr>
            </a:pPr>
            <a:r>
              <a:rPr lang="en-GB" dirty="0"/>
              <a:t>A country may offer strong demand yet require a different product, price, supply arrangement or entry route. </a:t>
            </a:r>
            <a:r>
              <a:rPr lang="en-GB" dirty="0">
                <a:solidFill>
                  <a:schemeClr val="accent6"/>
                </a:solidFill>
              </a:rPr>
              <a:t>PESTEL analysis helps identify the local conditions that call for these changes.</a:t>
            </a:r>
            <a:endParaRPr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AB8FEC-136F-DC67-2B08-F364703CBDD2}"/>
              </a:ext>
            </a:extLst>
          </p:cNvPr>
          <p:cNvSpPr txBox="1"/>
          <p:nvPr/>
        </p:nvSpPr>
        <p:spPr>
          <a:xfrm>
            <a:off x="337458" y="1967562"/>
            <a:ext cx="6424749" cy="398509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Coca-Cola is considering entering two markets where its products are currently unavailable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Team 1: Russia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Team 2: Cuba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Each team should: Identify one relevant issue for each of the six PESTEL factors in its assigned country.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Explain how each issue could affect Coca-Cola’s ability to enter and operate there.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Decide: Should Coca-Cola enter this market? Why or why not?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chemeClr val="accent6"/>
                </a:solidFill>
              </a:rPr>
              <a:t>Report back: Present your two most important findings and your recommendation.</a:t>
            </a:r>
          </a:p>
        </p:txBody>
      </p:sp>
      <p:pic>
        <p:nvPicPr>
          <p:cNvPr id="4" name="Picture 3" descr="Coca-Cola">
            <a:extLst>
              <a:ext uri="{FF2B5EF4-FFF2-40B4-BE49-F238E27FC236}">
                <a16:creationId xmlns:a16="http://schemas.microsoft.com/office/drawing/2014/main" id="{7608558F-796F-7F09-B825-E3720EA4FA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2" r="7" b="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91BC07-6E9D-714A-C2E2-8AD1D1FCE99F}"/>
              </a:ext>
            </a:extLst>
          </p:cNvPr>
          <p:cNvSpPr txBox="1"/>
          <p:nvPr/>
        </p:nvSpPr>
        <p:spPr>
          <a:xfrm>
            <a:off x="206829" y="1046862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accent6"/>
                </a:solidFill>
              </a:rPr>
              <a:t>Activity: PESTEL for Coca-Cola Scenario (15 min) </a:t>
            </a:r>
            <a:endParaRPr lang="en-GB" sz="2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4100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rPr dirty="0"/>
              <a:t>Porter’s Five Forces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Purpose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Assess competitive pressure and an industry’s profit potential.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Industry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Focus on firms selling similar products or services.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Forces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Rivalry, new entrants, substitutes, suppliers and buyers.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EF39522-AA25-F5C5-2CE5-8105E2C352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0486" y="1155673"/>
            <a:ext cx="3443967" cy="528993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Industry rivalry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16</a:t>
            </a:r>
          </a:p>
        </p:txBody>
      </p:sp>
      <p:pic>
        <p:nvPicPr>
          <p:cNvPr id="9" name="Picture 8" descr="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Strong rivalry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Many alternatives make it harder to gain customers and protect margins.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Weak rivalry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Few rivals or distinct positions may reduce price pressure.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Question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How intensely do existing firms compete for market share?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Threat of new entrants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17</a:t>
            </a:r>
          </a:p>
        </p:txBody>
      </p:sp>
      <p:pic>
        <p:nvPicPr>
          <p:cNvPr id="9" name="Picture 8" descr="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Attraction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 profitable or growing market may attract new firms.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Barriers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Cost, established brands and access to essential resources.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Judgment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Would a new competitor find it easy to enter?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mazon eGift Card - Amazon Logo - Squid Ink : Amazon.co.uk: Gift Cards">
            <a:extLst>
              <a:ext uri="{FF2B5EF4-FFF2-40B4-BE49-F238E27FC236}">
                <a16:creationId xmlns:a16="http://schemas.microsoft.com/office/drawing/2014/main" id="{894D7DD6-C140-0DC0-EF4C-433B0121FD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747927"/>
            <a:ext cx="5294716" cy="336214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What is Temu and is it safe to buy from? - Which?">
            <a:extLst>
              <a:ext uri="{FF2B5EF4-FFF2-40B4-BE49-F238E27FC236}">
                <a16:creationId xmlns:a16="http://schemas.microsoft.com/office/drawing/2014/main" id="{4AD98DB6-C30C-1DD1-97AF-EA08A5AD9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3817" y="781642"/>
            <a:ext cx="5294715" cy="5294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6764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Threat of substitutes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18</a:t>
            </a:r>
          </a:p>
        </p:txBody>
      </p:sp>
      <p:pic>
        <p:nvPicPr>
          <p:cNvPr id="9" name="Picture 8" descr="1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Meaning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 different product can meet the same customer need.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Example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 prepared meal competes with food bought for home preparation.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Effect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Accessible substitutes can limit prices.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Supplier power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19</a:t>
            </a:r>
          </a:p>
        </p:txBody>
      </p:sp>
      <p:pic>
        <p:nvPicPr>
          <p:cNvPr id="9" name="Picture 8" descr="1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High power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 rare resource or specialist supplier can command better terms.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Example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A specialist console chip may have few alternative suppliers.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Question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How easily could the firm change supplier?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Buyer power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20</a:t>
            </a:r>
          </a:p>
        </p:txBody>
      </p:sp>
      <p:pic>
        <p:nvPicPr>
          <p:cNvPr id="9" name="Picture 8" descr="1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High power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Customers gain leverage when many comparable choices exist.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Switching costs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Money, time and lost compatibility can reduce customer mobility.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Example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Changing away from an iPhone may involve lost compatibility.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Five Forces: the central question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2148840"/>
            <a:ext cx="5577840" cy="126496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2600" b="0">
                <a:solidFill>
                  <a:srgbClr val="13243B"/>
                </a:solidFill>
                <a:latin typeface="Aptos"/>
              </a:defRPr>
            </a:pPr>
            <a:r>
              <a:rPr dirty="0"/>
              <a:t>How much pressure does each force place on an industry’s ability to earn a profit? </a:t>
            </a: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780BBA00-D57D-8450-50D8-9014DF8C99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6005"/>
          <a:stretch>
            <a:fillRect/>
          </a:stretch>
        </p:blipFill>
        <p:spPr>
          <a:xfrm>
            <a:off x="6669240" y="914399"/>
            <a:ext cx="5306375" cy="529034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557076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rPr dirty="0"/>
              <a:t>Activity: Five Forces for Coca-Cola</a:t>
            </a:r>
            <a:r>
              <a:rPr lang="en-GB" dirty="0"/>
              <a:t> (15 min)</a:t>
            </a:r>
            <a:endParaRPr dirty="0"/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22</a:t>
            </a:r>
          </a:p>
        </p:txBody>
      </p:sp>
      <p:pic>
        <p:nvPicPr>
          <p:cNvPr id="9" name="Picture 8" descr="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Task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rPr dirty="0"/>
              <a:t>Evaluate competition in a selected market.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759695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rPr lang="en-GB" dirty="0"/>
              <a:t>Team 1: </a:t>
            </a:r>
            <a:r>
              <a:rPr lang="en-GB" dirty="0">
                <a:solidFill>
                  <a:schemeClr val="accent1"/>
                </a:solidFill>
              </a:rPr>
              <a:t>Rivalry, new entrants</a:t>
            </a:r>
          </a:p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endParaRPr dirty="0"/>
          </a:p>
        </p:txBody>
      </p:sp>
      <p:sp>
        <p:nvSpPr>
          <p:cNvPr id="13" name="TextBox 12"/>
          <p:cNvSpPr txBox="1"/>
          <p:nvPr/>
        </p:nvSpPr>
        <p:spPr>
          <a:xfrm>
            <a:off x="685800" y="3424893"/>
            <a:ext cx="5577840" cy="649409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rPr lang="en-GB" b="1" dirty="0">
                <a:solidFill>
                  <a:srgbClr val="E5674D"/>
                </a:solidFill>
                <a:latin typeface="Aptos"/>
              </a:rPr>
              <a:t>Team 2:</a:t>
            </a:r>
            <a:r>
              <a:rPr b="1" dirty="0">
                <a:solidFill>
                  <a:srgbClr val="E5674D"/>
                </a:solidFill>
                <a:latin typeface="Aptos"/>
              </a:rPr>
              <a:t> </a:t>
            </a:r>
            <a:r>
              <a:rPr b="1" dirty="0">
                <a:solidFill>
                  <a:schemeClr val="accent1"/>
                </a:solidFill>
              </a:rPr>
              <a:t>substitutes, supplier power and buyer power.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Report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rPr dirty="0"/>
              <a:t>Judge your assigned force as strong or weak and give an example.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Compare the two analyses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23</a:t>
            </a:r>
          </a:p>
        </p:txBody>
      </p:sp>
      <p:pic>
        <p:nvPicPr>
          <p:cNvPr id="9" name="Picture 8" descr="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2148840"/>
            <a:ext cx="5577840" cy="32004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2600" b="0">
                <a:solidFill>
                  <a:srgbClr val="13243B"/>
                </a:solidFill>
                <a:latin typeface="Aptos"/>
              </a:defRPr>
            </a:pPr>
            <a:r>
              <a:t>PESTEL describes the wider country environment. Five Forces examines competitive pressures within an industry. The analyses answer different questions.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Global value chains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24</a:t>
            </a:r>
          </a:p>
        </p:txBody>
      </p:sp>
      <p:pic>
        <p:nvPicPr>
          <p:cNvPr id="9" name="Picture 8" descr="1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Definition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Firms place different stages of production across countries.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Activities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Design, production, marketing and distribution can occur in different places.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Decisions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Outsourcing and offshoring reshape where and by whom work is done.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Where value is created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25</a:t>
            </a:r>
          </a:p>
        </p:txBody>
      </p:sp>
      <p:pic>
        <p:nvPicPr>
          <p:cNvPr id="9" name="Picture 8" descr="1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1865376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Design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2231136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Develop a product or service concept.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035808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Production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3401568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Source materials and make the product.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206240"/>
            <a:ext cx="557784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Distribution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" y="4572000"/>
            <a:ext cx="557784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Move the finished product to customers.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Outsourcing and offshoring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26</a:t>
            </a:r>
          </a:p>
        </p:txBody>
      </p:sp>
      <p:pic>
        <p:nvPicPr>
          <p:cNvPr id="9" name="Picture 8" descr="1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840" y="1828800"/>
            <a:ext cx="4892040" cy="411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5800" y="2148840"/>
            <a:ext cx="5577840" cy="32004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2600" b="0">
                <a:solidFill>
                  <a:srgbClr val="13243B"/>
                </a:solidFill>
                <a:latin typeface="Aptos"/>
              </a:defRPr>
            </a:pPr>
            <a:r>
              <a:rPr dirty="0"/>
              <a:t>Outsourcing changes who performs an activity. Offshoring changes the country where it takes place. A firm may do either or both.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Putting the models together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27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1865376"/>
            <a:ext cx="1088136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PESTEL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2231136"/>
            <a:ext cx="1088136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Which country conditions affect the business?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3035808"/>
            <a:ext cx="1088136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Five Forces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5800" y="3401568"/>
            <a:ext cx="1088136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How intense is competition in the industry?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4206240"/>
            <a:ext cx="10881360" cy="34747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800" b="1">
                <a:solidFill>
                  <a:srgbClr val="E5674D"/>
                </a:solidFill>
                <a:latin typeface="Aptos"/>
              </a:defRPr>
            </a:pPr>
            <a:r>
              <a:t>Global value chain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5800" y="4572000"/>
            <a:ext cx="10881360" cy="685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Where should the firm locate and coordinate its activities?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56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94360" y="768096"/>
            <a:ext cx="10972800" cy="9326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3200" b="1">
                <a:solidFill>
                  <a:srgbClr val="13243B"/>
                </a:solidFill>
                <a:latin typeface="Aptos"/>
              </a:defRPr>
            </a:pPr>
            <a:r>
              <a:t>References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464808"/>
            <a:ext cx="10972800" cy="16459"/>
          </a:xfrm>
          <a:prstGeom prst="rect">
            <a:avLst/>
          </a:prstGeom>
          <a:solidFill>
            <a:srgbClr val="DCE2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018520" y="6519672"/>
            <a:ext cx="45720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4F5E6F"/>
                </a:solidFill>
                <a:latin typeface="Aptos"/>
              </a:defRPr>
            </a:pPr>
            <a:r>
              <a:t>30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1874519"/>
            <a:ext cx="10607040" cy="41148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Mariados, B. J. (2024). Global market opportunity assessment: PESTEL analysis.</a:t>
            </a:r>
          </a:p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endParaRPr/>
          </a:p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Fiumara, L. and Boyle, R. (2023). Navigating global expansion strategy using the PESTEL framework.</a:t>
            </a:r>
          </a:p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endParaRPr/>
          </a:p>
          <a:p>
            <a:pPr>
              <a:spcAft>
                <a:spcPts val="1100"/>
              </a:spcAft>
              <a:defRPr sz="1900" b="0">
                <a:solidFill>
                  <a:srgbClr val="13243B"/>
                </a:solidFill>
                <a:latin typeface="Aptos"/>
              </a:defRPr>
            </a:pPr>
            <a:r>
              <a:t>Morrison, J. (2017). The Global Business Environment: Challenges and Responsibilities (4th ed.). Palgrave.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1115</Words>
  <Application>Microsoft Office PowerPoint</Application>
  <PresentationFormat>Widescreen</PresentationFormat>
  <Paragraphs>205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Zaid Alrawadieh</cp:lastModifiedBy>
  <cp:revision>4</cp:revision>
  <dcterms:created xsi:type="dcterms:W3CDTF">2013-01-27T09:14:16Z</dcterms:created>
  <dcterms:modified xsi:type="dcterms:W3CDTF">2026-09-25T22:55:15Z</dcterms:modified>
  <cp:category/>
</cp:coreProperties>
</file>