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0" r:id="rId1"/>
  </p:sldMasterIdLst>
  <p:sldIdLst>
    <p:sldId id="256" r:id="rId2"/>
    <p:sldId id="257" r:id="rId3"/>
    <p:sldId id="258" r:id="rId4"/>
    <p:sldId id="259" r:id="rId5"/>
    <p:sldId id="260" r:id="rId6"/>
    <p:sldId id="261" r:id="rId7"/>
    <p:sldId id="262" r:id="rId8"/>
    <p:sldId id="264" r:id="rId9"/>
    <p:sldId id="265" r:id="rId10"/>
    <p:sldId id="266"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632" autoAdjust="0"/>
    <p:restoredTop sz="94660"/>
  </p:normalViewPr>
  <p:slideViewPr>
    <p:cSldViewPr snapToGrid="0">
      <p:cViewPr varScale="1">
        <p:scale>
          <a:sx n="72" d="100"/>
          <a:sy n="72" d="100"/>
        </p:scale>
        <p:origin x="46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F9D3D90-389D-466E-A642-F18DD4286FD5}" type="datetimeFigureOut">
              <a:rPr lang="en-GB" smtClean="0"/>
              <a:t>27/03/2018</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94F51B39-3284-4408-A96A-822F99FE12E2}"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32098054"/>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9D3D90-389D-466E-A642-F18DD4286FD5}" type="datetimeFigureOut">
              <a:rPr lang="en-GB" smtClean="0"/>
              <a:t>27/03/2018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F51B39-3284-4408-A96A-822F99FE12E2}"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725465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F9D3D90-389D-466E-A642-F18DD4286FD5}" type="datetimeFigureOut">
              <a:rPr lang="en-GB" smtClean="0"/>
              <a:t>27/03/2018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F51B39-3284-4408-A96A-822F99FE12E2}"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028395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F9D3D90-389D-466E-A642-F18DD4286FD5}" type="datetimeFigureOut">
              <a:rPr lang="en-GB" smtClean="0"/>
              <a:t>27/03/2018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F51B39-3284-4408-A96A-822F99FE12E2}"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46394675"/>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F9D3D90-389D-466E-A642-F18DD4286FD5}" type="datetimeFigureOut">
              <a:rPr lang="en-GB" smtClean="0"/>
              <a:t>27/03/2018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F51B39-3284-4408-A96A-822F99FE12E2}"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73698177"/>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F9D3D90-389D-466E-A642-F18DD4286FD5}" type="datetimeFigureOut">
              <a:rPr lang="en-GB" smtClean="0"/>
              <a:t>27/03/2018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4F51B39-3284-4408-A96A-822F99FE12E2}"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632287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9D3D90-389D-466E-A642-F18DD4286FD5}" type="datetimeFigureOut">
              <a:rPr lang="en-GB" smtClean="0"/>
              <a:t>27/03/2018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4F51B39-3284-4408-A96A-822F99FE12E2}" type="slidenum">
              <a:rPr lang="en-GB" smtClean="0"/>
              <a:t>‹#›</a:t>
            </a:fld>
            <a:endParaRPr lang="en-GB"/>
          </a:p>
        </p:txBody>
      </p:sp>
    </p:spTree>
    <p:extLst>
      <p:ext uri="{BB962C8B-B14F-4D97-AF65-F5344CB8AC3E}">
        <p14:creationId xmlns:p14="http://schemas.microsoft.com/office/powerpoint/2010/main" val="1599833462"/>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F9D3D90-389D-466E-A642-F18DD4286FD5}" type="datetimeFigureOut">
              <a:rPr lang="en-GB" smtClean="0"/>
              <a:t>27/03/2018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F51B39-3284-4408-A96A-822F99FE12E2}"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92974032"/>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8F9D3D90-389D-466E-A642-F18DD4286FD5}" type="datetimeFigureOut">
              <a:rPr lang="en-GB" smtClean="0"/>
              <a:t>27/03/2018</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94F51B39-3284-4408-A96A-822F99FE12E2}"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046445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9D3D90-389D-466E-A642-F18DD4286FD5}" type="datetimeFigureOut">
              <a:rPr lang="en-GB" smtClean="0"/>
              <a:t>27/03/2018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F51B39-3284-4408-A96A-822F99FE12E2}"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80053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9D3D90-389D-466E-A642-F18DD4286FD5}" type="datetimeFigureOut">
              <a:rPr lang="en-GB" smtClean="0"/>
              <a:t>27/03/2018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F51B39-3284-4408-A96A-822F99FE12E2}"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187083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F9D3D90-389D-466E-A642-F18DD4286FD5}" type="datetimeFigureOut">
              <a:rPr lang="en-GB" smtClean="0"/>
              <a:t>27/03/2018</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94F51B39-3284-4408-A96A-822F99FE12E2}"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5645988"/>
      </p:ext>
    </p:extLst>
  </p:cSld>
  <p:clrMap bg1="lt1" tx1="dk1" bg2="lt2" tx2="dk2" accent1="accent1" accent2="accent2" accent3="accent3" accent4="accent4" accent5="accent5" accent6="accent6" hlink="hlink" folHlink="folHlink"/>
  <p:sldLayoutIdLst>
    <p:sldLayoutId id="2147483981" r:id="rId1"/>
    <p:sldLayoutId id="2147483982" r:id="rId2"/>
    <p:sldLayoutId id="2147483983" r:id="rId3"/>
    <p:sldLayoutId id="2147483984" r:id="rId4"/>
    <p:sldLayoutId id="2147483985" r:id="rId5"/>
    <p:sldLayoutId id="2147483986" r:id="rId6"/>
    <p:sldLayoutId id="2147483987" r:id="rId7"/>
    <p:sldLayoutId id="2147483988" r:id="rId8"/>
    <p:sldLayoutId id="2147483989" r:id="rId9"/>
    <p:sldLayoutId id="2147483990" r:id="rId10"/>
    <p:sldLayoutId id="214748399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www.pinabausch.org/en/pina/biography" TargetMode="External"/><Relationship Id="rId3" Type="http://schemas.openxmlformats.org/officeDocument/2006/relationships/hyperlink" Target="https://www.merriam-webster.com/" TargetMode="External"/><Relationship Id="rId7" Type="http://schemas.openxmlformats.org/officeDocument/2006/relationships/hyperlink" Target="http://www.nationaltheatrewales.org/" TargetMode="External"/><Relationship Id="rId2" Type="http://schemas.openxmlformats.org/officeDocument/2006/relationships/hyperlink" Target="http://www.anothermag.com/fashion-beauty/9028/the-aesthetic-language-of-pina-bausch" TargetMode="External"/><Relationship Id="rId1" Type="http://schemas.openxmlformats.org/officeDocument/2006/relationships/slideLayout" Target="../slideLayouts/slideLayout2.xml"/><Relationship Id="rId6" Type="http://schemas.openxmlformats.org/officeDocument/2006/relationships/hyperlink" Target="https://www.youtube.com/watch?v=L1rNuzYsWlc" TargetMode="External"/><Relationship Id="rId5" Type="http://schemas.openxmlformats.org/officeDocument/2006/relationships/hyperlink" Target="https://www.franticassembly.co.uk/" TargetMode="External"/><Relationship Id="rId4" Type="http://schemas.openxmlformats.org/officeDocument/2006/relationships/hyperlink" Target="http://www.encyclopedia.com/peop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F8CA326-36E8-496B-9BC0-FFF64DEE5C44}"/>
              </a:ext>
            </a:extLst>
          </p:cNvPr>
          <p:cNvSpPr>
            <a:spLocks noGrp="1"/>
          </p:cNvSpPr>
          <p:nvPr>
            <p:ph type="ctrTitle"/>
          </p:nvPr>
        </p:nvSpPr>
        <p:spPr>
          <a:xfrm>
            <a:off x="2417779" y="3326794"/>
            <a:ext cx="8637073" cy="102205"/>
          </a:xfrm>
        </p:spPr>
        <p:txBody>
          <a:bodyPr>
            <a:normAutofit fontScale="90000"/>
          </a:bodyPr>
          <a:lstStyle/>
          <a:p>
            <a:r>
              <a:rPr lang="en-GB" dirty="0"/>
              <a:t>Pina Bausch Vs </a:t>
            </a:r>
            <a:r>
              <a:rPr lang="en-GB" dirty="0" err="1"/>
              <a:t>ntw</a:t>
            </a:r>
            <a:r>
              <a:rPr lang="en-GB" dirty="0"/>
              <a:t> we’re still here </a:t>
            </a:r>
          </a:p>
        </p:txBody>
      </p:sp>
      <p:sp>
        <p:nvSpPr>
          <p:cNvPr id="7" name="Subtitle 6">
            <a:extLst>
              <a:ext uri="{FF2B5EF4-FFF2-40B4-BE49-F238E27FC236}">
                <a16:creationId xmlns:a16="http://schemas.microsoft.com/office/drawing/2014/main" id="{65544EA5-2424-4D57-86CD-E401F70609E1}"/>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9573020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6A35D63-6BE6-46E4-A357-8887CBD881CC}"/>
              </a:ext>
            </a:extLst>
          </p:cNvPr>
          <p:cNvSpPr>
            <a:spLocks noGrp="1"/>
          </p:cNvSpPr>
          <p:nvPr>
            <p:ph type="title"/>
          </p:nvPr>
        </p:nvSpPr>
        <p:spPr/>
        <p:txBody>
          <a:bodyPr/>
          <a:lstStyle/>
          <a:p>
            <a:r>
              <a:rPr lang="en-GB" dirty="0"/>
              <a:t>                              </a:t>
            </a:r>
            <a:r>
              <a:rPr lang="en-GB" dirty="0" err="1"/>
              <a:t>pina</a:t>
            </a:r>
            <a:r>
              <a:rPr lang="en-GB" dirty="0"/>
              <a:t> </a:t>
            </a:r>
            <a:r>
              <a:rPr lang="en-GB" dirty="0" err="1"/>
              <a:t>bausch</a:t>
            </a:r>
            <a:endParaRPr lang="en-GB" dirty="0"/>
          </a:p>
        </p:txBody>
      </p:sp>
      <p:sp>
        <p:nvSpPr>
          <p:cNvPr id="5" name="Content Placeholder 4">
            <a:extLst>
              <a:ext uri="{FF2B5EF4-FFF2-40B4-BE49-F238E27FC236}">
                <a16:creationId xmlns:a16="http://schemas.microsoft.com/office/drawing/2014/main" id="{9FDCCC60-1B0D-4DAE-B9DF-DF643B677616}"/>
              </a:ext>
            </a:extLst>
          </p:cNvPr>
          <p:cNvSpPr>
            <a:spLocks noGrp="1"/>
          </p:cNvSpPr>
          <p:nvPr>
            <p:ph idx="1"/>
          </p:nvPr>
        </p:nvSpPr>
        <p:spPr/>
        <p:txBody>
          <a:bodyPr/>
          <a:lstStyle/>
          <a:p>
            <a:r>
              <a:rPr lang="en-GB" dirty="0"/>
              <a:t>Born in Solingen – Germany 1940  war torn Germany affected her as a child.</a:t>
            </a:r>
          </a:p>
          <a:p>
            <a:r>
              <a:rPr lang="en-GB" dirty="0"/>
              <a:t>Went to New York at 19 to study dance.</a:t>
            </a:r>
          </a:p>
          <a:p>
            <a:r>
              <a:rPr lang="en-GB" dirty="0"/>
              <a:t>Became a controversial dancer/choreographer.</a:t>
            </a:r>
          </a:p>
          <a:p>
            <a:r>
              <a:rPr lang="en-GB" dirty="0"/>
              <a:t>1973 Pina Created the </a:t>
            </a:r>
            <a:r>
              <a:rPr lang="en-GB" dirty="0" err="1"/>
              <a:t>Tanztheater</a:t>
            </a:r>
            <a:r>
              <a:rPr lang="en-GB" dirty="0"/>
              <a:t> Wuppertal (meaning dance theatre).</a:t>
            </a:r>
          </a:p>
          <a:p>
            <a:r>
              <a:rPr lang="en-GB" dirty="0"/>
              <a:t>Active feminist – defending females as she felt that males were the aggressive part of society.</a:t>
            </a:r>
          </a:p>
        </p:txBody>
      </p:sp>
    </p:spTree>
    <p:extLst>
      <p:ext uri="{BB962C8B-B14F-4D97-AF65-F5344CB8AC3E}">
        <p14:creationId xmlns:p14="http://schemas.microsoft.com/office/powerpoint/2010/main" val="34238179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5A7CE-0D33-42B1-8DAD-7FC751134955}"/>
              </a:ext>
            </a:extLst>
          </p:cNvPr>
          <p:cNvSpPr>
            <a:spLocks noGrp="1"/>
          </p:cNvSpPr>
          <p:nvPr>
            <p:ph type="title"/>
          </p:nvPr>
        </p:nvSpPr>
        <p:spPr>
          <a:xfrm>
            <a:off x="861391" y="954157"/>
            <a:ext cx="10031897" cy="899596"/>
          </a:xfrm>
        </p:spPr>
        <p:txBody>
          <a:bodyPr>
            <a:normAutofit/>
          </a:bodyPr>
          <a:lstStyle/>
          <a:p>
            <a:r>
              <a:rPr lang="en-GB" dirty="0"/>
              <a:t>             some performances of Pina </a:t>
            </a:r>
            <a:r>
              <a:rPr lang="en-GB" dirty="0" err="1"/>
              <a:t>bausch</a:t>
            </a:r>
            <a:endParaRPr lang="en-GB" dirty="0"/>
          </a:p>
        </p:txBody>
      </p:sp>
      <p:sp>
        <p:nvSpPr>
          <p:cNvPr id="3" name="Content Placeholder 2">
            <a:extLst>
              <a:ext uri="{FF2B5EF4-FFF2-40B4-BE49-F238E27FC236}">
                <a16:creationId xmlns:a16="http://schemas.microsoft.com/office/drawing/2014/main" id="{6D7CCB5A-3444-497F-8B33-71C9675C97FE}"/>
              </a:ext>
            </a:extLst>
          </p:cNvPr>
          <p:cNvSpPr>
            <a:spLocks noGrp="1"/>
          </p:cNvSpPr>
          <p:nvPr>
            <p:ph idx="1"/>
          </p:nvPr>
        </p:nvSpPr>
        <p:spPr/>
        <p:txBody>
          <a:bodyPr/>
          <a:lstStyle/>
          <a:p>
            <a:endParaRPr lang="en-GB" dirty="0"/>
          </a:p>
          <a:p>
            <a:r>
              <a:rPr lang="en-GB" dirty="0"/>
              <a:t>Rite of Spring</a:t>
            </a:r>
          </a:p>
          <a:p>
            <a:r>
              <a:rPr lang="en-GB" dirty="0"/>
              <a:t>The Seven Deadly Sins</a:t>
            </a:r>
          </a:p>
          <a:p>
            <a:r>
              <a:rPr lang="en-GB" dirty="0"/>
              <a:t>Bluebeard </a:t>
            </a:r>
          </a:p>
          <a:p>
            <a:r>
              <a:rPr lang="en-GB" dirty="0"/>
              <a:t>Café Muller</a:t>
            </a:r>
          </a:p>
          <a:p>
            <a:r>
              <a:rPr lang="en-GB" dirty="0" err="1"/>
              <a:t>Kontakthof</a:t>
            </a:r>
            <a:endParaRPr lang="en-GB" dirty="0"/>
          </a:p>
        </p:txBody>
      </p:sp>
      <p:pic>
        <p:nvPicPr>
          <p:cNvPr id="5" name="Picture 4">
            <a:extLst>
              <a:ext uri="{FF2B5EF4-FFF2-40B4-BE49-F238E27FC236}">
                <a16:creationId xmlns:a16="http://schemas.microsoft.com/office/drawing/2014/main" id="{36AA7BDA-2FF0-49A7-9112-6CF41D2CC42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72451" y="2602800"/>
            <a:ext cx="2009775" cy="2276475"/>
          </a:xfrm>
          <a:prstGeom prst="rect">
            <a:avLst/>
          </a:prstGeom>
        </p:spPr>
      </p:pic>
    </p:spTree>
    <p:extLst>
      <p:ext uri="{BB962C8B-B14F-4D97-AF65-F5344CB8AC3E}">
        <p14:creationId xmlns:p14="http://schemas.microsoft.com/office/powerpoint/2010/main" val="10639292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D251351-BC27-430A-B0BF-91BFFE2D94FD}"/>
              </a:ext>
            </a:extLst>
          </p:cNvPr>
          <p:cNvSpPr>
            <a:spLocks noGrp="1"/>
          </p:cNvSpPr>
          <p:nvPr>
            <p:ph type="title"/>
          </p:nvPr>
        </p:nvSpPr>
        <p:spPr/>
        <p:txBody>
          <a:bodyPr/>
          <a:lstStyle/>
          <a:p>
            <a:r>
              <a:rPr lang="en-GB" dirty="0" err="1"/>
              <a:t>Kontakthof</a:t>
            </a:r>
            <a:r>
              <a:rPr lang="en-GB" dirty="0"/>
              <a:t> </a:t>
            </a:r>
          </a:p>
        </p:txBody>
      </p:sp>
      <p:pic>
        <p:nvPicPr>
          <p:cNvPr id="8" name="Picture Placeholder 7">
            <a:extLst>
              <a:ext uri="{FF2B5EF4-FFF2-40B4-BE49-F238E27FC236}">
                <a16:creationId xmlns:a16="http://schemas.microsoft.com/office/drawing/2014/main" id="{EDE0FABC-B000-4AA0-9E56-B8EA50E6E19F}"/>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385391" y="2688364"/>
            <a:ext cx="7341704" cy="2770499"/>
          </a:xfrm>
        </p:spPr>
      </p:pic>
      <p:sp>
        <p:nvSpPr>
          <p:cNvPr id="6" name="Text Placeholder 5">
            <a:extLst>
              <a:ext uri="{FF2B5EF4-FFF2-40B4-BE49-F238E27FC236}">
                <a16:creationId xmlns:a16="http://schemas.microsoft.com/office/drawing/2014/main" id="{75A01D1F-BA78-4FB7-93C4-902E22C11657}"/>
              </a:ext>
            </a:extLst>
          </p:cNvPr>
          <p:cNvSpPr>
            <a:spLocks noGrp="1"/>
          </p:cNvSpPr>
          <p:nvPr>
            <p:ph sz="half" idx="2"/>
          </p:nvPr>
        </p:nvSpPr>
        <p:spPr/>
        <p:txBody>
          <a:bodyPr/>
          <a:lstStyle/>
          <a:p>
            <a:r>
              <a:rPr lang="en-GB" dirty="0"/>
              <a:t>Meaning Contact Zone</a:t>
            </a:r>
          </a:p>
          <a:p>
            <a:r>
              <a:rPr lang="en-GB" dirty="0"/>
              <a:t> </a:t>
            </a:r>
          </a:p>
        </p:txBody>
      </p:sp>
    </p:spTree>
    <p:extLst>
      <p:ext uri="{BB962C8B-B14F-4D97-AF65-F5344CB8AC3E}">
        <p14:creationId xmlns:p14="http://schemas.microsoft.com/office/powerpoint/2010/main" val="21869926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35BA799-D5C0-48D4-9DC8-DE3888E12FDC}"/>
              </a:ext>
            </a:extLst>
          </p:cNvPr>
          <p:cNvSpPr>
            <a:spLocks noGrp="1"/>
          </p:cNvSpPr>
          <p:nvPr>
            <p:ph type="title"/>
          </p:nvPr>
        </p:nvSpPr>
        <p:spPr/>
        <p:txBody>
          <a:bodyPr/>
          <a:lstStyle/>
          <a:p>
            <a:r>
              <a:rPr lang="en-GB" dirty="0"/>
              <a:t>  National theatre wales </a:t>
            </a:r>
            <a:r>
              <a:rPr lang="en-GB" dirty="0" err="1"/>
              <a:t>WE’re</a:t>
            </a:r>
            <a:r>
              <a:rPr lang="en-GB" dirty="0"/>
              <a:t> still here </a:t>
            </a:r>
            <a:br>
              <a:rPr lang="en-GB" dirty="0"/>
            </a:br>
            <a:r>
              <a:rPr lang="en-GB" dirty="0"/>
              <a:t>                Port Talbot steelworks</a:t>
            </a:r>
          </a:p>
        </p:txBody>
      </p:sp>
      <p:sp>
        <p:nvSpPr>
          <p:cNvPr id="6" name="Content Placeholder 5">
            <a:extLst>
              <a:ext uri="{FF2B5EF4-FFF2-40B4-BE49-F238E27FC236}">
                <a16:creationId xmlns:a16="http://schemas.microsoft.com/office/drawing/2014/main" id="{A55935E2-6A66-4B07-9F70-075C7FC162A9}"/>
              </a:ext>
            </a:extLst>
          </p:cNvPr>
          <p:cNvSpPr>
            <a:spLocks noGrp="1"/>
          </p:cNvSpPr>
          <p:nvPr>
            <p:ph idx="1"/>
          </p:nvPr>
        </p:nvSpPr>
        <p:spPr/>
        <p:txBody>
          <a:bodyPr/>
          <a:lstStyle/>
          <a:p>
            <a:r>
              <a:rPr lang="en-GB" dirty="0"/>
              <a:t>Based on Port Talbot Steelworks, this is one of the last heavy industries in Wales.</a:t>
            </a:r>
          </a:p>
          <a:p>
            <a:endParaRPr lang="en-GB" dirty="0"/>
          </a:p>
          <a:p>
            <a:r>
              <a:rPr lang="en-GB" dirty="0"/>
              <a:t>Threatened with closure in 2015, led to a Save our Steel campaign.</a:t>
            </a:r>
          </a:p>
          <a:p>
            <a:endParaRPr lang="en-GB" dirty="0"/>
          </a:p>
          <a:p>
            <a:r>
              <a:rPr lang="en-GB" dirty="0"/>
              <a:t>Writer Rachel </a:t>
            </a:r>
            <a:r>
              <a:rPr lang="en-GB" dirty="0" err="1"/>
              <a:t>Trezise</a:t>
            </a:r>
            <a:r>
              <a:rPr lang="en-GB" dirty="0"/>
              <a:t> based the performance on interviews with Steelworkers, Union Representatives and the people of Port Talbot.</a:t>
            </a:r>
          </a:p>
          <a:p>
            <a:endParaRPr lang="en-GB" dirty="0"/>
          </a:p>
        </p:txBody>
      </p:sp>
    </p:spTree>
    <p:extLst>
      <p:ext uri="{BB962C8B-B14F-4D97-AF65-F5344CB8AC3E}">
        <p14:creationId xmlns:p14="http://schemas.microsoft.com/office/powerpoint/2010/main" val="17192900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D162CAA8-8080-4EDC-8961-1337E94E0CA6}"/>
              </a:ext>
            </a:extLst>
          </p:cNvPr>
          <p:cNvSpPr>
            <a:spLocks noGrp="1"/>
          </p:cNvSpPr>
          <p:nvPr>
            <p:ph type="title"/>
          </p:nvPr>
        </p:nvSpPr>
        <p:spPr/>
        <p:txBody>
          <a:bodyPr/>
          <a:lstStyle/>
          <a:p>
            <a:r>
              <a:rPr lang="en-GB" dirty="0"/>
              <a:t>                   we’re still here the cast</a:t>
            </a:r>
          </a:p>
        </p:txBody>
      </p:sp>
      <p:pic>
        <p:nvPicPr>
          <p:cNvPr id="16" name="Content Placeholder 15">
            <a:extLst>
              <a:ext uri="{FF2B5EF4-FFF2-40B4-BE49-F238E27FC236}">
                <a16:creationId xmlns:a16="http://schemas.microsoft.com/office/drawing/2014/main" id="{61C46C04-82C5-4C75-863B-EDFDEF960F66}"/>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447800" y="2186272"/>
            <a:ext cx="4645025" cy="3098231"/>
          </a:xfrm>
        </p:spPr>
      </p:pic>
      <p:pic>
        <p:nvPicPr>
          <p:cNvPr id="20" name="Content Placeholder 19">
            <a:extLst>
              <a:ext uri="{FF2B5EF4-FFF2-40B4-BE49-F238E27FC236}">
                <a16:creationId xmlns:a16="http://schemas.microsoft.com/office/drawing/2014/main" id="{EDBA0BD1-1018-474E-B5A1-AAF3163E9A44}"/>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718852" y="2186273"/>
            <a:ext cx="4025347" cy="3098230"/>
          </a:xfrm>
        </p:spPr>
      </p:pic>
    </p:spTree>
    <p:extLst>
      <p:ext uri="{BB962C8B-B14F-4D97-AF65-F5344CB8AC3E}">
        <p14:creationId xmlns:p14="http://schemas.microsoft.com/office/powerpoint/2010/main" val="15582589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A9BAD-DD34-4F05-9F96-1AF89FD6BCCC}"/>
              </a:ext>
            </a:extLst>
          </p:cNvPr>
          <p:cNvSpPr>
            <a:spLocks noGrp="1"/>
          </p:cNvSpPr>
          <p:nvPr>
            <p:ph type="title"/>
          </p:nvPr>
        </p:nvSpPr>
        <p:spPr>
          <a:xfrm>
            <a:off x="3962401" y="649357"/>
            <a:ext cx="7277984" cy="1177893"/>
          </a:xfrm>
        </p:spPr>
        <p:txBody>
          <a:bodyPr>
            <a:normAutofit fontScale="90000"/>
          </a:bodyPr>
          <a:lstStyle/>
          <a:p>
            <a:r>
              <a:rPr lang="en-GB" dirty="0"/>
              <a:t>   Vicki </a:t>
            </a:r>
            <a:r>
              <a:rPr lang="en-GB" dirty="0" err="1"/>
              <a:t>manderson</a:t>
            </a:r>
            <a:r>
              <a:rPr lang="en-GB" dirty="0"/>
              <a:t> </a:t>
            </a:r>
            <a:br>
              <a:rPr lang="en-GB" dirty="0"/>
            </a:br>
            <a:r>
              <a:rPr lang="en-GB" dirty="0"/>
              <a:t>Movement Director</a:t>
            </a:r>
            <a:br>
              <a:rPr lang="en-GB" dirty="0"/>
            </a:br>
            <a:r>
              <a:rPr lang="en-GB" dirty="0"/>
              <a:t>           ( centre )</a:t>
            </a:r>
          </a:p>
        </p:txBody>
      </p:sp>
      <p:pic>
        <p:nvPicPr>
          <p:cNvPr id="6" name="Content Placeholder 5">
            <a:extLst>
              <a:ext uri="{FF2B5EF4-FFF2-40B4-BE49-F238E27FC236}">
                <a16:creationId xmlns:a16="http://schemas.microsoft.com/office/drawing/2014/main" id="{CF9D9908-63D4-482B-B90E-A6F4C6994A5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795720" y="2003425"/>
            <a:ext cx="4784518" cy="3449638"/>
          </a:xfrm>
        </p:spPr>
      </p:pic>
      <p:sp>
        <p:nvSpPr>
          <p:cNvPr id="4" name="Text Placeholder 3">
            <a:extLst>
              <a:ext uri="{FF2B5EF4-FFF2-40B4-BE49-F238E27FC236}">
                <a16:creationId xmlns:a16="http://schemas.microsoft.com/office/drawing/2014/main" id="{CF28F80E-2DE8-4E42-ABE8-59234FF47036}"/>
              </a:ext>
            </a:extLst>
          </p:cNvPr>
          <p:cNvSpPr>
            <a:spLocks noGrp="1"/>
          </p:cNvSpPr>
          <p:nvPr>
            <p:ph type="body" sz="half" idx="4294967295"/>
          </p:nvPr>
        </p:nvSpPr>
        <p:spPr>
          <a:xfrm>
            <a:off x="0" y="1947863"/>
            <a:ext cx="5618922" cy="3505200"/>
          </a:xfrm>
        </p:spPr>
        <p:txBody>
          <a:bodyPr>
            <a:normAutofit lnSpcReduction="10000"/>
          </a:bodyPr>
          <a:lstStyle/>
          <a:p>
            <a:r>
              <a:rPr lang="en-GB" dirty="0"/>
              <a:t>Vicki </a:t>
            </a:r>
            <a:r>
              <a:rPr lang="en-GB" dirty="0" err="1"/>
              <a:t>Manderson</a:t>
            </a:r>
            <a:r>
              <a:rPr lang="en-GB" dirty="0"/>
              <a:t> was the movement director for </a:t>
            </a:r>
            <a:r>
              <a:rPr lang="en-GB" i="1" dirty="0"/>
              <a:t>We’re Still Here</a:t>
            </a:r>
            <a:r>
              <a:rPr lang="en-GB" dirty="0"/>
              <a:t>. </a:t>
            </a:r>
          </a:p>
          <a:p>
            <a:r>
              <a:rPr lang="en-GB" dirty="0"/>
              <a:t>She is a practitioner for Frantic Assembly. Their  ethos is collaboration of empowerment.  </a:t>
            </a:r>
          </a:p>
          <a:p>
            <a:r>
              <a:rPr lang="en-GB" dirty="0"/>
              <a:t>Allison Gough a cast member said the choreography in the dance break was not a conventional dance routine. The men were told to express their feelings towards the management through movement.</a:t>
            </a:r>
          </a:p>
        </p:txBody>
      </p:sp>
    </p:spTree>
    <p:extLst>
      <p:ext uri="{BB962C8B-B14F-4D97-AF65-F5344CB8AC3E}">
        <p14:creationId xmlns:p14="http://schemas.microsoft.com/office/powerpoint/2010/main" val="41962171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69DA1A6-4FA8-4E4B-9D7A-B9F5A8F4DBFB}"/>
              </a:ext>
            </a:extLst>
          </p:cNvPr>
          <p:cNvSpPr>
            <a:spLocks noGrp="1"/>
          </p:cNvSpPr>
          <p:nvPr>
            <p:ph type="title"/>
          </p:nvPr>
        </p:nvSpPr>
        <p:spPr/>
        <p:txBody>
          <a:bodyPr/>
          <a:lstStyle/>
          <a:p>
            <a:r>
              <a:rPr lang="en-GB" dirty="0"/>
              <a:t>                           The Two styles</a:t>
            </a:r>
          </a:p>
        </p:txBody>
      </p:sp>
      <p:sp>
        <p:nvSpPr>
          <p:cNvPr id="6" name="Text Placeholder 5">
            <a:extLst>
              <a:ext uri="{FF2B5EF4-FFF2-40B4-BE49-F238E27FC236}">
                <a16:creationId xmlns:a16="http://schemas.microsoft.com/office/drawing/2014/main" id="{39011C3F-B0A1-4BB4-B8A2-51CD6A8B309F}"/>
              </a:ext>
            </a:extLst>
          </p:cNvPr>
          <p:cNvSpPr>
            <a:spLocks noGrp="1"/>
          </p:cNvSpPr>
          <p:nvPr>
            <p:ph type="body" idx="1"/>
          </p:nvPr>
        </p:nvSpPr>
        <p:spPr>
          <a:xfrm>
            <a:off x="1450848" y="1940015"/>
            <a:ext cx="4645152" cy="801943"/>
          </a:xfrm>
        </p:spPr>
        <p:txBody>
          <a:bodyPr>
            <a:normAutofit/>
          </a:bodyPr>
          <a:lstStyle/>
          <a:p>
            <a:r>
              <a:rPr lang="en-GB" dirty="0" err="1"/>
              <a:t>pina</a:t>
            </a:r>
            <a:r>
              <a:rPr lang="en-GB" dirty="0"/>
              <a:t> </a:t>
            </a:r>
            <a:r>
              <a:rPr lang="en-GB" dirty="0" err="1"/>
              <a:t>bausch</a:t>
            </a:r>
            <a:endParaRPr lang="en-GB" dirty="0"/>
          </a:p>
        </p:txBody>
      </p:sp>
      <p:sp>
        <p:nvSpPr>
          <p:cNvPr id="7" name="Content Placeholder 6">
            <a:extLst>
              <a:ext uri="{FF2B5EF4-FFF2-40B4-BE49-F238E27FC236}">
                <a16:creationId xmlns:a16="http://schemas.microsoft.com/office/drawing/2014/main" id="{299C4B47-9A18-4269-ACF0-D58E70159E31}"/>
              </a:ext>
            </a:extLst>
          </p:cNvPr>
          <p:cNvSpPr>
            <a:spLocks noGrp="1"/>
          </p:cNvSpPr>
          <p:nvPr>
            <p:ph sz="half" idx="2"/>
          </p:nvPr>
        </p:nvSpPr>
        <p:spPr>
          <a:xfrm>
            <a:off x="1447191" y="2741958"/>
            <a:ext cx="4645152" cy="2585395"/>
          </a:xfrm>
        </p:spPr>
        <p:txBody>
          <a:bodyPr>
            <a:noAutofit/>
          </a:bodyPr>
          <a:lstStyle/>
          <a:p>
            <a:r>
              <a:rPr lang="en-GB" sz="1100" dirty="0"/>
              <a:t>Gave her work socio-political meaning (this means combining social &amp; political factors).</a:t>
            </a:r>
          </a:p>
          <a:p>
            <a:r>
              <a:rPr lang="en-GB" sz="1100" dirty="0"/>
              <a:t>She loved to dance as she was too scared to speak when she was young. She expressed herself through dance and movement.  </a:t>
            </a:r>
            <a:r>
              <a:rPr lang="en-GB" sz="1100" dirty="0" err="1"/>
              <a:t>Climenhaga</a:t>
            </a:r>
            <a:r>
              <a:rPr lang="en-GB" sz="1100" dirty="0"/>
              <a:t> (2009, p.39)</a:t>
            </a:r>
          </a:p>
          <a:p>
            <a:r>
              <a:rPr lang="en-GB" sz="1100" dirty="0"/>
              <a:t>Performers are material presented to the audience.</a:t>
            </a:r>
          </a:p>
          <a:p>
            <a:r>
              <a:rPr lang="en-GB" sz="1100" dirty="0"/>
              <a:t>In </a:t>
            </a:r>
            <a:r>
              <a:rPr lang="en-GB" sz="1100" i="1" dirty="0" err="1"/>
              <a:t>Kontakthof</a:t>
            </a:r>
            <a:r>
              <a:rPr lang="en-GB" sz="1100" dirty="0"/>
              <a:t> the movements started with intensity and precision.</a:t>
            </a:r>
          </a:p>
          <a:p>
            <a:r>
              <a:rPr lang="en-GB" sz="1100" dirty="0"/>
              <a:t>Chose dancers for her performances to what moved them, not how they moved.</a:t>
            </a:r>
          </a:p>
          <a:p>
            <a:r>
              <a:rPr lang="en-GB" sz="1100" dirty="0"/>
              <a:t>Self conscious presence through the performers bodies.</a:t>
            </a:r>
          </a:p>
          <a:p>
            <a:r>
              <a:rPr lang="en-GB" sz="1100" dirty="0"/>
              <a:t>Each person in the audience is part of the piece, bringing their own experience, ideas and connections.       </a:t>
            </a:r>
            <a:r>
              <a:rPr lang="en-GB" sz="1100" dirty="0" err="1"/>
              <a:t>Climenhaga</a:t>
            </a:r>
            <a:r>
              <a:rPr lang="en-GB" sz="1100" dirty="0"/>
              <a:t> (2009, p.29)</a:t>
            </a:r>
          </a:p>
          <a:p>
            <a:r>
              <a:rPr lang="en-GB" sz="1100" dirty="0"/>
              <a:t>Bausch’s pieces investigate human relationships.</a:t>
            </a:r>
          </a:p>
          <a:p>
            <a:pPr marL="0" indent="0">
              <a:buNone/>
            </a:pPr>
            <a:r>
              <a:rPr lang="en-GB" sz="1100" dirty="0"/>
              <a:t> </a:t>
            </a:r>
          </a:p>
          <a:p>
            <a:endParaRPr lang="en-GB" sz="1100" dirty="0"/>
          </a:p>
        </p:txBody>
      </p:sp>
      <p:sp>
        <p:nvSpPr>
          <p:cNvPr id="8" name="Text Placeholder 7">
            <a:extLst>
              <a:ext uri="{FF2B5EF4-FFF2-40B4-BE49-F238E27FC236}">
                <a16:creationId xmlns:a16="http://schemas.microsoft.com/office/drawing/2014/main" id="{1F6F6A20-776A-434F-90DB-79C43500A6E1}"/>
              </a:ext>
            </a:extLst>
          </p:cNvPr>
          <p:cNvSpPr>
            <a:spLocks noGrp="1"/>
          </p:cNvSpPr>
          <p:nvPr>
            <p:ph type="body" sz="quarter" idx="3"/>
          </p:nvPr>
        </p:nvSpPr>
        <p:spPr>
          <a:xfrm>
            <a:off x="7317643" y="2297717"/>
            <a:ext cx="3423509" cy="444241"/>
          </a:xfrm>
        </p:spPr>
        <p:txBody>
          <a:bodyPr>
            <a:normAutofit/>
          </a:bodyPr>
          <a:lstStyle/>
          <a:p>
            <a:r>
              <a:rPr lang="en-GB" dirty="0"/>
              <a:t>We’re still here</a:t>
            </a:r>
          </a:p>
        </p:txBody>
      </p:sp>
      <p:sp>
        <p:nvSpPr>
          <p:cNvPr id="9" name="Content Placeholder 8">
            <a:extLst>
              <a:ext uri="{FF2B5EF4-FFF2-40B4-BE49-F238E27FC236}">
                <a16:creationId xmlns:a16="http://schemas.microsoft.com/office/drawing/2014/main" id="{03E49F32-156B-4E75-B366-D9DB650BC274}"/>
              </a:ext>
            </a:extLst>
          </p:cNvPr>
          <p:cNvSpPr>
            <a:spLocks noGrp="1"/>
          </p:cNvSpPr>
          <p:nvPr>
            <p:ph sz="quarter" idx="4"/>
          </p:nvPr>
        </p:nvSpPr>
        <p:spPr>
          <a:xfrm>
            <a:off x="6412362" y="2741958"/>
            <a:ext cx="4642490" cy="2916699"/>
          </a:xfrm>
        </p:spPr>
        <p:txBody>
          <a:bodyPr>
            <a:noAutofit/>
          </a:bodyPr>
          <a:lstStyle/>
          <a:p>
            <a:r>
              <a:rPr lang="en-GB" sz="1200" dirty="0"/>
              <a:t>Interact with the audience and try and get them to participate physically.</a:t>
            </a:r>
          </a:p>
          <a:p>
            <a:r>
              <a:rPr lang="en-GB" sz="1200" dirty="0"/>
              <a:t>The movement was fast, erratic and expressive of themselves.</a:t>
            </a:r>
          </a:p>
          <a:p>
            <a:r>
              <a:rPr lang="en-GB" sz="1200" dirty="0"/>
              <a:t>It looked like the men were freestyling .</a:t>
            </a:r>
          </a:p>
          <a:p>
            <a:r>
              <a:rPr lang="en-GB" sz="1200" dirty="0"/>
              <a:t>It was a very masculine piece.</a:t>
            </a:r>
          </a:p>
          <a:p>
            <a:r>
              <a:rPr lang="en-GB" sz="1200" dirty="0"/>
              <a:t>Aggressive towards the management.</a:t>
            </a:r>
          </a:p>
        </p:txBody>
      </p:sp>
    </p:spTree>
    <p:extLst>
      <p:ext uri="{BB962C8B-B14F-4D97-AF65-F5344CB8AC3E}">
        <p14:creationId xmlns:p14="http://schemas.microsoft.com/office/powerpoint/2010/main" val="15534648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6DBA198-56D5-4B09-BA0B-DD6D92E684A0}"/>
              </a:ext>
            </a:extLst>
          </p:cNvPr>
          <p:cNvSpPr>
            <a:spLocks noGrp="1"/>
          </p:cNvSpPr>
          <p:nvPr>
            <p:ph type="title"/>
          </p:nvPr>
        </p:nvSpPr>
        <p:spPr/>
        <p:txBody>
          <a:bodyPr/>
          <a:lstStyle/>
          <a:p>
            <a:r>
              <a:rPr lang="en-GB" dirty="0"/>
              <a:t>                        the performance</a:t>
            </a:r>
          </a:p>
        </p:txBody>
      </p:sp>
      <p:sp>
        <p:nvSpPr>
          <p:cNvPr id="8" name="Content Placeholder 7">
            <a:extLst>
              <a:ext uri="{FF2B5EF4-FFF2-40B4-BE49-F238E27FC236}">
                <a16:creationId xmlns:a16="http://schemas.microsoft.com/office/drawing/2014/main" id="{AADABF0B-DB01-425B-B017-D40E224BD9E7}"/>
              </a:ext>
            </a:extLst>
          </p:cNvPr>
          <p:cNvSpPr>
            <a:spLocks noGrp="1"/>
          </p:cNvSpPr>
          <p:nvPr>
            <p:ph idx="1"/>
          </p:nvPr>
        </p:nvSpPr>
        <p:spPr/>
        <p:txBody>
          <a:bodyPr>
            <a:normAutofit fontScale="70000" lnSpcReduction="20000"/>
          </a:bodyPr>
          <a:lstStyle/>
          <a:p>
            <a:r>
              <a:rPr lang="en-GB" dirty="0"/>
              <a:t>Pina Bausch performance </a:t>
            </a:r>
            <a:r>
              <a:rPr lang="en-GB" i="1" dirty="0" err="1"/>
              <a:t>Kontakthof</a:t>
            </a:r>
            <a:r>
              <a:rPr lang="en-GB" dirty="0"/>
              <a:t> starts of with one woman dressed in a cocktail dress moving forward to be close to the audience. The movements are slow, precise, intimidating and intense. These are repeated many times with different performers.</a:t>
            </a:r>
          </a:p>
          <a:p>
            <a:r>
              <a:rPr lang="en-GB" dirty="0"/>
              <a:t>The performers are material presented to the audience.</a:t>
            </a:r>
          </a:p>
          <a:p>
            <a:r>
              <a:rPr lang="en-GB" dirty="0"/>
              <a:t>As the piece progresses the sequences become more evocative.</a:t>
            </a:r>
          </a:p>
          <a:p>
            <a:r>
              <a:rPr lang="en-GB" dirty="0"/>
              <a:t>The meaning behind the piece is that men objectify women, but if it is done repeatedly women get used to it.</a:t>
            </a:r>
          </a:p>
          <a:p>
            <a:r>
              <a:rPr lang="en-GB" i="1" dirty="0"/>
              <a:t>We’re Still Here </a:t>
            </a:r>
            <a:r>
              <a:rPr lang="en-GB" dirty="0"/>
              <a:t>main cast members were all men that were freestyling their movements to show their contempt for the management. Showing them they were going to do what they wanted whether they liked it or not.</a:t>
            </a:r>
          </a:p>
          <a:p>
            <a:r>
              <a:rPr lang="en-GB" dirty="0"/>
              <a:t>The men tried to get the audience to interact and dance with them.  This is so they felt solidarity of the people around them.</a:t>
            </a:r>
          </a:p>
          <a:p>
            <a:r>
              <a:rPr lang="en-GB" dirty="0"/>
              <a:t>In my opinion, if you combined the two styles, and made the hand movements more freestyle but slower and did not get the audience involved physically, it would have given the We’re Still Here dance break more intensity.</a:t>
            </a:r>
          </a:p>
          <a:p>
            <a:endParaRPr lang="en-GB" dirty="0"/>
          </a:p>
          <a:p>
            <a:endParaRPr lang="en-GB" dirty="0"/>
          </a:p>
          <a:p>
            <a:endParaRPr lang="en-GB" dirty="0"/>
          </a:p>
        </p:txBody>
      </p:sp>
    </p:spTree>
    <p:extLst>
      <p:ext uri="{BB962C8B-B14F-4D97-AF65-F5344CB8AC3E}">
        <p14:creationId xmlns:p14="http://schemas.microsoft.com/office/powerpoint/2010/main" val="20383989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55119-F2EF-40D6-9D78-8100107423C3}"/>
              </a:ext>
            </a:extLst>
          </p:cNvPr>
          <p:cNvSpPr>
            <a:spLocks noGrp="1"/>
          </p:cNvSpPr>
          <p:nvPr>
            <p:ph type="title"/>
          </p:nvPr>
        </p:nvSpPr>
        <p:spPr/>
        <p:txBody>
          <a:bodyPr/>
          <a:lstStyle/>
          <a:p>
            <a:r>
              <a:rPr lang="en-GB" dirty="0"/>
              <a:t>                              conclusion</a:t>
            </a:r>
          </a:p>
        </p:txBody>
      </p:sp>
      <p:sp>
        <p:nvSpPr>
          <p:cNvPr id="3" name="Content Placeholder 2">
            <a:extLst>
              <a:ext uri="{FF2B5EF4-FFF2-40B4-BE49-F238E27FC236}">
                <a16:creationId xmlns:a16="http://schemas.microsoft.com/office/drawing/2014/main" id="{A2505A5D-0725-47C6-9FCA-C827061174D3}"/>
              </a:ext>
            </a:extLst>
          </p:cNvPr>
          <p:cNvSpPr>
            <a:spLocks noGrp="1"/>
          </p:cNvSpPr>
          <p:nvPr>
            <p:ph idx="1"/>
          </p:nvPr>
        </p:nvSpPr>
        <p:spPr/>
        <p:txBody>
          <a:bodyPr>
            <a:normAutofit fontScale="70000" lnSpcReduction="20000"/>
          </a:bodyPr>
          <a:lstStyle/>
          <a:p>
            <a:r>
              <a:rPr lang="en-GB" dirty="0"/>
              <a:t>At first I chose Pina Bausch and </a:t>
            </a:r>
            <a:r>
              <a:rPr lang="en-GB" i="1" dirty="0"/>
              <a:t>We’re Still Here</a:t>
            </a:r>
            <a:r>
              <a:rPr lang="en-GB" dirty="0"/>
              <a:t> as I thought that in their styles they had nothing much in common.</a:t>
            </a:r>
          </a:p>
          <a:p>
            <a:r>
              <a:rPr lang="en-GB" dirty="0"/>
              <a:t>I felt drawn to Bausch’s style and her performances were so emotional and raw that you did not quite know what was coming next. In contrast to the cast </a:t>
            </a:r>
            <a:r>
              <a:rPr lang="en-GB" i="1" dirty="0"/>
              <a:t>of  We’re Still Here</a:t>
            </a:r>
            <a:r>
              <a:rPr lang="en-GB" dirty="0"/>
              <a:t>, of which I just thought it was a bit of bad dad dancing by the cast.</a:t>
            </a:r>
          </a:p>
          <a:p>
            <a:r>
              <a:rPr lang="en-GB" dirty="0"/>
              <a:t>On reflection they were similar as both wanted to: engage the audience and evoke a reaction, get the audience involved, make them think and stir emotions.</a:t>
            </a:r>
          </a:p>
          <a:p>
            <a:r>
              <a:rPr lang="en-GB" dirty="0"/>
              <a:t>Both Pina Bausch and the cast of  </a:t>
            </a:r>
            <a:r>
              <a:rPr lang="en-GB" i="1" dirty="0"/>
              <a:t>We’re Still Here </a:t>
            </a:r>
            <a:r>
              <a:rPr lang="en-GB" dirty="0"/>
              <a:t>wanted participation in different forms, but both want an opinion from the audience.</a:t>
            </a:r>
          </a:p>
          <a:p>
            <a:r>
              <a:rPr lang="en-GB" dirty="0"/>
              <a:t>I really enjoyed the performance of  </a:t>
            </a:r>
            <a:r>
              <a:rPr lang="en-GB" i="1" dirty="0"/>
              <a:t>We’re Still Here</a:t>
            </a:r>
            <a:r>
              <a:rPr lang="en-GB" dirty="0"/>
              <a:t>, but it lacked the emotional involvement in the dance break.  I feel that if they had used some of Pina Bausch’s techniques as in </a:t>
            </a:r>
            <a:r>
              <a:rPr lang="en-GB" i="1" dirty="0" err="1"/>
              <a:t>Kontakthof</a:t>
            </a:r>
            <a:r>
              <a:rPr lang="en-GB" i="1" dirty="0"/>
              <a:t>,</a:t>
            </a:r>
            <a:r>
              <a:rPr lang="en-GB" dirty="0"/>
              <a:t> they could have drawn the audience in with a slower and more intense routine, keeping eye contact,  making their presence felt in a more defined way.  Making the audience think about the movements and how that reflects on what the men are trying to say with their bodies. How they feel emotionally and physically.</a:t>
            </a:r>
          </a:p>
          <a:p>
            <a:pPr marL="0" indent="0">
              <a:buNone/>
            </a:pPr>
            <a:endParaRPr lang="en-GB" dirty="0"/>
          </a:p>
        </p:txBody>
      </p:sp>
    </p:spTree>
    <p:extLst>
      <p:ext uri="{BB962C8B-B14F-4D97-AF65-F5344CB8AC3E}">
        <p14:creationId xmlns:p14="http://schemas.microsoft.com/office/powerpoint/2010/main" val="17007870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E1ADE-41C9-4031-B856-C0931E5EB98D}"/>
              </a:ext>
            </a:extLst>
          </p:cNvPr>
          <p:cNvSpPr>
            <a:spLocks noGrp="1"/>
          </p:cNvSpPr>
          <p:nvPr>
            <p:ph type="title"/>
          </p:nvPr>
        </p:nvSpPr>
        <p:spPr>
          <a:xfrm>
            <a:off x="1451579" y="804520"/>
            <a:ext cx="9603275" cy="587136"/>
          </a:xfrm>
        </p:spPr>
        <p:txBody>
          <a:bodyPr/>
          <a:lstStyle/>
          <a:p>
            <a:r>
              <a:rPr lang="en-GB" dirty="0"/>
              <a:t>                             bibliography</a:t>
            </a:r>
          </a:p>
        </p:txBody>
      </p:sp>
      <p:sp>
        <p:nvSpPr>
          <p:cNvPr id="3" name="Content Placeholder 2">
            <a:extLst>
              <a:ext uri="{FF2B5EF4-FFF2-40B4-BE49-F238E27FC236}">
                <a16:creationId xmlns:a16="http://schemas.microsoft.com/office/drawing/2014/main" id="{644508F4-1DDA-4EAE-BD63-DE55407352AD}"/>
              </a:ext>
            </a:extLst>
          </p:cNvPr>
          <p:cNvSpPr>
            <a:spLocks noGrp="1"/>
          </p:cNvSpPr>
          <p:nvPr>
            <p:ph idx="1"/>
          </p:nvPr>
        </p:nvSpPr>
        <p:spPr/>
        <p:txBody>
          <a:bodyPr>
            <a:normAutofit fontScale="70000" lnSpcReduction="20000"/>
          </a:bodyPr>
          <a:lstStyle/>
          <a:p>
            <a:r>
              <a:rPr lang="en-GB" dirty="0" err="1"/>
              <a:t>AnOther</a:t>
            </a:r>
            <a:r>
              <a:rPr lang="en-GB" dirty="0"/>
              <a:t> (2016) Pina Bausch.  Available at: </a:t>
            </a:r>
            <a:r>
              <a:rPr lang="en-GB" dirty="0">
                <a:hlinkClick r:id="rId2"/>
              </a:rPr>
              <a:t>http://www.anothermag.com/fashion-beauty/9028/the-aesthetic-language-of-pina-bausch</a:t>
            </a:r>
            <a:r>
              <a:rPr lang="en-GB" dirty="0"/>
              <a:t> (Accessed 24th March 2018)</a:t>
            </a:r>
          </a:p>
          <a:p>
            <a:r>
              <a:rPr lang="en-GB" dirty="0" err="1"/>
              <a:t>Climenhaga</a:t>
            </a:r>
            <a:r>
              <a:rPr lang="en-GB" dirty="0"/>
              <a:t>, R. (2009) Pina Bausch. Oxon: Routledge.</a:t>
            </a:r>
          </a:p>
          <a:p>
            <a:r>
              <a:rPr lang="en-GB" dirty="0"/>
              <a:t>Dictionary by Merriam-Webster (2018) Socio-political.  Available at: </a:t>
            </a:r>
            <a:r>
              <a:rPr lang="en-GB" dirty="0">
                <a:hlinkClick r:id="rId3"/>
              </a:rPr>
              <a:t>https://www.merriam-webster.com/</a:t>
            </a:r>
            <a:r>
              <a:rPr lang="en-GB" dirty="0"/>
              <a:t> (Accessed 21</a:t>
            </a:r>
            <a:r>
              <a:rPr lang="en-GB" baseline="30000" dirty="0"/>
              <a:t>st</a:t>
            </a:r>
            <a:r>
              <a:rPr lang="en-GB" dirty="0"/>
              <a:t> March 2018)</a:t>
            </a:r>
          </a:p>
          <a:p>
            <a:r>
              <a:rPr lang="en-GB" dirty="0" err="1"/>
              <a:t>Encyclopedia</a:t>
            </a:r>
            <a:r>
              <a:rPr lang="en-GB" dirty="0"/>
              <a:t> of World Biography (2004) Pina Bausch.  Available at: </a:t>
            </a:r>
            <a:r>
              <a:rPr lang="en-GB" dirty="0">
                <a:hlinkClick r:id="rId4"/>
              </a:rPr>
              <a:t>www.encyclopedia.com/people</a:t>
            </a:r>
            <a:r>
              <a:rPr lang="en-GB" dirty="0"/>
              <a:t> (Accessed 21</a:t>
            </a:r>
            <a:r>
              <a:rPr lang="en-GB" baseline="30000" dirty="0"/>
              <a:t>st</a:t>
            </a:r>
            <a:r>
              <a:rPr lang="en-GB" dirty="0"/>
              <a:t> March 2018)</a:t>
            </a:r>
          </a:p>
          <a:p>
            <a:r>
              <a:rPr lang="en-GB" dirty="0"/>
              <a:t>Frantic Assembly (2016) Vicki </a:t>
            </a:r>
            <a:r>
              <a:rPr lang="en-GB" dirty="0" err="1"/>
              <a:t>Manderson</a:t>
            </a:r>
            <a:r>
              <a:rPr lang="en-GB" dirty="0"/>
              <a:t>.  Available at: </a:t>
            </a:r>
            <a:r>
              <a:rPr lang="en-GB" dirty="0">
                <a:hlinkClick r:id="rId5"/>
              </a:rPr>
              <a:t>https://www.franticassembly.co.uk/</a:t>
            </a:r>
            <a:r>
              <a:rPr lang="en-GB" dirty="0"/>
              <a:t> (Accessed 18</a:t>
            </a:r>
            <a:r>
              <a:rPr lang="en-GB" baseline="30000" dirty="0"/>
              <a:t>th</a:t>
            </a:r>
            <a:r>
              <a:rPr lang="en-GB" dirty="0"/>
              <a:t> March 2018)</a:t>
            </a:r>
          </a:p>
          <a:p>
            <a:r>
              <a:rPr lang="en-GB" dirty="0" err="1"/>
              <a:t>Llossas</a:t>
            </a:r>
            <a:r>
              <a:rPr lang="en-GB" dirty="0"/>
              <a:t>, J. (2012) Pina (Video).  Available at: </a:t>
            </a:r>
            <a:r>
              <a:rPr lang="en-GB" dirty="0">
                <a:hlinkClick r:id="rId6"/>
              </a:rPr>
              <a:t>https://www.youtube.com/watch?v=L1rNuzYsWlc</a:t>
            </a:r>
            <a:r>
              <a:rPr lang="en-GB" dirty="0"/>
              <a:t> (Accessed 23</a:t>
            </a:r>
            <a:r>
              <a:rPr lang="en-GB" baseline="30000" dirty="0"/>
              <a:t>rd</a:t>
            </a:r>
            <a:r>
              <a:rPr lang="en-GB" dirty="0"/>
              <a:t> March 2018)</a:t>
            </a:r>
          </a:p>
          <a:p>
            <a:r>
              <a:rPr lang="en-GB" dirty="0"/>
              <a:t>National Theatre Wales (2010) We’re Still Here.  Available at: </a:t>
            </a:r>
            <a:r>
              <a:rPr lang="en-GB" dirty="0">
                <a:hlinkClick r:id="rId7"/>
              </a:rPr>
              <a:t>www.nationaltheatrewales.org</a:t>
            </a:r>
            <a:r>
              <a:rPr lang="en-GB" dirty="0"/>
              <a:t> (Accessed 11</a:t>
            </a:r>
            <a:r>
              <a:rPr lang="en-GB" baseline="30000" dirty="0"/>
              <a:t>th</a:t>
            </a:r>
            <a:r>
              <a:rPr lang="en-GB" dirty="0"/>
              <a:t> march 2018)</a:t>
            </a:r>
          </a:p>
          <a:p>
            <a:r>
              <a:rPr lang="en-GB" dirty="0"/>
              <a:t>Pina Bausch Foundation (2013) Pina Bausch Biography.  Available at: </a:t>
            </a:r>
            <a:r>
              <a:rPr lang="en-GB" dirty="0">
                <a:hlinkClick r:id="rId8"/>
              </a:rPr>
              <a:t>www.pinabausch.org/en/pina/biography</a:t>
            </a:r>
            <a:r>
              <a:rPr lang="en-GB" dirty="0"/>
              <a:t> (Accessed 18th March 2018) </a:t>
            </a:r>
          </a:p>
        </p:txBody>
      </p:sp>
    </p:spTree>
    <p:extLst>
      <p:ext uri="{BB962C8B-B14F-4D97-AF65-F5344CB8AC3E}">
        <p14:creationId xmlns:p14="http://schemas.microsoft.com/office/powerpoint/2010/main" val="198072326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TM10001114[[fn=Gallery]]</Template>
  <TotalTime>617</TotalTime>
  <Words>1027</Words>
  <Application>Microsoft Office PowerPoint</Application>
  <PresentationFormat>Widescreen</PresentationFormat>
  <Paragraphs>69</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Gill Sans MT</vt:lpstr>
      <vt:lpstr>Gallery</vt:lpstr>
      <vt:lpstr>Pina Bausch Vs ntw we’re still here </vt:lpstr>
      <vt:lpstr>                              pina bausch</vt:lpstr>
      <vt:lpstr>             some performances of Pina bausch</vt:lpstr>
      <vt:lpstr>Kontakthof </vt:lpstr>
      <vt:lpstr>  National theatre wales WE’re still here                  Port Talbot steelworks</vt:lpstr>
      <vt:lpstr>                   we’re still here the cast</vt:lpstr>
      <vt:lpstr>   Vicki manderson  Movement Director            ( centre )</vt:lpstr>
      <vt:lpstr>                           The Two styles</vt:lpstr>
      <vt:lpstr>                        the performance</vt:lpstr>
      <vt:lpstr>                              conclusion</vt:lpstr>
      <vt:lpstr>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Pina Bausch V’s ntw were still here</dc:title>
  <dc:creator>Karen Lacey-freeman (1701729)</dc:creator>
  <cp:lastModifiedBy>Karen Lacey-freeman (1701729)</cp:lastModifiedBy>
  <cp:revision>37</cp:revision>
  <dcterms:created xsi:type="dcterms:W3CDTF">2018-03-24T15:11:59Z</dcterms:created>
  <dcterms:modified xsi:type="dcterms:W3CDTF">2018-03-27T15:23:52Z</dcterms:modified>
</cp:coreProperties>
</file>