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handoutMasterIdLst>
    <p:handoutMasterId r:id="rId53"/>
  </p:handoutMasterIdLst>
  <p:sldIdLst>
    <p:sldId id="907" r:id="rId2"/>
    <p:sldId id="837" r:id="rId3"/>
    <p:sldId id="840" r:id="rId4"/>
    <p:sldId id="841" r:id="rId5"/>
    <p:sldId id="842" r:id="rId6"/>
    <p:sldId id="843" r:id="rId7"/>
    <p:sldId id="844" r:id="rId8"/>
    <p:sldId id="845" r:id="rId9"/>
    <p:sldId id="846" r:id="rId10"/>
    <p:sldId id="847" r:id="rId11"/>
    <p:sldId id="849" r:id="rId12"/>
    <p:sldId id="853" r:id="rId13"/>
    <p:sldId id="851" r:id="rId14"/>
    <p:sldId id="854" r:id="rId15"/>
    <p:sldId id="855" r:id="rId16"/>
    <p:sldId id="856" r:id="rId17"/>
    <p:sldId id="857" r:id="rId18"/>
    <p:sldId id="858" r:id="rId19"/>
    <p:sldId id="860" r:id="rId20"/>
    <p:sldId id="861" r:id="rId21"/>
    <p:sldId id="862" r:id="rId22"/>
    <p:sldId id="864" r:id="rId23"/>
    <p:sldId id="866" r:id="rId24"/>
    <p:sldId id="867" r:id="rId25"/>
    <p:sldId id="869" r:id="rId26"/>
    <p:sldId id="874" r:id="rId27"/>
    <p:sldId id="875" r:id="rId28"/>
    <p:sldId id="879" r:id="rId29"/>
    <p:sldId id="880" r:id="rId30"/>
    <p:sldId id="881" r:id="rId31"/>
    <p:sldId id="882" r:id="rId32"/>
    <p:sldId id="883" r:id="rId33"/>
    <p:sldId id="884" r:id="rId34"/>
    <p:sldId id="885" r:id="rId35"/>
    <p:sldId id="886" r:id="rId36"/>
    <p:sldId id="887" r:id="rId37"/>
    <p:sldId id="888" r:id="rId38"/>
    <p:sldId id="889" r:id="rId39"/>
    <p:sldId id="891" r:id="rId40"/>
    <p:sldId id="894" r:id="rId41"/>
    <p:sldId id="895" r:id="rId42"/>
    <p:sldId id="896" r:id="rId43"/>
    <p:sldId id="898" r:id="rId44"/>
    <p:sldId id="899" r:id="rId45"/>
    <p:sldId id="900" r:id="rId46"/>
    <p:sldId id="901" r:id="rId47"/>
    <p:sldId id="902" r:id="rId48"/>
    <p:sldId id="903" r:id="rId49"/>
    <p:sldId id="904" r:id="rId50"/>
    <p:sldId id="905" r:id="rId5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546" autoAdjust="0"/>
    <p:restoredTop sz="94718"/>
  </p:normalViewPr>
  <p:slideViewPr>
    <p:cSldViewPr>
      <p:cViewPr varScale="1">
        <p:scale>
          <a:sx n="86" d="100"/>
          <a:sy n="86" d="100"/>
        </p:scale>
        <p:origin x="773" y="5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30/11/2021</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30/11/2021</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210489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45753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14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91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24F1C6-454C-486F-B1A8-4AAAEBE34309}" type="slidenum">
              <a:rPr lang="en-GB" smtClean="0">
                <a:latin typeface="Trebuchet MS" pitchFamily="34" charset="0"/>
              </a:rPr>
              <a:pPr/>
              <a:t>12</a:t>
            </a:fld>
            <a:endParaRPr lang="en-GB" dirty="0">
              <a:latin typeface="Trebuchet MS" pitchFamily="34" charset="0"/>
            </a:endParaRPr>
          </a:p>
        </p:txBody>
      </p:sp>
    </p:spTree>
    <p:extLst>
      <p:ext uri="{BB962C8B-B14F-4D97-AF65-F5344CB8AC3E}">
        <p14:creationId xmlns:p14="http://schemas.microsoft.com/office/powerpoint/2010/main" val="315280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18841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Tree>
    <p:extLst>
      <p:ext uri="{BB962C8B-B14F-4D97-AF65-F5344CB8AC3E}">
        <p14:creationId xmlns:p14="http://schemas.microsoft.com/office/powerpoint/2010/main" val="1204787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14</a:t>
            </a:fld>
            <a:endParaRPr lang="en-GB" dirty="0">
              <a:latin typeface="Trebuchet MS" pitchFamily="34" charset="0"/>
            </a:endParaRPr>
          </a:p>
        </p:txBody>
      </p:sp>
    </p:spTree>
    <p:extLst>
      <p:ext uri="{BB962C8B-B14F-4D97-AF65-F5344CB8AC3E}">
        <p14:creationId xmlns:p14="http://schemas.microsoft.com/office/powerpoint/2010/main" val="834717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15</a:t>
            </a:fld>
            <a:endParaRPr lang="en-GB" dirty="0">
              <a:latin typeface="Trebuchet MS" pitchFamily="34" charset="0"/>
            </a:endParaRPr>
          </a:p>
        </p:txBody>
      </p:sp>
    </p:spTree>
    <p:extLst>
      <p:ext uri="{BB962C8B-B14F-4D97-AF65-F5344CB8AC3E}">
        <p14:creationId xmlns:p14="http://schemas.microsoft.com/office/powerpoint/2010/main" val="333669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16</a:t>
            </a:fld>
            <a:endParaRPr lang="en-GB" dirty="0">
              <a:latin typeface="Trebuchet MS" pitchFamily="34" charset="0"/>
            </a:endParaRPr>
          </a:p>
        </p:txBody>
      </p:sp>
    </p:spTree>
    <p:extLst>
      <p:ext uri="{BB962C8B-B14F-4D97-AF65-F5344CB8AC3E}">
        <p14:creationId xmlns:p14="http://schemas.microsoft.com/office/powerpoint/2010/main" val="502042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399102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007674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Rectangle 2"/>
          <p:cNvSpPr>
            <a:spLocks noGrp="1" noRot="1" noChangeAspect="1" noChangeArrowheads="1" noTextEdit="1"/>
          </p:cNvSpPr>
          <p:nvPr>
            <p:ph type="sldImg"/>
          </p:nvPr>
        </p:nvSpPr>
        <p:spPr bwMode="auto">
          <a:xfrm>
            <a:off x="917575" y="744538"/>
            <a:ext cx="4962525" cy="3722687"/>
          </a:xfrm>
          <a:noFill/>
          <a:ln>
            <a:solidFill>
              <a:srgbClr val="000000"/>
            </a:solidFill>
            <a:miter lim="800000"/>
            <a:headEnd/>
            <a:tailEnd/>
          </a:ln>
        </p:spPr>
      </p:sp>
      <p:sp>
        <p:nvSpPr>
          <p:cNvPr id="20275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Tree>
    <p:extLst>
      <p:ext uri="{BB962C8B-B14F-4D97-AF65-F5344CB8AC3E}">
        <p14:creationId xmlns:p14="http://schemas.microsoft.com/office/powerpoint/2010/main" val="4005351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092030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70227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22</a:t>
            </a:fld>
            <a:endParaRPr lang="en-GB" dirty="0">
              <a:latin typeface="Trebuchet MS" pitchFamily="34" charset="0"/>
            </a:endParaRPr>
          </a:p>
        </p:txBody>
      </p:sp>
    </p:spTree>
    <p:extLst>
      <p:ext uri="{BB962C8B-B14F-4D97-AF65-F5344CB8AC3E}">
        <p14:creationId xmlns:p14="http://schemas.microsoft.com/office/powerpoint/2010/main" val="1610760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0703882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8094205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173963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9124013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1"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3792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3379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78D008-F1A4-4713-A8F7-2BB85593200D}" type="slidenum">
              <a:rPr lang="en-GB" smtClean="0">
                <a:latin typeface="Trebuchet MS" pitchFamily="34" charset="0"/>
              </a:rPr>
              <a:pPr/>
              <a:t>31</a:t>
            </a:fld>
            <a:endParaRPr lang="en-GB" dirty="0">
              <a:latin typeface="Trebuchet MS" pitchFamily="34" charset="0"/>
            </a:endParaRPr>
          </a:p>
        </p:txBody>
      </p:sp>
    </p:spTree>
    <p:extLst>
      <p:ext uri="{BB962C8B-B14F-4D97-AF65-F5344CB8AC3E}">
        <p14:creationId xmlns:p14="http://schemas.microsoft.com/office/powerpoint/2010/main" val="42384798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4201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3420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0F87F8-FD0A-418F-A7C1-93C91A73505F}" type="slidenum">
              <a:rPr lang="en-US" smtClean="0">
                <a:latin typeface="Trebuchet MS" pitchFamily="34" charset="0"/>
              </a:rPr>
              <a:pPr/>
              <a:t>34</a:t>
            </a:fld>
            <a:endParaRPr lang="en-US" dirty="0">
              <a:latin typeface="Trebuchet MS" pitchFamily="34" charset="0"/>
            </a:endParaRPr>
          </a:p>
        </p:txBody>
      </p:sp>
    </p:spTree>
    <p:extLst>
      <p:ext uri="{BB962C8B-B14F-4D97-AF65-F5344CB8AC3E}">
        <p14:creationId xmlns:p14="http://schemas.microsoft.com/office/powerpoint/2010/main" val="32528778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49"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06850" name="Notes Placeholder 2"/>
          <p:cNvSpPr>
            <a:spLocks noGrp="1"/>
          </p:cNvSpPr>
          <p:nvPr>
            <p:ph type="body" idx="1"/>
          </p:nvPr>
        </p:nvSpPr>
        <p:spPr bwMode="auto">
          <a:noFill/>
        </p:spPr>
        <p:txBody>
          <a:bodyPr/>
          <a:lstStyle/>
          <a:p>
            <a:pPr eaLnBrk="1" hangingPunct="1"/>
            <a:endParaRPr lang="en-US" dirty="0"/>
          </a:p>
        </p:txBody>
      </p:sp>
      <p:sp>
        <p:nvSpPr>
          <p:cNvPr id="1966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BDF720A1-3ABC-4B04-810A-9B6A703BE605}" type="slidenum">
              <a:rPr lang="en-GB" smtClean="0">
                <a:latin typeface="Arial" pitchFamily="34" charset="0"/>
              </a:rPr>
              <a:pPr>
                <a:buFont typeface="Arial" pitchFamily="34" charset="0"/>
                <a:buNone/>
                <a:defRPr/>
              </a:pPr>
              <a:t>37</a:t>
            </a:fld>
            <a:endParaRPr lang="en-GB" dirty="0">
              <a:latin typeface="Arial" pitchFamily="34" charset="0"/>
            </a:endParaRPr>
          </a:p>
        </p:txBody>
      </p:sp>
    </p:spTree>
    <p:extLst>
      <p:ext uri="{BB962C8B-B14F-4D97-AF65-F5344CB8AC3E}">
        <p14:creationId xmlns:p14="http://schemas.microsoft.com/office/powerpoint/2010/main" val="8242768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7"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270338" name="Notes Placeholder 2"/>
          <p:cNvSpPr>
            <a:spLocks noGrp="1"/>
          </p:cNvSpPr>
          <p:nvPr>
            <p:ph type="body" idx="1"/>
          </p:nvPr>
        </p:nvSpPr>
        <p:spPr bwMode="auto">
          <a:noFill/>
        </p:spPr>
        <p:txBody>
          <a:bodyPr/>
          <a:lstStyle/>
          <a:p>
            <a:pPr eaLnBrk="1" hangingPunct="1"/>
            <a:endParaRPr lang="en-US" dirty="0"/>
          </a:p>
        </p:txBody>
      </p:sp>
      <p:sp>
        <p:nvSpPr>
          <p:cNvPr id="25395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buFont typeface="Arial" pitchFamily="34" charset="0"/>
              <a:buNone/>
              <a:defRPr/>
            </a:pPr>
            <a:fld id="{AFCE4270-2024-47C5-82E3-E31204CFCD5F}" type="slidenum">
              <a:rPr lang="en-GB" smtClean="0">
                <a:latin typeface="Arial" pitchFamily="34" charset="0"/>
              </a:rPr>
              <a:pPr>
                <a:buFont typeface="Arial" pitchFamily="34" charset="0"/>
                <a:buNone/>
                <a:defRPr/>
              </a:pPr>
              <a:t>38</a:t>
            </a:fld>
            <a:endParaRPr lang="en-GB" dirty="0">
              <a:latin typeface="Arial" pitchFamily="34" charset="0"/>
            </a:endParaRPr>
          </a:p>
        </p:txBody>
      </p:sp>
    </p:spTree>
    <p:extLst>
      <p:ext uri="{BB962C8B-B14F-4D97-AF65-F5344CB8AC3E}">
        <p14:creationId xmlns:p14="http://schemas.microsoft.com/office/powerpoint/2010/main" val="25737983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6226" name="Slide Image Placeholder 1"/>
          <p:cNvSpPr>
            <a:spLocks noGrp="1" noRot="1" noChangeAspect="1" noTextEdit="1"/>
          </p:cNvSpPr>
          <p:nvPr>
            <p:ph type="sldImg"/>
          </p:nvPr>
        </p:nvSpPr>
        <p:spPr>
          <a:xfrm>
            <a:off x="917575" y="744538"/>
            <a:ext cx="4962525" cy="3722687"/>
          </a:xfrm>
          <a:ln/>
        </p:spPr>
      </p:sp>
      <p:sp>
        <p:nvSpPr>
          <p:cNvPr id="436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
        <p:nvSpPr>
          <p:cNvPr id="436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pitchFamily="34" charset="0"/>
              </a:defRPr>
            </a:lvl1pPr>
            <a:lvl2pPr marL="728925" indent="-280356" eaLnBrk="0" hangingPunct="0">
              <a:defRPr sz="2000">
                <a:solidFill>
                  <a:schemeClr val="tx1"/>
                </a:solidFill>
                <a:latin typeface="Arial" pitchFamily="34" charset="0"/>
              </a:defRPr>
            </a:lvl2pPr>
            <a:lvl3pPr marL="1121422" indent="-224284" eaLnBrk="0" hangingPunct="0">
              <a:defRPr sz="2000">
                <a:solidFill>
                  <a:schemeClr val="tx1"/>
                </a:solidFill>
                <a:latin typeface="Arial" pitchFamily="34" charset="0"/>
              </a:defRPr>
            </a:lvl3pPr>
            <a:lvl4pPr marL="1569991" indent="-224284" eaLnBrk="0" hangingPunct="0">
              <a:defRPr sz="2000">
                <a:solidFill>
                  <a:schemeClr val="tx1"/>
                </a:solidFill>
                <a:latin typeface="Arial" pitchFamily="34" charset="0"/>
              </a:defRPr>
            </a:lvl4pPr>
            <a:lvl5pPr marL="2018560" indent="-224284" eaLnBrk="0" hangingPunct="0">
              <a:defRPr sz="2000">
                <a:solidFill>
                  <a:schemeClr val="tx1"/>
                </a:solidFill>
                <a:latin typeface="Arial" pitchFamily="34" charset="0"/>
              </a:defRPr>
            </a:lvl5pPr>
            <a:lvl6pPr marL="2467129" indent="-224284" eaLnBrk="0" fontAlgn="base" hangingPunct="0">
              <a:spcBef>
                <a:spcPct val="0"/>
              </a:spcBef>
              <a:spcAft>
                <a:spcPct val="0"/>
              </a:spcAft>
              <a:defRPr sz="2000">
                <a:solidFill>
                  <a:schemeClr val="tx1"/>
                </a:solidFill>
                <a:latin typeface="Arial" pitchFamily="34" charset="0"/>
              </a:defRPr>
            </a:lvl6pPr>
            <a:lvl7pPr marL="2915697" indent="-224284" eaLnBrk="0" fontAlgn="base" hangingPunct="0">
              <a:spcBef>
                <a:spcPct val="0"/>
              </a:spcBef>
              <a:spcAft>
                <a:spcPct val="0"/>
              </a:spcAft>
              <a:defRPr sz="2000">
                <a:solidFill>
                  <a:schemeClr val="tx1"/>
                </a:solidFill>
                <a:latin typeface="Arial" pitchFamily="34" charset="0"/>
              </a:defRPr>
            </a:lvl7pPr>
            <a:lvl8pPr marL="3364267" indent="-224284" eaLnBrk="0" fontAlgn="base" hangingPunct="0">
              <a:spcBef>
                <a:spcPct val="0"/>
              </a:spcBef>
              <a:spcAft>
                <a:spcPct val="0"/>
              </a:spcAft>
              <a:defRPr sz="2000">
                <a:solidFill>
                  <a:schemeClr val="tx1"/>
                </a:solidFill>
                <a:latin typeface="Arial" pitchFamily="34" charset="0"/>
              </a:defRPr>
            </a:lvl8pPr>
            <a:lvl9pPr marL="3812837" indent="-224284" eaLnBrk="0" fontAlgn="base" hangingPunct="0">
              <a:spcBef>
                <a:spcPct val="0"/>
              </a:spcBef>
              <a:spcAft>
                <a:spcPct val="0"/>
              </a:spcAft>
              <a:defRPr sz="2000">
                <a:solidFill>
                  <a:schemeClr val="tx1"/>
                </a:solidFill>
                <a:latin typeface="Arial" pitchFamily="34" charset="0"/>
              </a:defRPr>
            </a:lvl9pPr>
          </a:lstStyle>
          <a:p>
            <a:pPr eaLnBrk="1" hangingPunct="1"/>
            <a:fld id="{5435F3EB-842B-4E87-A079-20D6C53424BE}" type="slidenum">
              <a:rPr lang="nl-NL" sz="1300">
                <a:solidFill>
                  <a:prstClr val="black"/>
                </a:solidFill>
                <a:latin typeface="Times New Roman" pitchFamily="18" charset="0"/>
                <a:ea typeface="ヒラギノ角ゴ Pro W3" charset="-128"/>
              </a:rPr>
              <a:pPr eaLnBrk="1" hangingPunct="1"/>
              <a:t>40</a:t>
            </a:fld>
            <a:endParaRPr lang="nl-NL" sz="1300">
              <a:solidFill>
                <a:prstClr val="black"/>
              </a:solidFill>
              <a:latin typeface="Times New Roman" pitchFamily="18" charset="0"/>
              <a:ea typeface="ヒラギノ角ゴ Pro W3" charset="-128"/>
            </a:endParaRPr>
          </a:p>
        </p:txBody>
      </p:sp>
    </p:spTree>
    <p:extLst>
      <p:ext uri="{BB962C8B-B14F-4D97-AF65-F5344CB8AC3E}">
        <p14:creationId xmlns:p14="http://schemas.microsoft.com/office/powerpoint/2010/main" val="11056128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3" name="Slide Image Placeholder 1"/>
          <p:cNvSpPr>
            <a:spLocks noGrp="1" noRot="1" noChangeAspect="1" noTextEdit="1"/>
          </p:cNvSpPr>
          <p:nvPr>
            <p:ph type="sldImg"/>
          </p:nvPr>
        </p:nvSpPr>
        <p:spPr bwMode="auto">
          <a:xfrm>
            <a:off x="917575" y="744538"/>
            <a:ext cx="4962525" cy="3722687"/>
          </a:xfrm>
          <a:noFill/>
          <a:ln>
            <a:solidFill>
              <a:srgbClr val="000000"/>
            </a:solidFill>
            <a:miter lim="800000"/>
            <a:headEnd/>
            <a:tailEnd/>
          </a:ln>
        </p:spPr>
      </p:sp>
      <p:sp>
        <p:nvSpPr>
          <p:cNvPr id="3051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a:p>
        </p:txBody>
      </p:sp>
      <p:sp>
        <p:nvSpPr>
          <p:cNvPr id="305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27A2836-5B1F-46A8-BD1D-14049EEB3FC7}" type="slidenum">
              <a:rPr lang="en-GB" smtClean="0">
                <a:latin typeface="Trebuchet MS" pitchFamily="34" charset="0"/>
              </a:rPr>
              <a:pPr/>
              <a:t>41</a:t>
            </a:fld>
            <a:endParaRPr lang="en-GB" dirty="0">
              <a:latin typeface="Trebuchet MS" pitchFamily="34" charset="0"/>
            </a:endParaRPr>
          </a:p>
        </p:txBody>
      </p:sp>
    </p:spTree>
    <p:extLst>
      <p:ext uri="{BB962C8B-B14F-4D97-AF65-F5344CB8AC3E}">
        <p14:creationId xmlns:p14="http://schemas.microsoft.com/office/powerpoint/2010/main" val="12006325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 18pt">
    <p:spTree>
      <p:nvGrpSpPr>
        <p:cNvPr id="1" name=""/>
        <p:cNvGrpSpPr/>
        <p:nvPr/>
      </p:nvGrpSpPr>
      <p:grpSpPr>
        <a:xfrm>
          <a:off x="0" y="0"/>
          <a:ext cx="0" cy="0"/>
          <a:chOff x="0" y="0"/>
          <a:chExt cx="0" cy="0"/>
        </a:xfrm>
      </p:grpSpPr>
      <p:sp>
        <p:nvSpPr>
          <p:cNvPr id="3" name="Content Placeholder 2"/>
          <p:cNvSpPr>
            <a:spLocks noGrp="1"/>
          </p:cNvSpPr>
          <p:nvPr>
            <p:ph idx="1"/>
          </p:nvPr>
        </p:nvSpPr>
        <p:spPr>
          <a:xfrm>
            <a:off x="785813" y="1790700"/>
            <a:ext cx="7900987" cy="4724400"/>
          </a:xfrm>
        </p:spPr>
        <p:txBody>
          <a:bodyPr/>
          <a:lstStyle>
            <a:lvl1pPr>
              <a:buClr>
                <a:srgbClr val="8FCC8F"/>
              </a:buClr>
              <a:defRPr sz="1800">
                <a:latin typeface="Tahoma" pitchFamily="34" charset="0"/>
                <a:ea typeface="Tahoma" pitchFamily="34" charset="0"/>
                <a:cs typeface="Tahoma" pitchFamily="34" charset="0"/>
              </a:defRPr>
            </a:lvl1pPr>
            <a:lvl2pPr>
              <a:buClr>
                <a:srgbClr val="8FCC8F"/>
              </a:buClr>
              <a:defRPr sz="1600">
                <a:latin typeface="Tahoma" pitchFamily="34" charset="0"/>
                <a:ea typeface="Tahoma" pitchFamily="34" charset="0"/>
                <a:cs typeface="Tahoma" pitchFamily="34" charset="0"/>
              </a:defRPr>
            </a:lvl2pPr>
            <a:lvl3pPr>
              <a:buClr>
                <a:srgbClr val="8FCC8F"/>
              </a:buClr>
              <a:defRPr sz="1400">
                <a:latin typeface="Tahoma" pitchFamily="34" charset="0"/>
                <a:ea typeface="Tahoma" pitchFamily="34" charset="0"/>
                <a:cs typeface="Tahoma" pitchFamily="34" charset="0"/>
              </a:defRPr>
            </a:lvl3pPr>
            <a:lvl4pPr>
              <a:buClr>
                <a:srgbClr val="8FCC8F"/>
              </a:buClr>
              <a:defRPr sz="1200">
                <a:latin typeface="Tahoma" pitchFamily="34" charset="0"/>
                <a:ea typeface="Tahoma" pitchFamily="34" charset="0"/>
                <a:cs typeface="Tahoma" pitchFamily="34" charset="0"/>
              </a:defRPr>
            </a:lvl4pPr>
            <a:lvl5pPr>
              <a:buClr>
                <a:srgbClr val="8FCC8F"/>
              </a:buClr>
              <a:defRPr sz="1000">
                <a:latin typeface="Tahoma" pitchFamily="34" charset="0"/>
                <a:ea typeface="Tahoma" pitchFamily="34" charset="0"/>
                <a:cs typeface="Tahom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itle Placeholder 1"/>
          <p:cNvSpPr>
            <a:spLocks noGrp="1"/>
          </p:cNvSpPr>
          <p:nvPr>
            <p:ph type="title"/>
          </p:nvPr>
        </p:nvSpPr>
        <p:spPr>
          <a:xfrm>
            <a:off x="460374" y="634999"/>
            <a:ext cx="8239127" cy="1143000"/>
          </a:xfrm>
          <a:prstGeom prst="rect">
            <a:avLst/>
          </a:prstGeom>
        </p:spPr>
        <p:txBody>
          <a:bodyPr vert="horz" lIns="91440" tIns="45720" rIns="91440" bIns="45720" rtlCol="0" anchor="t" anchorCtr="0">
            <a:normAutofit/>
          </a:bodyPr>
          <a:lstStyle/>
          <a:p>
            <a:r>
              <a:rPr lang="en-US" dirty="0"/>
              <a:t>Click to edit Master title style</a:t>
            </a:r>
          </a:p>
        </p:txBody>
      </p:sp>
    </p:spTree>
    <p:extLst>
      <p:ext uri="{BB962C8B-B14F-4D97-AF65-F5344CB8AC3E}">
        <p14:creationId xmlns:p14="http://schemas.microsoft.com/office/powerpoint/2010/main" val="2759003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neShgTczCM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smartinsights.com/goal-setting-evaluation/goals-kpis/goals-for-your-digital-marketin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contentmarketinginstitute.com/what-is-content-marketin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odoYOuvwjDE"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sproutsocial.com/insights/twitter-lists/" TargetMode="External"/><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png"/><Relationship Id="rId4" Type="http://schemas.openxmlformats.org/officeDocument/2006/relationships/hyperlink" Target="https://blog.hootsuite.com/linkedin-group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6.xml"/><Relationship Id="rId4" Type="http://schemas.openxmlformats.org/officeDocument/2006/relationships/image" Target="../media/image35.png"/></Relationships>
</file>

<file path=ppt/slides/_rels/slide3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jpeg"/></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WC3ONXJn9FQ" TargetMode="External"/><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www.opensiteexplorer.org/" TargetMode="External"/><Relationship Id="rId2" Type="http://schemas.openxmlformats.org/officeDocument/2006/relationships/hyperlink" Target="http://www.google.co.uk/trends" TargetMode="External"/><Relationship Id="rId1" Type="http://schemas.openxmlformats.org/officeDocument/2006/relationships/slideLayout" Target="../slideLayouts/slideLayout2.xml"/><Relationship Id="rId5" Type="http://schemas.openxmlformats.org/officeDocument/2006/relationships/hyperlink" Target="http://www.targetinternet.com/" TargetMode="External"/><Relationship Id="rId4" Type="http://schemas.openxmlformats.org/officeDocument/2006/relationships/hyperlink" Target="https://adwords.google.com/KeywordPlanner"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google.com/webmasters" TargetMode="External"/><Relationship Id="rId2" Type="http://schemas.openxmlformats.org/officeDocument/2006/relationships/hyperlink" Target="http://www.prchecker.info/" TargetMode="External"/><Relationship Id="rId1" Type="http://schemas.openxmlformats.org/officeDocument/2006/relationships/slideLayout" Target="../slideLayouts/slideLayout2.xml"/><Relationship Id="rId5" Type="http://schemas.openxmlformats.org/officeDocument/2006/relationships/hyperlink" Target="http://www.targetinternet.com/" TargetMode="External"/><Relationship Id="rId4" Type="http://schemas.openxmlformats.org/officeDocument/2006/relationships/hyperlink" Target="https://support.google.com/webmasters/answer/1120006?hl=en"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hootsuite.com/" TargetMode="External"/><Relationship Id="rId2" Type="http://schemas.openxmlformats.org/officeDocument/2006/relationships/hyperlink" Target="http://www.klout.com/" TargetMode="External"/><Relationship Id="rId1" Type="http://schemas.openxmlformats.org/officeDocument/2006/relationships/slideLayout" Target="../slideLayouts/slideLayout2.xml"/><Relationship Id="rId6" Type="http://schemas.openxmlformats.org/officeDocument/2006/relationships/hyperlink" Target="http://www.targetinternet.com/" TargetMode="External"/><Relationship Id="rId5" Type="http://schemas.openxmlformats.org/officeDocument/2006/relationships/hyperlink" Target="http://www.brandwatch.com/" TargetMode="External"/><Relationship Id="rId4" Type="http://schemas.openxmlformats.org/officeDocument/2006/relationships/hyperlink" Target="http://www.socialmention.com/"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mailchimp.com/" TargetMode="External"/><Relationship Id="rId7" Type="http://schemas.openxmlformats.org/officeDocument/2006/relationships/hyperlink" Target="http://www.targetinternet.com/" TargetMode="External"/><Relationship Id="rId2" Type="http://schemas.openxmlformats.org/officeDocument/2006/relationships/hyperlink" Target="http://www.litmus.com/" TargetMode="External"/><Relationship Id="rId1" Type="http://schemas.openxmlformats.org/officeDocument/2006/relationships/slideLayout" Target="../slideLayouts/slideLayout2.xml"/><Relationship Id="rId6" Type="http://schemas.openxmlformats.org/officeDocument/2006/relationships/hyperlink" Target="https://www.senderscore.org/" TargetMode="External"/><Relationship Id="rId5" Type="http://schemas.openxmlformats.org/officeDocument/2006/relationships/hyperlink" Target="http://blog.returnpath.com/" TargetMode="External"/><Relationship Id="rId4" Type="http://schemas.openxmlformats.org/officeDocument/2006/relationships/hyperlink" Target="https://www.campaignmonitor.com/resources"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kaushik.net/avinash" TargetMode="External"/><Relationship Id="rId2" Type="http://schemas.openxmlformats.org/officeDocument/2006/relationships/hyperlink" Target="https://support.google.com/analytics/answer/1033867" TargetMode="External"/><Relationship Id="rId1" Type="http://schemas.openxmlformats.org/officeDocument/2006/relationships/slideLayout" Target="../slideLayouts/slideLayout2.xml"/><Relationship Id="rId6" Type="http://schemas.openxmlformats.org/officeDocument/2006/relationships/hyperlink" Target="http://www.targetinternet.com/" TargetMode="External"/><Relationship Id="rId5" Type="http://schemas.openxmlformats.org/officeDocument/2006/relationships/hyperlink" Target="https://analyticsacademy.withgoogle.com/course02" TargetMode="External"/><Relationship Id="rId4" Type="http://schemas.openxmlformats.org/officeDocument/2006/relationships/hyperlink" Target="https://analyticsacademy.withgoogle.com/course01"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www.marketingprofs.com/" TargetMode="External"/><Relationship Id="rId13" Type="http://schemas.openxmlformats.org/officeDocument/2006/relationships/hyperlink" Target="http://moz.com/" TargetMode="External"/><Relationship Id="rId18" Type="http://schemas.openxmlformats.org/officeDocument/2006/relationships/hyperlink" Target="http://sethgodin.typepad.com/" TargetMode="External"/><Relationship Id="rId3" Type="http://schemas.openxmlformats.org/officeDocument/2006/relationships/hyperlink" Target="http://www.targetinternet.com/" TargetMode="External"/><Relationship Id="rId21" Type="http://schemas.openxmlformats.org/officeDocument/2006/relationships/image" Target="../media/image50.png"/><Relationship Id="rId7" Type="http://schemas.openxmlformats.org/officeDocument/2006/relationships/hyperlink" Target="http://campaignlive.co.uk/" TargetMode="External"/><Relationship Id="rId12" Type="http://schemas.openxmlformats.org/officeDocument/2006/relationships/hyperlink" Target="http://www.clickz.com/" TargetMode="External"/><Relationship Id="rId17" Type="http://schemas.openxmlformats.org/officeDocument/2006/relationships/hyperlink" Target="http://www.socialmediatoday.com/" TargetMode="External"/><Relationship Id="rId25" Type="http://schemas.openxmlformats.org/officeDocument/2006/relationships/image" Target="../media/image54.png"/><Relationship Id="rId2" Type="http://schemas.openxmlformats.org/officeDocument/2006/relationships/hyperlink" Target="http://www.smartinsights.com/" TargetMode="External"/><Relationship Id="rId16" Type="http://schemas.openxmlformats.org/officeDocument/2006/relationships/hyperlink" Target="http://readwrite.com/" TargetMode="External"/><Relationship Id="rId20" Type="http://schemas.openxmlformats.org/officeDocument/2006/relationships/image" Target="../media/image49.png"/><Relationship Id="rId1" Type="http://schemas.openxmlformats.org/officeDocument/2006/relationships/slideLayout" Target="../slideLayouts/slideLayout7.xml"/><Relationship Id="rId6" Type="http://schemas.openxmlformats.org/officeDocument/2006/relationships/hyperlink" Target="http://www.econsultancy.com/" TargetMode="External"/><Relationship Id="rId11" Type="http://schemas.openxmlformats.org/officeDocument/2006/relationships/hyperlink" Target="http://figarodigital.co.uk/" TargetMode="External"/><Relationship Id="rId24" Type="http://schemas.openxmlformats.org/officeDocument/2006/relationships/image" Target="../media/image53.jpeg"/><Relationship Id="rId5" Type="http://schemas.openxmlformats.org/officeDocument/2006/relationships/hyperlink" Target="http://www.brandrepublic.com/" TargetMode="External"/><Relationship Id="rId15" Type="http://schemas.openxmlformats.org/officeDocument/2006/relationships/hyperlink" Target="http://www.emarketer.com/" TargetMode="External"/><Relationship Id="rId23" Type="http://schemas.openxmlformats.org/officeDocument/2006/relationships/image" Target="../media/image52.jpeg"/><Relationship Id="rId10" Type="http://schemas.openxmlformats.org/officeDocument/2006/relationships/hyperlink" Target="http://www.iabuk.net/" TargetMode="External"/><Relationship Id="rId19" Type="http://schemas.openxmlformats.org/officeDocument/2006/relationships/hyperlink" Target="http://blog.kissmetrics.com/" TargetMode="External"/><Relationship Id="rId4" Type="http://schemas.openxmlformats.org/officeDocument/2006/relationships/hyperlink" Target="http://www.mashable.com/" TargetMode="External"/><Relationship Id="rId9" Type="http://schemas.openxmlformats.org/officeDocument/2006/relationships/hyperlink" Target="http://www.marketingsherpa.com/" TargetMode="External"/><Relationship Id="rId14" Type="http://schemas.openxmlformats.org/officeDocument/2006/relationships/hyperlink" Target="http://www.socialmediaexaminer.com/" TargetMode="External"/><Relationship Id="rId22"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2123728" y="908721"/>
            <a:ext cx="5688632" cy="2664296"/>
          </a:xfrm>
        </p:spPr>
        <p:txBody>
          <a:bodyPr>
            <a:normAutofit/>
          </a:bodyPr>
          <a:lstStyle/>
          <a:p>
            <a:pPr eaLnBrk="1" hangingPunct="1"/>
            <a:br>
              <a:rPr lang="en-US" altLang="en-US" sz="4000" dirty="0">
                <a:solidFill>
                  <a:schemeClr val="bg1"/>
                </a:solidFill>
              </a:rPr>
            </a:br>
            <a:r>
              <a:rPr lang="en-US" altLang="en-US" sz="3600" dirty="0">
                <a:solidFill>
                  <a:schemeClr val="bg1"/>
                </a:solidFill>
              </a:rPr>
              <a:t>Introduction to Digital Marketing</a:t>
            </a:r>
          </a:p>
        </p:txBody>
      </p:sp>
    </p:spTree>
    <p:extLst>
      <p:ext uri="{BB962C8B-B14F-4D97-AF65-F5344CB8AC3E}">
        <p14:creationId xmlns:p14="http://schemas.microsoft.com/office/powerpoint/2010/main" val="1549826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454025"/>
            <a:ext cx="8229600" cy="625475"/>
          </a:xfrm>
        </p:spPr>
        <p:txBody>
          <a:bodyPr/>
          <a:lstStyle/>
          <a:p>
            <a:pPr eaLnBrk="1" hangingPunct="1"/>
            <a:r>
              <a:rPr lang="en-GB" altLang="en-US" sz="3200">
                <a:ea typeface="ＭＳ Ｐゴシック" charset="-128"/>
              </a:rPr>
              <a:t>Learning objectives</a:t>
            </a:r>
            <a:endParaRPr lang="en-US" altLang="en-US" sz="3200">
              <a:ea typeface="ＭＳ Ｐゴシック" charset="-128"/>
            </a:endParaRPr>
          </a:p>
        </p:txBody>
      </p:sp>
      <p:sp>
        <p:nvSpPr>
          <p:cNvPr id="4099" name="Rectangle 3"/>
          <p:cNvSpPr>
            <a:spLocks noGrp="1" noChangeArrowheads="1"/>
          </p:cNvSpPr>
          <p:nvPr>
            <p:ph type="body" idx="1"/>
          </p:nvPr>
        </p:nvSpPr>
        <p:spPr>
          <a:xfrm>
            <a:off x="447675" y="1585913"/>
            <a:ext cx="8229600" cy="4525963"/>
          </a:xfrm>
        </p:spPr>
        <p:txBody>
          <a:bodyPr/>
          <a:lstStyle/>
          <a:p>
            <a:pPr marL="374641" indent="-374641"/>
            <a:r>
              <a:rPr lang="en-US" altLang="en-US" dirty="0">
                <a:ea typeface="ＭＳ Ｐゴシック" charset="-128"/>
              </a:rPr>
              <a:t>Explain the relevance of different types of digital platforms and digital media to marketing </a:t>
            </a:r>
          </a:p>
          <a:p>
            <a:pPr marL="374641" indent="-374641"/>
            <a:r>
              <a:rPr lang="en-US" altLang="en-US" dirty="0">
                <a:ea typeface="ＭＳ Ｐゴシック" charset="-128"/>
              </a:rPr>
              <a:t>Evaluate the advantages and challenges of digital media </a:t>
            </a:r>
          </a:p>
          <a:p>
            <a:pPr marL="374641" indent="-374641"/>
            <a:r>
              <a:rPr lang="en-US" altLang="en-US" dirty="0">
                <a:ea typeface="ＭＳ Ｐゴシック" charset="-128"/>
              </a:rPr>
              <a:t>Identify the key differences between customer communications digital marketing and traditional marketing. </a:t>
            </a:r>
          </a:p>
        </p:txBody>
      </p:sp>
    </p:spTree>
    <p:extLst>
      <p:ext uri="{BB962C8B-B14F-4D97-AF65-F5344CB8AC3E}">
        <p14:creationId xmlns:p14="http://schemas.microsoft.com/office/powerpoint/2010/main" val="744035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quiz</a:t>
            </a:r>
          </a:p>
        </p:txBody>
      </p:sp>
      <p:sp>
        <p:nvSpPr>
          <p:cNvPr id="3" name="Content Placeholder 2"/>
          <p:cNvSpPr>
            <a:spLocks noGrp="1"/>
          </p:cNvSpPr>
          <p:nvPr>
            <p:ph idx="1"/>
          </p:nvPr>
        </p:nvSpPr>
        <p:spPr/>
        <p:txBody>
          <a:bodyPr>
            <a:normAutofit fontScale="92500" lnSpcReduction="20000"/>
          </a:bodyPr>
          <a:lstStyle/>
          <a:p>
            <a:r>
              <a:rPr lang="en-US" dirty="0"/>
              <a:t>What percentage of the world’s population are Internet users? </a:t>
            </a:r>
          </a:p>
          <a:p>
            <a:r>
              <a:rPr lang="en-US" dirty="0"/>
              <a:t>50%</a:t>
            </a:r>
          </a:p>
          <a:p>
            <a:r>
              <a:rPr lang="en-US" dirty="0"/>
              <a:t>What percentage of the UK’s population are Internet users? </a:t>
            </a:r>
          </a:p>
          <a:p>
            <a:r>
              <a:rPr lang="en-US" dirty="0"/>
              <a:t>92%</a:t>
            </a:r>
          </a:p>
          <a:p>
            <a:r>
              <a:rPr lang="en-US" dirty="0"/>
              <a:t>What percentage of the UK’s population are social media users? </a:t>
            </a:r>
          </a:p>
          <a:p>
            <a:r>
              <a:rPr lang="en-US" dirty="0"/>
              <a:t>64%</a:t>
            </a:r>
          </a:p>
          <a:p>
            <a:endParaRPr lang="en-US" dirty="0"/>
          </a:p>
        </p:txBody>
      </p:sp>
    </p:spTree>
    <p:extLst>
      <p:ext uri="{BB962C8B-B14F-4D97-AF65-F5344CB8AC3E}">
        <p14:creationId xmlns:p14="http://schemas.microsoft.com/office/powerpoint/2010/main" val="236293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8" y="305229"/>
            <a:ext cx="9102652" cy="5135828"/>
          </a:xfrm>
          <a:prstGeom prst="rect">
            <a:avLst/>
          </a:prstGeom>
        </p:spPr>
      </p:pic>
    </p:spTree>
    <p:extLst>
      <p:ext uri="{BB962C8B-B14F-4D97-AF65-F5344CB8AC3E}">
        <p14:creationId xmlns:p14="http://schemas.microsoft.com/office/powerpoint/2010/main" val="4174891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5" y="274638"/>
            <a:ext cx="9167584" cy="5156343"/>
          </a:xfrm>
          <a:prstGeom prst="rect">
            <a:avLst/>
          </a:prstGeom>
        </p:spPr>
      </p:pic>
    </p:spTree>
    <p:extLst>
      <p:ext uri="{BB962C8B-B14F-4D97-AF65-F5344CB8AC3E}">
        <p14:creationId xmlns:p14="http://schemas.microsoft.com/office/powerpoint/2010/main" val="2817884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4" y="274639"/>
            <a:ext cx="9161867" cy="5166419"/>
          </a:xfrm>
          <a:prstGeom prst="rect">
            <a:avLst/>
          </a:prstGeom>
        </p:spPr>
      </p:pic>
    </p:spTree>
    <p:extLst>
      <p:ext uri="{BB962C8B-B14F-4D97-AF65-F5344CB8AC3E}">
        <p14:creationId xmlns:p14="http://schemas.microsoft.com/office/powerpoint/2010/main" val="269793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90" y="271159"/>
            <a:ext cx="9119279" cy="5129595"/>
          </a:xfrm>
          <a:prstGeom prst="rect">
            <a:avLst/>
          </a:prstGeom>
        </p:spPr>
      </p:pic>
    </p:spTree>
    <p:extLst>
      <p:ext uri="{BB962C8B-B14F-4D97-AF65-F5344CB8AC3E}">
        <p14:creationId xmlns:p14="http://schemas.microsoft.com/office/powerpoint/2010/main" val="2494590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277165"/>
            <a:ext cx="9162312" cy="5174148"/>
          </a:xfrm>
          <a:prstGeom prst="rect">
            <a:avLst/>
          </a:prstGeom>
        </p:spPr>
      </p:pic>
    </p:spTree>
    <p:extLst>
      <p:ext uri="{BB962C8B-B14F-4D97-AF65-F5344CB8AC3E}">
        <p14:creationId xmlns:p14="http://schemas.microsoft.com/office/powerpoint/2010/main" val="2474825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a:xfrm>
            <a:off x="1259632" y="2276871"/>
            <a:ext cx="6552728" cy="3240361"/>
          </a:xfrm>
        </p:spPr>
        <p:txBody>
          <a:bodyPr/>
          <a:lstStyle/>
          <a:p>
            <a:r>
              <a:rPr lang="en-GB" dirty="0"/>
              <a:t>What innovations you have witnessed during the time you have used the internet?</a:t>
            </a:r>
          </a:p>
        </p:txBody>
      </p:sp>
    </p:spTree>
    <p:extLst>
      <p:ext uri="{BB962C8B-B14F-4D97-AF65-F5344CB8AC3E}">
        <p14:creationId xmlns:p14="http://schemas.microsoft.com/office/powerpoint/2010/main" val="268982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Digital Disruption?</a:t>
            </a:r>
          </a:p>
        </p:txBody>
      </p:sp>
      <p:sp>
        <p:nvSpPr>
          <p:cNvPr id="3" name="Content Placeholder 2"/>
          <p:cNvSpPr>
            <a:spLocks noGrp="1"/>
          </p:cNvSpPr>
          <p:nvPr>
            <p:ph idx="1"/>
          </p:nvPr>
        </p:nvSpPr>
        <p:spPr/>
        <p:txBody>
          <a:bodyPr>
            <a:normAutofit fontScale="85000" lnSpcReduction="20000"/>
          </a:bodyPr>
          <a:lstStyle/>
          <a:p>
            <a:r>
              <a:rPr lang="en-GB" dirty="0"/>
              <a:t>Digital disruption is a transformation that is caused by emerging digital technologies and business models. </a:t>
            </a:r>
          </a:p>
          <a:p>
            <a:r>
              <a:rPr lang="en-GB" dirty="0"/>
              <a:t>These innovative new technologies and models can impact the value of existing products and services offered in the industry. </a:t>
            </a:r>
          </a:p>
          <a:p>
            <a:r>
              <a:rPr lang="en-GB" dirty="0"/>
              <a:t>This is why the term ‘disruption’ is used, as the emergence of these new digital products/services/businesses disrupts the current market and causes the need for re-evaluation.</a:t>
            </a:r>
          </a:p>
          <a:p>
            <a:r>
              <a:rPr lang="en-GB" dirty="0"/>
              <a:t>What examples have you experienced?</a:t>
            </a:r>
          </a:p>
        </p:txBody>
      </p:sp>
    </p:spTree>
    <p:extLst>
      <p:ext uri="{BB962C8B-B14F-4D97-AF65-F5344CB8AC3E}">
        <p14:creationId xmlns:p14="http://schemas.microsoft.com/office/powerpoint/2010/main" val="2756276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Disruption</a:t>
            </a:r>
          </a:p>
        </p:txBody>
      </p:sp>
      <p:sp>
        <p:nvSpPr>
          <p:cNvPr id="3" name="Content Placeholder 2"/>
          <p:cNvSpPr>
            <a:spLocks noGrp="1"/>
          </p:cNvSpPr>
          <p:nvPr>
            <p:ph idx="1"/>
          </p:nvPr>
        </p:nvSpPr>
        <p:spPr/>
        <p:txBody>
          <a:bodyPr>
            <a:normAutofit/>
          </a:bodyPr>
          <a:lstStyle/>
          <a:p>
            <a:endParaRPr lang="en-GB" dirty="0">
              <a:hlinkClick r:id="" action="ppaction://noaction"/>
            </a:endParaRPr>
          </a:p>
          <a:p>
            <a:r>
              <a:rPr lang="en-GB" dirty="0">
                <a:hlinkClick r:id="" action="ppaction://noaction"/>
              </a:rPr>
              <a:t>https</a:t>
            </a:r>
            <a:r>
              <a:rPr lang="en-GB" dirty="0">
                <a:hlinkClick r:id="rId2"/>
              </a:rPr>
              <a:t>://www.youtube.com/watch?v=neShgTczCM0</a:t>
            </a:r>
            <a:endParaRPr lang="en-GB" dirty="0"/>
          </a:p>
          <a:p>
            <a:endParaRPr lang="en-GB" dirty="0"/>
          </a:p>
        </p:txBody>
      </p:sp>
    </p:spTree>
    <p:extLst>
      <p:ext uri="{BB962C8B-B14F-4D97-AF65-F5344CB8AC3E}">
        <p14:creationId xmlns:p14="http://schemas.microsoft.com/office/powerpoint/2010/main" val="4062006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Title 2"/>
          <p:cNvSpPr>
            <a:spLocks noGrp="1"/>
          </p:cNvSpPr>
          <p:nvPr>
            <p:ph type="title"/>
          </p:nvPr>
        </p:nvSpPr>
        <p:spPr/>
        <p:txBody>
          <a:bodyPr>
            <a:normAutofit/>
          </a:bodyPr>
          <a:lstStyle/>
          <a:p>
            <a:r>
              <a:rPr lang="en-GB" sz="3733" dirty="0"/>
              <a:t>Jargon</a:t>
            </a:r>
          </a:p>
        </p:txBody>
      </p:sp>
      <p:sp>
        <p:nvSpPr>
          <p:cNvPr id="190466" name="Content Placeholder 3"/>
          <p:cNvSpPr>
            <a:spLocks noGrp="1"/>
          </p:cNvSpPr>
          <p:nvPr>
            <p:ph idx="1"/>
          </p:nvPr>
        </p:nvSpPr>
        <p:spPr>
          <a:xfrm>
            <a:off x="1" y="2187728"/>
            <a:ext cx="9012115" cy="3371632"/>
          </a:xfrm>
        </p:spPr>
        <p:txBody>
          <a:bodyPr>
            <a:normAutofit/>
          </a:bodyPr>
          <a:lstStyle/>
          <a:p>
            <a:pPr eaLnBrk="1" hangingPunct="1">
              <a:buFontTx/>
              <a:buNone/>
            </a:pPr>
            <a:r>
              <a:rPr lang="en-GB" sz="3600" dirty="0"/>
              <a:t>	</a:t>
            </a:r>
          </a:p>
          <a:p>
            <a:pPr eaLnBrk="1" hangingPunct="1">
              <a:buFontTx/>
              <a:buNone/>
            </a:pPr>
            <a:r>
              <a:rPr lang="en-GB" sz="3600" dirty="0"/>
              <a:t>	It doesn't really matter what we </a:t>
            </a:r>
            <a:r>
              <a:rPr lang="en-GB" sz="3600" b="1" dirty="0"/>
              <a:t>call</a:t>
            </a:r>
            <a:r>
              <a:rPr lang="en-GB" sz="3600" dirty="0"/>
              <a:t> it- it’s </a:t>
            </a:r>
            <a:r>
              <a:rPr lang="en-GB" sz="3600" b="1" dirty="0"/>
              <a:t>how we think </a:t>
            </a:r>
            <a:r>
              <a:rPr lang="en-GB" sz="3600" dirty="0"/>
              <a:t>and </a:t>
            </a:r>
            <a:r>
              <a:rPr lang="en-GB" sz="3600" b="1" dirty="0"/>
              <a:t>what we do</a:t>
            </a:r>
            <a:r>
              <a:rPr lang="en-GB" sz="3600" dirty="0"/>
              <a:t>...</a:t>
            </a:r>
          </a:p>
          <a:p>
            <a:pPr eaLnBrk="1" hangingPunct="1">
              <a:buFontTx/>
              <a:buNone/>
            </a:pPr>
            <a:r>
              <a:rPr lang="en-GB" sz="3600" dirty="0"/>
              <a:t>	</a:t>
            </a:r>
          </a:p>
        </p:txBody>
      </p:sp>
    </p:spTree>
    <p:extLst>
      <p:ext uri="{BB962C8B-B14F-4D97-AF65-F5344CB8AC3E}">
        <p14:creationId xmlns:p14="http://schemas.microsoft.com/office/powerpoint/2010/main" val="288520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3"/>
          <p:cNvSpPr>
            <a:spLocks noGrp="1" noChangeArrowheads="1"/>
          </p:cNvSpPr>
          <p:nvPr>
            <p:ph idx="1"/>
          </p:nvPr>
        </p:nvSpPr>
        <p:spPr/>
        <p:txBody>
          <a:bodyPr/>
          <a:lstStyle/>
          <a:p>
            <a:pPr eaLnBrk="1" hangingPunct="1">
              <a:lnSpc>
                <a:spcPct val="90000"/>
              </a:lnSpc>
            </a:pPr>
            <a:endParaRPr lang="en-GB" dirty="0"/>
          </a:p>
          <a:p>
            <a:pPr eaLnBrk="1" hangingPunct="1">
              <a:lnSpc>
                <a:spcPct val="90000"/>
              </a:lnSpc>
            </a:pPr>
            <a:endParaRPr lang="en-GB" dirty="0"/>
          </a:p>
          <a:p>
            <a:pPr eaLnBrk="1" hangingPunct="1">
              <a:lnSpc>
                <a:spcPct val="90000"/>
              </a:lnSpc>
            </a:pPr>
            <a:endParaRPr lang="en-GB" dirty="0"/>
          </a:p>
          <a:p>
            <a:pPr eaLnBrk="1" hangingPunct="1">
              <a:lnSpc>
                <a:spcPct val="90000"/>
              </a:lnSpc>
            </a:pPr>
            <a:endParaRPr lang="en-GB" dirty="0"/>
          </a:p>
          <a:p>
            <a:pPr>
              <a:lnSpc>
                <a:spcPct val="90000"/>
              </a:lnSpc>
              <a:spcBef>
                <a:spcPct val="40000"/>
              </a:spcBef>
            </a:pPr>
            <a:endParaRPr lang="en-GB" dirty="0">
              <a:solidFill>
                <a:schemeClr val="accent2"/>
              </a:solidFill>
              <a:latin typeface="Arial" charset="0"/>
              <a:ea typeface="ヒラギノ角ゴ Pro W3"/>
              <a:cs typeface="ヒラギノ角ゴ Pro W3"/>
            </a:endParaRPr>
          </a:p>
          <a:p>
            <a:pPr>
              <a:lnSpc>
                <a:spcPct val="90000"/>
              </a:lnSpc>
              <a:spcBef>
                <a:spcPct val="40000"/>
              </a:spcBef>
            </a:pPr>
            <a:endParaRPr lang="en-GB" dirty="0">
              <a:solidFill>
                <a:schemeClr val="accent2"/>
              </a:solidFill>
              <a:latin typeface="Arial" charset="0"/>
              <a:ea typeface="ヒラギノ角ゴ Pro W3"/>
              <a:cs typeface="ヒラギノ角ゴ Pro W3"/>
            </a:endParaRPr>
          </a:p>
        </p:txBody>
      </p:sp>
      <p:sp>
        <p:nvSpPr>
          <p:cNvPr id="187393" name="Rectangle 2"/>
          <p:cNvSpPr>
            <a:spLocks noGrp="1" noChangeArrowheads="1"/>
          </p:cNvSpPr>
          <p:nvPr>
            <p:ph type="title"/>
          </p:nvPr>
        </p:nvSpPr>
        <p:spPr/>
        <p:txBody>
          <a:bodyPr anchor="t">
            <a:normAutofit/>
          </a:bodyPr>
          <a:lstStyle/>
          <a:p>
            <a:r>
              <a:rPr lang="en-GB" sz="3733" dirty="0"/>
              <a:t>Jargon</a:t>
            </a:r>
          </a:p>
        </p:txBody>
      </p:sp>
      <p:grpSp>
        <p:nvGrpSpPr>
          <p:cNvPr id="2" name="Group 21"/>
          <p:cNvGrpSpPr>
            <a:grpSpLocks/>
          </p:cNvGrpSpPr>
          <p:nvPr/>
        </p:nvGrpSpPr>
        <p:grpSpPr bwMode="auto">
          <a:xfrm>
            <a:off x="5076057" y="2002633"/>
            <a:ext cx="3238500" cy="1114425"/>
            <a:chOff x="5143504" y="1500174"/>
            <a:chExt cx="3238500" cy="1485900"/>
          </a:xfrm>
        </p:grpSpPr>
        <p:sp>
          <p:nvSpPr>
            <p:cNvPr id="6852613" name="Oval 5"/>
            <p:cNvSpPr>
              <a:spLocks noChangeArrowheads="1"/>
            </p:cNvSpPr>
            <p:nvPr/>
          </p:nvSpPr>
          <p:spPr bwMode="auto">
            <a:xfrm>
              <a:off x="5143504" y="150017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16" name="Rectangle 8"/>
            <p:cNvSpPr>
              <a:spLocks noChangeArrowheads="1"/>
            </p:cNvSpPr>
            <p:nvPr/>
          </p:nvSpPr>
          <p:spPr bwMode="auto">
            <a:xfrm>
              <a:off x="6072192" y="2071674"/>
              <a:ext cx="1627344" cy="492429"/>
            </a:xfrm>
            <a:prstGeom prst="rect">
              <a:avLst/>
            </a:prstGeom>
            <a:noFill/>
            <a:ln w="317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New media</a:t>
              </a:r>
            </a:p>
          </p:txBody>
        </p:sp>
      </p:grpSp>
      <p:grpSp>
        <p:nvGrpSpPr>
          <p:cNvPr id="3" name="Group 17"/>
          <p:cNvGrpSpPr>
            <a:grpSpLocks/>
          </p:cNvGrpSpPr>
          <p:nvPr/>
        </p:nvGrpSpPr>
        <p:grpSpPr bwMode="auto">
          <a:xfrm>
            <a:off x="325439" y="3429001"/>
            <a:ext cx="3238500" cy="1114425"/>
            <a:chOff x="393700" y="2933700"/>
            <a:chExt cx="3238500" cy="1485900"/>
          </a:xfrm>
        </p:grpSpPr>
        <p:sp>
          <p:nvSpPr>
            <p:cNvPr id="6852615" name="Oval 7"/>
            <p:cNvSpPr>
              <a:spLocks noChangeArrowheads="1"/>
            </p:cNvSpPr>
            <p:nvPr/>
          </p:nvSpPr>
          <p:spPr bwMode="auto">
            <a:xfrm>
              <a:off x="393700" y="2933700"/>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17" name="Rectangle 9"/>
            <p:cNvSpPr>
              <a:spLocks noChangeArrowheads="1"/>
            </p:cNvSpPr>
            <p:nvPr/>
          </p:nvSpPr>
          <p:spPr bwMode="auto">
            <a:xfrm>
              <a:off x="1214437" y="3500439"/>
              <a:ext cx="1776424" cy="492429"/>
            </a:xfrm>
            <a:prstGeom prst="rect">
              <a:avLst/>
            </a:prstGeom>
            <a:noFill/>
            <a:ln w="952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E-marketing</a:t>
              </a:r>
            </a:p>
          </p:txBody>
        </p:sp>
      </p:grpSp>
      <p:sp>
        <p:nvSpPr>
          <p:cNvPr id="187397" name="Rectangle 10"/>
          <p:cNvSpPr>
            <a:spLocks noChangeArrowheads="1"/>
          </p:cNvSpPr>
          <p:nvPr/>
        </p:nvSpPr>
        <p:spPr bwMode="auto">
          <a:xfrm rot="10884250" flipV="1">
            <a:off x="5199065" y="3835645"/>
            <a:ext cx="1601787" cy="341622"/>
          </a:xfrm>
          <a:prstGeom prst="rect">
            <a:avLst/>
          </a:prstGeom>
          <a:noFill/>
          <a:ln w="9525">
            <a:noFill/>
            <a:miter lim="800000"/>
            <a:headEnd/>
            <a:tailEnd/>
          </a:ln>
        </p:spPr>
        <p:txBody>
          <a:bodyPr lIns="91428" tIns="45715" rIns="91428" bIns="45715">
            <a:spAutoFit/>
          </a:bodyPr>
          <a:lstStyle/>
          <a:p>
            <a:pPr eaLnBrk="0" hangingPunct="0">
              <a:lnSpc>
                <a:spcPct val="90000"/>
              </a:lnSpc>
              <a:spcBef>
                <a:spcPct val="40000"/>
              </a:spcBef>
            </a:pPr>
            <a:endParaRPr lang="en-GB" dirty="0">
              <a:solidFill>
                <a:schemeClr val="accent2"/>
              </a:solidFill>
            </a:endParaRPr>
          </a:p>
        </p:txBody>
      </p:sp>
      <p:sp>
        <p:nvSpPr>
          <p:cNvPr id="187398" name="Text Box 11"/>
          <p:cNvSpPr txBox="1">
            <a:spLocks noChangeArrowheads="1"/>
          </p:cNvSpPr>
          <p:nvPr/>
        </p:nvSpPr>
        <p:spPr bwMode="auto">
          <a:xfrm>
            <a:off x="1355725" y="2139555"/>
            <a:ext cx="184706" cy="369322"/>
          </a:xfrm>
          <a:prstGeom prst="rect">
            <a:avLst/>
          </a:prstGeom>
          <a:noFill/>
          <a:ln w="9525">
            <a:noFill/>
            <a:miter lim="800000"/>
            <a:headEnd/>
            <a:tailEnd/>
          </a:ln>
        </p:spPr>
        <p:txBody>
          <a:bodyPr wrap="none" lIns="91428" tIns="45715" rIns="91428" bIns="45715">
            <a:spAutoFit/>
          </a:bodyPr>
          <a:lstStyle/>
          <a:p>
            <a:pPr>
              <a:spcBef>
                <a:spcPct val="50000"/>
              </a:spcBef>
            </a:pPr>
            <a:endParaRPr lang="en-GB" dirty="0"/>
          </a:p>
        </p:txBody>
      </p:sp>
      <p:grpSp>
        <p:nvGrpSpPr>
          <p:cNvPr id="4" name="Group 20"/>
          <p:cNvGrpSpPr>
            <a:grpSpLocks/>
          </p:cNvGrpSpPr>
          <p:nvPr/>
        </p:nvGrpSpPr>
        <p:grpSpPr bwMode="auto">
          <a:xfrm>
            <a:off x="461963" y="2109789"/>
            <a:ext cx="3238500" cy="1114425"/>
            <a:chOff x="428596" y="1000108"/>
            <a:chExt cx="3238500" cy="1485900"/>
          </a:xfrm>
        </p:grpSpPr>
        <p:sp>
          <p:nvSpPr>
            <p:cNvPr id="6852614" name="Oval 6"/>
            <p:cNvSpPr>
              <a:spLocks noChangeArrowheads="1"/>
            </p:cNvSpPr>
            <p:nvPr/>
          </p:nvSpPr>
          <p:spPr bwMode="auto">
            <a:xfrm>
              <a:off x="428596" y="1000108"/>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lgn="ctr">
                <a:spcBef>
                  <a:spcPct val="50000"/>
                </a:spcBef>
                <a:buFontTx/>
                <a:buChar char="•"/>
                <a:defRPr/>
              </a:pPr>
              <a:endParaRPr lang="en-GB" dirty="0"/>
            </a:p>
          </p:txBody>
        </p:sp>
        <p:sp>
          <p:nvSpPr>
            <p:cNvPr id="6852620" name="Rectangle 12"/>
            <p:cNvSpPr>
              <a:spLocks noChangeArrowheads="1"/>
            </p:cNvSpPr>
            <p:nvPr/>
          </p:nvSpPr>
          <p:spPr bwMode="auto">
            <a:xfrm>
              <a:off x="1322359" y="1558399"/>
              <a:ext cx="1612918" cy="492429"/>
            </a:xfrm>
            <a:prstGeom prst="rect">
              <a:avLst/>
            </a:prstGeom>
            <a:noFill/>
            <a:ln w="317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sz="2000" b="1" dirty="0">
                  <a:latin typeface="Tahoma" panose="020B0604030504040204" pitchFamily="34" charset="0"/>
                  <a:ea typeface="Tahoma" panose="020B0604030504040204" pitchFamily="34" charset="0"/>
                  <a:cs typeface="Tahoma" panose="020B0604030504040204" pitchFamily="34" charset="0"/>
                </a:rPr>
                <a:t>Interactive</a:t>
              </a:r>
            </a:p>
          </p:txBody>
        </p:sp>
      </p:grpSp>
      <p:grpSp>
        <p:nvGrpSpPr>
          <p:cNvPr id="5" name="Group 19"/>
          <p:cNvGrpSpPr/>
          <p:nvPr/>
        </p:nvGrpSpPr>
        <p:grpSpPr>
          <a:xfrm>
            <a:off x="2844054" y="4577569"/>
            <a:ext cx="3238500" cy="1114426"/>
            <a:chOff x="1575037" y="4690913"/>
            <a:chExt cx="3238500" cy="1485900"/>
          </a:xfrm>
          <a:scene3d>
            <a:camera prst="orthographicFront">
              <a:rot lat="0" lon="0" rev="0"/>
            </a:camera>
            <a:lightRig rig="glow" dir="t">
              <a:rot lat="0" lon="0" rev="4800000"/>
            </a:lightRig>
          </a:scene3d>
        </p:grpSpPr>
        <p:sp>
          <p:nvSpPr>
            <p:cNvPr id="6852621" name="Oval 13"/>
            <p:cNvSpPr>
              <a:spLocks noChangeArrowheads="1"/>
            </p:cNvSpPr>
            <p:nvPr/>
          </p:nvSpPr>
          <p:spPr bwMode="auto">
            <a:xfrm>
              <a:off x="1575037" y="4690913"/>
              <a:ext cx="3238500" cy="1485900"/>
            </a:xfrm>
            <a:prstGeom prst="ellipse">
              <a:avLst/>
            </a:prstGeom>
            <a:solidFill>
              <a:srgbClr val="8FCC8F"/>
            </a:solidFill>
            <a:ln>
              <a:noFill/>
              <a:headEnd/>
              <a:tailEnd/>
            </a:ln>
            <a:effectLst>
              <a:outerShdw blurRad="190500" dist="228600" dir="2700000" algn="ctr">
                <a:srgbClr val="000000">
                  <a:alpha val="30000"/>
                </a:srgbClr>
              </a:outerShdw>
            </a:effectLst>
            <a:scene3d>
              <a:camera prst="orthographicFront">
                <a:rot lat="0" lon="0" rev="0"/>
              </a:camera>
              <a:lightRig rig="threePt" dir="t">
                <a:rot lat="0" lon="0" rev="1200000"/>
              </a:lightRig>
            </a:scene3d>
            <a:sp3d prstMaterial="matte">
              <a:bevelT w="127000" h="63500"/>
            </a:sp3d>
          </p:spPr>
          <p:style>
            <a:lnRef idx="0">
              <a:schemeClr val="accent5"/>
            </a:lnRef>
            <a:fillRef idx="3">
              <a:schemeClr val="accent5"/>
            </a:fillRef>
            <a:effectRef idx="3">
              <a:schemeClr val="accent5"/>
            </a:effectRef>
            <a:fontRef idx="minor">
              <a:schemeClr val="lt1"/>
            </a:fontRef>
          </p:style>
          <p:txBody>
            <a:bodyPr wrap="none" lIns="91428" tIns="45715" rIns="91428" bIns="45715" anchor="ctr"/>
            <a:lstStyle/>
            <a:p>
              <a:pPr algn="ctr">
                <a:spcBef>
                  <a:spcPct val="50000"/>
                </a:spcBef>
                <a:defRPr/>
              </a:pPr>
              <a:endParaRPr lang="en-GB" dirty="0">
                <a:solidFill>
                  <a:srgbClr val="E7E7E5"/>
                </a:solidFill>
              </a:endParaRPr>
            </a:p>
          </p:txBody>
        </p:sp>
        <p:sp>
          <p:nvSpPr>
            <p:cNvPr id="6852622" name="Rectangle 14"/>
            <p:cNvSpPr>
              <a:spLocks noChangeArrowheads="1"/>
            </p:cNvSpPr>
            <p:nvPr/>
          </p:nvSpPr>
          <p:spPr bwMode="auto">
            <a:xfrm>
              <a:off x="2059310" y="4918941"/>
              <a:ext cx="2512691" cy="943834"/>
            </a:xfrm>
            <a:prstGeom prst="rect">
              <a:avLst/>
            </a:prstGeom>
            <a:noFill/>
            <a:ln w="9525">
              <a:noFill/>
              <a:miter lim="800000"/>
              <a:headEnd/>
              <a:tailEnd/>
            </a:ln>
            <a:effectLst>
              <a:outerShdw blurRad="190500" dist="228600" dir="2700000" algn="ctr">
                <a:srgbClr val="000000">
                  <a:alpha val="30000"/>
                </a:srgbClr>
              </a:outerShdw>
            </a:effectLst>
            <a:sp3d prstMaterial="matte">
              <a:bevelT w="127000" h="63500"/>
            </a:sp3d>
          </p:spPr>
          <p:txBody>
            <a:bodyPr wrap="square" lIns="91428" tIns="45715" rIns="91428" bIns="45715">
              <a:spAutoFit/>
            </a:bodyPr>
            <a:lstStyle/>
            <a:p>
              <a:pPr>
                <a:spcBef>
                  <a:spcPct val="50000"/>
                </a:spcBef>
                <a:defRPr/>
              </a:pPr>
              <a:r>
                <a:rPr lang="en-GB" sz="4000" b="1" dirty="0">
                  <a:solidFill>
                    <a:srgbClr val="737370"/>
                  </a:solidFill>
                  <a:effectLst>
                    <a:outerShdw blurRad="38100" dist="38100" dir="2700000" algn="tl">
                      <a:srgbClr val="C0C0C0"/>
                    </a:outerShdw>
                  </a:effectLst>
                  <a:latin typeface="Tahoma" panose="020B0604030504040204" pitchFamily="34" charset="0"/>
                  <a:ea typeface="Tahoma" panose="020B0604030504040204" pitchFamily="34" charset="0"/>
                  <a:cs typeface="Tahoma" panose="020B0604030504040204" pitchFamily="34" charset="0"/>
                </a:rPr>
                <a:t>DIGITAL</a:t>
              </a:r>
            </a:p>
          </p:txBody>
        </p:sp>
      </p:grpSp>
      <p:grpSp>
        <p:nvGrpSpPr>
          <p:cNvPr id="6" name="Group 22"/>
          <p:cNvGrpSpPr>
            <a:grpSpLocks/>
          </p:cNvGrpSpPr>
          <p:nvPr/>
        </p:nvGrpSpPr>
        <p:grpSpPr bwMode="auto">
          <a:xfrm>
            <a:off x="5429251" y="3321844"/>
            <a:ext cx="3238500" cy="1167571"/>
            <a:chOff x="5429256" y="3286124"/>
            <a:chExt cx="3238500" cy="1556761"/>
          </a:xfrm>
        </p:grpSpPr>
        <p:sp>
          <p:nvSpPr>
            <p:cNvPr id="6852612" name="Oval 4"/>
            <p:cNvSpPr>
              <a:spLocks noChangeArrowheads="1"/>
            </p:cNvSpPr>
            <p:nvPr/>
          </p:nvSpPr>
          <p:spPr bwMode="auto">
            <a:xfrm>
              <a:off x="5429256" y="3286124"/>
              <a:ext cx="3238500" cy="1485900"/>
            </a:xfrm>
            <a:prstGeom prst="ellipse">
              <a:avLst/>
            </a:prstGeom>
            <a:ln w="3175">
              <a:solidFill>
                <a:schemeClr val="tx1"/>
              </a:solidFill>
              <a:headEnd/>
              <a:tailEnd/>
            </a:ln>
          </p:spPr>
          <p:style>
            <a:lnRef idx="1">
              <a:schemeClr val="dk1"/>
            </a:lnRef>
            <a:fillRef idx="2">
              <a:schemeClr val="dk1"/>
            </a:fillRef>
            <a:effectRef idx="1">
              <a:schemeClr val="dk1"/>
            </a:effectRef>
            <a:fontRef idx="minor">
              <a:schemeClr val="dk1"/>
            </a:fontRef>
          </p:style>
          <p:txBody>
            <a:bodyPr wrap="none" lIns="91428" tIns="45715" rIns="91428" bIns="45715" anchor="ctr"/>
            <a:lstStyle/>
            <a:p>
              <a:pPr>
                <a:spcBef>
                  <a:spcPct val="50000"/>
                </a:spcBef>
                <a:defRPr/>
              </a:pPr>
              <a:endParaRPr lang="en-GB" dirty="0"/>
            </a:p>
          </p:txBody>
        </p:sp>
        <p:sp>
          <p:nvSpPr>
            <p:cNvPr id="6852623" name="Text Box 15"/>
            <p:cNvSpPr txBox="1">
              <a:spLocks noChangeArrowheads="1"/>
            </p:cNvSpPr>
            <p:nvPr/>
          </p:nvSpPr>
          <p:spPr bwMode="auto">
            <a:xfrm>
              <a:off x="6153156" y="3870325"/>
              <a:ext cx="1527958" cy="972560"/>
            </a:xfrm>
            <a:prstGeom prst="rect">
              <a:avLst/>
            </a:prstGeom>
            <a:noFill/>
            <a:ln w="9525">
              <a:noFill/>
              <a:miter lim="800000"/>
              <a:headEnd/>
              <a:tailEnd/>
            </a:ln>
            <a:effectLst/>
          </p:spPr>
          <p:txBody>
            <a:bodyPr wrap="none" lIns="91428" tIns="45715" rIns="91428" bIns="45715">
              <a:spAutoFit/>
            </a:bodyPr>
            <a:lstStyle/>
            <a:p>
              <a:pPr eaLnBrk="0" hangingPunct="0">
                <a:lnSpc>
                  <a:spcPct val="90000"/>
                </a:lnSpc>
                <a:spcBef>
                  <a:spcPct val="40000"/>
                </a:spcBef>
                <a:defRPr/>
              </a:pPr>
              <a:r>
                <a:rPr lang="en-GB" b="1" dirty="0">
                  <a:solidFill>
                    <a:srgbClr val="FF0000"/>
                  </a:solidFill>
                  <a:latin typeface="+mj-lt"/>
                  <a:cs typeface="Arial" pitchFamily="34" charset="0"/>
                </a:rPr>
                <a:t>        </a:t>
              </a:r>
              <a:r>
                <a:rPr lang="en-GB" sz="2000" b="1" dirty="0">
                  <a:latin typeface="Tahoma" panose="020B0604030504040204" pitchFamily="34" charset="0"/>
                  <a:ea typeface="Tahoma" panose="020B0604030504040204" pitchFamily="34" charset="0"/>
                  <a:cs typeface="Tahoma" panose="020B0604030504040204" pitchFamily="34" charset="0"/>
                </a:rPr>
                <a:t>Online</a:t>
              </a:r>
            </a:p>
            <a:p>
              <a:pPr eaLnBrk="0" hangingPunct="0">
                <a:lnSpc>
                  <a:spcPct val="90000"/>
                </a:lnSpc>
                <a:spcBef>
                  <a:spcPct val="40000"/>
                </a:spcBef>
                <a:defRPr/>
              </a:pPr>
              <a:endParaRPr lang="en-GB" b="1" dirty="0">
                <a:solidFill>
                  <a:srgbClr val="FF0000"/>
                </a:solidFill>
                <a:latin typeface="+mj-lt"/>
                <a:cs typeface="Arial" pitchFamily="34" charset="0"/>
              </a:endParaRPr>
            </a:p>
          </p:txBody>
        </p:sp>
      </p:grpSp>
    </p:spTree>
    <p:extLst>
      <p:ext uri="{BB962C8B-B14F-4D97-AF65-F5344CB8AC3E}">
        <p14:creationId xmlns:p14="http://schemas.microsoft.com/office/powerpoint/2010/main" val="524069696"/>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1000"/>
                                        <p:tgtEl>
                                          <p:spTgt spid="5"/>
                                        </p:tgtEl>
                                      </p:cBhvr>
                                    </p:animEffect>
                                    <p:anim calcmode="lin" valueType="num">
                                      <p:cBhvr>
                                        <p:cTn id="24" dur="1000" fill="hold"/>
                                        <p:tgtEl>
                                          <p:spTgt spid="5"/>
                                        </p:tgtEl>
                                        <p:attrNameLst>
                                          <p:attrName>ppt_x</p:attrName>
                                        </p:attrNameLst>
                                      </p:cBhvr>
                                      <p:tavLst>
                                        <p:tav tm="0">
                                          <p:val>
                                            <p:strVal val="#ppt_x"/>
                                          </p:val>
                                        </p:tav>
                                        <p:tav tm="100000">
                                          <p:val>
                                            <p:strVal val="#ppt_x"/>
                                          </p:val>
                                        </p:tav>
                                      </p:tavLst>
                                    </p:anim>
                                    <p:anim calcmode="lin" valueType="num">
                                      <p:cBhvr>
                                        <p:cTn id="2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3733" dirty="0"/>
              <a:t>What is marketing?</a:t>
            </a:r>
          </a:p>
        </p:txBody>
      </p:sp>
      <p:sp>
        <p:nvSpPr>
          <p:cNvPr id="195586" name="Content Placeholder 2"/>
          <p:cNvSpPr>
            <a:spLocks noGrp="1"/>
          </p:cNvSpPr>
          <p:nvPr>
            <p:ph idx="1"/>
          </p:nvPr>
        </p:nvSpPr>
        <p:spPr>
          <a:xfrm>
            <a:off x="468316" y="2078833"/>
            <a:ext cx="8567737" cy="3240881"/>
          </a:xfrm>
        </p:spPr>
        <p:txBody>
          <a:bodyPr>
            <a:normAutofit fontScale="92500" lnSpcReduction="20000"/>
          </a:bodyPr>
          <a:lstStyle/>
          <a:p>
            <a:pPr eaLnBrk="1" hangingPunct="1"/>
            <a:endParaRPr lang="en-GB" dirty="0"/>
          </a:p>
          <a:p>
            <a:pPr eaLnBrk="1" hangingPunct="1"/>
            <a:r>
              <a:rPr lang="en-GB" dirty="0"/>
              <a:t>Bringing buyers and sellers together</a:t>
            </a:r>
          </a:p>
          <a:p>
            <a:pPr eaLnBrk="1" hangingPunct="1"/>
            <a:r>
              <a:rPr lang="en-GB" dirty="0"/>
              <a:t>Meeting customer needs; profitably</a:t>
            </a:r>
          </a:p>
          <a:p>
            <a:pPr eaLnBrk="1" hangingPunct="1"/>
            <a:r>
              <a:rPr lang="en-GB" dirty="0"/>
              <a:t>Combination of:</a:t>
            </a:r>
          </a:p>
          <a:p>
            <a:pPr>
              <a:buNone/>
            </a:pPr>
            <a:r>
              <a:rPr lang="en-GB" dirty="0"/>
              <a:t>	</a:t>
            </a:r>
            <a:r>
              <a:rPr lang="en-GB" b="1" dirty="0"/>
              <a:t>P</a:t>
            </a:r>
            <a:r>
              <a:rPr lang="en-GB" dirty="0"/>
              <a:t>roduct, </a:t>
            </a:r>
            <a:r>
              <a:rPr lang="en-GB" b="1" dirty="0"/>
              <a:t>P</a:t>
            </a:r>
            <a:r>
              <a:rPr lang="en-GB" dirty="0"/>
              <a:t>rice, </a:t>
            </a:r>
            <a:r>
              <a:rPr lang="en-GB" b="1" dirty="0"/>
              <a:t>P</a:t>
            </a:r>
            <a:r>
              <a:rPr lang="en-GB" dirty="0"/>
              <a:t>lace and </a:t>
            </a:r>
            <a:r>
              <a:rPr lang="en-GB" b="1" dirty="0"/>
              <a:t>P</a:t>
            </a:r>
            <a:r>
              <a:rPr lang="en-GB" dirty="0"/>
              <a:t>romotion ( E. Jerome McCarthy, 1960, publicised by Kotler)</a:t>
            </a:r>
          </a:p>
          <a:p>
            <a:pPr>
              <a:buNone/>
            </a:pPr>
            <a:r>
              <a:rPr lang="en-GB" dirty="0"/>
              <a:t>(+7Ps Booms and </a:t>
            </a:r>
            <a:r>
              <a:rPr lang="en-GB" dirty="0" err="1"/>
              <a:t>Bitner</a:t>
            </a:r>
            <a:r>
              <a:rPr lang="en-GB" dirty="0"/>
              <a:t>, 1981)</a:t>
            </a:r>
          </a:p>
          <a:p>
            <a:pPr eaLnBrk="1" hangingPunct="1">
              <a:buFontTx/>
              <a:buNone/>
            </a:pPr>
            <a:endParaRPr lang="en-GB" dirty="0"/>
          </a:p>
        </p:txBody>
      </p:sp>
    </p:spTree>
    <p:extLst>
      <p:ext uri="{BB962C8B-B14F-4D97-AF65-F5344CB8AC3E}">
        <p14:creationId xmlns:p14="http://schemas.microsoft.com/office/powerpoint/2010/main" val="27071631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a:bodyPr>
          <a:lstStyle/>
          <a:p>
            <a:r>
              <a:rPr lang="en-GB" sz="3733" dirty="0"/>
              <a:t>What is marketing?</a:t>
            </a:r>
          </a:p>
        </p:txBody>
      </p:sp>
      <p:sp>
        <p:nvSpPr>
          <p:cNvPr id="195586" name="Content Placeholder 2"/>
          <p:cNvSpPr>
            <a:spLocks noGrp="1"/>
          </p:cNvSpPr>
          <p:nvPr>
            <p:ph idx="1"/>
          </p:nvPr>
        </p:nvSpPr>
        <p:spPr>
          <a:xfrm>
            <a:off x="468316" y="2078833"/>
            <a:ext cx="8567737" cy="3240881"/>
          </a:xfrm>
        </p:spPr>
        <p:txBody>
          <a:bodyPr>
            <a:normAutofit lnSpcReduction="10000"/>
          </a:bodyPr>
          <a:lstStyle/>
          <a:p>
            <a:pPr eaLnBrk="1" hangingPunct="1"/>
            <a:endParaRPr lang="en-GB" dirty="0"/>
          </a:p>
          <a:p>
            <a:pPr marL="499521" indent="-499521">
              <a:lnSpc>
                <a:spcPct val="90000"/>
              </a:lnSpc>
            </a:pPr>
            <a:r>
              <a:rPr lang="en-US" altLang="en-US" dirty="0">
                <a:ea typeface="ＭＳ Ｐゴシック" charset="-128"/>
              </a:rPr>
              <a:t>The definition of marketing by the Chartered Institute of Marketing (</a:t>
            </a:r>
            <a:r>
              <a:rPr lang="en-US" altLang="en-US" u="sng" dirty="0">
                <a:ea typeface="ＭＳ Ｐゴシック" charset="-128"/>
              </a:rPr>
              <a:t>http://</a:t>
            </a:r>
            <a:r>
              <a:rPr lang="en-US" altLang="en-US" u="sng" dirty="0" err="1">
                <a:ea typeface="ＭＳ Ｐゴシック" charset="-128"/>
              </a:rPr>
              <a:t>www.cim.co.uk</a:t>
            </a:r>
            <a:r>
              <a:rPr lang="en-US" altLang="en-US" u="sng" dirty="0">
                <a:ea typeface="ＭＳ Ｐゴシック" charset="-128"/>
              </a:rPr>
              <a:t>/</a:t>
            </a:r>
            <a:r>
              <a:rPr lang="en-US" altLang="en-US" dirty="0">
                <a:ea typeface="ＭＳ Ｐゴシック" charset="-128"/>
              </a:rPr>
              <a:t>) is:</a:t>
            </a:r>
          </a:p>
          <a:p>
            <a:pPr marL="499521" indent="-499521">
              <a:lnSpc>
                <a:spcPct val="90000"/>
              </a:lnSpc>
            </a:pPr>
            <a:r>
              <a:rPr lang="en-US" altLang="en-US" i="1" dirty="0">
                <a:ea typeface="ＭＳ Ｐゴシック" charset="-128"/>
              </a:rPr>
              <a:t>Marketing is the management process responsible for </a:t>
            </a:r>
            <a:r>
              <a:rPr lang="en-US" altLang="en-US" i="1" u="sng" dirty="0">
                <a:ea typeface="ＭＳ Ｐゴシック" charset="-128"/>
              </a:rPr>
              <a:t>identifying</a:t>
            </a:r>
            <a:r>
              <a:rPr lang="en-US" altLang="en-US" i="1" dirty="0">
                <a:ea typeface="ＭＳ Ｐゴシック" charset="-128"/>
              </a:rPr>
              <a:t>, </a:t>
            </a:r>
            <a:r>
              <a:rPr lang="en-US" altLang="en-US" i="1" u="sng" dirty="0">
                <a:ea typeface="ＭＳ Ｐゴシック" charset="-128"/>
              </a:rPr>
              <a:t>anticipating</a:t>
            </a:r>
            <a:r>
              <a:rPr lang="en-US" altLang="en-US" i="1" dirty="0">
                <a:ea typeface="ＭＳ Ｐゴシック" charset="-128"/>
              </a:rPr>
              <a:t> and </a:t>
            </a:r>
            <a:r>
              <a:rPr lang="en-US" altLang="en-US" i="1" u="sng" dirty="0">
                <a:ea typeface="ＭＳ Ｐゴシック" charset="-128"/>
              </a:rPr>
              <a:t>satisfying</a:t>
            </a:r>
            <a:r>
              <a:rPr lang="en-US" altLang="en-US" i="1" dirty="0">
                <a:ea typeface="ＭＳ Ｐゴシック" charset="-128"/>
              </a:rPr>
              <a:t> customer requirements </a:t>
            </a:r>
            <a:r>
              <a:rPr lang="en-US" altLang="en-US" i="1" u="sng" dirty="0">
                <a:ea typeface="ＭＳ Ｐゴシック" charset="-128"/>
              </a:rPr>
              <a:t>profitability.</a:t>
            </a:r>
          </a:p>
          <a:p>
            <a:pPr eaLnBrk="1" hangingPunct="1">
              <a:buFontTx/>
              <a:buNone/>
            </a:pPr>
            <a:endParaRPr lang="en-GB" dirty="0"/>
          </a:p>
        </p:txBody>
      </p:sp>
    </p:spTree>
    <p:extLst>
      <p:ext uri="{BB962C8B-B14F-4D97-AF65-F5344CB8AC3E}">
        <p14:creationId xmlns:p14="http://schemas.microsoft.com/office/powerpoint/2010/main" val="1242355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p:txBody>
          <a:bodyPr>
            <a:normAutofit fontScale="90000"/>
          </a:bodyPr>
          <a:lstStyle/>
          <a:p>
            <a:r>
              <a:rPr lang="en-GB" sz="3733" dirty="0"/>
              <a:t>How digital technologies support marketing</a:t>
            </a:r>
          </a:p>
        </p:txBody>
      </p:sp>
      <p:sp>
        <p:nvSpPr>
          <p:cNvPr id="195586" name="Content Placeholder 2"/>
          <p:cNvSpPr>
            <a:spLocks noGrp="1"/>
          </p:cNvSpPr>
          <p:nvPr>
            <p:ph idx="1"/>
          </p:nvPr>
        </p:nvSpPr>
        <p:spPr>
          <a:xfrm>
            <a:off x="468316" y="1628801"/>
            <a:ext cx="8567737" cy="3690914"/>
          </a:xfrm>
        </p:spPr>
        <p:txBody>
          <a:bodyPr>
            <a:normAutofit fontScale="77500" lnSpcReduction="20000"/>
          </a:bodyPr>
          <a:lstStyle/>
          <a:p>
            <a:pPr marL="518571" indent="-480472">
              <a:lnSpc>
                <a:spcPct val="80000"/>
              </a:lnSpc>
            </a:pPr>
            <a:r>
              <a:rPr lang="en-US" altLang="en-US" i="1" dirty="0">
                <a:ea typeface="ＭＳ Ｐゴシック" charset="-128"/>
              </a:rPr>
              <a:t>Identifying</a:t>
            </a:r>
            <a:r>
              <a:rPr lang="en-US" altLang="en-US" dirty="0">
                <a:ea typeface="ＭＳ Ｐゴシック" charset="-128"/>
              </a:rPr>
              <a:t> – the Internet can be used for marketing research to find out customers</a:t>
            </a:r>
            <a:r>
              <a:rPr lang="ja-JP" altLang="en-US" dirty="0">
                <a:ea typeface="ＭＳ Ｐゴシック" charset="-128"/>
              </a:rPr>
              <a:t>’</a:t>
            </a:r>
            <a:r>
              <a:rPr lang="en-US" altLang="ja-JP" dirty="0">
                <a:ea typeface="ＭＳ Ｐゴシック" charset="-128"/>
              </a:rPr>
              <a:t> needs and wants.</a:t>
            </a:r>
          </a:p>
          <a:p>
            <a:pPr marL="518571" indent="-480472">
              <a:lnSpc>
                <a:spcPct val="80000"/>
              </a:lnSpc>
            </a:pPr>
            <a:endParaRPr lang="en-US" altLang="ja-JP" dirty="0">
              <a:ea typeface="ＭＳ Ｐゴシック" charset="-128"/>
            </a:endParaRPr>
          </a:p>
          <a:p>
            <a:pPr marL="518571" indent="-480472">
              <a:lnSpc>
                <a:spcPct val="80000"/>
              </a:lnSpc>
            </a:pPr>
            <a:r>
              <a:rPr lang="en-US" altLang="en-US" i="1" dirty="0">
                <a:ea typeface="ＭＳ Ｐゴシック" charset="-128"/>
              </a:rPr>
              <a:t>Anticipating</a:t>
            </a:r>
            <a:r>
              <a:rPr lang="en-US" altLang="en-US" dirty="0">
                <a:ea typeface="ＭＳ Ｐゴシック" charset="-128"/>
              </a:rPr>
              <a:t> – the Internet provides an additional channel by which customers can access information and make purchases – evaluating this demand is key to governing resource allocation to e-marketing.</a:t>
            </a:r>
          </a:p>
          <a:p>
            <a:pPr marL="518571" indent="-480472">
              <a:lnSpc>
                <a:spcPct val="80000"/>
              </a:lnSpc>
            </a:pPr>
            <a:endParaRPr lang="en-US" altLang="en-US" i="1" dirty="0">
              <a:ea typeface="ＭＳ Ｐゴシック" charset="-128"/>
            </a:endParaRPr>
          </a:p>
          <a:p>
            <a:pPr marL="518571" indent="-480472">
              <a:lnSpc>
                <a:spcPct val="80000"/>
              </a:lnSpc>
            </a:pPr>
            <a:r>
              <a:rPr lang="en-US" altLang="en-US" i="1" dirty="0">
                <a:ea typeface="ＭＳ Ｐゴシック" charset="-128"/>
              </a:rPr>
              <a:t>Satisfying</a:t>
            </a:r>
            <a:r>
              <a:rPr lang="en-US" altLang="en-US" dirty="0">
                <a:ea typeface="ＭＳ Ｐゴシック" charset="-128"/>
              </a:rPr>
              <a:t> – a key success factor in e-marketing is achieving customer satisfaction through the electronic channel, which raises issues such as: is the site easy to use, does it perform adequately, what is the standard of associated customer service and how are physical products dispatched? </a:t>
            </a:r>
            <a:endParaRPr lang="en-GB" altLang="en-US" dirty="0">
              <a:ea typeface="ＭＳ Ｐゴシック" charset="-128"/>
            </a:endParaRPr>
          </a:p>
          <a:p>
            <a:pPr eaLnBrk="1" hangingPunct="1">
              <a:buFontTx/>
              <a:buNone/>
            </a:pPr>
            <a:endParaRPr lang="en-GB" dirty="0"/>
          </a:p>
        </p:txBody>
      </p:sp>
    </p:spTree>
    <p:extLst>
      <p:ext uri="{BB962C8B-B14F-4D97-AF65-F5344CB8AC3E}">
        <p14:creationId xmlns:p14="http://schemas.microsoft.com/office/powerpoint/2010/main" val="129702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5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558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558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323851" y="0"/>
            <a:ext cx="8507413" cy="548680"/>
          </a:xfrm>
        </p:spPr>
        <p:txBody>
          <a:bodyPr>
            <a:normAutofit fontScale="90000"/>
          </a:bodyPr>
          <a:lstStyle/>
          <a:p>
            <a:pPr eaLnBrk="1" hangingPunct="1"/>
            <a:r>
              <a:rPr lang="en-US" altLang="en-US" sz="3200" dirty="0">
                <a:ea typeface="ＭＳ Ｐゴシック" charset="-128"/>
              </a:rPr>
              <a:t>Benefits of digital marketing – The 5Ss</a:t>
            </a:r>
          </a:p>
        </p:txBody>
      </p:sp>
      <p:pic>
        <p:nvPicPr>
          <p:cNvPr id="16387" name="Picture 5" descr="M01NT00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548681"/>
            <a:ext cx="4968552" cy="522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3"/>
          <p:cNvSpPr>
            <a:spLocks noChangeArrowheads="1"/>
          </p:cNvSpPr>
          <p:nvPr/>
        </p:nvSpPr>
        <p:spPr bwMode="auto">
          <a:xfrm>
            <a:off x="471488" y="5846764"/>
            <a:ext cx="8229600" cy="60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dirty="0"/>
              <a:t>Table 1.2</a:t>
            </a:r>
            <a:r>
              <a:rPr lang="en-GB" altLang="en-US" sz="1800" dirty="0"/>
              <a:t>  </a:t>
            </a:r>
            <a:r>
              <a:rPr lang="en-US" altLang="en-US" sz="1800" dirty="0"/>
              <a:t>The 5Ss of Internet marketing</a:t>
            </a:r>
          </a:p>
          <a:p>
            <a:pPr algn="l" eaLnBrk="1" hangingPunct="1">
              <a:lnSpc>
                <a:spcPct val="90000"/>
              </a:lnSpc>
              <a:spcBef>
                <a:spcPct val="20000"/>
              </a:spcBef>
            </a:pPr>
            <a:r>
              <a:rPr lang="en-US" altLang="en-US" sz="800" i="1" dirty="0"/>
              <a:t>Source</a:t>
            </a:r>
            <a:r>
              <a:rPr lang="en-US" altLang="en-US" sz="800" dirty="0"/>
              <a:t>: Chaffey and Smith (2012)</a:t>
            </a:r>
            <a:endParaRPr lang="en-GB" altLang="en-US" sz="800" dirty="0"/>
          </a:p>
        </p:txBody>
      </p:sp>
    </p:spTree>
    <p:extLst>
      <p:ext uri="{BB962C8B-B14F-4D97-AF65-F5344CB8AC3E}">
        <p14:creationId xmlns:p14="http://schemas.microsoft.com/office/powerpoint/2010/main" val="3774718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454025"/>
            <a:ext cx="8229600" cy="625475"/>
          </a:xfrm>
        </p:spPr>
        <p:txBody>
          <a:bodyPr/>
          <a:lstStyle/>
          <a:p>
            <a:pPr eaLnBrk="1" hangingPunct="1"/>
            <a:r>
              <a:rPr lang="en-GB" altLang="en-US" sz="3200">
                <a:ea typeface="ＭＳ Ｐゴシック" charset="-128"/>
              </a:rPr>
              <a:t>Applications of digital marketing</a:t>
            </a:r>
          </a:p>
        </p:txBody>
      </p:sp>
      <p:sp>
        <p:nvSpPr>
          <p:cNvPr id="17411" name="Rectangle 3"/>
          <p:cNvSpPr>
            <a:spLocks noGrp="1" noChangeArrowheads="1"/>
          </p:cNvSpPr>
          <p:nvPr>
            <p:ph type="body" idx="1"/>
          </p:nvPr>
        </p:nvSpPr>
        <p:spPr>
          <a:xfrm>
            <a:off x="439739" y="1589089"/>
            <a:ext cx="8229600" cy="3811587"/>
          </a:xfrm>
        </p:spPr>
        <p:txBody>
          <a:bodyPr>
            <a:normAutofit fontScale="92500" lnSpcReduction="20000"/>
          </a:bodyPr>
          <a:lstStyle/>
          <a:p>
            <a:pPr marL="393690" indent="-377816"/>
            <a:r>
              <a:rPr lang="en-GB" altLang="en-US" dirty="0">
                <a:ea typeface="ＭＳ Ｐゴシック" charset="-128"/>
              </a:rPr>
              <a:t>An </a:t>
            </a:r>
            <a:r>
              <a:rPr lang="en-GB" altLang="en-US" i="1" dirty="0">
                <a:ea typeface="ＭＳ Ｐゴシック" charset="-128"/>
              </a:rPr>
              <a:t>advertising medium</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direct-response medium </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platform for sales transactions </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lead-generation method</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distribution channel</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customer service mechanism</a:t>
            </a:r>
            <a:r>
              <a:rPr lang="en-GB" altLang="en-US" dirty="0">
                <a:ea typeface="ＭＳ Ｐゴシック" charset="-128"/>
              </a:rPr>
              <a:t> </a:t>
            </a:r>
          </a:p>
          <a:p>
            <a:pPr marL="393690" indent="-377816"/>
            <a:r>
              <a:rPr lang="en-GB" altLang="en-US" dirty="0">
                <a:ea typeface="ＭＳ Ｐゴシック" charset="-128"/>
              </a:rPr>
              <a:t>A </a:t>
            </a:r>
            <a:r>
              <a:rPr lang="en-GB" altLang="en-US" i="1" dirty="0">
                <a:ea typeface="ＭＳ Ｐゴシック" charset="-128"/>
              </a:rPr>
              <a:t>relationship-building medium</a:t>
            </a:r>
          </a:p>
          <a:p>
            <a:pPr marL="393690" indent="-377816"/>
            <a:r>
              <a:rPr lang="en-GB" altLang="en-US" i="1" dirty="0">
                <a:ea typeface="ＭＳ Ｐゴシック" charset="-128"/>
              </a:rPr>
              <a:t>B2B / B2C</a:t>
            </a:r>
            <a:endParaRPr lang="en-GB" altLang="en-US" dirty="0">
              <a:ea typeface="ＭＳ Ｐゴシック" charset="-128"/>
            </a:endParaRPr>
          </a:p>
        </p:txBody>
      </p:sp>
    </p:spTree>
    <p:extLst>
      <p:ext uri="{BB962C8B-B14F-4D97-AF65-F5344CB8AC3E}">
        <p14:creationId xmlns:p14="http://schemas.microsoft.com/office/powerpoint/2010/main" val="3865379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p:txBody>
          <a:bodyPr>
            <a:normAutofit/>
          </a:bodyPr>
          <a:lstStyle/>
          <a:p>
            <a:pPr lvl="6">
              <a:lnSpc>
                <a:spcPct val="90000"/>
              </a:lnSpc>
              <a:defRPr/>
            </a:pPr>
            <a:endParaRPr lang="en-GB" dirty="0">
              <a:latin typeface="Tahoma" panose="020B0604030504040204" pitchFamily="34" charset="0"/>
              <a:ea typeface="Tahoma" panose="020B0604030504040204" pitchFamily="34" charset="0"/>
              <a:cs typeface="Tahoma" panose="020B0604030504040204" pitchFamily="34" charset="0"/>
            </a:endParaRPr>
          </a:p>
          <a:p>
            <a:pPr eaLnBrk="1" hangingPunct="1">
              <a:lnSpc>
                <a:spcPct val="90000"/>
              </a:lnSpc>
              <a:buFontTx/>
              <a:buNone/>
              <a:defRPr/>
            </a:pPr>
            <a:r>
              <a:rPr lang="en-GB" dirty="0">
                <a:latin typeface="Tahoma" panose="020B0604030504040204" pitchFamily="34" charset="0"/>
                <a:cs typeface="Tahoma" panose="020B0604030504040204" pitchFamily="34" charset="0"/>
              </a:rPr>
              <a:t>‘</a:t>
            </a:r>
            <a:r>
              <a:rPr lang="en-GB" sz="2533" dirty="0"/>
              <a:t>Old’ Media:</a:t>
            </a:r>
          </a:p>
          <a:p>
            <a:pPr eaLnBrk="1" hangingPunct="1">
              <a:lnSpc>
                <a:spcPct val="90000"/>
              </a:lnSpc>
              <a:defRPr/>
            </a:pPr>
            <a:r>
              <a:rPr lang="en-GB" sz="2533" dirty="0"/>
              <a:t>Posters (ancient Egyptians, Greeks, Romans)</a:t>
            </a:r>
          </a:p>
          <a:p>
            <a:pPr eaLnBrk="1" hangingPunct="1">
              <a:lnSpc>
                <a:spcPct val="90000"/>
              </a:lnSpc>
              <a:defRPr/>
            </a:pPr>
            <a:r>
              <a:rPr lang="en-GB" sz="2533" dirty="0"/>
              <a:t>Newspapers (1830s)</a:t>
            </a:r>
          </a:p>
          <a:p>
            <a:pPr eaLnBrk="1" hangingPunct="1">
              <a:lnSpc>
                <a:spcPct val="90000"/>
              </a:lnSpc>
              <a:defRPr/>
            </a:pPr>
            <a:r>
              <a:rPr lang="en-GB" sz="2533" dirty="0"/>
              <a:t>Commercial Radio launched (1920 US;1973 UK)</a:t>
            </a:r>
          </a:p>
          <a:p>
            <a:pPr eaLnBrk="1" hangingPunct="1">
              <a:lnSpc>
                <a:spcPct val="90000"/>
              </a:lnSpc>
              <a:defRPr/>
            </a:pPr>
            <a:r>
              <a:rPr lang="en-GB" sz="2533" dirty="0"/>
              <a:t>Commercial TV launched (1941 US;1955 UK)</a:t>
            </a:r>
          </a:p>
          <a:p>
            <a:pPr eaLnBrk="1" hangingPunct="1">
              <a:lnSpc>
                <a:spcPct val="90000"/>
              </a:lnSpc>
              <a:defRPr/>
            </a:pPr>
            <a:endParaRPr lang="en-GB" sz="2533" dirty="0"/>
          </a:p>
          <a:p>
            <a:pPr marL="0" indent="0">
              <a:lnSpc>
                <a:spcPct val="90000"/>
              </a:lnSpc>
              <a:buNone/>
              <a:defRPr/>
            </a:pPr>
            <a:r>
              <a:rPr lang="en-GB" sz="2533" dirty="0"/>
              <a:t>‘New’ Media 1992…Internet</a:t>
            </a:r>
          </a:p>
          <a:p>
            <a:pPr eaLnBrk="1" hangingPunct="1">
              <a:lnSpc>
                <a:spcPct val="90000"/>
              </a:lnSpc>
              <a:defRPr/>
            </a:pPr>
            <a:endParaRPr lang="en-GB" sz="2533" dirty="0"/>
          </a:p>
          <a:p>
            <a:pPr eaLnBrk="1" hangingPunct="1">
              <a:lnSpc>
                <a:spcPct val="90000"/>
              </a:lnSpc>
              <a:defRPr/>
            </a:pPr>
            <a:endParaRPr lang="en-GB" sz="2533" dirty="0"/>
          </a:p>
          <a:p>
            <a:pPr eaLnBrk="1" hangingPunct="1">
              <a:lnSpc>
                <a:spcPct val="90000"/>
              </a:lnSpc>
              <a:defRPr/>
            </a:pPr>
            <a:endParaRPr lang="en-GB" sz="2533" dirty="0">
              <a:solidFill>
                <a:schemeClr val="bg2"/>
              </a:solidFill>
            </a:endParaRPr>
          </a:p>
        </p:txBody>
      </p:sp>
      <p:sp>
        <p:nvSpPr>
          <p:cNvPr id="201729" name="Rectangle 2"/>
          <p:cNvSpPr>
            <a:spLocks noGrp="1" noChangeArrowheads="1"/>
          </p:cNvSpPr>
          <p:nvPr>
            <p:ph type="title"/>
          </p:nvPr>
        </p:nvSpPr>
        <p:spPr/>
        <p:txBody>
          <a:bodyPr anchor="t">
            <a:normAutofit fontScale="90000"/>
          </a:bodyPr>
          <a:lstStyle/>
          <a:p>
            <a:pPr eaLnBrk="1" hangingPunct="1"/>
            <a:r>
              <a:rPr lang="en-GB" sz="4267" dirty="0"/>
              <a:t>It’s all media!</a:t>
            </a:r>
            <a:br>
              <a:rPr lang="en-GB" sz="4267" dirty="0"/>
            </a:br>
            <a:endParaRPr lang="en-GB" sz="4267" dirty="0"/>
          </a:p>
        </p:txBody>
      </p:sp>
      <p:pic>
        <p:nvPicPr>
          <p:cNvPr id="201731" name="Picture 2"/>
          <p:cNvPicPr>
            <a:picLocks noChangeAspect="1" noChangeArrowheads="1"/>
          </p:cNvPicPr>
          <p:nvPr/>
        </p:nvPicPr>
        <p:blipFill>
          <a:blip r:embed="rId3"/>
          <a:srcRect/>
          <a:stretch>
            <a:fillRect/>
          </a:stretch>
        </p:blipFill>
        <p:spPr bwMode="auto">
          <a:xfrm>
            <a:off x="5784525" y="4357745"/>
            <a:ext cx="3048000" cy="2157355"/>
          </a:xfrm>
          <a:prstGeom prst="rect">
            <a:avLst/>
          </a:prstGeom>
          <a:noFill/>
          <a:ln w="9525">
            <a:noFill/>
            <a:miter lim="800000"/>
            <a:headEnd/>
            <a:tailEnd/>
          </a:ln>
        </p:spPr>
      </p:pic>
    </p:spTree>
    <p:extLst>
      <p:ext uri="{BB962C8B-B14F-4D97-AF65-F5344CB8AC3E}">
        <p14:creationId xmlns:p14="http://schemas.microsoft.com/office/powerpoint/2010/main" val="315162692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1"/>
            <a:ext cx="8229600" cy="620688"/>
          </a:xfrm>
        </p:spPr>
        <p:txBody>
          <a:bodyPr/>
          <a:lstStyle/>
          <a:p>
            <a:pPr eaLnBrk="1" hangingPunct="1"/>
            <a:r>
              <a:rPr lang="en-GB" altLang="en-US" sz="3200" dirty="0">
                <a:ea typeface="ＭＳ Ｐゴシック" charset="-128"/>
              </a:rPr>
              <a:t>New Media</a:t>
            </a:r>
          </a:p>
        </p:txBody>
      </p:sp>
      <p:pic>
        <p:nvPicPr>
          <p:cNvPr id="7172" name="Picture 7" descr="Z:\Powerpoint\PE_UK\PE499-CHAFFEY\Final Files\GIf\ch01\M01NT001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620689"/>
            <a:ext cx="7787207" cy="510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0389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1"/>
            <a:ext cx="8229600" cy="620688"/>
          </a:xfrm>
        </p:spPr>
        <p:txBody>
          <a:bodyPr/>
          <a:lstStyle/>
          <a:p>
            <a:pPr eaLnBrk="1" hangingPunct="1"/>
            <a:r>
              <a:rPr lang="en-GB" altLang="en-US" sz="3200" dirty="0">
                <a:ea typeface="ＭＳ Ｐゴシック" charset="-128"/>
              </a:rPr>
              <a:t>New Media (Continued) </a:t>
            </a:r>
          </a:p>
        </p:txBody>
      </p:sp>
      <p:pic>
        <p:nvPicPr>
          <p:cNvPr id="8196" name="Picture 7" descr="Z:\Powerpoint\PE_UK\PE499-CHAFFEY\Final Files\GIf\ch01\M01NT001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620690"/>
            <a:ext cx="7848871" cy="510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9236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a:t>What is digital marketing?</a:t>
            </a:r>
          </a:p>
        </p:txBody>
      </p:sp>
      <p:sp>
        <p:nvSpPr>
          <p:cNvPr id="199682" name="Content Placeholder 2"/>
          <p:cNvSpPr>
            <a:spLocks noGrp="1"/>
          </p:cNvSpPr>
          <p:nvPr>
            <p:ph idx="1"/>
          </p:nvPr>
        </p:nvSpPr>
        <p:spPr>
          <a:xfrm>
            <a:off x="179512" y="1556792"/>
            <a:ext cx="8785102" cy="4032447"/>
          </a:xfrm>
        </p:spPr>
        <p:txBody>
          <a:bodyPr>
            <a:normAutofit fontScale="85000" lnSpcReduction="20000"/>
          </a:bodyPr>
          <a:lstStyle/>
          <a:p>
            <a:pPr lvl="0">
              <a:lnSpc>
                <a:spcPct val="80000"/>
              </a:lnSpc>
            </a:pPr>
            <a:r>
              <a:rPr lang="en-GB" sz="2667" dirty="0">
                <a:solidFill>
                  <a:prstClr val="black"/>
                </a:solidFill>
              </a:rPr>
              <a:t>Achieving marketing objectives through applying digital technologies</a:t>
            </a:r>
          </a:p>
          <a:p>
            <a:pPr lvl="7">
              <a:lnSpc>
                <a:spcPct val="80000"/>
              </a:lnSpc>
            </a:pPr>
            <a:r>
              <a:rPr lang="en-GB" dirty="0">
                <a:solidFill>
                  <a:prstClr val="black"/>
                </a:solidFill>
              </a:rPr>
              <a:t>Chaffey 2012</a:t>
            </a:r>
          </a:p>
          <a:p>
            <a:pPr>
              <a:lnSpc>
                <a:spcPct val="80000"/>
              </a:lnSpc>
            </a:pPr>
            <a:endParaRPr lang="en-GB" sz="2667" dirty="0"/>
          </a:p>
          <a:p>
            <a:pPr>
              <a:lnSpc>
                <a:spcPct val="80000"/>
              </a:lnSpc>
            </a:pPr>
            <a:r>
              <a:rPr lang="en-GB" sz="2667" dirty="0"/>
              <a:t>Managing a company’s online presence: Part of an overall Strategy</a:t>
            </a:r>
          </a:p>
          <a:p>
            <a:pPr lvl="1">
              <a:lnSpc>
                <a:spcPct val="80000"/>
              </a:lnSpc>
            </a:pPr>
            <a:r>
              <a:rPr lang="en-GB" dirty="0"/>
              <a:t>Company websites</a:t>
            </a:r>
          </a:p>
          <a:p>
            <a:pPr lvl="1">
              <a:lnSpc>
                <a:spcPct val="80000"/>
              </a:lnSpc>
            </a:pPr>
            <a:r>
              <a:rPr lang="en-GB" dirty="0"/>
              <a:t>Social media</a:t>
            </a:r>
          </a:p>
          <a:p>
            <a:pPr lvl="1">
              <a:lnSpc>
                <a:spcPct val="80000"/>
              </a:lnSpc>
            </a:pPr>
            <a:r>
              <a:rPr lang="en-GB" dirty="0"/>
              <a:t>Search Engine Marketing</a:t>
            </a:r>
          </a:p>
          <a:p>
            <a:pPr lvl="1">
              <a:lnSpc>
                <a:spcPct val="80000"/>
              </a:lnSpc>
            </a:pPr>
            <a:r>
              <a:rPr lang="en-GB" dirty="0"/>
              <a:t>Social Media Marketing</a:t>
            </a:r>
          </a:p>
          <a:p>
            <a:pPr lvl="1">
              <a:lnSpc>
                <a:spcPct val="80000"/>
              </a:lnSpc>
            </a:pPr>
            <a:r>
              <a:rPr lang="en-GB" dirty="0"/>
              <a:t>Online advertising</a:t>
            </a:r>
          </a:p>
          <a:p>
            <a:pPr lvl="1">
              <a:lnSpc>
                <a:spcPct val="80000"/>
              </a:lnSpc>
            </a:pPr>
            <a:r>
              <a:rPr lang="en-GB" dirty="0"/>
              <a:t>E-mail marketing</a:t>
            </a:r>
          </a:p>
          <a:p>
            <a:pPr lvl="1">
              <a:lnSpc>
                <a:spcPct val="80000"/>
              </a:lnSpc>
            </a:pPr>
            <a:r>
              <a:rPr lang="en-GB" dirty="0"/>
              <a:t>Partnerships/affiliate marketing</a:t>
            </a:r>
          </a:p>
          <a:p>
            <a:pPr lvl="1">
              <a:lnSpc>
                <a:spcPct val="80000"/>
              </a:lnSpc>
            </a:pPr>
            <a:r>
              <a:rPr lang="en-GB" dirty="0"/>
              <a:t>Digital Posters</a:t>
            </a:r>
          </a:p>
          <a:p>
            <a:pPr>
              <a:lnSpc>
                <a:spcPct val="80000"/>
              </a:lnSpc>
            </a:pPr>
            <a:endParaRPr lang="en-GB" dirty="0"/>
          </a:p>
          <a:p>
            <a:pPr lvl="7">
              <a:lnSpc>
                <a:spcPct val="80000"/>
              </a:lnSpc>
            </a:pPr>
            <a:endParaRPr lang="en-GB" dirty="0"/>
          </a:p>
          <a:p>
            <a:pPr lvl="7">
              <a:lnSpc>
                <a:spcPct val="80000"/>
              </a:lnSpc>
            </a:pPr>
            <a:endParaRPr lang="en-GB" dirty="0"/>
          </a:p>
        </p:txBody>
      </p:sp>
    </p:spTree>
    <p:extLst>
      <p:ext uri="{BB962C8B-B14F-4D97-AF65-F5344CB8AC3E}">
        <p14:creationId xmlns:p14="http://schemas.microsoft.com/office/powerpoint/2010/main" val="29922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968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a:t>Successful digital campaigns share a range of characteristics, but campaigns that fail all have one thing in common: They don’t acknowledge the </a:t>
            </a:r>
            <a:r>
              <a:rPr lang="en-US" b="1" dirty="0"/>
              <a:t>empowered and informed consumer.</a:t>
            </a:r>
          </a:p>
          <a:p>
            <a:endParaRPr lang="en-US" b="1" dirty="0"/>
          </a:p>
          <a:p>
            <a:endParaRPr lang="en-US" b="1" dirty="0"/>
          </a:p>
          <a:p>
            <a:r>
              <a:rPr lang="en-US" b="1" dirty="0"/>
              <a:t>What do we mean by this?</a:t>
            </a:r>
          </a:p>
        </p:txBody>
      </p:sp>
    </p:spTree>
    <p:extLst>
      <p:ext uri="{BB962C8B-B14F-4D97-AF65-F5344CB8AC3E}">
        <p14:creationId xmlns:p14="http://schemas.microsoft.com/office/powerpoint/2010/main" val="3826369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Challenge</a:t>
            </a:r>
          </a:p>
        </p:txBody>
      </p:sp>
      <p:sp>
        <p:nvSpPr>
          <p:cNvPr id="3" name="Content Placeholder 2"/>
          <p:cNvSpPr>
            <a:spLocks noGrp="1"/>
          </p:cNvSpPr>
          <p:nvPr>
            <p:ph idx="1"/>
          </p:nvPr>
        </p:nvSpPr>
        <p:spPr/>
        <p:txBody>
          <a:bodyPr>
            <a:normAutofit fontScale="70000" lnSpcReduction="20000"/>
          </a:bodyPr>
          <a:lstStyle/>
          <a:p>
            <a:r>
              <a:rPr lang="en-US" dirty="0"/>
              <a:t>The Internet is fundamentally different from all other communication channels because we can learn so much about our customers. </a:t>
            </a:r>
          </a:p>
          <a:p>
            <a:r>
              <a:rPr lang="en-US" dirty="0"/>
              <a:t>We can identify their habits, their technologies, and their preferences. </a:t>
            </a:r>
          </a:p>
          <a:p>
            <a:r>
              <a:rPr lang="en-US" dirty="0"/>
              <a:t>The freedom that the web offers has fundamentally altered the company/customer relationship, upending it and putting the empowered customer in the driver’s seat.</a:t>
            </a:r>
          </a:p>
          <a:p>
            <a:r>
              <a:rPr lang="en-US" dirty="0"/>
              <a:t>With these advances in communication and web technology, the walls have fallen not only between a company and its customer but between fellow customers, who can publicly share their experiences—the good, the bad, and the ugly!</a:t>
            </a:r>
          </a:p>
        </p:txBody>
      </p:sp>
    </p:spTree>
    <p:extLst>
      <p:ext uri="{BB962C8B-B14F-4D97-AF65-F5344CB8AC3E}">
        <p14:creationId xmlns:p14="http://schemas.microsoft.com/office/powerpoint/2010/main" val="18934054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Opportunity</a:t>
            </a:r>
          </a:p>
        </p:txBody>
      </p:sp>
      <p:sp>
        <p:nvSpPr>
          <p:cNvPr id="3" name="Content Placeholder 2"/>
          <p:cNvSpPr>
            <a:spLocks noGrp="1"/>
          </p:cNvSpPr>
          <p:nvPr>
            <p:ph idx="1"/>
          </p:nvPr>
        </p:nvSpPr>
        <p:spPr/>
        <p:txBody>
          <a:bodyPr>
            <a:normAutofit fontScale="85000" lnSpcReduction="10000"/>
          </a:bodyPr>
          <a:lstStyle/>
          <a:p>
            <a:r>
              <a:rPr lang="en-US" dirty="0"/>
              <a:t>The Internet enables us to learn from market reality by looking at what people actually do online. </a:t>
            </a:r>
          </a:p>
          <a:p>
            <a:r>
              <a:rPr lang="en-US" dirty="0"/>
              <a:t>We can use social listening tools to research customers’ activities and preferences based on their online habits and to complement our market research, </a:t>
            </a:r>
          </a:p>
          <a:p>
            <a:r>
              <a:rPr lang="en-US" dirty="0"/>
              <a:t>By accessing this market reality, our product is better targeted and our chances of a successful go-to-market strategy are greater.</a:t>
            </a:r>
          </a:p>
        </p:txBody>
      </p:sp>
    </p:spTree>
    <p:extLst>
      <p:ext uri="{BB962C8B-B14F-4D97-AF65-F5344CB8AC3E}">
        <p14:creationId xmlns:p14="http://schemas.microsoft.com/office/powerpoint/2010/main" val="3693302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r>
              <a:rPr lang="en-US" altLang="en-US" sz="3200" dirty="0">
                <a:ea typeface="ＭＳ Ｐゴシック" charset="-128"/>
              </a:rPr>
              <a:t>Digital marketing goals/presence</a:t>
            </a:r>
          </a:p>
        </p:txBody>
      </p:sp>
      <p:pic>
        <p:nvPicPr>
          <p:cNvPr id="2" name="Content Placeholder 1">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321428" y="1591734"/>
            <a:ext cx="4501145" cy="4525433"/>
          </a:xfrm>
        </p:spPr>
      </p:pic>
    </p:spTree>
    <p:extLst>
      <p:ext uri="{BB962C8B-B14F-4D97-AF65-F5344CB8AC3E}">
        <p14:creationId xmlns:p14="http://schemas.microsoft.com/office/powerpoint/2010/main" val="275137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r>
              <a:rPr lang="en-US" altLang="en-US" sz="3200" dirty="0">
                <a:ea typeface="ＭＳ Ｐゴシック" charset="-128"/>
              </a:rPr>
              <a:t>Benefits /differences of digital media</a:t>
            </a:r>
          </a:p>
        </p:txBody>
      </p:sp>
      <p:sp>
        <p:nvSpPr>
          <p:cNvPr id="3" name="Content Placeholder 2"/>
          <p:cNvSpPr>
            <a:spLocks noGrp="1"/>
          </p:cNvSpPr>
          <p:nvPr>
            <p:ph idx="1"/>
          </p:nvPr>
        </p:nvSpPr>
        <p:spPr/>
        <p:txBody>
          <a:bodyPr/>
          <a:lstStyle/>
          <a:p>
            <a:r>
              <a:rPr lang="en-US" dirty="0"/>
              <a:t>Interactivity</a:t>
            </a:r>
          </a:p>
          <a:p>
            <a:r>
              <a:rPr lang="en-US" dirty="0"/>
              <a:t>Intelligence</a:t>
            </a:r>
          </a:p>
          <a:p>
            <a:r>
              <a:rPr lang="en-US" dirty="0" err="1"/>
              <a:t>Individualisation</a:t>
            </a:r>
            <a:endParaRPr lang="en-US" dirty="0"/>
          </a:p>
          <a:p>
            <a:r>
              <a:rPr lang="en-US" dirty="0"/>
              <a:t>Integration</a:t>
            </a:r>
          </a:p>
          <a:p>
            <a:r>
              <a:rPr lang="en-US" dirty="0"/>
              <a:t>Industry restructuring</a:t>
            </a:r>
          </a:p>
          <a:p>
            <a:r>
              <a:rPr lang="en-US" dirty="0"/>
              <a:t>Independence of location/time</a:t>
            </a:r>
          </a:p>
        </p:txBody>
      </p:sp>
    </p:spTree>
    <p:extLst>
      <p:ext uri="{BB962C8B-B14F-4D97-AF65-F5344CB8AC3E}">
        <p14:creationId xmlns:p14="http://schemas.microsoft.com/office/powerpoint/2010/main" val="2686526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endParaRPr lang="en-US" altLang="en-US" sz="3200" dirty="0">
              <a:ea typeface="ＭＳ Ｐゴシック" charset="-128"/>
            </a:endParaRPr>
          </a:p>
        </p:txBody>
      </p:sp>
      <p:pic>
        <p:nvPicPr>
          <p:cNvPr id="2" name="Content Placeholder 1"/>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6589" y="1667933"/>
            <a:ext cx="8004391" cy="4495800"/>
          </a:xfrm>
        </p:spPr>
      </p:pic>
    </p:spTree>
    <p:extLst>
      <p:ext uri="{BB962C8B-B14F-4D97-AF65-F5344CB8AC3E}">
        <p14:creationId xmlns:p14="http://schemas.microsoft.com/office/powerpoint/2010/main" val="14101107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Content Marketing</a:t>
            </a:r>
          </a:p>
          <a:p>
            <a:r>
              <a:rPr lang="en-GB">
                <a:hlinkClick r:id="rId2"/>
              </a:rPr>
              <a:t>http://contentmarketinginstitute.com/what-is-content-marketing/</a:t>
            </a:r>
            <a:endParaRPr lang="en-GB"/>
          </a:p>
          <a:p>
            <a:endParaRPr lang="en-GB" dirty="0"/>
          </a:p>
        </p:txBody>
      </p:sp>
    </p:spTree>
    <p:extLst>
      <p:ext uri="{BB962C8B-B14F-4D97-AF65-F5344CB8AC3E}">
        <p14:creationId xmlns:p14="http://schemas.microsoft.com/office/powerpoint/2010/main" val="2552250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463551" y="5843588"/>
            <a:ext cx="8229600" cy="53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1.11</a:t>
            </a:r>
            <a:r>
              <a:rPr lang="en-GB" altLang="en-US" sz="1800"/>
              <a:t>  </a:t>
            </a:r>
            <a:r>
              <a:rPr lang="en-GB" altLang="en-US" sz="1800">
                <a:solidFill>
                  <a:srgbClr val="000000"/>
                </a:solidFill>
              </a:rPr>
              <a:t>Six categories of e-communications tools or media channels </a:t>
            </a:r>
          </a:p>
          <a:p>
            <a:pPr algn="l" eaLnBrk="1" hangingPunct="1">
              <a:lnSpc>
                <a:spcPct val="90000"/>
              </a:lnSpc>
              <a:spcBef>
                <a:spcPct val="20000"/>
              </a:spcBef>
            </a:pPr>
            <a:r>
              <a:rPr lang="en-GB" altLang="en-US" sz="800" i="1">
                <a:solidFill>
                  <a:srgbClr val="000000"/>
                </a:solidFill>
              </a:rPr>
              <a:t>Source</a:t>
            </a:r>
            <a:r>
              <a:rPr lang="en-GB" altLang="en-US" sz="800">
                <a:solidFill>
                  <a:srgbClr val="000000"/>
                </a:solidFill>
              </a:rPr>
              <a:t>: Chaffey and Smith (2012)</a:t>
            </a:r>
          </a:p>
        </p:txBody>
      </p:sp>
      <p:pic>
        <p:nvPicPr>
          <p:cNvPr id="28675" name="Picture 6" descr="M01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64" y="395289"/>
            <a:ext cx="7508875"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6044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7" name="Title 2"/>
          <p:cNvSpPr>
            <a:spLocks noGrp="1"/>
          </p:cNvSpPr>
          <p:nvPr>
            <p:ph type="title"/>
          </p:nvPr>
        </p:nvSpPr>
        <p:spPr/>
        <p:txBody>
          <a:bodyPr/>
          <a:lstStyle/>
          <a:p>
            <a:pPr eaLnBrk="1" hangingPunct="1"/>
            <a:r>
              <a:rPr lang="en-GB" dirty="0"/>
              <a:t>Social media</a:t>
            </a:r>
          </a:p>
        </p:txBody>
      </p:sp>
      <p:sp>
        <p:nvSpPr>
          <p:cNvPr id="336898" name="Content Placeholder 3"/>
          <p:cNvSpPr>
            <a:spLocks noGrp="1"/>
          </p:cNvSpPr>
          <p:nvPr>
            <p:ph idx="1"/>
          </p:nvPr>
        </p:nvSpPr>
        <p:spPr/>
        <p:txBody>
          <a:bodyPr/>
          <a:lstStyle/>
          <a:p>
            <a:pPr eaLnBrk="1" hangingPunct="1">
              <a:buFontTx/>
              <a:buNone/>
            </a:pPr>
            <a:endParaRPr lang="en-GB" dirty="0"/>
          </a:p>
          <a:p>
            <a:pPr eaLnBrk="1" hangingPunct="1"/>
            <a:endParaRPr lang="en-GB" dirty="0"/>
          </a:p>
        </p:txBody>
      </p:sp>
      <p:pic>
        <p:nvPicPr>
          <p:cNvPr id="336899" name="Picture 5" descr="youtube-logo(2).jpg"/>
          <p:cNvPicPr>
            <a:picLocks noChangeAspect="1"/>
          </p:cNvPicPr>
          <p:nvPr/>
        </p:nvPicPr>
        <p:blipFill>
          <a:blip r:embed="rId3"/>
          <a:srcRect/>
          <a:stretch>
            <a:fillRect/>
          </a:stretch>
        </p:blipFill>
        <p:spPr bwMode="auto">
          <a:xfrm>
            <a:off x="4788026" y="2756894"/>
            <a:ext cx="2746375" cy="1456135"/>
          </a:xfrm>
          <a:prstGeom prst="rect">
            <a:avLst/>
          </a:prstGeom>
          <a:noFill/>
          <a:ln w="9525">
            <a:noFill/>
            <a:miter lim="800000"/>
            <a:headEnd/>
            <a:tailEnd/>
          </a:ln>
        </p:spPr>
      </p:pic>
      <p:pic>
        <p:nvPicPr>
          <p:cNvPr id="336900" name="Picture 7" descr="linkedin-logo.jpg"/>
          <p:cNvPicPr>
            <a:picLocks noChangeAspect="1"/>
          </p:cNvPicPr>
          <p:nvPr/>
        </p:nvPicPr>
        <p:blipFill>
          <a:blip r:embed="rId4"/>
          <a:srcRect/>
          <a:stretch>
            <a:fillRect/>
          </a:stretch>
        </p:blipFill>
        <p:spPr bwMode="auto">
          <a:xfrm>
            <a:off x="3169568" y="4716603"/>
            <a:ext cx="3236912" cy="1014524"/>
          </a:xfrm>
          <a:prstGeom prst="rect">
            <a:avLst/>
          </a:prstGeom>
          <a:noFill/>
          <a:ln w="9525">
            <a:noFill/>
            <a:miter lim="800000"/>
            <a:headEnd/>
            <a:tailEnd/>
          </a:ln>
        </p:spPr>
      </p:pic>
      <p:pic>
        <p:nvPicPr>
          <p:cNvPr id="336901" name="Picture 2"/>
          <p:cNvPicPr>
            <a:picLocks noChangeAspect="1" noChangeArrowheads="1"/>
          </p:cNvPicPr>
          <p:nvPr/>
        </p:nvPicPr>
        <p:blipFill>
          <a:blip r:embed="rId5"/>
          <a:srcRect/>
          <a:stretch>
            <a:fillRect/>
          </a:stretch>
        </p:blipFill>
        <p:spPr bwMode="auto">
          <a:xfrm>
            <a:off x="1857375" y="2678906"/>
            <a:ext cx="2857500" cy="806055"/>
          </a:xfrm>
          <a:prstGeom prst="rect">
            <a:avLst/>
          </a:prstGeom>
          <a:noFill/>
          <a:ln w="9525">
            <a:noFill/>
            <a:miter lim="800000"/>
            <a:headEnd/>
            <a:tailEnd/>
          </a:ln>
        </p:spPr>
      </p:pic>
      <p:pic>
        <p:nvPicPr>
          <p:cNvPr id="336902" name="Picture 3"/>
          <p:cNvPicPr>
            <a:picLocks noChangeAspect="1" noChangeArrowheads="1"/>
          </p:cNvPicPr>
          <p:nvPr/>
        </p:nvPicPr>
        <p:blipFill>
          <a:blip r:embed="rId6"/>
          <a:srcRect/>
          <a:stretch>
            <a:fillRect/>
          </a:stretch>
        </p:blipFill>
        <p:spPr bwMode="auto">
          <a:xfrm>
            <a:off x="395289" y="3600452"/>
            <a:ext cx="3876675" cy="885825"/>
          </a:xfrm>
          <a:prstGeom prst="rect">
            <a:avLst/>
          </a:prstGeom>
          <a:noFill/>
          <a:ln w="9525">
            <a:noFill/>
            <a:miter lim="800000"/>
            <a:headEnd/>
            <a:tailEnd/>
          </a:ln>
        </p:spPr>
      </p:pic>
      <p:pic>
        <p:nvPicPr>
          <p:cNvPr id="2" name="Picture 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30991" y="4347101"/>
            <a:ext cx="1451992" cy="1384028"/>
          </a:xfrm>
          <a:prstGeom prst="rect">
            <a:avLst/>
          </a:prstGeom>
        </p:spPr>
      </p:pic>
      <p:pic>
        <p:nvPicPr>
          <p:cNvPr id="4101" name="Picture 5"/>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a:stretch/>
        </p:blipFill>
        <p:spPr bwMode="auto">
          <a:xfrm>
            <a:off x="6448549" y="3989921"/>
            <a:ext cx="2481724" cy="6430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http://upload.wikimedia.org/wikipedia/commons/b/be/SnapchatLogo.png"/>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7365827" y="1779855"/>
            <a:ext cx="1369268" cy="130207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10"/>
          <a:stretch>
            <a:fillRect/>
          </a:stretch>
        </p:blipFill>
        <p:spPr>
          <a:xfrm>
            <a:off x="2680770" y="1917839"/>
            <a:ext cx="3182388" cy="612701"/>
          </a:xfrm>
          <a:prstGeom prst="rect">
            <a:avLst/>
          </a:prstGeom>
        </p:spPr>
      </p:pic>
      <p:pic>
        <p:nvPicPr>
          <p:cNvPr id="4" name="Picture 3"/>
          <p:cNvPicPr>
            <a:picLocks noChangeAspect="1"/>
          </p:cNvPicPr>
          <p:nvPr/>
        </p:nvPicPr>
        <p:blipFill>
          <a:blip r:embed="rId11"/>
          <a:stretch>
            <a:fillRect/>
          </a:stretch>
        </p:blipFill>
        <p:spPr>
          <a:xfrm>
            <a:off x="4094506" y="3854215"/>
            <a:ext cx="1280271" cy="914480"/>
          </a:xfrm>
          <a:prstGeom prst="rect">
            <a:avLst/>
          </a:prstGeom>
        </p:spPr>
      </p:pic>
    </p:spTree>
    <p:extLst>
      <p:ext uri="{BB962C8B-B14F-4D97-AF65-F5344CB8AC3E}">
        <p14:creationId xmlns:p14="http://schemas.microsoft.com/office/powerpoint/2010/main" val="2077461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social media video...</a:t>
            </a:r>
          </a:p>
        </p:txBody>
      </p:sp>
      <p:pic>
        <p:nvPicPr>
          <p:cNvPr id="1027" name="Picture 3"/>
          <p:cNvPicPr>
            <a:picLocks noGrp="1" noChangeAspect="1" noChangeArrowheads="1"/>
          </p:cNvPicPr>
          <p:nvPr>
            <p:ph idx="1"/>
          </p:nvPr>
        </p:nvPicPr>
        <p:blipFill rotWithShape="1">
          <a:blip r:embed="rId2" cstate="screen">
            <a:extLst>
              <a:ext uri="{28A0092B-C50C-407E-A947-70E740481C1C}">
                <a14:useLocalDpi xmlns:a14="http://schemas.microsoft.com/office/drawing/2010/main" val="0"/>
              </a:ext>
            </a:extLst>
          </a:blip>
          <a:srcRect/>
          <a:stretch/>
        </p:blipFill>
        <p:spPr bwMode="auto">
          <a:xfrm>
            <a:off x="2" y="1927081"/>
            <a:ext cx="9143999" cy="3230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67545" y="5157194"/>
            <a:ext cx="8937172" cy="584775"/>
          </a:xfrm>
          <a:prstGeom prst="rect">
            <a:avLst/>
          </a:prstGeom>
        </p:spPr>
        <p:txBody>
          <a:bodyPr wrap="square">
            <a:spAutoFit/>
          </a:bodyPr>
          <a:lstStyle/>
          <a:p>
            <a:r>
              <a:rPr lang="en-GB" sz="1600" b="1" dirty="0">
                <a:latin typeface="Tahoma" panose="020B0604030504040204" pitchFamily="34" charset="0"/>
                <a:ea typeface="Tahoma" panose="020B0604030504040204" pitchFamily="34" charset="0"/>
                <a:cs typeface="Tahoma" panose="020B0604030504040204" pitchFamily="34" charset="0"/>
                <a:hlinkClick r:id="rId3"/>
              </a:rPr>
              <a:t>https://www.youtube.com/watch?v=odoYOuvwjDE</a:t>
            </a:r>
            <a:endParaRPr lang="en-GB" sz="1600" b="1" dirty="0">
              <a:latin typeface="Tahoma" panose="020B0604030504040204" pitchFamily="34" charset="0"/>
              <a:ea typeface="Tahoma" panose="020B0604030504040204" pitchFamily="34" charset="0"/>
              <a:cs typeface="Tahoma" panose="020B0604030504040204" pitchFamily="34" charset="0"/>
            </a:endParaRPr>
          </a:p>
          <a:p>
            <a:endParaRPr lang="en-GB" sz="1600"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21568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Use social media!</a:t>
            </a:r>
          </a:p>
        </p:txBody>
      </p:sp>
      <p:pic>
        <p:nvPicPr>
          <p:cNvPr id="4" name="Content Placeholder 3">
            <a:hlinkClick r:id="rId2"/>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57201" y="1628801"/>
            <a:ext cx="2611491" cy="1224136"/>
          </a:xfrm>
          <a:effectLst>
            <a:outerShdw blurRad="50800" dist="38100" dir="2700000" algn="tl" rotWithShape="0">
              <a:prstClr val="black">
                <a:alpha val="40000"/>
              </a:prstClr>
            </a:outerShdw>
          </a:effectLst>
        </p:spPr>
      </p:pic>
      <p:pic>
        <p:nvPicPr>
          <p:cNvPr id="5" name="Picture 4">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7864" y="1628801"/>
            <a:ext cx="2136117" cy="1224136"/>
          </a:xfrm>
          <a:prstGeom prst="rect">
            <a:avLst/>
          </a:prstGeom>
          <a:effectLst>
            <a:outerShdw blurRad="50800" dist="38100" dir="2700000" algn="tl" rotWithShape="0">
              <a:prstClr val="black">
                <a:alpha val="40000"/>
              </a:prstClr>
            </a:outerShdw>
          </a:effectLst>
        </p:spPr>
      </p:pic>
      <p:sp>
        <p:nvSpPr>
          <p:cNvPr id="6" name="TextBox 5"/>
          <p:cNvSpPr txBox="1"/>
          <p:nvPr/>
        </p:nvSpPr>
        <p:spPr>
          <a:xfrm>
            <a:off x="467545" y="3212977"/>
            <a:ext cx="2505503" cy="1754326"/>
          </a:xfrm>
          <a:prstGeom prst="rect">
            <a:avLst/>
          </a:prstGeom>
          <a:noFill/>
        </p:spPr>
        <p:txBody>
          <a:bodyPr wrap="square" rtlCol="0">
            <a:spAutoFit/>
          </a:bodyPr>
          <a:lstStyle/>
          <a:p>
            <a:r>
              <a:rPr lang="en-US" dirty="0"/>
              <a:t>Follow:</a:t>
            </a:r>
          </a:p>
          <a:p>
            <a:r>
              <a:rPr lang="en-US" dirty="0"/>
              <a:t>thought leaders</a:t>
            </a:r>
          </a:p>
          <a:p>
            <a:r>
              <a:rPr lang="en-US" dirty="0"/>
              <a:t>Competitors</a:t>
            </a:r>
          </a:p>
          <a:p>
            <a:r>
              <a:rPr lang="en-US" dirty="0"/>
              <a:t>Search key word “digital marketing”</a:t>
            </a:r>
          </a:p>
          <a:p>
            <a:endParaRPr lang="en-US" dirty="0"/>
          </a:p>
        </p:txBody>
      </p:sp>
      <p:sp>
        <p:nvSpPr>
          <p:cNvPr id="9" name="Rectangle 8"/>
          <p:cNvSpPr/>
          <p:nvPr/>
        </p:nvSpPr>
        <p:spPr>
          <a:xfrm>
            <a:off x="3227791" y="3212978"/>
            <a:ext cx="2376264" cy="1754326"/>
          </a:xfrm>
          <a:prstGeom prst="rect">
            <a:avLst/>
          </a:prstGeom>
        </p:spPr>
        <p:txBody>
          <a:bodyPr wrap="square">
            <a:spAutoFit/>
          </a:bodyPr>
          <a:lstStyle/>
          <a:p>
            <a:r>
              <a:rPr lang="en-US" dirty="0"/>
              <a:t>Link with:</a:t>
            </a:r>
          </a:p>
          <a:p>
            <a:r>
              <a:rPr lang="en-US" dirty="0"/>
              <a:t>Digital Marketing groups</a:t>
            </a:r>
          </a:p>
          <a:p>
            <a:r>
              <a:rPr lang="en-US" dirty="0"/>
              <a:t>Industry groups</a:t>
            </a:r>
          </a:p>
          <a:p>
            <a:r>
              <a:rPr lang="en-US" dirty="0"/>
              <a:t>Etc.</a:t>
            </a:r>
          </a:p>
          <a:p>
            <a:endParaRPr lang="en-US" dirty="0"/>
          </a:p>
        </p:txBody>
      </p:sp>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52121" y="1628801"/>
            <a:ext cx="3196844" cy="1224136"/>
          </a:xfrm>
          <a:prstGeom prst="rect">
            <a:avLst/>
          </a:prstGeom>
          <a:effectLst>
            <a:outerShdw blurRad="50800" dist="38100" dir="2700000" algn="tl" rotWithShape="0">
              <a:prstClr val="black">
                <a:alpha val="40000"/>
              </a:prstClr>
            </a:outerShdw>
          </a:effectLst>
        </p:spPr>
      </p:pic>
      <p:sp>
        <p:nvSpPr>
          <p:cNvPr id="12" name="Rectangle 11"/>
          <p:cNvSpPr/>
          <p:nvPr/>
        </p:nvSpPr>
        <p:spPr>
          <a:xfrm>
            <a:off x="5652120" y="3240521"/>
            <a:ext cx="2376264" cy="923330"/>
          </a:xfrm>
          <a:prstGeom prst="rect">
            <a:avLst/>
          </a:prstGeom>
        </p:spPr>
        <p:txBody>
          <a:bodyPr wrap="square">
            <a:spAutoFit/>
          </a:bodyPr>
          <a:lstStyle/>
          <a:p>
            <a:r>
              <a:rPr lang="en-US" dirty="0"/>
              <a:t>Set up own group</a:t>
            </a:r>
          </a:p>
          <a:p>
            <a:r>
              <a:rPr lang="en-US" dirty="0"/>
              <a:t>Join other groups and pages</a:t>
            </a:r>
          </a:p>
        </p:txBody>
      </p:sp>
    </p:spTree>
    <p:extLst>
      <p:ext uri="{BB962C8B-B14F-4D97-AF65-F5344CB8AC3E}">
        <p14:creationId xmlns:p14="http://schemas.microsoft.com/office/powerpoint/2010/main" val="127015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Things will never be the same…</a:t>
            </a:r>
          </a:p>
        </p:txBody>
      </p:sp>
      <p:pic>
        <p:nvPicPr>
          <p:cNvPr id="340993" name="Picture 3"/>
          <p:cNvPicPr>
            <a:picLocks noGrp="1" noChangeAspect="1" noChangeArrowheads="1"/>
          </p:cNvPicPr>
          <p:nvPr>
            <p:ph idx="1"/>
          </p:nvPr>
        </p:nvPicPr>
        <p:blipFill>
          <a:blip r:embed="rId3"/>
          <a:stretch>
            <a:fillRect/>
          </a:stretch>
        </p:blipFill>
        <p:spPr>
          <a:xfrm>
            <a:off x="395537" y="2215001"/>
            <a:ext cx="4983523" cy="2271275"/>
          </a:xfrm>
        </p:spPr>
      </p:pic>
      <p:sp>
        <p:nvSpPr>
          <p:cNvPr id="4" name="Rectangle 3"/>
          <p:cNvSpPr/>
          <p:nvPr/>
        </p:nvSpPr>
        <p:spPr>
          <a:xfrm>
            <a:off x="970021" y="3985507"/>
            <a:ext cx="1355097" cy="6147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dirty="0"/>
          </a:p>
        </p:txBody>
      </p:sp>
      <p:pic>
        <p:nvPicPr>
          <p:cNvPr id="340995" name="Picture 2"/>
          <p:cNvPicPr>
            <a:picLocks noChangeAspect="1" noChangeArrowheads="1"/>
          </p:cNvPicPr>
          <p:nvPr/>
        </p:nvPicPr>
        <p:blipFill>
          <a:blip r:embed="rId4"/>
          <a:srcRect/>
          <a:stretch>
            <a:fillRect/>
          </a:stretch>
        </p:blipFill>
        <p:spPr bwMode="auto">
          <a:xfrm>
            <a:off x="881028" y="4486275"/>
            <a:ext cx="3773291" cy="1805509"/>
          </a:xfrm>
          <a:prstGeom prst="rect">
            <a:avLst/>
          </a:prstGeom>
          <a:noFill/>
          <a:ln w="9525">
            <a:noFill/>
            <a:miter lim="800000"/>
            <a:headEnd/>
            <a:tailEnd/>
          </a:ln>
        </p:spPr>
      </p:pic>
      <p:sp>
        <p:nvSpPr>
          <p:cNvPr id="2" name="Rectangle 1"/>
          <p:cNvSpPr/>
          <p:nvPr/>
        </p:nvSpPr>
        <p:spPr bwMode="auto">
          <a:xfrm>
            <a:off x="1100981" y="3726289"/>
            <a:ext cx="1296144" cy="292388"/>
          </a:xfrm>
          <a:prstGeom prst="rect">
            <a:avLst/>
          </a:prstGeom>
          <a:solidFill>
            <a:schemeClr val="bg1"/>
          </a:solidFill>
          <a:ln>
            <a:noFill/>
          </a:ln>
          <a:effec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grpSp>
        <p:nvGrpSpPr>
          <p:cNvPr id="6" name="Group 5"/>
          <p:cNvGrpSpPr/>
          <p:nvPr/>
        </p:nvGrpSpPr>
        <p:grpSpPr>
          <a:xfrm>
            <a:off x="4986541" y="3574257"/>
            <a:ext cx="3866519" cy="1824039"/>
            <a:chOff x="4986540" y="3622675"/>
            <a:chExt cx="3866518" cy="2432050"/>
          </a:xfrm>
        </p:grpSpPr>
        <p:pic>
          <p:nvPicPr>
            <p:cNvPr id="5" name="Picture 3"/>
            <p:cNvPicPr>
              <a:picLocks noChangeAspect="1" noChangeArrowheads="1"/>
            </p:cNvPicPr>
            <p:nvPr/>
          </p:nvPicPr>
          <p:blipFill>
            <a:blip r:embed="rId5"/>
            <a:srcRect/>
            <a:stretch>
              <a:fillRect/>
            </a:stretch>
          </p:blipFill>
          <p:spPr bwMode="auto">
            <a:xfrm>
              <a:off x="4986540" y="3622675"/>
              <a:ext cx="3866518" cy="2432050"/>
            </a:xfrm>
            <a:prstGeom prst="rect">
              <a:avLst/>
            </a:prstGeom>
            <a:noFill/>
            <a:ln w="9525">
              <a:noFill/>
              <a:miter lim="800000"/>
              <a:headEnd/>
              <a:tailEnd/>
            </a:ln>
          </p:spPr>
        </p:pic>
        <p:sp>
          <p:nvSpPr>
            <p:cNvPr id="7" name="Rectangle 6"/>
            <p:cNvSpPr/>
            <p:nvPr/>
          </p:nvSpPr>
          <p:spPr bwMode="auto">
            <a:xfrm>
              <a:off x="5508104" y="5229200"/>
              <a:ext cx="1007182" cy="389850"/>
            </a:xfrm>
            <a:prstGeom prst="rect">
              <a:avLst/>
            </a:prstGeom>
            <a:solidFill>
              <a:schemeClr val="bg1"/>
            </a:solidFill>
            <a:ln>
              <a:noFill/>
            </a:ln>
            <a:effec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grpSp>
      <p:pic>
        <p:nvPicPr>
          <p:cNvPr id="4098" name="Picture 2"/>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773580" y="2020919"/>
            <a:ext cx="3105141" cy="1553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5160190" y="4925345"/>
            <a:ext cx="1355097" cy="61479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spcBef>
                <a:spcPct val="50000"/>
              </a:spcBef>
              <a:defRPr/>
            </a:pPr>
            <a:endParaRPr lang="en-GB" dirty="0"/>
          </a:p>
        </p:txBody>
      </p:sp>
    </p:spTree>
    <p:extLst>
      <p:ext uri="{BB962C8B-B14F-4D97-AF65-F5344CB8AC3E}">
        <p14:creationId xmlns:p14="http://schemas.microsoft.com/office/powerpoint/2010/main" val="17600882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5" name="Title 1"/>
          <p:cNvSpPr>
            <a:spLocks noGrp="1"/>
          </p:cNvSpPr>
          <p:nvPr>
            <p:ph type="title"/>
          </p:nvPr>
        </p:nvSpPr>
        <p:spPr/>
        <p:txBody>
          <a:bodyPr>
            <a:noAutofit/>
          </a:bodyPr>
          <a:lstStyle/>
          <a:p>
            <a:r>
              <a:rPr lang="en-GB" dirty="0"/>
              <a:t>90% of web user journeys start with a search engine*. </a:t>
            </a:r>
          </a:p>
        </p:txBody>
      </p:sp>
      <p:pic>
        <p:nvPicPr>
          <p:cNvPr id="251906" name="Picture 2"/>
          <p:cNvPicPr>
            <a:picLocks noChangeAspect="1" noChangeArrowheads="1"/>
          </p:cNvPicPr>
          <p:nvPr/>
        </p:nvPicPr>
        <p:blipFill>
          <a:blip r:embed="rId2"/>
          <a:srcRect/>
          <a:stretch>
            <a:fillRect/>
          </a:stretch>
        </p:blipFill>
        <p:spPr bwMode="auto">
          <a:xfrm>
            <a:off x="1331916" y="2132411"/>
            <a:ext cx="5545137" cy="3245644"/>
          </a:xfrm>
          <a:prstGeom prst="rect">
            <a:avLst/>
          </a:prstGeom>
          <a:noFill/>
          <a:ln w="9525">
            <a:noFill/>
            <a:miter lim="800000"/>
            <a:headEnd/>
            <a:tailEnd/>
          </a:ln>
        </p:spPr>
      </p:pic>
      <p:sp>
        <p:nvSpPr>
          <p:cNvPr id="2" name="TextBox 1"/>
          <p:cNvSpPr txBox="1"/>
          <p:nvPr/>
        </p:nvSpPr>
        <p:spPr>
          <a:xfrm>
            <a:off x="539552" y="5157192"/>
            <a:ext cx="1872208" cy="369332"/>
          </a:xfrm>
          <a:prstGeom prst="rect">
            <a:avLst/>
          </a:prstGeom>
          <a:noFill/>
        </p:spPr>
        <p:txBody>
          <a:bodyPr wrap="square" rtlCol="0">
            <a:spAutoFit/>
          </a:bodyPr>
          <a:lstStyle/>
          <a:p>
            <a:r>
              <a:rPr lang="en-GB" dirty="0"/>
              <a:t>*Forrester </a:t>
            </a:r>
          </a:p>
        </p:txBody>
      </p:sp>
    </p:spTree>
    <p:extLst>
      <p:ext uri="{BB962C8B-B14F-4D97-AF65-F5344CB8AC3E}">
        <p14:creationId xmlns:p14="http://schemas.microsoft.com/office/powerpoint/2010/main" val="2576828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4664"/>
          <a:stretch/>
        </p:blipFill>
        <p:spPr bwMode="auto">
          <a:xfrm>
            <a:off x="4120948" y="2224955"/>
            <a:ext cx="4565853" cy="2948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dirty="0"/>
              <a:t>Search Marketing = </a:t>
            </a:r>
            <a:r>
              <a:rPr lang="en-GB" dirty="0">
                <a:solidFill>
                  <a:schemeClr val="tx1">
                    <a:lumMod val="75000"/>
                  </a:schemeClr>
                </a:solidFill>
              </a:rPr>
              <a:t>SEO</a:t>
            </a:r>
            <a:r>
              <a:rPr lang="en-GB" dirty="0"/>
              <a:t> + </a:t>
            </a:r>
            <a:r>
              <a:rPr lang="en-GB" dirty="0">
                <a:solidFill>
                  <a:srgbClr val="FF0000"/>
                </a:solidFill>
              </a:rPr>
              <a:t>PPC</a:t>
            </a:r>
          </a:p>
        </p:txBody>
      </p:sp>
      <p:pic>
        <p:nvPicPr>
          <p:cNvPr id="252931" name="Picture 2"/>
          <p:cNvPicPr>
            <a:picLocks noChangeAspect="1" noChangeArrowheads="1"/>
          </p:cNvPicPr>
          <p:nvPr/>
        </p:nvPicPr>
        <p:blipFill>
          <a:blip r:embed="rId3"/>
          <a:srcRect/>
          <a:stretch>
            <a:fillRect/>
          </a:stretch>
        </p:blipFill>
        <p:spPr bwMode="auto">
          <a:xfrm>
            <a:off x="6843955" y="1310591"/>
            <a:ext cx="2016125" cy="787004"/>
          </a:xfrm>
          <a:prstGeom prst="rect">
            <a:avLst/>
          </a:prstGeom>
          <a:noFill/>
          <a:ln w="9525">
            <a:noFill/>
            <a:miter lim="800000"/>
            <a:headEnd/>
            <a:tailEnd/>
          </a:ln>
        </p:spPr>
      </p:pic>
      <p:sp>
        <p:nvSpPr>
          <p:cNvPr id="2" name="Rectangle 1"/>
          <p:cNvSpPr/>
          <p:nvPr/>
        </p:nvSpPr>
        <p:spPr bwMode="auto">
          <a:xfrm>
            <a:off x="4615961" y="2723417"/>
            <a:ext cx="2488224" cy="292388"/>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6296" y="2610037"/>
            <a:ext cx="1700992" cy="2817185"/>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4483" y="2723417"/>
            <a:ext cx="2232248" cy="400110"/>
          </a:xfrm>
          <a:prstGeom prst="rect">
            <a:avLst/>
          </a:prstGeom>
          <a:noFill/>
        </p:spPr>
        <p:txBody>
          <a:bodyPr wrap="square" rtlCol="0">
            <a:spAutoFit/>
          </a:bodyPr>
          <a:lstStyle/>
          <a:p>
            <a:r>
              <a:rPr lang="en-GB" sz="20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20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81907" y="3876540"/>
            <a:ext cx="2232248" cy="707886"/>
          </a:xfrm>
          <a:prstGeom prst="rect">
            <a:avLst/>
          </a:prstGeom>
          <a:noFill/>
        </p:spPr>
        <p:txBody>
          <a:bodyPr wrap="square" rtlCol="0">
            <a:spAutoFit/>
          </a:bodyPr>
          <a:lstStyle/>
          <a:p>
            <a:r>
              <a:rPr lang="en-GB" sz="2000" b="1" u="sng" dirty="0">
                <a:solidFill>
                  <a:srgbClr val="474C55"/>
                </a:solidFill>
                <a:latin typeface="Tahoma"/>
                <a:ea typeface="Tahoma" pitchFamily="34" charset="0"/>
                <a:cs typeface="Tahoma"/>
              </a:rPr>
              <a:t>NATURAL</a:t>
            </a:r>
            <a:r>
              <a:rPr lang="en-GB" sz="2000" b="1" dirty="0">
                <a:solidFill>
                  <a:srgbClr val="474C55"/>
                </a:solidFill>
                <a:latin typeface="Tahoma"/>
                <a:ea typeface="Tahoma" pitchFamily="34" charset="0"/>
                <a:cs typeface="Tahoma"/>
              </a:rPr>
              <a:t> LISTINGS</a:t>
            </a:r>
          </a:p>
        </p:txBody>
      </p:sp>
      <p:sp>
        <p:nvSpPr>
          <p:cNvPr id="6" name="Right Arrow 5"/>
          <p:cNvSpPr/>
          <p:nvPr/>
        </p:nvSpPr>
        <p:spPr bwMode="auto">
          <a:xfrm>
            <a:off x="2296731" y="2579203"/>
            <a:ext cx="2165151" cy="580817"/>
          </a:xfrm>
          <a:prstGeom prst="rightArrow">
            <a:avLst/>
          </a:prstGeom>
          <a:solidFill>
            <a:srgbClr val="FF0000"/>
          </a:solidFill>
          <a:ln>
            <a:noFill/>
          </a:ln>
          <a:effec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
        <p:nvSpPr>
          <p:cNvPr id="7" name="Right Arrow 6"/>
          <p:cNvSpPr/>
          <p:nvPr/>
        </p:nvSpPr>
        <p:spPr bwMode="auto">
          <a:xfrm>
            <a:off x="1592971" y="3751951"/>
            <a:ext cx="3022992" cy="580817"/>
          </a:xfrm>
          <a:prstGeom prst="rightArrow">
            <a:avLst/>
          </a:prstGeom>
          <a:solidFill>
            <a:schemeClr val="tx1"/>
          </a:solidFill>
          <a:ln>
            <a:noFill/>
          </a:ln>
          <a:effectLst/>
        </p:spPr>
        <p:txBody>
          <a:bodyPr vert="horz" wrap="square" lIns="91440" tIns="45720" rIns="91440" bIns="45720"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Tree>
    <p:extLst>
      <p:ext uri="{BB962C8B-B14F-4D97-AF65-F5344CB8AC3E}">
        <p14:creationId xmlns:p14="http://schemas.microsoft.com/office/powerpoint/2010/main" val="6348568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Title 1"/>
          <p:cNvSpPr>
            <a:spLocks noGrp="1"/>
          </p:cNvSpPr>
          <p:nvPr>
            <p:ph type="title"/>
          </p:nvPr>
        </p:nvSpPr>
        <p:spPr>
          <a:xfrm>
            <a:off x="544514" y="857249"/>
            <a:ext cx="8142287" cy="857251"/>
          </a:xfrm>
        </p:spPr>
        <p:txBody>
          <a:bodyPr>
            <a:normAutofit/>
          </a:bodyPr>
          <a:lstStyle/>
          <a:p>
            <a:r>
              <a:rPr lang="en-GB" dirty="0"/>
              <a:t>Entering the Blogosphere</a:t>
            </a:r>
          </a:p>
        </p:txBody>
      </p:sp>
      <p:pic>
        <p:nvPicPr>
          <p:cNvPr id="205826" name="Content Placeholder 4" descr="blogger logo.png"/>
          <p:cNvPicPr>
            <a:picLocks noGrp="1" noChangeAspect="1"/>
          </p:cNvPicPr>
          <p:nvPr>
            <p:ph idx="1"/>
          </p:nvPr>
        </p:nvPicPr>
        <p:blipFill>
          <a:blip r:embed="rId3" cstate="email">
            <a:extLst>
              <a:ext uri="{28A0092B-C50C-407E-A947-70E740481C1C}">
                <a14:useLocalDpi xmlns:a14="http://schemas.microsoft.com/office/drawing/2010/main" val="0"/>
              </a:ext>
            </a:extLst>
          </a:blip>
          <a:stretch>
            <a:fillRect/>
          </a:stretch>
        </p:blipFill>
        <p:spPr>
          <a:xfrm>
            <a:off x="5783596" y="5210075"/>
            <a:ext cx="1751933" cy="1313949"/>
          </a:xfrm>
        </p:spPr>
      </p:pic>
      <p:pic>
        <p:nvPicPr>
          <p:cNvPr id="205828" name="Picture 6" descr="typepad_logo.jpg"/>
          <p:cNvPicPr>
            <a:picLocks noChangeAspect="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29261" y="4850963"/>
            <a:ext cx="5720489" cy="1378527"/>
          </a:xfrm>
          <a:prstGeom prst="rect">
            <a:avLst/>
          </a:prstGeom>
          <a:noFill/>
          <a:ln w="9525">
            <a:noFill/>
            <a:miter lim="800000"/>
            <a:headEnd/>
            <a:tailEnd/>
          </a:ln>
        </p:spPr>
      </p:pic>
      <p:pic>
        <p:nvPicPr>
          <p:cNvPr id="2" name="Picture 1"/>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5577294" y="1714501"/>
            <a:ext cx="2164540" cy="1316388"/>
          </a:xfrm>
          <a:prstGeom prst="rect">
            <a:avLst/>
          </a:prstGeom>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59563" y="3230761"/>
            <a:ext cx="2381251" cy="1785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409632" y="1473143"/>
            <a:ext cx="4800600" cy="2571751"/>
          </a:xfrm>
          <a:prstGeom prst="rect">
            <a:avLst/>
          </a:prstGeom>
        </p:spPr>
      </p:pic>
      <p:pic>
        <p:nvPicPr>
          <p:cNvPr id="2050" name="Picture 2"/>
          <p:cNvPicPr>
            <a:picLocks noChangeAspect="1" noChangeArrowheads="1"/>
          </p:cNvPicPr>
          <p:nvPr/>
        </p:nvPicPr>
        <p:blipFill>
          <a:blip r:embed="rId8" cstate="email">
            <a:extLst>
              <a:ext uri="{28A0092B-C50C-407E-A947-70E740481C1C}">
                <a14:useLocalDpi xmlns:a14="http://schemas.microsoft.com/office/drawing/2010/main" val="0"/>
              </a:ext>
            </a:extLst>
          </a:blip>
          <a:srcRect/>
          <a:stretch>
            <a:fillRect/>
          </a:stretch>
        </p:blipFill>
        <p:spPr bwMode="auto">
          <a:xfrm>
            <a:off x="693547" y="3819563"/>
            <a:ext cx="2858164" cy="608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63508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3" name="Title 1"/>
          <p:cNvSpPr>
            <a:spLocks noGrp="1"/>
          </p:cNvSpPr>
          <p:nvPr>
            <p:ph type="title" idx="4294967295"/>
          </p:nvPr>
        </p:nvSpPr>
        <p:spPr>
          <a:xfrm>
            <a:off x="787400" y="1040605"/>
            <a:ext cx="7772400" cy="857251"/>
          </a:xfrm>
        </p:spPr>
        <p:txBody>
          <a:bodyPr>
            <a:normAutofit/>
          </a:bodyPr>
          <a:lstStyle/>
          <a:p>
            <a:r>
              <a:rPr lang="en-GB" dirty="0"/>
              <a:t>Blogger Power...</a:t>
            </a:r>
          </a:p>
        </p:txBody>
      </p:sp>
      <p:sp>
        <p:nvSpPr>
          <p:cNvPr id="4" name="Content Placeholder 2"/>
          <p:cNvSpPr>
            <a:spLocks noGrp="1"/>
          </p:cNvSpPr>
          <p:nvPr>
            <p:ph idx="4294967295"/>
          </p:nvPr>
        </p:nvSpPr>
        <p:spPr>
          <a:xfrm>
            <a:off x="554037" y="1982393"/>
            <a:ext cx="8216903" cy="3262313"/>
          </a:xfrm>
        </p:spPr>
        <p:txBody>
          <a:bodyPr>
            <a:normAutofit fontScale="92500" lnSpcReduction="10000"/>
          </a:bodyPr>
          <a:lstStyle/>
          <a:p>
            <a:pPr>
              <a:buFontTx/>
              <a:buNone/>
            </a:pPr>
            <a:r>
              <a:rPr lang="en-GB" dirty="0"/>
              <a:t>	“Let me be super-clear here:  A post on a blog anywhere in the world could very well rank higher in a Google search than information on the same topic on your company’s web site.  </a:t>
            </a:r>
          </a:p>
          <a:p>
            <a:pPr>
              <a:buFontTx/>
              <a:buNone/>
            </a:pPr>
            <a:r>
              <a:rPr lang="en-GB" dirty="0"/>
              <a:t> 	Which means your point of view disappears and the point of view of some blogger comes across instead.”</a:t>
            </a:r>
          </a:p>
        </p:txBody>
      </p:sp>
      <p:sp>
        <p:nvSpPr>
          <p:cNvPr id="5" name="Title 1"/>
          <p:cNvSpPr txBox="1">
            <a:spLocks/>
          </p:cNvSpPr>
          <p:nvPr/>
        </p:nvSpPr>
        <p:spPr>
          <a:xfrm>
            <a:off x="1655243" y="4274744"/>
            <a:ext cx="8229600" cy="857251"/>
          </a:xfrm>
          <a:prstGeom prst="rect">
            <a:avLst/>
          </a:prstGeom>
        </p:spPr>
        <p:txBody>
          <a:bodyPr anchor="ctr">
            <a:normAutofit/>
          </a:bodyPr>
          <a:lstStyle/>
          <a:p>
            <a:pPr algn="ctr">
              <a:spcBef>
                <a:spcPct val="20000"/>
              </a:spcBef>
              <a:defRPr/>
            </a:pPr>
            <a:r>
              <a:rPr lang="en-GB" sz="2000" dirty="0">
                <a:latin typeface="+mj-lt"/>
                <a:ea typeface="+mj-ea"/>
                <a:cs typeface="+mj-cs"/>
              </a:rPr>
              <a:t>			</a:t>
            </a:r>
            <a:r>
              <a:rPr lang="en-GB" sz="2400" dirty="0">
                <a:latin typeface="+mj-lt"/>
                <a:ea typeface="+mj-ea"/>
                <a:cs typeface="+mj-cs"/>
              </a:rPr>
              <a:t>Seth Godin</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037" y="4667552"/>
            <a:ext cx="2026751" cy="170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0697" y="4667553"/>
            <a:ext cx="3107535" cy="928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20443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287745" name="Title 1"/>
          <p:cNvSpPr>
            <a:spLocks noGrp="1"/>
          </p:cNvSpPr>
          <p:nvPr>
            <p:ph type="title"/>
          </p:nvPr>
        </p:nvSpPr>
        <p:spPr/>
        <p:txBody>
          <a:bodyPr>
            <a:normAutofit/>
          </a:bodyPr>
          <a:lstStyle/>
          <a:p>
            <a:r>
              <a:rPr lang="en-GB" dirty="0"/>
              <a:t>What are they SAYING about us?</a:t>
            </a:r>
          </a:p>
        </p:txBody>
      </p:sp>
      <p:pic>
        <p:nvPicPr>
          <p:cNvPr id="287747"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38139" y="1790701"/>
            <a:ext cx="7128349" cy="4691351"/>
          </a:xfrm>
          <a:prstGeom prst="rect">
            <a:avLst/>
          </a:prstGeom>
          <a:noFill/>
          <a:ln w="9525">
            <a:noFill/>
            <a:miter lim="800000"/>
            <a:headEnd/>
            <a:tailEnd/>
          </a:ln>
        </p:spPr>
      </p:pic>
    </p:spTree>
    <p:extLst>
      <p:ext uri="{BB962C8B-B14F-4D97-AF65-F5344CB8AC3E}">
        <p14:creationId xmlns:p14="http://schemas.microsoft.com/office/powerpoint/2010/main" val="32317976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Title 1"/>
          <p:cNvSpPr>
            <a:spLocks noGrp="1"/>
          </p:cNvSpPr>
          <p:nvPr>
            <p:ph type="title"/>
          </p:nvPr>
        </p:nvSpPr>
        <p:spPr/>
        <p:txBody>
          <a:bodyPr>
            <a:normAutofit/>
          </a:bodyPr>
          <a:lstStyle/>
          <a:p>
            <a:r>
              <a:rPr lang="en-GB" dirty="0"/>
              <a:t>The New DM? Email is:</a:t>
            </a:r>
          </a:p>
        </p:txBody>
      </p:sp>
      <p:sp>
        <p:nvSpPr>
          <p:cNvPr id="177155" name="Content Placeholder 2"/>
          <p:cNvSpPr>
            <a:spLocks noGrp="1"/>
          </p:cNvSpPr>
          <p:nvPr>
            <p:ph idx="1"/>
          </p:nvPr>
        </p:nvSpPr>
        <p:spPr>
          <a:xfrm>
            <a:off x="667445" y="1370489"/>
            <a:ext cx="8333555" cy="5303964"/>
          </a:xfrm>
        </p:spPr>
        <p:txBody>
          <a:bodyPr>
            <a:normAutofit fontScale="62500" lnSpcReduction="20000"/>
          </a:bodyPr>
          <a:lstStyle/>
          <a:p>
            <a:r>
              <a:rPr lang="en-GB" sz="3467" dirty="0"/>
              <a:t>Personal</a:t>
            </a:r>
          </a:p>
          <a:p>
            <a:r>
              <a:rPr lang="en-GB" sz="3467" dirty="0"/>
              <a:t>Addressable</a:t>
            </a:r>
          </a:p>
          <a:p>
            <a:r>
              <a:rPr lang="en-GB" sz="3467" dirty="0"/>
              <a:t>Targetable</a:t>
            </a:r>
          </a:p>
          <a:p>
            <a:r>
              <a:rPr lang="en-GB" sz="3467" dirty="0"/>
              <a:t>Responsive</a:t>
            </a:r>
          </a:p>
          <a:p>
            <a:r>
              <a:rPr lang="en-GB" sz="3467" dirty="0"/>
              <a:t>Interactive</a:t>
            </a:r>
          </a:p>
          <a:p>
            <a:r>
              <a:rPr lang="en-GB" sz="3467" dirty="0"/>
              <a:t>Measurable</a:t>
            </a:r>
          </a:p>
          <a:p>
            <a:r>
              <a:rPr lang="en-GB" sz="3467" dirty="0"/>
              <a:t>Cost-accountable</a:t>
            </a:r>
          </a:p>
          <a:p>
            <a:r>
              <a:rPr lang="en-GB" sz="3467" dirty="0"/>
              <a:t>A direct marketer’s dream</a:t>
            </a:r>
          </a:p>
          <a:p>
            <a:endParaRPr lang="en-GB" sz="3467" dirty="0"/>
          </a:p>
          <a:p>
            <a:endParaRPr lang="en-GB" sz="3467" dirty="0"/>
          </a:p>
          <a:p>
            <a:endParaRPr lang="en-GB" sz="3467" dirty="0"/>
          </a:p>
          <a:p>
            <a:endParaRPr lang="en-GB" sz="3467" dirty="0"/>
          </a:p>
          <a:p>
            <a:pPr marL="0" indent="0">
              <a:buNone/>
            </a:pPr>
            <a:r>
              <a:rPr lang="en-GB" sz="3467" i="1" dirty="0"/>
              <a:t>“Most of the power of direct mail, but without the cost of printing and stamps” BUT...SPAM!!!</a:t>
            </a:r>
          </a:p>
          <a:p>
            <a:pPr marL="0" indent="0">
              <a:buNone/>
            </a:pPr>
            <a:endParaRPr lang="en-GB" sz="2000" dirty="0"/>
          </a:p>
          <a:p>
            <a:pPr lvl="4" algn="ctr">
              <a:buFont typeface="Times" charset="0"/>
              <a:buNone/>
            </a:pPr>
            <a:r>
              <a:rPr lang="en-GB" sz="1800" dirty="0"/>
              <a:t>                                        </a:t>
            </a:r>
          </a:p>
        </p:txBody>
      </p:sp>
      <p:pic>
        <p:nvPicPr>
          <p:cNvPr id="1026" name="Picture 2"/>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4129261" y="1370489"/>
            <a:ext cx="4743280" cy="2340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39947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29" name="Title 2"/>
          <p:cNvSpPr>
            <a:spLocks noGrp="1"/>
          </p:cNvSpPr>
          <p:nvPr>
            <p:ph type="title"/>
          </p:nvPr>
        </p:nvSpPr>
        <p:spPr/>
        <p:txBody>
          <a:bodyPr>
            <a:normAutofit fontScale="90000"/>
          </a:bodyPr>
          <a:lstStyle/>
          <a:p>
            <a:br>
              <a:rPr lang="en-GB" dirty="0"/>
            </a:br>
            <a:r>
              <a:rPr lang="en-GB" sz="4133" dirty="0"/>
              <a:t>Email marketing</a:t>
            </a:r>
            <a:br>
              <a:rPr lang="en-GB" sz="4133" dirty="0"/>
            </a:br>
            <a:endParaRPr lang="en-GB" sz="4133" dirty="0"/>
          </a:p>
        </p:txBody>
      </p:sp>
      <p:sp>
        <p:nvSpPr>
          <p:cNvPr id="304130" name="Content Placeholder 3"/>
          <p:cNvSpPr>
            <a:spLocks noGrp="1"/>
          </p:cNvSpPr>
          <p:nvPr>
            <p:ph idx="1"/>
          </p:nvPr>
        </p:nvSpPr>
        <p:spPr>
          <a:xfrm>
            <a:off x="457200" y="2057401"/>
            <a:ext cx="8686800" cy="3394472"/>
          </a:xfrm>
        </p:spPr>
        <p:txBody>
          <a:bodyPr>
            <a:normAutofit fontScale="92500" lnSpcReduction="10000"/>
          </a:bodyPr>
          <a:lstStyle/>
          <a:p>
            <a:pPr eaLnBrk="1" hangingPunct="1"/>
            <a:r>
              <a:rPr lang="en-GB" sz="2400" dirty="0"/>
              <a:t>Finely targeted</a:t>
            </a:r>
          </a:p>
          <a:p>
            <a:pPr eaLnBrk="1" hangingPunct="1"/>
            <a:r>
              <a:rPr lang="en-GB" sz="2400" dirty="0"/>
              <a:t>BUT: inertia, clutter, “SPAM”</a:t>
            </a:r>
          </a:p>
          <a:p>
            <a:pPr eaLnBrk="1" hangingPunct="1"/>
            <a:r>
              <a:rPr lang="en-GB" sz="2400" dirty="0"/>
              <a:t>Don’t bore them</a:t>
            </a:r>
          </a:p>
          <a:p>
            <a:pPr eaLnBrk="1" hangingPunct="1"/>
            <a:r>
              <a:rPr lang="en-GB" sz="2400" dirty="0"/>
              <a:t>Or overwhelm them</a:t>
            </a:r>
          </a:p>
          <a:p>
            <a:pPr eaLnBrk="1" hangingPunct="1"/>
            <a:r>
              <a:rPr lang="en-GB" sz="2400" dirty="0"/>
              <a:t>Make it </a:t>
            </a:r>
            <a:r>
              <a:rPr lang="en-GB" sz="2400" i="1" dirty="0"/>
              <a:t>relevant</a:t>
            </a:r>
          </a:p>
          <a:p>
            <a:pPr eaLnBrk="1" hangingPunct="1"/>
            <a:r>
              <a:rPr lang="en-GB" sz="2400" dirty="0"/>
              <a:t>Have a </a:t>
            </a:r>
            <a:r>
              <a:rPr lang="en-GB" sz="2400" i="1" dirty="0"/>
              <a:t>reason for contacting</a:t>
            </a:r>
          </a:p>
          <a:p>
            <a:pPr eaLnBrk="1" hangingPunct="1"/>
            <a:r>
              <a:rPr lang="en-GB" sz="2400" dirty="0"/>
              <a:t>Email newsletter and/or one-off promotional offers?</a:t>
            </a:r>
          </a:p>
          <a:p>
            <a:pPr eaLnBrk="1" hangingPunct="1"/>
            <a:r>
              <a:rPr lang="en-GB" sz="2400" dirty="0"/>
              <a:t>Build and segment your prospect/ customer database</a:t>
            </a:r>
          </a:p>
          <a:p>
            <a:pPr eaLnBrk="1" hangingPunct="1"/>
            <a:r>
              <a:rPr lang="en-GB" sz="2400" dirty="0"/>
              <a:t>Tailor your offer/s</a:t>
            </a:r>
            <a:endParaRPr lang="en-GB" dirty="0"/>
          </a:p>
          <a:p>
            <a:pPr eaLnBrk="1" hangingPunct="1"/>
            <a:endParaRPr lang="en-GB"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6293" y="857251"/>
            <a:ext cx="4287707" cy="2143853"/>
          </a:xfrm>
          <a:prstGeom prst="rect">
            <a:avLst/>
          </a:prstGeom>
          <a:ln>
            <a:solidFill>
              <a:srgbClr val="000000"/>
            </a:solidFill>
          </a:ln>
        </p:spPr>
      </p:pic>
    </p:spTree>
    <p:extLst>
      <p:ext uri="{BB962C8B-B14F-4D97-AF65-F5344CB8AC3E}">
        <p14:creationId xmlns:p14="http://schemas.microsoft.com/office/powerpoint/2010/main" val="6967622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98000"/>
              </a:lnSpc>
              <a:tabLst>
                <a:tab pos="723882" algn="l"/>
                <a:tab pos="1447764" algn="l"/>
                <a:tab pos="2171646" algn="l"/>
                <a:tab pos="2895528" algn="l"/>
                <a:tab pos="3619410" algn="l"/>
                <a:tab pos="4343291" algn="l"/>
                <a:tab pos="5067173" algn="l"/>
                <a:tab pos="5791055" algn="l"/>
                <a:tab pos="6514937" algn="l"/>
                <a:tab pos="7238819" algn="l"/>
                <a:tab pos="7962701" algn="l"/>
              </a:tabLst>
            </a:pPr>
            <a:r>
              <a:rPr lang="en-GB" noProof="1"/>
              <a:t>Email Strategy</a:t>
            </a:r>
          </a:p>
        </p:txBody>
      </p:sp>
      <p:sp>
        <p:nvSpPr>
          <p:cNvPr id="3" name="Content Placeholder 2"/>
          <p:cNvSpPr>
            <a:spLocks noGrp="1"/>
          </p:cNvSpPr>
          <p:nvPr>
            <p:ph idx="1"/>
          </p:nvPr>
        </p:nvSpPr>
        <p:spPr/>
        <p:txBody>
          <a:bodyPr>
            <a:normAutofit fontScale="92500" lnSpcReduction="10000"/>
          </a:bodyPr>
          <a:lstStyle/>
          <a:p>
            <a:pPr eaLnBrk="1" hangingPunct="1"/>
            <a:endParaRPr lang="en-GB" sz="2800" dirty="0">
              <a:ea typeface="MS PGothic" pitchFamily="34" charset="-128"/>
              <a:cs typeface="Droid Serif"/>
            </a:endParaRPr>
          </a:p>
          <a:p>
            <a:pPr eaLnBrk="1" hangingPunct="1"/>
            <a:r>
              <a:rPr lang="en-GB" sz="2800" dirty="0">
                <a:ea typeface="MS PGothic" pitchFamily="34" charset="-128"/>
                <a:cs typeface="Droid Serif"/>
              </a:rPr>
              <a:t>Every campaign must have an objective</a:t>
            </a:r>
          </a:p>
          <a:p>
            <a:pPr eaLnBrk="1" hangingPunct="1"/>
            <a:r>
              <a:rPr lang="en-GB" sz="2800" dirty="0">
                <a:ea typeface="MS PGothic" pitchFamily="34" charset="-128"/>
                <a:cs typeface="Droid Serif"/>
              </a:rPr>
              <a:t>E.g. register for an event, read an article, download a white paper, or buy something!</a:t>
            </a:r>
          </a:p>
          <a:p>
            <a:pPr eaLnBrk="1" hangingPunct="1"/>
            <a:r>
              <a:rPr lang="en-GB" sz="2800" dirty="0">
                <a:ea typeface="MS PGothic" pitchFamily="34" charset="-128"/>
                <a:cs typeface="Droid Serif"/>
              </a:rPr>
              <a:t>The email must guide the reader through the process, using design, persuasive copy and calls to action to achieve our objective (and the user's!)</a:t>
            </a:r>
          </a:p>
          <a:p>
            <a:pPr eaLnBrk="1" hangingPunct="1"/>
            <a:r>
              <a:rPr lang="en-GB" sz="2800" dirty="0">
                <a:ea typeface="MS PGothic" pitchFamily="34" charset="-128"/>
                <a:cs typeface="Droid Serif"/>
              </a:rPr>
              <a:t>As the creator of the email, is our responsibility to make the process smooth, easy and enjoyable</a:t>
            </a:r>
          </a:p>
        </p:txBody>
      </p:sp>
    </p:spTree>
    <p:extLst>
      <p:ext uri="{BB962C8B-B14F-4D97-AF65-F5344CB8AC3E}">
        <p14:creationId xmlns:p14="http://schemas.microsoft.com/office/powerpoint/2010/main" val="33997715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69" name="Title 1"/>
          <p:cNvSpPr>
            <a:spLocks noGrp="1"/>
          </p:cNvSpPr>
          <p:nvPr>
            <p:ph type="title"/>
          </p:nvPr>
        </p:nvSpPr>
        <p:spPr/>
        <p:txBody>
          <a:bodyPr>
            <a:normAutofit fontScale="90000"/>
          </a:bodyPr>
          <a:lstStyle/>
          <a:p>
            <a:r>
              <a:rPr lang="en-GB" dirty="0"/>
              <a:t>What does Google Analytics tell us?</a:t>
            </a:r>
          </a:p>
        </p:txBody>
      </p:sp>
      <p:sp>
        <p:nvSpPr>
          <p:cNvPr id="467970" name="Content Placeholder 2"/>
          <p:cNvSpPr>
            <a:spLocks noGrp="1"/>
          </p:cNvSpPr>
          <p:nvPr>
            <p:ph idx="1"/>
          </p:nvPr>
        </p:nvSpPr>
        <p:spPr/>
        <p:txBody>
          <a:bodyPr/>
          <a:lstStyle/>
          <a:p>
            <a:endParaRPr lang="en-GB" dirty="0"/>
          </a:p>
        </p:txBody>
      </p:sp>
      <p:pic>
        <p:nvPicPr>
          <p:cNvPr id="467971" name="Picture 2"/>
          <p:cNvPicPr>
            <a:picLocks noChangeAspect="1" noChangeArrowheads="1"/>
          </p:cNvPicPr>
          <p:nvPr/>
        </p:nvPicPr>
        <p:blipFill>
          <a:blip r:embed="rId2"/>
          <a:srcRect/>
          <a:stretch>
            <a:fillRect/>
          </a:stretch>
        </p:blipFill>
        <p:spPr bwMode="auto">
          <a:xfrm>
            <a:off x="395289" y="1557373"/>
            <a:ext cx="8388351" cy="3431348"/>
          </a:xfrm>
          <a:prstGeom prst="rect">
            <a:avLst/>
          </a:prstGeom>
          <a:noFill/>
          <a:ln w="9525">
            <a:noFill/>
            <a:miter lim="800000"/>
            <a:headEnd/>
            <a:tailEnd/>
          </a:ln>
        </p:spPr>
      </p:pic>
      <p:sp>
        <p:nvSpPr>
          <p:cNvPr id="467972" name="TextBox 3"/>
          <p:cNvSpPr txBox="1">
            <a:spLocks noChangeArrowheads="1"/>
          </p:cNvSpPr>
          <p:nvPr/>
        </p:nvSpPr>
        <p:spPr bwMode="auto">
          <a:xfrm>
            <a:off x="697571" y="5099813"/>
            <a:ext cx="6192837" cy="954107"/>
          </a:xfrm>
          <a:prstGeom prst="rect">
            <a:avLst/>
          </a:prstGeom>
          <a:noFill/>
          <a:ln w="9525">
            <a:noFill/>
            <a:miter lim="800000"/>
            <a:headEnd/>
            <a:tailEnd/>
          </a:ln>
        </p:spPr>
        <p:txBody>
          <a:bodyPr>
            <a:spAutoFit/>
          </a:bodyPr>
          <a:lstStyle/>
          <a:p>
            <a:pPr fontAlgn="base">
              <a:spcBef>
                <a:spcPct val="50000"/>
              </a:spcBef>
              <a:spcAft>
                <a:spcPct val="0"/>
              </a:spcAft>
            </a:pPr>
            <a:r>
              <a:rPr lang="en-GB" sz="1400" b="1" dirty="0">
                <a:solidFill>
                  <a:srgbClr val="000000"/>
                </a:solidFill>
                <a:latin typeface="Tahoma" panose="020B0604030504040204" pitchFamily="34" charset="0"/>
                <a:ea typeface="Tahoma" panose="020B0604030504040204" pitchFamily="34" charset="0"/>
                <a:cs typeface="Tahoma" panose="020B0604030504040204" pitchFamily="34" charset="0"/>
              </a:rPr>
              <a:t>Getting started with Google Analytics:</a:t>
            </a:r>
          </a:p>
          <a:p>
            <a:pPr fontAlgn="base">
              <a:spcBef>
                <a:spcPct val="50000"/>
              </a:spcBef>
              <a:spcAft>
                <a:spcPct val="0"/>
              </a:spcAft>
            </a:pPr>
            <a:r>
              <a:rPr lang="en-GB" sz="1400" dirty="0">
                <a:hlinkClick r:id="rId3"/>
              </a:rPr>
              <a:t>https://www.youtube.com/watch?v=WC3ONXJn9FQ</a:t>
            </a:r>
            <a:endParaRPr lang="en-GB" sz="1400" dirty="0"/>
          </a:p>
          <a:p>
            <a:pPr fontAlgn="base">
              <a:spcBef>
                <a:spcPct val="50000"/>
              </a:spcBef>
              <a:spcAft>
                <a:spcPct val="0"/>
              </a:spcAft>
            </a:pPr>
            <a:endParaRPr lang="en-GB" sz="1400" b="1"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14352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upload.wikimedia.org/wikipedia/commons/thumb/d/dc/Cuddling_with_multiple_devices.jpg/800px-Cuddling_with_multiple_devic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62763"/>
            <a:ext cx="9144000" cy="639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0" y="4704161"/>
            <a:ext cx="9169400" cy="584775"/>
          </a:xfrm>
          <a:prstGeom prst="rect">
            <a:avLst/>
          </a:prstGeom>
          <a:solidFill>
            <a:schemeClr val="bg1">
              <a:lumMod val="95000"/>
            </a:schemeClr>
          </a:solidFill>
          <a:ln>
            <a:noFill/>
          </a:ln>
        </p:spPr>
        <p:txBody>
          <a:bodyPr>
            <a:spAutoFit/>
          </a:bodyPr>
          <a:lstStyle>
            <a:lvl1pPr>
              <a:spcBef>
                <a:spcPct val="20000"/>
              </a:spcBef>
              <a:buFont typeface="Arial" pitchFamily="34" charset="0"/>
              <a:buChar char="•"/>
              <a:defRPr sz="3200">
                <a:solidFill>
                  <a:schemeClr val="tx1"/>
                </a:solidFill>
                <a:latin typeface="Calibri" pitchFamily="34" charset="0"/>
              </a:defRPr>
            </a:lvl1pPr>
            <a:lvl2pPr marL="742950" indent="-285750">
              <a:spcBef>
                <a:spcPct val="20000"/>
              </a:spcBef>
              <a:buFont typeface="Arial" pitchFamily="34" charset="0"/>
              <a:buChar char="–"/>
              <a:defRPr sz="2800">
                <a:solidFill>
                  <a:schemeClr val="tx1"/>
                </a:solidFill>
                <a:latin typeface="Calibri" pitchFamily="34" charset="0"/>
              </a:defRPr>
            </a:lvl2pPr>
            <a:lvl3pPr marL="1143000" indent="-228600">
              <a:spcBef>
                <a:spcPct val="20000"/>
              </a:spcBef>
              <a:buFont typeface="Arial" pitchFamily="34" charset="0"/>
              <a:buChar char="•"/>
              <a:defRPr sz="2400">
                <a:solidFill>
                  <a:schemeClr val="tx1"/>
                </a:solidFill>
                <a:latin typeface="Calibri" pitchFamily="34" charset="0"/>
              </a:defRPr>
            </a:lvl3pPr>
            <a:lvl4pPr marL="1600200" indent="-228600">
              <a:spcBef>
                <a:spcPct val="20000"/>
              </a:spcBef>
              <a:buFont typeface="Arial" pitchFamily="34" charset="0"/>
              <a:buChar char="–"/>
              <a:defRPr sz="2000">
                <a:solidFill>
                  <a:schemeClr val="tx1"/>
                </a:solidFill>
                <a:latin typeface="Calibri" pitchFamily="34" charset="0"/>
              </a:defRPr>
            </a:lvl4pPr>
            <a:lvl5pPr marL="2057400" indent="-22860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fontAlgn="base">
              <a:spcBef>
                <a:spcPct val="50000"/>
              </a:spcBef>
              <a:spcAft>
                <a:spcPct val="0"/>
              </a:spcAft>
              <a:buFontTx/>
              <a:buNone/>
              <a:defRPr/>
            </a:pPr>
            <a:r>
              <a:rPr lang="en-GB" altLang="en-US" b="1" dirty="0">
                <a:solidFill>
                  <a:srgbClr val="000000"/>
                </a:solidFill>
                <a:latin typeface="Tahoma" panose="020B0604030504040204" pitchFamily="34" charset="0"/>
                <a:ea typeface="Tahoma" panose="020B0604030504040204" pitchFamily="34" charset="0"/>
                <a:cs typeface="Tahoma" panose="020B0604030504040204" pitchFamily="34" charset="0"/>
              </a:rPr>
              <a:t>Multiple Devices!</a:t>
            </a:r>
          </a:p>
        </p:txBody>
      </p:sp>
    </p:spTree>
    <p:extLst>
      <p:ext uri="{BB962C8B-B14F-4D97-AF65-F5344CB8AC3E}">
        <p14:creationId xmlns:p14="http://schemas.microsoft.com/office/powerpoint/2010/main" val="3478856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122482" y="1938705"/>
            <a:ext cx="9021519" cy="3824655"/>
          </a:xfrm>
        </p:spPr>
        <p:txBody>
          <a:bodyPr>
            <a:normAutofit fontScale="25000" lnSpcReduction="20000"/>
          </a:bodyPr>
          <a:lstStyle/>
          <a:p>
            <a:pPr marL="0" indent="0">
              <a:buNone/>
            </a:pPr>
            <a:endParaRPr lang="en-GB" sz="4600" dirty="0"/>
          </a:p>
          <a:p>
            <a:pPr marL="0" indent="0">
              <a:buNone/>
            </a:pPr>
            <a:r>
              <a:rPr lang="en-GB" sz="4600" dirty="0"/>
              <a:t>Google Trends</a:t>
            </a:r>
          </a:p>
          <a:p>
            <a:pPr marL="0" indent="0">
              <a:buNone/>
            </a:pPr>
            <a:r>
              <a:rPr lang="en-GB" sz="4600" dirty="0">
                <a:hlinkClick r:id="rId2"/>
              </a:rPr>
              <a:t>http://www.google.co.uk/trends</a:t>
            </a:r>
            <a:r>
              <a:rPr lang="en-GB" sz="4600" dirty="0"/>
              <a:t> </a:t>
            </a:r>
          </a:p>
          <a:p>
            <a:pPr marL="0" indent="0">
              <a:buNone/>
            </a:pPr>
            <a:r>
              <a:rPr lang="en-GB" sz="4600" dirty="0"/>
              <a:t>Demonstrates trends in search over time in Google. Can be interrogated by search term, location and</a:t>
            </a:r>
          </a:p>
          <a:p>
            <a:pPr marL="0" indent="0">
              <a:buNone/>
            </a:pPr>
            <a:r>
              <a:rPr lang="en-GB" sz="4600" dirty="0"/>
              <a:t>date range. Use the “Explore in depth” option from the homepage. A free tool and no Google account</a:t>
            </a:r>
          </a:p>
          <a:p>
            <a:pPr marL="0" indent="0">
              <a:buNone/>
            </a:pPr>
            <a:r>
              <a:rPr lang="en-GB" sz="4600" dirty="0"/>
              <a:t>required.</a:t>
            </a:r>
          </a:p>
          <a:p>
            <a:pPr marL="0" indent="0">
              <a:buNone/>
            </a:pPr>
            <a:endParaRPr lang="en-GB" sz="4600" dirty="0"/>
          </a:p>
          <a:p>
            <a:pPr marL="0" indent="0">
              <a:buNone/>
            </a:pPr>
            <a:r>
              <a:rPr lang="en-GB" sz="4600" dirty="0"/>
              <a:t>Open Site Explorer</a:t>
            </a:r>
          </a:p>
          <a:p>
            <a:pPr marL="0" indent="0">
              <a:buNone/>
            </a:pPr>
            <a:r>
              <a:rPr lang="en-GB" sz="4600" dirty="0">
                <a:hlinkClick r:id="rId3"/>
              </a:rPr>
              <a:t>http://www.opensiteexplorer.org</a:t>
            </a:r>
            <a:r>
              <a:rPr lang="en-GB" sz="4600" dirty="0"/>
              <a:t> </a:t>
            </a:r>
          </a:p>
          <a:p>
            <a:pPr marL="0" indent="0">
              <a:buNone/>
            </a:pPr>
            <a:r>
              <a:rPr lang="en-GB" sz="4600" dirty="0"/>
              <a:t>Tool that analyses the quantity and quality of links to a website for SEO purposes. Part of the MOZ</a:t>
            </a:r>
          </a:p>
          <a:p>
            <a:pPr marL="0" indent="0">
              <a:buNone/>
            </a:pPr>
            <a:r>
              <a:rPr lang="en-GB" sz="4600" dirty="0"/>
              <a:t>website that offers a range of paid for SEO tools. However Open Site Explorer can be used for free 3</a:t>
            </a:r>
          </a:p>
          <a:p>
            <a:pPr marL="0" indent="0">
              <a:buNone/>
            </a:pPr>
            <a:r>
              <a:rPr lang="en-GB" sz="4600" dirty="0"/>
              <a:t>times a day but requires a Moz membership for further usage.</a:t>
            </a:r>
          </a:p>
          <a:p>
            <a:pPr marL="0" indent="0">
              <a:buNone/>
            </a:pPr>
            <a:endParaRPr lang="en-GB" sz="4600" dirty="0"/>
          </a:p>
          <a:p>
            <a:pPr marL="0" indent="0">
              <a:buNone/>
            </a:pPr>
            <a:r>
              <a:rPr lang="en-GB" sz="4600" dirty="0"/>
              <a:t>Keyword Planner</a:t>
            </a:r>
          </a:p>
          <a:p>
            <a:pPr marL="0" indent="0">
              <a:buNone/>
            </a:pPr>
            <a:r>
              <a:rPr lang="en-GB" sz="4600" dirty="0">
                <a:hlinkClick r:id="rId4"/>
              </a:rPr>
              <a:t>https://adwords.google.com/KeywordPlanner</a:t>
            </a:r>
            <a:r>
              <a:rPr lang="en-GB" sz="4600" dirty="0"/>
              <a:t> </a:t>
            </a:r>
          </a:p>
          <a:p>
            <a:pPr marL="0" indent="0">
              <a:buNone/>
            </a:pPr>
            <a:r>
              <a:rPr lang="en-GB" sz="4600" dirty="0"/>
              <a:t>Keyword research tool that is part of the Google PPC system. Tells you the volume of searches within</a:t>
            </a:r>
          </a:p>
          <a:p>
            <a:pPr marL="0" indent="0">
              <a:buNone/>
            </a:pPr>
            <a:r>
              <a:rPr lang="en-GB" sz="4600" dirty="0"/>
              <a:t>Google for a particular search terms and shows search variations. Also shows various PPC specific</a:t>
            </a:r>
          </a:p>
          <a:p>
            <a:pPr marL="0" indent="0">
              <a:buNone/>
            </a:pPr>
            <a:r>
              <a:rPr lang="en-GB" sz="4600" dirty="0"/>
              <a:t>data, like suggested big cost, but can also be used for SEO purposes. Requires Google AdWords account</a:t>
            </a:r>
          </a:p>
          <a:p>
            <a:pPr marL="0" indent="0">
              <a:buNone/>
            </a:pPr>
            <a:r>
              <a:rPr lang="en-GB" sz="4600" dirty="0"/>
              <a:t>(free), but not budget spend is required.</a:t>
            </a:r>
          </a:p>
          <a:p>
            <a:pPr marL="0" indent="0">
              <a:buNone/>
            </a:pPr>
            <a:endParaRPr lang="en-GB" sz="3700" dirty="0"/>
          </a:p>
          <a:p>
            <a:pPr marL="0" indent="0">
              <a:buNone/>
            </a:pPr>
            <a:r>
              <a:rPr lang="en-GB" sz="3700" dirty="0"/>
              <a:t>&lt;thanks to:  </a:t>
            </a:r>
            <a:r>
              <a:rPr lang="en-GB" sz="3700" dirty="0">
                <a:hlinkClick r:id="rId5"/>
              </a:rPr>
              <a:t>http://www.targetinternet.com</a:t>
            </a:r>
            <a:r>
              <a:rPr lang="en-GB" sz="3700" dirty="0"/>
              <a:t> &gt;</a:t>
            </a:r>
          </a:p>
        </p:txBody>
      </p:sp>
    </p:spTree>
    <p:extLst>
      <p:ext uri="{BB962C8B-B14F-4D97-AF65-F5344CB8AC3E}">
        <p14:creationId xmlns:p14="http://schemas.microsoft.com/office/powerpoint/2010/main" val="27678626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Search</a:t>
            </a:r>
          </a:p>
        </p:txBody>
      </p:sp>
      <p:sp>
        <p:nvSpPr>
          <p:cNvPr id="3" name="Content Placeholder 2"/>
          <p:cNvSpPr>
            <a:spLocks noGrp="1"/>
          </p:cNvSpPr>
          <p:nvPr>
            <p:ph idx="1"/>
          </p:nvPr>
        </p:nvSpPr>
        <p:spPr>
          <a:xfrm>
            <a:off x="122485" y="1938705"/>
            <a:ext cx="8625863" cy="3541527"/>
          </a:xfrm>
        </p:spPr>
        <p:txBody>
          <a:bodyPr>
            <a:normAutofit fontScale="40000" lnSpcReduction="20000"/>
          </a:bodyPr>
          <a:lstStyle/>
          <a:p>
            <a:pPr marL="0" indent="0">
              <a:buNone/>
            </a:pPr>
            <a:endParaRPr lang="en-GB" sz="3700" dirty="0"/>
          </a:p>
          <a:p>
            <a:pPr marL="0" indent="0">
              <a:buNone/>
            </a:pPr>
            <a:r>
              <a:rPr lang="en-GB" sz="3700" dirty="0"/>
              <a:t>PageRank Checker</a:t>
            </a:r>
          </a:p>
          <a:p>
            <a:pPr marL="0" indent="0">
              <a:buNone/>
            </a:pPr>
            <a:r>
              <a:rPr lang="en-GB" sz="3700" dirty="0">
                <a:hlinkClick r:id="rId2"/>
              </a:rPr>
              <a:t>http://www.prchecker.info</a:t>
            </a:r>
            <a:r>
              <a:rPr lang="en-GB" sz="3700" dirty="0"/>
              <a:t> </a:t>
            </a:r>
          </a:p>
          <a:p>
            <a:pPr marL="0" indent="0">
              <a:buNone/>
            </a:pPr>
            <a:r>
              <a:rPr lang="en-GB" sz="3700" dirty="0"/>
              <a:t>A free tool to look up the Google PageRank for any particular website or page. PageRank is a measure of the quantity and quality of links to a website but its use is now limited for SEO purposes.</a:t>
            </a:r>
          </a:p>
          <a:p>
            <a:pPr marL="0" indent="0">
              <a:buNone/>
            </a:pPr>
            <a:endParaRPr lang="en-GB" sz="3700" dirty="0"/>
          </a:p>
          <a:p>
            <a:pPr marL="0" indent="0">
              <a:buNone/>
            </a:pPr>
            <a:r>
              <a:rPr lang="en-GB" sz="3700" dirty="0"/>
              <a:t>Google Webmasters</a:t>
            </a:r>
          </a:p>
          <a:p>
            <a:pPr marL="0" indent="0">
              <a:buNone/>
            </a:pPr>
            <a:r>
              <a:rPr lang="en-GB" sz="3700" dirty="0">
                <a:hlinkClick r:id="rId3"/>
              </a:rPr>
              <a:t>https://www.google.com/webmasters</a:t>
            </a:r>
            <a:r>
              <a:rPr lang="en-GB" sz="3700" dirty="0"/>
              <a:t> </a:t>
            </a:r>
          </a:p>
          <a:p>
            <a:pPr marL="0" indent="0">
              <a:buNone/>
            </a:pPr>
            <a:r>
              <a:rPr lang="en-GB" sz="3700" dirty="0"/>
              <a:t>A set of free resources from Google on search optimisation that includes Webmaster Tools. Webmaster Tools offers a range of options for improving your website and includes many fathers that can help with SEO. Once Webmaster Tools is setup, you can connect it to your Google Analytics account and get increases visibility of search terms that people are using to find your website </a:t>
            </a:r>
          </a:p>
          <a:p>
            <a:pPr marL="0" indent="0">
              <a:buNone/>
            </a:pPr>
            <a:r>
              <a:rPr lang="en-GB" sz="3700" dirty="0"/>
              <a:t>(a current limitation of Google Analytics due to the “not provided” issue on the keywords report). More detail on getting Google Analytics and Webmaster Tools working together here: </a:t>
            </a:r>
          </a:p>
          <a:p>
            <a:pPr marL="0" indent="0">
              <a:buNone/>
            </a:pPr>
            <a:endParaRPr lang="en-GB" sz="3700" dirty="0">
              <a:hlinkClick r:id="rId4"/>
            </a:endParaRPr>
          </a:p>
          <a:p>
            <a:pPr marL="0" indent="0">
              <a:buNone/>
            </a:pPr>
            <a:r>
              <a:rPr lang="en-GB" sz="3700" dirty="0">
                <a:hlinkClick r:id="rId4"/>
              </a:rPr>
              <a:t>https://support.google.com/webmasters/answer/1120006?hl=en</a:t>
            </a:r>
            <a:r>
              <a:rPr lang="en-GB" sz="3700" dirty="0"/>
              <a:t> </a:t>
            </a:r>
          </a:p>
          <a:p>
            <a:endParaRPr lang="en-GB" dirty="0"/>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5"/>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33175305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 - Social</a:t>
            </a:r>
          </a:p>
        </p:txBody>
      </p:sp>
      <p:sp>
        <p:nvSpPr>
          <p:cNvPr id="3" name="Content Placeholder 2"/>
          <p:cNvSpPr>
            <a:spLocks noGrp="1"/>
          </p:cNvSpPr>
          <p:nvPr>
            <p:ph idx="1"/>
          </p:nvPr>
        </p:nvSpPr>
        <p:spPr>
          <a:xfrm>
            <a:off x="302725" y="1330466"/>
            <a:ext cx="8625863" cy="3541527"/>
          </a:xfrm>
        </p:spPr>
        <p:txBody>
          <a:bodyPr>
            <a:noAutofit/>
          </a:bodyPr>
          <a:lstStyle/>
          <a:p>
            <a:pPr marL="0" indent="0">
              <a:buNone/>
            </a:pPr>
            <a:r>
              <a:rPr lang="en-GB" sz="1300" dirty="0"/>
              <a:t>Klout</a:t>
            </a:r>
          </a:p>
          <a:p>
            <a:pPr marL="0" indent="0">
              <a:buNone/>
            </a:pPr>
            <a:r>
              <a:rPr lang="en-GB" sz="1300" dirty="0">
                <a:hlinkClick r:id="rId2"/>
              </a:rPr>
              <a:t>http://www.klout.com</a:t>
            </a:r>
            <a:r>
              <a:rPr lang="en-GB" sz="1300" dirty="0"/>
              <a:t> </a:t>
            </a:r>
          </a:p>
          <a:p>
            <a:pPr marL="0" indent="0">
              <a:buNone/>
            </a:pPr>
            <a:r>
              <a:rPr lang="en-GB" sz="1300" dirty="0"/>
              <a:t>Klout is a free tool that gives social media accounts a score out of 100 to judge their level of influence.</a:t>
            </a:r>
          </a:p>
          <a:p>
            <a:pPr marL="0" indent="0">
              <a:buNone/>
            </a:pPr>
            <a:r>
              <a:rPr lang="en-GB" sz="1300" dirty="0"/>
              <a:t>Also suggests content that may be of interest to your social audience and allows you to post</a:t>
            </a:r>
          </a:p>
          <a:p>
            <a:pPr marL="0" indent="0">
              <a:buNone/>
            </a:pPr>
            <a:r>
              <a:rPr lang="en-GB" sz="1300" dirty="0"/>
              <a:t>and schedule this content.</a:t>
            </a:r>
          </a:p>
          <a:p>
            <a:pPr marL="0" indent="0">
              <a:buNone/>
            </a:pPr>
            <a:r>
              <a:rPr lang="en-GB" sz="1300" dirty="0"/>
              <a:t>Hootsuite</a:t>
            </a:r>
          </a:p>
          <a:p>
            <a:pPr marL="0" indent="0">
              <a:buNone/>
            </a:pPr>
            <a:r>
              <a:rPr lang="en-GB" sz="1300" dirty="0">
                <a:hlinkClick r:id="rId3"/>
              </a:rPr>
              <a:t>http://www.hootsuite.com</a:t>
            </a:r>
            <a:r>
              <a:rPr lang="en-GB" sz="1300" dirty="0"/>
              <a:t> </a:t>
            </a:r>
          </a:p>
          <a:p>
            <a:pPr marL="0" indent="0">
              <a:buNone/>
            </a:pPr>
            <a:r>
              <a:rPr lang="en-GB" sz="1300" dirty="0"/>
              <a:t>Hootsuite allows you to manage multiple social media platforms from one interface. It also provides</a:t>
            </a:r>
          </a:p>
          <a:p>
            <a:pPr marL="0" indent="0">
              <a:buNone/>
            </a:pPr>
            <a:r>
              <a:rPr lang="en-GB" sz="1300" dirty="0"/>
              <a:t>functionality like scheduling and team task assignment. There is a free version, a low cost version and</a:t>
            </a:r>
          </a:p>
          <a:p>
            <a:pPr marL="0" indent="0">
              <a:buNone/>
            </a:pPr>
            <a:r>
              <a:rPr lang="en-GB" sz="1300" dirty="0"/>
              <a:t>an ‘enterprise’ edition for larger teams.</a:t>
            </a:r>
          </a:p>
          <a:p>
            <a:pPr marL="0" indent="0">
              <a:buNone/>
            </a:pPr>
            <a:r>
              <a:rPr lang="en-GB" sz="1300" dirty="0"/>
              <a:t>Social Mention</a:t>
            </a:r>
          </a:p>
          <a:p>
            <a:pPr marL="0" indent="0">
              <a:buNone/>
            </a:pPr>
            <a:r>
              <a:rPr lang="en-GB" sz="1300" dirty="0">
                <a:hlinkClick r:id="rId4"/>
              </a:rPr>
              <a:t>http://www.socialmention.com</a:t>
            </a:r>
            <a:r>
              <a:rPr lang="en-GB" sz="1300" dirty="0"/>
              <a:t> </a:t>
            </a:r>
          </a:p>
          <a:p>
            <a:pPr marL="0" indent="0">
              <a:buNone/>
            </a:pPr>
            <a:r>
              <a:rPr lang="en-GB" sz="1300" dirty="0"/>
              <a:t>A free social media monitoring tool. There are a wide range of commercially available social media</a:t>
            </a:r>
          </a:p>
          <a:p>
            <a:pPr marL="0" indent="0">
              <a:buNone/>
            </a:pPr>
            <a:r>
              <a:rPr lang="en-GB" sz="1300" dirty="0"/>
              <a:t>monitoring tools but very few free ones. Social Mention is limit din the results it provides but does</a:t>
            </a:r>
          </a:p>
          <a:p>
            <a:pPr marL="0" indent="0">
              <a:buNone/>
            </a:pPr>
            <a:r>
              <a:rPr lang="en-GB" sz="1300" dirty="0"/>
              <a:t>demonstrate how these tools work.</a:t>
            </a:r>
          </a:p>
          <a:p>
            <a:pPr marL="0" indent="0">
              <a:buNone/>
            </a:pPr>
            <a:r>
              <a:rPr lang="en-GB" sz="1300" dirty="0"/>
              <a:t>BrandWatch</a:t>
            </a:r>
          </a:p>
          <a:p>
            <a:pPr marL="0" indent="0">
              <a:buNone/>
            </a:pPr>
            <a:r>
              <a:rPr lang="en-GB" sz="1300" dirty="0">
                <a:hlinkClick r:id="rId5"/>
              </a:rPr>
              <a:t>http://www.brandwatch.com</a:t>
            </a:r>
            <a:r>
              <a:rPr lang="en-GB" sz="1300" dirty="0"/>
              <a:t> </a:t>
            </a:r>
          </a:p>
          <a:p>
            <a:pPr marL="0" indent="0">
              <a:buNone/>
            </a:pPr>
            <a:r>
              <a:rPr lang="en-GB" sz="1300" dirty="0"/>
              <a:t>A commercial social media monitoring tool, BrandWatch is one of the best for effective sentiment analysis. Suitable for brands or topics with thousands of mentions per month; pricing starts at c. £500 per month. </a:t>
            </a:r>
          </a:p>
        </p:txBody>
      </p:sp>
      <p:sp>
        <p:nvSpPr>
          <p:cNvPr id="4" name="Rectangle 3"/>
          <p:cNvSpPr/>
          <p:nvPr/>
        </p:nvSpPr>
        <p:spPr>
          <a:xfrm>
            <a:off x="3312230" y="5480231"/>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6"/>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1546686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 Email</a:t>
            </a:r>
          </a:p>
        </p:txBody>
      </p:sp>
      <p:sp>
        <p:nvSpPr>
          <p:cNvPr id="3" name="Content Placeholder 2"/>
          <p:cNvSpPr>
            <a:spLocks noGrp="1"/>
          </p:cNvSpPr>
          <p:nvPr>
            <p:ph idx="1"/>
          </p:nvPr>
        </p:nvSpPr>
        <p:spPr>
          <a:xfrm>
            <a:off x="122485" y="1938705"/>
            <a:ext cx="8625863" cy="3541527"/>
          </a:xfrm>
        </p:spPr>
        <p:txBody>
          <a:bodyPr>
            <a:normAutofit fontScale="92500" lnSpcReduction="10000"/>
          </a:bodyPr>
          <a:lstStyle/>
          <a:p>
            <a:pPr marL="0" indent="0">
              <a:buNone/>
            </a:pPr>
            <a:r>
              <a:rPr lang="en-GB" sz="1400" dirty="0"/>
              <a:t>Litmus</a:t>
            </a:r>
          </a:p>
          <a:p>
            <a:pPr marL="0" indent="0">
              <a:buNone/>
            </a:pPr>
            <a:r>
              <a:rPr lang="en-GB" sz="1400" dirty="0">
                <a:hlinkClick r:id="rId2"/>
              </a:rPr>
              <a:t>http://www.litmus.com</a:t>
            </a:r>
            <a:r>
              <a:rPr lang="en-GB" sz="1400" dirty="0"/>
              <a:t> </a:t>
            </a:r>
          </a:p>
          <a:p>
            <a:pPr marL="0" indent="0">
              <a:buNone/>
            </a:pPr>
            <a:r>
              <a:rPr lang="en-GB" sz="1400" dirty="0"/>
              <a:t>A set of email tools that allow you to preview your emails in arrange of different</a:t>
            </a:r>
          </a:p>
          <a:p>
            <a:pPr marL="0" indent="0">
              <a:buNone/>
            </a:pPr>
            <a:r>
              <a:rPr lang="en-GB" sz="1400" dirty="0"/>
              <a:t>email clients and check for any issues with spam filters. Paid-for service but they offer a free preview.</a:t>
            </a:r>
          </a:p>
          <a:p>
            <a:pPr marL="0" indent="0">
              <a:buNone/>
            </a:pPr>
            <a:endParaRPr lang="en-GB" sz="1400" dirty="0"/>
          </a:p>
          <a:p>
            <a:pPr marL="0" indent="0">
              <a:buNone/>
            </a:pPr>
            <a:r>
              <a:rPr lang="en-GB" sz="1400" dirty="0"/>
              <a:t>Mailchimp</a:t>
            </a:r>
          </a:p>
          <a:p>
            <a:pPr marL="0" indent="0">
              <a:buNone/>
            </a:pPr>
            <a:r>
              <a:rPr lang="en-GB" sz="1400" dirty="0">
                <a:hlinkClick r:id="rId3"/>
              </a:rPr>
              <a:t>http://www.mailchimp.com</a:t>
            </a:r>
            <a:r>
              <a:rPr lang="en-GB" sz="1400" dirty="0"/>
              <a:t> </a:t>
            </a:r>
          </a:p>
          <a:p>
            <a:pPr marL="0" indent="0">
              <a:buNone/>
            </a:pPr>
            <a:r>
              <a:rPr lang="en-GB" sz="1400" dirty="0"/>
              <a:t>Low cost and highly versatile Email Service Provider (ESP) that also offers a free version if you have a</a:t>
            </a:r>
          </a:p>
          <a:p>
            <a:pPr marL="0" indent="0">
              <a:buNone/>
            </a:pPr>
            <a:r>
              <a:rPr lang="en-GB" sz="1400" dirty="0"/>
              <a:t>limited size email list. Also have a range of email research and email templates free for anyone</a:t>
            </a:r>
          </a:p>
          <a:p>
            <a:pPr marL="0" indent="0">
              <a:buNone/>
            </a:pPr>
            <a:endParaRPr lang="en-GB" sz="1400" dirty="0"/>
          </a:p>
          <a:p>
            <a:pPr marL="0" indent="0">
              <a:buNone/>
            </a:pPr>
            <a:r>
              <a:rPr lang="en-GB" sz="1400" dirty="0"/>
              <a:t>Campaign Monitor Resources</a:t>
            </a:r>
          </a:p>
          <a:p>
            <a:pPr marL="0" indent="0">
              <a:buNone/>
            </a:pPr>
            <a:r>
              <a:rPr lang="en-GB" sz="1400" dirty="0">
                <a:hlinkClick r:id="rId4"/>
              </a:rPr>
              <a:t>https://www.campaignmonitor.com/resources</a:t>
            </a:r>
            <a:r>
              <a:rPr lang="en-GB" sz="1400" dirty="0"/>
              <a:t> </a:t>
            </a:r>
          </a:p>
          <a:p>
            <a:pPr marL="0" indent="0">
              <a:buNone/>
            </a:pPr>
            <a:r>
              <a:rPr lang="en-GB" sz="1400" dirty="0"/>
              <a:t>A group of free email marketing resources including an HTML template builder that allows you design</a:t>
            </a:r>
          </a:p>
          <a:p>
            <a:pPr marL="0" indent="0">
              <a:buNone/>
            </a:pPr>
            <a:r>
              <a:rPr lang="en-GB" sz="1400" dirty="0"/>
              <a:t>and export email designs. Campaign Monitor is a paid for email service but all the resources are free</a:t>
            </a:r>
          </a:p>
          <a:p>
            <a:pPr marL="0" indent="0">
              <a:buNone/>
            </a:pPr>
            <a:endParaRPr lang="en-GB" sz="1400" dirty="0"/>
          </a:p>
          <a:p>
            <a:pPr marL="0" indent="0">
              <a:buNone/>
            </a:pPr>
            <a:r>
              <a:rPr lang="en-GB" sz="1200" dirty="0">
                <a:hlinkClick r:id="rId5"/>
              </a:rPr>
              <a:t>http://blog.returnpath.com</a:t>
            </a:r>
            <a:r>
              <a:rPr lang="en-GB" sz="1200" dirty="0"/>
              <a:t> and </a:t>
            </a:r>
            <a:r>
              <a:rPr lang="en-GB" sz="1200" dirty="0">
                <a:hlinkClick r:id="rId6"/>
              </a:rPr>
              <a:t>https://www.senderscore.org/</a:t>
            </a:r>
            <a:r>
              <a:rPr lang="en-GB" sz="1200" dirty="0"/>
              <a:t> </a:t>
            </a:r>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7"/>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8576507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 Analytics</a:t>
            </a:r>
          </a:p>
        </p:txBody>
      </p:sp>
      <p:sp>
        <p:nvSpPr>
          <p:cNvPr id="3" name="Content Placeholder 2"/>
          <p:cNvSpPr>
            <a:spLocks noGrp="1"/>
          </p:cNvSpPr>
          <p:nvPr>
            <p:ph idx="1"/>
          </p:nvPr>
        </p:nvSpPr>
        <p:spPr>
          <a:xfrm>
            <a:off x="122485" y="1938705"/>
            <a:ext cx="8625863" cy="3541527"/>
          </a:xfrm>
        </p:spPr>
        <p:txBody>
          <a:bodyPr>
            <a:normAutofit fontScale="92500" lnSpcReduction="10000"/>
          </a:bodyPr>
          <a:lstStyle/>
          <a:p>
            <a:pPr marL="0" indent="0">
              <a:buNone/>
            </a:pPr>
            <a:endParaRPr lang="en-GB" sz="1200" dirty="0"/>
          </a:p>
          <a:p>
            <a:pPr marL="0" indent="0">
              <a:buNone/>
            </a:pPr>
            <a:r>
              <a:rPr lang="en-GB" sz="1500" dirty="0"/>
              <a:t>Google Analytics Tracking Code Builder</a:t>
            </a:r>
          </a:p>
          <a:p>
            <a:pPr marL="0" indent="0">
              <a:buNone/>
            </a:pPr>
            <a:r>
              <a:rPr lang="en-GB" sz="1500" dirty="0">
                <a:hlinkClick r:id="rId2"/>
              </a:rPr>
              <a:t>https://support.google.com/analytics/answer/1033867</a:t>
            </a:r>
            <a:r>
              <a:rPr lang="en-GB" sz="1500" dirty="0"/>
              <a:t> </a:t>
            </a:r>
          </a:p>
          <a:p>
            <a:pPr marL="0" indent="0">
              <a:buNone/>
            </a:pPr>
            <a:r>
              <a:rPr lang="en-GB" sz="1500" dirty="0"/>
              <a:t>Builds tracking code to be added to links in your emails to allow you to track them effectively in</a:t>
            </a:r>
          </a:p>
          <a:p>
            <a:pPr marL="0" indent="0">
              <a:buNone/>
            </a:pPr>
            <a:r>
              <a:rPr lang="en-GB" sz="1500" dirty="0"/>
              <a:t>Google Analytics (eg. to prevent your email traffic from showing as direct traffic)</a:t>
            </a:r>
          </a:p>
          <a:p>
            <a:pPr marL="0" indent="0">
              <a:buNone/>
            </a:pPr>
            <a:endParaRPr lang="en-GB" sz="1500" dirty="0"/>
          </a:p>
          <a:p>
            <a:pPr marL="0" indent="0">
              <a:buNone/>
            </a:pPr>
            <a:r>
              <a:rPr lang="en-GB" sz="1500" dirty="0"/>
              <a:t>Occam’s Razor</a:t>
            </a:r>
          </a:p>
          <a:p>
            <a:pPr marL="0" indent="0">
              <a:buNone/>
            </a:pPr>
            <a:r>
              <a:rPr lang="en-GB" sz="1500" dirty="0">
                <a:hlinkClick r:id="rId3"/>
              </a:rPr>
              <a:t>http://www.kaushik.net/avinash</a:t>
            </a:r>
            <a:r>
              <a:rPr lang="en-GB" sz="1500" dirty="0"/>
              <a:t> </a:t>
            </a:r>
          </a:p>
          <a:p>
            <a:pPr marL="0" indent="0">
              <a:buNone/>
            </a:pPr>
            <a:r>
              <a:rPr lang="en-GB" sz="1500" dirty="0"/>
              <a:t>Avinash Kaushik covers many relevant analytics issues: insightful analysis and clear explanations</a:t>
            </a:r>
          </a:p>
          <a:p>
            <a:pPr marL="0" indent="0">
              <a:buNone/>
            </a:pPr>
            <a:endParaRPr lang="en-GB" sz="1500" dirty="0"/>
          </a:p>
          <a:p>
            <a:pPr marL="0" indent="0">
              <a:buNone/>
            </a:pPr>
            <a:r>
              <a:rPr lang="en-GB" sz="1500" dirty="0"/>
              <a:t>Analytics Academy</a:t>
            </a:r>
          </a:p>
          <a:p>
            <a:pPr marL="0" indent="0">
              <a:buNone/>
            </a:pPr>
            <a:r>
              <a:rPr lang="en-GB" sz="1500" dirty="0">
                <a:hlinkClick r:id="rId4"/>
              </a:rPr>
              <a:t>https://analyticsacademy.withgoogle.com/course01</a:t>
            </a:r>
            <a:r>
              <a:rPr lang="en-GB" sz="1500" dirty="0"/>
              <a:t> </a:t>
            </a:r>
          </a:p>
          <a:p>
            <a:pPr marL="0" indent="0">
              <a:buNone/>
            </a:pPr>
            <a:r>
              <a:rPr lang="en-GB" sz="1500" dirty="0">
                <a:hlinkClick r:id="rId5"/>
              </a:rPr>
              <a:t>https://analyticsacademy.withgoogle.com/course02</a:t>
            </a:r>
            <a:r>
              <a:rPr lang="en-GB" sz="1500" dirty="0"/>
              <a:t> </a:t>
            </a:r>
          </a:p>
          <a:p>
            <a:pPr marL="0" indent="0">
              <a:buNone/>
            </a:pPr>
            <a:r>
              <a:rPr lang="en-GB" sz="1500" dirty="0"/>
              <a:t>Two self-study courses from Google that guide you through the fundamentals of analytics.</a:t>
            </a:r>
          </a:p>
        </p:txBody>
      </p:sp>
      <p:sp>
        <p:nvSpPr>
          <p:cNvPr id="4" name="Rectangle 3"/>
          <p:cNvSpPr/>
          <p:nvPr/>
        </p:nvSpPr>
        <p:spPr>
          <a:xfrm>
            <a:off x="270093" y="5110508"/>
            <a:ext cx="3383555" cy="240066"/>
          </a:xfrm>
          <a:prstGeom prst="rect">
            <a:avLst/>
          </a:prstGeom>
        </p:spPr>
        <p:txBody>
          <a:bodyPr wrap="none">
            <a:spAutoFit/>
          </a:bodyPr>
          <a:lstStyle/>
          <a:p>
            <a:pPr>
              <a:lnSpc>
                <a:spcPct val="80000"/>
              </a:lnSpc>
              <a:spcBef>
                <a:spcPct val="20000"/>
              </a:spcBef>
              <a:buClr>
                <a:schemeClr val="tx2"/>
              </a:buClr>
            </a:pPr>
            <a:r>
              <a:rPr lang="en-GB" sz="1200" dirty="0">
                <a:solidFill>
                  <a:srgbClr val="737370"/>
                </a:solidFill>
                <a:latin typeface="Tahoma"/>
                <a:cs typeface="Tahoma"/>
              </a:rPr>
              <a:t>&lt;thanks to:  </a:t>
            </a:r>
            <a:r>
              <a:rPr lang="en-GB" sz="1200" dirty="0">
                <a:solidFill>
                  <a:srgbClr val="737370"/>
                </a:solidFill>
                <a:latin typeface="Tahoma"/>
                <a:cs typeface="Tahoma"/>
                <a:hlinkClick r:id="rId6"/>
              </a:rPr>
              <a:t>http://www.targetinternet.com</a:t>
            </a:r>
            <a:r>
              <a:rPr lang="en-GB" sz="1200" dirty="0">
                <a:solidFill>
                  <a:srgbClr val="737370"/>
                </a:solidFill>
                <a:latin typeface="Tahoma"/>
                <a:cs typeface="Tahoma"/>
              </a:rPr>
              <a:t>  &gt;</a:t>
            </a:r>
          </a:p>
        </p:txBody>
      </p:sp>
    </p:spTree>
    <p:extLst>
      <p:ext uri="{BB962C8B-B14F-4D97-AF65-F5344CB8AC3E}">
        <p14:creationId xmlns:p14="http://schemas.microsoft.com/office/powerpoint/2010/main" val="20221984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1090" name="Title 1"/>
          <p:cNvSpPr>
            <a:spLocks noGrp="1"/>
          </p:cNvSpPr>
          <p:nvPr>
            <p:ph type="title" idx="4294967295"/>
          </p:nvPr>
        </p:nvSpPr>
        <p:spPr/>
        <p:txBody>
          <a:bodyPr>
            <a:normAutofit/>
          </a:bodyPr>
          <a:lstStyle/>
          <a:p>
            <a:r>
              <a:rPr lang="en-GB" dirty="0"/>
              <a:t>Further reading...</a:t>
            </a:r>
          </a:p>
        </p:txBody>
      </p:sp>
      <p:sp>
        <p:nvSpPr>
          <p:cNvPr id="351236" name="Content Placeholder 2"/>
          <p:cNvSpPr>
            <a:spLocks noGrp="1"/>
          </p:cNvSpPr>
          <p:nvPr>
            <p:ph idx="4294967295"/>
          </p:nvPr>
        </p:nvSpPr>
        <p:spPr>
          <a:xfrm>
            <a:off x="305455" y="1183043"/>
            <a:ext cx="7656512" cy="6155143"/>
          </a:xfrm>
          <a:noFill/>
          <a:extLst>
            <a:ext uri="{909E8E84-426E-40DD-AFC4-6F175D3DCCD1}">
              <a14:hiddenFill xmlns:a14="http://schemas.microsoft.com/office/drawing/2010/main">
                <a:solidFill>
                  <a:srgbClr val="FFFFFF"/>
                </a:solidFill>
              </a14:hiddenFill>
            </a:ext>
          </a:extLst>
        </p:spPr>
        <p:txBody>
          <a:bodyPr>
            <a:normAutofit fontScale="55000" lnSpcReduction="20000"/>
          </a:bodyPr>
          <a:lstStyle/>
          <a:p>
            <a:pPr eaLnBrk="1" hangingPunct="1">
              <a:defRPr/>
            </a:pPr>
            <a:endParaRPr lang="en-GB" sz="2533" dirty="0"/>
          </a:p>
          <a:p>
            <a:pPr>
              <a:defRPr/>
            </a:pPr>
            <a:r>
              <a:rPr lang="en-GB" sz="2800" dirty="0"/>
              <a:t>Understanding Digital Marketing (D Ryan) 3</a:t>
            </a:r>
            <a:r>
              <a:rPr lang="en-GB" sz="2800" baseline="30000" dirty="0"/>
              <a:t>rd</a:t>
            </a:r>
            <a:r>
              <a:rPr lang="en-GB" sz="2800" dirty="0"/>
              <a:t> edition 2014</a:t>
            </a:r>
          </a:p>
          <a:p>
            <a:pPr eaLnBrk="1" hangingPunct="1">
              <a:defRPr/>
            </a:pPr>
            <a:r>
              <a:rPr lang="en-GB" sz="2800" dirty="0"/>
              <a:t>eMarketing eXcellence (D Chaffey and PR Smith) 4</a:t>
            </a:r>
            <a:r>
              <a:rPr lang="en-GB" sz="2800" baseline="30000" dirty="0"/>
              <a:t>th</a:t>
            </a:r>
            <a:r>
              <a:rPr lang="en-GB" sz="2800" dirty="0"/>
              <a:t> edition 2012</a:t>
            </a:r>
          </a:p>
          <a:p>
            <a:pPr eaLnBrk="1" hangingPunct="1">
              <a:defRPr/>
            </a:pPr>
            <a:r>
              <a:rPr lang="en-GB" sz="2800" dirty="0"/>
              <a:t>Digital Marketing: (D Chaffey and F Ellis-Chadwick) 5</a:t>
            </a:r>
            <a:r>
              <a:rPr lang="en-GB" sz="2800" baseline="30000" dirty="0"/>
              <a:t>th</a:t>
            </a:r>
            <a:r>
              <a:rPr lang="en-GB" sz="2800" dirty="0"/>
              <a:t> edition 2012</a:t>
            </a:r>
          </a:p>
          <a:p>
            <a:pPr eaLnBrk="1" hangingPunct="1">
              <a:defRPr/>
            </a:pPr>
            <a:r>
              <a:rPr lang="en-GB" sz="2800" dirty="0"/>
              <a:t>Mobile Marketing: (D Rowles) 2014</a:t>
            </a:r>
          </a:p>
          <a:p>
            <a:pPr eaLnBrk="1" hangingPunct="1">
              <a:defRPr/>
            </a:pPr>
            <a:r>
              <a:rPr lang="en-GB" sz="2800" dirty="0"/>
              <a:t>Digital Branding: (D Rowles) 2014 </a:t>
            </a:r>
          </a:p>
          <a:p>
            <a:pPr eaLnBrk="1" hangingPunct="1">
              <a:defRPr/>
            </a:pPr>
            <a:r>
              <a:rPr lang="en-GB" sz="2800" dirty="0"/>
              <a:t>The Best Of Global Digital Marketing Storybook (M Berry and H Sinisalu) 2014</a:t>
            </a:r>
          </a:p>
          <a:p>
            <a:pPr marL="0" indent="0">
              <a:buNone/>
              <a:defRPr/>
            </a:pPr>
            <a:endParaRPr lang="en-GB" sz="2533" dirty="0"/>
          </a:p>
          <a:p>
            <a:pPr marL="0" indent="0">
              <a:buNone/>
              <a:defRPr/>
            </a:pPr>
            <a:r>
              <a:rPr lang="en-GB" sz="3067" u="sng" dirty="0">
                <a:solidFill>
                  <a:srgbClr val="0000FF"/>
                </a:solidFill>
                <a:hlinkClick r:id="rId2"/>
              </a:rPr>
              <a:t>http://www.smartinsights.com</a:t>
            </a:r>
            <a:r>
              <a:rPr lang="en-GB" sz="3067" u="sng" dirty="0">
                <a:solidFill>
                  <a:srgbClr val="0000FF"/>
                </a:solidFill>
              </a:rPr>
              <a:t>  </a:t>
            </a:r>
          </a:p>
          <a:p>
            <a:pPr marL="0" indent="0">
              <a:buNone/>
              <a:defRPr/>
            </a:pPr>
            <a:r>
              <a:rPr lang="en-GB" sz="3067" u="sng" dirty="0">
                <a:solidFill>
                  <a:srgbClr val="0000FF"/>
                </a:solidFill>
                <a:hlinkClick r:id="rId3"/>
              </a:rPr>
              <a:t>http://www.targetinternet.com</a:t>
            </a:r>
            <a:r>
              <a:rPr lang="en-GB" sz="3067" u="sng" dirty="0">
                <a:solidFill>
                  <a:srgbClr val="0000FF"/>
                </a:solidFill>
              </a:rPr>
              <a:t> </a:t>
            </a:r>
          </a:p>
          <a:p>
            <a:pPr marL="0" indent="0">
              <a:buNone/>
              <a:defRPr/>
            </a:pPr>
            <a:r>
              <a:rPr lang="en-GB" sz="3067" u="sng" dirty="0">
                <a:solidFill>
                  <a:srgbClr val="0000FF"/>
                </a:solidFill>
                <a:hlinkClick r:id="rId4"/>
              </a:rPr>
              <a:t>http://www.mashable.com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5"/>
              </a:rPr>
              <a:t>http://www.brandrepublic.com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6"/>
              </a:rPr>
              <a:t>http://www.econsultancy.com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7"/>
              </a:rPr>
              <a:t>http://campaignlive.co.uk</a:t>
            </a:r>
            <a:r>
              <a:rPr lang="en-GB" sz="3067" u="sng" dirty="0">
                <a:solidFill>
                  <a:srgbClr val="0000FF"/>
                </a:solidFill>
              </a:rPr>
              <a:t> </a:t>
            </a:r>
            <a:br>
              <a:rPr lang="en-GB" sz="3067" u="sng" dirty="0">
                <a:solidFill>
                  <a:srgbClr val="0000FF"/>
                </a:solidFill>
              </a:rPr>
            </a:br>
            <a:r>
              <a:rPr lang="en-GB" sz="3067" u="sng" dirty="0">
                <a:solidFill>
                  <a:srgbClr val="0000FF"/>
                </a:solidFill>
                <a:hlinkClick r:id="rId8"/>
              </a:rPr>
              <a:t>http://www.marketingprofs.com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9"/>
              </a:rPr>
              <a:t>http://www.marketingsherpa.com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0"/>
              </a:rPr>
              <a:t>http://www.iabuk.net</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1"/>
              </a:rPr>
              <a:t>http://figarodigital.co.uk</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2"/>
              </a:rPr>
              <a:t>http://www.clickz.com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3"/>
              </a:rPr>
              <a:t>http://moz.com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4"/>
              </a:rPr>
              <a:t>http://www.socialmediaexaminer.com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5"/>
              </a:rPr>
              <a:t>http://www.emarketer.com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6"/>
              </a:rPr>
              <a:t>http://readwrite.com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7"/>
              </a:rPr>
              <a:t>http://www.socialmediatoday.com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8"/>
              </a:rPr>
              <a:t>http://sethgodin.typepad.com</a:t>
            </a:r>
            <a:r>
              <a:rPr lang="en-GB" sz="3067" u="sng" dirty="0">
                <a:solidFill>
                  <a:srgbClr val="0000FF"/>
                </a:solidFill>
              </a:rPr>
              <a:t> </a:t>
            </a:r>
            <a:br>
              <a:rPr lang="en-GB" sz="3067" u="sng" dirty="0">
                <a:solidFill>
                  <a:srgbClr val="0000FF"/>
                </a:solidFill>
              </a:rPr>
            </a:br>
            <a:r>
              <a:rPr lang="en-GB" sz="3067" u="sng" dirty="0">
                <a:solidFill>
                  <a:srgbClr val="0000FF"/>
                </a:solidFill>
                <a:hlinkClick r:id="rId19"/>
              </a:rPr>
              <a:t>http://blog.kissmetrics.com</a:t>
            </a:r>
            <a:r>
              <a:rPr lang="en-GB" sz="3067" u="sng" dirty="0">
                <a:solidFill>
                  <a:srgbClr val="0000FF"/>
                </a:solidFill>
              </a:rPr>
              <a:t> </a:t>
            </a:r>
            <a:endParaRPr lang="en-GB" sz="3067" b="1" u="sng" dirty="0">
              <a:solidFill>
                <a:srgbClr val="0000FF"/>
              </a:solidFill>
            </a:endParaRPr>
          </a:p>
          <a:p>
            <a:pPr eaLnBrk="1" hangingPunct="1">
              <a:buFontTx/>
              <a:buNone/>
              <a:defRPr/>
            </a:pPr>
            <a:endParaRPr lang="en-GB" sz="1600" dirty="0"/>
          </a:p>
          <a:p>
            <a:pPr eaLnBrk="1" hangingPunct="1">
              <a:defRPr/>
            </a:pPr>
            <a:endParaRPr lang="en-GB" dirty="0"/>
          </a:p>
        </p:txBody>
      </p:sp>
      <p:pic>
        <p:nvPicPr>
          <p:cNvPr id="1026" name="Picture 2"/>
          <p:cNvPicPr>
            <a:picLocks noChangeAspect="1" noChangeArrowheads="1"/>
          </p:cNvPicPr>
          <p:nvPr/>
        </p:nvPicPr>
        <p:blipFill rotWithShape="1">
          <a:blip r:embed="rId20"/>
          <a:srcRect/>
          <a:stretch/>
        </p:blipFill>
        <p:spPr bwMode="auto">
          <a:xfrm>
            <a:off x="7721284" y="2465984"/>
            <a:ext cx="1215896" cy="1205099"/>
          </a:xfrm>
          <a:prstGeom prst="rect">
            <a:avLst/>
          </a:prstGeom>
          <a:noFill/>
        </p:spPr>
      </p:pic>
      <p:pic>
        <p:nvPicPr>
          <p:cNvPr id="5122" name="Picture 2"/>
          <p:cNvPicPr>
            <a:picLocks noChangeAspect="1" noChangeArrowheads="1"/>
          </p:cNvPicPr>
          <p:nvPr/>
        </p:nvPicPr>
        <p:blipFill rotWithShape="1">
          <a:blip r:embed="rId21" cstate="screen">
            <a:extLst>
              <a:ext uri="{28A0092B-C50C-407E-A947-70E740481C1C}">
                <a14:useLocalDpi xmlns:a14="http://schemas.microsoft.com/office/drawing/2010/main" val="0"/>
              </a:ext>
            </a:extLst>
          </a:blip>
          <a:srcRect/>
          <a:stretch/>
        </p:blipFill>
        <p:spPr bwMode="auto">
          <a:xfrm>
            <a:off x="7781364" y="845431"/>
            <a:ext cx="1155816" cy="15145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5433681" y="3146074"/>
            <a:ext cx="1854511" cy="222908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descr="C:\Users\user\Desktop\BOD_Storybook_cover (1).jpg"/>
          <p:cNvPicPr>
            <a:picLocks noChangeAspect="1" noChangeArrowheads="1"/>
          </p:cNvPicPr>
          <p:nvPr/>
        </p:nvPicPr>
        <p:blipFill>
          <a:blip r:embed="rId23" cstate="print">
            <a:extLst>
              <a:ext uri="{28A0092B-C50C-407E-A947-70E740481C1C}">
                <a14:useLocalDpi xmlns:a14="http://schemas.microsoft.com/office/drawing/2010/main" val="0"/>
              </a:ext>
            </a:extLst>
          </a:blip>
          <a:srcRect/>
          <a:stretch>
            <a:fillRect/>
          </a:stretch>
        </p:blipFill>
        <p:spPr bwMode="auto">
          <a:xfrm>
            <a:off x="3415710" y="3146074"/>
            <a:ext cx="1658629" cy="2148991"/>
          </a:xfrm>
          <a:prstGeom prst="rect">
            <a:avLst/>
          </a:prstGeom>
          <a:noFill/>
          <a:ln>
            <a:noFill/>
          </a:ln>
          <a:effectLst>
            <a:outerShdw blurRad="533400" dist="35921" dir="2700000" algn="ctr" rotWithShape="0">
              <a:schemeClr val="bg2"/>
            </a:outerShdw>
          </a:effectLst>
          <a:extLst>
            <a:ext uri="{909E8E84-426E-40DD-AFC4-6F175D3DCCD1}">
              <a14:hiddenFill xmlns:a14="http://schemas.microsoft.com/office/drawing/2010/main">
                <a:solidFill>
                  <a:srgbClr val="FFFFFF"/>
                </a:solidFill>
              </a14:hiddenFill>
            </a:ext>
          </a:extLst>
        </p:spPr>
      </p:pic>
      <p:pic>
        <p:nvPicPr>
          <p:cNvPr id="1028" name="Picture 4" descr="http://a5.mzstatic.com/us/r30/Publication/v4/59/fd/c8/59fdc8fe-2c9e-bdfa-867f-b44be02dfd44/9780749471033.225x225-75.jpg"/>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7512928" y="3769996"/>
            <a:ext cx="1472089" cy="203232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575419" y="845431"/>
            <a:ext cx="1145867" cy="15145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39724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16454</TotalTime>
  <Words>2317</Words>
  <Application>Microsoft Office PowerPoint</Application>
  <PresentationFormat>On-screen Show (4:3)</PresentationFormat>
  <Paragraphs>290</Paragraphs>
  <Slides>50</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Arial</vt:lpstr>
      <vt:lpstr>Calibri</vt:lpstr>
      <vt:lpstr>Myriad Pro</vt:lpstr>
      <vt:lpstr>Tahoma</vt:lpstr>
      <vt:lpstr>Times</vt:lpstr>
      <vt:lpstr>Times New Roman</vt:lpstr>
      <vt:lpstr>Trebuchet MS</vt:lpstr>
      <vt:lpstr>20140311PresentationUWTSDTemplate</vt:lpstr>
      <vt:lpstr> Introduction to Digital Marketing</vt:lpstr>
      <vt:lpstr>Learning objectives</vt:lpstr>
      <vt:lpstr>Quick quiz</vt:lpstr>
      <vt:lpstr>PowerPoint Presentation</vt:lpstr>
      <vt:lpstr>PowerPoint Presentation</vt:lpstr>
      <vt:lpstr>PowerPoint Presentation</vt:lpstr>
      <vt:lpstr>PowerPoint Presentation</vt:lpstr>
      <vt:lpstr>PowerPoint Presentation</vt:lpstr>
      <vt:lpstr>Discussion</vt:lpstr>
      <vt:lpstr>What is Digital Disruption?</vt:lpstr>
      <vt:lpstr>Digital Disruption</vt:lpstr>
      <vt:lpstr>Jargon</vt:lpstr>
      <vt:lpstr>Jargon</vt:lpstr>
      <vt:lpstr>What is marketing?</vt:lpstr>
      <vt:lpstr>What is marketing?</vt:lpstr>
      <vt:lpstr>How digital technologies support marketing</vt:lpstr>
      <vt:lpstr>Benefits of digital marketing – The 5Ss</vt:lpstr>
      <vt:lpstr>Applications of digital marketing</vt:lpstr>
      <vt:lpstr>It’s all media! </vt:lpstr>
      <vt:lpstr>New Media</vt:lpstr>
      <vt:lpstr>New Media (Continued) </vt:lpstr>
      <vt:lpstr>What is digital marketing?</vt:lpstr>
      <vt:lpstr>PowerPoint Presentation</vt:lpstr>
      <vt:lpstr>The Challenge</vt:lpstr>
      <vt:lpstr>The Opportunity</vt:lpstr>
      <vt:lpstr>Digital marketing goals/presence</vt:lpstr>
      <vt:lpstr>Benefits /differences of digital media</vt:lpstr>
      <vt:lpstr>PowerPoint Presentation</vt:lpstr>
      <vt:lpstr>PowerPoint Presentation</vt:lpstr>
      <vt:lpstr>PowerPoint Presentation</vt:lpstr>
      <vt:lpstr>Social media</vt:lpstr>
      <vt:lpstr>Another social media video...</vt:lpstr>
      <vt:lpstr>Use social media!</vt:lpstr>
      <vt:lpstr>Things will never be the same…</vt:lpstr>
      <vt:lpstr>90% of web user journeys start with a search engine*. </vt:lpstr>
      <vt:lpstr>Search Marketing = SEO + PPC</vt:lpstr>
      <vt:lpstr>Entering the Blogosphere</vt:lpstr>
      <vt:lpstr>Blogger Power...</vt:lpstr>
      <vt:lpstr>What are they SAYING about us?</vt:lpstr>
      <vt:lpstr>The New DM? Email is:</vt:lpstr>
      <vt:lpstr> Email marketing </vt:lpstr>
      <vt:lpstr>Email Strategy</vt:lpstr>
      <vt:lpstr>What does Google Analytics tell us?</vt:lpstr>
      <vt:lpstr>PowerPoint Presentation</vt:lpstr>
      <vt:lpstr>Resources - Search</vt:lpstr>
      <vt:lpstr>Resources - Search</vt:lpstr>
      <vt:lpstr>Resources - Social</vt:lpstr>
      <vt:lpstr>Resources - Email</vt:lpstr>
      <vt:lpstr>Resources - Analytics</vt:lpstr>
      <vt:lpstr>Further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Jacqui Jones</cp:lastModifiedBy>
  <cp:revision>420</cp:revision>
  <cp:lastPrinted>2016-02-08T18:19:33Z</cp:lastPrinted>
  <dcterms:created xsi:type="dcterms:W3CDTF">2015-05-19T15:55:27Z</dcterms:created>
  <dcterms:modified xsi:type="dcterms:W3CDTF">2021-11-30T15:05:16Z</dcterms:modified>
</cp:coreProperties>
</file>