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117"/>
  </p:notesMasterIdLst>
  <p:sldIdLst>
    <p:sldId id="356" r:id="rId2"/>
    <p:sldId id="408" r:id="rId3"/>
    <p:sldId id="436" r:id="rId4"/>
    <p:sldId id="437" r:id="rId5"/>
    <p:sldId id="442" r:id="rId6"/>
    <p:sldId id="443" r:id="rId7"/>
    <p:sldId id="445" r:id="rId8"/>
    <p:sldId id="446" r:id="rId9"/>
    <p:sldId id="440" r:id="rId10"/>
    <p:sldId id="441" r:id="rId11"/>
    <p:sldId id="444" r:id="rId12"/>
    <p:sldId id="448" r:id="rId13"/>
    <p:sldId id="525" r:id="rId14"/>
    <p:sldId id="526" r:id="rId15"/>
    <p:sldId id="527" r:id="rId16"/>
    <p:sldId id="449" r:id="rId17"/>
    <p:sldId id="450" r:id="rId18"/>
    <p:sldId id="379" r:id="rId19"/>
    <p:sldId id="451" r:id="rId20"/>
    <p:sldId id="452" r:id="rId21"/>
    <p:sldId id="455" r:id="rId22"/>
    <p:sldId id="456" r:id="rId23"/>
    <p:sldId id="457" r:id="rId24"/>
    <p:sldId id="458" r:id="rId25"/>
    <p:sldId id="460" r:id="rId26"/>
    <p:sldId id="459" r:id="rId27"/>
    <p:sldId id="461" r:id="rId28"/>
    <p:sldId id="462" r:id="rId29"/>
    <p:sldId id="482" r:id="rId30"/>
    <p:sldId id="479" r:id="rId31"/>
    <p:sldId id="480" r:id="rId32"/>
    <p:sldId id="481" r:id="rId33"/>
    <p:sldId id="528" r:id="rId34"/>
    <p:sldId id="464" r:id="rId35"/>
    <p:sldId id="529" r:id="rId36"/>
    <p:sldId id="531" r:id="rId37"/>
    <p:sldId id="530" r:id="rId38"/>
    <p:sldId id="532" r:id="rId39"/>
    <p:sldId id="533" r:id="rId40"/>
    <p:sldId id="534" r:id="rId41"/>
    <p:sldId id="467" r:id="rId42"/>
    <p:sldId id="406" r:id="rId43"/>
    <p:sldId id="468" r:id="rId44"/>
    <p:sldId id="469" r:id="rId45"/>
    <p:sldId id="470" r:id="rId46"/>
    <p:sldId id="471" r:id="rId47"/>
    <p:sldId id="473" r:id="rId48"/>
    <p:sldId id="472" r:id="rId49"/>
    <p:sldId id="474" r:id="rId50"/>
    <p:sldId id="476" r:id="rId51"/>
    <p:sldId id="483" r:id="rId52"/>
    <p:sldId id="535" r:id="rId53"/>
    <p:sldId id="484" r:id="rId54"/>
    <p:sldId id="536" r:id="rId55"/>
    <p:sldId id="485" r:id="rId56"/>
    <p:sldId id="537" r:id="rId57"/>
    <p:sldId id="486" r:id="rId58"/>
    <p:sldId id="538" r:id="rId59"/>
    <p:sldId id="539" r:id="rId60"/>
    <p:sldId id="540" r:id="rId61"/>
    <p:sldId id="487" r:id="rId62"/>
    <p:sldId id="541" r:id="rId63"/>
    <p:sldId id="488" r:id="rId64"/>
    <p:sldId id="489" r:id="rId65"/>
    <p:sldId id="542" r:id="rId66"/>
    <p:sldId id="490" r:id="rId67"/>
    <p:sldId id="555" r:id="rId68"/>
    <p:sldId id="556" r:id="rId69"/>
    <p:sldId id="493" r:id="rId70"/>
    <p:sldId id="492" r:id="rId71"/>
    <p:sldId id="543" r:id="rId72"/>
    <p:sldId id="544" r:id="rId73"/>
    <p:sldId id="494" r:id="rId74"/>
    <p:sldId id="545" r:id="rId75"/>
    <p:sldId id="546" r:id="rId76"/>
    <p:sldId id="547" r:id="rId77"/>
    <p:sldId id="495" r:id="rId78"/>
    <p:sldId id="548" r:id="rId79"/>
    <p:sldId id="549" r:id="rId80"/>
    <p:sldId id="496" r:id="rId81"/>
    <p:sldId id="550" r:id="rId82"/>
    <p:sldId id="552" r:id="rId83"/>
    <p:sldId id="557" r:id="rId84"/>
    <p:sldId id="558" r:id="rId85"/>
    <p:sldId id="559" r:id="rId86"/>
    <p:sldId id="498" r:id="rId87"/>
    <p:sldId id="499" r:id="rId88"/>
    <p:sldId id="491" r:id="rId89"/>
    <p:sldId id="554" r:id="rId90"/>
    <p:sldId id="563" r:id="rId91"/>
    <p:sldId id="564" r:id="rId92"/>
    <p:sldId id="560" r:id="rId93"/>
    <p:sldId id="565" r:id="rId94"/>
    <p:sldId id="561" r:id="rId95"/>
    <p:sldId id="562" r:id="rId96"/>
    <p:sldId id="502" r:id="rId97"/>
    <p:sldId id="517" r:id="rId98"/>
    <p:sldId id="518" r:id="rId99"/>
    <p:sldId id="503" r:id="rId100"/>
    <p:sldId id="566" r:id="rId101"/>
    <p:sldId id="567" r:id="rId102"/>
    <p:sldId id="506" r:id="rId103"/>
    <p:sldId id="507" r:id="rId104"/>
    <p:sldId id="508" r:id="rId105"/>
    <p:sldId id="509" r:id="rId106"/>
    <p:sldId id="510" r:id="rId107"/>
    <p:sldId id="511" r:id="rId108"/>
    <p:sldId id="512" r:id="rId109"/>
    <p:sldId id="513" r:id="rId110"/>
    <p:sldId id="514" r:id="rId111"/>
    <p:sldId id="519" r:id="rId112"/>
    <p:sldId id="520" r:id="rId113"/>
    <p:sldId id="515" r:id="rId114"/>
    <p:sldId id="516" r:id="rId115"/>
    <p:sldId id="500" r:id="rId1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6270" autoAdjust="0"/>
  </p:normalViewPr>
  <p:slideViewPr>
    <p:cSldViewPr>
      <p:cViewPr>
        <p:scale>
          <a:sx n="70" d="100"/>
          <a:sy n="70" d="100"/>
        </p:scale>
        <p:origin x="-132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26/03/2022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69</a:t>
            </a:fld>
            <a:endParaRPr lang="en-GB"/>
          </a:p>
        </p:txBody>
      </p:sp>
    </p:spTree>
    <p:extLst>
      <p:ext uri="{BB962C8B-B14F-4D97-AF65-F5344CB8AC3E}">
        <p14:creationId xmlns:p14="http://schemas.microsoft.com/office/powerpoint/2010/main" val="1354958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70</a:t>
            </a:fld>
            <a:endParaRPr lang="en-GB"/>
          </a:p>
        </p:txBody>
      </p:sp>
    </p:spTree>
    <p:extLst>
      <p:ext uri="{BB962C8B-B14F-4D97-AF65-F5344CB8AC3E}">
        <p14:creationId xmlns:p14="http://schemas.microsoft.com/office/powerpoint/2010/main" val="13549584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79</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81</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82</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84</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85</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92</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http://fullhomelydivinity.org/articles/Dewi%20Sant.htm</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93</a:t>
            </a:fld>
            <a:endParaRPr lang="en-GB"/>
          </a:p>
        </p:txBody>
      </p:sp>
    </p:spTree>
    <p:extLst>
      <p:ext uri="{BB962C8B-B14F-4D97-AF65-F5344CB8AC3E}">
        <p14:creationId xmlns:p14="http://schemas.microsoft.com/office/powerpoint/2010/main" val="20963181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http://allyouneedtoknowaboutromania.weebly.com/uploads/2/4/3/8/24386169/9330166_orig.jpg</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100</a:t>
            </a:fld>
            <a:endParaRPr lang="en-GB"/>
          </a:p>
        </p:txBody>
      </p:sp>
    </p:spTree>
    <p:extLst>
      <p:ext uri="{BB962C8B-B14F-4D97-AF65-F5344CB8AC3E}">
        <p14:creationId xmlns:p14="http://schemas.microsoft.com/office/powerpoint/2010/main" val="870906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26/03/2022</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26/03/2022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26/03/2022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26/03/2022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26/03/2022</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NJWK0SDvbWY"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youtube.com/watch?v=q3y0OWeMqCk" TargetMode="External"/><Relationship Id="rId5" Type="http://schemas.openxmlformats.org/officeDocument/2006/relationships/hyperlink" Target="https://www.bilibili.com/s/video/BV14K41137z4" TargetMode="External"/><Relationship Id="rId4" Type="http://schemas.openxmlformats.org/officeDocument/2006/relationships/hyperlink" Target="https://www.youtube.com/watch?v=GnJ7F_o1O7Q"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1Uv80xQejrg&amp;t=24s"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vrBHd41YqTc"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9.gif"/><Relationship Id="rId4" Type="http://schemas.openxmlformats.org/officeDocument/2006/relationships/image" Target="../media/image18.jpeg"/></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hyperlink" Target="https://www.youtube.com/watch?v=orzrnEzKbaE" TargetMode="External"/><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8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hyperlink" Target="https://www.youtube.com/watch?v=CH-_GwoO4xI"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youtube.com/watch?v=TIJN-YY_3Qc" TargetMode="External"/></Relationships>
</file>

<file path=ppt/slides/_rels/slide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98.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0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gif"/></Relationships>
</file>

<file path=ppt/slides/_rels/slide112.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youtube.com/watch?v=GihrWuysnrc" TargetMode="External"/></Relationships>
</file>

<file path=ppt/slides/_rels/slide1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a:t>
            </a:r>
            <a:r>
              <a:rPr lang="en-GB" sz="3600" b="1" dirty="0" smtClean="0">
                <a:latin typeface="Georgia" panose="02040502050405020303" pitchFamily="18" charset="0"/>
                <a:cs typeface="Arial" panose="020B0604020202020204" pitchFamily="34" charset="0"/>
              </a:rPr>
              <a:t>III </a:t>
            </a:r>
            <a:endParaRPr lang="en-GB" sz="3600" b="1" dirty="0">
              <a:latin typeface="Georgia" panose="02040502050405020303" pitchFamily="18" charset="0"/>
              <a:cs typeface="Arial" panose="020B0604020202020204" pitchFamily="34" charset="0"/>
            </a:endParaRP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339753" y="4221088"/>
            <a:ext cx="4747578" cy="1631216"/>
          </a:xfrm>
          <a:prstGeom prst="rect">
            <a:avLst/>
          </a:prstGeom>
          <a:noFill/>
        </p:spPr>
        <p:txBody>
          <a:bodyPr wrap="square" rtlCol="0">
            <a:spAutoFit/>
          </a:bodyPr>
          <a:lstStyle/>
          <a:p>
            <a:r>
              <a:rPr lang="en-GB" sz="2000" dirty="0">
                <a:latin typeface="Georgia" panose="02040502050405020303" pitchFamily="18" charset="0"/>
              </a:rPr>
              <a:t>Module code: </a:t>
            </a:r>
            <a:r>
              <a:rPr lang="en-GB" sz="2000" dirty="0" smtClean="0">
                <a:latin typeface="Georgia" panose="02040502050405020303" pitchFamily="18" charset="0"/>
              </a:rPr>
              <a:t>SICH6011</a:t>
            </a:r>
            <a:endParaRPr lang="en-GB" sz="2000" dirty="0">
              <a:latin typeface="Georgia" panose="02040502050405020303" pitchFamily="18" charset="0"/>
            </a:endParaRP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21 March 2022</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a:t>
            </a:r>
            <a:r>
              <a:rPr lang="en-GB" sz="2000" dirty="0">
                <a:latin typeface="Georgia" panose="02040502050405020303" pitchFamily="18" charset="0"/>
              </a:rPr>
              <a:t>UWTSD,  </a:t>
            </a:r>
            <a:endParaRPr lang="en-GB" sz="2000" dirty="0" smtClean="0">
              <a:latin typeface="Georgia" panose="02040502050405020303" pitchFamily="18" charset="0"/>
            </a:endParaRP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4100" name="Picture 4" descr="F:\Xiaocong孝聰_PostcardPhoto\2020.04.10\_MG_4910_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2168" y="1196752"/>
            <a:ext cx="7600950" cy="5068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4" name="TextBox 3"/>
          <p:cNvSpPr txBox="1"/>
          <p:nvPr/>
        </p:nvSpPr>
        <p:spPr>
          <a:xfrm>
            <a:off x="1141550" y="3083131"/>
            <a:ext cx="2116563" cy="830997"/>
          </a:xfrm>
          <a:prstGeom prst="rect">
            <a:avLst/>
          </a:prstGeom>
          <a:noFill/>
        </p:spPr>
        <p:txBody>
          <a:bodyPr wrap="square" rtlCol="0">
            <a:spAutoFit/>
          </a:bodyPr>
          <a:lstStyle/>
          <a:p>
            <a:pPr algn="ctr"/>
            <a:r>
              <a:rPr lang="en-GB" sz="2400" dirty="0" smtClean="0">
                <a:latin typeface="Georgia" panose="02040502050405020303" pitchFamily="18" charset="0"/>
              </a:rPr>
              <a:t>Pan </a:t>
            </a:r>
            <a:r>
              <a:rPr lang="en-GB" sz="2400" dirty="0" err="1" smtClean="0">
                <a:latin typeface="Georgia" panose="02040502050405020303" pitchFamily="18" charset="0"/>
              </a:rPr>
              <a:t>Weng</a:t>
            </a:r>
            <a:r>
              <a:rPr lang="en-US" altLang="zh-CN" sz="2400" dirty="0" err="1" smtClean="0">
                <a:latin typeface="Georgia" panose="02040502050405020303" pitchFamily="18" charset="0"/>
              </a:rPr>
              <a:t>uo</a:t>
            </a:r>
            <a:r>
              <a:rPr lang="zh-CN" altLang="en-US" sz="2400" dirty="0" smtClean="0">
                <a:latin typeface="Georgia" panose="02040502050405020303" pitchFamily="18" charset="0"/>
              </a:rPr>
              <a:t>潘文國</a:t>
            </a:r>
            <a:endParaRPr lang="en-GB" sz="2400" dirty="0">
              <a:latin typeface="Georgia" panose="02040502050405020303" pitchFamily="18" charset="0"/>
            </a:endParaRPr>
          </a:p>
        </p:txBody>
      </p:sp>
      <p:sp>
        <p:nvSpPr>
          <p:cNvPr id="5" name="TextBox 4"/>
          <p:cNvSpPr txBox="1"/>
          <p:nvPr/>
        </p:nvSpPr>
        <p:spPr>
          <a:xfrm>
            <a:off x="1011699" y="1591218"/>
            <a:ext cx="2376264" cy="830997"/>
          </a:xfrm>
          <a:prstGeom prst="rect">
            <a:avLst/>
          </a:prstGeom>
          <a:noFill/>
        </p:spPr>
        <p:txBody>
          <a:bodyPr wrap="square" rtlCol="0">
            <a:spAutoFit/>
          </a:bodyPr>
          <a:lstStyle/>
          <a:p>
            <a:pPr algn="ctr"/>
            <a:r>
              <a:rPr lang="en-GB" sz="2400" dirty="0" smtClean="0">
                <a:latin typeface="Georgia" panose="02040502050405020303" pitchFamily="18" charset="0"/>
              </a:rPr>
              <a:t>C</a:t>
            </a:r>
            <a:r>
              <a:rPr lang="en-US" altLang="zh-CN" sz="2400" dirty="0" err="1" smtClean="0">
                <a:latin typeface="Georgia" panose="02040502050405020303" pitchFamily="18" charset="0"/>
              </a:rPr>
              <a:t>huntang</a:t>
            </a:r>
            <a:r>
              <a:rPr lang="en-US" altLang="zh-CN" sz="2400" dirty="0" smtClean="0">
                <a:latin typeface="Georgia" panose="02040502050405020303" pitchFamily="18" charset="0"/>
              </a:rPr>
              <a:t> Chou </a:t>
            </a:r>
          </a:p>
          <a:p>
            <a:pPr algn="ctr"/>
            <a:r>
              <a:rPr lang="zh-CN" altLang="en-US" sz="2400" dirty="0" smtClean="0">
                <a:latin typeface="Georgia" panose="02040502050405020303" pitchFamily="18" charset="0"/>
              </a:rPr>
              <a:t>周春塘</a:t>
            </a:r>
            <a:endParaRPr lang="en-GB" sz="2400" dirty="0">
              <a:latin typeface="Georgia" panose="02040502050405020303" pitchFamily="18" charset="0"/>
            </a:endParaRPr>
          </a:p>
        </p:txBody>
      </p:sp>
      <p:sp>
        <p:nvSpPr>
          <p:cNvPr id="6" name="TextBox 5"/>
          <p:cNvSpPr txBox="1"/>
          <p:nvPr/>
        </p:nvSpPr>
        <p:spPr>
          <a:xfrm>
            <a:off x="6162998" y="4617935"/>
            <a:ext cx="1709594" cy="830997"/>
          </a:xfrm>
          <a:prstGeom prst="rect">
            <a:avLst/>
          </a:prstGeom>
          <a:noFill/>
        </p:spPr>
        <p:txBody>
          <a:bodyPr wrap="square" rtlCol="0">
            <a:spAutoFit/>
          </a:bodyPr>
          <a:lstStyle/>
          <a:p>
            <a:pPr algn="ctr"/>
            <a:r>
              <a:rPr lang="en-GB" sz="2400" dirty="0" smtClean="0">
                <a:latin typeface="Georgia" panose="02040502050405020303" pitchFamily="18" charset="0"/>
              </a:rPr>
              <a:t>D</a:t>
            </a:r>
            <a:r>
              <a:rPr lang="en-US" altLang="zh-CN" sz="2400" dirty="0" smtClean="0">
                <a:latin typeface="Georgia" panose="02040502050405020303" pitchFamily="18" charset="0"/>
              </a:rPr>
              <a:t>avid Hawkes</a:t>
            </a:r>
            <a:endParaRPr lang="en-GB" sz="2400" dirty="0">
              <a:latin typeface="Georgia" panose="02040502050405020303" pitchFamily="18" charset="0"/>
            </a:endParaRPr>
          </a:p>
        </p:txBody>
      </p:sp>
      <p:sp>
        <p:nvSpPr>
          <p:cNvPr id="7" name="TextBox 6"/>
          <p:cNvSpPr txBox="1"/>
          <p:nvPr/>
        </p:nvSpPr>
        <p:spPr>
          <a:xfrm>
            <a:off x="1269895" y="4334797"/>
            <a:ext cx="1859871" cy="1200329"/>
          </a:xfrm>
          <a:prstGeom prst="rect">
            <a:avLst/>
          </a:prstGeom>
          <a:noFill/>
        </p:spPr>
        <p:txBody>
          <a:bodyPr wrap="square" rtlCol="0">
            <a:spAutoFit/>
          </a:bodyPr>
          <a:lstStyle/>
          <a:p>
            <a:pPr algn="ctr"/>
            <a:r>
              <a:rPr lang="en-US" sz="2400" dirty="0" err="1">
                <a:latin typeface="Georgia" panose="02040502050405020303" pitchFamily="18" charset="0"/>
              </a:rPr>
              <a:t>Lü</a:t>
            </a:r>
            <a:r>
              <a:rPr lang="en-US" sz="2400" dirty="0">
                <a:latin typeface="Georgia" panose="02040502050405020303" pitchFamily="18" charset="0"/>
              </a:rPr>
              <a:t> </a:t>
            </a:r>
            <a:r>
              <a:rPr lang="en-US" sz="2400" dirty="0" err="1" smtClean="0">
                <a:latin typeface="Georgia" panose="02040502050405020303" pitchFamily="18" charset="0"/>
              </a:rPr>
              <a:t>Shuxiang</a:t>
            </a:r>
            <a:r>
              <a:rPr lang="en-US" sz="2400" dirty="0" smtClean="0">
                <a:latin typeface="Georgia" panose="02040502050405020303" pitchFamily="18" charset="0"/>
              </a:rPr>
              <a:t> </a:t>
            </a:r>
          </a:p>
          <a:p>
            <a:pPr algn="ctr"/>
            <a:r>
              <a:rPr lang="zh-CN" altLang="en-US" sz="2400" dirty="0" smtClean="0">
                <a:latin typeface="Georgia" panose="02040502050405020303" pitchFamily="18" charset="0"/>
              </a:rPr>
              <a:t>呂叔湘</a:t>
            </a:r>
            <a:endParaRPr lang="en-GB" sz="2000" dirty="0">
              <a:latin typeface="Georgia" panose="02040502050405020303" pitchFamily="18" charset="0"/>
            </a:endParaRPr>
          </a:p>
        </p:txBody>
      </p:sp>
      <p:sp>
        <p:nvSpPr>
          <p:cNvPr id="8" name="TextBox 7"/>
          <p:cNvSpPr txBox="1"/>
          <p:nvPr/>
        </p:nvSpPr>
        <p:spPr>
          <a:xfrm>
            <a:off x="6012160" y="1564754"/>
            <a:ext cx="1795448" cy="830997"/>
          </a:xfrm>
          <a:prstGeom prst="rect">
            <a:avLst/>
          </a:prstGeom>
          <a:noFill/>
        </p:spPr>
        <p:txBody>
          <a:bodyPr wrap="square" rtlCol="0">
            <a:spAutoFit/>
          </a:bodyPr>
          <a:lstStyle/>
          <a:p>
            <a:pPr algn="ctr"/>
            <a:r>
              <a:rPr lang="en-US" sz="2400" dirty="0" smtClean="0">
                <a:latin typeface="Georgia" panose="02040502050405020303" pitchFamily="18" charset="0"/>
              </a:rPr>
              <a:t>Ye </a:t>
            </a:r>
            <a:r>
              <a:rPr lang="en-US" sz="2400" dirty="0" err="1" smtClean="0">
                <a:latin typeface="Georgia" panose="02040502050405020303" pitchFamily="18" charset="0"/>
              </a:rPr>
              <a:t>Jiaying</a:t>
            </a:r>
            <a:r>
              <a:rPr lang="en-US" sz="2400" dirty="0" smtClean="0">
                <a:latin typeface="Georgia" panose="02040502050405020303" pitchFamily="18" charset="0"/>
              </a:rPr>
              <a:t> </a:t>
            </a:r>
            <a:r>
              <a:rPr lang="zh-CN" altLang="en-US" sz="2400" dirty="0" smtClean="0">
                <a:latin typeface="Georgia" panose="02040502050405020303" pitchFamily="18" charset="0"/>
              </a:rPr>
              <a:t>葉嘉瑩</a:t>
            </a:r>
            <a:endParaRPr lang="en-GB" sz="2400" dirty="0">
              <a:latin typeface="Georgia" panose="02040502050405020303" pitchFamily="18" charset="0"/>
            </a:endParaRPr>
          </a:p>
        </p:txBody>
      </p:sp>
      <p:sp>
        <p:nvSpPr>
          <p:cNvPr id="11" name="TextBox 10"/>
          <p:cNvSpPr txBox="1"/>
          <p:nvPr/>
        </p:nvSpPr>
        <p:spPr>
          <a:xfrm>
            <a:off x="3639844" y="2884602"/>
            <a:ext cx="1746789" cy="1200329"/>
          </a:xfrm>
          <a:prstGeom prst="rect">
            <a:avLst/>
          </a:prstGeom>
          <a:noFill/>
        </p:spPr>
        <p:txBody>
          <a:bodyPr wrap="square" rtlCol="0">
            <a:spAutoFit/>
          </a:bodyPr>
          <a:lstStyle/>
          <a:p>
            <a:pPr algn="ctr"/>
            <a:r>
              <a:rPr lang="en-US" sz="2400" dirty="0" smtClean="0">
                <a:latin typeface="Georgia" panose="02040502050405020303" pitchFamily="18" charset="0"/>
              </a:rPr>
              <a:t>Xu </a:t>
            </a:r>
            <a:r>
              <a:rPr lang="en-US" sz="2400" dirty="0" err="1" smtClean="0">
                <a:latin typeface="Georgia" panose="02040502050405020303" pitchFamily="18" charset="0"/>
              </a:rPr>
              <a:t>Yuanchong</a:t>
            </a:r>
            <a:r>
              <a:rPr lang="zh-CN" altLang="en-US" sz="2400" dirty="0" smtClean="0">
                <a:latin typeface="Georgia" panose="02040502050405020303" pitchFamily="18" charset="0"/>
              </a:rPr>
              <a:t>許淵衝</a:t>
            </a:r>
            <a:endParaRPr lang="en-GB" sz="2400" dirty="0">
              <a:latin typeface="Georgia" panose="02040502050405020303" pitchFamily="18" charset="0"/>
            </a:endParaRPr>
          </a:p>
        </p:txBody>
      </p:sp>
      <p:sp>
        <p:nvSpPr>
          <p:cNvPr id="12" name="TextBox 11"/>
          <p:cNvSpPr txBox="1"/>
          <p:nvPr/>
        </p:nvSpPr>
        <p:spPr>
          <a:xfrm>
            <a:off x="3444821" y="1591218"/>
            <a:ext cx="2116563" cy="461665"/>
          </a:xfrm>
          <a:prstGeom prst="rect">
            <a:avLst/>
          </a:prstGeom>
          <a:noFill/>
        </p:spPr>
        <p:txBody>
          <a:bodyPr wrap="square" rtlCol="0">
            <a:spAutoFit/>
          </a:bodyPr>
          <a:lstStyle/>
          <a:p>
            <a:pPr algn="ctr"/>
            <a:r>
              <a:rPr lang="en-US" altLang="zh-CN" sz="2400" dirty="0" err="1" smtClean="0">
                <a:latin typeface="Georgia" panose="02040502050405020303" pitchFamily="18" charset="0"/>
              </a:rPr>
              <a:t>Gu</a:t>
            </a:r>
            <a:r>
              <a:rPr lang="en-US" altLang="zh-CN" sz="2400" dirty="0" smtClean="0">
                <a:latin typeface="Georgia" panose="02040502050405020303" pitchFamily="18" charset="0"/>
              </a:rPr>
              <a:t> Sui </a:t>
            </a:r>
            <a:r>
              <a:rPr lang="zh-CN" altLang="en-US" sz="2400" dirty="0" smtClean="0">
                <a:latin typeface="Georgia" panose="02040502050405020303" pitchFamily="18" charset="0"/>
              </a:rPr>
              <a:t>顧隨</a:t>
            </a:r>
            <a:endParaRPr lang="en-GB" sz="2400" dirty="0">
              <a:latin typeface="Georgia" panose="02040502050405020303" pitchFamily="18" charset="0"/>
            </a:endParaRPr>
          </a:p>
        </p:txBody>
      </p:sp>
      <p:sp>
        <p:nvSpPr>
          <p:cNvPr id="13" name="TextBox 12"/>
          <p:cNvSpPr txBox="1"/>
          <p:nvPr/>
        </p:nvSpPr>
        <p:spPr>
          <a:xfrm>
            <a:off x="5791183" y="3067792"/>
            <a:ext cx="2453225" cy="830997"/>
          </a:xfrm>
          <a:prstGeom prst="rect">
            <a:avLst/>
          </a:prstGeom>
          <a:noFill/>
        </p:spPr>
        <p:txBody>
          <a:bodyPr wrap="square" rtlCol="0">
            <a:spAutoFit/>
          </a:bodyPr>
          <a:lstStyle/>
          <a:p>
            <a:pPr algn="ctr"/>
            <a:r>
              <a:rPr lang="en-US" sz="2400" dirty="0" smtClean="0">
                <a:latin typeface="Georgia" panose="02040502050405020303" pitchFamily="18" charset="0"/>
              </a:rPr>
              <a:t>Wang Wei-Yung </a:t>
            </a:r>
            <a:r>
              <a:rPr lang="zh-CN" altLang="en-US" sz="2400" dirty="0" smtClean="0">
                <a:latin typeface="Georgia" panose="02040502050405020303" pitchFamily="18" charset="0"/>
              </a:rPr>
              <a:t>王偉勇</a:t>
            </a:r>
            <a:endParaRPr lang="en-GB" sz="2400" dirty="0">
              <a:latin typeface="Georgia" panose="02040502050405020303" pitchFamily="18" charset="0"/>
            </a:endParaRPr>
          </a:p>
        </p:txBody>
      </p:sp>
      <p:sp>
        <p:nvSpPr>
          <p:cNvPr id="14" name="TextBox 13"/>
          <p:cNvSpPr txBox="1"/>
          <p:nvPr/>
        </p:nvSpPr>
        <p:spPr>
          <a:xfrm>
            <a:off x="3444820" y="4643177"/>
            <a:ext cx="2116563" cy="830997"/>
          </a:xfrm>
          <a:prstGeom prst="rect">
            <a:avLst/>
          </a:prstGeom>
          <a:noFill/>
        </p:spPr>
        <p:txBody>
          <a:bodyPr wrap="square" rtlCol="0">
            <a:spAutoFit/>
          </a:bodyPr>
          <a:lstStyle/>
          <a:p>
            <a:pPr algn="ctr"/>
            <a:r>
              <a:rPr lang="en-US" sz="2400" dirty="0" smtClean="0">
                <a:latin typeface="Georgia" panose="02040502050405020303" pitchFamily="18" charset="0"/>
              </a:rPr>
              <a:t>Yang </a:t>
            </a:r>
            <a:r>
              <a:rPr lang="en-US" sz="2400" dirty="0" err="1" smtClean="0">
                <a:latin typeface="Georgia" panose="02040502050405020303" pitchFamily="18" charset="0"/>
              </a:rPr>
              <a:t>Xianyi</a:t>
            </a:r>
            <a:endParaRPr lang="en-US" sz="2400" dirty="0" smtClean="0">
              <a:latin typeface="Georgia" panose="02040502050405020303" pitchFamily="18" charset="0"/>
            </a:endParaRPr>
          </a:p>
          <a:p>
            <a:pPr algn="ctr"/>
            <a:r>
              <a:rPr lang="zh-CN" altLang="en-US" sz="2400" dirty="0" smtClean="0">
                <a:latin typeface="Georgia" panose="02040502050405020303" pitchFamily="18" charset="0"/>
              </a:rPr>
              <a:t>楊憲益</a:t>
            </a:r>
            <a:endParaRPr lang="en-GB" sz="2400" dirty="0">
              <a:latin typeface="Georgia" panose="02040502050405020303" pitchFamily="18" charset="0"/>
            </a:endParaRPr>
          </a:p>
        </p:txBody>
      </p:sp>
    </p:spTree>
    <p:extLst>
      <p:ext uri="{BB962C8B-B14F-4D97-AF65-F5344CB8AC3E}">
        <p14:creationId xmlns:p14="http://schemas.microsoft.com/office/powerpoint/2010/main" val="1680324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6" name="TextBox 5"/>
          <p:cNvSpPr txBox="1"/>
          <p:nvPr/>
        </p:nvSpPr>
        <p:spPr>
          <a:xfrm>
            <a:off x="374868" y="806077"/>
            <a:ext cx="8385943" cy="5478423"/>
          </a:xfrm>
          <a:prstGeom prst="rect">
            <a:avLst/>
          </a:prstGeom>
          <a:noFill/>
        </p:spPr>
        <p:txBody>
          <a:bodyPr wrap="square" rtlCol="0">
            <a:spAutoFit/>
          </a:bodyPr>
          <a:lstStyle/>
          <a:p>
            <a:r>
              <a:rPr lang="en-US" altLang="zh-CN" sz="3000" b="1" dirty="0" smtClean="0">
                <a:latin typeface="Georgia" panose="02040502050405020303" pitchFamily="18" charset="0"/>
              </a:rPr>
              <a:t>Learning objectives:</a:t>
            </a:r>
          </a:p>
          <a:p>
            <a:endParaRPr lang="en-US" altLang="zh-CN" sz="2000" dirty="0" smtClean="0">
              <a:latin typeface="Georgia" panose="02040502050405020303" pitchFamily="18" charset="0"/>
            </a:endParaRPr>
          </a:p>
          <a:p>
            <a:pPr marL="971550" lvl="1" indent="-514350">
              <a:buFont typeface="+mj-lt"/>
              <a:buAutoNum type="arabicPeriod"/>
            </a:pPr>
            <a:r>
              <a:rPr lang="en-GB" altLang="zh-CN" sz="2500" i="1" dirty="0" smtClean="0">
                <a:latin typeface="Georgia" panose="02040502050405020303" pitchFamily="18" charset="0"/>
              </a:rPr>
              <a:t>To explore </a:t>
            </a:r>
            <a:r>
              <a:rPr lang="en-GB" altLang="zh-CN" sz="2500" i="1" dirty="0">
                <a:latin typeface="Georgia" panose="02040502050405020303" pitchFamily="18" charset="0"/>
              </a:rPr>
              <a:t>the linguistic subtleties in translating Chinese </a:t>
            </a:r>
            <a:r>
              <a:rPr lang="en-GB" altLang="zh-CN" sz="2500" i="1" dirty="0" err="1">
                <a:latin typeface="Georgia" panose="02040502050405020303" pitchFamily="18" charset="0"/>
              </a:rPr>
              <a:t>shi</a:t>
            </a:r>
            <a:r>
              <a:rPr lang="en-GB" altLang="zh-CN" sz="2500" i="1" dirty="0">
                <a:latin typeface="Georgia" panose="02040502050405020303" pitchFamily="18" charset="0"/>
              </a:rPr>
              <a:t>-poetry into English</a:t>
            </a:r>
          </a:p>
          <a:p>
            <a:pPr marL="971550" lvl="1" indent="-514350">
              <a:buFont typeface="+mj-lt"/>
              <a:buAutoNum type="arabicPeriod"/>
            </a:pPr>
            <a:r>
              <a:rPr lang="en-GB" altLang="zh-CN" sz="2500" i="1" dirty="0" smtClean="0">
                <a:latin typeface="Georgia" panose="02040502050405020303" pitchFamily="18" charset="0"/>
              </a:rPr>
              <a:t>To critically </a:t>
            </a:r>
            <a:r>
              <a:rPr lang="en-GB" altLang="zh-CN" sz="2500" i="1" dirty="0">
                <a:latin typeface="Georgia" panose="02040502050405020303" pitchFamily="18" charset="0"/>
              </a:rPr>
              <a:t>evaluate a selection of </a:t>
            </a:r>
            <a:r>
              <a:rPr lang="en-GB" altLang="zh-CN" sz="2500" i="1" dirty="0" err="1" smtClean="0">
                <a:latin typeface="Georgia" panose="02040502050405020303" pitchFamily="18" charset="0"/>
              </a:rPr>
              <a:t>shi</a:t>
            </a:r>
            <a:r>
              <a:rPr lang="en-GB" altLang="zh-CN" sz="2500" i="1" dirty="0" smtClean="0">
                <a:latin typeface="Georgia" panose="02040502050405020303" pitchFamily="18" charset="0"/>
              </a:rPr>
              <a:t>-poetry</a:t>
            </a:r>
            <a:endParaRPr lang="en-GB" altLang="zh-CN" sz="2500" i="1" dirty="0">
              <a:latin typeface="Georgia" panose="02040502050405020303" pitchFamily="18" charset="0"/>
            </a:endParaRP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be </a:t>
            </a:r>
            <a:r>
              <a:rPr lang="en-GB" altLang="zh-CN" sz="2500" i="1" dirty="0">
                <a:latin typeface="Georgia" panose="02040502050405020303" pitchFamily="18" charset="0"/>
              </a:rPr>
              <a:t>aware of common issues related to translating </a:t>
            </a:r>
            <a:r>
              <a:rPr lang="en-GB" altLang="zh-CN" sz="2500" i="1" dirty="0" err="1">
                <a:latin typeface="Georgia" panose="02040502050405020303" pitchFamily="18" charset="0"/>
              </a:rPr>
              <a:t>shi</a:t>
            </a:r>
            <a:r>
              <a:rPr lang="en-GB" altLang="zh-CN" sz="2500" i="1" dirty="0">
                <a:latin typeface="Georgia" panose="02040502050405020303" pitchFamily="18" charset="0"/>
              </a:rPr>
              <a:t>-poetry into English</a:t>
            </a: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develop </a:t>
            </a:r>
            <a:r>
              <a:rPr lang="en-GB" altLang="zh-CN" sz="2500" i="1" dirty="0">
                <a:latin typeface="Georgia" panose="02040502050405020303" pitchFamily="18" charset="0"/>
              </a:rPr>
              <a:t>a comparative understanding and evaluation of the different translations and interpretations of a selection of </a:t>
            </a:r>
            <a:r>
              <a:rPr lang="en-GB" altLang="zh-CN" sz="2500" i="1" dirty="0" err="1" smtClean="0">
                <a:latin typeface="Georgia" panose="02040502050405020303" pitchFamily="18" charset="0"/>
              </a:rPr>
              <a:t>shi</a:t>
            </a:r>
            <a:r>
              <a:rPr lang="en-GB" altLang="zh-CN" sz="2500" i="1" dirty="0" smtClean="0">
                <a:latin typeface="Georgia" panose="02040502050405020303" pitchFamily="18" charset="0"/>
              </a:rPr>
              <a:t>-poetry</a:t>
            </a:r>
            <a:endParaRPr lang="en-GB" altLang="zh-CN" sz="2500" i="1" dirty="0">
              <a:latin typeface="Georgia" panose="02040502050405020303" pitchFamily="18" charset="0"/>
            </a:endParaRP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gain </a:t>
            </a:r>
            <a:r>
              <a:rPr lang="en-GB" altLang="zh-CN" sz="2500" i="1" dirty="0">
                <a:latin typeface="Georgia" panose="02040502050405020303" pitchFamily="18" charset="0"/>
              </a:rPr>
              <a:t>an understanding and sophisticated knowledge of the various techniques and methodologies used in translating Chinese </a:t>
            </a:r>
            <a:r>
              <a:rPr lang="en-GB" altLang="zh-CN" sz="2500" i="1" dirty="0" err="1">
                <a:latin typeface="Georgia" panose="02040502050405020303" pitchFamily="18" charset="0"/>
              </a:rPr>
              <a:t>shi</a:t>
            </a:r>
            <a:r>
              <a:rPr lang="en-GB" altLang="zh-CN" sz="2500" i="1" dirty="0">
                <a:latin typeface="Georgia" panose="02040502050405020303" pitchFamily="18" charset="0"/>
              </a:rPr>
              <a:t>-poetry into English</a:t>
            </a:r>
          </a:p>
        </p:txBody>
      </p:sp>
    </p:spTree>
    <p:extLst>
      <p:ext uri="{BB962C8B-B14F-4D97-AF65-F5344CB8AC3E}">
        <p14:creationId xmlns:p14="http://schemas.microsoft.com/office/powerpoint/2010/main" val="20433242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6" name="TextBox 5"/>
          <p:cNvSpPr txBox="1"/>
          <p:nvPr/>
        </p:nvSpPr>
        <p:spPr>
          <a:xfrm>
            <a:off x="467544" y="1633514"/>
            <a:ext cx="8385943" cy="4308872"/>
          </a:xfrm>
          <a:prstGeom prst="rect">
            <a:avLst/>
          </a:prstGeom>
          <a:noFill/>
        </p:spPr>
        <p:txBody>
          <a:bodyPr wrap="square" rtlCol="0">
            <a:spAutoFit/>
          </a:bodyPr>
          <a:lstStyle/>
          <a:p>
            <a:r>
              <a:rPr lang="en-US" altLang="zh-CN" sz="2900" b="1" dirty="0" smtClean="0">
                <a:latin typeface="Georgia" panose="02040502050405020303" pitchFamily="18" charset="0"/>
              </a:rPr>
              <a:t>In other words:</a:t>
            </a:r>
          </a:p>
          <a:p>
            <a:endParaRPr lang="en-US" altLang="zh-CN" sz="2000" dirty="0" smtClean="0">
              <a:latin typeface="Georgia" panose="02040502050405020303" pitchFamily="18" charset="0"/>
            </a:endParaRPr>
          </a:p>
          <a:p>
            <a:pPr marL="971550" lvl="1" indent="-514350">
              <a:buFont typeface="+mj-lt"/>
              <a:buAutoNum type="arabicPeriod"/>
            </a:pPr>
            <a:r>
              <a:rPr lang="en-GB" altLang="zh-CN" sz="2500" i="1" dirty="0" smtClean="0">
                <a:latin typeface="Georgia" panose="02040502050405020303" pitchFamily="18" charset="0"/>
              </a:rPr>
              <a:t>To understand </a:t>
            </a:r>
            <a:r>
              <a:rPr lang="en-GB" altLang="zh-CN" sz="2500" i="1" dirty="0">
                <a:latin typeface="Georgia" panose="02040502050405020303" pitchFamily="18" charset="0"/>
              </a:rPr>
              <a:t>key </a:t>
            </a:r>
            <a:r>
              <a:rPr lang="en-GB" altLang="zh-CN" sz="2500" i="1" dirty="0" smtClean="0">
                <a:latin typeface="Georgia" panose="02040502050405020303" pitchFamily="18" charset="0"/>
              </a:rPr>
              <a:t>features, historical and cultural backgrounds </a:t>
            </a:r>
            <a:r>
              <a:rPr lang="en-GB" altLang="zh-CN" sz="2500" i="1" dirty="0">
                <a:latin typeface="Georgia" panose="02040502050405020303" pitchFamily="18" charset="0"/>
              </a:rPr>
              <a:t>of Chinese </a:t>
            </a:r>
            <a:r>
              <a:rPr lang="en-GB" altLang="zh-CN" sz="2500" i="1" dirty="0" err="1">
                <a:latin typeface="Georgia" panose="02040502050405020303" pitchFamily="18" charset="0"/>
              </a:rPr>
              <a:t>shi</a:t>
            </a:r>
            <a:r>
              <a:rPr lang="en-GB" altLang="zh-CN" sz="2500" i="1" dirty="0">
                <a:latin typeface="Georgia" panose="02040502050405020303" pitchFamily="18" charset="0"/>
              </a:rPr>
              <a:t>-poetry </a:t>
            </a:r>
            <a:endParaRPr lang="en-GB" altLang="zh-CN" sz="2500" i="1" dirty="0" smtClean="0">
              <a:latin typeface="Georgia" panose="02040502050405020303" pitchFamily="18" charset="0"/>
            </a:endParaRPr>
          </a:p>
          <a:p>
            <a:pPr marL="971550" lvl="1" indent="-514350">
              <a:buFont typeface="+mj-lt"/>
              <a:buAutoNum type="arabicPeriod"/>
            </a:pPr>
            <a:r>
              <a:rPr lang="en-GB" altLang="zh-CN" sz="2500" i="1" dirty="0" smtClean="0">
                <a:latin typeface="Georgia" panose="02040502050405020303" pitchFamily="18" charset="0"/>
              </a:rPr>
              <a:t>To understand </a:t>
            </a:r>
            <a:r>
              <a:rPr lang="en-GB" altLang="zh-CN" sz="2500" i="1" dirty="0">
                <a:latin typeface="Georgia" panose="02040502050405020303" pitchFamily="18" charset="0"/>
              </a:rPr>
              <a:t>what makes a good </a:t>
            </a:r>
            <a:r>
              <a:rPr lang="en-GB" altLang="zh-CN" sz="2500" i="1" dirty="0" err="1" smtClean="0">
                <a:latin typeface="Georgia" panose="02040502050405020303" pitchFamily="18" charset="0"/>
              </a:rPr>
              <a:t>shi</a:t>
            </a:r>
            <a:r>
              <a:rPr lang="en-GB" altLang="zh-CN" sz="2500" i="1" dirty="0" smtClean="0">
                <a:latin typeface="Georgia" panose="02040502050405020303" pitchFamily="18" charset="0"/>
              </a:rPr>
              <a:t>-poetry</a:t>
            </a:r>
            <a:endParaRPr lang="en-GB" altLang="zh-CN" sz="2500" i="1" dirty="0">
              <a:latin typeface="Georgia" panose="02040502050405020303" pitchFamily="18" charset="0"/>
            </a:endParaRP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understand </a:t>
            </a:r>
            <a:r>
              <a:rPr lang="en-GB" altLang="zh-CN" sz="2500" i="1" dirty="0">
                <a:latin typeface="Georgia" panose="02040502050405020303" pitchFamily="18" charset="0"/>
              </a:rPr>
              <a:t>key </a:t>
            </a:r>
            <a:r>
              <a:rPr lang="en-GB" altLang="zh-CN" sz="2500" i="1" dirty="0" smtClean="0">
                <a:latin typeface="Georgia" panose="02040502050405020303" pitchFamily="18" charset="0"/>
              </a:rPr>
              <a:t>features, </a:t>
            </a:r>
            <a:r>
              <a:rPr lang="en-GB" altLang="zh-CN" sz="2500" i="1" dirty="0">
                <a:latin typeface="Georgia" panose="02040502050405020303" pitchFamily="18" charset="0"/>
              </a:rPr>
              <a:t>historical and cultural backgrounds</a:t>
            </a:r>
            <a:r>
              <a:rPr lang="en-GB" altLang="zh-CN" sz="2500" i="1" dirty="0" smtClean="0">
                <a:latin typeface="Georgia" panose="02040502050405020303" pitchFamily="18" charset="0"/>
              </a:rPr>
              <a:t> </a:t>
            </a:r>
            <a:r>
              <a:rPr lang="en-GB" altLang="zh-CN" sz="2500" i="1" dirty="0">
                <a:latin typeface="Georgia" panose="02040502050405020303" pitchFamily="18" charset="0"/>
              </a:rPr>
              <a:t>of English poetry  </a:t>
            </a: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understand </a:t>
            </a:r>
            <a:r>
              <a:rPr lang="en-GB" altLang="zh-CN" sz="2500" i="1" dirty="0">
                <a:latin typeface="Georgia" panose="02040502050405020303" pitchFamily="18" charset="0"/>
              </a:rPr>
              <a:t>what makes a good English poem</a:t>
            </a: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be </a:t>
            </a:r>
            <a:r>
              <a:rPr lang="en-GB" altLang="zh-CN" sz="2500" i="1" dirty="0">
                <a:latin typeface="Georgia" panose="02040502050405020303" pitchFamily="18" charset="0"/>
              </a:rPr>
              <a:t>aware of key aspects of translating classical Chinese texts into English </a:t>
            </a:r>
          </a:p>
          <a:p>
            <a:pPr marL="971550" lvl="1" indent="-514350">
              <a:buFont typeface="+mj-lt"/>
              <a:buAutoNum type="arabicPeriod"/>
            </a:pPr>
            <a:r>
              <a:rPr lang="en-GB" altLang="zh-CN" sz="2500" i="1" dirty="0">
                <a:latin typeface="Georgia" panose="02040502050405020303" pitchFamily="18" charset="0"/>
              </a:rPr>
              <a:t>To </a:t>
            </a:r>
            <a:r>
              <a:rPr lang="en-GB" altLang="zh-CN" sz="2500" i="1" dirty="0" smtClean="0">
                <a:latin typeface="Georgia" panose="02040502050405020303" pitchFamily="18" charset="0"/>
              </a:rPr>
              <a:t>know </a:t>
            </a:r>
            <a:r>
              <a:rPr lang="en-GB" altLang="zh-CN" sz="2500" i="1" dirty="0">
                <a:latin typeface="Georgia" panose="02040502050405020303" pitchFamily="18" charset="0"/>
              </a:rPr>
              <a:t>how to translate </a:t>
            </a:r>
            <a:r>
              <a:rPr lang="en-GB" altLang="zh-CN" sz="2500" i="1" dirty="0" err="1">
                <a:latin typeface="Georgia" panose="02040502050405020303" pitchFamily="18" charset="0"/>
              </a:rPr>
              <a:t>shi</a:t>
            </a:r>
            <a:r>
              <a:rPr lang="en-GB" altLang="zh-CN" sz="2500" i="1" dirty="0">
                <a:latin typeface="Georgia" panose="02040502050405020303" pitchFamily="18" charset="0"/>
              </a:rPr>
              <a:t>-poetry into English </a:t>
            </a:r>
          </a:p>
        </p:txBody>
      </p:sp>
    </p:spTree>
    <p:extLst>
      <p:ext uri="{BB962C8B-B14F-4D97-AF65-F5344CB8AC3E}">
        <p14:creationId xmlns:p14="http://schemas.microsoft.com/office/powerpoint/2010/main" val="39480124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6" name="TextBox 5"/>
          <p:cNvSpPr txBox="1"/>
          <p:nvPr/>
        </p:nvSpPr>
        <p:spPr>
          <a:xfrm>
            <a:off x="427367" y="1124744"/>
            <a:ext cx="8388423" cy="5109091"/>
          </a:xfrm>
          <a:prstGeom prst="rect">
            <a:avLst/>
          </a:prstGeom>
          <a:noFill/>
        </p:spPr>
        <p:txBody>
          <a:bodyPr wrap="square" rtlCol="0">
            <a:spAutoFit/>
          </a:bodyPr>
          <a:lstStyle/>
          <a:p>
            <a:r>
              <a:rPr lang="en-US" altLang="zh-CN" sz="3000" b="1" dirty="0" smtClean="0">
                <a:latin typeface="Georgia" panose="02040502050405020303" pitchFamily="18" charset="0"/>
              </a:rPr>
              <a:t>Great expectations </a:t>
            </a:r>
            <a:r>
              <a:rPr lang="en-US" altLang="zh-CN" sz="2400" b="1" dirty="0" smtClean="0">
                <a:latin typeface="Georgia" panose="02040502050405020303" pitchFamily="18" charset="0"/>
              </a:rPr>
              <a:t>(in class)</a:t>
            </a:r>
            <a:r>
              <a:rPr lang="en-US" altLang="zh-CN" sz="3000" b="1" dirty="0" smtClean="0">
                <a:latin typeface="Georgia" panose="02040502050405020303" pitchFamily="18" charset="0"/>
              </a:rPr>
              <a:t>:</a:t>
            </a:r>
          </a:p>
          <a:p>
            <a:endParaRPr lang="en-US" altLang="zh-CN" sz="3200" b="1" dirty="0" smtClean="0">
              <a:latin typeface="Georgia" panose="02040502050405020303" pitchFamily="18" charset="0"/>
            </a:endParaRPr>
          </a:p>
          <a:p>
            <a:pPr marL="571500" indent="-571500">
              <a:buFont typeface="+mj-lt"/>
              <a:buAutoNum type="arabicPeriod"/>
            </a:pPr>
            <a:r>
              <a:rPr lang="en-GB" sz="2600" dirty="0" smtClean="0">
                <a:latin typeface="Georgia" panose="02040502050405020303" pitchFamily="18" charset="0"/>
              </a:rPr>
              <a:t>To </a:t>
            </a:r>
            <a:r>
              <a:rPr lang="en-GB" sz="2600" dirty="0">
                <a:latin typeface="Georgia" panose="02040502050405020303" pitchFamily="18" charset="0"/>
              </a:rPr>
              <a:t>compose </a:t>
            </a:r>
            <a:r>
              <a:rPr lang="en-GB" sz="2600" dirty="0" smtClean="0">
                <a:latin typeface="Georgia" panose="02040502050405020303" pitchFamily="18" charset="0"/>
              </a:rPr>
              <a:t>one piece of Chinese </a:t>
            </a:r>
            <a:r>
              <a:rPr lang="en-GB" sz="2600" i="1" dirty="0" err="1">
                <a:latin typeface="Georgia" panose="02040502050405020303" pitchFamily="18" charset="0"/>
              </a:rPr>
              <a:t>shi</a:t>
            </a:r>
            <a:r>
              <a:rPr lang="en-GB" sz="2600" dirty="0">
                <a:latin typeface="Georgia" panose="02040502050405020303" pitchFamily="18" charset="0"/>
              </a:rPr>
              <a:t>-poetry </a:t>
            </a:r>
            <a:r>
              <a:rPr lang="en-GB" sz="2600" dirty="0" smtClean="0">
                <a:latin typeface="Georgia" panose="02040502050405020303" pitchFamily="18" charset="0"/>
              </a:rPr>
              <a:t>and </a:t>
            </a:r>
            <a:r>
              <a:rPr lang="en-GB" sz="2600" dirty="0">
                <a:latin typeface="Georgia" panose="02040502050405020303" pitchFamily="18" charset="0"/>
              </a:rPr>
              <a:t>one </a:t>
            </a:r>
            <a:r>
              <a:rPr lang="en-GB" sz="2600" dirty="0" smtClean="0">
                <a:latin typeface="Georgia" panose="02040502050405020303" pitchFamily="18" charset="0"/>
              </a:rPr>
              <a:t>poetry </a:t>
            </a:r>
            <a:r>
              <a:rPr lang="en-GB" sz="2600" dirty="0">
                <a:latin typeface="Georgia" panose="02040502050405020303" pitchFamily="18" charset="0"/>
              </a:rPr>
              <a:t>in </a:t>
            </a:r>
            <a:r>
              <a:rPr lang="en-GB" sz="2600" dirty="0" smtClean="0">
                <a:latin typeface="Georgia" panose="02040502050405020303" pitchFamily="18" charset="0"/>
              </a:rPr>
              <a:t>English</a:t>
            </a:r>
          </a:p>
          <a:p>
            <a:pPr marL="571500" indent="-571500">
              <a:buFont typeface="+mj-lt"/>
              <a:buAutoNum type="arabicPeriod"/>
            </a:pPr>
            <a:endParaRPr lang="en-GB" sz="1000" dirty="0" smtClean="0">
              <a:latin typeface="Georgia" panose="02040502050405020303" pitchFamily="18" charset="0"/>
            </a:endParaRPr>
          </a:p>
          <a:p>
            <a:pPr marL="571500" indent="-571500">
              <a:buFont typeface="+mj-lt"/>
              <a:buAutoNum type="arabicPeriod"/>
            </a:pPr>
            <a:r>
              <a:rPr lang="en-GB" sz="2600" dirty="0" smtClean="0">
                <a:latin typeface="Georgia" panose="02040502050405020303" pitchFamily="18" charset="0"/>
              </a:rPr>
              <a:t>To read </a:t>
            </a:r>
            <a:r>
              <a:rPr lang="en-GB" sz="2600" dirty="0">
                <a:latin typeface="Georgia" panose="02040502050405020303" pitchFamily="18" charset="0"/>
              </a:rPr>
              <a:t>aloud in </a:t>
            </a:r>
            <a:r>
              <a:rPr lang="en-GB" sz="2600" dirty="0" smtClean="0">
                <a:latin typeface="Georgia" panose="02040502050405020303" pitchFamily="18" charset="0"/>
              </a:rPr>
              <a:t>class your </a:t>
            </a:r>
            <a:r>
              <a:rPr lang="en-GB" sz="2600" dirty="0">
                <a:latin typeface="Georgia" panose="02040502050405020303" pitchFamily="18" charset="0"/>
              </a:rPr>
              <a:t>favourite </a:t>
            </a:r>
            <a:r>
              <a:rPr lang="en-GB" sz="2600" i="1" dirty="0" err="1" smtClean="0">
                <a:latin typeface="Georgia" panose="02040502050405020303" pitchFamily="18" charset="0"/>
              </a:rPr>
              <a:t>shi</a:t>
            </a:r>
            <a:r>
              <a:rPr lang="en-GB" sz="2600" dirty="0" smtClean="0">
                <a:latin typeface="Georgia" panose="02040502050405020303" pitchFamily="18" charset="0"/>
              </a:rPr>
              <a:t>-poetry </a:t>
            </a:r>
            <a:r>
              <a:rPr lang="en-GB" sz="2600" dirty="0">
                <a:latin typeface="Georgia" panose="02040502050405020303" pitchFamily="18" charset="0"/>
              </a:rPr>
              <a:t>and English </a:t>
            </a:r>
            <a:r>
              <a:rPr lang="en-GB" sz="2600" dirty="0" smtClean="0">
                <a:latin typeface="Georgia" panose="02040502050405020303" pitchFamily="18" charset="0"/>
              </a:rPr>
              <a:t>poetry, one each</a:t>
            </a:r>
          </a:p>
          <a:p>
            <a:pPr marL="571500" indent="-571500">
              <a:buFont typeface="+mj-lt"/>
              <a:buAutoNum type="arabicPeriod"/>
            </a:pPr>
            <a:endParaRPr lang="en-GB" sz="1000" dirty="0" smtClean="0">
              <a:latin typeface="Georgia" panose="02040502050405020303" pitchFamily="18" charset="0"/>
            </a:endParaRPr>
          </a:p>
          <a:p>
            <a:pPr marL="571500" indent="-571500">
              <a:buFont typeface="+mj-lt"/>
              <a:buAutoNum type="arabicPeriod"/>
            </a:pPr>
            <a:r>
              <a:rPr lang="en-GB" sz="2600" dirty="0">
                <a:latin typeface="Georgia" panose="02040502050405020303" pitchFamily="18" charset="0"/>
              </a:rPr>
              <a:t>to compare existing translations of a selection of </a:t>
            </a:r>
            <a:r>
              <a:rPr lang="en-GB" sz="2600" i="1" dirty="0" err="1">
                <a:latin typeface="Georgia" panose="02040502050405020303" pitchFamily="18" charset="0"/>
              </a:rPr>
              <a:t>shi</a:t>
            </a:r>
            <a:r>
              <a:rPr lang="en-GB" sz="2600" dirty="0">
                <a:latin typeface="Georgia" panose="02040502050405020303" pitchFamily="18" charset="0"/>
              </a:rPr>
              <a:t>-poetry and identify the similarities, differences, special features of different versions of </a:t>
            </a:r>
            <a:r>
              <a:rPr lang="en-GB" sz="2600" dirty="0" smtClean="0">
                <a:latin typeface="Georgia" panose="02040502050405020303" pitchFamily="18" charset="0"/>
              </a:rPr>
              <a:t>translations</a:t>
            </a:r>
          </a:p>
          <a:p>
            <a:pPr marL="571500" indent="-571500">
              <a:buFont typeface="+mj-lt"/>
              <a:buAutoNum type="arabicPeriod"/>
            </a:pPr>
            <a:endParaRPr lang="en-GB" sz="1000" dirty="0" smtClean="0">
              <a:latin typeface="Georgia" panose="02040502050405020303" pitchFamily="18" charset="0"/>
            </a:endParaRPr>
          </a:p>
          <a:p>
            <a:pPr marL="571500" indent="-571500">
              <a:buFont typeface="+mj-lt"/>
              <a:buAutoNum type="arabicPeriod"/>
            </a:pPr>
            <a:r>
              <a:rPr lang="en-GB" sz="2600" dirty="0" smtClean="0">
                <a:latin typeface="Georgia" panose="02040502050405020303" pitchFamily="18" charset="0"/>
              </a:rPr>
              <a:t>To </a:t>
            </a:r>
            <a:r>
              <a:rPr lang="en-GB" sz="2600" dirty="0">
                <a:latin typeface="Georgia" panose="02040502050405020303" pitchFamily="18" charset="0"/>
              </a:rPr>
              <a:t>select a favourite </a:t>
            </a:r>
            <a:r>
              <a:rPr lang="en-GB" sz="2600" dirty="0" smtClean="0">
                <a:latin typeface="Georgia" panose="02040502050405020303" pitchFamily="18" charset="0"/>
              </a:rPr>
              <a:t>piece of </a:t>
            </a:r>
            <a:r>
              <a:rPr lang="en-GB" sz="2600" i="1" dirty="0" err="1" smtClean="0">
                <a:latin typeface="Georgia" panose="02040502050405020303" pitchFamily="18" charset="0"/>
              </a:rPr>
              <a:t>shi</a:t>
            </a:r>
            <a:r>
              <a:rPr lang="en-GB" sz="2600" dirty="0" smtClean="0">
                <a:latin typeface="Georgia" panose="02040502050405020303" pitchFamily="18" charset="0"/>
              </a:rPr>
              <a:t>-poetry </a:t>
            </a:r>
            <a:r>
              <a:rPr lang="en-GB" sz="2600" dirty="0">
                <a:latin typeface="Georgia" panose="02040502050405020303" pitchFamily="18" charset="0"/>
              </a:rPr>
              <a:t>and translate it into English</a:t>
            </a:r>
            <a:endParaRPr lang="en-US" sz="2600" dirty="0">
              <a:latin typeface="Georgia" panose="02040502050405020303" pitchFamily="18" charset="0"/>
            </a:endParaRPr>
          </a:p>
        </p:txBody>
      </p:sp>
    </p:spTree>
    <p:extLst>
      <p:ext uri="{BB962C8B-B14F-4D97-AF65-F5344CB8AC3E}">
        <p14:creationId xmlns:p14="http://schemas.microsoft.com/office/powerpoint/2010/main" val="31373817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7" name="TextBox 6"/>
          <p:cNvSpPr txBox="1"/>
          <p:nvPr/>
        </p:nvSpPr>
        <p:spPr>
          <a:xfrm>
            <a:off x="1121585" y="1268760"/>
            <a:ext cx="6984776" cy="2708434"/>
          </a:xfrm>
          <a:prstGeom prst="rect">
            <a:avLst/>
          </a:prstGeom>
          <a:noFill/>
        </p:spPr>
        <p:txBody>
          <a:bodyPr wrap="square" rtlCol="0">
            <a:spAutoFit/>
          </a:bodyPr>
          <a:lstStyle/>
          <a:p>
            <a:r>
              <a:rPr lang="en-US" altLang="zh-CN" sz="3000" b="1" dirty="0" smtClean="0">
                <a:latin typeface="Georgia" panose="02040502050405020303" pitchFamily="18" charset="0"/>
              </a:rPr>
              <a:t>Formative assessments:</a:t>
            </a:r>
          </a:p>
          <a:p>
            <a:endParaRPr lang="en-US" altLang="zh-CN" sz="1300" b="1" dirty="0" smtClean="0">
              <a:latin typeface="Georgia" panose="02040502050405020303" pitchFamily="18" charset="0"/>
            </a:endParaRPr>
          </a:p>
          <a:p>
            <a:pPr algn="ctr"/>
            <a:r>
              <a:rPr lang="en-US" altLang="zh-CN" sz="2800" b="1" dirty="0" smtClean="0">
                <a:latin typeface="Georgia" panose="02040502050405020303" pitchFamily="18" charset="0"/>
              </a:rPr>
              <a:t>1. Presentation</a:t>
            </a:r>
          </a:p>
          <a:p>
            <a:pPr algn="ctr"/>
            <a:endParaRPr lang="en-US" altLang="zh-CN" sz="1100" b="1" dirty="0" smtClean="0">
              <a:latin typeface="Georgia" panose="02040502050405020303" pitchFamily="18" charset="0"/>
            </a:endParaRPr>
          </a:p>
          <a:p>
            <a:pPr marL="514350" indent="-514350">
              <a:buFont typeface="+mj-lt"/>
              <a:buAutoNum type="arabicParenR"/>
            </a:pPr>
            <a:r>
              <a:rPr lang="en-US" sz="2600" dirty="0" smtClean="0">
                <a:latin typeface="Georgia" panose="02040502050405020303" pitchFamily="18" charset="0"/>
              </a:rPr>
              <a:t>20 minutes </a:t>
            </a:r>
          </a:p>
          <a:p>
            <a:pPr marL="228600" indent="-228600">
              <a:buFont typeface="+mj-lt"/>
              <a:buAutoNum type="arabicParenR"/>
            </a:pPr>
            <a:endParaRPr lang="en-US" sz="1000" dirty="0" smtClean="0">
              <a:latin typeface="Georgia" panose="02040502050405020303" pitchFamily="18" charset="0"/>
            </a:endParaRPr>
          </a:p>
          <a:p>
            <a:pPr marL="514350" indent="-514350">
              <a:buFont typeface="+mj-lt"/>
              <a:buAutoNum type="arabicParenR"/>
            </a:pPr>
            <a:r>
              <a:rPr lang="en-GB" sz="2600" dirty="0" smtClean="0">
                <a:latin typeface="Georgia" panose="02040502050405020303" pitchFamily="18" charset="0"/>
              </a:rPr>
              <a:t>To read aloud your English </a:t>
            </a:r>
            <a:r>
              <a:rPr lang="en-GB" sz="2600" dirty="0">
                <a:latin typeface="Georgia" panose="02040502050405020303" pitchFamily="18" charset="0"/>
              </a:rPr>
              <a:t>translations of four </a:t>
            </a:r>
            <a:r>
              <a:rPr lang="en-GB" sz="2600" dirty="0" smtClean="0">
                <a:latin typeface="Georgia" panose="02040502050405020303" pitchFamily="18" charset="0"/>
              </a:rPr>
              <a:t>pieces of </a:t>
            </a:r>
            <a:r>
              <a:rPr lang="en-GB" sz="2600" i="1" dirty="0" err="1" smtClean="0">
                <a:latin typeface="Georgia" panose="02040502050405020303" pitchFamily="18" charset="0"/>
              </a:rPr>
              <a:t>shi</a:t>
            </a:r>
            <a:r>
              <a:rPr lang="en-GB" sz="2600" dirty="0" smtClean="0">
                <a:latin typeface="Georgia" panose="02040502050405020303" pitchFamily="18" charset="0"/>
              </a:rPr>
              <a:t>-poetry</a:t>
            </a:r>
            <a:endParaRPr lang="en-US" sz="2600" dirty="0" smtClean="0">
              <a:latin typeface="Georgia" panose="02040502050405020303" pitchFamily="18" charset="0"/>
            </a:endParaRPr>
          </a:p>
        </p:txBody>
      </p:sp>
      <p:sp>
        <p:nvSpPr>
          <p:cNvPr id="6" name="TextBox 5"/>
          <p:cNvSpPr txBox="1"/>
          <p:nvPr/>
        </p:nvSpPr>
        <p:spPr>
          <a:xfrm>
            <a:off x="1690769" y="3861048"/>
            <a:ext cx="4896544" cy="2492990"/>
          </a:xfrm>
          <a:prstGeom prst="rect">
            <a:avLst/>
          </a:prstGeom>
          <a:noFill/>
        </p:spPr>
        <p:txBody>
          <a:bodyPr wrap="square" rtlCol="0">
            <a:spAutoFit/>
          </a:bodyPr>
          <a:lstStyle/>
          <a:p>
            <a:pPr marL="514350" indent="-514350">
              <a:buFont typeface="+mj-lt"/>
              <a:buAutoNum type="arabicPeriod"/>
            </a:pPr>
            <a:endParaRPr lang="en-US" sz="2600" dirty="0">
              <a:latin typeface="Georgia" panose="02040502050405020303" pitchFamily="18" charset="0"/>
            </a:endParaRPr>
          </a:p>
          <a:p>
            <a:pPr marL="571500" indent="-571500">
              <a:buFont typeface="+mj-lt"/>
              <a:buAutoNum type="romanUcPeriod"/>
            </a:pPr>
            <a:r>
              <a:rPr lang="zh-TW" altLang="en-US" sz="2600" dirty="0">
                <a:latin typeface="Georgia" panose="02040502050405020303" pitchFamily="18" charset="0"/>
              </a:rPr>
              <a:t>晨</a:t>
            </a:r>
            <a:r>
              <a:rPr lang="zh-TW" altLang="en-US" sz="2600" dirty="0" smtClean="0">
                <a:latin typeface="Georgia" panose="02040502050405020303" pitchFamily="18" charset="0"/>
              </a:rPr>
              <a:t>詣超</a:t>
            </a:r>
            <a:r>
              <a:rPr lang="zh-TW" altLang="en-US" sz="2600" dirty="0">
                <a:latin typeface="Georgia" panose="02040502050405020303" pitchFamily="18" charset="0"/>
              </a:rPr>
              <a:t>師院讀禪</a:t>
            </a:r>
            <a:r>
              <a:rPr lang="zh-TW" altLang="en-US" sz="2600" dirty="0" smtClean="0">
                <a:latin typeface="Georgia" panose="02040502050405020303" pitchFamily="18" charset="0"/>
              </a:rPr>
              <a:t>經 </a:t>
            </a:r>
            <a:r>
              <a:rPr lang="en-US" altLang="zh-TW" sz="2600" dirty="0" smtClean="0">
                <a:latin typeface="Georgia" panose="02040502050405020303" pitchFamily="18" charset="0"/>
              </a:rPr>
              <a:t>(</a:t>
            </a:r>
            <a:r>
              <a:rPr lang="zh-TW" altLang="en-US" sz="2600" dirty="0">
                <a:latin typeface="Georgia" panose="02040502050405020303" pitchFamily="18" charset="0"/>
              </a:rPr>
              <a:t>柳宗元</a:t>
            </a:r>
            <a:r>
              <a:rPr lang="en-US" altLang="zh-TW" sz="2600" dirty="0">
                <a:latin typeface="Georgia" panose="02040502050405020303" pitchFamily="18" charset="0"/>
              </a:rPr>
              <a:t>)</a:t>
            </a:r>
          </a:p>
          <a:p>
            <a:pPr marL="571500" indent="-571500">
              <a:buFont typeface="+mj-lt"/>
              <a:buAutoNum type="romanUcPeriod"/>
            </a:pPr>
            <a:r>
              <a:rPr lang="zh-TW" altLang="en-US" sz="2600" dirty="0">
                <a:latin typeface="Georgia" panose="02040502050405020303" pitchFamily="18" charset="0"/>
              </a:rPr>
              <a:t>行路難 </a:t>
            </a:r>
            <a:r>
              <a:rPr lang="en-US" altLang="zh-TW" sz="2600" dirty="0" smtClean="0">
                <a:latin typeface="Georgia" panose="02040502050405020303" pitchFamily="18" charset="0"/>
              </a:rPr>
              <a:t>(</a:t>
            </a:r>
            <a:r>
              <a:rPr lang="zh-TW" altLang="en-US" sz="2600" dirty="0">
                <a:latin typeface="Georgia" panose="02040502050405020303" pitchFamily="18" charset="0"/>
              </a:rPr>
              <a:t>李白</a:t>
            </a:r>
            <a:r>
              <a:rPr lang="en-US" altLang="zh-TW" sz="2600" dirty="0">
                <a:latin typeface="Georgia" panose="02040502050405020303" pitchFamily="18" charset="0"/>
              </a:rPr>
              <a:t>)</a:t>
            </a:r>
          </a:p>
          <a:p>
            <a:pPr marL="571500" indent="-571500">
              <a:buFont typeface="+mj-lt"/>
              <a:buAutoNum type="romanUcPeriod"/>
            </a:pPr>
            <a:r>
              <a:rPr lang="zh-TW" altLang="en-US" sz="2600" dirty="0">
                <a:latin typeface="Georgia" panose="02040502050405020303" pitchFamily="18" charset="0"/>
              </a:rPr>
              <a:t>苦熱</a:t>
            </a:r>
            <a:r>
              <a:rPr lang="zh-TW" altLang="en-US" sz="2600" dirty="0" smtClean="0">
                <a:latin typeface="Georgia" panose="02040502050405020303" pitchFamily="18" charset="0"/>
              </a:rPr>
              <a:t>行 </a:t>
            </a:r>
            <a:r>
              <a:rPr lang="en-US" altLang="zh-TW" sz="2600" dirty="0" smtClean="0">
                <a:latin typeface="Georgia" panose="02040502050405020303" pitchFamily="18" charset="0"/>
              </a:rPr>
              <a:t>(</a:t>
            </a:r>
            <a:r>
              <a:rPr lang="zh-TW" altLang="en-US" sz="2600" dirty="0">
                <a:latin typeface="Georgia" panose="02040502050405020303" pitchFamily="18" charset="0"/>
              </a:rPr>
              <a:t>王維</a:t>
            </a:r>
            <a:r>
              <a:rPr lang="en-US" altLang="zh-TW" sz="2600" dirty="0">
                <a:latin typeface="Georgia" panose="02040502050405020303" pitchFamily="18" charset="0"/>
              </a:rPr>
              <a:t>)</a:t>
            </a:r>
          </a:p>
          <a:p>
            <a:pPr marL="571500" indent="-571500">
              <a:buFont typeface="+mj-lt"/>
              <a:buAutoNum type="romanUcPeriod"/>
            </a:pPr>
            <a:r>
              <a:rPr lang="zh-TW" altLang="en-US" sz="2600" dirty="0">
                <a:latin typeface="Georgia" panose="02040502050405020303" pitchFamily="18" charset="0"/>
              </a:rPr>
              <a:t>秋興八首</a:t>
            </a:r>
            <a:r>
              <a:rPr lang="en-US" altLang="zh-TW" sz="2600" dirty="0">
                <a:latin typeface="Georgia" panose="02040502050405020303" pitchFamily="18" charset="0"/>
              </a:rPr>
              <a:t>•</a:t>
            </a:r>
            <a:r>
              <a:rPr lang="zh-TW" altLang="en-US" sz="2600" dirty="0">
                <a:latin typeface="Georgia" panose="02040502050405020303" pitchFamily="18" charset="0"/>
              </a:rPr>
              <a:t>其</a:t>
            </a:r>
            <a:r>
              <a:rPr lang="zh-TW" altLang="en-US" sz="2600" dirty="0" smtClean="0">
                <a:latin typeface="Georgia" panose="02040502050405020303" pitchFamily="18" charset="0"/>
              </a:rPr>
              <a:t>三 </a:t>
            </a:r>
            <a:r>
              <a:rPr lang="en-US" altLang="zh-TW" sz="2600" dirty="0" smtClean="0">
                <a:latin typeface="Georgia" panose="02040502050405020303" pitchFamily="18" charset="0"/>
              </a:rPr>
              <a:t>(</a:t>
            </a:r>
            <a:r>
              <a:rPr lang="zh-TW" altLang="en-US" sz="2600" dirty="0">
                <a:latin typeface="Georgia" panose="02040502050405020303" pitchFamily="18" charset="0"/>
              </a:rPr>
              <a:t>杜甫</a:t>
            </a:r>
            <a:r>
              <a:rPr lang="en-US" altLang="zh-TW" sz="2600" dirty="0">
                <a:latin typeface="Georgia" panose="02040502050405020303" pitchFamily="18" charset="0"/>
              </a:rPr>
              <a:t>)</a:t>
            </a:r>
          </a:p>
          <a:p>
            <a:pPr marL="514350" indent="-514350">
              <a:buFont typeface="+mj-lt"/>
              <a:buAutoNum type="romanUcPeriod"/>
            </a:pPr>
            <a:endParaRPr lang="en-US" sz="2600" dirty="0" smtClean="0">
              <a:latin typeface="Georgia" panose="02040502050405020303" pitchFamily="18" charset="0"/>
            </a:endParaRPr>
          </a:p>
        </p:txBody>
      </p:sp>
    </p:spTree>
    <p:extLst>
      <p:ext uri="{BB962C8B-B14F-4D97-AF65-F5344CB8AC3E}">
        <p14:creationId xmlns:p14="http://schemas.microsoft.com/office/powerpoint/2010/main" val="11110335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6" name="TextBox 5"/>
          <p:cNvSpPr txBox="1"/>
          <p:nvPr/>
        </p:nvSpPr>
        <p:spPr>
          <a:xfrm>
            <a:off x="1092860" y="879514"/>
            <a:ext cx="6984776" cy="2554545"/>
          </a:xfrm>
          <a:prstGeom prst="rect">
            <a:avLst/>
          </a:prstGeom>
          <a:noFill/>
        </p:spPr>
        <p:txBody>
          <a:bodyPr wrap="square" rtlCol="0">
            <a:spAutoFit/>
          </a:bodyPr>
          <a:lstStyle/>
          <a:p>
            <a:r>
              <a:rPr lang="en-US" altLang="zh-CN" sz="3000" b="1" dirty="0" smtClean="0">
                <a:latin typeface="Georgia" panose="02040502050405020303" pitchFamily="18" charset="0"/>
              </a:rPr>
              <a:t>Formative assessments:</a:t>
            </a:r>
          </a:p>
          <a:p>
            <a:endParaRPr lang="en-US" altLang="zh-CN" sz="1300" b="1" dirty="0" smtClean="0">
              <a:latin typeface="Georgia" panose="02040502050405020303" pitchFamily="18" charset="0"/>
            </a:endParaRPr>
          </a:p>
          <a:p>
            <a:pPr algn="ctr"/>
            <a:r>
              <a:rPr lang="en-US" altLang="zh-CN" sz="2800" b="1" dirty="0" smtClean="0">
                <a:latin typeface="Georgia" panose="02040502050405020303" pitchFamily="18" charset="0"/>
              </a:rPr>
              <a:t>2. Final essay</a:t>
            </a:r>
          </a:p>
          <a:p>
            <a:pPr algn="ctr"/>
            <a:endParaRPr lang="en-US" altLang="zh-CN" sz="1100" b="1" dirty="0" smtClean="0">
              <a:latin typeface="Georgia" panose="02040502050405020303" pitchFamily="18" charset="0"/>
            </a:endParaRPr>
          </a:p>
          <a:p>
            <a:pPr marL="514350" indent="-514350">
              <a:buFont typeface="+mj-lt"/>
              <a:buAutoNum type="arabicParenR"/>
            </a:pPr>
            <a:r>
              <a:rPr lang="en-US" sz="2600" dirty="0" smtClean="0">
                <a:latin typeface="Georgia" panose="02040502050405020303" pitchFamily="18" charset="0"/>
              </a:rPr>
              <a:t>To translate </a:t>
            </a:r>
            <a:r>
              <a:rPr lang="en-US" sz="2600" dirty="0">
                <a:latin typeface="Georgia" panose="02040502050405020303" pitchFamily="18" charset="0"/>
              </a:rPr>
              <a:t>two Chinese essays on </a:t>
            </a:r>
            <a:r>
              <a:rPr lang="en-US" sz="2600" i="1" dirty="0" err="1">
                <a:latin typeface="Georgia" panose="02040502050405020303" pitchFamily="18" charset="0"/>
              </a:rPr>
              <a:t>shi</a:t>
            </a:r>
            <a:r>
              <a:rPr lang="en-US" sz="2600" dirty="0">
                <a:latin typeface="Georgia" panose="02040502050405020303" pitchFamily="18" charset="0"/>
              </a:rPr>
              <a:t>-poetry of approximately 2,500 </a:t>
            </a:r>
            <a:r>
              <a:rPr lang="en-US" sz="2600" dirty="0" err="1">
                <a:latin typeface="Georgia" panose="02040502050405020303" pitchFamily="18" charset="0"/>
              </a:rPr>
              <a:t>sinograms</a:t>
            </a:r>
            <a:r>
              <a:rPr lang="en-US" sz="2600" dirty="0">
                <a:latin typeface="Georgia" panose="02040502050405020303" pitchFamily="18" charset="0"/>
              </a:rPr>
              <a:t> </a:t>
            </a:r>
            <a:r>
              <a:rPr lang="zh-HK" altLang="en-US" sz="2600" dirty="0">
                <a:latin typeface="Georgia" panose="02040502050405020303" pitchFamily="18" charset="0"/>
              </a:rPr>
              <a:t>漢字 </a:t>
            </a:r>
            <a:r>
              <a:rPr lang="en-US" sz="2600" dirty="0">
                <a:latin typeface="Georgia" panose="02040502050405020303" pitchFamily="18" charset="0"/>
              </a:rPr>
              <a:t>in </a:t>
            </a:r>
            <a:r>
              <a:rPr lang="en-US" sz="2600" dirty="0" smtClean="0">
                <a:latin typeface="Georgia" panose="02040502050405020303" pitchFamily="18" charset="0"/>
              </a:rPr>
              <a:t>total</a:t>
            </a:r>
          </a:p>
        </p:txBody>
      </p:sp>
      <p:sp>
        <p:nvSpPr>
          <p:cNvPr id="8" name="TextBox 7"/>
          <p:cNvSpPr txBox="1"/>
          <p:nvPr/>
        </p:nvSpPr>
        <p:spPr>
          <a:xfrm>
            <a:off x="1133265" y="3573016"/>
            <a:ext cx="6625192" cy="2646878"/>
          </a:xfrm>
          <a:prstGeom prst="rect">
            <a:avLst/>
          </a:prstGeom>
          <a:noFill/>
        </p:spPr>
        <p:txBody>
          <a:bodyPr wrap="square" rtlCol="0">
            <a:spAutoFit/>
          </a:bodyPr>
          <a:lstStyle/>
          <a:p>
            <a:pPr marL="571500" indent="-571500">
              <a:buFont typeface="+mj-lt"/>
              <a:buAutoNum type="romanUcPeriod"/>
            </a:pPr>
            <a:r>
              <a:rPr lang="en-US" sz="2600" dirty="0" smtClean="0">
                <a:latin typeface="Georgia" panose="02040502050405020303" pitchFamily="18" charset="0"/>
              </a:rPr>
              <a:t>The preface to </a:t>
            </a:r>
            <a:r>
              <a:rPr lang="en-US" altLang="zh-HK" sz="2600" dirty="0" smtClean="0">
                <a:latin typeface="Georgia" panose="02040502050405020303" pitchFamily="18" charset="0"/>
              </a:rPr>
              <a:t>Zhou </a:t>
            </a:r>
            <a:r>
              <a:rPr lang="en-US" altLang="zh-HK" sz="2600" dirty="0" err="1" smtClean="0">
                <a:latin typeface="Georgia" panose="02040502050405020303" pitchFamily="18" charset="0"/>
              </a:rPr>
              <a:t>Shouliang’</a:t>
            </a:r>
            <a:r>
              <a:rPr lang="en-US" sz="2600" dirty="0" err="1" smtClean="0">
                <a:latin typeface="Georgia" panose="02040502050405020303" pitchFamily="18" charset="0"/>
              </a:rPr>
              <a:t>s</a:t>
            </a:r>
            <a:r>
              <a:rPr lang="en-US" sz="2600" dirty="0" smtClean="0">
                <a:latin typeface="Georgia" panose="02040502050405020303" pitchFamily="18" charset="0"/>
              </a:rPr>
              <a:t> </a:t>
            </a:r>
            <a:r>
              <a:rPr lang="en-US" sz="2600" i="1" dirty="0" err="1" smtClean="0">
                <a:latin typeface="Georgia" panose="02040502050405020303" pitchFamily="18" charset="0"/>
              </a:rPr>
              <a:t>Shijing</a:t>
            </a:r>
            <a:r>
              <a:rPr lang="en-US" sz="2600" i="1" dirty="0" smtClean="0">
                <a:latin typeface="Georgia" panose="02040502050405020303" pitchFamily="18" charset="0"/>
              </a:rPr>
              <a:t> </a:t>
            </a:r>
            <a:r>
              <a:rPr lang="en-US" sz="2600" i="1" dirty="0" err="1" smtClean="0">
                <a:latin typeface="Georgia" panose="02040502050405020303" pitchFamily="18" charset="0"/>
              </a:rPr>
              <a:t>pingshi</a:t>
            </a:r>
            <a:r>
              <a:rPr lang="en-US" sz="2600" i="1" dirty="0" smtClean="0">
                <a:latin typeface="Georgia" panose="02040502050405020303" pitchFamily="18" charset="0"/>
              </a:rPr>
              <a:t> </a:t>
            </a:r>
            <a:r>
              <a:rPr lang="zh-HK" altLang="en-US" sz="2600" dirty="0" smtClean="0">
                <a:latin typeface="Georgia" panose="02040502050405020303" pitchFamily="18" charset="0"/>
              </a:rPr>
              <a:t>詩</a:t>
            </a:r>
            <a:r>
              <a:rPr lang="zh-HK" altLang="en-US" sz="2600" dirty="0">
                <a:latin typeface="Georgia" panose="02040502050405020303" pitchFamily="18" charset="0"/>
              </a:rPr>
              <a:t>經評</a:t>
            </a:r>
            <a:r>
              <a:rPr lang="zh-HK" altLang="en-US" sz="2600" dirty="0" smtClean="0">
                <a:latin typeface="Georgia" panose="02040502050405020303" pitchFamily="18" charset="0"/>
              </a:rPr>
              <a:t>釋</a:t>
            </a:r>
            <a:r>
              <a:rPr lang="en-US" altLang="zh-HK" sz="2600" dirty="0" smtClean="0">
                <a:latin typeface="Georgia" panose="02040502050405020303" pitchFamily="18" charset="0"/>
              </a:rPr>
              <a:t>, </a:t>
            </a:r>
            <a:r>
              <a:rPr lang="en-US" sz="2600" dirty="0">
                <a:latin typeface="Georgia" panose="02040502050405020303" pitchFamily="18" charset="0"/>
              </a:rPr>
              <a:t>from </a:t>
            </a:r>
            <a:r>
              <a:rPr lang="zh-HK" altLang="en-US" sz="2600" dirty="0">
                <a:latin typeface="Georgia" panose="02040502050405020303" pitchFamily="18" charset="0"/>
              </a:rPr>
              <a:t>詩之來源 </a:t>
            </a:r>
            <a:r>
              <a:rPr lang="en-US" sz="2600" dirty="0">
                <a:latin typeface="Georgia" panose="02040502050405020303" pitchFamily="18" charset="0"/>
              </a:rPr>
              <a:t>to </a:t>
            </a:r>
            <a:r>
              <a:rPr lang="zh-HK" altLang="en-US" sz="2600" dirty="0">
                <a:latin typeface="Georgia" panose="02040502050405020303" pitchFamily="18" charset="0"/>
              </a:rPr>
              <a:t>詩之完</a:t>
            </a:r>
            <a:r>
              <a:rPr lang="zh-HK" altLang="en-US" sz="2600" dirty="0" smtClean="0">
                <a:latin typeface="Georgia" panose="02040502050405020303" pitchFamily="18" charset="0"/>
              </a:rPr>
              <a:t>成 </a:t>
            </a:r>
            <a:r>
              <a:rPr lang="en-US" altLang="zh-HK" sz="2600" dirty="0" smtClean="0">
                <a:latin typeface="Georgia" panose="02040502050405020303" pitchFamily="18" charset="0"/>
              </a:rPr>
              <a:t>(</a:t>
            </a:r>
            <a:r>
              <a:rPr lang="en-US" sz="2600" dirty="0">
                <a:latin typeface="Georgia" panose="02040502050405020303" pitchFamily="18" charset="0"/>
              </a:rPr>
              <a:t>pp 3-7</a:t>
            </a:r>
            <a:r>
              <a:rPr lang="en-US" sz="2600" dirty="0" smtClean="0">
                <a:latin typeface="Georgia" panose="02040502050405020303" pitchFamily="18" charset="0"/>
              </a:rPr>
              <a:t>)</a:t>
            </a:r>
          </a:p>
          <a:p>
            <a:pPr marL="514350" indent="-514350">
              <a:buFont typeface="+mj-lt"/>
              <a:buAutoNum type="romanUcPeriod"/>
            </a:pPr>
            <a:endParaRPr lang="en-US" sz="1000" dirty="0">
              <a:latin typeface="Georgia" panose="02040502050405020303" pitchFamily="18" charset="0"/>
            </a:endParaRPr>
          </a:p>
          <a:p>
            <a:pPr marL="571500" indent="-571500">
              <a:buFont typeface="+mj-lt"/>
              <a:buAutoNum type="romanUcPeriod"/>
            </a:pPr>
            <a:r>
              <a:rPr lang="en-US" sz="2600" dirty="0">
                <a:latin typeface="Georgia" panose="02040502050405020303" pitchFamily="18" charset="0"/>
              </a:rPr>
              <a:t>Chapter Two of </a:t>
            </a:r>
            <a:r>
              <a:rPr lang="en-US" sz="2600" dirty="0" smtClean="0">
                <a:latin typeface="Georgia" panose="02040502050405020303" pitchFamily="18" charset="0"/>
              </a:rPr>
              <a:t>X</a:t>
            </a:r>
            <a:r>
              <a:rPr lang="en-US" altLang="zh-CN" sz="2600" dirty="0" smtClean="0">
                <a:latin typeface="Georgia" panose="02040502050405020303" pitchFamily="18" charset="0"/>
              </a:rPr>
              <a:t>u Ying’s </a:t>
            </a:r>
            <a:r>
              <a:rPr lang="zh-HK" altLang="en-US" sz="2600" dirty="0" smtClean="0">
                <a:latin typeface="Georgia" panose="02040502050405020303" pitchFamily="18" charset="0"/>
              </a:rPr>
              <a:t>徐英</a:t>
            </a:r>
            <a:r>
              <a:rPr lang="en-US" sz="2600" dirty="0" smtClean="0">
                <a:latin typeface="Georgia" panose="02040502050405020303" pitchFamily="18" charset="0"/>
              </a:rPr>
              <a:t> </a:t>
            </a:r>
            <a:r>
              <a:rPr lang="en-US" sz="2600" i="1" dirty="0" err="1" smtClean="0">
                <a:latin typeface="Georgia" panose="02040502050405020303" pitchFamily="18" charset="0"/>
              </a:rPr>
              <a:t>Shifa</a:t>
            </a:r>
            <a:r>
              <a:rPr lang="en-US" sz="2600" i="1" dirty="0" smtClean="0">
                <a:latin typeface="Georgia" panose="02040502050405020303" pitchFamily="18" charset="0"/>
              </a:rPr>
              <a:t> </a:t>
            </a:r>
            <a:r>
              <a:rPr lang="en-US" sz="2600" i="1" dirty="0" err="1" smtClean="0">
                <a:latin typeface="Georgia" panose="02040502050405020303" pitchFamily="18" charset="0"/>
              </a:rPr>
              <a:t>tongwei</a:t>
            </a:r>
            <a:r>
              <a:rPr lang="en-US" sz="2600" i="1" dirty="0" smtClean="0">
                <a:latin typeface="Georgia" panose="02040502050405020303" pitchFamily="18" charset="0"/>
              </a:rPr>
              <a:t> </a:t>
            </a:r>
            <a:r>
              <a:rPr lang="zh-HK" altLang="en-US" sz="2600" dirty="0" smtClean="0">
                <a:latin typeface="Georgia" panose="02040502050405020303" pitchFamily="18" charset="0"/>
              </a:rPr>
              <a:t>詩</a:t>
            </a:r>
            <a:r>
              <a:rPr lang="zh-HK" altLang="en-US" sz="2600" dirty="0">
                <a:latin typeface="Georgia" panose="02040502050405020303" pitchFamily="18" charset="0"/>
              </a:rPr>
              <a:t>法通微</a:t>
            </a:r>
            <a:r>
              <a:rPr lang="en-US" altLang="zh-HK" sz="2600" dirty="0">
                <a:latin typeface="Georgia" panose="02040502050405020303" pitchFamily="18" charset="0"/>
              </a:rPr>
              <a:t>, </a:t>
            </a:r>
            <a:r>
              <a:rPr lang="en-US" sz="2600" dirty="0">
                <a:latin typeface="Georgia" panose="02040502050405020303" pitchFamily="18" charset="0"/>
              </a:rPr>
              <a:t>from </a:t>
            </a:r>
            <a:r>
              <a:rPr lang="zh-HK" altLang="en-US" sz="2600" dirty="0">
                <a:latin typeface="Georgia" panose="02040502050405020303" pitchFamily="18" charset="0"/>
              </a:rPr>
              <a:t>詩有三超 </a:t>
            </a:r>
            <a:r>
              <a:rPr lang="en-US" sz="2600" dirty="0">
                <a:latin typeface="Georgia" panose="02040502050405020303" pitchFamily="18" charset="0"/>
              </a:rPr>
              <a:t>to </a:t>
            </a:r>
            <a:r>
              <a:rPr lang="zh-HK" altLang="en-US" sz="2600" dirty="0">
                <a:latin typeface="Georgia" panose="02040502050405020303" pitchFamily="18" charset="0"/>
              </a:rPr>
              <a:t>而格斯降已 </a:t>
            </a:r>
            <a:r>
              <a:rPr lang="en-US" altLang="zh-HK" sz="2600" dirty="0">
                <a:latin typeface="Georgia" panose="02040502050405020303" pitchFamily="18" charset="0"/>
              </a:rPr>
              <a:t>(</a:t>
            </a:r>
            <a:r>
              <a:rPr lang="en-US" sz="2600" dirty="0">
                <a:latin typeface="Georgia" panose="02040502050405020303" pitchFamily="18" charset="0"/>
              </a:rPr>
              <a:t>pp 62-65)</a:t>
            </a:r>
          </a:p>
        </p:txBody>
      </p:sp>
    </p:spTree>
    <p:extLst>
      <p:ext uri="{BB962C8B-B14F-4D97-AF65-F5344CB8AC3E}">
        <p14:creationId xmlns:p14="http://schemas.microsoft.com/office/powerpoint/2010/main" val="35544624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6" name="TextBox 5"/>
          <p:cNvSpPr txBox="1"/>
          <p:nvPr/>
        </p:nvSpPr>
        <p:spPr>
          <a:xfrm>
            <a:off x="1178906" y="1124744"/>
            <a:ext cx="6768752" cy="5124480"/>
          </a:xfrm>
          <a:prstGeom prst="rect">
            <a:avLst/>
          </a:prstGeom>
          <a:noFill/>
        </p:spPr>
        <p:txBody>
          <a:bodyPr wrap="square" rtlCol="0">
            <a:spAutoFit/>
          </a:bodyPr>
          <a:lstStyle/>
          <a:p>
            <a:r>
              <a:rPr lang="en-US" altLang="zh-CN" sz="2900" b="1" dirty="0" smtClean="0">
                <a:latin typeface="Georgia" panose="02040502050405020303" pitchFamily="18" charset="0"/>
              </a:rPr>
              <a:t>Assessment requirements:</a:t>
            </a:r>
          </a:p>
          <a:p>
            <a:endParaRPr lang="en-US" altLang="zh-CN" sz="3200" b="1" dirty="0" smtClean="0">
              <a:latin typeface="Georgia" panose="02040502050405020303" pitchFamily="18" charset="0"/>
            </a:endParaRPr>
          </a:p>
          <a:p>
            <a:pPr marL="742950" indent="-742950">
              <a:buFont typeface="+mj-lt"/>
              <a:buAutoNum type="arabicPeriod"/>
            </a:pPr>
            <a:r>
              <a:rPr lang="en-US" sz="2600" dirty="0" smtClean="0">
                <a:latin typeface="Georgia" panose="02040502050405020303" pitchFamily="18" charset="0"/>
              </a:rPr>
              <a:t>Aesthetic aspects, </a:t>
            </a:r>
            <a:r>
              <a:rPr lang="en-US" sz="2600" i="1" dirty="0" smtClean="0">
                <a:latin typeface="Georgia" panose="02040502050405020303" pitchFamily="18" charset="0"/>
              </a:rPr>
              <a:t>e.g. </a:t>
            </a:r>
            <a:r>
              <a:rPr lang="en-US" sz="2600" dirty="0" smtClean="0">
                <a:latin typeface="Georgia" panose="02040502050405020303" pitchFamily="18" charset="0"/>
              </a:rPr>
              <a:t>rhyming, rhythm, parallelism</a:t>
            </a:r>
          </a:p>
          <a:p>
            <a:pPr marL="742950" indent="-742950">
              <a:buFont typeface="+mj-lt"/>
              <a:buAutoNum type="arabicPeriod"/>
            </a:pPr>
            <a:r>
              <a:rPr lang="en-US" sz="2600" dirty="0" smtClean="0">
                <a:latin typeface="Georgia" panose="02040502050405020303" pitchFamily="18" charset="0"/>
              </a:rPr>
              <a:t>Understandability </a:t>
            </a:r>
          </a:p>
          <a:p>
            <a:pPr marL="742950" indent="-742950">
              <a:buFont typeface="+mj-lt"/>
              <a:buAutoNum type="arabicPeriod"/>
            </a:pPr>
            <a:r>
              <a:rPr lang="en-US" sz="2600" dirty="0" smtClean="0">
                <a:latin typeface="Georgia" panose="02040502050405020303" pitchFamily="18" charset="0"/>
              </a:rPr>
              <a:t>Readability </a:t>
            </a:r>
          </a:p>
          <a:p>
            <a:pPr marL="742950" indent="-742950">
              <a:buFont typeface="+mj-lt"/>
              <a:buAutoNum type="arabicPeriod"/>
            </a:pPr>
            <a:r>
              <a:rPr lang="en-US" sz="2600" dirty="0" smtClean="0">
                <a:latin typeface="Georgia" panose="02040502050405020303" pitchFamily="18" charset="0"/>
              </a:rPr>
              <a:t>Succinctness</a:t>
            </a:r>
          </a:p>
          <a:p>
            <a:pPr marL="742950" indent="-742950">
              <a:buFont typeface="+mj-lt"/>
              <a:buAutoNum type="arabicPeriod"/>
            </a:pPr>
            <a:endParaRPr lang="en-US" sz="3200" dirty="0" smtClean="0">
              <a:latin typeface="Georgia" panose="02040502050405020303" pitchFamily="18" charset="0"/>
            </a:endParaRPr>
          </a:p>
          <a:p>
            <a:pPr marL="742950" indent="-742950">
              <a:buFont typeface="+mj-lt"/>
              <a:buAutoNum type="arabicPeriod"/>
            </a:pPr>
            <a:r>
              <a:rPr lang="en-US" sz="2600" dirty="0" smtClean="0">
                <a:latin typeface="Georgia" panose="02040502050405020303" pitchFamily="18" charset="0"/>
              </a:rPr>
              <a:t>Commentary is </a:t>
            </a:r>
            <a:r>
              <a:rPr lang="en-US" sz="2600" dirty="0" smtClean="0">
                <a:solidFill>
                  <a:srgbClr val="0070C0"/>
                </a:solidFill>
                <a:latin typeface="Georgia" panose="02040502050405020303" pitchFamily="18" charset="0"/>
              </a:rPr>
              <a:t>encouraged</a:t>
            </a:r>
            <a:r>
              <a:rPr lang="en-US" sz="2600" dirty="0" smtClean="0">
                <a:latin typeface="Georgia" panose="02040502050405020303" pitchFamily="18" charset="0"/>
              </a:rPr>
              <a:t> but will </a:t>
            </a:r>
            <a:r>
              <a:rPr lang="en-US" sz="2600" dirty="0" smtClean="0">
                <a:solidFill>
                  <a:srgbClr val="0070C0"/>
                </a:solidFill>
                <a:latin typeface="Georgia" panose="02040502050405020303" pitchFamily="18" charset="0"/>
              </a:rPr>
              <a:t>not be assessed</a:t>
            </a:r>
            <a:r>
              <a:rPr lang="en-US" sz="2600" dirty="0" smtClean="0">
                <a:latin typeface="Georgia" panose="02040502050405020303" pitchFamily="18" charset="0"/>
              </a:rPr>
              <a:t>, </a:t>
            </a:r>
            <a:r>
              <a:rPr lang="en-US" sz="2600" i="1" dirty="0" smtClean="0">
                <a:latin typeface="Georgia" panose="02040502050405020303" pitchFamily="18" charset="0"/>
              </a:rPr>
              <a:t>e.g. </a:t>
            </a:r>
            <a:r>
              <a:rPr lang="en-US" sz="2600" dirty="0" smtClean="0">
                <a:latin typeface="Georgia" panose="02040502050405020303" pitchFamily="18" charset="0"/>
              </a:rPr>
              <a:t>the process of how you translate the original texts (For your own record, no submission is needed.) </a:t>
            </a:r>
          </a:p>
        </p:txBody>
      </p:sp>
    </p:spTree>
    <p:extLst>
      <p:ext uri="{BB962C8B-B14F-4D97-AF65-F5344CB8AC3E}">
        <p14:creationId xmlns:p14="http://schemas.microsoft.com/office/powerpoint/2010/main" val="649028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7" name="TextBox 6"/>
          <p:cNvSpPr txBox="1"/>
          <p:nvPr/>
        </p:nvSpPr>
        <p:spPr>
          <a:xfrm>
            <a:off x="971600" y="1206149"/>
            <a:ext cx="7416824" cy="3924151"/>
          </a:xfrm>
          <a:prstGeom prst="rect">
            <a:avLst/>
          </a:prstGeom>
          <a:noFill/>
        </p:spPr>
        <p:txBody>
          <a:bodyPr wrap="square" rtlCol="0">
            <a:spAutoFit/>
          </a:bodyPr>
          <a:lstStyle/>
          <a:p>
            <a:r>
              <a:rPr lang="en-US" altLang="zh-CN" sz="2900" b="1" dirty="0" smtClean="0">
                <a:latin typeface="Georgia" panose="02040502050405020303" pitchFamily="18" charset="0"/>
              </a:rPr>
              <a:t>Assessment requirements:</a:t>
            </a:r>
          </a:p>
          <a:p>
            <a:endParaRPr lang="en-US" altLang="zh-CN" sz="3200" b="1" dirty="0" smtClean="0">
              <a:latin typeface="Georgia" panose="02040502050405020303" pitchFamily="18" charset="0"/>
            </a:endParaRPr>
          </a:p>
          <a:p>
            <a:r>
              <a:rPr lang="en-US" sz="3200" u="sng" dirty="0" smtClean="0">
                <a:latin typeface="Georgia" panose="02040502050405020303" pitchFamily="18" charset="0"/>
              </a:rPr>
              <a:t>1. </a:t>
            </a:r>
            <a:r>
              <a:rPr lang="en-US" sz="2600" u="sng" dirty="0" smtClean="0">
                <a:latin typeface="Georgia" panose="02040502050405020303" pitchFamily="18" charset="0"/>
              </a:rPr>
              <a:t>Translation </a:t>
            </a:r>
          </a:p>
          <a:p>
            <a:r>
              <a:rPr lang="en-US" sz="2600" dirty="0" smtClean="0">
                <a:latin typeface="Georgia" panose="02040502050405020303" pitchFamily="18" charset="0"/>
              </a:rPr>
              <a:t>(original texts &amp; commentary)</a:t>
            </a:r>
          </a:p>
          <a:p>
            <a:endParaRPr lang="en-US" sz="2600" dirty="0" smtClean="0">
              <a:latin typeface="Georgia" panose="02040502050405020303" pitchFamily="18" charset="0"/>
            </a:endParaRPr>
          </a:p>
          <a:p>
            <a:pPr marL="571500" indent="-571500">
              <a:buFont typeface="Arial" panose="020B0604020202020204" pitchFamily="34" charset="0"/>
              <a:buChar char="•"/>
            </a:pPr>
            <a:r>
              <a:rPr lang="en-GB" sz="2600" dirty="0" smtClean="0">
                <a:solidFill>
                  <a:srgbClr val="FF0000"/>
                </a:solidFill>
                <a:latin typeface="Georgia" panose="02040502050405020303" pitchFamily="18" charset="0"/>
              </a:rPr>
              <a:t>Must</a:t>
            </a:r>
            <a:r>
              <a:rPr lang="en-GB" sz="2600" dirty="0" smtClean="0">
                <a:latin typeface="Georgia" panose="02040502050405020303" pitchFamily="18" charset="0"/>
              </a:rPr>
              <a:t> </a:t>
            </a:r>
            <a:r>
              <a:rPr lang="en-GB" sz="2600" dirty="0" smtClean="0">
                <a:solidFill>
                  <a:srgbClr val="FF0000"/>
                </a:solidFill>
                <a:latin typeface="Georgia" panose="02040502050405020303" pitchFamily="18" charset="0"/>
              </a:rPr>
              <a:t>not</a:t>
            </a:r>
            <a:r>
              <a:rPr lang="en-GB" sz="2600" dirty="0" smtClean="0">
                <a:latin typeface="Georgia" panose="02040502050405020303" pitchFamily="18" charset="0"/>
              </a:rPr>
              <a:t> refer </a:t>
            </a:r>
            <a:r>
              <a:rPr lang="en-GB" sz="2600" dirty="0">
                <a:latin typeface="Georgia" panose="02040502050405020303" pitchFamily="18" charset="0"/>
              </a:rPr>
              <a:t>to </a:t>
            </a:r>
            <a:r>
              <a:rPr lang="en-GB" sz="2600" dirty="0" smtClean="0">
                <a:latin typeface="Georgia" panose="02040502050405020303" pitchFamily="18" charset="0"/>
              </a:rPr>
              <a:t>any existing </a:t>
            </a:r>
            <a:r>
              <a:rPr lang="en-GB" sz="2600" dirty="0">
                <a:latin typeface="Georgia" panose="02040502050405020303" pitchFamily="18" charset="0"/>
              </a:rPr>
              <a:t>translations of the </a:t>
            </a:r>
            <a:r>
              <a:rPr lang="en-GB" sz="2600" dirty="0" smtClean="0">
                <a:latin typeface="Georgia" panose="02040502050405020303" pitchFamily="18" charset="0"/>
              </a:rPr>
              <a:t>specified texts and annotations during </a:t>
            </a:r>
            <a:r>
              <a:rPr lang="en-GB" sz="2600" dirty="0">
                <a:latin typeface="Georgia" panose="02040502050405020303" pitchFamily="18" charset="0"/>
              </a:rPr>
              <a:t>the </a:t>
            </a:r>
            <a:r>
              <a:rPr lang="en-GB" sz="2600" dirty="0" smtClean="0">
                <a:latin typeface="Georgia" panose="02040502050405020303" pitchFamily="18" charset="0"/>
              </a:rPr>
              <a:t>process of translation</a:t>
            </a:r>
            <a:endParaRPr lang="en-US" sz="2600" dirty="0">
              <a:latin typeface="Georgia" panose="02040502050405020303" pitchFamily="18" charset="0"/>
            </a:endParaRPr>
          </a:p>
          <a:p>
            <a:pPr marL="571500" indent="-571500">
              <a:buFont typeface="Arial" panose="020B0604020202020204" pitchFamily="34" charset="0"/>
              <a:buChar char="•"/>
            </a:pPr>
            <a:r>
              <a:rPr lang="en-US" sz="2600" dirty="0" smtClean="0">
                <a:solidFill>
                  <a:srgbClr val="FF0000"/>
                </a:solidFill>
                <a:latin typeface="Georgia" panose="02040502050405020303" pitchFamily="18" charset="0"/>
              </a:rPr>
              <a:t>No discussion </a:t>
            </a:r>
            <a:r>
              <a:rPr lang="en-US" sz="2600" dirty="0" smtClean="0">
                <a:latin typeface="Georgia" panose="02040502050405020303" pitchFamily="18" charset="0"/>
              </a:rPr>
              <a:t>with fellow students</a:t>
            </a:r>
            <a:endParaRPr lang="en-GB" sz="2600" dirty="0">
              <a:latin typeface="Georgia" panose="02040502050405020303" pitchFamily="18" charset="0"/>
            </a:endParaRPr>
          </a:p>
        </p:txBody>
      </p:sp>
    </p:spTree>
    <p:extLst>
      <p:ext uri="{BB962C8B-B14F-4D97-AF65-F5344CB8AC3E}">
        <p14:creationId xmlns:p14="http://schemas.microsoft.com/office/powerpoint/2010/main" val="41475710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6" name="TextBox 5"/>
          <p:cNvSpPr txBox="1"/>
          <p:nvPr/>
        </p:nvSpPr>
        <p:spPr>
          <a:xfrm>
            <a:off x="831478" y="1533269"/>
            <a:ext cx="7560839" cy="4231928"/>
          </a:xfrm>
          <a:prstGeom prst="rect">
            <a:avLst/>
          </a:prstGeom>
          <a:noFill/>
        </p:spPr>
        <p:txBody>
          <a:bodyPr wrap="square" rtlCol="0">
            <a:spAutoFit/>
          </a:bodyPr>
          <a:lstStyle/>
          <a:p>
            <a:r>
              <a:rPr lang="en-US" altLang="zh-CN" sz="2900" b="1" dirty="0" smtClean="0">
                <a:latin typeface="Georgia" panose="02040502050405020303" pitchFamily="18" charset="0"/>
              </a:rPr>
              <a:t>Key dates:</a:t>
            </a:r>
          </a:p>
          <a:p>
            <a:endParaRPr lang="en-US" altLang="zh-CN" sz="3200" b="1" dirty="0" smtClean="0">
              <a:latin typeface="Georgia" panose="02040502050405020303" pitchFamily="18" charset="0"/>
            </a:endParaRPr>
          </a:p>
          <a:p>
            <a:pPr marL="571500" indent="-571500">
              <a:buFont typeface="Arial" panose="020B0604020202020204" pitchFamily="34" charset="0"/>
              <a:buChar char="•"/>
            </a:pPr>
            <a:r>
              <a:rPr lang="en-GB" sz="2600" dirty="0" smtClean="0">
                <a:solidFill>
                  <a:srgbClr val="FF0000"/>
                </a:solidFill>
                <a:latin typeface="Georgia" panose="02040502050405020303" pitchFamily="18" charset="0"/>
              </a:rPr>
              <a:t>7 Apr </a:t>
            </a:r>
            <a:r>
              <a:rPr lang="en-GB" sz="2600" dirty="0" smtClean="0">
                <a:latin typeface="Georgia" panose="02040502050405020303" pitchFamily="18" charset="0"/>
              </a:rPr>
              <a:t>2022 </a:t>
            </a:r>
            <a:r>
              <a:rPr lang="en-GB" sz="2600" dirty="0">
                <a:latin typeface="Georgia" panose="02040502050405020303" pitchFamily="18" charset="0"/>
              </a:rPr>
              <a:t>Lecturing practice, </a:t>
            </a:r>
            <a:r>
              <a:rPr lang="en-GB" sz="2600" dirty="0" smtClean="0">
                <a:latin typeface="Georgia" panose="02040502050405020303" pitchFamily="18" charset="0"/>
              </a:rPr>
              <a:t>10-min (</a:t>
            </a:r>
            <a:r>
              <a:rPr lang="en-US" sz="2600" dirty="0" smtClean="0">
                <a:latin typeface="Georgia" panose="02040502050405020303" pitchFamily="18" charset="0"/>
              </a:rPr>
              <a:t>Practice only, </a:t>
            </a:r>
            <a:r>
              <a:rPr lang="en-US" sz="2600" dirty="0" smtClean="0">
                <a:solidFill>
                  <a:srgbClr val="FF0000"/>
                </a:solidFill>
                <a:latin typeface="Georgia" panose="02040502050405020303" pitchFamily="18" charset="0"/>
              </a:rPr>
              <a:t>2 p.m.</a:t>
            </a:r>
            <a:r>
              <a:rPr lang="en-GB" sz="2600" dirty="0" smtClean="0">
                <a:latin typeface="Georgia" panose="02040502050405020303" pitchFamily="18" charset="0"/>
              </a:rPr>
              <a:t>)</a:t>
            </a:r>
            <a:endParaRPr lang="en-GB" sz="2600" dirty="0" smtClean="0">
              <a:solidFill>
                <a:srgbClr val="FF0000"/>
              </a:solidFill>
              <a:latin typeface="Georgia" panose="02040502050405020303" pitchFamily="18" charset="0"/>
            </a:endParaRPr>
          </a:p>
          <a:p>
            <a:pPr marL="571500" indent="-571500">
              <a:buFont typeface="Arial" panose="020B0604020202020204" pitchFamily="34" charset="0"/>
              <a:buChar char="•"/>
            </a:pPr>
            <a:r>
              <a:rPr lang="en-GB" sz="2600" dirty="0" smtClean="0">
                <a:solidFill>
                  <a:srgbClr val="FF0000"/>
                </a:solidFill>
                <a:latin typeface="Georgia" panose="02040502050405020303" pitchFamily="18" charset="0"/>
              </a:rPr>
              <a:t>14</a:t>
            </a:r>
            <a:r>
              <a:rPr lang="en-GB" sz="2600" dirty="0" smtClean="0">
                <a:latin typeface="Georgia" panose="02040502050405020303" pitchFamily="18" charset="0"/>
              </a:rPr>
              <a:t> &amp; </a:t>
            </a:r>
            <a:r>
              <a:rPr lang="en-GB" sz="2600" dirty="0" smtClean="0">
                <a:solidFill>
                  <a:srgbClr val="FF0000"/>
                </a:solidFill>
                <a:latin typeface="Georgia" panose="02040502050405020303" pitchFamily="18" charset="0"/>
              </a:rPr>
              <a:t>15 Apr </a:t>
            </a:r>
            <a:r>
              <a:rPr lang="en-GB" sz="2600" dirty="0" smtClean="0">
                <a:latin typeface="Georgia" panose="02040502050405020303" pitchFamily="18" charset="0"/>
              </a:rPr>
              <a:t>2022 Lecturing practice, 20-min (</a:t>
            </a:r>
            <a:r>
              <a:rPr lang="en-US" sz="2600" dirty="0" smtClean="0">
                <a:solidFill>
                  <a:srgbClr val="0070C0"/>
                </a:solidFill>
                <a:latin typeface="Georgia" panose="02040502050405020303" pitchFamily="18" charset="0"/>
              </a:rPr>
              <a:t>Recorded</a:t>
            </a:r>
            <a:r>
              <a:rPr lang="en-US" sz="2600" dirty="0" smtClean="0">
                <a:latin typeface="Georgia" panose="02040502050405020303" pitchFamily="18" charset="0"/>
              </a:rPr>
              <a:t>, </a:t>
            </a:r>
            <a:r>
              <a:rPr lang="en-US" sz="2600" dirty="0">
                <a:solidFill>
                  <a:srgbClr val="FF0000"/>
                </a:solidFill>
                <a:latin typeface="Georgia" panose="02040502050405020303" pitchFamily="18" charset="0"/>
              </a:rPr>
              <a:t>8.30 </a:t>
            </a:r>
            <a:r>
              <a:rPr lang="en-US" sz="2600" dirty="0" smtClean="0">
                <a:solidFill>
                  <a:srgbClr val="FF0000"/>
                </a:solidFill>
                <a:latin typeface="Georgia" panose="02040502050405020303" pitchFamily="18" charset="0"/>
              </a:rPr>
              <a:t>a.m.</a:t>
            </a:r>
            <a:r>
              <a:rPr lang="en-GB" sz="2600" dirty="0" smtClean="0">
                <a:latin typeface="Georgia" panose="02040502050405020303" pitchFamily="18" charset="0"/>
              </a:rPr>
              <a:t>)</a:t>
            </a:r>
          </a:p>
          <a:p>
            <a:pPr marL="571500" indent="-571500">
              <a:buFont typeface="Arial" panose="020B0604020202020204" pitchFamily="34" charset="0"/>
              <a:buChar char="•"/>
            </a:pPr>
            <a:r>
              <a:rPr lang="en-GB" sz="2600" dirty="0" smtClean="0">
                <a:solidFill>
                  <a:srgbClr val="FF0000"/>
                </a:solidFill>
                <a:latin typeface="Georgia" panose="02040502050405020303" pitchFamily="18" charset="0"/>
              </a:rPr>
              <a:t>28</a:t>
            </a:r>
            <a:r>
              <a:rPr lang="en-GB" sz="2600" dirty="0" smtClean="0">
                <a:latin typeface="Georgia" panose="02040502050405020303" pitchFamily="18" charset="0"/>
              </a:rPr>
              <a:t> </a:t>
            </a:r>
            <a:r>
              <a:rPr lang="en-GB" sz="2600" dirty="0">
                <a:latin typeface="Georgia" panose="02040502050405020303" pitchFamily="18" charset="0"/>
              </a:rPr>
              <a:t>&amp; </a:t>
            </a:r>
            <a:r>
              <a:rPr lang="en-GB" sz="2600" dirty="0" smtClean="0">
                <a:solidFill>
                  <a:srgbClr val="FF0000"/>
                </a:solidFill>
                <a:latin typeface="Georgia" panose="02040502050405020303" pitchFamily="18" charset="0"/>
              </a:rPr>
              <a:t>29 </a:t>
            </a:r>
            <a:r>
              <a:rPr lang="en-GB" sz="2600" dirty="0">
                <a:solidFill>
                  <a:srgbClr val="FF0000"/>
                </a:solidFill>
                <a:latin typeface="Georgia" panose="02040502050405020303" pitchFamily="18" charset="0"/>
              </a:rPr>
              <a:t>Apr </a:t>
            </a:r>
            <a:r>
              <a:rPr lang="en-GB" sz="2600" dirty="0" smtClean="0">
                <a:latin typeface="Georgia" panose="02040502050405020303" pitchFamily="18" charset="0"/>
              </a:rPr>
              <a:t>2022 </a:t>
            </a:r>
            <a:r>
              <a:rPr lang="en-GB" sz="2600" dirty="0">
                <a:latin typeface="Georgia" panose="02040502050405020303" pitchFamily="18" charset="0"/>
              </a:rPr>
              <a:t>Oral </a:t>
            </a:r>
            <a:r>
              <a:rPr lang="en-GB" sz="2600" dirty="0" smtClean="0">
                <a:latin typeface="Georgia" panose="02040502050405020303" pitchFamily="18" charset="0"/>
              </a:rPr>
              <a:t>presentation, 20-min (</a:t>
            </a:r>
            <a:r>
              <a:rPr lang="en-GB" sz="2600" dirty="0" smtClean="0">
                <a:solidFill>
                  <a:srgbClr val="FF0000"/>
                </a:solidFill>
                <a:latin typeface="Georgia" panose="02040502050405020303" pitchFamily="18" charset="0"/>
              </a:rPr>
              <a:t>8.30 a.m.</a:t>
            </a:r>
            <a:r>
              <a:rPr lang="en-GB" sz="2600" dirty="0" smtClean="0">
                <a:latin typeface="Georgia" panose="02040502050405020303" pitchFamily="18" charset="0"/>
              </a:rPr>
              <a:t>)</a:t>
            </a:r>
            <a:endParaRPr lang="en-GB" sz="2600" dirty="0">
              <a:latin typeface="Georgia" panose="02040502050405020303" pitchFamily="18" charset="0"/>
            </a:endParaRPr>
          </a:p>
          <a:p>
            <a:pPr marL="571500" indent="-571500">
              <a:buFont typeface="Arial" panose="020B0604020202020204" pitchFamily="34" charset="0"/>
              <a:buChar char="•"/>
            </a:pPr>
            <a:r>
              <a:rPr lang="en-GB" sz="2600" dirty="0" smtClean="0">
                <a:solidFill>
                  <a:srgbClr val="FF0000"/>
                </a:solidFill>
                <a:latin typeface="Georgia" panose="02040502050405020303" pitchFamily="18" charset="0"/>
              </a:rPr>
              <a:t>6 May </a:t>
            </a:r>
            <a:r>
              <a:rPr lang="en-GB" sz="2600" dirty="0" smtClean="0">
                <a:latin typeface="Georgia" panose="02040502050405020303" pitchFamily="18" charset="0"/>
              </a:rPr>
              <a:t>2022 Extended translation submission</a:t>
            </a:r>
          </a:p>
          <a:p>
            <a:pPr marL="571500" indent="-571500">
              <a:buFont typeface="Arial" panose="020B0604020202020204" pitchFamily="34" charset="0"/>
              <a:buChar char="•"/>
            </a:pPr>
            <a:endParaRPr lang="en-US" sz="2600" dirty="0">
              <a:latin typeface="Georgia" panose="02040502050405020303" pitchFamily="18" charset="0"/>
            </a:endParaRPr>
          </a:p>
        </p:txBody>
      </p:sp>
    </p:spTree>
    <p:extLst>
      <p:ext uri="{BB962C8B-B14F-4D97-AF65-F5344CB8AC3E}">
        <p14:creationId xmlns:p14="http://schemas.microsoft.com/office/powerpoint/2010/main" val="12772257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GB" sz="3800" b="1" dirty="0" smtClean="0">
                <a:latin typeface="Georgia" panose="02040502050405020303" pitchFamily="18" charset="0"/>
                <a:cs typeface="Arial" panose="020B0604020202020204" pitchFamily="34" charset="0"/>
              </a:rPr>
              <a:t>Introduction</a:t>
            </a:r>
            <a:endParaRPr lang="en-GB" sz="3800" b="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938934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6" name="TextBox 5"/>
          <p:cNvSpPr txBox="1"/>
          <p:nvPr/>
        </p:nvSpPr>
        <p:spPr>
          <a:xfrm>
            <a:off x="5442704" y="1008863"/>
            <a:ext cx="3016210" cy="5295508"/>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春望</a:t>
            </a:r>
            <a:r>
              <a:rPr lang="en-US" altLang="zh-TW" sz="34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杜甫</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lvl="1"/>
            <a:r>
              <a:rPr lang="zh-TW" altLang="en-US" sz="3000" b="1" dirty="0" smtClean="0">
                <a:latin typeface="FangSong" panose="02010609060101010101" pitchFamily="49" charset="-122"/>
                <a:ea typeface="FangSong" panose="02010609060101010101" pitchFamily="49" charset="-122"/>
              </a:rPr>
              <a:t>國</a:t>
            </a:r>
            <a:r>
              <a:rPr lang="zh-TW" altLang="en-US" sz="3000" b="1" dirty="0">
                <a:latin typeface="FangSong" panose="02010609060101010101" pitchFamily="49" charset="-122"/>
                <a:ea typeface="FangSong" panose="02010609060101010101" pitchFamily="49" charset="-122"/>
              </a:rPr>
              <a:t>破山河在，城春草木深。 感時花濺淚，恨別鳥驚心。 峰火連三月，家書抵萬金。 白頭搔更短，渾欲不勝簪</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3" name="TextBox 2"/>
          <p:cNvSpPr txBox="1"/>
          <p:nvPr/>
        </p:nvSpPr>
        <p:spPr>
          <a:xfrm>
            <a:off x="395962" y="2287011"/>
            <a:ext cx="5018874" cy="2739211"/>
          </a:xfrm>
          <a:prstGeom prst="rect">
            <a:avLst/>
          </a:prstGeom>
          <a:noFill/>
        </p:spPr>
        <p:txBody>
          <a:bodyPr wrap="none" rtlCol="0">
            <a:spAutoFit/>
          </a:bodyPr>
          <a:lstStyle/>
          <a:p>
            <a:r>
              <a:rPr lang="en-US" sz="2000" dirty="0" smtClean="0"/>
              <a:t>M</a:t>
            </a:r>
            <a:r>
              <a:rPr lang="en-US" altLang="zh-CN" sz="2000" dirty="0" smtClean="0"/>
              <a:t>andarin:</a:t>
            </a:r>
          </a:p>
          <a:p>
            <a:r>
              <a:rPr lang="en-US" sz="1400" dirty="0">
                <a:hlinkClick r:id="rId3"/>
              </a:rPr>
              <a:t>https://</a:t>
            </a:r>
            <a:r>
              <a:rPr lang="en-US" sz="1400" dirty="0" smtClean="0">
                <a:hlinkClick r:id="rId3"/>
              </a:rPr>
              <a:t>www.youtube.com/watch?v=NJWK0SDvbWY</a:t>
            </a:r>
            <a:r>
              <a:rPr lang="en-US" sz="1400" dirty="0" smtClean="0"/>
              <a:t> </a:t>
            </a:r>
          </a:p>
          <a:p>
            <a:endParaRPr lang="en-US" sz="2000" dirty="0"/>
          </a:p>
          <a:p>
            <a:r>
              <a:rPr lang="en-US" sz="2000" dirty="0" smtClean="0"/>
              <a:t>Cantonese:</a:t>
            </a:r>
            <a:endParaRPr lang="en-GB" sz="2000" dirty="0" smtClean="0"/>
          </a:p>
          <a:p>
            <a:r>
              <a:rPr lang="en-GB" sz="1600" dirty="0" smtClean="0">
                <a:hlinkClick r:id="rId4"/>
              </a:rPr>
              <a:t>https</a:t>
            </a:r>
            <a:r>
              <a:rPr lang="en-GB" sz="1600" dirty="0">
                <a:hlinkClick r:id="rId4"/>
              </a:rPr>
              <a:t>://</a:t>
            </a:r>
            <a:r>
              <a:rPr lang="en-GB" sz="1600" dirty="0" smtClean="0">
                <a:hlinkClick r:id="rId4"/>
              </a:rPr>
              <a:t>www.youtube.com/watch?v=GnJ7F_o1O7Q</a:t>
            </a:r>
            <a:endParaRPr lang="en-GB" sz="1600" dirty="0" smtClean="0"/>
          </a:p>
          <a:p>
            <a:endParaRPr lang="en-US" sz="1600" dirty="0"/>
          </a:p>
          <a:p>
            <a:r>
              <a:rPr lang="en-US" sz="2000" dirty="0" err="1" smtClean="0"/>
              <a:t>Hokkien</a:t>
            </a:r>
            <a:r>
              <a:rPr lang="en-US" sz="2000" dirty="0" smtClean="0"/>
              <a:t>: </a:t>
            </a:r>
          </a:p>
          <a:p>
            <a:r>
              <a:rPr lang="en-US" sz="1600" dirty="0">
                <a:hlinkClick r:id="rId5"/>
              </a:rPr>
              <a:t>https://</a:t>
            </a:r>
            <a:r>
              <a:rPr lang="en-US" sz="1600" dirty="0" smtClean="0">
                <a:hlinkClick r:id="rId5"/>
              </a:rPr>
              <a:t>www.bilibili.com/s/video/BV14K41137z4</a:t>
            </a:r>
            <a:endParaRPr lang="en-US" sz="1600" dirty="0" smtClean="0"/>
          </a:p>
          <a:p>
            <a:r>
              <a:rPr lang="en-US" sz="1600" dirty="0">
                <a:hlinkClick r:id="rId6"/>
              </a:rPr>
              <a:t>https://</a:t>
            </a:r>
            <a:r>
              <a:rPr lang="en-US" sz="1600" dirty="0" smtClean="0">
                <a:hlinkClick r:id="rId6"/>
              </a:rPr>
              <a:t>www.youtube.com/watch?v=q3y0OWeMqCk</a:t>
            </a:r>
            <a:endParaRPr lang="en-US" sz="1600" dirty="0" smtClean="0"/>
          </a:p>
          <a:p>
            <a:endParaRPr lang="en-US" sz="1200" dirty="0" smtClean="0"/>
          </a:p>
        </p:txBody>
      </p:sp>
    </p:spTree>
    <p:extLst>
      <p:ext uri="{BB962C8B-B14F-4D97-AF65-F5344CB8AC3E}">
        <p14:creationId xmlns:p14="http://schemas.microsoft.com/office/powerpoint/2010/main" val="17748391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5" name="TextBox 4"/>
          <p:cNvSpPr txBox="1"/>
          <p:nvPr/>
        </p:nvSpPr>
        <p:spPr>
          <a:xfrm>
            <a:off x="539552" y="2393235"/>
            <a:ext cx="4232878" cy="3539430"/>
          </a:xfrm>
          <a:prstGeom prst="rect">
            <a:avLst/>
          </a:prstGeom>
          <a:noFill/>
        </p:spPr>
        <p:txBody>
          <a:bodyPr wrap="square" rtlCol="0">
            <a:spAutoFit/>
          </a:bodyPr>
          <a:lstStyle/>
          <a:p>
            <a:r>
              <a:rPr lang="en-GB" sz="1600" dirty="0" smtClean="0">
                <a:latin typeface="Georgia" panose="02040502050405020303" pitchFamily="18" charset="0"/>
                <a:cs typeface="Arial" panose="020B0604020202020204" pitchFamily="34" charset="0"/>
              </a:rPr>
              <a:t>I </a:t>
            </a:r>
            <a:r>
              <a:rPr lang="en-GB" sz="1600" dirty="0">
                <a:latin typeface="Georgia" panose="02040502050405020303" pitchFamily="18" charset="0"/>
                <a:cs typeface="Arial" panose="020B0604020202020204" pitchFamily="34" charset="0"/>
              </a:rPr>
              <a:t>wandered lonely as a cloud</a:t>
            </a:r>
          </a:p>
          <a:p>
            <a:r>
              <a:rPr lang="en-GB" sz="1600" dirty="0">
                <a:latin typeface="Georgia" panose="02040502050405020303" pitchFamily="18" charset="0"/>
                <a:cs typeface="Arial" panose="020B0604020202020204" pitchFamily="34" charset="0"/>
              </a:rPr>
              <a:t>That floats on high o'er vales and hills,</a:t>
            </a:r>
          </a:p>
          <a:p>
            <a:r>
              <a:rPr lang="en-GB" sz="1600" dirty="0">
                <a:latin typeface="Georgia" panose="02040502050405020303" pitchFamily="18" charset="0"/>
                <a:cs typeface="Arial" panose="020B0604020202020204" pitchFamily="34" charset="0"/>
              </a:rPr>
              <a:t>When all at once I saw a crowd,</a:t>
            </a:r>
          </a:p>
          <a:p>
            <a:r>
              <a:rPr lang="en-GB" sz="1600" dirty="0">
                <a:latin typeface="Georgia" panose="02040502050405020303" pitchFamily="18" charset="0"/>
                <a:cs typeface="Arial" panose="020B0604020202020204" pitchFamily="34" charset="0"/>
              </a:rPr>
              <a:t>A host, of golden daffodils;</a:t>
            </a:r>
          </a:p>
          <a:p>
            <a:r>
              <a:rPr lang="en-GB" sz="1600" dirty="0">
                <a:latin typeface="Georgia" panose="02040502050405020303" pitchFamily="18" charset="0"/>
                <a:cs typeface="Arial" panose="020B0604020202020204" pitchFamily="34" charset="0"/>
              </a:rPr>
              <a:t>Beside the lake, beneath the trees,</a:t>
            </a:r>
          </a:p>
          <a:p>
            <a:r>
              <a:rPr lang="en-GB" sz="1600" dirty="0">
                <a:latin typeface="Georgia" panose="02040502050405020303" pitchFamily="18" charset="0"/>
                <a:cs typeface="Arial" panose="020B0604020202020204" pitchFamily="34" charset="0"/>
              </a:rPr>
              <a:t>Fluttering and dancing in the breeze.</a:t>
            </a:r>
          </a:p>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Continuous as the stars that shine</a:t>
            </a:r>
          </a:p>
          <a:p>
            <a:r>
              <a:rPr lang="en-GB" sz="1600" dirty="0">
                <a:latin typeface="Georgia" panose="02040502050405020303" pitchFamily="18" charset="0"/>
                <a:cs typeface="Arial" panose="020B0604020202020204" pitchFamily="34" charset="0"/>
              </a:rPr>
              <a:t>And twinkle on the milky way,</a:t>
            </a:r>
          </a:p>
          <a:p>
            <a:r>
              <a:rPr lang="en-GB" sz="1600" dirty="0">
                <a:latin typeface="Georgia" panose="02040502050405020303" pitchFamily="18" charset="0"/>
                <a:cs typeface="Arial" panose="020B0604020202020204" pitchFamily="34" charset="0"/>
              </a:rPr>
              <a:t>They stretched in never-ending line</a:t>
            </a:r>
          </a:p>
          <a:p>
            <a:r>
              <a:rPr lang="en-GB" sz="1600" dirty="0">
                <a:latin typeface="Georgia" panose="02040502050405020303" pitchFamily="18" charset="0"/>
                <a:cs typeface="Arial" panose="020B0604020202020204" pitchFamily="34" charset="0"/>
              </a:rPr>
              <a:t>Along the margin of a bay:</a:t>
            </a:r>
          </a:p>
          <a:p>
            <a:r>
              <a:rPr lang="en-GB" sz="1600" dirty="0">
                <a:latin typeface="Georgia" panose="02040502050405020303" pitchFamily="18" charset="0"/>
                <a:cs typeface="Arial" panose="020B0604020202020204" pitchFamily="34" charset="0"/>
              </a:rPr>
              <a:t>Ten thousand saw I at a glance,</a:t>
            </a:r>
          </a:p>
          <a:p>
            <a:r>
              <a:rPr lang="en-GB" sz="1600" dirty="0">
                <a:latin typeface="Georgia" panose="02040502050405020303" pitchFamily="18" charset="0"/>
                <a:cs typeface="Arial" panose="020B0604020202020204" pitchFamily="34" charset="0"/>
              </a:rPr>
              <a:t>Tossing their heads in sprightly dance.</a:t>
            </a:r>
          </a:p>
          <a:p>
            <a:endParaRPr lang="en-GB" sz="1600" dirty="0">
              <a:latin typeface="Georgia" panose="02040502050405020303" pitchFamily="18" charset="0"/>
              <a:cs typeface="Arial" panose="020B0604020202020204" pitchFamily="34" charset="0"/>
            </a:endParaRPr>
          </a:p>
        </p:txBody>
      </p:sp>
      <p:sp>
        <p:nvSpPr>
          <p:cNvPr id="6" name="TextBox 5"/>
          <p:cNvSpPr txBox="1"/>
          <p:nvPr/>
        </p:nvSpPr>
        <p:spPr>
          <a:xfrm>
            <a:off x="4511011" y="2132856"/>
            <a:ext cx="4250485" cy="3539430"/>
          </a:xfrm>
          <a:prstGeom prst="rect">
            <a:avLst/>
          </a:prstGeom>
          <a:noFill/>
        </p:spPr>
        <p:txBody>
          <a:bodyPr wrap="square" rtlCol="0">
            <a:spAutoFit/>
          </a:bodyPr>
          <a:lstStyle/>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The waves beside them danced; but they</a:t>
            </a:r>
          </a:p>
          <a:p>
            <a:r>
              <a:rPr lang="en-GB" sz="1600" dirty="0">
                <a:latin typeface="Georgia" panose="02040502050405020303" pitchFamily="18" charset="0"/>
                <a:cs typeface="Arial" panose="020B0604020202020204" pitchFamily="34" charset="0"/>
              </a:rPr>
              <a:t>Out-did the sparkling waves in glee:</a:t>
            </a:r>
          </a:p>
          <a:p>
            <a:r>
              <a:rPr lang="en-GB" sz="1600" dirty="0">
                <a:latin typeface="Georgia" panose="02040502050405020303" pitchFamily="18" charset="0"/>
                <a:cs typeface="Arial" panose="020B0604020202020204" pitchFamily="34" charset="0"/>
              </a:rPr>
              <a:t>A poet could not but be gay,</a:t>
            </a:r>
          </a:p>
          <a:p>
            <a:r>
              <a:rPr lang="en-GB" sz="1600" dirty="0">
                <a:latin typeface="Georgia" panose="02040502050405020303" pitchFamily="18" charset="0"/>
                <a:cs typeface="Arial" panose="020B0604020202020204" pitchFamily="34" charset="0"/>
              </a:rPr>
              <a:t>In such a jocund company:</a:t>
            </a:r>
          </a:p>
          <a:p>
            <a:r>
              <a:rPr lang="en-GB" sz="1600" dirty="0">
                <a:latin typeface="Georgia" panose="02040502050405020303" pitchFamily="18" charset="0"/>
                <a:cs typeface="Arial" panose="020B0604020202020204" pitchFamily="34" charset="0"/>
              </a:rPr>
              <a:t>I gazed—and gazed—but little thought</a:t>
            </a:r>
          </a:p>
          <a:p>
            <a:r>
              <a:rPr lang="en-GB" sz="1600" dirty="0">
                <a:latin typeface="Georgia" panose="02040502050405020303" pitchFamily="18" charset="0"/>
                <a:cs typeface="Arial" panose="020B0604020202020204" pitchFamily="34" charset="0"/>
              </a:rPr>
              <a:t>What wealth the show to me had brought:</a:t>
            </a:r>
          </a:p>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For oft, when on my couch I lie</a:t>
            </a:r>
          </a:p>
          <a:p>
            <a:r>
              <a:rPr lang="en-GB" sz="1600" dirty="0">
                <a:latin typeface="Georgia" panose="02040502050405020303" pitchFamily="18" charset="0"/>
                <a:cs typeface="Arial" panose="020B0604020202020204" pitchFamily="34" charset="0"/>
              </a:rPr>
              <a:t>In vacant or in pensive mood,</a:t>
            </a:r>
          </a:p>
          <a:p>
            <a:r>
              <a:rPr lang="en-GB" sz="1600" dirty="0">
                <a:latin typeface="Georgia" panose="02040502050405020303" pitchFamily="18" charset="0"/>
                <a:cs typeface="Arial" panose="020B0604020202020204" pitchFamily="34" charset="0"/>
              </a:rPr>
              <a:t>They flash upon that inward eye</a:t>
            </a:r>
          </a:p>
          <a:p>
            <a:r>
              <a:rPr lang="en-GB" sz="1600" dirty="0">
                <a:latin typeface="Georgia" panose="02040502050405020303" pitchFamily="18" charset="0"/>
                <a:cs typeface="Arial" panose="020B0604020202020204" pitchFamily="34" charset="0"/>
              </a:rPr>
              <a:t>Which is the bliss of solitude;</a:t>
            </a:r>
          </a:p>
          <a:p>
            <a:r>
              <a:rPr lang="en-GB" sz="1600" dirty="0">
                <a:latin typeface="Georgia" panose="02040502050405020303" pitchFamily="18" charset="0"/>
                <a:cs typeface="Arial" panose="020B0604020202020204" pitchFamily="34" charset="0"/>
              </a:rPr>
              <a:t>And then my heart with pleasure fills,</a:t>
            </a:r>
          </a:p>
          <a:p>
            <a:r>
              <a:rPr lang="en-GB" sz="1600" dirty="0">
                <a:latin typeface="Georgia" panose="02040502050405020303" pitchFamily="18" charset="0"/>
                <a:cs typeface="Arial" panose="020B0604020202020204" pitchFamily="34" charset="0"/>
              </a:rPr>
              <a:t>And dances with the daffodils.</a:t>
            </a:r>
          </a:p>
        </p:txBody>
      </p:sp>
      <p:sp>
        <p:nvSpPr>
          <p:cNvPr id="7" name="TextBox 6"/>
          <p:cNvSpPr txBox="1"/>
          <p:nvPr/>
        </p:nvSpPr>
        <p:spPr>
          <a:xfrm>
            <a:off x="1898645" y="836712"/>
            <a:ext cx="5224732" cy="1200329"/>
          </a:xfrm>
          <a:prstGeom prst="rect">
            <a:avLst/>
          </a:prstGeom>
          <a:noFill/>
        </p:spPr>
        <p:txBody>
          <a:bodyPr wrap="square" rtlCol="0">
            <a:spAutoFit/>
          </a:bodyPr>
          <a:lstStyle/>
          <a:p>
            <a:pPr algn="ctr"/>
            <a:r>
              <a:rPr lang="en-GB" sz="2400" b="1" dirty="0">
                <a:latin typeface="Georgia" panose="02040502050405020303" pitchFamily="18" charset="0"/>
                <a:cs typeface="Arial" panose="020B0604020202020204" pitchFamily="34" charset="0"/>
              </a:rPr>
              <a:t>I Wandered Lonely as a </a:t>
            </a:r>
            <a:r>
              <a:rPr lang="en-GB" sz="2400" b="1" dirty="0" smtClean="0">
                <a:latin typeface="Georgia" panose="02040502050405020303" pitchFamily="18" charset="0"/>
                <a:cs typeface="Arial" panose="020B0604020202020204" pitchFamily="34" charset="0"/>
              </a:rPr>
              <a:t>Cloud</a:t>
            </a:r>
          </a:p>
          <a:p>
            <a:pPr algn="ctr"/>
            <a:r>
              <a:rPr lang="en-GB" sz="2400" b="1" dirty="0" smtClean="0">
                <a:latin typeface="Georgia" panose="02040502050405020303" pitchFamily="18" charset="0"/>
                <a:cs typeface="Arial" panose="020B0604020202020204" pitchFamily="34" charset="0"/>
              </a:rPr>
              <a:t> </a:t>
            </a:r>
            <a:endParaRPr lang="en-GB" sz="2400" b="1" dirty="0">
              <a:latin typeface="Georgia" panose="02040502050405020303" pitchFamily="18" charset="0"/>
              <a:cs typeface="Arial" panose="020B0604020202020204" pitchFamily="34" charset="0"/>
            </a:endParaRPr>
          </a:p>
          <a:p>
            <a:pPr algn="ctr"/>
            <a:r>
              <a:rPr lang="en-GB" sz="2400" dirty="0" smtClean="0">
                <a:latin typeface="Georgia" panose="02040502050405020303" pitchFamily="18" charset="0"/>
                <a:cs typeface="Arial" panose="020B0604020202020204" pitchFamily="34" charset="0"/>
              </a:rPr>
              <a:t>By William Wordsworth</a:t>
            </a:r>
            <a:endParaRPr lang="en-GB" sz="2400" dirty="0">
              <a:latin typeface="Georgia" panose="02040502050405020303" pitchFamily="18" charset="0"/>
              <a:cs typeface="Arial" panose="020B0604020202020204" pitchFamily="34" charset="0"/>
            </a:endParaRPr>
          </a:p>
        </p:txBody>
      </p:sp>
      <p:sp>
        <p:nvSpPr>
          <p:cNvPr id="3" name="Rectangle 2"/>
          <p:cNvSpPr/>
          <p:nvPr/>
        </p:nvSpPr>
        <p:spPr>
          <a:xfrm>
            <a:off x="3526698" y="5914906"/>
            <a:ext cx="4572000" cy="276999"/>
          </a:xfrm>
          <a:prstGeom prst="rect">
            <a:avLst/>
          </a:prstGeom>
        </p:spPr>
        <p:txBody>
          <a:bodyPr>
            <a:spAutoFit/>
          </a:bodyPr>
          <a:lstStyle/>
          <a:p>
            <a:r>
              <a:rPr lang="en-GB" sz="1200" dirty="0">
                <a:hlinkClick r:id="rId3"/>
              </a:rPr>
              <a:t>https://</a:t>
            </a:r>
            <a:r>
              <a:rPr lang="en-GB" sz="1200" dirty="0" smtClean="0">
                <a:hlinkClick r:id="rId3"/>
              </a:rPr>
              <a:t>www.youtube.com/watch?v=1Uv80xQejrg&amp;t=24s</a:t>
            </a:r>
            <a:r>
              <a:rPr lang="en-GB" sz="1200" dirty="0" smtClean="0"/>
              <a:t>  </a:t>
            </a:r>
            <a:endParaRPr lang="en-GB" sz="1200" dirty="0"/>
          </a:p>
        </p:txBody>
      </p:sp>
    </p:spTree>
    <p:extLst>
      <p:ext uri="{BB962C8B-B14F-4D97-AF65-F5344CB8AC3E}">
        <p14:creationId xmlns:p14="http://schemas.microsoft.com/office/powerpoint/2010/main" val="26982870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5" name="TextBox 4"/>
          <p:cNvSpPr txBox="1"/>
          <p:nvPr/>
        </p:nvSpPr>
        <p:spPr>
          <a:xfrm>
            <a:off x="539552" y="2393235"/>
            <a:ext cx="4232878" cy="3046988"/>
          </a:xfrm>
          <a:prstGeom prst="rect">
            <a:avLst/>
          </a:prstGeom>
          <a:noFill/>
        </p:spPr>
        <p:txBody>
          <a:bodyPr wrap="square" rtlCol="0">
            <a:spAutoFit/>
          </a:bodyPr>
          <a:lstStyle/>
          <a:p>
            <a:r>
              <a:rPr lang="en-GB" sz="1600" dirty="0">
                <a:latin typeface="Georgia" panose="02040502050405020303" pitchFamily="18" charset="0"/>
                <a:cs typeface="Arial" panose="020B0604020202020204" pitchFamily="34" charset="0"/>
              </a:rPr>
              <a:t>Two roads diverged in a yellow wood,</a:t>
            </a:r>
          </a:p>
          <a:p>
            <a:r>
              <a:rPr lang="en-GB" sz="1600" dirty="0">
                <a:latin typeface="Georgia" panose="02040502050405020303" pitchFamily="18" charset="0"/>
                <a:cs typeface="Arial" panose="020B0604020202020204" pitchFamily="34" charset="0"/>
              </a:rPr>
              <a:t>And sorry I could not travel both</a:t>
            </a:r>
          </a:p>
          <a:p>
            <a:r>
              <a:rPr lang="en-GB" sz="1600" dirty="0">
                <a:latin typeface="Georgia" panose="02040502050405020303" pitchFamily="18" charset="0"/>
                <a:cs typeface="Arial" panose="020B0604020202020204" pitchFamily="34" charset="0"/>
              </a:rPr>
              <a:t>And be one </a:t>
            </a:r>
            <a:r>
              <a:rPr lang="en-GB" sz="1600" dirty="0" smtClean="0">
                <a:latin typeface="Georgia" panose="02040502050405020303" pitchFamily="18" charset="0"/>
                <a:cs typeface="Arial" panose="020B0604020202020204" pitchFamily="34" charset="0"/>
              </a:rPr>
              <a:t>traveller</a:t>
            </a:r>
            <a:r>
              <a:rPr lang="en-GB" sz="1600" dirty="0">
                <a:latin typeface="Georgia" panose="02040502050405020303" pitchFamily="18" charset="0"/>
                <a:cs typeface="Arial" panose="020B0604020202020204" pitchFamily="34" charset="0"/>
              </a:rPr>
              <a:t>, long I stood</a:t>
            </a:r>
          </a:p>
          <a:p>
            <a:r>
              <a:rPr lang="en-GB" sz="1600" dirty="0">
                <a:latin typeface="Georgia" panose="02040502050405020303" pitchFamily="18" charset="0"/>
                <a:cs typeface="Arial" panose="020B0604020202020204" pitchFamily="34" charset="0"/>
              </a:rPr>
              <a:t>And looked down one as far as I could</a:t>
            </a:r>
          </a:p>
          <a:p>
            <a:r>
              <a:rPr lang="en-GB" sz="1600" dirty="0">
                <a:latin typeface="Georgia" panose="02040502050405020303" pitchFamily="18" charset="0"/>
                <a:cs typeface="Arial" panose="020B0604020202020204" pitchFamily="34" charset="0"/>
              </a:rPr>
              <a:t>To where it bent in the undergrowth;</a:t>
            </a:r>
          </a:p>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Then took the other, as just as fair,</a:t>
            </a:r>
          </a:p>
          <a:p>
            <a:r>
              <a:rPr lang="en-GB" sz="1600" dirty="0">
                <a:latin typeface="Georgia" panose="02040502050405020303" pitchFamily="18" charset="0"/>
                <a:cs typeface="Arial" panose="020B0604020202020204" pitchFamily="34" charset="0"/>
              </a:rPr>
              <a:t>And having perhaps the better claim,</a:t>
            </a:r>
          </a:p>
          <a:p>
            <a:r>
              <a:rPr lang="en-GB" sz="1600" dirty="0">
                <a:latin typeface="Georgia" panose="02040502050405020303" pitchFamily="18" charset="0"/>
                <a:cs typeface="Arial" panose="020B0604020202020204" pitchFamily="34" charset="0"/>
              </a:rPr>
              <a:t>Because it was grassy and wanted wear;</a:t>
            </a:r>
          </a:p>
          <a:p>
            <a:r>
              <a:rPr lang="en-GB" sz="1600" dirty="0">
                <a:latin typeface="Georgia" panose="02040502050405020303" pitchFamily="18" charset="0"/>
                <a:cs typeface="Arial" panose="020B0604020202020204" pitchFamily="34" charset="0"/>
              </a:rPr>
              <a:t>Though as for that the passing there</a:t>
            </a:r>
          </a:p>
          <a:p>
            <a:r>
              <a:rPr lang="en-GB" sz="1600" dirty="0">
                <a:latin typeface="Georgia" panose="02040502050405020303" pitchFamily="18" charset="0"/>
                <a:cs typeface="Arial" panose="020B0604020202020204" pitchFamily="34" charset="0"/>
              </a:rPr>
              <a:t>Had worn them really about the same,</a:t>
            </a:r>
          </a:p>
          <a:p>
            <a:endParaRPr lang="en-GB" sz="1600" dirty="0">
              <a:latin typeface="Georgia" panose="02040502050405020303" pitchFamily="18" charset="0"/>
              <a:cs typeface="Arial" panose="020B0604020202020204" pitchFamily="34" charset="0"/>
            </a:endParaRPr>
          </a:p>
        </p:txBody>
      </p:sp>
      <p:sp>
        <p:nvSpPr>
          <p:cNvPr id="6" name="TextBox 5"/>
          <p:cNvSpPr txBox="1"/>
          <p:nvPr/>
        </p:nvSpPr>
        <p:spPr>
          <a:xfrm>
            <a:off x="4511011" y="2132856"/>
            <a:ext cx="4250485" cy="3046988"/>
          </a:xfrm>
          <a:prstGeom prst="rect">
            <a:avLst/>
          </a:prstGeom>
          <a:noFill/>
        </p:spPr>
        <p:txBody>
          <a:bodyPr wrap="square" rtlCol="0">
            <a:spAutoFit/>
          </a:bodyPr>
          <a:lstStyle/>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And both that morning equally lay</a:t>
            </a:r>
          </a:p>
          <a:p>
            <a:r>
              <a:rPr lang="en-GB" sz="1600" dirty="0">
                <a:latin typeface="Georgia" panose="02040502050405020303" pitchFamily="18" charset="0"/>
                <a:cs typeface="Arial" panose="020B0604020202020204" pitchFamily="34" charset="0"/>
              </a:rPr>
              <a:t>In leaves no step had trodden black.</a:t>
            </a:r>
          </a:p>
          <a:p>
            <a:r>
              <a:rPr lang="en-GB" sz="1600" dirty="0">
                <a:latin typeface="Georgia" panose="02040502050405020303" pitchFamily="18" charset="0"/>
                <a:cs typeface="Arial" panose="020B0604020202020204" pitchFamily="34" charset="0"/>
              </a:rPr>
              <a:t>Oh, I kept the first for another day!</a:t>
            </a:r>
          </a:p>
          <a:p>
            <a:r>
              <a:rPr lang="en-GB" sz="1600" dirty="0">
                <a:latin typeface="Georgia" panose="02040502050405020303" pitchFamily="18" charset="0"/>
                <a:cs typeface="Arial" panose="020B0604020202020204" pitchFamily="34" charset="0"/>
              </a:rPr>
              <a:t>Yet knowing how way leads on to way,</a:t>
            </a:r>
          </a:p>
          <a:p>
            <a:r>
              <a:rPr lang="en-GB" sz="1600" dirty="0">
                <a:latin typeface="Georgia" panose="02040502050405020303" pitchFamily="18" charset="0"/>
                <a:cs typeface="Arial" panose="020B0604020202020204" pitchFamily="34" charset="0"/>
              </a:rPr>
              <a:t>I doubted if I should ever come back.</a:t>
            </a:r>
          </a:p>
          <a:p>
            <a:endParaRPr lang="en-GB" sz="1600" dirty="0">
              <a:latin typeface="Georgia" panose="02040502050405020303" pitchFamily="18" charset="0"/>
              <a:cs typeface="Arial" panose="020B0604020202020204" pitchFamily="34" charset="0"/>
            </a:endParaRPr>
          </a:p>
          <a:p>
            <a:r>
              <a:rPr lang="en-GB" sz="1600" dirty="0">
                <a:latin typeface="Georgia" panose="02040502050405020303" pitchFamily="18" charset="0"/>
                <a:cs typeface="Arial" panose="020B0604020202020204" pitchFamily="34" charset="0"/>
              </a:rPr>
              <a:t>I shall be telling this with a sigh</a:t>
            </a:r>
          </a:p>
          <a:p>
            <a:r>
              <a:rPr lang="en-GB" sz="1600" dirty="0">
                <a:latin typeface="Georgia" panose="02040502050405020303" pitchFamily="18" charset="0"/>
                <a:cs typeface="Arial" panose="020B0604020202020204" pitchFamily="34" charset="0"/>
              </a:rPr>
              <a:t>Somewhere ages and ages hence:</a:t>
            </a:r>
          </a:p>
          <a:p>
            <a:r>
              <a:rPr lang="en-GB" sz="1600" dirty="0">
                <a:latin typeface="Georgia" panose="02040502050405020303" pitchFamily="18" charset="0"/>
                <a:cs typeface="Arial" panose="020B0604020202020204" pitchFamily="34" charset="0"/>
              </a:rPr>
              <a:t>Two roads diverged in a wood, and I—</a:t>
            </a:r>
          </a:p>
          <a:p>
            <a:r>
              <a:rPr lang="en-GB" sz="1600" dirty="0">
                <a:latin typeface="Georgia" panose="02040502050405020303" pitchFamily="18" charset="0"/>
                <a:cs typeface="Arial" panose="020B0604020202020204" pitchFamily="34" charset="0"/>
              </a:rPr>
              <a:t>I took the one less </a:t>
            </a:r>
            <a:r>
              <a:rPr lang="en-GB" sz="1600" dirty="0" smtClean="0">
                <a:latin typeface="Georgia" panose="02040502050405020303" pitchFamily="18" charset="0"/>
                <a:cs typeface="Arial" panose="020B0604020202020204" pitchFamily="34" charset="0"/>
              </a:rPr>
              <a:t>travelled </a:t>
            </a:r>
            <a:r>
              <a:rPr lang="en-GB" sz="1600" dirty="0">
                <a:latin typeface="Georgia" panose="02040502050405020303" pitchFamily="18" charset="0"/>
                <a:cs typeface="Arial" panose="020B0604020202020204" pitchFamily="34" charset="0"/>
              </a:rPr>
              <a:t>by,</a:t>
            </a:r>
          </a:p>
          <a:p>
            <a:r>
              <a:rPr lang="en-GB" sz="1600" dirty="0">
                <a:latin typeface="Georgia" panose="02040502050405020303" pitchFamily="18" charset="0"/>
                <a:cs typeface="Arial" panose="020B0604020202020204" pitchFamily="34" charset="0"/>
              </a:rPr>
              <a:t>And that has made all the difference.</a:t>
            </a:r>
          </a:p>
        </p:txBody>
      </p:sp>
      <p:sp>
        <p:nvSpPr>
          <p:cNvPr id="7" name="TextBox 6"/>
          <p:cNvSpPr txBox="1"/>
          <p:nvPr/>
        </p:nvSpPr>
        <p:spPr>
          <a:xfrm>
            <a:off x="1898645" y="836712"/>
            <a:ext cx="5224732" cy="1200329"/>
          </a:xfrm>
          <a:prstGeom prst="rect">
            <a:avLst/>
          </a:prstGeom>
          <a:noFill/>
        </p:spPr>
        <p:txBody>
          <a:bodyPr wrap="square" rtlCol="0">
            <a:spAutoFit/>
          </a:bodyPr>
          <a:lstStyle/>
          <a:p>
            <a:pPr algn="ctr"/>
            <a:r>
              <a:rPr lang="en-GB" sz="2400" b="1" dirty="0" smtClean="0">
                <a:latin typeface="Georgia" panose="02040502050405020303" pitchFamily="18" charset="0"/>
                <a:cs typeface="Arial" panose="020B0604020202020204" pitchFamily="34" charset="0"/>
              </a:rPr>
              <a:t>The </a:t>
            </a:r>
            <a:r>
              <a:rPr lang="en-GB" sz="2400" b="1" dirty="0">
                <a:latin typeface="Georgia" panose="02040502050405020303" pitchFamily="18" charset="0"/>
                <a:cs typeface="Arial" panose="020B0604020202020204" pitchFamily="34" charset="0"/>
              </a:rPr>
              <a:t>Road Not </a:t>
            </a:r>
            <a:r>
              <a:rPr lang="en-GB" sz="2400" b="1" dirty="0" smtClean="0">
                <a:latin typeface="Georgia" panose="02040502050405020303" pitchFamily="18" charset="0"/>
                <a:cs typeface="Arial" panose="020B0604020202020204" pitchFamily="34" charset="0"/>
              </a:rPr>
              <a:t>Taken</a:t>
            </a:r>
          </a:p>
          <a:p>
            <a:pPr algn="ctr"/>
            <a:r>
              <a:rPr lang="en-GB" sz="2400" b="1" dirty="0" smtClean="0">
                <a:latin typeface="Georgia" panose="02040502050405020303" pitchFamily="18" charset="0"/>
                <a:cs typeface="Arial" panose="020B0604020202020204" pitchFamily="34" charset="0"/>
              </a:rPr>
              <a:t> </a:t>
            </a:r>
            <a:endParaRPr lang="en-GB" sz="2400" b="1" dirty="0">
              <a:latin typeface="Georgia" panose="02040502050405020303" pitchFamily="18" charset="0"/>
              <a:cs typeface="Arial" panose="020B0604020202020204" pitchFamily="34" charset="0"/>
            </a:endParaRPr>
          </a:p>
          <a:p>
            <a:pPr algn="ctr"/>
            <a:r>
              <a:rPr lang="en-GB" sz="2400" dirty="0">
                <a:latin typeface="Georgia" panose="02040502050405020303" pitchFamily="18" charset="0"/>
                <a:cs typeface="Arial" panose="020B0604020202020204" pitchFamily="34" charset="0"/>
              </a:rPr>
              <a:t>By Robert Frost </a:t>
            </a:r>
          </a:p>
        </p:txBody>
      </p:sp>
      <p:sp>
        <p:nvSpPr>
          <p:cNvPr id="3" name="Rectangle 2"/>
          <p:cNvSpPr/>
          <p:nvPr/>
        </p:nvSpPr>
        <p:spPr>
          <a:xfrm>
            <a:off x="3923928" y="5776406"/>
            <a:ext cx="4266018" cy="276999"/>
          </a:xfrm>
          <a:prstGeom prst="rect">
            <a:avLst/>
          </a:prstGeom>
        </p:spPr>
        <p:txBody>
          <a:bodyPr wrap="square">
            <a:spAutoFit/>
          </a:bodyPr>
          <a:lstStyle/>
          <a:p>
            <a:r>
              <a:rPr lang="en-GB" sz="1200" dirty="0">
                <a:hlinkClick r:id="rId3"/>
              </a:rPr>
              <a:t>https://</a:t>
            </a:r>
            <a:r>
              <a:rPr lang="en-GB" sz="1200" dirty="0" smtClean="0">
                <a:hlinkClick r:id="rId3"/>
              </a:rPr>
              <a:t>www.youtube.com/watch?v=vrBHd41YqTc</a:t>
            </a:r>
            <a:r>
              <a:rPr lang="en-GB" sz="1200" dirty="0" smtClean="0"/>
              <a:t> </a:t>
            </a:r>
            <a:endParaRPr lang="en-GB" sz="1200" dirty="0"/>
          </a:p>
        </p:txBody>
      </p:sp>
    </p:spTree>
    <p:extLst>
      <p:ext uri="{BB962C8B-B14F-4D97-AF65-F5344CB8AC3E}">
        <p14:creationId xmlns:p14="http://schemas.microsoft.com/office/powerpoint/2010/main" val="8534815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5" name="TextBox 4"/>
          <p:cNvSpPr txBox="1"/>
          <p:nvPr/>
        </p:nvSpPr>
        <p:spPr>
          <a:xfrm>
            <a:off x="2195736" y="1844824"/>
            <a:ext cx="5879560" cy="2616101"/>
          </a:xfrm>
          <a:prstGeom prst="rect">
            <a:avLst/>
          </a:prstGeom>
          <a:noFill/>
        </p:spPr>
        <p:txBody>
          <a:bodyPr wrap="square" rtlCol="0">
            <a:spAutoFit/>
          </a:bodyPr>
          <a:lstStyle/>
          <a:p>
            <a:r>
              <a:rPr lang="en-US" altLang="zh-CN" sz="2800" b="1" dirty="0" smtClean="0">
                <a:latin typeface="Georgia" panose="02040502050405020303" pitchFamily="18" charset="0"/>
              </a:rPr>
              <a:t>Professor Pan </a:t>
            </a:r>
            <a:r>
              <a:rPr lang="en-US" altLang="zh-CN" sz="2800" b="1" dirty="0" err="1" smtClean="0">
                <a:latin typeface="Georgia" panose="02040502050405020303" pitchFamily="18" charset="0"/>
              </a:rPr>
              <a:t>Wenguo</a:t>
            </a:r>
            <a:r>
              <a:rPr lang="en-US" altLang="zh-CN" sz="2800" b="1" dirty="0" smtClean="0">
                <a:latin typeface="Georgia" panose="02040502050405020303" pitchFamily="18" charset="0"/>
              </a:rPr>
              <a:t>:</a:t>
            </a:r>
          </a:p>
          <a:p>
            <a:endParaRPr lang="en-US" altLang="zh-CN" sz="3200" b="1" dirty="0" smtClean="0">
              <a:latin typeface="Georgia" panose="02040502050405020303" pitchFamily="18" charset="0"/>
            </a:endParaRPr>
          </a:p>
          <a:p>
            <a:pPr marL="571500" indent="-571500">
              <a:buFont typeface="Arial" panose="020B0604020202020204" pitchFamily="34" charset="0"/>
              <a:buChar char="•"/>
            </a:pPr>
            <a:r>
              <a:rPr lang="en-US" sz="2600" dirty="0" smtClean="0">
                <a:latin typeface="Georgia" panose="02040502050405020303" pitchFamily="18" charset="0"/>
              </a:rPr>
              <a:t>Understandability </a:t>
            </a:r>
          </a:p>
          <a:p>
            <a:pPr marL="571500" indent="-571500">
              <a:buFont typeface="Arial" panose="020B0604020202020204" pitchFamily="34" charset="0"/>
              <a:buChar char="•"/>
            </a:pPr>
            <a:r>
              <a:rPr lang="en-US" sz="2600" dirty="0" smtClean="0">
                <a:latin typeface="Georgia" panose="02040502050405020303" pitchFamily="18" charset="0"/>
              </a:rPr>
              <a:t>Readability</a:t>
            </a:r>
          </a:p>
          <a:p>
            <a:pPr marL="571500" indent="-571500">
              <a:buFont typeface="Arial" panose="020B0604020202020204" pitchFamily="34" charset="0"/>
              <a:buChar char="•"/>
            </a:pPr>
            <a:r>
              <a:rPr lang="en-US" sz="2600" dirty="0" smtClean="0">
                <a:latin typeface="Georgia" panose="02040502050405020303" pitchFamily="18" charset="0"/>
              </a:rPr>
              <a:t>Succinctness</a:t>
            </a:r>
          </a:p>
          <a:p>
            <a:pPr marL="571500" indent="-571500">
              <a:buFont typeface="Arial" panose="020B0604020202020204" pitchFamily="34" charset="0"/>
              <a:buChar char="•"/>
            </a:pPr>
            <a:endParaRPr lang="en-US" sz="2600" dirty="0">
              <a:latin typeface="Georgia" panose="02040502050405020303" pitchFamily="18" charset="0"/>
            </a:endParaRPr>
          </a:p>
        </p:txBody>
      </p:sp>
    </p:spTree>
    <p:extLst>
      <p:ext uri="{BB962C8B-B14F-4D97-AF65-F5344CB8AC3E}">
        <p14:creationId xmlns:p14="http://schemas.microsoft.com/office/powerpoint/2010/main" val="18740708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Brainstorm key terms</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6445878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4" name="TextBox 3"/>
          <p:cNvSpPr txBox="1"/>
          <p:nvPr/>
        </p:nvSpPr>
        <p:spPr>
          <a:xfrm>
            <a:off x="1328258" y="3206657"/>
            <a:ext cx="2116563" cy="461665"/>
          </a:xfrm>
          <a:prstGeom prst="rect">
            <a:avLst/>
          </a:prstGeom>
          <a:noFill/>
        </p:spPr>
        <p:txBody>
          <a:bodyPr wrap="square" rtlCol="0">
            <a:spAutoFit/>
          </a:bodyPr>
          <a:lstStyle/>
          <a:p>
            <a:pPr algn="ctr"/>
            <a:r>
              <a:rPr lang="en-GB" sz="2400" dirty="0" smtClean="0">
                <a:latin typeface="Georgia" panose="02040502050405020303" pitchFamily="18" charset="0"/>
              </a:rPr>
              <a:t>poem</a:t>
            </a:r>
            <a:endParaRPr lang="en-GB" sz="2400" dirty="0">
              <a:latin typeface="Georgia" panose="02040502050405020303" pitchFamily="18" charset="0"/>
            </a:endParaRPr>
          </a:p>
        </p:txBody>
      </p:sp>
      <p:sp>
        <p:nvSpPr>
          <p:cNvPr id="5" name="TextBox 4"/>
          <p:cNvSpPr txBox="1"/>
          <p:nvPr/>
        </p:nvSpPr>
        <p:spPr>
          <a:xfrm>
            <a:off x="1547664" y="1822052"/>
            <a:ext cx="1617699" cy="830997"/>
          </a:xfrm>
          <a:prstGeom prst="rect">
            <a:avLst/>
          </a:prstGeom>
          <a:noFill/>
        </p:spPr>
        <p:txBody>
          <a:bodyPr wrap="square" rtlCol="0">
            <a:spAutoFit/>
          </a:bodyPr>
          <a:lstStyle/>
          <a:p>
            <a:pPr algn="ctr"/>
            <a:r>
              <a:rPr lang="en-US" altLang="zh-CN" sz="2400" dirty="0" smtClean="0">
                <a:latin typeface="Georgia" panose="02040502050405020303" pitchFamily="18" charset="0"/>
              </a:rPr>
              <a:t>s</a:t>
            </a:r>
            <a:r>
              <a:rPr lang="en-GB" sz="2400" dirty="0" smtClean="0">
                <a:latin typeface="Georgia" panose="02040502050405020303" pitchFamily="18" charset="0"/>
              </a:rPr>
              <a:t>hi</a:t>
            </a:r>
            <a:r>
              <a:rPr lang="en-US" altLang="zh-CN" sz="2400" dirty="0" smtClean="0">
                <a:latin typeface="Georgia" panose="02040502050405020303" pitchFamily="18" charset="0"/>
              </a:rPr>
              <a:t>-poetry</a:t>
            </a:r>
            <a:r>
              <a:rPr lang="en-GB" sz="2400" dirty="0" smtClean="0">
                <a:latin typeface="Georgia" panose="02040502050405020303" pitchFamily="18" charset="0"/>
              </a:rPr>
              <a:t> </a:t>
            </a:r>
            <a:r>
              <a:rPr lang="zh-CN" altLang="en-US" sz="2400" dirty="0" smtClean="0">
                <a:latin typeface="Georgia" panose="02040502050405020303" pitchFamily="18" charset="0"/>
              </a:rPr>
              <a:t>詩</a:t>
            </a:r>
            <a:endParaRPr lang="en-GB" sz="2400" dirty="0">
              <a:latin typeface="Georgia" panose="02040502050405020303" pitchFamily="18" charset="0"/>
            </a:endParaRPr>
          </a:p>
        </p:txBody>
      </p:sp>
      <p:sp>
        <p:nvSpPr>
          <p:cNvPr id="6" name="TextBox 5"/>
          <p:cNvSpPr txBox="1"/>
          <p:nvPr/>
        </p:nvSpPr>
        <p:spPr>
          <a:xfrm>
            <a:off x="6144097" y="4309517"/>
            <a:ext cx="1709594" cy="461665"/>
          </a:xfrm>
          <a:prstGeom prst="rect">
            <a:avLst/>
          </a:prstGeom>
          <a:noFill/>
        </p:spPr>
        <p:txBody>
          <a:bodyPr wrap="square" rtlCol="0">
            <a:spAutoFit/>
          </a:bodyPr>
          <a:lstStyle/>
          <a:p>
            <a:pPr algn="ctr"/>
            <a:r>
              <a:rPr lang="en-GB" sz="2400" dirty="0" smtClean="0">
                <a:latin typeface="Georgia" panose="02040502050405020303" pitchFamily="18" charset="0"/>
              </a:rPr>
              <a:t>sonnet</a:t>
            </a:r>
            <a:endParaRPr lang="en-GB" sz="2400" dirty="0">
              <a:latin typeface="Georgia" panose="02040502050405020303" pitchFamily="18" charset="0"/>
            </a:endParaRPr>
          </a:p>
        </p:txBody>
      </p:sp>
      <p:sp>
        <p:nvSpPr>
          <p:cNvPr id="7" name="TextBox 6"/>
          <p:cNvSpPr txBox="1"/>
          <p:nvPr/>
        </p:nvSpPr>
        <p:spPr>
          <a:xfrm>
            <a:off x="3852933" y="5090260"/>
            <a:ext cx="1859871" cy="461665"/>
          </a:xfrm>
          <a:prstGeom prst="rect">
            <a:avLst/>
          </a:prstGeom>
          <a:noFill/>
        </p:spPr>
        <p:txBody>
          <a:bodyPr wrap="square" rtlCol="0">
            <a:spAutoFit/>
          </a:bodyPr>
          <a:lstStyle/>
          <a:p>
            <a:pPr algn="ctr"/>
            <a:r>
              <a:rPr lang="en-US" altLang="zh-CN" sz="2400" i="1" dirty="0" err="1" smtClean="0">
                <a:latin typeface="Georgia" panose="02040502050405020303" pitchFamily="18" charset="0"/>
              </a:rPr>
              <a:t>s</a:t>
            </a:r>
            <a:r>
              <a:rPr lang="en-US" sz="2400" i="1" dirty="0" err="1" smtClean="0">
                <a:latin typeface="Georgia" panose="02040502050405020303" pitchFamily="18" charset="0"/>
              </a:rPr>
              <a:t>ao</a:t>
            </a:r>
            <a:r>
              <a:rPr lang="en-US" sz="2400" i="1" dirty="0" smtClean="0">
                <a:latin typeface="Georgia" panose="02040502050405020303" pitchFamily="18" charset="0"/>
              </a:rPr>
              <a:t> </a:t>
            </a:r>
            <a:r>
              <a:rPr lang="zh-CN" altLang="en-US" sz="2400" dirty="0" smtClean="0">
                <a:latin typeface="Georgia" panose="02040502050405020303" pitchFamily="18" charset="0"/>
              </a:rPr>
              <a:t>騷</a:t>
            </a:r>
            <a:endParaRPr lang="en-GB" sz="2000" dirty="0">
              <a:latin typeface="Georgia" panose="02040502050405020303" pitchFamily="18" charset="0"/>
            </a:endParaRPr>
          </a:p>
        </p:txBody>
      </p:sp>
      <p:sp>
        <p:nvSpPr>
          <p:cNvPr id="8" name="TextBox 7"/>
          <p:cNvSpPr txBox="1"/>
          <p:nvPr/>
        </p:nvSpPr>
        <p:spPr>
          <a:xfrm>
            <a:off x="6101170" y="1822051"/>
            <a:ext cx="1795448" cy="461665"/>
          </a:xfrm>
          <a:prstGeom prst="rect">
            <a:avLst/>
          </a:prstGeom>
          <a:noFill/>
        </p:spPr>
        <p:txBody>
          <a:bodyPr wrap="square" rtlCol="0">
            <a:spAutoFit/>
          </a:bodyPr>
          <a:lstStyle/>
          <a:p>
            <a:pPr algn="ctr"/>
            <a:r>
              <a:rPr lang="en-US" sz="2400" dirty="0" smtClean="0">
                <a:latin typeface="Georgia" panose="02040502050405020303" pitchFamily="18" charset="0"/>
              </a:rPr>
              <a:t>poetry</a:t>
            </a:r>
            <a:endParaRPr lang="en-GB" sz="2400" dirty="0">
              <a:latin typeface="Georgia" panose="02040502050405020303" pitchFamily="18" charset="0"/>
            </a:endParaRPr>
          </a:p>
        </p:txBody>
      </p:sp>
      <p:sp>
        <p:nvSpPr>
          <p:cNvPr id="10" name="TextBox 9"/>
          <p:cNvSpPr txBox="1"/>
          <p:nvPr/>
        </p:nvSpPr>
        <p:spPr>
          <a:xfrm>
            <a:off x="1365816" y="4564034"/>
            <a:ext cx="2232248" cy="461665"/>
          </a:xfrm>
          <a:prstGeom prst="rect">
            <a:avLst/>
          </a:prstGeom>
          <a:noFill/>
        </p:spPr>
        <p:txBody>
          <a:bodyPr wrap="square" rtlCol="0">
            <a:spAutoFit/>
          </a:bodyPr>
          <a:lstStyle/>
          <a:p>
            <a:pPr algn="ctr"/>
            <a:r>
              <a:rPr lang="en-GB" sz="2400" dirty="0" smtClean="0">
                <a:latin typeface="Georgia" panose="02040502050405020303" pitchFamily="18" charset="0"/>
              </a:rPr>
              <a:t>stanza</a:t>
            </a:r>
            <a:endParaRPr lang="en-GB" sz="2400" dirty="0">
              <a:latin typeface="Georgia" panose="02040502050405020303" pitchFamily="18" charset="0"/>
            </a:endParaRPr>
          </a:p>
        </p:txBody>
      </p:sp>
      <p:sp>
        <p:nvSpPr>
          <p:cNvPr id="11" name="TextBox 10"/>
          <p:cNvSpPr txBox="1"/>
          <p:nvPr/>
        </p:nvSpPr>
        <p:spPr>
          <a:xfrm>
            <a:off x="6137578" y="3057558"/>
            <a:ext cx="1746789" cy="461665"/>
          </a:xfrm>
          <a:prstGeom prst="rect">
            <a:avLst/>
          </a:prstGeom>
          <a:noFill/>
        </p:spPr>
        <p:txBody>
          <a:bodyPr wrap="square" rtlCol="0">
            <a:spAutoFit/>
          </a:bodyPr>
          <a:lstStyle/>
          <a:p>
            <a:pPr algn="ctr"/>
            <a:r>
              <a:rPr lang="en-GB" sz="2400" dirty="0" smtClean="0">
                <a:latin typeface="Georgia" panose="02040502050405020303" pitchFamily="18" charset="0"/>
              </a:rPr>
              <a:t>rhythm</a:t>
            </a:r>
            <a:endParaRPr lang="en-GB" sz="2400" dirty="0">
              <a:latin typeface="Georgia" panose="02040502050405020303" pitchFamily="18" charset="0"/>
            </a:endParaRPr>
          </a:p>
        </p:txBody>
      </p:sp>
      <p:sp>
        <p:nvSpPr>
          <p:cNvPr id="12" name="TextBox 11"/>
          <p:cNvSpPr txBox="1"/>
          <p:nvPr/>
        </p:nvSpPr>
        <p:spPr>
          <a:xfrm>
            <a:off x="3453396" y="1853887"/>
            <a:ext cx="2116563" cy="461665"/>
          </a:xfrm>
          <a:prstGeom prst="rect">
            <a:avLst/>
          </a:prstGeom>
          <a:noFill/>
        </p:spPr>
        <p:txBody>
          <a:bodyPr wrap="square" rtlCol="0">
            <a:spAutoFit/>
          </a:bodyPr>
          <a:lstStyle/>
          <a:p>
            <a:pPr algn="ctr"/>
            <a:r>
              <a:rPr lang="en-GB" sz="2400" i="1" dirty="0" err="1" smtClean="0">
                <a:latin typeface="Georgia" panose="02040502050405020303" pitchFamily="18" charset="0"/>
              </a:rPr>
              <a:t>Shijing</a:t>
            </a:r>
            <a:r>
              <a:rPr lang="en-GB" sz="2400" dirty="0" smtClean="0">
                <a:latin typeface="Georgia" panose="02040502050405020303" pitchFamily="18" charset="0"/>
              </a:rPr>
              <a:t> </a:t>
            </a:r>
            <a:r>
              <a:rPr lang="zh-CN" altLang="en-US" sz="2400" dirty="0" smtClean="0">
                <a:latin typeface="Georgia" panose="02040502050405020303" pitchFamily="18" charset="0"/>
              </a:rPr>
              <a:t>詩經</a:t>
            </a:r>
            <a:endParaRPr lang="en-GB" sz="2400" dirty="0">
              <a:latin typeface="Georgia" panose="02040502050405020303" pitchFamily="18" charset="0"/>
            </a:endParaRPr>
          </a:p>
        </p:txBody>
      </p:sp>
      <p:sp>
        <p:nvSpPr>
          <p:cNvPr id="13" name="TextBox 12"/>
          <p:cNvSpPr txBox="1"/>
          <p:nvPr/>
        </p:nvSpPr>
        <p:spPr>
          <a:xfrm>
            <a:off x="3510942" y="3083132"/>
            <a:ext cx="2116563" cy="461665"/>
          </a:xfrm>
          <a:prstGeom prst="rect">
            <a:avLst/>
          </a:prstGeom>
          <a:noFill/>
        </p:spPr>
        <p:txBody>
          <a:bodyPr wrap="square" rtlCol="0">
            <a:spAutoFit/>
          </a:bodyPr>
          <a:lstStyle/>
          <a:p>
            <a:pPr algn="ctr"/>
            <a:r>
              <a:rPr lang="en-US" altLang="zh-CN" sz="2400" dirty="0" smtClean="0">
                <a:latin typeface="Georgia" panose="02040502050405020303" pitchFamily="18" charset="0"/>
              </a:rPr>
              <a:t>poet</a:t>
            </a:r>
            <a:endParaRPr lang="en-GB" sz="2400" dirty="0">
              <a:latin typeface="Georgia" panose="02040502050405020303" pitchFamily="18" charset="0"/>
            </a:endParaRPr>
          </a:p>
        </p:txBody>
      </p:sp>
      <p:sp>
        <p:nvSpPr>
          <p:cNvPr id="14" name="TextBox 13"/>
          <p:cNvSpPr txBox="1"/>
          <p:nvPr/>
        </p:nvSpPr>
        <p:spPr>
          <a:xfrm>
            <a:off x="3585845" y="4127594"/>
            <a:ext cx="2116563" cy="461665"/>
          </a:xfrm>
          <a:prstGeom prst="rect">
            <a:avLst/>
          </a:prstGeom>
          <a:noFill/>
        </p:spPr>
        <p:txBody>
          <a:bodyPr wrap="square" rtlCol="0">
            <a:spAutoFit/>
          </a:bodyPr>
          <a:lstStyle/>
          <a:p>
            <a:pPr algn="ctr"/>
            <a:r>
              <a:rPr lang="en-US" sz="2400" dirty="0" smtClean="0">
                <a:latin typeface="Georgia" panose="02040502050405020303" pitchFamily="18" charset="0"/>
              </a:rPr>
              <a:t>rhyme</a:t>
            </a:r>
            <a:endParaRPr lang="en-GB" sz="2400" dirty="0">
              <a:latin typeface="Georgia" panose="02040502050405020303" pitchFamily="18" charset="0"/>
            </a:endParaRPr>
          </a:p>
        </p:txBody>
      </p:sp>
      <p:sp>
        <p:nvSpPr>
          <p:cNvPr id="16" name="TextBox 15"/>
          <p:cNvSpPr txBox="1"/>
          <p:nvPr/>
        </p:nvSpPr>
        <p:spPr>
          <a:xfrm>
            <a:off x="57713" y="53642"/>
            <a:ext cx="1689201" cy="400110"/>
          </a:xfrm>
          <a:prstGeom prst="rect">
            <a:avLst/>
          </a:prstGeom>
          <a:noFill/>
        </p:spPr>
        <p:txBody>
          <a:bodyPr wrap="square" rtlCol="0">
            <a:spAutoFit/>
          </a:bodyPr>
          <a:lstStyle/>
          <a:p>
            <a:r>
              <a:rPr lang="en-GB" sz="2000" dirty="0" smtClean="0">
                <a:latin typeface="Georgia" panose="02040502050405020303" pitchFamily="18" charset="0"/>
                <a:cs typeface="Arial" panose="020B0604020202020204" pitchFamily="34" charset="0"/>
              </a:rPr>
              <a:t>Key terms</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6426097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5" name="TextBox 4"/>
          <p:cNvSpPr txBox="1"/>
          <p:nvPr/>
        </p:nvSpPr>
        <p:spPr>
          <a:xfrm>
            <a:off x="1547664" y="1798719"/>
            <a:ext cx="6264696" cy="2646878"/>
          </a:xfrm>
          <a:prstGeom prst="rect">
            <a:avLst/>
          </a:prstGeom>
          <a:noFill/>
        </p:spPr>
        <p:txBody>
          <a:bodyPr wrap="square" rtlCol="0">
            <a:spAutoFit/>
          </a:bodyPr>
          <a:lstStyle/>
          <a:p>
            <a:pPr algn="ctr"/>
            <a:r>
              <a:rPr lang="en-US" altLang="zh-CN" sz="3000" b="1" dirty="0" smtClean="0">
                <a:latin typeface="Georgia" panose="02040502050405020303" pitchFamily="18" charset="0"/>
              </a:rPr>
              <a:t>Three factors:</a:t>
            </a:r>
          </a:p>
          <a:p>
            <a:endParaRPr lang="en-US" altLang="zh-CN" sz="3200" b="1" dirty="0" smtClean="0">
              <a:latin typeface="Georgia" panose="02040502050405020303" pitchFamily="18" charset="0"/>
            </a:endParaRPr>
          </a:p>
          <a:p>
            <a:pPr marL="571500" indent="-571500">
              <a:buFont typeface="Arial" panose="020B0604020202020204" pitchFamily="34" charset="0"/>
              <a:buChar char="•"/>
            </a:pPr>
            <a:r>
              <a:rPr lang="en-US" sz="2600" dirty="0" smtClean="0">
                <a:latin typeface="Georgia" panose="02040502050405020303" pitchFamily="18" charset="0"/>
              </a:rPr>
              <a:t>Poetic form (external form)</a:t>
            </a:r>
          </a:p>
          <a:p>
            <a:pPr marL="571500" indent="-571500">
              <a:buFont typeface="Arial" panose="020B0604020202020204" pitchFamily="34" charset="0"/>
              <a:buChar char="•"/>
            </a:pPr>
            <a:r>
              <a:rPr lang="en-US" sz="2600" dirty="0" smtClean="0">
                <a:latin typeface="Georgia" panose="02040502050405020303" pitchFamily="18" charset="0"/>
              </a:rPr>
              <a:t>Poetic spirit (imagery &amp; emotions)</a:t>
            </a:r>
          </a:p>
          <a:p>
            <a:pPr marL="571500" indent="-571500">
              <a:buFont typeface="Arial" panose="020B0604020202020204" pitchFamily="34" charset="0"/>
              <a:buChar char="•"/>
            </a:pPr>
            <a:r>
              <a:rPr lang="en-US" sz="2600" dirty="0" smtClean="0">
                <a:latin typeface="Georgia" panose="02040502050405020303" pitchFamily="18" charset="0"/>
              </a:rPr>
              <a:t>Poetic language (bridge)</a:t>
            </a:r>
          </a:p>
          <a:p>
            <a:pPr marL="571500" indent="-571500">
              <a:buFont typeface="Arial" panose="020B0604020202020204" pitchFamily="34" charset="0"/>
              <a:buChar char="•"/>
            </a:pPr>
            <a:endParaRPr lang="en-US" sz="2600" dirty="0">
              <a:latin typeface="Georgia" panose="02040502050405020303" pitchFamily="18" charset="0"/>
            </a:endParaRPr>
          </a:p>
        </p:txBody>
      </p:sp>
    </p:spTree>
    <p:extLst>
      <p:ext uri="{BB962C8B-B14F-4D97-AF65-F5344CB8AC3E}">
        <p14:creationId xmlns:p14="http://schemas.microsoft.com/office/powerpoint/2010/main" val="6275694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What is </a:t>
            </a:r>
            <a:r>
              <a:rPr lang="en-US" sz="3800" i="1" dirty="0" err="1" smtClean="0">
                <a:latin typeface="Georgia" panose="02040502050405020303" pitchFamily="18" charset="0"/>
                <a:cs typeface="Arial" panose="020B0604020202020204" pitchFamily="34" charset="0"/>
              </a:rPr>
              <a:t>shi</a:t>
            </a:r>
            <a:r>
              <a:rPr lang="en-US" sz="3800" dirty="0" smtClean="0">
                <a:latin typeface="Georgia" panose="02040502050405020303" pitchFamily="18" charset="0"/>
                <a:cs typeface="Arial" panose="020B0604020202020204" pitchFamily="34" charset="0"/>
              </a:rPr>
              <a:t>-poetry</a:t>
            </a:r>
            <a:r>
              <a:rPr lang="zh-CN" altLang="en-US" sz="3800" b="1" dirty="0" smtClean="0">
                <a:latin typeface="FangSong" panose="02010609060101010101" pitchFamily="49" charset="-122"/>
                <a:ea typeface="FangSong" panose="02010609060101010101" pitchFamily="49" charset="-122"/>
                <a:cs typeface="Arial" panose="020B0604020202020204" pitchFamily="34" charset="0"/>
              </a:rPr>
              <a:t>詩</a:t>
            </a:r>
            <a:r>
              <a:rPr lang="en-US" altLang="zh-CN" sz="3800" dirty="0" smtClean="0">
                <a:latin typeface="Georgia" panose="02040502050405020303" pitchFamily="18" charset="0"/>
                <a:cs typeface="Arial" panose="020B0604020202020204" pitchFamily="34" charset="0"/>
              </a:rPr>
              <a:t>?</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8677366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5" name="TextBox 4"/>
          <p:cNvSpPr txBox="1"/>
          <p:nvPr/>
        </p:nvSpPr>
        <p:spPr>
          <a:xfrm>
            <a:off x="2629606" y="1109585"/>
            <a:ext cx="3886610" cy="523220"/>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What is </a:t>
            </a:r>
            <a:r>
              <a:rPr lang="en-US" sz="2800" i="1" dirty="0" err="1" smtClean="0">
                <a:latin typeface="Georgia" panose="02040502050405020303" pitchFamily="18" charset="0"/>
                <a:cs typeface="Arial" panose="020B0604020202020204" pitchFamily="34" charset="0"/>
              </a:rPr>
              <a:t>shi</a:t>
            </a:r>
            <a:r>
              <a:rPr lang="en-US" sz="2800" dirty="0" smtClean="0">
                <a:latin typeface="Georgia" panose="02040502050405020303" pitchFamily="18" charset="0"/>
                <a:cs typeface="Arial" panose="020B0604020202020204" pitchFamily="34" charset="0"/>
              </a:rPr>
              <a:t>-poetry?</a:t>
            </a:r>
            <a:endParaRPr lang="en-GB" sz="2800" dirty="0">
              <a:latin typeface="Georgia" panose="02040502050405020303" pitchFamily="18" charset="0"/>
              <a:cs typeface="Arial" panose="020B0604020202020204" pitchFamily="34" charset="0"/>
            </a:endParaRPr>
          </a:p>
        </p:txBody>
      </p:sp>
      <p:pic>
        <p:nvPicPr>
          <p:cNvPr id="4099" name="Picture 3" descr="D:\義務工作_UK Sinology 英國漢學院事務\Modules\Bachelor's\SICH6011_Sinological English III\Images\Sinogram 詩\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5215" y="2276872"/>
            <a:ext cx="3335392" cy="444712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5446537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5" name="TextBox 4"/>
          <p:cNvSpPr txBox="1"/>
          <p:nvPr/>
        </p:nvSpPr>
        <p:spPr>
          <a:xfrm>
            <a:off x="2629606" y="1109585"/>
            <a:ext cx="3886610" cy="523220"/>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What is </a:t>
            </a:r>
            <a:r>
              <a:rPr lang="en-US" sz="2800" i="1" dirty="0" err="1" smtClean="0">
                <a:latin typeface="Georgia" panose="02040502050405020303" pitchFamily="18" charset="0"/>
                <a:cs typeface="Arial" panose="020B0604020202020204" pitchFamily="34" charset="0"/>
              </a:rPr>
              <a:t>shi</a:t>
            </a:r>
            <a:r>
              <a:rPr lang="en-US" sz="2800" dirty="0" smtClean="0">
                <a:latin typeface="Georgia" panose="02040502050405020303" pitchFamily="18" charset="0"/>
                <a:cs typeface="Arial" panose="020B0604020202020204" pitchFamily="34" charset="0"/>
              </a:rPr>
              <a:t>-poetry?</a:t>
            </a:r>
            <a:endParaRPr lang="en-GB" sz="2800" dirty="0">
              <a:latin typeface="Georgia" panose="02040502050405020303" pitchFamily="18" charset="0"/>
              <a:cs typeface="Arial" panose="020B0604020202020204" pitchFamily="34" charset="0"/>
            </a:endParaRPr>
          </a:p>
        </p:txBody>
      </p:sp>
      <p:pic>
        <p:nvPicPr>
          <p:cNvPr id="4100" name="Picture 4" descr="D:\義務工作_UK Sinology 英國漢學院事務\Modules\Bachelor's\SICH6011_Sinological English III\Images\Sinogram 詩\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78885" y="2204864"/>
            <a:ext cx="2788051" cy="371735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0752667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5" name="TextBox 4"/>
          <p:cNvSpPr txBox="1"/>
          <p:nvPr/>
        </p:nvSpPr>
        <p:spPr>
          <a:xfrm>
            <a:off x="2629606" y="1109585"/>
            <a:ext cx="3886610" cy="523220"/>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What is </a:t>
            </a:r>
            <a:r>
              <a:rPr lang="en-US" sz="2800" i="1" dirty="0" err="1" smtClean="0">
                <a:latin typeface="Georgia" panose="02040502050405020303" pitchFamily="18" charset="0"/>
                <a:cs typeface="Arial" panose="020B0604020202020204" pitchFamily="34" charset="0"/>
              </a:rPr>
              <a:t>shi</a:t>
            </a:r>
            <a:r>
              <a:rPr lang="en-US" sz="2800" dirty="0" smtClean="0">
                <a:latin typeface="Georgia" panose="02040502050405020303" pitchFamily="18" charset="0"/>
                <a:cs typeface="Arial" panose="020B0604020202020204" pitchFamily="34" charset="0"/>
              </a:rPr>
              <a:t>-poetry?</a:t>
            </a:r>
            <a:endParaRPr lang="en-GB" sz="2800" dirty="0">
              <a:latin typeface="Georgia" panose="02040502050405020303" pitchFamily="18" charset="0"/>
              <a:cs typeface="Arial" panose="020B0604020202020204" pitchFamily="34" charset="0"/>
            </a:endParaRPr>
          </a:p>
        </p:txBody>
      </p:sp>
      <p:pic>
        <p:nvPicPr>
          <p:cNvPr id="4101" name="Picture 5" descr="D:\義務工作_UK Sinology 英國漢學院事務\Modules\Bachelor's\SICH6011_Sinological English III\Images\Sinogram 詩\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96568" y="1916832"/>
            <a:ext cx="2952686" cy="393686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0752667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5" name="TextBox 4"/>
          <p:cNvSpPr txBox="1"/>
          <p:nvPr/>
        </p:nvSpPr>
        <p:spPr>
          <a:xfrm>
            <a:off x="2629606" y="1109585"/>
            <a:ext cx="3886610" cy="523220"/>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What is </a:t>
            </a:r>
            <a:r>
              <a:rPr lang="en-US" sz="2800" i="1" dirty="0" err="1" smtClean="0">
                <a:latin typeface="Georgia" panose="02040502050405020303" pitchFamily="18" charset="0"/>
                <a:cs typeface="Arial" panose="020B0604020202020204" pitchFamily="34" charset="0"/>
              </a:rPr>
              <a:t>shi</a:t>
            </a:r>
            <a:r>
              <a:rPr lang="en-US" sz="2800" dirty="0" smtClean="0">
                <a:latin typeface="Georgia" panose="02040502050405020303" pitchFamily="18" charset="0"/>
                <a:cs typeface="Arial" panose="020B0604020202020204" pitchFamily="34" charset="0"/>
              </a:rPr>
              <a:t>-poetry?</a:t>
            </a:r>
            <a:endParaRPr lang="en-GB" sz="2800" dirty="0">
              <a:latin typeface="Georgia" panose="02040502050405020303" pitchFamily="18" charset="0"/>
              <a:cs typeface="Arial" panose="020B0604020202020204" pitchFamily="34" charset="0"/>
            </a:endParaRPr>
          </a:p>
        </p:txBody>
      </p:sp>
      <p:pic>
        <p:nvPicPr>
          <p:cNvPr id="4102" name="Picture 6" descr="D:\義務工作_UK Sinology 英國漢學院事務\Modules\Bachelor's\SICH6011_Sinological English III\Images\Sinogram 詩\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3157" y="1844824"/>
            <a:ext cx="3219507" cy="429261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0752667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7" name="TextBox 6"/>
          <p:cNvSpPr txBox="1"/>
          <p:nvPr/>
        </p:nvSpPr>
        <p:spPr>
          <a:xfrm>
            <a:off x="3491880" y="1412776"/>
            <a:ext cx="2092881" cy="4104456"/>
          </a:xfrm>
          <a:prstGeom prst="rect">
            <a:avLst/>
          </a:prstGeom>
          <a:noFill/>
          <a:ln w="12700">
            <a:solidFill>
              <a:schemeClr val="tx1"/>
            </a:solidFill>
          </a:ln>
        </p:spPr>
        <p:txBody>
          <a:bodyPr vert="eaVert" wrap="square" rtlCol="0">
            <a:spAutoFit/>
          </a:bodyPr>
          <a:lstStyle/>
          <a:p>
            <a:pPr algn="ctr"/>
            <a:r>
              <a:rPr lang="en-US" altLang="zh-CN" sz="3400" b="1" dirty="0">
                <a:latin typeface="FangSong" panose="02010609060101010101" pitchFamily="49" charset="-122"/>
                <a:ea typeface="FangSong" panose="02010609060101010101" pitchFamily="49" charset="-122"/>
              </a:rPr>
              <a:t>&lt;</a:t>
            </a:r>
            <a:r>
              <a:rPr lang="zh-CN" altLang="en-US" sz="3400" b="1" dirty="0">
                <a:latin typeface="FangSong" panose="02010609060101010101" pitchFamily="49" charset="-122"/>
                <a:ea typeface="FangSong" panose="02010609060101010101" pitchFamily="49" charset="-122"/>
              </a:rPr>
              <a:t>詩大序</a:t>
            </a:r>
            <a:r>
              <a:rPr lang="en-US" altLang="zh-CN" sz="3400" b="1" dirty="0">
                <a:latin typeface="FangSong" panose="02010609060101010101" pitchFamily="49" charset="-122"/>
                <a:ea typeface="FangSong" panose="02010609060101010101" pitchFamily="49" charset="-122"/>
              </a:rPr>
              <a:t>&gt;</a:t>
            </a:r>
            <a:endParaRPr lang="en-GB" sz="3400" b="1" dirty="0">
              <a:latin typeface="FangSong" panose="02010609060101010101" pitchFamily="49" charset="-122"/>
              <a:ea typeface="FangSong" panose="02010609060101010101" pitchFamily="49" charset="-122"/>
            </a:endParaRPr>
          </a:p>
          <a:p>
            <a:endParaRPr lang="en-US" altLang="zh-TW" sz="3000" b="1" dirty="0" smtClean="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「詩者 志</a:t>
            </a:r>
            <a:r>
              <a:rPr lang="zh-TW" altLang="en-US" sz="3000" b="1" dirty="0">
                <a:latin typeface="FangSong" panose="02010609060101010101" pitchFamily="49" charset="-122"/>
                <a:ea typeface="FangSong" panose="02010609060101010101" pitchFamily="49" charset="-122"/>
              </a:rPr>
              <a:t>之所之</a:t>
            </a:r>
            <a:r>
              <a:rPr lang="zh-TW" altLang="en-US" sz="3000" b="1" dirty="0" smtClean="0">
                <a:latin typeface="FangSong" panose="02010609060101010101" pitchFamily="49" charset="-122"/>
                <a:ea typeface="FangSong" panose="02010609060101010101" pitchFamily="49" charset="-122"/>
              </a:rPr>
              <a:t>也 </a:t>
            </a:r>
            <a:endParaRPr lang="en-US" altLang="zh-TW" sz="3000" b="1" dirty="0" smtClean="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在</a:t>
            </a:r>
            <a:r>
              <a:rPr lang="zh-TW" altLang="en-US" sz="3000" b="1" dirty="0">
                <a:latin typeface="FangSong" panose="02010609060101010101" pitchFamily="49" charset="-122"/>
                <a:ea typeface="FangSong" panose="02010609060101010101" pitchFamily="49" charset="-122"/>
              </a:rPr>
              <a:t>心為</a:t>
            </a:r>
            <a:r>
              <a:rPr lang="zh-TW" altLang="en-US" sz="3000" b="1" dirty="0" smtClean="0">
                <a:latin typeface="FangSong" panose="02010609060101010101" pitchFamily="49" charset="-122"/>
                <a:ea typeface="FangSong" panose="02010609060101010101" pitchFamily="49" charset="-122"/>
              </a:rPr>
              <a:t>志 發</a:t>
            </a:r>
            <a:r>
              <a:rPr lang="zh-TW" altLang="en-US" sz="3000" b="1" dirty="0">
                <a:latin typeface="FangSong" panose="02010609060101010101" pitchFamily="49" charset="-122"/>
                <a:ea typeface="FangSong" panose="02010609060101010101" pitchFamily="49" charset="-122"/>
              </a:rPr>
              <a:t>言為</a:t>
            </a:r>
            <a:r>
              <a:rPr lang="zh-TW" altLang="en-US" sz="3000" b="1" dirty="0" smtClean="0">
                <a:latin typeface="FangSong" panose="02010609060101010101" pitchFamily="49" charset="-122"/>
                <a:ea typeface="FangSong" panose="02010609060101010101" pitchFamily="49" charset="-122"/>
              </a:rPr>
              <a:t>詩</a:t>
            </a:r>
            <a:r>
              <a:rPr lang="zh-CN" altLang="en-US" sz="3000" b="1" dirty="0" smtClean="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a:t>
            </a: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5612710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5" name="TextBox 4"/>
          <p:cNvSpPr txBox="1"/>
          <p:nvPr/>
        </p:nvSpPr>
        <p:spPr>
          <a:xfrm>
            <a:off x="2629606" y="1109585"/>
            <a:ext cx="3886610" cy="523220"/>
          </a:xfrm>
          <a:prstGeom prst="rect">
            <a:avLst/>
          </a:prstGeom>
          <a:noFill/>
        </p:spPr>
        <p:txBody>
          <a:bodyPr wrap="square" rtlCol="0">
            <a:spAutoFit/>
          </a:bodyPr>
          <a:lstStyle/>
          <a:p>
            <a:pPr algn="ctr"/>
            <a:r>
              <a:rPr lang="en-US" sz="2800" dirty="0" smtClean="0">
                <a:latin typeface="Georgia" panose="02040502050405020303" pitchFamily="18" charset="0"/>
                <a:cs typeface="Arial" panose="020B0604020202020204" pitchFamily="34" charset="0"/>
              </a:rPr>
              <a:t>What is </a:t>
            </a:r>
            <a:r>
              <a:rPr lang="en-US" sz="2800" i="1" dirty="0" err="1" smtClean="0">
                <a:latin typeface="Georgia" panose="02040502050405020303" pitchFamily="18" charset="0"/>
                <a:cs typeface="Arial" panose="020B0604020202020204" pitchFamily="34" charset="0"/>
              </a:rPr>
              <a:t>shi</a:t>
            </a:r>
            <a:r>
              <a:rPr lang="en-US" sz="2800" dirty="0" smtClean="0">
                <a:latin typeface="Georgia" panose="02040502050405020303" pitchFamily="18" charset="0"/>
                <a:cs typeface="Arial" panose="020B0604020202020204" pitchFamily="34" charset="0"/>
              </a:rPr>
              <a:t>-poetry?</a:t>
            </a:r>
            <a:endParaRPr lang="en-GB" sz="2800" dirty="0">
              <a:latin typeface="Georgia" panose="02040502050405020303" pitchFamily="18" charset="0"/>
              <a:cs typeface="Arial" panose="020B0604020202020204" pitchFamily="34" charset="0"/>
            </a:endParaRPr>
          </a:p>
        </p:txBody>
      </p:sp>
      <p:pic>
        <p:nvPicPr>
          <p:cNvPr id="4102" name="Picture 6" descr="D:\義務工作_UK Sinology 英國漢學院事務\Modules\Bachelor's\SICH6011_Sinological English III\Images\Sinogram 詩\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822886"/>
            <a:ext cx="3219507" cy="429261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D:\義務工作_UK Sinology 英國漢學院事務\Modules\Bachelor's\SICH6011_Sinological English III\Images\Sinogram 詩\6right.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058" y="1235070"/>
            <a:ext cx="4101243" cy="54682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64444" y="2612325"/>
            <a:ext cx="1569660" cy="2824502"/>
          </a:xfrm>
          <a:prstGeom prst="rect">
            <a:avLst/>
          </a:prstGeom>
          <a:noFill/>
          <a:ln w="12700">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CN" altLang="en-US" sz="3000" b="1" dirty="0" smtClean="0">
                <a:latin typeface="FangSong" panose="02010609060101010101" pitchFamily="49" charset="-122"/>
                <a:ea typeface="FangSong" panose="02010609060101010101" pitchFamily="49" charset="-122"/>
              </a:rPr>
              <a:t>尚書</a:t>
            </a:r>
            <a:r>
              <a:rPr lang="en-US" altLang="zh-CN"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a:t>
            </a:r>
            <a:r>
              <a:rPr lang="zh-CN" altLang="en-US" sz="3000" b="1" dirty="0" smtClean="0">
                <a:solidFill>
                  <a:srgbClr val="0070C0"/>
                </a:solidFill>
                <a:latin typeface="FangSong" panose="02010609060101010101" pitchFamily="49" charset="-122"/>
                <a:ea typeface="FangSong" panose="02010609060101010101" pitchFamily="49" charset="-122"/>
              </a:rPr>
              <a:t>詩言志</a:t>
            </a:r>
            <a:r>
              <a:rPr lang="zh-TW" altLang="en-US" sz="3000" b="1" dirty="0" smtClean="0">
                <a:latin typeface="FangSong" panose="02010609060101010101" pitchFamily="49" charset="-122"/>
                <a:ea typeface="FangSong" panose="02010609060101010101" pitchFamily="49" charset="-122"/>
              </a:rPr>
              <a:t> </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5304316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7" name="TextBox 6"/>
          <p:cNvSpPr txBox="1"/>
          <p:nvPr/>
        </p:nvSpPr>
        <p:spPr>
          <a:xfrm>
            <a:off x="3527124" y="1412776"/>
            <a:ext cx="2092881" cy="4464496"/>
          </a:xfrm>
          <a:prstGeom prst="rect">
            <a:avLst/>
          </a:prstGeom>
          <a:noFill/>
          <a:ln w="12700">
            <a:solidFill>
              <a:schemeClr val="tx1"/>
            </a:solidFill>
          </a:ln>
        </p:spPr>
        <p:txBody>
          <a:bodyPr vert="eaVert" wrap="square" rtlCol="0">
            <a:spAutoFit/>
          </a:bodyPr>
          <a:lstStyle/>
          <a:p>
            <a:pPr algn="ctr"/>
            <a:r>
              <a:rPr lang="en-US" altLang="zh-TW" sz="3400" b="1" dirty="0">
                <a:latin typeface="FangSong" panose="02010609060101010101" pitchFamily="49" charset="-122"/>
                <a:ea typeface="FangSong" panose="02010609060101010101" pitchFamily="49" charset="-122"/>
              </a:rPr>
              <a:t>《</a:t>
            </a:r>
            <a:r>
              <a:rPr lang="zh-TW" altLang="en-US" sz="3400" b="1" dirty="0">
                <a:latin typeface="FangSong" panose="02010609060101010101" pitchFamily="49" charset="-122"/>
                <a:ea typeface="FangSong" panose="02010609060101010101" pitchFamily="49" charset="-122"/>
              </a:rPr>
              <a:t>詩經評釋</a:t>
            </a:r>
            <a:r>
              <a:rPr lang="en-US" altLang="zh-TW" sz="3400" b="1" dirty="0">
                <a:latin typeface="FangSong" panose="02010609060101010101" pitchFamily="49" charset="-122"/>
                <a:ea typeface="FangSong" panose="02010609060101010101" pitchFamily="49" charset="-122"/>
              </a:rPr>
              <a:t>》</a:t>
            </a:r>
            <a:r>
              <a:rPr lang="zh-TW" altLang="en-US" sz="2800" b="1" dirty="0">
                <a:solidFill>
                  <a:srgbClr val="0070C0"/>
                </a:solidFill>
                <a:latin typeface="FangSong" panose="02010609060101010101" pitchFamily="49" charset="-122"/>
                <a:ea typeface="FangSong" panose="02010609060101010101" pitchFamily="49" charset="-122"/>
              </a:rPr>
              <a:t>朱守</a:t>
            </a:r>
            <a:r>
              <a:rPr lang="zh-TW" altLang="en-US" sz="2800" b="1" dirty="0" smtClean="0">
                <a:solidFill>
                  <a:srgbClr val="0070C0"/>
                </a:solidFill>
                <a:latin typeface="FangSong" panose="02010609060101010101" pitchFamily="49" charset="-122"/>
                <a:ea typeface="FangSong" panose="02010609060101010101" pitchFamily="49" charset="-122"/>
              </a:rPr>
              <a:t>亮</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「詩</a:t>
            </a:r>
            <a:r>
              <a:rPr lang="zh-TW" altLang="en-US" sz="3000" b="1" dirty="0">
                <a:latin typeface="FangSong" panose="02010609060101010101" pitchFamily="49" charset="-122"/>
                <a:ea typeface="FangSong" panose="02010609060101010101" pitchFamily="49" charset="-122"/>
              </a:rPr>
              <a:t>之肇</a:t>
            </a:r>
            <a:r>
              <a:rPr lang="zh-TW" altLang="en-US" sz="3000" b="1" dirty="0" smtClean="0">
                <a:latin typeface="FangSong" panose="02010609060101010101" pitchFamily="49" charset="-122"/>
                <a:ea typeface="FangSong" panose="02010609060101010101" pitchFamily="49" charset="-122"/>
              </a:rPr>
              <a:t>始 蓋</a:t>
            </a:r>
            <a:r>
              <a:rPr lang="zh-TW" altLang="en-US" sz="3000" b="1" dirty="0">
                <a:latin typeface="FangSong" panose="02010609060101010101" pitchFamily="49" charset="-122"/>
                <a:ea typeface="FangSong" panose="02010609060101010101" pitchFamily="49" charset="-122"/>
              </a:rPr>
              <a:t>有文字之</a:t>
            </a:r>
            <a:r>
              <a:rPr lang="zh-TW" altLang="en-US" sz="3000" b="1" dirty="0" smtClean="0">
                <a:latin typeface="FangSong" panose="02010609060101010101" pitchFamily="49" charset="-122"/>
                <a:ea typeface="FangSong" panose="02010609060101010101" pitchFamily="49" charset="-122"/>
              </a:rPr>
              <a:t>先 情</a:t>
            </a:r>
            <a:r>
              <a:rPr lang="zh-TW" altLang="en-US" sz="3000" b="1" dirty="0">
                <a:latin typeface="FangSong" panose="02010609060101010101" pitchFamily="49" charset="-122"/>
                <a:ea typeface="FangSong" panose="02010609060101010101" pitchFamily="49" charset="-122"/>
              </a:rPr>
              <a:t>動口號而已 </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6721921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7" name="TextBox 6"/>
          <p:cNvSpPr txBox="1"/>
          <p:nvPr/>
        </p:nvSpPr>
        <p:spPr>
          <a:xfrm>
            <a:off x="2627784" y="1124744"/>
            <a:ext cx="3939540" cy="5040560"/>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詩法通微</a:t>
            </a:r>
            <a:r>
              <a:rPr lang="en-US" altLang="zh-TW" sz="34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徐英</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「言</a:t>
            </a:r>
            <a:r>
              <a:rPr lang="zh-TW" altLang="en-US" sz="3000" b="1" dirty="0">
                <a:latin typeface="FangSong" panose="02010609060101010101" pitchFamily="49" charset="-122"/>
                <a:ea typeface="FangSong" panose="02010609060101010101" pitchFamily="49" charset="-122"/>
              </a:rPr>
              <a:t>詩先六</a:t>
            </a:r>
            <a:r>
              <a:rPr lang="zh-TW" altLang="en-US" sz="3000" b="1" dirty="0" smtClean="0">
                <a:latin typeface="FangSong" panose="02010609060101010101" pitchFamily="49" charset="-122"/>
                <a:ea typeface="FangSong" panose="02010609060101010101" pitchFamily="49" charset="-122"/>
              </a:rPr>
              <a:t>義 此</a:t>
            </a:r>
            <a:r>
              <a:rPr lang="zh-TW" altLang="en-US" sz="3000" b="1" dirty="0">
                <a:latin typeface="FangSong" panose="02010609060101010101" pitchFamily="49" charset="-122"/>
                <a:ea typeface="FangSong" panose="02010609060101010101" pitchFamily="49" charset="-122"/>
              </a:rPr>
              <a:t>不易之常規。其義則</a:t>
            </a:r>
            <a:r>
              <a:rPr lang="zh-TW" altLang="en-US" sz="3000" b="1" dirty="0" smtClean="0">
                <a:latin typeface="FangSong" panose="02010609060101010101" pitchFamily="49" charset="-122"/>
                <a:ea typeface="FangSong" panose="02010609060101010101" pitchFamily="49" charset="-122"/>
              </a:rPr>
              <a:t>六 其</a:t>
            </a:r>
            <a:r>
              <a:rPr lang="zh-TW" altLang="en-US" sz="3000" b="1" dirty="0">
                <a:latin typeface="FangSong" panose="02010609060101010101" pitchFamily="49" charset="-122"/>
                <a:ea typeface="FangSong" panose="02010609060101010101" pitchFamily="49" charset="-122"/>
              </a:rPr>
              <a:t>體實三。凡詩中有賦</a:t>
            </a:r>
            <a:r>
              <a:rPr lang="zh-TW" altLang="en-US" sz="3000" b="1" dirty="0" smtClean="0">
                <a:latin typeface="FangSong" panose="02010609060101010101" pitchFamily="49" charset="-122"/>
                <a:ea typeface="FangSong" panose="02010609060101010101" pitchFamily="49" charset="-122"/>
              </a:rPr>
              <a:t>起 有</a:t>
            </a:r>
            <a:r>
              <a:rPr lang="zh-TW" altLang="en-US" sz="3000" b="1" dirty="0">
                <a:latin typeface="FangSong" panose="02010609060101010101" pitchFamily="49" charset="-122"/>
                <a:ea typeface="FangSong" panose="02010609060101010101" pitchFamily="49" charset="-122"/>
              </a:rPr>
              <a:t>比</a:t>
            </a:r>
            <a:r>
              <a:rPr lang="zh-TW" altLang="en-US" sz="3000" b="1" dirty="0" smtClean="0">
                <a:latin typeface="FangSong" panose="02010609060101010101" pitchFamily="49" charset="-122"/>
                <a:ea typeface="FangSong" panose="02010609060101010101" pitchFamily="49" charset="-122"/>
              </a:rPr>
              <a:t>起 有</a:t>
            </a:r>
            <a:r>
              <a:rPr lang="zh-TW" altLang="en-US" sz="3000" b="1" dirty="0">
                <a:latin typeface="FangSong" panose="02010609060101010101" pitchFamily="49" charset="-122"/>
                <a:ea typeface="FangSong" panose="02010609060101010101" pitchFamily="49" charset="-122"/>
              </a:rPr>
              <a:t>興起。用賦比興之</a:t>
            </a:r>
            <a:r>
              <a:rPr lang="zh-TW" altLang="en-US" sz="3000" b="1" dirty="0" smtClean="0">
                <a:latin typeface="FangSong" panose="02010609060101010101" pitchFamily="49" charset="-122"/>
                <a:ea typeface="FangSong" panose="02010609060101010101" pitchFamily="49" charset="-122"/>
              </a:rPr>
              <a:t>則 為</a:t>
            </a:r>
            <a:r>
              <a:rPr lang="zh-TW" altLang="en-US" sz="3000" b="1" dirty="0">
                <a:latin typeface="FangSong" panose="02010609060101010101" pitchFamily="49" charset="-122"/>
                <a:ea typeface="FangSong" panose="02010609060101010101" pitchFamily="49" charset="-122"/>
              </a:rPr>
              <a:t>風雅頌之</a:t>
            </a:r>
            <a:r>
              <a:rPr lang="zh-TW" altLang="en-US" sz="3000" b="1" dirty="0" smtClean="0">
                <a:latin typeface="FangSong" panose="02010609060101010101" pitchFamily="49" charset="-122"/>
                <a:ea typeface="FangSong" panose="02010609060101010101" pitchFamily="49" charset="-122"/>
              </a:rPr>
              <a:t>詩 此</a:t>
            </a:r>
            <a:r>
              <a:rPr lang="zh-TW" altLang="en-US" sz="3000" b="1" dirty="0">
                <a:latin typeface="FangSong" panose="02010609060101010101" pitchFamily="49" charset="-122"/>
                <a:ea typeface="FangSong" panose="02010609060101010101" pitchFamily="49" charset="-122"/>
              </a:rPr>
              <a:t>詩學之正原。故學詩</a:t>
            </a:r>
            <a:r>
              <a:rPr lang="zh-TW" altLang="en-US" sz="3000" b="1" dirty="0" smtClean="0">
                <a:latin typeface="FangSong" panose="02010609060101010101" pitchFamily="49" charset="-122"/>
                <a:ea typeface="FangSong" panose="02010609060101010101" pitchFamily="49" charset="-122"/>
              </a:rPr>
              <a:t>者 不</a:t>
            </a:r>
            <a:r>
              <a:rPr lang="zh-TW" altLang="en-US" sz="3000" b="1" dirty="0">
                <a:latin typeface="FangSong" panose="02010609060101010101" pitchFamily="49" charset="-122"/>
                <a:ea typeface="FangSong" panose="02010609060101010101" pitchFamily="49" charset="-122"/>
              </a:rPr>
              <a:t>得不以六義為本。」</a:t>
            </a: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6885346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C</a:t>
            </a:r>
            <a:r>
              <a:rPr lang="en-US" altLang="zh-CN" sz="3800" dirty="0" smtClean="0">
                <a:latin typeface="Georgia" panose="02040502050405020303" pitchFamily="18" charset="0"/>
                <a:cs typeface="Arial" panose="020B0604020202020204" pitchFamily="34" charset="0"/>
              </a:rPr>
              <a:t>haracteristics of </a:t>
            </a:r>
            <a:r>
              <a:rPr lang="en-US" sz="3800" i="1" dirty="0" err="1" smtClean="0">
                <a:latin typeface="Georgia" panose="02040502050405020303" pitchFamily="18" charset="0"/>
                <a:cs typeface="Arial" panose="020B0604020202020204" pitchFamily="34" charset="0"/>
              </a:rPr>
              <a:t>shi</a:t>
            </a:r>
            <a:r>
              <a:rPr lang="en-US" sz="3800" dirty="0" smtClean="0">
                <a:latin typeface="Georgia" panose="02040502050405020303" pitchFamily="18" charset="0"/>
                <a:cs typeface="Arial" panose="020B0604020202020204" pitchFamily="34" charset="0"/>
              </a:rPr>
              <a:t>-poetry</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5271158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7" name="TextBox 6"/>
          <p:cNvSpPr txBox="1"/>
          <p:nvPr/>
        </p:nvSpPr>
        <p:spPr>
          <a:xfrm>
            <a:off x="3419872" y="1096698"/>
            <a:ext cx="3016210" cy="5184576"/>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詩法通微</a:t>
            </a:r>
            <a:r>
              <a:rPr lang="en-US" altLang="zh-TW" sz="34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徐英</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「詩</a:t>
            </a:r>
            <a:r>
              <a:rPr lang="zh-TW" altLang="en-US" sz="3000" b="1" dirty="0">
                <a:latin typeface="FangSong" panose="02010609060101010101" pitchFamily="49" charset="-122"/>
                <a:ea typeface="FangSong" panose="02010609060101010101" pitchFamily="49" charset="-122"/>
              </a:rPr>
              <a:t>有四正。性情宜</a:t>
            </a:r>
            <a:r>
              <a:rPr lang="zh-TW" altLang="en-US" sz="3000" b="1" dirty="0" smtClean="0">
                <a:latin typeface="FangSong" panose="02010609060101010101" pitchFamily="49" charset="-122"/>
                <a:ea typeface="FangSong" panose="02010609060101010101" pitchFamily="49" charset="-122"/>
              </a:rPr>
              <a:t>正 志</a:t>
            </a:r>
            <a:r>
              <a:rPr lang="zh-TW" altLang="en-US" sz="3000" b="1" dirty="0">
                <a:latin typeface="FangSong" panose="02010609060101010101" pitchFamily="49" charset="-122"/>
                <a:ea typeface="FangSong" panose="02010609060101010101" pitchFamily="49" charset="-122"/>
              </a:rPr>
              <a:t>向宜</a:t>
            </a:r>
            <a:r>
              <a:rPr lang="zh-TW" altLang="en-US" sz="3000" b="1" dirty="0" smtClean="0">
                <a:latin typeface="FangSong" panose="02010609060101010101" pitchFamily="49" charset="-122"/>
                <a:ea typeface="FangSong" panose="02010609060101010101" pitchFamily="49" charset="-122"/>
              </a:rPr>
              <a:t>正 本</a:t>
            </a:r>
            <a:r>
              <a:rPr lang="zh-TW" altLang="en-US" sz="3000" b="1" dirty="0">
                <a:latin typeface="FangSong" panose="02010609060101010101" pitchFamily="49" charset="-122"/>
                <a:ea typeface="FangSong" panose="02010609060101010101" pitchFamily="49" charset="-122"/>
              </a:rPr>
              <a:t>源宜</a:t>
            </a:r>
            <a:r>
              <a:rPr lang="zh-TW" altLang="en-US" sz="3000" b="1" dirty="0" smtClean="0">
                <a:latin typeface="FangSong" panose="02010609060101010101" pitchFamily="49" charset="-122"/>
                <a:ea typeface="FangSong" panose="02010609060101010101" pitchFamily="49" charset="-122"/>
              </a:rPr>
              <a:t>正 是</a:t>
            </a:r>
            <a:r>
              <a:rPr lang="zh-TW" altLang="en-US" sz="3000" b="1" dirty="0">
                <a:latin typeface="FangSong" panose="02010609060101010101" pitchFamily="49" charset="-122"/>
                <a:ea typeface="FangSong" panose="02010609060101010101" pitchFamily="49" charset="-122"/>
              </a:rPr>
              <a:t>非取捨宜正。性情本諸</a:t>
            </a:r>
            <a:r>
              <a:rPr lang="zh-TW" altLang="en-US" sz="3000" b="1" dirty="0" smtClean="0">
                <a:latin typeface="FangSong" panose="02010609060101010101" pitchFamily="49" charset="-122"/>
                <a:ea typeface="FangSong" panose="02010609060101010101" pitchFamily="49" charset="-122"/>
              </a:rPr>
              <a:t>天 志</a:t>
            </a:r>
            <a:r>
              <a:rPr lang="zh-TW" altLang="en-US" sz="3000" b="1" dirty="0">
                <a:latin typeface="FangSong" panose="02010609060101010101" pitchFamily="49" charset="-122"/>
                <a:ea typeface="FangSong" panose="02010609060101010101" pitchFamily="49" charset="-122"/>
              </a:rPr>
              <a:t>向本諸</a:t>
            </a:r>
            <a:r>
              <a:rPr lang="zh-TW" altLang="en-US" sz="3000" b="1" dirty="0" smtClean="0">
                <a:latin typeface="FangSong" panose="02010609060101010101" pitchFamily="49" charset="-122"/>
                <a:ea typeface="FangSong" panose="02010609060101010101" pitchFamily="49" charset="-122"/>
              </a:rPr>
              <a:t>人 本</a:t>
            </a:r>
            <a:r>
              <a:rPr lang="zh-TW" altLang="en-US" sz="3000" b="1" dirty="0">
                <a:latin typeface="FangSong" panose="02010609060101010101" pitchFamily="49" charset="-122"/>
                <a:ea typeface="FangSong" panose="02010609060101010101" pitchFamily="49" charset="-122"/>
              </a:rPr>
              <a:t>源出於學</a:t>
            </a:r>
            <a:r>
              <a:rPr lang="zh-TW" altLang="en-US" sz="3000" b="1" dirty="0" smtClean="0">
                <a:latin typeface="FangSong" panose="02010609060101010101" pitchFamily="49" charset="-122"/>
                <a:ea typeface="FangSong" panose="02010609060101010101" pitchFamily="49" charset="-122"/>
              </a:rPr>
              <a:t>問 是</a:t>
            </a:r>
            <a:r>
              <a:rPr lang="zh-TW" altLang="en-US" sz="3000" b="1" dirty="0">
                <a:latin typeface="FangSong" panose="02010609060101010101" pitchFamily="49" charset="-122"/>
                <a:ea typeface="FangSong" panose="02010609060101010101" pitchFamily="49" charset="-122"/>
              </a:rPr>
              <a:t>非取捨本於識</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559248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7" name="TextBox 6"/>
          <p:cNvSpPr txBox="1"/>
          <p:nvPr/>
        </p:nvSpPr>
        <p:spPr>
          <a:xfrm>
            <a:off x="3302758" y="1124744"/>
            <a:ext cx="2554545" cy="5040560"/>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詩法通微</a:t>
            </a:r>
            <a:r>
              <a:rPr lang="en-US" altLang="zh-TW" sz="34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徐英</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「詩</a:t>
            </a:r>
            <a:r>
              <a:rPr lang="zh-TW" altLang="en-US" sz="3000" b="1" dirty="0">
                <a:latin typeface="FangSong" panose="02010609060101010101" pitchFamily="49" charset="-122"/>
                <a:ea typeface="FangSong" panose="02010609060101010101" pitchFamily="49" charset="-122"/>
              </a:rPr>
              <a:t>有六要。心要忠</a:t>
            </a:r>
            <a:r>
              <a:rPr lang="zh-TW" altLang="en-US" sz="3000" b="1" dirty="0" smtClean="0">
                <a:latin typeface="FangSong" panose="02010609060101010101" pitchFamily="49" charset="-122"/>
                <a:ea typeface="FangSong" panose="02010609060101010101" pitchFamily="49" charset="-122"/>
              </a:rPr>
              <a:t>厚 意</a:t>
            </a:r>
            <a:r>
              <a:rPr lang="zh-TW" altLang="en-US" sz="3000" b="1" dirty="0">
                <a:latin typeface="FangSong" panose="02010609060101010101" pitchFamily="49" charset="-122"/>
                <a:ea typeface="FangSong" panose="02010609060101010101" pitchFamily="49" charset="-122"/>
              </a:rPr>
              <a:t>要纏</a:t>
            </a:r>
            <a:r>
              <a:rPr lang="zh-TW" altLang="en-US" sz="3000" b="1" dirty="0" smtClean="0">
                <a:latin typeface="FangSong" panose="02010609060101010101" pitchFamily="49" charset="-122"/>
                <a:ea typeface="FangSong" panose="02010609060101010101" pitchFamily="49" charset="-122"/>
              </a:rPr>
              <a:t>綿 語</a:t>
            </a:r>
            <a:r>
              <a:rPr lang="zh-TW" altLang="en-US" sz="3000" b="1" dirty="0">
                <a:latin typeface="FangSong" panose="02010609060101010101" pitchFamily="49" charset="-122"/>
                <a:ea typeface="FangSong" panose="02010609060101010101" pitchFamily="49" charset="-122"/>
              </a:rPr>
              <a:t>要含</a:t>
            </a:r>
            <a:r>
              <a:rPr lang="zh-TW" altLang="en-US" sz="3000" b="1" dirty="0" smtClean="0">
                <a:latin typeface="FangSong" panose="02010609060101010101" pitchFamily="49" charset="-122"/>
                <a:ea typeface="FangSong" panose="02010609060101010101" pitchFamily="49" charset="-122"/>
              </a:rPr>
              <a:t>蓄 義</a:t>
            </a:r>
            <a:r>
              <a:rPr lang="zh-TW" altLang="en-US" sz="3000" b="1" dirty="0">
                <a:latin typeface="FangSong" panose="02010609060101010101" pitchFamily="49" charset="-122"/>
                <a:ea typeface="FangSong" panose="02010609060101010101" pitchFamily="49" charset="-122"/>
              </a:rPr>
              <a:t>要分</a:t>
            </a:r>
            <a:r>
              <a:rPr lang="zh-TW" altLang="en-US" sz="3000" b="1" dirty="0" smtClean="0">
                <a:latin typeface="FangSong" panose="02010609060101010101" pitchFamily="49" charset="-122"/>
                <a:ea typeface="FangSong" panose="02010609060101010101" pitchFamily="49" charset="-122"/>
              </a:rPr>
              <a:t>明 氣</a:t>
            </a:r>
            <a:r>
              <a:rPr lang="zh-TW" altLang="en-US" sz="3000" b="1" dirty="0">
                <a:latin typeface="FangSong" panose="02010609060101010101" pitchFamily="49" charset="-122"/>
                <a:ea typeface="FangSong" panose="02010609060101010101" pitchFamily="49" charset="-122"/>
              </a:rPr>
              <a:t>度要和</a:t>
            </a:r>
            <a:r>
              <a:rPr lang="zh-TW" altLang="en-US" sz="3000" b="1" dirty="0" smtClean="0">
                <a:latin typeface="FangSong" panose="02010609060101010101" pitchFamily="49" charset="-122"/>
                <a:ea typeface="FangSong" panose="02010609060101010101" pitchFamily="49" charset="-122"/>
              </a:rPr>
              <a:t>雅 規</a:t>
            </a:r>
            <a:r>
              <a:rPr lang="zh-TW" altLang="en-US" sz="3000" b="1" dirty="0">
                <a:latin typeface="FangSong" panose="02010609060101010101" pitchFamily="49" charset="-122"/>
                <a:ea typeface="FangSong" panose="02010609060101010101" pitchFamily="49" charset="-122"/>
              </a:rPr>
              <a:t>模要廣</a:t>
            </a:r>
            <a:r>
              <a:rPr lang="zh-TW" altLang="en-US" sz="3000" b="1" dirty="0" smtClean="0">
                <a:latin typeface="FangSong" panose="02010609060101010101" pitchFamily="49" charset="-122"/>
                <a:ea typeface="FangSong" panose="02010609060101010101" pitchFamily="49" charset="-122"/>
              </a:rPr>
              <a:t>大。」</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559248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sp>
        <p:nvSpPr>
          <p:cNvPr id="7" name="TextBox 6"/>
          <p:cNvSpPr txBox="1"/>
          <p:nvPr/>
        </p:nvSpPr>
        <p:spPr>
          <a:xfrm>
            <a:off x="3491880" y="1097091"/>
            <a:ext cx="2092881" cy="5040560"/>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詩法通微</a:t>
            </a:r>
            <a:r>
              <a:rPr lang="en-US" altLang="zh-TW" sz="34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徐英</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「詩</a:t>
            </a:r>
            <a:r>
              <a:rPr lang="zh-TW" altLang="en-US" sz="3000" b="1" dirty="0">
                <a:latin typeface="FangSong" panose="02010609060101010101" pitchFamily="49" charset="-122"/>
                <a:ea typeface="FangSong" panose="02010609060101010101" pitchFamily="49" charset="-122"/>
              </a:rPr>
              <a:t>有四清。心境宜</a:t>
            </a:r>
            <a:r>
              <a:rPr lang="zh-TW" altLang="en-US" sz="3000" b="1" dirty="0" smtClean="0">
                <a:latin typeface="FangSong" panose="02010609060101010101" pitchFamily="49" charset="-122"/>
                <a:ea typeface="FangSong" panose="02010609060101010101" pitchFamily="49" charset="-122"/>
              </a:rPr>
              <a:t>清 神</a:t>
            </a:r>
            <a:r>
              <a:rPr lang="zh-TW" altLang="en-US" sz="3000" b="1" dirty="0">
                <a:latin typeface="FangSong" panose="02010609060101010101" pitchFamily="49" charset="-122"/>
                <a:ea typeface="FangSong" panose="02010609060101010101" pitchFamily="49" charset="-122"/>
              </a:rPr>
              <a:t>骨宜</a:t>
            </a:r>
            <a:r>
              <a:rPr lang="zh-TW" altLang="en-US" sz="3000" b="1" dirty="0" smtClean="0">
                <a:latin typeface="FangSong" panose="02010609060101010101" pitchFamily="49" charset="-122"/>
                <a:ea typeface="FangSong" panose="02010609060101010101" pitchFamily="49" charset="-122"/>
              </a:rPr>
              <a:t>清 氣</a:t>
            </a:r>
            <a:r>
              <a:rPr lang="zh-TW" altLang="en-US" sz="3000" b="1" dirty="0">
                <a:latin typeface="FangSong" panose="02010609060101010101" pitchFamily="49" charset="-122"/>
                <a:ea typeface="FangSong" panose="02010609060101010101" pitchFamily="49" charset="-122"/>
              </a:rPr>
              <a:t>味宜</a:t>
            </a:r>
            <a:r>
              <a:rPr lang="zh-TW" altLang="en-US" sz="3000" b="1" dirty="0" smtClean="0">
                <a:latin typeface="FangSong" panose="02010609060101010101" pitchFamily="49" charset="-122"/>
                <a:ea typeface="FangSong" panose="02010609060101010101" pitchFamily="49" charset="-122"/>
              </a:rPr>
              <a:t>清 意</a:t>
            </a:r>
            <a:r>
              <a:rPr lang="zh-TW" altLang="en-US" sz="3000" b="1" dirty="0">
                <a:latin typeface="FangSong" panose="02010609060101010101" pitchFamily="49" charset="-122"/>
                <a:ea typeface="FangSong" panose="02010609060101010101" pitchFamily="49" charset="-122"/>
              </a:rPr>
              <a:t>志宜清</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15592485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7" name="TextBox 6"/>
          <p:cNvSpPr txBox="1"/>
          <p:nvPr/>
        </p:nvSpPr>
        <p:spPr>
          <a:xfrm>
            <a:off x="3275856" y="1097091"/>
            <a:ext cx="2554545" cy="5040560"/>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詩法通微</a:t>
            </a:r>
            <a:r>
              <a:rPr lang="en-US" altLang="zh-TW" sz="3400" b="1" dirty="0" smtClean="0">
                <a:latin typeface="FangSong" panose="02010609060101010101" pitchFamily="49" charset="-122"/>
                <a:ea typeface="FangSong" panose="02010609060101010101" pitchFamily="49" charset="-122"/>
              </a:rPr>
              <a:t>》</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清</a:t>
            </a:r>
            <a:r>
              <a:rPr lang="en-US" altLang="zh-TW" sz="28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徐英</a:t>
            </a:r>
            <a:endParaRPr lang="en-US" altLang="zh-TW" sz="34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「詩有三真。言情宜</a:t>
            </a:r>
            <a:r>
              <a:rPr lang="zh-TW" altLang="en-US" sz="3000" b="1" dirty="0" smtClean="0">
                <a:latin typeface="FangSong" panose="02010609060101010101" pitchFamily="49" charset="-122"/>
                <a:ea typeface="FangSong" panose="02010609060101010101" pitchFamily="49" charset="-122"/>
              </a:rPr>
              <a:t>真 寫</a:t>
            </a:r>
            <a:r>
              <a:rPr lang="zh-TW" altLang="en-US" sz="3000" b="1" dirty="0">
                <a:latin typeface="FangSong" panose="02010609060101010101" pitchFamily="49" charset="-122"/>
                <a:ea typeface="FangSong" panose="02010609060101010101" pitchFamily="49" charset="-122"/>
              </a:rPr>
              <a:t>景宜</a:t>
            </a:r>
            <a:r>
              <a:rPr lang="zh-TW" altLang="en-US" sz="3000" b="1" dirty="0" smtClean="0">
                <a:latin typeface="FangSong" panose="02010609060101010101" pitchFamily="49" charset="-122"/>
                <a:ea typeface="FangSong" panose="02010609060101010101" pitchFamily="49" charset="-122"/>
              </a:rPr>
              <a:t>真 紀</a:t>
            </a:r>
            <a:r>
              <a:rPr lang="zh-TW" altLang="en-US" sz="3000" b="1" dirty="0">
                <a:latin typeface="FangSong" panose="02010609060101010101" pitchFamily="49" charset="-122"/>
                <a:ea typeface="FangSong" panose="02010609060101010101" pitchFamily="49" charset="-122"/>
              </a:rPr>
              <a:t>事宜真。</a:t>
            </a:r>
            <a:r>
              <a:rPr lang="zh-TW" altLang="en-US" sz="3000" b="1" dirty="0">
                <a:solidFill>
                  <a:srgbClr val="0070C0"/>
                </a:solidFill>
                <a:latin typeface="FangSong" panose="02010609060101010101" pitchFamily="49" charset="-122"/>
                <a:ea typeface="FangSong" panose="02010609060101010101" pitchFamily="49" charset="-122"/>
              </a:rPr>
              <a:t>惟真者能傳</a:t>
            </a:r>
            <a:r>
              <a:rPr lang="zh-TW" altLang="en-US" sz="3000" b="1" dirty="0" smtClean="0">
                <a:solidFill>
                  <a:srgbClr val="0070C0"/>
                </a:solidFill>
                <a:latin typeface="FangSong" panose="02010609060101010101" pitchFamily="49" charset="-122"/>
                <a:ea typeface="FangSong" panose="02010609060101010101" pitchFamily="49" charset="-122"/>
              </a:rPr>
              <a:t>神</a:t>
            </a:r>
            <a:r>
              <a:rPr lang="zh-TW" altLang="en-US" sz="3000" b="1" dirty="0" smtClean="0">
                <a:latin typeface="FangSong" panose="02010609060101010101" pitchFamily="49" charset="-122"/>
                <a:ea typeface="FangSong" panose="02010609060101010101" pitchFamily="49" charset="-122"/>
              </a:rPr>
              <a:t> 能</a:t>
            </a:r>
            <a:r>
              <a:rPr lang="zh-TW" altLang="en-US" sz="3000" b="1" dirty="0">
                <a:latin typeface="FangSong" panose="02010609060101010101" pitchFamily="49" charset="-122"/>
                <a:ea typeface="FangSong" panose="02010609060101010101" pitchFamily="49" charset="-122"/>
              </a:rPr>
              <a:t>刻</a:t>
            </a:r>
            <a:r>
              <a:rPr lang="zh-TW" altLang="en-US" sz="3000" b="1" dirty="0" smtClean="0">
                <a:latin typeface="FangSong" panose="02010609060101010101" pitchFamily="49" charset="-122"/>
                <a:ea typeface="FangSong" panose="02010609060101010101" pitchFamily="49" charset="-122"/>
              </a:rPr>
              <a:t>畫 能</a:t>
            </a:r>
            <a:r>
              <a:rPr lang="zh-TW" altLang="en-US" sz="3000" b="1" dirty="0">
                <a:latin typeface="FangSong" panose="02010609060101010101" pitchFamily="49" charset="-122"/>
                <a:ea typeface="FangSong" panose="02010609060101010101" pitchFamily="49" charset="-122"/>
              </a:rPr>
              <a:t>悱惻纏</a:t>
            </a:r>
            <a:r>
              <a:rPr lang="zh-TW" altLang="en-US" sz="3000" b="1" dirty="0" smtClean="0">
                <a:latin typeface="FangSong" panose="02010609060101010101" pitchFamily="49" charset="-122"/>
                <a:ea typeface="FangSong" panose="02010609060101010101" pitchFamily="49" charset="-122"/>
              </a:rPr>
              <a:t>綿。」</a:t>
            </a:r>
            <a:endParaRPr lang="zh-TW" altLang="en-US"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7713" y="53642"/>
            <a:ext cx="2786095" cy="400110"/>
          </a:xfrm>
          <a:prstGeom prst="rect">
            <a:avLst/>
          </a:prstGeom>
          <a:noFill/>
        </p:spPr>
        <p:txBody>
          <a:bodyPr wrap="square" rtlCol="0">
            <a:spAutoFit/>
          </a:bodyPr>
          <a:lstStyle/>
          <a:p>
            <a:r>
              <a:rPr lang="en-US" sz="2000" dirty="0">
                <a:latin typeface="Georgia" panose="02040502050405020303" pitchFamily="18" charset="0"/>
                <a:cs typeface="Arial" panose="020B0604020202020204" pitchFamily="34" charset="0"/>
              </a:rPr>
              <a:t>What is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r>
              <a:rPr lang="zh-CN" altLang="en-US"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39928233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sp>
        <p:nvSpPr>
          <p:cNvPr id="5" name="TextBox 4"/>
          <p:cNvSpPr txBox="1"/>
          <p:nvPr/>
        </p:nvSpPr>
        <p:spPr>
          <a:xfrm>
            <a:off x="700716" y="2204864"/>
            <a:ext cx="7776864" cy="2292935"/>
          </a:xfrm>
          <a:prstGeom prst="rect">
            <a:avLst/>
          </a:prstGeom>
          <a:noFill/>
        </p:spPr>
        <p:txBody>
          <a:bodyPr wrap="square" rtlCol="0">
            <a:spAutoFit/>
          </a:bodyPr>
          <a:lstStyle/>
          <a:p>
            <a:pPr algn="ctr"/>
            <a:r>
              <a:rPr lang="en-US" sz="3600" dirty="0" smtClean="0">
                <a:latin typeface="Georgia" panose="02040502050405020303" pitchFamily="18" charset="0"/>
                <a:cs typeface="Arial" panose="020B0604020202020204" pitchFamily="34" charset="0"/>
              </a:rPr>
              <a:t>Quantity </a:t>
            </a:r>
            <a:r>
              <a:rPr lang="en-US" sz="2800" i="1" dirty="0" smtClean="0">
                <a:latin typeface="Georgia" panose="02040502050405020303" pitchFamily="18" charset="0"/>
                <a:cs typeface="Arial" panose="020B0604020202020204" pitchFamily="34" charset="0"/>
              </a:rPr>
              <a:t>vs</a:t>
            </a:r>
            <a:r>
              <a:rPr lang="en-US" sz="2800" dirty="0" smtClean="0">
                <a:latin typeface="Georgia" panose="02040502050405020303" pitchFamily="18" charset="0"/>
                <a:cs typeface="Arial" panose="020B0604020202020204" pitchFamily="34" charset="0"/>
              </a:rPr>
              <a:t> </a:t>
            </a:r>
            <a:r>
              <a:rPr lang="en-US" sz="3600" dirty="0" smtClean="0">
                <a:latin typeface="Georgia" panose="02040502050405020303" pitchFamily="18" charset="0"/>
                <a:cs typeface="Arial" panose="020B0604020202020204" pitchFamily="34" charset="0"/>
              </a:rPr>
              <a:t>Quality</a:t>
            </a:r>
          </a:p>
          <a:p>
            <a:pPr algn="ctr"/>
            <a:endParaRPr lang="en-US" sz="3600" dirty="0" smtClean="0">
              <a:latin typeface="Georgia" panose="02040502050405020303" pitchFamily="18" charset="0"/>
              <a:cs typeface="Arial" panose="020B0604020202020204" pitchFamily="34" charset="0"/>
            </a:endParaRPr>
          </a:p>
          <a:p>
            <a:pPr algn="ctr"/>
            <a:r>
              <a:rPr lang="en-US" sz="3200" dirty="0" smtClean="0">
                <a:solidFill>
                  <a:srgbClr val="0070C0"/>
                </a:solidFill>
                <a:latin typeface="Georgia" panose="02040502050405020303" pitchFamily="18" charset="0"/>
                <a:cs typeface="Arial" panose="020B0604020202020204" pitchFamily="34" charset="0"/>
              </a:rPr>
              <a:t>P</a:t>
            </a:r>
            <a:r>
              <a:rPr lang="en-US" altLang="zh-CN" sz="3200" dirty="0" smtClean="0">
                <a:solidFill>
                  <a:srgbClr val="0070C0"/>
                </a:solidFill>
                <a:latin typeface="Georgia" panose="02040502050405020303" pitchFamily="18" charset="0"/>
                <a:cs typeface="Arial" panose="020B0604020202020204" pitchFamily="34" charset="0"/>
              </a:rPr>
              <a:t>oetry is not about quantity.</a:t>
            </a:r>
          </a:p>
          <a:p>
            <a:pPr algn="ctr"/>
            <a:endParaRPr lang="en-US" sz="1500" dirty="0">
              <a:solidFill>
                <a:srgbClr val="0070C0"/>
              </a:solidFill>
              <a:latin typeface="Georgia" panose="02040502050405020303" pitchFamily="18" charset="0"/>
              <a:cs typeface="Arial" panose="020B0604020202020204" pitchFamily="34" charset="0"/>
            </a:endParaRPr>
          </a:p>
          <a:p>
            <a:pPr algn="r"/>
            <a:r>
              <a:rPr lang="en-US" sz="2400" dirty="0">
                <a:latin typeface="Georgia" panose="02040502050405020303" pitchFamily="18" charset="0"/>
                <a:cs typeface="Arial" panose="020B0604020202020204" pitchFamily="34" charset="0"/>
              </a:rPr>
              <a:t>Professor Ye </a:t>
            </a:r>
            <a:r>
              <a:rPr lang="en-US" sz="2400" dirty="0" err="1" smtClean="0">
                <a:latin typeface="Georgia" panose="02040502050405020303" pitchFamily="18" charset="0"/>
                <a:cs typeface="Arial" panose="020B0604020202020204" pitchFamily="34" charset="0"/>
              </a:rPr>
              <a:t>Jiaying</a:t>
            </a:r>
            <a:r>
              <a:rPr lang="zh-CN" altLang="en-US" sz="2400" dirty="0" smtClean="0">
                <a:latin typeface="Georgia" panose="02040502050405020303" pitchFamily="18" charset="0"/>
                <a:cs typeface="Arial" panose="020B0604020202020204" pitchFamily="34" charset="0"/>
              </a:rPr>
              <a:t>葉</a:t>
            </a:r>
            <a:r>
              <a:rPr lang="zh-CN" altLang="en-US" sz="2400" dirty="0">
                <a:latin typeface="Georgia" panose="02040502050405020303" pitchFamily="18" charset="0"/>
                <a:cs typeface="Arial" panose="020B0604020202020204" pitchFamily="34" charset="0"/>
              </a:rPr>
              <a:t>嘉</a:t>
            </a:r>
            <a:r>
              <a:rPr lang="zh-CN" altLang="en-US" sz="2400" dirty="0" smtClean="0">
                <a:latin typeface="Georgia" panose="02040502050405020303" pitchFamily="18" charset="0"/>
                <a:cs typeface="Arial" panose="020B0604020202020204" pitchFamily="34" charset="0"/>
              </a:rPr>
              <a:t>瑩</a:t>
            </a:r>
            <a:endParaRPr lang="en-US" altLang="zh-CN" sz="24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26150749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sp>
        <p:nvSpPr>
          <p:cNvPr id="5" name="TextBox 4"/>
          <p:cNvSpPr txBox="1"/>
          <p:nvPr/>
        </p:nvSpPr>
        <p:spPr>
          <a:xfrm>
            <a:off x="683568" y="1052736"/>
            <a:ext cx="7848872" cy="4678204"/>
          </a:xfrm>
          <a:prstGeom prst="rect">
            <a:avLst/>
          </a:prstGeom>
          <a:noFill/>
        </p:spPr>
        <p:txBody>
          <a:bodyPr wrap="square" rtlCol="0">
            <a:spAutoFit/>
          </a:bodyPr>
          <a:lstStyle/>
          <a:p>
            <a:pPr algn="ctr"/>
            <a:r>
              <a:rPr lang="en-US" altLang="zh-CN" sz="3000" b="1" dirty="0" smtClean="0">
                <a:latin typeface="Georgia" panose="02040502050405020303" pitchFamily="18" charset="0"/>
              </a:rPr>
              <a:t>What does a poet do?</a:t>
            </a:r>
          </a:p>
          <a:p>
            <a:endParaRPr lang="en-US" altLang="zh-CN" sz="3200" b="1" dirty="0" smtClean="0">
              <a:latin typeface="Georgia" panose="02040502050405020303" pitchFamily="18" charset="0"/>
            </a:endParaRPr>
          </a:p>
          <a:p>
            <a:r>
              <a:rPr lang="en-GB" sz="2600" dirty="0">
                <a:latin typeface="Georgia" panose="02040502050405020303" pitchFamily="18" charset="0"/>
              </a:rPr>
              <a:t>We may say that the duty of the poet, as poet, is only indirectly to his people: his direct duty is to his language, first to preserve, and second to extend and improve. In expressing what other people feel he is also changing the feeling by making it more conscious; he is making people more aware of what they feel already, and therefore teaching them something about themselves.</a:t>
            </a:r>
          </a:p>
          <a:p>
            <a:pPr algn="r"/>
            <a:r>
              <a:rPr lang="en-US" sz="2600" dirty="0" smtClean="0">
                <a:latin typeface="Georgia" panose="02040502050405020303" pitchFamily="18" charset="0"/>
              </a:rPr>
              <a:t>--- </a:t>
            </a:r>
            <a:r>
              <a:rPr lang="en-GB" sz="2800" dirty="0"/>
              <a:t>T. S. Eliot </a:t>
            </a:r>
            <a:endParaRPr lang="en-US" sz="2600" dirty="0">
              <a:latin typeface="Georgia" panose="02040502050405020303" pitchFamily="18" charset="0"/>
            </a:endParaRPr>
          </a:p>
        </p:txBody>
      </p:sp>
    </p:spTree>
    <p:extLst>
      <p:ext uri="{BB962C8B-B14F-4D97-AF65-F5344CB8AC3E}">
        <p14:creationId xmlns:p14="http://schemas.microsoft.com/office/powerpoint/2010/main" val="2011098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5" name="TextBox 4"/>
          <p:cNvSpPr txBox="1"/>
          <p:nvPr/>
        </p:nvSpPr>
        <p:spPr>
          <a:xfrm>
            <a:off x="467544" y="703004"/>
            <a:ext cx="7848872" cy="553998"/>
          </a:xfrm>
          <a:prstGeom prst="rect">
            <a:avLst/>
          </a:prstGeom>
          <a:noFill/>
        </p:spPr>
        <p:txBody>
          <a:bodyPr wrap="square" rtlCol="0">
            <a:spAutoFit/>
          </a:bodyPr>
          <a:lstStyle/>
          <a:p>
            <a:pPr algn="ctr"/>
            <a:r>
              <a:rPr lang="en-US" altLang="zh-CN" sz="3000" b="1" dirty="0" smtClean="0">
                <a:latin typeface="Georgia" panose="02040502050405020303" pitchFamily="18" charset="0"/>
              </a:rPr>
              <a:t>What is a great poet like? </a:t>
            </a:r>
          </a:p>
        </p:txBody>
      </p:sp>
      <p:sp>
        <p:nvSpPr>
          <p:cNvPr id="6" name="TextBox 5"/>
          <p:cNvSpPr txBox="1"/>
          <p:nvPr/>
        </p:nvSpPr>
        <p:spPr>
          <a:xfrm>
            <a:off x="2339759" y="1412776"/>
            <a:ext cx="4431983" cy="5328592"/>
          </a:xfrm>
          <a:prstGeom prst="rect">
            <a:avLst/>
          </a:prstGeom>
          <a:noFill/>
          <a:ln w="12700">
            <a:solidFill>
              <a:schemeClr val="tx1"/>
            </a:solidFill>
          </a:ln>
        </p:spPr>
        <p:txBody>
          <a:bodyPr vert="eaVert" wrap="square" rtlCol="0">
            <a:spAutoFit/>
          </a:bodyPr>
          <a:lstStyle/>
          <a:p>
            <a:pPr algn="ctr"/>
            <a:r>
              <a:rPr lang="zh-CN" altLang="en-US" sz="3600" b="1" dirty="0" smtClean="0">
                <a:solidFill>
                  <a:srgbClr val="0070C0"/>
                </a:solidFill>
                <a:latin typeface="FangSong" panose="02010609060101010101" pitchFamily="49" charset="-122"/>
                <a:ea typeface="FangSong" panose="02010609060101010101" pitchFamily="49" charset="-122"/>
              </a:rPr>
              <a:t>顧隨</a:t>
            </a:r>
            <a:endParaRPr lang="en-US" altLang="zh-TW" sz="4000" b="1" dirty="0" smtClean="0">
              <a:solidFill>
                <a:srgbClr val="0070C0"/>
              </a:solidFill>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en-US" altLang="zh-TW" sz="3000" b="1" dirty="0">
                <a:latin typeface="FangSong" panose="02010609060101010101" pitchFamily="49" charset="-122"/>
                <a:ea typeface="FangSong" panose="02010609060101010101" pitchFamily="49" charset="-122"/>
              </a:rPr>
              <a:t> </a:t>
            </a:r>
            <a:r>
              <a:rPr lang="en-US" altLang="zh-TW" sz="3000" b="1" dirty="0" smtClean="0">
                <a:latin typeface="FangSong" panose="02010609060101010101" pitchFamily="49" charset="-122"/>
                <a:ea typeface="FangSong" panose="02010609060101010101" pitchFamily="49" charset="-122"/>
              </a:rPr>
              <a:t>   </a:t>
            </a:r>
            <a:r>
              <a:rPr lang="zh-TW" altLang="en-US" sz="3000" b="1" dirty="0" smtClean="0">
                <a:latin typeface="FangSong" panose="02010609060101010101" pitchFamily="49" charset="-122"/>
                <a:ea typeface="FangSong" panose="02010609060101010101" pitchFamily="49" charset="-122"/>
              </a:rPr>
              <a:t>大</a:t>
            </a:r>
            <a:r>
              <a:rPr lang="zh-TW" altLang="en-US" sz="3000" b="1" dirty="0">
                <a:latin typeface="FangSong" panose="02010609060101010101" pitchFamily="49" charset="-122"/>
                <a:ea typeface="FangSong" panose="02010609060101010101" pitchFamily="49" charset="-122"/>
              </a:rPr>
              <a:t>詩人</a:t>
            </a:r>
            <a:r>
              <a:rPr lang="zh-TW" altLang="en-US" sz="3000" b="1" dirty="0">
                <a:solidFill>
                  <a:srgbClr val="0070C0"/>
                </a:solidFill>
                <a:latin typeface="FangSong" panose="02010609060101010101" pitchFamily="49" charset="-122"/>
                <a:ea typeface="FangSong" panose="02010609060101010101" pitchFamily="49" charset="-122"/>
              </a:rPr>
              <a:t>畢竟不凡</a:t>
            </a:r>
            <a:r>
              <a:rPr lang="zh-TW" altLang="en-US" sz="3000" b="1" dirty="0">
                <a:latin typeface="FangSong" panose="02010609060101010101" pitchFamily="49" charset="-122"/>
                <a:ea typeface="FangSong" panose="02010609060101010101" pitchFamily="49" charset="-122"/>
              </a:rPr>
              <a:t>，大詩人</a:t>
            </a:r>
            <a:r>
              <a:rPr lang="zh-TW" altLang="en-US" sz="3000" b="1" dirty="0">
                <a:solidFill>
                  <a:srgbClr val="0070C0"/>
                </a:solidFill>
                <a:latin typeface="FangSong" panose="02010609060101010101" pitchFamily="49" charset="-122"/>
                <a:ea typeface="FangSong" panose="02010609060101010101" pitchFamily="49" charset="-122"/>
              </a:rPr>
              <a:t>雖在極危險時</a:t>
            </a:r>
            <a:r>
              <a:rPr lang="zh-TW" altLang="en-US" sz="3000" b="1" dirty="0">
                <a:latin typeface="FangSong" panose="02010609060101010101" pitchFamily="49" charset="-122"/>
                <a:ea typeface="FangSong" panose="02010609060101010101" pitchFamily="49" charset="-122"/>
              </a:rPr>
              <a:t>，</a:t>
            </a:r>
            <a:r>
              <a:rPr lang="zh-TW" altLang="en-US" sz="3000" b="1" dirty="0">
                <a:solidFill>
                  <a:srgbClr val="0070C0"/>
                </a:solidFill>
                <a:latin typeface="FangSong" panose="02010609060101010101" pitchFamily="49" charset="-122"/>
                <a:ea typeface="FangSong" panose="02010609060101010101" pitchFamily="49" charset="-122"/>
              </a:rPr>
              <a:t>亦不亡魄喪膽</a:t>
            </a:r>
            <a:r>
              <a:rPr lang="zh-TW" altLang="en-US" sz="3000" b="1" dirty="0">
                <a:latin typeface="FangSong" panose="02010609060101010101" pitchFamily="49" charset="-122"/>
                <a:ea typeface="FangSong" panose="02010609060101010101" pitchFamily="49" charset="-122"/>
              </a:rPr>
              <a:t>，</a:t>
            </a:r>
            <a:r>
              <a:rPr lang="zh-TW" altLang="en-US" sz="3000" b="1" dirty="0">
                <a:solidFill>
                  <a:srgbClr val="0070C0"/>
                </a:solidFill>
                <a:latin typeface="FangSong" panose="02010609060101010101" pitchFamily="49" charset="-122"/>
                <a:ea typeface="FangSong" panose="02010609060101010101" pitchFamily="49" charset="-122"/>
              </a:rPr>
              <a:t>仍能對四周欣賞</a:t>
            </a:r>
            <a:r>
              <a:rPr lang="zh-TW" altLang="en-US" sz="3000" b="1" dirty="0">
                <a:latin typeface="FangSong" panose="02010609060101010101" pitchFamily="49" charset="-122"/>
                <a:ea typeface="FangSong" panose="02010609060101010101" pitchFamily="49" charset="-122"/>
              </a:rPr>
              <a:t>。老杜詩波瀾老成、生活豐富，蓋因其</a:t>
            </a:r>
            <a:r>
              <a:rPr lang="zh-TW" altLang="en-US" sz="3000" b="1" dirty="0">
                <a:solidFill>
                  <a:srgbClr val="0070C0"/>
                </a:solidFill>
                <a:latin typeface="FangSong" panose="02010609060101010101" pitchFamily="49" charset="-122"/>
                <a:ea typeface="FangSong" panose="02010609060101010101" pitchFamily="49" charset="-122"/>
              </a:rPr>
              <a:t>明眼</a:t>
            </a:r>
            <a:r>
              <a:rPr lang="zh-TW" altLang="en-US" sz="3000" b="1" dirty="0">
                <a:latin typeface="FangSong" panose="02010609060101010101" pitchFamily="49" charset="-122"/>
                <a:ea typeface="FangSong" panose="02010609060101010101" pitchFamily="49" charset="-122"/>
              </a:rPr>
              <a:t>玩味、欣賞生活，故自然豐富。否則，模糊印象，如何能寫好詩？老杜為大詩人，</a:t>
            </a:r>
            <a:r>
              <a:rPr lang="zh-TW" altLang="en-US" sz="3000" b="1" dirty="0">
                <a:solidFill>
                  <a:srgbClr val="0070C0"/>
                </a:solidFill>
                <a:latin typeface="FangSong" panose="02010609060101010101" pitchFamily="49" charset="-122"/>
                <a:ea typeface="FangSong" panose="02010609060101010101" pitchFamily="49" charset="-122"/>
              </a:rPr>
              <a:t>寫得</a:t>
            </a:r>
            <a:r>
              <a:rPr lang="zh-TW" altLang="en-US" sz="3000" b="1" dirty="0" smtClean="0">
                <a:solidFill>
                  <a:srgbClr val="FF0000"/>
                </a:solidFill>
                <a:latin typeface="FangSong" panose="02010609060101010101" pitchFamily="49" charset="-122"/>
                <a:ea typeface="FangSong" panose="02010609060101010101" pitchFamily="49" charset="-122"/>
              </a:rPr>
              <a:t>大</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25775658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5" name="TextBox 4"/>
          <p:cNvSpPr txBox="1"/>
          <p:nvPr/>
        </p:nvSpPr>
        <p:spPr>
          <a:xfrm>
            <a:off x="1403648" y="1268760"/>
            <a:ext cx="6336704" cy="4462760"/>
          </a:xfrm>
          <a:prstGeom prst="rect">
            <a:avLst/>
          </a:prstGeom>
          <a:noFill/>
        </p:spPr>
        <p:txBody>
          <a:bodyPr wrap="square" rtlCol="0">
            <a:spAutoFit/>
          </a:bodyPr>
          <a:lstStyle/>
          <a:p>
            <a:pPr algn="ctr"/>
            <a:r>
              <a:rPr lang="en-US" altLang="zh-CN" sz="3000" b="1" dirty="0" smtClean="0">
                <a:latin typeface="Georgia" panose="02040502050405020303" pitchFamily="18" charset="0"/>
              </a:rPr>
              <a:t>Socrates </a:t>
            </a:r>
          </a:p>
          <a:p>
            <a:pPr algn="ctr"/>
            <a:endParaRPr lang="en-US" altLang="zh-CN" sz="2000" b="1"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very ugly</a:t>
            </a:r>
          </a:p>
          <a:p>
            <a:pPr marL="457200" indent="-457200">
              <a:buFont typeface="Arial" panose="020B0604020202020204" pitchFamily="34" charset="0"/>
              <a:buChar char="•"/>
            </a:pPr>
            <a:r>
              <a:rPr lang="en-GB" altLang="zh-CN" sz="2800" dirty="0" smtClean="0">
                <a:latin typeface="Georgia" panose="02040502050405020303" pitchFamily="18" charset="0"/>
              </a:rPr>
              <a:t>a </a:t>
            </a:r>
            <a:r>
              <a:rPr lang="en-GB" altLang="zh-CN" sz="2800" dirty="0">
                <a:latin typeface="Georgia" panose="02040502050405020303" pitchFamily="18" charset="0"/>
              </a:rPr>
              <a:t>sub nose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a </a:t>
            </a:r>
            <a:r>
              <a:rPr lang="en-GB" altLang="zh-CN" sz="2800" dirty="0">
                <a:latin typeface="Georgia" panose="02040502050405020303" pitchFamily="18" charset="0"/>
              </a:rPr>
              <a:t>considerable paunch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always </a:t>
            </a:r>
            <a:r>
              <a:rPr lang="en-GB" altLang="zh-CN" sz="2800" dirty="0">
                <a:latin typeface="Georgia" panose="02040502050405020303" pitchFamily="18" charset="0"/>
              </a:rPr>
              <a:t>dressed in shabby old clothes,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went </a:t>
            </a:r>
            <a:r>
              <a:rPr lang="en-GB" altLang="zh-CN" sz="2800" dirty="0">
                <a:latin typeface="Georgia" panose="02040502050405020303" pitchFamily="18" charset="0"/>
              </a:rPr>
              <a:t>barefoot </a:t>
            </a:r>
            <a:r>
              <a:rPr lang="en-GB" altLang="zh-CN" sz="2800" dirty="0" smtClean="0">
                <a:latin typeface="Georgia" panose="02040502050405020303" pitchFamily="18" charset="0"/>
              </a:rPr>
              <a:t>everywhere</a:t>
            </a:r>
          </a:p>
          <a:p>
            <a:pPr marL="457200" indent="-457200">
              <a:buFont typeface="Arial" panose="020B0604020202020204" pitchFamily="34" charset="0"/>
              <a:buChar char="•"/>
            </a:pPr>
            <a:r>
              <a:rPr lang="en-GB" altLang="zh-CN" sz="2800" dirty="0" smtClean="0">
                <a:latin typeface="Georgia" panose="02040502050405020303" pitchFamily="18" charset="0"/>
              </a:rPr>
              <a:t>indifferent </a:t>
            </a:r>
            <a:r>
              <a:rPr lang="en-GB" altLang="zh-CN" sz="2800" dirty="0">
                <a:latin typeface="Georgia" panose="02040502050405020303" pitchFamily="18" charset="0"/>
              </a:rPr>
              <a:t>to heat and cold, hunger and </a:t>
            </a:r>
            <a:r>
              <a:rPr lang="en-GB" altLang="zh-CN" sz="2800" dirty="0" smtClean="0">
                <a:latin typeface="Georgia" panose="02040502050405020303" pitchFamily="18" charset="0"/>
              </a:rPr>
              <a:t>thirst</a:t>
            </a:r>
            <a:endParaRPr lang="en-US" altLang="zh-CN" sz="2800" b="1" dirty="0" smtClean="0">
              <a:latin typeface="Georgia" panose="02040502050405020303" pitchFamily="18" charset="0"/>
            </a:endParaRPr>
          </a:p>
        </p:txBody>
      </p:sp>
    </p:spTree>
    <p:extLst>
      <p:ext uri="{BB962C8B-B14F-4D97-AF65-F5344CB8AC3E}">
        <p14:creationId xmlns:p14="http://schemas.microsoft.com/office/powerpoint/2010/main" val="318226297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5" name="TextBox 4"/>
          <p:cNvSpPr txBox="1"/>
          <p:nvPr/>
        </p:nvSpPr>
        <p:spPr>
          <a:xfrm>
            <a:off x="1043608" y="1268278"/>
            <a:ext cx="7200800" cy="5047536"/>
          </a:xfrm>
          <a:prstGeom prst="rect">
            <a:avLst/>
          </a:prstGeom>
          <a:noFill/>
        </p:spPr>
        <p:txBody>
          <a:bodyPr wrap="square" rtlCol="0">
            <a:spAutoFit/>
          </a:bodyPr>
          <a:lstStyle/>
          <a:p>
            <a:pPr algn="ctr"/>
            <a:r>
              <a:rPr lang="en-US" altLang="zh-CN" sz="3000" b="1" dirty="0" smtClean="0">
                <a:latin typeface="Georgia" panose="02040502050405020303" pitchFamily="18" charset="0"/>
              </a:rPr>
              <a:t>Socrates </a:t>
            </a:r>
          </a:p>
          <a:p>
            <a:pPr algn="ctr"/>
            <a:endParaRPr lang="en-US" altLang="zh-CN" sz="2000" b="1"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very ugly</a:t>
            </a:r>
          </a:p>
          <a:p>
            <a:pPr marL="457200" indent="-457200">
              <a:buFont typeface="Arial" panose="020B0604020202020204" pitchFamily="34" charset="0"/>
              <a:buChar char="•"/>
            </a:pPr>
            <a:r>
              <a:rPr lang="en-GB" altLang="zh-CN" sz="2800" dirty="0" smtClean="0">
                <a:latin typeface="Georgia" panose="02040502050405020303" pitchFamily="18" charset="0"/>
              </a:rPr>
              <a:t>a </a:t>
            </a:r>
            <a:r>
              <a:rPr lang="en-GB" altLang="zh-CN" sz="2800" dirty="0">
                <a:latin typeface="Georgia" panose="02040502050405020303" pitchFamily="18" charset="0"/>
              </a:rPr>
              <a:t>sub nose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a </a:t>
            </a:r>
            <a:r>
              <a:rPr lang="en-GB" altLang="zh-CN" sz="2800" dirty="0">
                <a:latin typeface="Georgia" panose="02040502050405020303" pitchFamily="18" charset="0"/>
              </a:rPr>
              <a:t>considerable paunch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always </a:t>
            </a:r>
            <a:r>
              <a:rPr lang="en-GB" altLang="zh-CN" sz="2800" dirty="0">
                <a:latin typeface="Georgia" panose="02040502050405020303" pitchFamily="18" charset="0"/>
              </a:rPr>
              <a:t>dressed in shabby old clothes, </a:t>
            </a:r>
            <a:endParaRPr lang="en-GB" altLang="zh-CN" sz="2800" dirty="0" smtClean="0">
              <a:latin typeface="Georgia" panose="02040502050405020303" pitchFamily="18" charset="0"/>
            </a:endParaRPr>
          </a:p>
          <a:p>
            <a:pPr marL="457200" indent="-457200">
              <a:buFont typeface="Arial" panose="020B0604020202020204" pitchFamily="34" charset="0"/>
              <a:buChar char="•"/>
            </a:pPr>
            <a:r>
              <a:rPr lang="en-GB" altLang="zh-CN" sz="2800" dirty="0" smtClean="0">
                <a:latin typeface="Georgia" panose="02040502050405020303" pitchFamily="18" charset="0"/>
              </a:rPr>
              <a:t>went </a:t>
            </a:r>
            <a:r>
              <a:rPr lang="en-GB" altLang="zh-CN" sz="2800" dirty="0">
                <a:latin typeface="Georgia" panose="02040502050405020303" pitchFamily="18" charset="0"/>
              </a:rPr>
              <a:t>barefoot </a:t>
            </a:r>
            <a:r>
              <a:rPr lang="en-GB" altLang="zh-CN" sz="2800" dirty="0" smtClean="0">
                <a:latin typeface="Georgia" panose="02040502050405020303" pitchFamily="18" charset="0"/>
              </a:rPr>
              <a:t>everywhere</a:t>
            </a:r>
          </a:p>
          <a:p>
            <a:pPr marL="457200" indent="-457200">
              <a:buFont typeface="Arial" panose="020B0604020202020204" pitchFamily="34" charset="0"/>
              <a:buChar char="•"/>
            </a:pPr>
            <a:r>
              <a:rPr lang="en-GB" altLang="zh-CN" sz="2800" dirty="0" smtClean="0">
                <a:latin typeface="Georgia" panose="02040502050405020303" pitchFamily="18" charset="0"/>
              </a:rPr>
              <a:t>indifferent </a:t>
            </a:r>
            <a:r>
              <a:rPr lang="en-GB" altLang="zh-CN" sz="2800" dirty="0">
                <a:latin typeface="Georgia" panose="02040502050405020303" pitchFamily="18" charset="0"/>
              </a:rPr>
              <a:t>to heat and cold, hunger and </a:t>
            </a:r>
            <a:r>
              <a:rPr lang="en-GB" altLang="zh-CN" sz="2800" dirty="0" smtClean="0">
                <a:latin typeface="Georgia" panose="02040502050405020303" pitchFamily="18" charset="0"/>
              </a:rPr>
              <a:t>thirst (amazed everyone)</a:t>
            </a:r>
          </a:p>
          <a:p>
            <a:pPr marL="457200" indent="-457200">
              <a:buFont typeface="Arial" panose="020B0604020202020204" pitchFamily="34" charset="0"/>
              <a:buChar char="•"/>
            </a:pPr>
            <a:endParaRPr lang="en-US" altLang="zh-CN" sz="2800" b="1" dirty="0">
              <a:latin typeface="Georgia" panose="02040502050405020303" pitchFamily="18" charset="0"/>
            </a:endParaRPr>
          </a:p>
          <a:p>
            <a:pPr algn="r"/>
            <a:r>
              <a:rPr lang="en-US" altLang="zh-CN" sz="2000" i="1" dirty="0" smtClean="0">
                <a:latin typeface="Georgia" panose="02040502050405020303" pitchFamily="18" charset="0"/>
              </a:rPr>
              <a:t>A History </a:t>
            </a:r>
            <a:r>
              <a:rPr lang="en-US" altLang="zh-CN" sz="2000" i="1" dirty="0">
                <a:latin typeface="Georgia" panose="02040502050405020303" pitchFamily="18" charset="0"/>
              </a:rPr>
              <a:t>of Western Philosophy</a:t>
            </a:r>
            <a:r>
              <a:rPr lang="en-US" altLang="zh-CN" sz="2000" dirty="0">
                <a:latin typeface="Georgia" panose="02040502050405020303" pitchFamily="18" charset="0"/>
              </a:rPr>
              <a:t>, Bertrand Russell</a:t>
            </a:r>
          </a:p>
          <a:p>
            <a:pPr marL="457200" indent="-457200" algn="r">
              <a:buFont typeface="Arial" panose="020B0604020202020204" pitchFamily="34" charset="0"/>
              <a:buChar char="•"/>
            </a:pPr>
            <a:endParaRPr lang="en-US" altLang="zh-CN" sz="2800" b="1" dirty="0" smtClean="0">
              <a:latin typeface="Georgia" panose="02040502050405020303" pitchFamily="18" charset="0"/>
            </a:endParaRPr>
          </a:p>
        </p:txBody>
      </p:sp>
    </p:spTree>
    <p:extLst>
      <p:ext uri="{BB962C8B-B14F-4D97-AF65-F5344CB8AC3E}">
        <p14:creationId xmlns:p14="http://schemas.microsoft.com/office/powerpoint/2010/main" val="1295656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sp>
        <p:nvSpPr>
          <p:cNvPr id="5" name="TextBox 4"/>
          <p:cNvSpPr txBox="1"/>
          <p:nvPr/>
        </p:nvSpPr>
        <p:spPr>
          <a:xfrm>
            <a:off x="395536" y="422652"/>
            <a:ext cx="8496944" cy="6032421"/>
          </a:xfrm>
          <a:prstGeom prst="rect">
            <a:avLst/>
          </a:prstGeom>
          <a:noFill/>
        </p:spPr>
        <p:txBody>
          <a:bodyPr wrap="square" rtlCol="0">
            <a:spAutoFit/>
          </a:bodyPr>
          <a:lstStyle/>
          <a:p>
            <a:pPr algn="ctr"/>
            <a:r>
              <a:rPr lang="en-US" altLang="zh-CN" sz="3000" b="1" dirty="0" smtClean="0">
                <a:latin typeface="Georgia" panose="02040502050405020303" pitchFamily="18" charset="0"/>
              </a:rPr>
              <a:t>Socrates </a:t>
            </a:r>
          </a:p>
          <a:p>
            <a:pPr algn="ctr"/>
            <a:endParaRPr lang="en-US" altLang="zh-CN" sz="2000" b="1" dirty="0" smtClean="0">
              <a:latin typeface="Georgia" panose="02040502050405020303" pitchFamily="18" charset="0"/>
            </a:endParaRPr>
          </a:p>
          <a:p>
            <a:r>
              <a:rPr lang="en-GB" altLang="zh-CN" sz="2400" dirty="0">
                <a:latin typeface="Georgia" panose="02040502050405020303" pitchFamily="18" charset="0"/>
              </a:rPr>
              <a:t>His endurance was simply marvellous when, being cut off from our supplies, we were compelled to go without food—on such occasions, which often happen in time of war, he was superior not only to me but to everybody: there was no one to be compared to him…. His fortitude in enduring cold was also surprising. There was severe frost, for the winter in that region is really tremendous, and everybody else either remained indoors or if they went out had on an amazing quantity of clothes, and were all well shod, and had their feet swathed in felt and fleeces: in the midst of this, Socrates with his bare feet on the ice and in his ordinary dress marched better than the other soldiers who had shoes and they looked daggers at him because he seemed to despise them. </a:t>
            </a:r>
            <a:endParaRPr lang="en-GB" altLang="zh-CN" sz="2400" dirty="0" smtClean="0">
              <a:latin typeface="Georgia" panose="02040502050405020303" pitchFamily="18" charset="0"/>
            </a:endParaRPr>
          </a:p>
          <a:p>
            <a:pPr algn="r"/>
            <a:r>
              <a:rPr lang="en-US" altLang="zh-CN" sz="2400" i="1" dirty="0" smtClean="0">
                <a:latin typeface="Georgia" panose="02040502050405020303" pitchFamily="18" charset="0"/>
              </a:rPr>
              <a:t>Symposium</a:t>
            </a:r>
            <a:r>
              <a:rPr lang="en-US" altLang="zh-CN" sz="2400" dirty="0" smtClean="0">
                <a:latin typeface="Georgia" panose="02040502050405020303" pitchFamily="18" charset="0"/>
              </a:rPr>
              <a:t>, </a:t>
            </a:r>
            <a:r>
              <a:rPr lang="en-US" altLang="zh-CN" sz="2400" dirty="0" err="1" smtClean="0">
                <a:latin typeface="Georgia" panose="02040502050405020303" pitchFamily="18" charset="0"/>
              </a:rPr>
              <a:t>Alcidiades</a:t>
            </a:r>
            <a:endParaRPr lang="en-US" altLang="zh-CN" sz="2400" dirty="0">
              <a:latin typeface="Georgia" panose="02040502050405020303" pitchFamily="18" charset="0"/>
            </a:endParaRPr>
          </a:p>
        </p:txBody>
      </p:sp>
    </p:spTree>
    <p:extLst>
      <p:ext uri="{BB962C8B-B14F-4D97-AF65-F5344CB8AC3E}">
        <p14:creationId xmlns:p14="http://schemas.microsoft.com/office/powerpoint/2010/main" val="318186653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5" name="TextBox 4"/>
          <p:cNvSpPr txBox="1"/>
          <p:nvPr/>
        </p:nvSpPr>
        <p:spPr>
          <a:xfrm>
            <a:off x="395536" y="842340"/>
            <a:ext cx="8496944" cy="5293757"/>
          </a:xfrm>
          <a:prstGeom prst="rect">
            <a:avLst/>
          </a:prstGeom>
          <a:noFill/>
        </p:spPr>
        <p:txBody>
          <a:bodyPr wrap="square" rtlCol="0">
            <a:spAutoFit/>
          </a:bodyPr>
          <a:lstStyle/>
          <a:p>
            <a:pPr algn="ctr"/>
            <a:r>
              <a:rPr lang="en-US" altLang="zh-CN" sz="3000" b="1" dirty="0" smtClean="0">
                <a:latin typeface="Georgia" panose="02040502050405020303" pitchFamily="18" charset="0"/>
              </a:rPr>
              <a:t>Socrates </a:t>
            </a:r>
          </a:p>
          <a:p>
            <a:pPr algn="ctr"/>
            <a:endParaRPr lang="en-US" altLang="zh-CN" sz="2000" b="1" dirty="0" smtClean="0">
              <a:latin typeface="Georgia" panose="02040502050405020303" pitchFamily="18" charset="0"/>
            </a:endParaRPr>
          </a:p>
          <a:p>
            <a:r>
              <a:rPr lang="en-GB" altLang="zh-CN" sz="2400" dirty="0">
                <a:latin typeface="Georgia" panose="02040502050405020303" pitchFamily="18" charset="0"/>
              </a:rPr>
              <a:t>His mastery over all bodily passions is constantly stressed. He seldom drank wine, but when he did, he could out-drink anybody; no one had ever seen him drunk. In love, even under the strongest temptations, he remained ‘Platonic’… He was the perfect Orphic saint: in the dualism of heavenly soul and earthly body, </a:t>
            </a:r>
            <a:r>
              <a:rPr lang="en-GB" altLang="zh-CN" sz="2400" dirty="0">
                <a:solidFill>
                  <a:srgbClr val="0070C0"/>
                </a:solidFill>
                <a:latin typeface="Georgia" panose="02040502050405020303" pitchFamily="18" charset="0"/>
              </a:rPr>
              <a:t>he had achieved the complete mastery of the soul over the body</a:t>
            </a:r>
            <a:r>
              <a:rPr lang="en-GB" altLang="zh-CN" sz="2400" dirty="0">
                <a:latin typeface="Georgia" panose="02040502050405020303" pitchFamily="18" charset="0"/>
              </a:rPr>
              <a:t>. His indifference to death at the last is the final proof of this mastery. At the same time, he is not an orthodox Orphic; it is only the fundamental doctrines that the accepts, not the superstitions and ceremonies of purification. </a:t>
            </a:r>
            <a:endParaRPr lang="en-GB" altLang="zh-CN" sz="2400" dirty="0" smtClean="0">
              <a:latin typeface="Georgia" panose="02040502050405020303" pitchFamily="18" charset="0"/>
            </a:endParaRPr>
          </a:p>
          <a:p>
            <a:endParaRPr lang="en-GB" altLang="zh-CN" sz="2400" dirty="0">
              <a:latin typeface="Georgia" panose="02040502050405020303" pitchFamily="18" charset="0"/>
            </a:endParaRPr>
          </a:p>
          <a:p>
            <a:pPr algn="r"/>
            <a:r>
              <a:rPr lang="en-US" altLang="zh-CN" sz="2400" i="1" dirty="0" smtClean="0">
                <a:latin typeface="Georgia" panose="02040502050405020303" pitchFamily="18" charset="0"/>
              </a:rPr>
              <a:t>A History of Western Philosophy</a:t>
            </a:r>
            <a:r>
              <a:rPr lang="en-US" altLang="zh-CN" sz="2400" dirty="0" smtClean="0">
                <a:latin typeface="Georgia" panose="02040502050405020303" pitchFamily="18" charset="0"/>
              </a:rPr>
              <a:t>, Bertrand Russell</a:t>
            </a:r>
            <a:endParaRPr lang="en-US" altLang="zh-CN" sz="2400" dirty="0">
              <a:latin typeface="Georgia" panose="02040502050405020303" pitchFamily="18" charset="0"/>
            </a:endParaRPr>
          </a:p>
        </p:txBody>
      </p:sp>
    </p:spTree>
    <p:extLst>
      <p:ext uri="{BB962C8B-B14F-4D97-AF65-F5344CB8AC3E}">
        <p14:creationId xmlns:p14="http://schemas.microsoft.com/office/powerpoint/2010/main" val="253294854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Functions </a:t>
            </a:r>
            <a:r>
              <a:rPr lang="en-US" altLang="zh-CN" sz="3800" dirty="0" smtClean="0">
                <a:latin typeface="Georgia" panose="02040502050405020303" pitchFamily="18" charset="0"/>
                <a:cs typeface="Arial" panose="020B0604020202020204" pitchFamily="34" charset="0"/>
              </a:rPr>
              <a:t>of </a:t>
            </a:r>
            <a:r>
              <a:rPr lang="en-US" sz="3800" i="1" dirty="0" err="1" smtClean="0">
                <a:latin typeface="Georgia" panose="02040502050405020303" pitchFamily="18" charset="0"/>
                <a:cs typeface="Arial" panose="020B0604020202020204" pitchFamily="34" charset="0"/>
              </a:rPr>
              <a:t>shi</a:t>
            </a:r>
            <a:r>
              <a:rPr lang="en-US" sz="3800" dirty="0" smtClean="0">
                <a:latin typeface="Georgia" panose="02040502050405020303" pitchFamily="18" charset="0"/>
                <a:cs typeface="Arial" panose="020B0604020202020204" pitchFamily="34" charset="0"/>
              </a:rPr>
              <a:t>-poetry</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5882925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pic>
        <p:nvPicPr>
          <p:cNvPr id="10" name="Picture 2" descr="https://cdn.theatlantic.com/assets/media/img/mt/2013/12/confuciusbanner/lead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2132856"/>
            <a:ext cx="4756948" cy="30243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1351223" y="1484784"/>
            <a:ext cx="1631216" cy="4320480"/>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論語</a:t>
            </a: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季氏</a:t>
            </a:r>
            <a:r>
              <a:rPr lang="en-US" altLang="zh-TW" sz="3400" b="1" dirty="0" smtClean="0">
                <a:latin typeface="FangSong" panose="02010609060101010101" pitchFamily="49" charset="-122"/>
                <a:ea typeface="FangSong" panose="02010609060101010101" pitchFamily="49" charset="-122"/>
              </a:rPr>
              <a:t>》</a:t>
            </a:r>
          </a:p>
          <a:p>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 不學</a:t>
            </a:r>
            <a:r>
              <a:rPr lang="zh-TW" altLang="en-US" sz="3000" b="1" dirty="0" smtClean="0">
                <a:latin typeface="FangSong" panose="02010609060101010101" pitchFamily="49" charset="-122"/>
                <a:ea typeface="FangSong" panose="02010609060101010101" pitchFamily="49" charset="-122"/>
              </a:rPr>
              <a:t>詩 無</a:t>
            </a:r>
            <a:r>
              <a:rPr lang="zh-TW" altLang="en-US" sz="3000" b="1" dirty="0">
                <a:latin typeface="FangSong" panose="02010609060101010101" pitchFamily="49" charset="-122"/>
                <a:ea typeface="FangSong" panose="02010609060101010101" pitchFamily="49" charset="-122"/>
              </a:rPr>
              <a:t>以言</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646512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3292311" y="836712"/>
            <a:ext cx="2554545" cy="5328592"/>
          </a:xfrm>
          <a:prstGeom prst="rect">
            <a:avLst/>
          </a:prstGeom>
          <a:noFill/>
          <a:ln w="12700">
            <a:solidFill>
              <a:schemeClr val="tx1"/>
            </a:solidFill>
          </a:ln>
        </p:spPr>
        <p:txBody>
          <a:bodyPr vert="eaVert" wrap="square" rtlCol="0">
            <a:spAutoFit/>
          </a:bodyPr>
          <a:lstStyle/>
          <a:p>
            <a:pPr algn="ctr"/>
            <a:r>
              <a:rPr lang="en-US" altLang="zh-TW" sz="3400" b="1" dirty="0" smtClean="0">
                <a:latin typeface="FangSong" panose="02010609060101010101" pitchFamily="49" charset="-122"/>
                <a:ea typeface="FangSong" panose="02010609060101010101" pitchFamily="49" charset="-122"/>
              </a:rPr>
              <a:t>&lt;</a:t>
            </a:r>
            <a:r>
              <a:rPr lang="zh-CN" altLang="en-US" sz="3400" b="1" dirty="0" smtClean="0">
                <a:latin typeface="FangSong" panose="02010609060101010101" pitchFamily="49" charset="-122"/>
                <a:ea typeface="FangSong" panose="02010609060101010101" pitchFamily="49" charset="-122"/>
              </a:rPr>
              <a:t>詩大序</a:t>
            </a:r>
            <a:r>
              <a:rPr lang="en-US" altLang="zh-TW" sz="3400" b="1" dirty="0" smtClean="0">
                <a:latin typeface="FangSong" panose="02010609060101010101" pitchFamily="49" charset="-122"/>
                <a:ea typeface="FangSong" panose="02010609060101010101" pitchFamily="49" charset="-122"/>
              </a:rPr>
              <a:t>&gt;</a:t>
            </a:r>
          </a:p>
          <a:p>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 故正得</a:t>
            </a:r>
            <a:r>
              <a:rPr lang="zh-TW" altLang="en-US" sz="3000" b="1" dirty="0" smtClean="0">
                <a:latin typeface="FangSong" panose="02010609060101010101" pitchFamily="49" charset="-122"/>
                <a:ea typeface="FangSong" panose="02010609060101010101" pitchFamily="49" charset="-122"/>
              </a:rPr>
              <a:t>失 動</a:t>
            </a:r>
            <a:r>
              <a:rPr lang="zh-TW" altLang="en-US" sz="3000" b="1" dirty="0">
                <a:latin typeface="FangSong" panose="02010609060101010101" pitchFamily="49" charset="-122"/>
                <a:ea typeface="FangSong" panose="02010609060101010101" pitchFamily="49" charset="-122"/>
              </a:rPr>
              <a:t>天</a:t>
            </a:r>
            <a:r>
              <a:rPr lang="zh-TW" altLang="en-US" sz="3000" b="1" dirty="0" smtClean="0">
                <a:latin typeface="FangSong" panose="02010609060101010101" pitchFamily="49" charset="-122"/>
                <a:ea typeface="FangSong" panose="02010609060101010101" pitchFamily="49" charset="-122"/>
              </a:rPr>
              <a:t>地 感</a:t>
            </a:r>
            <a:r>
              <a:rPr lang="zh-TW" altLang="en-US" sz="3000" b="1" dirty="0">
                <a:latin typeface="FangSong" panose="02010609060101010101" pitchFamily="49" charset="-122"/>
                <a:ea typeface="FangSong" panose="02010609060101010101" pitchFamily="49" charset="-122"/>
              </a:rPr>
              <a:t>鬼</a:t>
            </a:r>
            <a:r>
              <a:rPr lang="zh-TW" altLang="en-US" sz="3000" b="1" dirty="0" smtClean="0">
                <a:latin typeface="FangSong" panose="02010609060101010101" pitchFamily="49" charset="-122"/>
                <a:ea typeface="FangSong" panose="02010609060101010101" pitchFamily="49" charset="-122"/>
              </a:rPr>
              <a:t>神 莫</a:t>
            </a:r>
            <a:r>
              <a:rPr lang="zh-TW" altLang="en-US" sz="3000" b="1" dirty="0">
                <a:latin typeface="FangSong" panose="02010609060101010101" pitchFamily="49" charset="-122"/>
                <a:ea typeface="FangSong" panose="02010609060101010101" pitchFamily="49" charset="-122"/>
              </a:rPr>
              <a:t>近於詩。先王以是經夫</a:t>
            </a:r>
            <a:r>
              <a:rPr lang="zh-TW" altLang="en-US" sz="3000" b="1" dirty="0" smtClean="0">
                <a:latin typeface="FangSong" panose="02010609060101010101" pitchFamily="49" charset="-122"/>
                <a:ea typeface="FangSong" panose="02010609060101010101" pitchFamily="49" charset="-122"/>
              </a:rPr>
              <a:t>婦 成</a:t>
            </a:r>
            <a:r>
              <a:rPr lang="zh-TW" altLang="en-US" sz="3000" b="1" dirty="0">
                <a:latin typeface="FangSong" panose="02010609060101010101" pitchFamily="49" charset="-122"/>
                <a:ea typeface="FangSong" panose="02010609060101010101" pitchFamily="49" charset="-122"/>
              </a:rPr>
              <a:t>孝</a:t>
            </a:r>
            <a:r>
              <a:rPr lang="zh-TW" altLang="en-US" sz="3000" b="1" dirty="0" smtClean="0">
                <a:latin typeface="FangSong" panose="02010609060101010101" pitchFamily="49" charset="-122"/>
                <a:ea typeface="FangSong" panose="02010609060101010101" pitchFamily="49" charset="-122"/>
              </a:rPr>
              <a:t>敬 厚</a:t>
            </a:r>
            <a:r>
              <a:rPr lang="zh-TW" altLang="en-US" sz="3000" b="1" dirty="0">
                <a:latin typeface="FangSong" panose="02010609060101010101" pitchFamily="49" charset="-122"/>
                <a:ea typeface="FangSong" panose="02010609060101010101" pitchFamily="49" charset="-122"/>
              </a:rPr>
              <a:t>人</a:t>
            </a:r>
            <a:r>
              <a:rPr lang="zh-TW" altLang="en-US" sz="3000" b="1" dirty="0" smtClean="0">
                <a:latin typeface="FangSong" panose="02010609060101010101" pitchFamily="49" charset="-122"/>
                <a:ea typeface="FangSong" panose="02010609060101010101" pitchFamily="49" charset="-122"/>
              </a:rPr>
              <a:t>倫 美</a:t>
            </a:r>
            <a:r>
              <a:rPr lang="zh-TW" altLang="en-US" sz="3000" b="1" dirty="0">
                <a:latin typeface="FangSong" panose="02010609060101010101" pitchFamily="49" charset="-122"/>
                <a:ea typeface="FangSong" panose="02010609060101010101" pitchFamily="49" charset="-122"/>
              </a:rPr>
              <a:t>教</a:t>
            </a:r>
            <a:r>
              <a:rPr lang="zh-TW" altLang="en-US" sz="3000" b="1" dirty="0" smtClean="0">
                <a:latin typeface="FangSong" panose="02010609060101010101" pitchFamily="49" charset="-122"/>
                <a:ea typeface="FangSong" panose="02010609060101010101" pitchFamily="49" charset="-122"/>
              </a:rPr>
              <a:t>化 移</a:t>
            </a:r>
            <a:r>
              <a:rPr lang="zh-TW" altLang="en-US" sz="3000" b="1" dirty="0">
                <a:latin typeface="FangSong" panose="02010609060101010101" pitchFamily="49" charset="-122"/>
                <a:ea typeface="FangSong" panose="02010609060101010101" pitchFamily="49" charset="-122"/>
              </a:rPr>
              <a:t>風俗</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413486436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3753975" y="836712"/>
            <a:ext cx="2092881" cy="5328592"/>
          </a:xfrm>
          <a:prstGeom prst="rect">
            <a:avLst/>
          </a:prstGeom>
          <a:noFill/>
          <a:ln w="12700">
            <a:solidFill>
              <a:schemeClr val="tx1"/>
            </a:solidFill>
          </a:ln>
        </p:spPr>
        <p:txBody>
          <a:bodyPr vert="eaVert" wrap="square" rtlCol="0">
            <a:spAutoFit/>
          </a:bodyPr>
          <a:lstStyle/>
          <a:p>
            <a:pPr algn="ctr"/>
            <a:r>
              <a:rPr lang="zh-CN" altLang="en-US" sz="3400" b="1" dirty="0" smtClean="0">
                <a:latin typeface="FangSong" panose="02010609060101010101" pitchFamily="49" charset="-122"/>
                <a:ea typeface="FangSong" panose="02010609060101010101" pitchFamily="49" charset="-122"/>
              </a:rPr>
              <a:t>潘文國教授</a:t>
            </a:r>
            <a:endParaRPr lang="en-US" altLang="zh-CN" sz="3400" b="1" dirty="0" smtClean="0">
              <a:latin typeface="FangSong" panose="02010609060101010101" pitchFamily="49" charset="-122"/>
              <a:ea typeface="FangSong" panose="02010609060101010101" pitchFamily="49" charset="-122"/>
            </a:endParaRPr>
          </a:p>
          <a:p>
            <a:pPr algn="ctr"/>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 </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六經”的</a:t>
            </a:r>
            <a:r>
              <a:rPr lang="zh-TW" altLang="en-US" sz="3000" b="1" dirty="0">
                <a:latin typeface="FangSong" panose="02010609060101010101" pitchFamily="49" charset="-122"/>
                <a:ea typeface="FangSong" panose="02010609060101010101" pitchFamily="49" charset="-122"/>
              </a:rPr>
              <a:t>核心和靈魂就是治天下之道</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7850421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3753975" y="836712"/>
            <a:ext cx="2092881" cy="5328592"/>
          </a:xfrm>
          <a:prstGeom prst="rect">
            <a:avLst/>
          </a:prstGeom>
          <a:noFill/>
          <a:ln w="12700">
            <a:solidFill>
              <a:schemeClr val="tx1"/>
            </a:solidFill>
          </a:ln>
        </p:spPr>
        <p:txBody>
          <a:bodyPr vert="eaVert" wrap="square" rtlCol="0">
            <a:spAutoFit/>
          </a:bodyPr>
          <a:lstStyle/>
          <a:p>
            <a:pPr algn="ct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漢書</a:t>
            </a:r>
            <a:r>
              <a:rPr lang="en-US" altLang="zh-CN" sz="3400" b="1" dirty="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藝文志</a:t>
            </a:r>
            <a:r>
              <a:rPr lang="en-US" altLang="zh-CN" sz="3400" b="1" dirty="0" smtClean="0">
                <a:latin typeface="FangSong" panose="02010609060101010101" pitchFamily="49" charset="-122"/>
                <a:ea typeface="FangSong" panose="02010609060101010101" pitchFamily="49" charset="-122"/>
              </a:rPr>
              <a:t>》</a:t>
            </a:r>
            <a:r>
              <a:rPr lang="zh-CN" altLang="en-US" sz="3000" b="1" dirty="0" smtClean="0">
                <a:solidFill>
                  <a:srgbClr val="0070C0"/>
                </a:solidFill>
                <a:latin typeface="FangSong" panose="02010609060101010101" pitchFamily="49" charset="-122"/>
                <a:ea typeface="FangSong" panose="02010609060101010101" pitchFamily="49" charset="-122"/>
              </a:rPr>
              <a:t>班固</a:t>
            </a:r>
            <a:endParaRPr lang="en-US" altLang="zh-CN" sz="3000" b="1" dirty="0" smtClean="0">
              <a:latin typeface="FangSong" panose="02010609060101010101" pitchFamily="49" charset="-122"/>
              <a:ea typeface="FangSong" panose="02010609060101010101" pitchFamily="49" charset="-122"/>
            </a:endParaRPr>
          </a:p>
          <a:p>
            <a:pPr algn="ctr"/>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 古有釆詩之</a:t>
            </a:r>
            <a:r>
              <a:rPr lang="zh-TW" altLang="en-US" sz="3000" b="1" dirty="0" smtClean="0">
                <a:latin typeface="FangSong" panose="02010609060101010101" pitchFamily="49" charset="-122"/>
                <a:ea typeface="FangSong" panose="02010609060101010101" pitchFamily="49" charset="-122"/>
              </a:rPr>
              <a:t>官 王</a:t>
            </a:r>
            <a:r>
              <a:rPr lang="zh-TW" altLang="en-US" sz="3000" b="1" dirty="0">
                <a:latin typeface="FangSong" panose="02010609060101010101" pitchFamily="49" charset="-122"/>
                <a:ea typeface="FangSong" panose="02010609060101010101" pitchFamily="49" charset="-122"/>
              </a:rPr>
              <a:t>者所以觀風</a:t>
            </a:r>
            <a:r>
              <a:rPr lang="zh-TW" altLang="en-US" sz="3000" b="1" dirty="0" smtClean="0">
                <a:latin typeface="FangSong" panose="02010609060101010101" pitchFamily="49" charset="-122"/>
                <a:ea typeface="FangSong" panose="02010609060101010101" pitchFamily="49" charset="-122"/>
              </a:rPr>
              <a:t>俗 知</a:t>
            </a:r>
            <a:r>
              <a:rPr lang="zh-TW" altLang="en-US" sz="3000" b="1" dirty="0">
                <a:latin typeface="FangSong" panose="02010609060101010101" pitchFamily="49" charset="-122"/>
                <a:ea typeface="FangSong" panose="02010609060101010101" pitchFamily="49" charset="-122"/>
              </a:rPr>
              <a:t>得</a:t>
            </a:r>
            <a:r>
              <a:rPr lang="zh-TW" altLang="en-US" sz="3000" b="1" dirty="0" smtClean="0">
                <a:latin typeface="FangSong" panose="02010609060101010101" pitchFamily="49" charset="-122"/>
                <a:ea typeface="FangSong" panose="02010609060101010101" pitchFamily="49" charset="-122"/>
              </a:rPr>
              <a:t>失 自</a:t>
            </a:r>
            <a:r>
              <a:rPr lang="zh-TW" altLang="en-US" sz="3000" b="1" dirty="0">
                <a:latin typeface="FangSong" panose="02010609060101010101" pitchFamily="49" charset="-122"/>
                <a:ea typeface="FangSong" panose="02010609060101010101" pitchFamily="49" charset="-122"/>
              </a:rPr>
              <a:t>考正也</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094553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46</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7029101" y="980728"/>
            <a:ext cx="1169551" cy="5328592"/>
          </a:xfrm>
          <a:prstGeom prst="rect">
            <a:avLst/>
          </a:prstGeom>
          <a:noFill/>
          <a:ln w="12700">
            <a:noFill/>
          </a:ln>
        </p:spPr>
        <p:txBody>
          <a:bodyPr vert="eaVert" wrap="square" rtlCol="0">
            <a:spAutoFit/>
          </a:bodyPr>
          <a:lstStyle/>
          <a:p>
            <a:pPr algn="ctr"/>
            <a:r>
              <a:rPr lang="zh-HK" altLang="en-US" sz="3400" b="1" dirty="0">
                <a:latin typeface="FangSong" panose="02010609060101010101" pitchFamily="49" charset="-122"/>
                <a:ea typeface="FangSong" panose="02010609060101010101" pitchFamily="49" charset="-122"/>
              </a:rPr>
              <a:t>詩之感</a:t>
            </a:r>
            <a:r>
              <a:rPr lang="zh-HK" altLang="en-US" sz="3400" b="1" dirty="0" smtClean="0">
                <a:latin typeface="FangSong" panose="02010609060101010101" pitchFamily="49" charset="-122"/>
                <a:ea typeface="FangSong" panose="02010609060101010101" pitchFamily="49" charset="-122"/>
              </a:rPr>
              <a:t>發</a:t>
            </a:r>
            <a:r>
              <a:rPr lang="zh-CN" altLang="en-US" sz="3400" b="1" dirty="0" smtClean="0">
                <a:latin typeface="FangSong" panose="02010609060101010101" pitchFamily="49" charset="-122"/>
                <a:ea typeface="FangSong" panose="02010609060101010101" pitchFamily="49" charset="-122"/>
              </a:rPr>
              <a:t>作用 </a:t>
            </a:r>
            <a:r>
              <a:rPr lang="zh-CN" altLang="en-US" sz="2800" b="1" dirty="0" smtClean="0">
                <a:solidFill>
                  <a:srgbClr val="0070C0"/>
                </a:solidFill>
                <a:latin typeface="FangSong" panose="02010609060101010101" pitchFamily="49" charset="-122"/>
                <a:ea typeface="FangSong" panose="02010609060101010101" pitchFamily="49" charset="-122"/>
              </a:rPr>
              <a:t>顧隨</a:t>
            </a:r>
            <a:endParaRPr lang="en-US" altLang="zh-CN" sz="2400" b="1" dirty="0" smtClean="0">
              <a:solidFill>
                <a:srgbClr val="0070C0"/>
              </a:solidFill>
              <a:latin typeface="FangSong" panose="02010609060101010101" pitchFamily="49" charset="-122"/>
              <a:ea typeface="FangSong" panose="02010609060101010101" pitchFamily="49" charset="-122"/>
            </a:endParaRPr>
          </a:p>
          <a:p>
            <a:pPr algn="ctr"/>
            <a:endParaRPr lang="en-US" altLang="zh-TW" sz="3000" b="1" dirty="0">
              <a:latin typeface="FangSong" panose="02010609060101010101" pitchFamily="49" charset="-122"/>
              <a:ea typeface="FangSong" panose="02010609060101010101" pitchFamily="49" charset="-122"/>
            </a:endParaRPr>
          </a:p>
        </p:txBody>
      </p:sp>
      <p:sp>
        <p:nvSpPr>
          <p:cNvPr id="6" name="TextBox 5"/>
          <p:cNvSpPr txBox="1"/>
          <p:nvPr/>
        </p:nvSpPr>
        <p:spPr>
          <a:xfrm>
            <a:off x="3912426" y="965366"/>
            <a:ext cx="3170099" cy="5328592"/>
          </a:xfrm>
          <a:prstGeom prst="rect">
            <a:avLst/>
          </a:prstGeom>
          <a:noFill/>
          <a:ln w="12700">
            <a:solidFill>
              <a:schemeClr val="tx1"/>
            </a:solidFill>
          </a:ln>
        </p:spPr>
        <p:txBody>
          <a:bodyPr vert="eaVert" wrap="square" rtlCol="0">
            <a:spAutoFit/>
          </a:bodyPr>
          <a:lstStyle/>
          <a:p>
            <a:pPr algn="ctr"/>
            <a:r>
              <a:rPr lang="en-US" altLang="zh-CN" sz="3400" b="1" dirty="0" smtClean="0">
                <a:latin typeface="FangSong" panose="02010609060101010101" pitchFamily="49" charset="-122"/>
                <a:ea typeface="FangSong" panose="02010609060101010101" pitchFamily="49" charset="-122"/>
              </a:rPr>
              <a:t>《</a:t>
            </a:r>
            <a:r>
              <a:rPr lang="zh-CN" altLang="en-US" sz="3400" b="1" dirty="0">
                <a:latin typeface="FangSong" panose="02010609060101010101" pitchFamily="49" charset="-122"/>
                <a:ea typeface="FangSong" panose="02010609060101010101" pitchFamily="49" charset="-122"/>
              </a:rPr>
              <a:t>論</a:t>
            </a:r>
            <a:r>
              <a:rPr lang="zh-CN" altLang="en-US" sz="3400" b="1" dirty="0" smtClean="0">
                <a:latin typeface="FangSong" panose="02010609060101010101" pitchFamily="49" charset="-122"/>
                <a:ea typeface="FangSong" panose="02010609060101010101" pitchFamily="49" charset="-122"/>
              </a:rPr>
              <a:t>語</a:t>
            </a:r>
            <a:r>
              <a:rPr lang="en-US" altLang="zh-CN" sz="3400" b="1" dirty="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公</a:t>
            </a:r>
            <a:r>
              <a:rPr lang="zh-CN" altLang="en-US" sz="3400" b="1" dirty="0">
                <a:latin typeface="FangSong" panose="02010609060101010101" pitchFamily="49" charset="-122"/>
                <a:ea typeface="FangSong" panose="02010609060101010101" pitchFamily="49" charset="-122"/>
              </a:rPr>
              <a:t>冶長</a:t>
            </a:r>
            <a:r>
              <a:rPr lang="en-US" altLang="zh-CN" sz="3400" b="1" dirty="0" smtClean="0">
                <a:latin typeface="FangSong" panose="02010609060101010101" pitchFamily="49" charset="-122"/>
                <a:ea typeface="FangSong" panose="02010609060101010101" pitchFamily="49" charset="-122"/>
              </a:rPr>
              <a:t>》</a:t>
            </a:r>
          </a:p>
          <a:p>
            <a:pPr algn="ctr"/>
            <a:endParaRPr lang="en-US" altLang="zh-TW" b="1" dirty="0" smtClean="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聞一以知十 </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pPr algn="ctr"/>
            <a:r>
              <a:rPr lang="en-US" altLang="zh-CN" sz="3400" b="1" dirty="0">
                <a:latin typeface="FangSong" panose="02010609060101010101" pitchFamily="49" charset="-122"/>
                <a:ea typeface="FangSong" panose="02010609060101010101" pitchFamily="49" charset="-122"/>
              </a:rPr>
              <a:t>《</a:t>
            </a:r>
            <a:r>
              <a:rPr lang="zh-CN" altLang="en-US" sz="3400" b="1" dirty="0">
                <a:latin typeface="FangSong" panose="02010609060101010101" pitchFamily="49" charset="-122"/>
                <a:ea typeface="FangSong" panose="02010609060101010101" pitchFamily="49" charset="-122"/>
              </a:rPr>
              <a:t>論</a:t>
            </a:r>
            <a:r>
              <a:rPr lang="zh-CN" altLang="en-US" sz="3400" b="1" dirty="0" smtClean="0">
                <a:latin typeface="FangSong" panose="02010609060101010101" pitchFamily="49" charset="-122"/>
                <a:ea typeface="FangSong" panose="02010609060101010101" pitchFamily="49" charset="-122"/>
              </a:rPr>
              <a:t>語</a:t>
            </a:r>
            <a:r>
              <a:rPr lang="en-US" altLang="zh-CN" sz="3400" b="1" dirty="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述而</a:t>
            </a:r>
            <a:r>
              <a:rPr lang="en-US" altLang="zh-CN" sz="3400" b="1" dirty="0" smtClean="0">
                <a:latin typeface="FangSong" panose="02010609060101010101" pitchFamily="49" charset="-122"/>
                <a:ea typeface="FangSong" panose="02010609060101010101" pitchFamily="49" charset="-122"/>
              </a:rPr>
              <a:t>》</a:t>
            </a:r>
          </a:p>
          <a:p>
            <a:endParaRPr lang="en-US" altLang="zh-TW" b="1" dirty="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「舉</a:t>
            </a:r>
            <a:r>
              <a:rPr lang="zh-TW" altLang="en-US" sz="3000" b="1" dirty="0">
                <a:latin typeface="FangSong" panose="02010609060101010101" pitchFamily="49" charset="-122"/>
                <a:ea typeface="FangSong" panose="02010609060101010101" pitchFamily="49" charset="-122"/>
              </a:rPr>
              <a:t>一而反三</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
        <p:nvSpPr>
          <p:cNvPr id="7" name="TextBox 6"/>
          <p:cNvSpPr txBox="1"/>
          <p:nvPr/>
        </p:nvSpPr>
        <p:spPr>
          <a:xfrm>
            <a:off x="1374650" y="980728"/>
            <a:ext cx="2062103" cy="5328592"/>
          </a:xfrm>
          <a:prstGeom prst="rect">
            <a:avLst/>
          </a:prstGeom>
          <a:noFill/>
          <a:ln w="12700">
            <a:solidFill>
              <a:schemeClr val="tx1"/>
            </a:solidFill>
          </a:ln>
        </p:spPr>
        <p:txBody>
          <a:bodyPr vert="eaVert" wrap="square" rtlCol="0">
            <a:spAutoFit/>
          </a:bodyPr>
          <a:lstStyle/>
          <a:p>
            <a:pPr algn="ct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孟子</a:t>
            </a: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梁惠王上</a:t>
            </a:r>
            <a:r>
              <a:rPr lang="en-US" altLang="zh-CN" sz="3400" b="1" dirty="0" smtClean="0">
                <a:latin typeface="FangSong" panose="02010609060101010101" pitchFamily="49" charset="-122"/>
                <a:ea typeface="FangSong" panose="02010609060101010101" pitchFamily="49" charset="-122"/>
              </a:rPr>
              <a:t>》</a:t>
            </a:r>
            <a:endParaRPr lang="en-US" altLang="zh-CN" sz="3400" b="1" dirty="0">
              <a:latin typeface="FangSong" panose="02010609060101010101" pitchFamily="49" charset="-122"/>
              <a:ea typeface="FangSong" panose="02010609060101010101" pitchFamily="49" charset="-122"/>
            </a:endParaRPr>
          </a:p>
          <a:p>
            <a:endParaRPr lang="en-US" altLang="zh-TW" sz="28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推恩足以保四海，不推恩無以保妻</a:t>
            </a:r>
            <a:r>
              <a:rPr lang="zh-TW" altLang="en-US" sz="3000" b="1" dirty="0" smtClean="0">
                <a:latin typeface="FangSong" panose="02010609060101010101" pitchFamily="49" charset="-122"/>
                <a:ea typeface="FangSong" panose="02010609060101010101" pitchFamily="49" charset="-122"/>
              </a:rPr>
              <a:t>子</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5757129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47</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7" name="TextBox 6"/>
          <p:cNvSpPr txBox="1"/>
          <p:nvPr/>
        </p:nvSpPr>
        <p:spPr>
          <a:xfrm>
            <a:off x="3498507" y="1340768"/>
            <a:ext cx="2062103" cy="4176464"/>
          </a:xfrm>
          <a:prstGeom prst="rect">
            <a:avLst/>
          </a:prstGeom>
          <a:noFill/>
          <a:ln w="12700">
            <a:solidFill>
              <a:schemeClr val="tx1"/>
            </a:solidFill>
          </a:ln>
        </p:spPr>
        <p:txBody>
          <a:bodyPr vert="eaVert" wrap="square" rtlCol="0">
            <a:spAutoFit/>
          </a:bodyPr>
          <a:lstStyle/>
          <a:p>
            <a:pPr algn="ctr"/>
            <a:r>
              <a:rPr lang="zh-HK" altLang="en-US" sz="3400" b="1" dirty="0">
                <a:latin typeface="FangSong" panose="02010609060101010101" pitchFamily="49" charset="-122"/>
                <a:ea typeface="FangSong" panose="02010609060101010101" pitchFamily="49" charset="-122"/>
              </a:rPr>
              <a:t>詩之感發</a:t>
            </a:r>
            <a:r>
              <a:rPr lang="zh-CN" altLang="en-US" sz="3400" b="1" dirty="0">
                <a:latin typeface="FangSong" panose="02010609060101010101" pitchFamily="49" charset="-122"/>
                <a:ea typeface="FangSong" panose="02010609060101010101" pitchFamily="49" charset="-122"/>
              </a:rPr>
              <a:t>作用 </a:t>
            </a:r>
            <a:r>
              <a:rPr lang="zh-CN" altLang="en-US" sz="2800" b="1" dirty="0">
                <a:solidFill>
                  <a:srgbClr val="0070C0"/>
                </a:solidFill>
                <a:latin typeface="FangSong" panose="02010609060101010101" pitchFamily="49" charset="-122"/>
                <a:ea typeface="FangSong" panose="02010609060101010101" pitchFamily="49" charset="-122"/>
              </a:rPr>
              <a:t>顧</a:t>
            </a:r>
            <a:r>
              <a:rPr lang="zh-CN" altLang="en-US" sz="2800" b="1" dirty="0" smtClean="0">
                <a:solidFill>
                  <a:srgbClr val="0070C0"/>
                </a:solidFill>
                <a:latin typeface="FangSong" panose="02010609060101010101" pitchFamily="49" charset="-122"/>
                <a:ea typeface="FangSong" panose="02010609060101010101" pitchFamily="49" charset="-122"/>
              </a:rPr>
              <a:t>隨</a:t>
            </a:r>
            <a:endParaRPr lang="en-US" altLang="zh-TW" sz="3400" b="1" dirty="0" smtClean="0">
              <a:latin typeface="FangSong" panose="02010609060101010101" pitchFamily="49" charset="-122"/>
              <a:ea typeface="FangSong" panose="02010609060101010101" pitchFamily="49" charset="-122"/>
            </a:endParaRPr>
          </a:p>
          <a:p>
            <a:endParaRPr lang="en-US" altLang="zh-TW" sz="2800" b="1" dirty="0">
              <a:latin typeface="FangSong" panose="02010609060101010101" pitchFamily="49" charset="-122"/>
              <a:ea typeface="FangSong" panose="02010609060101010101" pitchFamily="49" charset="-122"/>
            </a:endParaRPr>
          </a:p>
          <a:p>
            <a:pPr algn="ctr"/>
            <a:r>
              <a:rPr lang="zh-TW" altLang="en-US" sz="3000" b="1" dirty="0">
                <a:latin typeface="FangSong" panose="02010609060101010101" pitchFamily="49" charset="-122"/>
                <a:ea typeface="FangSong" panose="02010609060101010101" pitchFamily="49" charset="-122"/>
              </a:rPr>
              <a:t>「 換他心為我心</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a:p>
            <a:pPr algn="ctr"/>
            <a:r>
              <a:rPr lang="zh-TW" altLang="en-US" sz="3000" b="1" dirty="0" smtClean="0">
                <a:latin typeface="FangSong" panose="02010609060101010101" pitchFamily="49" charset="-122"/>
                <a:ea typeface="FangSong" panose="02010609060101010101" pitchFamily="49" charset="-122"/>
              </a:rPr>
              <a:t>換</a:t>
            </a:r>
            <a:r>
              <a:rPr lang="zh-TW" altLang="en-US" sz="3000" b="1" dirty="0">
                <a:latin typeface="FangSong" panose="02010609060101010101" pitchFamily="49" charset="-122"/>
                <a:ea typeface="FangSong" panose="02010609060101010101" pitchFamily="49" charset="-122"/>
              </a:rPr>
              <a:t>天下心為我心</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86557199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48</a:t>
            </a:fld>
            <a:endParaRPr lang="en-GB"/>
          </a:p>
        </p:txBody>
      </p:sp>
      <p:sp>
        <p:nvSpPr>
          <p:cNvPr id="8" name="TextBox 7"/>
          <p:cNvSpPr txBox="1"/>
          <p:nvPr/>
        </p:nvSpPr>
        <p:spPr>
          <a:xfrm>
            <a:off x="57713" y="53642"/>
            <a:ext cx="3434167" cy="400110"/>
          </a:xfrm>
          <a:prstGeom prst="rect">
            <a:avLst/>
          </a:prstGeom>
          <a:noFill/>
        </p:spPr>
        <p:txBody>
          <a:bodyPr wrap="square" rtlCol="0">
            <a:spAutoFit/>
          </a:bodyPr>
          <a:lstStyle/>
          <a:p>
            <a:r>
              <a:rPr lang="en-US" sz="2000" dirty="0" smtClean="0">
                <a:latin typeface="Georgia" panose="02040502050405020303" pitchFamily="18" charset="0"/>
                <a:cs typeface="Arial" panose="020B0604020202020204" pitchFamily="34" charset="0"/>
              </a:rPr>
              <a:t>Functions </a:t>
            </a:r>
            <a:r>
              <a:rPr lang="en-US" altLang="zh-CN" sz="2000" dirty="0" smtClean="0">
                <a:latin typeface="Georgia" panose="02040502050405020303" pitchFamily="18" charset="0"/>
                <a:cs typeface="Arial" panose="020B0604020202020204" pitchFamily="34" charset="0"/>
              </a:rPr>
              <a:t>of </a:t>
            </a:r>
            <a:r>
              <a:rPr lang="en-US" sz="2000" i="1" dirty="0" err="1" smtClean="0">
                <a:latin typeface="Georgia" panose="02040502050405020303" pitchFamily="18" charset="0"/>
                <a:cs typeface="Arial" panose="020B0604020202020204" pitchFamily="34" charset="0"/>
              </a:rPr>
              <a:t>shi</a:t>
            </a:r>
            <a:r>
              <a:rPr lang="en-US" sz="2000" dirty="0" smtClean="0">
                <a:latin typeface="Georgia" panose="02040502050405020303" pitchFamily="18" charset="0"/>
                <a:cs typeface="Arial" panose="020B0604020202020204" pitchFamily="34" charset="0"/>
              </a:rPr>
              <a:t>-poetry</a:t>
            </a:r>
            <a:endParaRPr lang="en-GB" sz="2000" dirty="0">
              <a:latin typeface="Georgia" panose="02040502050405020303" pitchFamily="18" charset="0"/>
              <a:cs typeface="Arial" panose="020B0604020202020204" pitchFamily="34" charset="0"/>
            </a:endParaRPr>
          </a:p>
        </p:txBody>
      </p:sp>
      <p:sp>
        <p:nvSpPr>
          <p:cNvPr id="9" name="TextBox 8"/>
          <p:cNvSpPr txBox="1"/>
          <p:nvPr/>
        </p:nvSpPr>
        <p:spPr>
          <a:xfrm>
            <a:off x="5910357" y="1014847"/>
            <a:ext cx="1169551" cy="5328592"/>
          </a:xfrm>
          <a:prstGeom prst="rect">
            <a:avLst/>
          </a:prstGeom>
          <a:noFill/>
          <a:ln w="12700">
            <a:noFill/>
          </a:ln>
        </p:spPr>
        <p:txBody>
          <a:bodyPr vert="eaVert" wrap="square" rtlCol="0">
            <a:spAutoFit/>
          </a:bodyPr>
          <a:lstStyle/>
          <a:p>
            <a:pPr algn="ctr"/>
            <a:r>
              <a:rPr lang="zh-HK" altLang="en-US" sz="3400" b="1" dirty="0">
                <a:latin typeface="FangSong" panose="02010609060101010101" pitchFamily="49" charset="-122"/>
                <a:ea typeface="FangSong" panose="02010609060101010101" pitchFamily="49" charset="-122"/>
              </a:rPr>
              <a:t>詩之感</a:t>
            </a:r>
            <a:r>
              <a:rPr lang="zh-HK" altLang="en-US" sz="3400" b="1" dirty="0" smtClean="0">
                <a:latin typeface="FangSong" panose="02010609060101010101" pitchFamily="49" charset="-122"/>
                <a:ea typeface="FangSong" panose="02010609060101010101" pitchFamily="49" charset="-122"/>
              </a:rPr>
              <a:t>發</a:t>
            </a:r>
            <a:r>
              <a:rPr lang="zh-CN" altLang="en-US" sz="3400" b="1" dirty="0" smtClean="0">
                <a:latin typeface="FangSong" panose="02010609060101010101" pitchFamily="49" charset="-122"/>
                <a:ea typeface="FangSong" panose="02010609060101010101" pitchFamily="49" charset="-122"/>
              </a:rPr>
              <a:t>作用</a:t>
            </a:r>
            <a:endParaRPr lang="en-US" altLang="zh-CN" sz="2400" b="1" dirty="0" smtClean="0">
              <a:solidFill>
                <a:srgbClr val="0070C0"/>
              </a:solidFill>
              <a:latin typeface="FangSong" panose="02010609060101010101" pitchFamily="49" charset="-122"/>
              <a:ea typeface="FangSong" panose="02010609060101010101" pitchFamily="49" charset="-122"/>
            </a:endParaRPr>
          </a:p>
          <a:p>
            <a:pPr algn="ctr"/>
            <a:endParaRPr lang="en-US" altLang="zh-TW" sz="3000" b="1" dirty="0">
              <a:latin typeface="FangSong" panose="02010609060101010101" pitchFamily="49" charset="-122"/>
              <a:ea typeface="FangSong" panose="02010609060101010101" pitchFamily="49" charset="-122"/>
            </a:endParaRPr>
          </a:p>
        </p:txBody>
      </p:sp>
      <p:sp>
        <p:nvSpPr>
          <p:cNvPr id="10" name="TextBox 9"/>
          <p:cNvSpPr txBox="1"/>
          <p:nvPr/>
        </p:nvSpPr>
        <p:spPr>
          <a:xfrm>
            <a:off x="2225590" y="949485"/>
            <a:ext cx="2985433" cy="5459317"/>
          </a:xfrm>
          <a:prstGeom prst="rect">
            <a:avLst/>
          </a:prstGeom>
          <a:noFill/>
          <a:ln w="12700">
            <a:solidFill>
              <a:schemeClr val="tx1"/>
            </a:solidFill>
          </a:ln>
        </p:spPr>
        <p:txBody>
          <a:bodyPr vert="eaVert" wrap="square" rtlCol="0">
            <a:spAutoFit/>
          </a:bodyPr>
          <a:lstStyle/>
          <a:p>
            <a:pPr algn="ctr"/>
            <a:r>
              <a:rPr lang="en-US" altLang="zh-CN"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人間詞話</a:t>
            </a:r>
            <a:r>
              <a:rPr lang="en-US" altLang="zh-CN" sz="3200" b="1" dirty="0" smtClean="0">
                <a:latin typeface="FangSong" panose="02010609060101010101" pitchFamily="49" charset="-122"/>
                <a:ea typeface="FangSong" panose="02010609060101010101" pitchFamily="49" charset="-122"/>
              </a:rPr>
              <a:t>》</a:t>
            </a:r>
            <a:r>
              <a:rPr lang="zh-CN" altLang="en-US" sz="2800" b="1" dirty="0" smtClean="0">
                <a:solidFill>
                  <a:srgbClr val="0070C0"/>
                </a:solidFill>
                <a:latin typeface="FangSong" panose="02010609060101010101" pitchFamily="49" charset="-122"/>
                <a:ea typeface="FangSong" panose="02010609060101010101" pitchFamily="49" charset="-122"/>
              </a:rPr>
              <a:t>王維</a:t>
            </a:r>
            <a:endParaRPr lang="en-US" altLang="zh-CN" sz="2400" b="1" dirty="0">
              <a:solidFill>
                <a:srgbClr val="0070C0"/>
              </a:solidFill>
              <a:latin typeface="FangSong" panose="02010609060101010101" pitchFamily="49" charset="-122"/>
              <a:ea typeface="FangSong" panose="02010609060101010101" pitchFamily="49" charset="-122"/>
            </a:endParaRPr>
          </a:p>
          <a:p>
            <a:endParaRPr lang="en-US" altLang="zh-TW" sz="3000" b="1" dirty="0" smtClean="0">
              <a:latin typeface="FangSong" panose="02010609060101010101" pitchFamily="49" charset="-122"/>
              <a:ea typeface="FangSong" panose="02010609060101010101" pitchFamily="49" charset="-122"/>
            </a:endParaRPr>
          </a:p>
          <a:p>
            <a:endParaRPr lang="en-US" altLang="zh-TW" sz="3000" b="1" dirty="0">
              <a:latin typeface="FangSong" panose="02010609060101010101" pitchFamily="49" charset="-122"/>
              <a:ea typeface="FangSong" panose="02010609060101010101" pitchFamily="49" charset="-122"/>
            </a:endParaRPr>
          </a:p>
          <a:p>
            <a:r>
              <a:rPr lang="zh-TW" altLang="en-US" sz="30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詩人必有輕視外物之意，故能以奴僕命風月。又必有重視外物之意，故能與花鳥共憂樂 </a:t>
            </a:r>
            <a:r>
              <a:rPr lang="zh-TW" altLang="en-US" sz="3000" b="1" dirty="0" smtClean="0">
                <a:latin typeface="FangSong" panose="02010609060101010101" pitchFamily="49" charset="-122"/>
                <a:ea typeface="FangSong" panose="02010609060101010101" pitchFamily="49" charset="-122"/>
              </a:rPr>
              <a:t>」</a:t>
            </a:r>
            <a:endParaRPr lang="en-US" altLang="zh-TW" sz="30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77921898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49</a:t>
            </a:fld>
            <a:endParaRPr lang="en-GB"/>
          </a:p>
        </p:txBody>
      </p:sp>
      <p:sp>
        <p:nvSpPr>
          <p:cNvPr id="5" name="TextBox 4"/>
          <p:cNvSpPr txBox="1"/>
          <p:nvPr/>
        </p:nvSpPr>
        <p:spPr>
          <a:xfrm>
            <a:off x="467544" y="2276872"/>
            <a:ext cx="8219702" cy="2616101"/>
          </a:xfrm>
          <a:prstGeom prst="rect">
            <a:avLst/>
          </a:prstGeom>
          <a:noFill/>
        </p:spPr>
        <p:txBody>
          <a:bodyPr wrap="square" rtlCol="0">
            <a:spAutoFit/>
          </a:bodyPr>
          <a:lstStyle/>
          <a:p>
            <a:pPr algn="ctr"/>
            <a:r>
              <a:rPr lang="en-US" sz="3600" dirty="0" smtClean="0">
                <a:latin typeface="Georgia" panose="02040502050405020303" pitchFamily="18" charset="0"/>
                <a:cs typeface="Arial" panose="020B0604020202020204" pitchFamily="34" charset="0"/>
              </a:rPr>
              <a:t>W</a:t>
            </a:r>
            <a:r>
              <a:rPr lang="en-US" altLang="zh-CN" sz="3600" dirty="0" smtClean="0">
                <a:latin typeface="Georgia" panose="02040502050405020303" pitchFamily="18" charset="0"/>
                <a:cs typeface="Arial" panose="020B0604020202020204" pitchFamily="34" charset="0"/>
              </a:rPr>
              <a:t>hat is poetry?</a:t>
            </a:r>
          </a:p>
          <a:p>
            <a:pPr algn="ctr"/>
            <a:endParaRPr lang="en-US" altLang="zh-CN" sz="1000" dirty="0" smtClean="0">
              <a:latin typeface="Georgia" panose="02040502050405020303" pitchFamily="18" charset="0"/>
              <a:cs typeface="Arial" panose="020B0604020202020204" pitchFamily="34" charset="0"/>
            </a:endParaRPr>
          </a:p>
          <a:p>
            <a:pPr algn="ctr"/>
            <a:r>
              <a:rPr lang="en-GB" sz="3600" dirty="0">
                <a:latin typeface="Georgia" panose="02040502050405020303" pitchFamily="18" charset="0"/>
                <a:cs typeface="Arial" panose="020B0604020202020204" pitchFamily="34" charset="0"/>
              </a:rPr>
              <a:t>What is the source of English poetry? </a:t>
            </a:r>
            <a:endParaRPr lang="en-GB" sz="3600" dirty="0" smtClean="0">
              <a:latin typeface="Georgia" panose="02040502050405020303" pitchFamily="18" charset="0"/>
              <a:cs typeface="Arial" panose="020B0604020202020204" pitchFamily="34" charset="0"/>
            </a:endParaRPr>
          </a:p>
          <a:p>
            <a:pPr algn="ctr"/>
            <a:endParaRPr lang="en-GB" sz="1000" dirty="0" smtClean="0">
              <a:latin typeface="Georgia" panose="02040502050405020303" pitchFamily="18" charset="0"/>
              <a:cs typeface="Arial" panose="020B0604020202020204" pitchFamily="34" charset="0"/>
            </a:endParaRPr>
          </a:p>
          <a:p>
            <a:pPr algn="ctr"/>
            <a:r>
              <a:rPr lang="en-GB" sz="3600" dirty="0" smtClean="0">
                <a:latin typeface="Georgia" panose="02040502050405020303" pitchFamily="18" charset="0"/>
                <a:cs typeface="Arial" panose="020B0604020202020204" pitchFamily="34" charset="0"/>
              </a:rPr>
              <a:t>What </a:t>
            </a:r>
            <a:r>
              <a:rPr lang="en-GB" sz="3600" dirty="0">
                <a:latin typeface="Georgia" panose="02040502050405020303" pitchFamily="18" charset="0"/>
                <a:cs typeface="Arial" panose="020B0604020202020204" pitchFamily="34" charset="0"/>
              </a:rPr>
              <a:t>is poetry for? </a:t>
            </a:r>
          </a:p>
          <a:p>
            <a:pPr algn="ctr"/>
            <a:endParaRPr lang="en-GB" sz="36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42476122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50</a:t>
            </a:fld>
            <a:endParaRPr lang="en-GB"/>
          </a:p>
        </p:txBody>
      </p:sp>
      <p:sp>
        <p:nvSpPr>
          <p:cNvPr id="7" name="TextBox 6"/>
          <p:cNvSpPr txBox="1"/>
          <p:nvPr/>
        </p:nvSpPr>
        <p:spPr>
          <a:xfrm>
            <a:off x="2273978" y="1556792"/>
            <a:ext cx="4608512" cy="646331"/>
          </a:xfrm>
          <a:prstGeom prst="rect">
            <a:avLst/>
          </a:prstGeom>
          <a:noFill/>
        </p:spPr>
        <p:txBody>
          <a:bodyPr wrap="square" rtlCol="0">
            <a:spAutoFit/>
          </a:bodyPr>
          <a:lstStyle/>
          <a:p>
            <a:pPr algn="ctr"/>
            <a:r>
              <a:rPr lang="en-US" altLang="zh-CN" sz="3600" dirty="0" smtClean="0">
                <a:latin typeface="Georgia" panose="02040502050405020303" pitchFamily="18" charset="0"/>
              </a:rPr>
              <a:t>Definition of poetry </a:t>
            </a:r>
          </a:p>
        </p:txBody>
      </p:sp>
      <p:sp>
        <p:nvSpPr>
          <p:cNvPr id="6" name="TextBox 5"/>
          <p:cNvSpPr txBox="1"/>
          <p:nvPr/>
        </p:nvSpPr>
        <p:spPr>
          <a:xfrm>
            <a:off x="2272156" y="3068960"/>
            <a:ext cx="4608512" cy="1754326"/>
          </a:xfrm>
          <a:prstGeom prst="rect">
            <a:avLst/>
          </a:prstGeom>
          <a:noFill/>
        </p:spPr>
        <p:txBody>
          <a:bodyPr wrap="square" rtlCol="0">
            <a:spAutoFit/>
          </a:bodyPr>
          <a:lstStyle/>
          <a:p>
            <a:pPr algn="ctr"/>
            <a:r>
              <a:rPr lang="en-US" altLang="zh-CN" sz="3600" dirty="0" err="1" smtClean="0">
                <a:latin typeface="Georgia" panose="02040502050405020303" pitchFamily="18" charset="0"/>
              </a:rPr>
              <a:t>poetria</a:t>
            </a:r>
            <a:endParaRPr lang="en-US" altLang="zh-CN" sz="3600" dirty="0" smtClean="0">
              <a:latin typeface="Georgia" panose="02040502050405020303" pitchFamily="18" charset="0"/>
            </a:endParaRPr>
          </a:p>
          <a:p>
            <a:pPr algn="ctr"/>
            <a:endParaRPr lang="en-US" altLang="zh-CN" sz="1200" dirty="0" smtClean="0">
              <a:latin typeface="Georgia" panose="02040502050405020303" pitchFamily="18" charset="0"/>
            </a:endParaRPr>
          </a:p>
          <a:p>
            <a:pPr algn="ctr"/>
            <a:r>
              <a:rPr lang="en-US" altLang="zh-CN" sz="3600" dirty="0" err="1" smtClean="0">
                <a:latin typeface="Georgia" panose="02040502050405020303" pitchFamily="18" charset="0"/>
              </a:rPr>
              <a:t>Poetis</a:t>
            </a:r>
            <a:r>
              <a:rPr lang="en-US" altLang="zh-CN" sz="3600" dirty="0" smtClean="0">
                <a:latin typeface="Georgia" panose="02040502050405020303" pitchFamily="18" charset="0"/>
              </a:rPr>
              <a:t> </a:t>
            </a:r>
            <a:r>
              <a:rPr lang="en-US" altLang="zh-CN" sz="2400" dirty="0" smtClean="0">
                <a:latin typeface="Georgia" panose="02040502050405020303" pitchFamily="18" charset="0"/>
              </a:rPr>
              <a:t> </a:t>
            </a:r>
          </a:p>
          <a:p>
            <a:pPr algn="ctr"/>
            <a:r>
              <a:rPr lang="en-US" altLang="zh-CN" sz="2400" dirty="0" smtClean="0">
                <a:latin typeface="Georgia" panose="02040502050405020303" pitchFamily="18" charset="0"/>
              </a:rPr>
              <a:t>doer, creator</a:t>
            </a:r>
          </a:p>
        </p:txBody>
      </p:sp>
    </p:spTree>
    <p:extLst>
      <p:ext uri="{BB962C8B-B14F-4D97-AF65-F5344CB8AC3E}">
        <p14:creationId xmlns:p14="http://schemas.microsoft.com/office/powerpoint/2010/main" val="395042151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51</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Sir Philip </a:t>
            </a:r>
            <a:r>
              <a:rPr lang="en-US" sz="2400" dirty="0">
                <a:latin typeface="Georgia" panose="02040502050405020303" pitchFamily="18" charset="0"/>
              </a:rPr>
              <a:t>Sidney </a:t>
            </a:r>
            <a:endParaRPr lang="en-US" sz="2400" dirty="0" smtClean="0">
              <a:latin typeface="Georgia" panose="02040502050405020303" pitchFamily="18" charset="0"/>
            </a:endParaRPr>
          </a:p>
          <a:p>
            <a:pPr algn="ctr"/>
            <a:r>
              <a:rPr lang="en-US" sz="2400" dirty="0" smtClean="0">
                <a:latin typeface="Georgia" panose="02040502050405020303" pitchFamily="18" charset="0"/>
              </a:rPr>
              <a:t>(</a:t>
            </a:r>
            <a:r>
              <a:rPr lang="en-GB" sz="2400" dirty="0" smtClean="0">
                <a:latin typeface="Georgia" panose="02040502050405020303" pitchFamily="18" charset="0"/>
              </a:rPr>
              <a:t>1554 – 1586</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https://en.wikipedia.org/wiki/Philip_Sidney</a:t>
            </a:r>
          </a:p>
        </p:txBody>
      </p:sp>
      <p:pic>
        <p:nvPicPr>
          <p:cNvPr id="5" name="Picture 2" descr="F:\EngTutorials_LearningMaterials\Image_PhilipSidne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5307" y="804680"/>
            <a:ext cx="3382634" cy="4745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56618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52</a:t>
            </a:fld>
            <a:endParaRPr lang="en-GB"/>
          </a:p>
        </p:txBody>
      </p:sp>
      <p:sp>
        <p:nvSpPr>
          <p:cNvPr id="5" name="TextBox 4"/>
          <p:cNvSpPr txBox="1"/>
          <p:nvPr/>
        </p:nvSpPr>
        <p:spPr>
          <a:xfrm>
            <a:off x="1259632" y="2297256"/>
            <a:ext cx="7061842" cy="1600438"/>
          </a:xfrm>
          <a:prstGeom prst="rect">
            <a:avLst/>
          </a:prstGeom>
          <a:noFill/>
        </p:spPr>
        <p:txBody>
          <a:bodyPr wrap="square" rtlCol="0">
            <a:spAutoFit/>
          </a:bodyPr>
          <a:lstStyle/>
          <a:p>
            <a:pPr algn="ctr"/>
            <a:r>
              <a:rPr lang="en-US" altLang="zh-CN" sz="3000" b="1" dirty="0" smtClean="0">
                <a:latin typeface="Georgia" panose="02040502050405020303" pitchFamily="18" charset="0"/>
              </a:rPr>
              <a:t>Sir </a:t>
            </a:r>
            <a:r>
              <a:rPr lang="en-US" altLang="zh-CN" sz="3000" b="1" dirty="0">
                <a:latin typeface="Georgia" panose="02040502050405020303" pitchFamily="18" charset="0"/>
              </a:rPr>
              <a:t>Philip Sidney  </a:t>
            </a:r>
            <a:endParaRPr lang="en-US" altLang="zh-CN" sz="3000" b="1" dirty="0" smtClean="0">
              <a:latin typeface="Georgia" panose="02040502050405020303" pitchFamily="18" charset="0"/>
            </a:endParaRPr>
          </a:p>
          <a:p>
            <a:pPr algn="ctr"/>
            <a:endParaRPr lang="en-US" altLang="zh-CN" sz="2000" b="1" dirty="0" smtClean="0">
              <a:latin typeface="Georgia" panose="02040502050405020303" pitchFamily="18" charset="0"/>
            </a:endParaRPr>
          </a:p>
          <a:p>
            <a:r>
              <a:rPr lang="en-GB" altLang="zh-CN" sz="2400" dirty="0">
                <a:latin typeface="Georgia" panose="02040502050405020303" pitchFamily="18" charset="0"/>
              </a:rPr>
              <a:t>P</a:t>
            </a:r>
            <a:r>
              <a:rPr lang="en-GB" altLang="zh-CN" sz="2400" dirty="0" smtClean="0">
                <a:latin typeface="Georgia" panose="02040502050405020303" pitchFamily="18" charset="0"/>
              </a:rPr>
              <a:t>oetry </a:t>
            </a:r>
            <a:r>
              <a:rPr lang="en-GB" altLang="zh-CN" sz="2400" dirty="0">
                <a:latin typeface="Georgia" panose="02040502050405020303" pitchFamily="18" charset="0"/>
              </a:rPr>
              <a:t>is </a:t>
            </a:r>
            <a:r>
              <a:rPr lang="en-GB" altLang="zh-CN" sz="2400" dirty="0" smtClean="0">
                <a:latin typeface="Georgia" panose="02040502050405020303" pitchFamily="18" charset="0"/>
              </a:rPr>
              <a:t>‘… to </a:t>
            </a:r>
            <a:r>
              <a:rPr lang="en-GB" altLang="zh-CN" sz="2400" dirty="0">
                <a:latin typeface="Georgia" panose="02040502050405020303" pitchFamily="18" charset="0"/>
              </a:rPr>
              <a:t>speak metaphorically, a speaking picture: with this end, to teach and delight’. </a:t>
            </a:r>
            <a:endParaRPr lang="en-GB" altLang="zh-CN" sz="2400" dirty="0" smtClean="0">
              <a:latin typeface="Georgia" panose="02040502050405020303" pitchFamily="18" charset="0"/>
            </a:endParaRPr>
          </a:p>
        </p:txBody>
      </p:sp>
    </p:spTree>
    <p:extLst>
      <p:ext uri="{BB962C8B-B14F-4D97-AF65-F5344CB8AC3E}">
        <p14:creationId xmlns:p14="http://schemas.microsoft.com/office/powerpoint/2010/main" val="281145295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53</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William Wordsworth</a:t>
            </a:r>
          </a:p>
          <a:p>
            <a:pPr algn="ctr"/>
            <a:r>
              <a:rPr lang="en-US" sz="2400" dirty="0" smtClean="0">
                <a:latin typeface="Georgia" panose="02040502050405020303" pitchFamily="18" charset="0"/>
              </a:rPr>
              <a:t>(</a:t>
            </a:r>
            <a:r>
              <a:rPr lang="en-GB" sz="2400" dirty="0" smtClean="0">
                <a:latin typeface="Georgia" panose="02040502050405020303" pitchFamily="18" charset="0"/>
              </a:rPr>
              <a:t>1770 – 1850</a:t>
            </a:r>
            <a:r>
              <a:rPr lang="en-US" sz="2400" dirty="0" smtClean="0">
                <a:latin typeface="Georgia" panose="02040502050405020303" pitchFamily="18" charset="0"/>
              </a:rPr>
              <a:t>)</a:t>
            </a:r>
          </a:p>
        </p:txBody>
      </p:sp>
      <p:sp>
        <p:nvSpPr>
          <p:cNvPr id="3" name="Rectangle 2"/>
          <p:cNvSpPr/>
          <p:nvPr/>
        </p:nvSpPr>
        <p:spPr>
          <a:xfrm>
            <a:off x="5164584" y="6596390"/>
            <a:ext cx="3439863" cy="261610"/>
          </a:xfrm>
          <a:prstGeom prst="rect">
            <a:avLst/>
          </a:prstGeom>
        </p:spPr>
        <p:txBody>
          <a:bodyPr wrap="square">
            <a:spAutoFit/>
          </a:bodyPr>
          <a:lstStyle/>
          <a:p>
            <a:r>
              <a:rPr lang="en-GB" sz="1100" dirty="0"/>
              <a:t>https://en.wikipedia.org/wiki/William_Wordsworth</a:t>
            </a:r>
          </a:p>
        </p:txBody>
      </p:sp>
      <p:pic>
        <p:nvPicPr>
          <p:cNvPr id="2050" name="Picture 2" descr="F:\EngTutorials_LearningMaterials\image_WilliamWordswor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0557" y="1010524"/>
            <a:ext cx="3672133" cy="450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68814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54</a:t>
            </a:fld>
            <a:endParaRPr lang="en-GB"/>
          </a:p>
        </p:txBody>
      </p:sp>
      <p:sp>
        <p:nvSpPr>
          <p:cNvPr id="5" name="TextBox 4"/>
          <p:cNvSpPr txBox="1"/>
          <p:nvPr/>
        </p:nvSpPr>
        <p:spPr>
          <a:xfrm>
            <a:off x="755576" y="2204864"/>
            <a:ext cx="7560840" cy="2339102"/>
          </a:xfrm>
          <a:prstGeom prst="rect">
            <a:avLst/>
          </a:prstGeom>
          <a:noFill/>
        </p:spPr>
        <p:txBody>
          <a:bodyPr wrap="square" rtlCol="0">
            <a:spAutoFit/>
          </a:bodyPr>
          <a:lstStyle/>
          <a:p>
            <a:pPr algn="ctr"/>
            <a:r>
              <a:rPr lang="en-US" altLang="zh-CN" sz="3000" b="1" dirty="0">
                <a:latin typeface="Georgia" panose="02040502050405020303" pitchFamily="18" charset="0"/>
              </a:rPr>
              <a:t>William </a:t>
            </a:r>
            <a:r>
              <a:rPr lang="en-US" altLang="zh-CN" sz="3000" b="1" dirty="0" smtClean="0">
                <a:latin typeface="Georgia" panose="02040502050405020303" pitchFamily="18" charset="0"/>
              </a:rPr>
              <a:t>Wordsworth</a:t>
            </a:r>
          </a:p>
          <a:p>
            <a:pPr algn="ctr"/>
            <a:endParaRPr lang="en-US" altLang="zh-CN" sz="2000" b="1" dirty="0" smtClean="0">
              <a:latin typeface="Georgia" panose="02040502050405020303" pitchFamily="18" charset="0"/>
            </a:endParaRPr>
          </a:p>
          <a:p>
            <a:r>
              <a:rPr lang="en-GB" altLang="zh-CN" sz="2400" dirty="0" smtClean="0">
                <a:latin typeface="Georgia" panose="02040502050405020303" pitchFamily="18" charset="0"/>
              </a:rPr>
              <a:t>Poetry is ‘the </a:t>
            </a:r>
            <a:r>
              <a:rPr lang="en-GB" altLang="zh-CN" sz="2400" dirty="0">
                <a:latin typeface="Georgia" panose="02040502050405020303" pitchFamily="18" charset="0"/>
              </a:rPr>
              <a:t>breath and finer spirit of all knowledge … the impassioned expression which is the countenance of all Science’. </a:t>
            </a:r>
          </a:p>
          <a:p>
            <a:r>
              <a:rPr lang="en-GB" altLang="zh-CN" sz="2400" dirty="0" smtClean="0">
                <a:latin typeface="Georgia" panose="02040502050405020303" pitchFamily="18" charset="0"/>
              </a:rPr>
              <a:t> </a:t>
            </a:r>
          </a:p>
        </p:txBody>
      </p:sp>
    </p:spTree>
    <p:extLst>
      <p:ext uri="{BB962C8B-B14F-4D97-AF65-F5344CB8AC3E}">
        <p14:creationId xmlns:p14="http://schemas.microsoft.com/office/powerpoint/2010/main" val="281145295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55</a:t>
            </a:fld>
            <a:endParaRPr lang="en-GB"/>
          </a:p>
        </p:txBody>
      </p:sp>
      <p:sp>
        <p:nvSpPr>
          <p:cNvPr id="7" name="TextBox 6"/>
          <p:cNvSpPr txBox="1"/>
          <p:nvPr/>
        </p:nvSpPr>
        <p:spPr>
          <a:xfrm>
            <a:off x="2283214" y="5645027"/>
            <a:ext cx="4479057" cy="830997"/>
          </a:xfrm>
          <a:prstGeom prst="rect">
            <a:avLst/>
          </a:prstGeom>
          <a:noFill/>
        </p:spPr>
        <p:txBody>
          <a:bodyPr wrap="square" rtlCol="0">
            <a:spAutoFit/>
          </a:bodyPr>
          <a:lstStyle/>
          <a:p>
            <a:pPr algn="ctr"/>
            <a:r>
              <a:rPr lang="en-US" sz="2400" dirty="0">
                <a:latin typeface="Georgia" panose="02040502050405020303" pitchFamily="18" charset="0"/>
              </a:rPr>
              <a:t>Samuel Taylor Coleridge </a:t>
            </a:r>
            <a:endParaRPr lang="en-US" sz="2400" dirty="0" smtClean="0">
              <a:latin typeface="Georgia" panose="02040502050405020303" pitchFamily="18" charset="0"/>
            </a:endParaRPr>
          </a:p>
          <a:p>
            <a:pPr algn="ctr"/>
            <a:r>
              <a:rPr lang="en-US" sz="2400" dirty="0" smtClean="0">
                <a:latin typeface="Georgia" panose="02040502050405020303" pitchFamily="18" charset="0"/>
              </a:rPr>
              <a:t>(</a:t>
            </a:r>
            <a:r>
              <a:rPr lang="en-GB" sz="2400" dirty="0" smtClean="0">
                <a:latin typeface="Georgia" panose="02040502050405020303" pitchFamily="18" charset="0"/>
              </a:rPr>
              <a:t>1772 – 1834</a:t>
            </a:r>
            <a:r>
              <a:rPr lang="en-US" sz="2400" dirty="0" smtClean="0">
                <a:latin typeface="Georgia" panose="02040502050405020303" pitchFamily="18" charset="0"/>
              </a:rPr>
              <a:t>)</a:t>
            </a:r>
          </a:p>
        </p:txBody>
      </p:sp>
      <p:sp>
        <p:nvSpPr>
          <p:cNvPr id="3" name="Rectangle 2"/>
          <p:cNvSpPr/>
          <p:nvPr/>
        </p:nvSpPr>
        <p:spPr>
          <a:xfrm>
            <a:off x="4932040" y="6596390"/>
            <a:ext cx="3672407" cy="261610"/>
          </a:xfrm>
          <a:prstGeom prst="rect">
            <a:avLst/>
          </a:prstGeom>
        </p:spPr>
        <p:txBody>
          <a:bodyPr wrap="square">
            <a:spAutoFit/>
          </a:bodyPr>
          <a:lstStyle/>
          <a:p>
            <a:r>
              <a:rPr lang="en-GB" sz="1100" dirty="0"/>
              <a:t>https://en.wikipedia.org/wiki/Samuel_Taylor_Coleridge</a:t>
            </a:r>
          </a:p>
        </p:txBody>
      </p:sp>
      <p:pic>
        <p:nvPicPr>
          <p:cNvPr id="3074" name="Picture 2" descr="F:\EngTutorials_LearningMaterials\Image_Colerid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4039" y="1043348"/>
            <a:ext cx="3681116" cy="457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1983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56</a:t>
            </a:fld>
            <a:endParaRPr lang="en-GB"/>
          </a:p>
        </p:txBody>
      </p:sp>
      <p:sp>
        <p:nvSpPr>
          <p:cNvPr id="5" name="TextBox 4"/>
          <p:cNvSpPr txBox="1"/>
          <p:nvPr/>
        </p:nvSpPr>
        <p:spPr>
          <a:xfrm>
            <a:off x="426207" y="871283"/>
            <a:ext cx="8280920" cy="5478423"/>
          </a:xfrm>
          <a:prstGeom prst="rect">
            <a:avLst/>
          </a:prstGeom>
          <a:noFill/>
        </p:spPr>
        <p:txBody>
          <a:bodyPr wrap="square" rtlCol="0">
            <a:spAutoFit/>
          </a:bodyPr>
          <a:lstStyle/>
          <a:p>
            <a:pPr algn="ctr"/>
            <a:r>
              <a:rPr lang="en-US" altLang="zh-CN" sz="3000" b="1" dirty="0" smtClean="0">
                <a:latin typeface="Georgia" panose="02040502050405020303" pitchFamily="18" charset="0"/>
              </a:rPr>
              <a:t>Samuel </a:t>
            </a:r>
            <a:r>
              <a:rPr lang="en-US" altLang="zh-CN" sz="3000" b="1" dirty="0">
                <a:latin typeface="Georgia" panose="02040502050405020303" pitchFamily="18" charset="0"/>
              </a:rPr>
              <a:t>Taylor </a:t>
            </a:r>
            <a:r>
              <a:rPr lang="en-US" altLang="zh-CN" sz="3000" b="1" dirty="0" smtClean="0">
                <a:latin typeface="Georgia" panose="02040502050405020303" pitchFamily="18" charset="0"/>
              </a:rPr>
              <a:t>Coleridge</a:t>
            </a:r>
          </a:p>
          <a:p>
            <a:pPr algn="ctr"/>
            <a:endParaRPr lang="en-US" altLang="zh-CN" sz="2000" b="1" dirty="0" smtClean="0">
              <a:latin typeface="Georgia" panose="02040502050405020303" pitchFamily="18" charset="0"/>
            </a:endParaRPr>
          </a:p>
          <a:p>
            <a:r>
              <a:rPr lang="en-GB" altLang="zh-CN" sz="2000" dirty="0">
                <a:latin typeface="Georgia" panose="02040502050405020303" pitchFamily="18" charset="0"/>
              </a:rPr>
              <a:t>‘What is poetry? is so nearly the same question with, what is a poet? that the answer to the one is involved in the solution of the other.’ He describes the poet ‘in ideal perfection’ as bringing ‘the whole soul of man into activity, with the subordination of its faculties to each other, according to their relative worth and dignity’. This is the work of the imagination, that power which ‘reveals itself in the balance or reconciliation of opposite or discordant qualities: of sameness, with difference; of the general, with the concrete; the idea, with the image; the individual, with the representative; the sense of novelty and freshness, with old and familiar objects; a more than usual state of emotion, with more than usual order; judgement ever awake and steady self-possession, with enthusiasm and feeling profound or vehement; and while it blends and harmonises the natural and the artificial, still subordinates art to nature; the manner to the matter; and our admiration of the poet to our sympathy with the poetry’.</a:t>
            </a:r>
            <a:r>
              <a:rPr lang="en-GB" altLang="zh-CN" sz="2000" dirty="0" smtClean="0">
                <a:latin typeface="Georgia" panose="02040502050405020303" pitchFamily="18" charset="0"/>
              </a:rPr>
              <a:t> </a:t>
            </a:r>
          </a:p>
        </p:txBody>
      </p:sp>
    </p:spTree>
    <p:extLst>
      <p:ext uri="{BB962C8B-B14F-4D97-AF65-F5344CB8AC3E}">
        <p14:creationId xmlns:p14="http://schemas.microsoft.com/office/powerpoint/2010/main" val="268959090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57</a:t>
            </a:fld>
            <a:endParaRPr lang="en-GB"/>
          </a:p>
        </p:txBody>
      </p:sp>
      <p:sp>
        <p:nvSpPr>
          <p:cNvPr id="7" name="TextBox 6"/>
          <p:cNvSpPr txBox="1"/>
          <p:nvPr/>
        </p:nvSpPr>
        <p:spPr>
          <a:xfrm>
            <a:off x="2283214" y="5645027"/>
            <a:ext cx="4479057" cy="830997"/>
          </a:xfrm>
          <a:prstGeom prst="rect">
            <a:avLst/>
          </a:prstGeom>
          <a:noFill/>
        </p:spPr>
        <p:txBody>
          <a:bodyPr wrap="square" rtlCol="0">
            <a:spAutoFit/>
          </a:bodyPr>
          <a:lstStyle/>
          <a:p>
            <a:pPr algn="ctr"/>
            <a:r>
              <a:rPr lang="en-US" sz="2400" dirty="0" smtClean="0">
                <a:solidFill>
                  <a:srgbClr val="0070C0"/>
                </a:solidFill>
                <a:latin typeface="Georgia" panose="02040502050405020303" pitchFamily="18" charset="0"/>
              </a:rPr>
              <a:t>T</a:t>
            </a:r>
            <a:r>
              <a:rPr lang="en-US" sz="2400" dirty="0" smtClean="0">
                <a:latin typeface="Georgia" panose="02040502050405020303" pitchFamily="18" charset="0"/>
              </a:rPr>
              <a:t>homas </a:t>
            </a:r>
            <a:r>
              <a:rPr lang="en-US" sz="2400" dirty="0" smtClean="0">
                <a:solidFill>
                  <a:srgbClr val="0070C0"/>
                </a:solidFill>
                <a:latin typeface="Georgia" panose="02040502050405020303" pitchFamily="18" charset="0"/>
              </a:rPr>
              <a:t>S</a:t>
            </a:r>
            <a:r>
              <a:rPr lang="en-US" sz="2400" dirty="0" smtClean="0">
                <a:latin typeface="Georgia" panose="02040502050405020303" pitchFamily="18" charset="0"/>
              </a:rPr>
              <a:t>tearns Eliot </a:t>
            </a:r>
          </a:p>
          <a:p>
            <a:pPr algn="ctr"/>
            <a:r>
              <a:rPr lang="en-US" sz="2400" dirty="0" smtClean="0">
                <a:latin typeface="Georgia" panose="02040502050405020303" pitchFamily="18" charset="0"/>
              </a:rPr>
              <a:t>(</a:t>
            </a:r>
            <a:r>
              <a:rPr lang="en-GB" sz="2400" dirty="0" smtClean="0">
                <a:latin typeface="Georgia" panose="02040502050405020303" pitchFamily="18" charset="0"/>
              </a:rPr>
              <a:t>1888 – 1965</a:t>
            </a:r>
            <a:r>
              <a:rPr lang="en-US" sz="2400" dirty="0" smtClean="0">
                <a:latin typeface="Georgia" panose="02040502050405020303" pitchFamily="18" charset="0"/>
              </a:rPr>
              <a:t>)</a:t>
            </a:r>
          </a:p>
        </p:txBody>
      </p:sp>
      <p:sp>
        <p:nvSpPr>
          <p:cNvPr id="3" name="Rectangle 2"/>
          <p:cNvSpPr/>
          <p:nvPr/>
        </p:nvSpPr>
        <p:spPr>
          <a:xfrm>
            <a:off x="4932040" y="6596390"/>
            <a:ext cx="3672407" cy="261610"/>
          </a:xfrm>
          <a:prstGeom prst="rect">
            <a:avLst/>
          </a:prstGeom>
        </p:spPr>
        <p:txBody>
          <a:bodyPr wrap="square">
            <a:spAutoFit/>
          </a:bodyPr>
          <a:lstStyle/>
          <a:p>
            <a:r>
              <a:rPr lang="en-GB" sz="1100" dirty="0"/>
              <a:t>https://en.wikipedia.org/wiki/Samuel_Taylor_Coleridge</a:t>
            </a:r>
          </a:p>
        </p:txBody>
      </p:sp>
      <p:pic>
        <p:nvPicPr>
          <p:cNvPr id="4098" name="Picture 2" descr="F:\EngTutorials_LearningMaterials\Image_Elio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5" y="1075535"/>
            <a:ext cx="3850532" cy="4457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95862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58</a:t>
            </a:fld>
            <a:endParaRPr lang="en-GB"/>
          </a:p>
        </p:txBody>
      </p:sp>
      <p:sp>
        <p:nvSpPr>
          <p:cNvPr id="5" name="TextBox 4"/>
          <p:cNvSpPr txBox="1"/>
          <p:nvPr/>
        </p:nvSpPr>
        <p:spPr>
          <a:xfrm>
            <a:off x="752200" y="1412776"/>
            <a:ext cx="7560840" cy="3816429"/>
          </a:xfrm>
          <a:prstGeom prst="rect">
            <a:avLst/>
          </a:prstGeom>
          <a:noFill/>
        </p:spPr>
        <p:txBody>
          <a:bodyPr wrap="square" rtlCol="0">
            <a:spAutoFit/>
          </a:bodyPr>
          <a:lstStyle/>
          <a:p>
            <a:pPr algn="ctr"/>
            <a:r>
              <a:rPr lang="en-US" altLang="zh-CN" sz="3000" b="1" dirty="0" smtClean="0">
                <a:latin typeface="Georgia" panose="02040502050405020303" pitchFamily="18" charset="0"/>
              </a:rPr>
              <a:t>T. S. Eliot</a:t>
            </a:r>
          </a:p>
          <a:p>
            <a:pPr algn="ctr"/>
            <a:endParaRPr lang="en-US" altLang="zh-CN" sz="2000" b="1" dirty="0" smtClean="0">
              <a:latin typeface="Georgia" panose="02040502050405020303" pitchFamily="18" charset="0"/>
            </a:endParaRPr>
          </a:p>
          <a:p>
            <a:r>
              <a:rPr lang="en-GB" altLang="zh-CN" sz="2400" dirty="0" smtClean="0">
                <a:latin typeface="Georgia" panose="02040502050405020303" pitchFamily="18" charset="0"/>
              </a:rPr>
              <a:t>1) ‘Verse </a:t>
            </a:r>
            <a:r>
              <a:rPr lang="en-GB" altLang="zh-CN" sz="2400" dirty="0">
                <a:latin typeface="Georgia" panose="02040502050405020303" pitchFamily="18" charset="0"/>
              </a:rPr>
              <a:t>is a matter of structure, while poetry is marked by intensity of feeling and gravity of import, which find expression in a </a:t>
            </a:r>
            <a:r>
              <a:rPr lang="en-GB" altLang="zh-CN" sz="2400" dirty="0" err="1">
                <a:latin typeface="Georgia" panose="02040502050405020303" pitchFamily="18" charset="0"/>
              </a:rPr>
              <a:t>musicianly</a:t>
            </a:r>
            <a:r>
              <a:rPr lang="en-GB" altLang="zh-CN" sz="2400" dirty="0">
                <a:latin typeface="Georgia" panose="02040502050405020303" pitchFamily="18" charset="0"/>
              </a:rPr>
              <a:t> concern for resonance in both the sounds and the associations of the words chosen. The distinguishing feature of verse is its formal aspect, that of poetry is its imaginative power</a:t>
            </a:r>
            <a:r>
              <a:rPr lang="en-GB" altLang="zh-CN" sz="2400" dirty="0" smtClean="0">
                <a:latin typeface="Georgia" panose="02040502050405020303" pitchFamily="18" charset="0"/>
              </a:rPr>
              <a:t>.’ </a:t>
            </a:r>
            <a:endParaRPr lang="en-GB" altLang="zh-CN" sz="2400" dirty="0">
              <a:latin typeface="Georgia" panose="02040502050405020303" pitchFamily="18" charset="0"/>
            </a:endParaRPr>
          </a:p>
          <a:p>
            <a:r>
              <a:rPr lang="en-GB" altLang="zh-CN" sz="2400" dirty="0" smtClean="0">
                <a:latin typeface="Georgia" panose="02040502050405020303" pitchFamily="18" charset="0"/>
              </a:rPr>
              <a:t> </a:t>
            </a:r>
          </a:p>
        </p:txBody>
      </p:sp>
    </p:spTree>
    <p:extLst>
      <p:ext uri="{BB962C8B-B14F-4D97-AF65-F5344CB8AC3E}">
        <p14:creationId xmlns:p14="http://schemas.microsoft.com/office/powerpoint/2010/main" val="357345560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59</a:t>
            </a:fld>
            <a:endParaRPr lang="en-GB"/>
          </a:p>
        </p:txBody>
      </p:sp>
      <p:sp>
        <p:nvSpPr>
          <p:cNvPr id="5" name="TextBox 4"/>
          <p:cNvSpPr txBox="1"/>
          <p:nvPr/>
        </p:nvSpPr>
        <p:spPr>
          <a:xfrm>
            <a:off x="467544" y="503729"/>
            <a:ext cx="8208911" cy="6401753"/>
          </a:xfrm>
          <a:prstGeom prst="rect">
            <a:avLst/>
          </a:prstGeom>
          <a:noFill/>
        </p:spPr>
        <p:txBody>
          <a:bodyPr wrap="square" rtlCol="0">
            <a:spAutoFit/>
          </a:bodyPr>
          <a:lstStyle/>
          <a:p>
            <a:pPr algn="ctr"/>
            <a:r>
              <a:rPr lang="en-US" altLang="zh-CN" sz="3000" b="1" dirty="0" smtClean="0">
                <a:latin typeface="Georgia" panose="02040502050405020303" pitchFamily="18" charset="0"/>
              </a:rPr>
              <a:t>T. S. Eliot</a:t>
            </a:r>
          </a:p>
          <a:p>
            <a:pPr algn="ctr"/>
            <a:endParaRPr lang="en-US" altLang="zh-CN" sz="2000" b="1" dirty="0" smtClean="0">
              <a:latin typeface="Georgia" panose="02040502050405020303" pitchFamily="18" charset="0"/>
            </a:endParaRPr>
          </a:p>
          <a:p>
            <a:r>
              <a:rPr lang="en-GB" altLang="zh-CN" sz="2400" dirty="0">
                <a:latin typeface="Georgia" panose="02040502050405020303" pitchFamily="18" charset="0"/>
              </a:rPr>
              <a:t>2) </a:t>
            </a:r>
            <a:r>
              <a:rPr lang="en-GB" altLang="zh-CN" sz="2400" dirty="0" smtClean="0">
                <a:latin typeface="Georgia" panose="02040502050405020303" pitchFamily="18" charset="0"/>
              </a:rPr>
              <a:t>‘a </a:t>
            </a:r>
            <a:r>
              <a:rPr lang="en-GB" altLang="zh-CN" sz="2400" dirty="0">
                <a:latin typeface="Georgia" panose="02040502050405020303" pitchFamily="18" charset="0"/>
              </a:rPr>
              <a:t>poem may appear to mean very different things to different readers, and all of these meanings may be different from what the author thought he meant. For instance, the author may have been writing some peculiar personal experience, which he saw quite unrelated to anything outside; yet for the reader the poem may become the expression of a general situation, as well as of some private experience of his own. The reader's interpretation may differ from the author's and be equally valid-- it may even be better. There may be much more in a poem than the author was aware of. The different interpretations may all be partial formulations of one thing; the ambiguities may be due to the fact that the poem means more, not less, than ordinary speech can </a:t>
            </a:r>
            <a:r>
              <a:rPr lang="en-GB" altLang="zh-CN" sz="2400" dirty="0" smtClean="0">
                <a:latin typeface="Georgia" panose="02040502050405020303" pitchFamily="18" charset="0"/>
              </a:rPr>
              <a:t>communicate.’</a:t>
            </a:r>
            <a:endParaRPr lang="en-GB" altLang="zh-CN" sz="2400" dirty="0">
              <a:latin typeface="Georgia" panose="02040502050405020303" pitchFamily="18" charset="0"/>
            </a:endParaRPr>
          </a:p>
          <a:p>
            <a:r>
              <a:rPr lang="en-GB" altLang="zh-CN" sz="2400" dirty="0" smtClean="0">
                <a:latin typeface="Georgia" panose="02040502050405020303" pitchFamily="18" charset="0"/>
              </a:rPr>
              <a:t> </a:t>
            </a:r>
          </a:p>
        </p:txBody>
      </p:sp>
    </p:spTree>
    <p:extLst>
      <p:ext uri="{BB962C8B-B14F-4D97-AF65-F5344CB8AC3E}">
        <p14:creationId xmlns:p14="http://schemas.microsoft.com/office/powerpoint/2010/main" val="388296263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60</a:t>
            </a:fld>
            <a:endParaRPr lang="en-GB"/>
          </a:p>
        </p:txBody>
      </p:sp>
      <p:sp>
        <p:nvSpPr>
          <p:cNvPr id="5" name="TextBox 4"/>
          <p:cNvSpPr txBox="1"/>
          <p:nvPr/>
        </p:nvSpPr>
        <p:spPr>
          <a:xfrm>
            <a:off x="656521" y="1268760"/>
            <a:ext cx="7780240" cy="4555093"/>
          </a:xfrm>
          <a:prstGeom prst="rect">
            <a:avLst/>
          </a:prstGeom>
          <a:noFill/>
        </p:spPr>
        <p:txBody>
          <a:bodyPr wrap="square" rtlCol="0">
            <a:spAutoFit/>
          </a:bodyPr>
          <a:lstStyle/>
          <a:p>
            <a:pPr algn="ctr"/>
            <a:r>
              <a:rPr lang="en-US" altLang="zh-CN" sz="3000" b="1" dirty="0" smtClean="0">
                <a:latin typeface="Georgia" panose="02040502050405020303" pitchFamily="18" charset="0"/>
              </a:rPr>
              <a:t>T. S. Eliot</a:t>
            </a:r>
          </a:p>
          <a:p>
            <a:pPr algn="ctr"/>
            <a:endParaRPr lang="en-US" altLang="zh-CN" sz="2000" b="1" dirty="0" smtClean="0">
              <a:latin typeface="Georgia" panose="02040502050405020303" pitchFamily="18" charset="0"/>
            </a:endParaRPr>
          </a:p>
          <a:p>
            <a:r>
              <a:rPr lang="en-GB" altLang="zh-CN" sz="2400" dirty="0">
                <a:latin typeface="Georgia" panose="02040502050405020303" pitchFamily="18" charset="0"/>
              </a:rPr>
              <a:t>3) ‘If poetry is a form of </a:t>
            </a:r>
            <a:r>
              <a:rPr lang="en-GB" altLang="zh-CN" sz="2400" dirty="0" smtClean="0">
                <a:latin typeface="Georgia" panose="02040502050405020303" pitchFamily="18" charset="0"/>
              </a:rPr>
              <a:t>“communication”, </a:t>
            </a:r>
            <a:r>
              <a:rPr lang="en-GB" altLang="zh-CN" sz="2400" dirty="0">
                <a:latin typeface="Georgia" panose="02040502050405020303" pitchFamily="18" charset="0"/>
              </a:rPr>
              <a:t>yet that which is to be communicated is the poem itself, and only incidentally the experience and the thought which have gone into it. The poem’s existence is somewhere between the writer and the reader; it has a reality which is not simply the reality of what the writer is trying to ‘express’, or of his experience of writing it, or of the experience of the reader or of the writer as reader. Consequently the problem of what a poem ‘means’ is a good deal more difficult than it at first appears</a:t>
            </a:r>
            <a:r>
              <a:rPr lang="en-GB" altLang="zh-CN" sz="2400" dirty="0" smtClean="0">
                <a:latin typeface="Georgia" panose="02040502050405020303" pitchFamily="18" charset="0"/>
              </a:rPr>
              <a:t>.’</a:t>
            </a:r>
            <a:endParaRPr lang="en-GB" altLang="zh-CN" sz="2400" dirty="0">
              <a:latin typeface="Georgia" panose="02040502050405020303" pitchFamily="18" charset="0"/>
            </a:endParaRPr>
          </a:p>
        </p:txBody>
      </p:sp>
    </p:spTree>
    <p:extLst>
      <p:ext uri="{BB962C8B-B14F-4D97-AF65-F5344CB8AC3E}">
        <p14:creationId xmlns:p14="http://schemas.microsoft.com/office/powerpoint/2010/main" val="179857998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61</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E. E. Cummings</a:t>
            </a:r>
          </a:p>
          <a:p>
            <a:pPr algn="ctr"/>
            <a:r>
              <a:rPr lang="en-US" sz="2400" dirty="0" smtClean="0">
                <a:latin typeface="Georgia" panose="02040502050405020303" pitchFamily="18" charset="0"/>
              </a:rPr>
              <a:t>(</a:t>
            </a:r>
            <a:r>
              <a:rPr lang="en-GB" sz="2400" dirty="0" smtClean="0">
                <a:latin typeface="Georgia" panose="02040502050405020303" pitchFamily="18" charset="0"/>
              </a:rPr>
              <a:t>1894 – 1962</a:t>
            </a:r>
            <a:r>
              <a:rPr lang="en-US" sz="2400" dirty="0" smtClean="0">
                <a:latin typeface="Georgia" panose="02040502050405020303" pitchFamily="18" charset="0"/>
              </a:rPr>
              <a:t>)</a:t>
            </a:r>
          </a:p>
        </p:txBody>
      </p:sp>
      <p:pic>
        <p:nvPicPr>
          <p:cNvPr id="13314" name="Picture 2" descr="F:\EngTutorials_LearningMaterials\Image_EECumming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0010" y="1124744"/>
            <a:ext cx="2553227" cy="440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721534"/>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62</a:t>
            </a:fld>
            <a:endParaRPr lang="en-GB"/>
          </a:p>
        </p:txBody>
      </p:sp>
      <p:sp>
        <p:nvSpPr>
          <p:cNvPr id="5" name="TextBox 4"/>
          <p:cNvSpPr txBox="1"/>
          <p:nvPr/>
        </p:nvSpPr>
        <p:spPr>
          <a:xfrm>
            <a:off x="755576" y="1628800"/>
            <a:ext cx="7773488" cy="3816429"/>
          </a:xfrm>
          <a:prstGeom prst="rect">
            <a:avLst/>
          </a:prstGeom>
          <a:noFill/>
        </p:spPr>
        <p:txBody>
          <a:bodyPr wrap="square" rtlCol="0">
            <a:spAutoFit/>
          </a:bodyPr>
          <a:lstStyle/>
          <a:p>
            <a:pPr algn="ctr"/>
            <a:r>
              <a:rPr lang="en-US" altLang="zh-CN" sz="3000" b="1" dirty="0">
                <a:latin typeface="Georgia" panose="02040502050405020303" pitchFamily="18" charset="0"/>
              </a:rPr>
              <a:t>E. E. </a:t>
            </a:r>
            <a:r>
              <a:rPr lang="en-US" altLang="zh-CN" sz="3000" b="1" dirty="0" smtClean="0">
                <a:latin typeface="Georgia" panose="02040502050405020303" pitchFamily="18" charset="0"/>
              </a:rPr>
              <a:t>Cummings</a:t>
            </a:r>
          </a:p>
          <a:p>
            <a:pPr algn="ctr"/>
            <a:endParaRPr lang="en-US" altLang="zh-CN" sz="2000" b="1" dirty="0" smtClean="0">
              <a:latin typeface="Georgia" panose="02040502050405020303" pitchFamily="18" charset="0"/>
            </a:endParaRPr>
          </a:p>
          <a:p>
            <a:r>
              <a:rPr lang="en-GB" altLang="zh-CN" sz="2400" dirty="0" smtClean="0">
                <a:latin typeface="Georgia" panose="02040502050405020303" pitchFamily="18" charset="0"/>
              </a:rPr>
              <a:t>‘A </a:t>
            </a:r>
            <a:r>
              <a:rPr lang="en-GB" altLang="zh-CN" sz="2400" dirty="0">
                <a:latin typeface="Georgia" panose="02040502050405020303" pitchFamily="18" charset="0"/>
              </a:rPr>
              <a:t>poet is somebody who feels, and who expresses his feelings through words. This may sound easy. It isn't. A lot of people think or believe or know they feel -- but that's thinking or believing or knowing; not feeling, and poetry is feeling -- not knowing or believing or thinking. Almost anybody can learn to think or believe or know, but not a single human being can be taught to feel</a:t>
            </a:r>
            <a:r>
              <a:rPr lang="en-GB" altLang="zh-CN" sz="2400" dirty="0" smtClean="0">
                <a:latin typeface="Georgia" panose="02040502050405020303" pitchFamily="18" charset="0"/>
              </a:rPr>
              <a:t>.’ </a:t>
            </a:r>
            <a:endParaRPr lang="en-GB" altLang="zh-CN" sz="2400" dirty="0">
              <a:latin typeface="Georgia" panose="02040502050405020303" pitchFamily="18" charset="0"/>
            </a:endParaRPr>
          </a:p>
          <a:p>
            <a:r>
              <a:rPr lang="en-GB" altLang="zh-CN" sz="2400" dirty="0" smtClean="0">
                <a:latin typeface="Georgia" panose="02040502050405020303" pitchFamily="18" charset="0"/>
              </a:rPr>
              <a:t> </a:t>
            </a:r>
          </a:p>
        </p:txBody>
      </p:sp>
    </p:spTree>
    <p:extLst>
      <p:ext uri="{BB962C8B-B14F-4D97-AF65-F5344CB8AC3E}">
        <p14:creationId xmlns:p14="http://schemas.microsoft.com/office/powerpoint/2010/main" val="220747449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63</a:t>
            </a:fld>
            <a:endParaRPr lang="en-GB"/>
          </a:p>
        </p:txBody>
      </p:sp>
      <p:sp>
        <p:nvSpPr>
          <p:cNvPr id="5" name="TextBox 4"/>
          <p:cNvSpPr txBox="1"/>
          <p:nvPr/>
        </p:nvSpPr>
        <p:spPr>
          <a:xfrm>
            <a:off x="672778" y="2795926"/>
            <a:ext cx="7776864" cy="677108"/>
          </a:xfrm>
          <a:prstGeom prst="rect">
            <a:avLst/>
          </a:prstGeom>
          <a:noFill/>
        </p:spPr>
        <p:txBody>
          <a:bodyPr wrap="square" rtlCol="0">
            <a:spAutoFit/>
          </a:bodyPr>
          <a:lstStyle/>
          <a:p>
            <a:pPr algn="ctr"/>
            <a:r>
              <a:rPr lang="en-US" sz="3800" dirty="0" smtClean="0">
                <a:latin typeface="Georgia" panose="02040502050405020303" pitchFamily="18" charset="0"/>
                <a:cs typeface="Arial" panose="020B0604020202020204" pitchFamily="34" charset="0"/>
              </a:rPr>
              <a:t>Origin of English poetry</a:t>
            </a:r>
            <a:endParaRPr lang="en-GB" sz="3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53642060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64</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err="1" smtClean="0">
                <a:latin typeface="Georgia" panose="02040502050405020303" pitchFamily="18" charset="0"/>
              </a:rPr>
              <a:t>Homer_</a:t>
            </a:r>
            <a:r>
              <a:rPr lang="en-US" sz="2400" i="1" dirty="0" err="1" smtClean="0">
                <a:latin typeface="Georgia" panose="02040502050405020303" pitchFamily="18" charset="0"/>
              </a:rPr>
              <a:t>The</a:t>
            </a:r>
            <a:r>
              <a:rPr lang="en-US" sz="2400" dirty="0" smtClean="0">
                <a:latin typeface="Georgia" panose="02040502050405020303" pitchFamily="18" charset="0"/>
              </a:rPr>
              <a:t> </a:t>
            </a:r>
            <a:r>
              <a:rPr lang="en-US" sz="2400" i="1" dirty="0" smtClean="0">
                <a:latin typeface="Georgia" panose="02040502050405020303" pitchFamily="18" charset="0"/>
              </a:rPr>
              <a:t>Iliad</a:t>
            </a:r>
          </a:p>
          <a:p>
            <a:pPr algn="ctr"/>
            <a:r>
              <a:rPr lang="en-US" sz="2400" dirty="0" smtClean="0">
                <a:latin typeface="Georgia" panose="02040502050405020303" pitchFamily="18" charset="0"/>
              </a:rPr>
              <a:t>(</a:t>
            </a:r>
            <a:r>
              <a:rPr lang="en-GB" sz="2400" dirty="0">
                <a:latin typeface="Georgia" panose="02040502050405020303" pitchFamily="18" charset="0"/>
              </a:rPr>
              <a:t>c. </a:t>
            </a:r>
            <a:r>
              <a:rPr lang="en-GB" sz="2400" dirty="0" smtClean="0">
                <a:latin typeface="Georgia" panose="02040502050405020303" pitchFamily="18" charset="0"/>
              </a:rPr>
              <a:t>800 – 701 BCE</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https://en.wikipedia.org/wiki/Homer</a:t>
            </a:r>
          </a:p>
        </p:txBody>
      </p:sp>
      <p:pic>
        <p:nvPicPr>
          <p:cNvPr id="5122" name="Picture 2" descr="F:\EngTutorials_LearningMaterials\Image_Hom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1201" y="1350296"/>
            <a:ext cx="3017837" cy="380365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F:\EngTutorials_LearningMaterials\Image_Ilia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82495" y="980728"/>
            <a:ext cx="3407091" cy="4542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27751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65</a:t>
            </a:fld>
            <a:endParaRPr lang="en-GB"/>
          </a:p>
        </p:txBody>
      </p:sp>
      <p:sp>
        <p:nvSpPr>
          <p:cNvPr id="5" name="TextBox 4"/>
          <p:cNvSpPr txBox="1"/>
          <p:nvPr/>
        </p:nvSpPr>
        <p:spPr>
          <a:xfrm>
            <a:off x="755576" y="1628800"/>
            <a:ext cx="7773488" cy="3816429"/>
          </a:xfrm>
          <a:prstGeom prst="rect">
            <a:avLst/>
          </a:prstGeom>
          <a:noFill/>
        </p:spPr>
        <p:txBody>
          <a:bodyPr wrap="square" rtlCol="0">
            <a:spAutoFit/>
          </a:bodyPr>
          <a:lstStyle/>
          <a:p>
            <a:pPr algn="ctr"/>
            <a:r>
              <a:rPr lang="en-US" altLang="zh-CN" sz="3000" b="1" dirty="0" smtClean="0">
                <a:latin typeface="Georgia" panose="02040502050405020303" pitchFamily="18" charset="0"/>
              </a:rPr>
              <a:t>The Iliad</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first surviving war </a:t>
            </a:r>
            <a:r>
              <a:rPr lang="en-GB" altLang="zh-CN" sz="2400" dirty="0" smtClean="0">
                <a:latin typeface="Georgia" panose="02040502050405020303" pitchFamily="18" charset="0"/>
              </a:rPr>
              <a:t>poem </a:t>
            </a:r>
          </a:p>
          <a:p>
            <a:pPr marL="342900" indent="-342900">
              <a:buFont typeface="Arial" panose="020B0604020202020204" pitchFamily="34" charset="0"/>
              <a:buChar char="•"/>
            </a:pPr>
            <a:r>
              <a:rPr lang="en-GB" altLang="zh-CN" sz="2400" i="1" dirty="0" smtClean="0">
                <a:latin typeface="Georgia" panose="02040502050405020303" pitchFamily="18" charset="0"/>
              </a:rPr>
              <a:t>circa</a:t>
            </a:r>
            <a:r>
              <a:rPr lang="en-GB" altLang="zh-CN" sz="2400" dirty="0" smtClean="0">
                <a:latin typeface="Georgia" panose="02040502050405020303" pitchFamily="18" charset="0"/>
              </a:rPr>
              <a:t> 700 BCE </a:t>
            </a: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battles fought between Greeks and Trojans in the last few weeks of the ten-year siege of </a:t>
            </a:r>
            <a:r>
              <a:rPr lang="en-GB" altLang="zh-CN" sz="2400" dirty="0" smtClean="0">
                <a:latin typeface="Georgia" panose="02040502050405020303" pitchFamily="18" charset="0"/>
              </a:rPr>
              <a:t>Troy. </a:t>
            </a:r>
          </a:p>
          <a:p>
            <a:pPr marL="342900" indent="-342900">
              <a:buFont typeface="Arial" panose="020B0604020202020204" pitchFamily="34" charset="0"/>
              <a:buChar char="•"/>
            </a:pPr>
            <a:r>
              <a:rPr lang="en-GB" altLang="zh-CN" sz="2400" dirty="0" smtClean="0">
                <a:latin typeface="Georgia" panose="02040502050405020303" pitchFamily="18" charset="0"/>
              </a:rPr>
              <a:t>The battles ended </a:t>
            </a:r>
            <a:r>
              <a:rPr lang="en-GB" altLang="zh-CN" sz="2400" dirty="0">
                <a:latin typeface="Georgia" panose="02040502050405020303" pitchFamily="18" charset="0"/>
              </a:rPr>
              <a:t>in the killing of Hector, leader of the Trojans, by the Greek warrior </a:t>
            </a:r>
            <a:r>
              <a:rPr lang="en-GB" altLang="zh-CN" sz="2400" dirty="0" smtClean="0">
                <a:latin typeface="Georgia" panose="02040502050405020303" pitchFamily="18" charset="0"/>
              </a:rPr>
              <a:t>Achilles. </a:t>
            </a: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sequel of </a:t>
            </a:r>
            <a:r>
              <a:rPr lang="en-GB" altLang="zh-CN" sz="2400" i="1" dirty="0">
                <a:latin typeface="Georgia" panose="02040502050405020303" pitchFamily="18" charset="0"/>
              </a:rPr>
              <a:t>The Iliad </a:t>
            </a:r>
            <a:r>
              <a:rPr lang="en-GB" altLang="zh-CN" sz="2400" dirty="0">
                <a:latin typeface="Georgia" panose="02040502050405020303" pitchFamily="18" charset="0"/>
              </a:rPr>
              <a:t>is </a:t>
            </a:r>
            <a:r>
              <a:rPr lang="en-GB" altLang="zh-CN" sz="2400" i="1" dirty="0">
                <a:latin typeface="Georgia" panose="02040502050405020303" pitchFamily="18" charset="0"/>
              </a:rPr>
              <a:t>The Odyssey</a:t>
            </a:r>
            <a:r>
              <a:rPr lang="en-GB" altLang="zh-CN" sz="2400" dirty="0">
                <a:latin typeface="Georgia" panose="02040502050405020303" pitchFamily="18" charset="0"/>
              </a:rPr>
              <a:t>. </a:t>
            </a:r>
          </a:p>
          <a:p>
            <a:r>
              <a:rPr lang="en-GB" altLang="zh-CN" sz="2400" dirty="0" smtClean="0">
                <a:latin typeface="Georgia" panose="02040502050405020303" pitchFamily="18" charset="0"/>
              </a:rPr>
              <a:t> </a:t>
            </a:r>
          </a:p>
        </p:txBody>
      </p:sp>
    </p:spTree>
    <p:extLst>
      <p:ext uri="{BB962C8B-B14F-4D97-AF65-F5344CB8AC3E}">
        <p14:creationId xmlns:p14="http://schemas.microsoft.com/office/powerpoint/2010/main" val="400458349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66</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err="1" smtClean="0">
                <a:latin typeface="Georgia" panose="02040502050405020303" pitchFamily="18" charset="0"/>
              </a:rPr>
              <a:t>Homer_</a:t>
            </a:r>
            <a:r>
              <a:rPr lang="en-US" sz="2400" i="1" dirty="0" err="1" smtClean="0">
                <a:latin typeface="Georgia" panose="02040502050405020303" pitchFamily="18" charset="0"/>
              </a:rPr>
              <a:t>The</a:t>
            </a:r>
            <a:r>
              <a:rPr lang="en-US" sz="2400" dirty="0" smtClean="0">
                <a:latin typeface="Georgia" panose="02040502050405020303" pitchFamily="18" charset="0"/>
              </a:rPr>
              <a:t> </a:t>
            </a:r>
            <a:r>
              <a:rPr lang="en-US" sz="2400" i="1" dirty="0" smtClean="0">
                <a:latin typeface="Georgia" panose="02040502050405020303" pitchFamily="18" charset="0"/>
              </a:rPr>
              <a:t>Odyssey</a:t>
            </a:r>
          </a:p>
          <a:p>
            <a:pPr algn="ctr"/>
            <a:r>
              <a:rPr lang="en-US" sz="2400" dirty="0" smtClean="0">
                <a:latin typeface="Georgia" panose="02040502050405020303" pitchFamily="18" charset="0"/>
              </a:rPr>
              <a:t>(</a:t>
            </a:r>
            <a:r>
              <a:rPr lang="en-GB" sz="2400" dirty="0">
                <a:latin typeface="Georgia" panose="02040502050405020303" pitchFamily="18" charset="0"/>
              </a:rPr>
              <a:t>c. </a:t>
            </a:r>
            <a:r>
              <a:rPr lang="en-GB" sz="2400" dirty="0" smtClean="0">
                <a:latin typeface="Georgia" panose="02040502050405020303" pitchFamily="18" charset="0"/>
              </a:rPr>
              <a:t>800 – 701 BCE</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https://en.wikipedia.org/wiki/Homer</a:t>
            </a:r>
          </a:p>
        </p:txBody>
      </p:sp>
      <p:pic>
        <p:nvPicPr>
          <p:cNvPr id="5122" name="Picture 2" descr="F:\EngTutorials_LearningMaterials\Image_Hom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350296"/>
            <a:ext cx="3017837" cy="380365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F:\EngTutorials_LearningMaterials\Image_Odysse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1012195"/>
            <a:ext cx="2957579" cy="4555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937741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67</a:t>
            </a:fld>
            <a:endParaRPr lang="en-GB"/>
          </a:p>
        </p:txBody>
      </p:sp>
      <p:sp>
        <p:nvSpPr>
          <p:cNvPr id="5" name="TextBox 4"/>
          <p:cNvSpPr txBox="1"/>
          <p:nvPr/>
        </p:nvSpPr>
        <p:spPr>
          <a:xfrm>
            <a:off x="334836" y="548680"/>
            <a:ext cx="8496944" cy="6093976"/>
          </a:xfrm>
          <a:prstGeom prst="rect">
            <a:avLst/>
          </a:prstGeom>
          <a:noFill/>
        </p:spPr>
        <p:txBody>
          <a:bodyPr wrap="square" rtlCol="0">
            <a:spAutoFit/>
          </a:bodyPr>
          <a:lstStyle/>
          <a:p>
            <a:pPr algn="ctr"/>
            <a:r>
              <a:rPr lang="en-US" altLang="zh-CN" sz="2800" b="1" dirty="0" smtClean="0">
                <a:latin typeface="Georgia" panose="02040502050405020303" pitchFamily="18" charset="0"/>
              </a:rPr>
              <a:t>The Iliad &amp; the Odyssey</a:t>
            </a:r>
          </a:p>
          <a:p>
            <a:pPr algn="ctr"/>
            <a:endParaRPr lang="en-US" altLang="zh-CN" sz="1000" b="1"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The </a:t>
            </a:r>
            <a:r>
              <a:rPr lang="en-GB" altLang="zh-CN" sz="2200" i="1" dirty="0" smtClean="0">
                <a:latin typeface="Georgia" panose="02040502050405020303" pitchFamily="18" charset="0"/>
              </a:rPr>
              <a:t>Iliad</a:t>
            </a:r>
            <a:r>
              <a:rPr lang="en-GB" altLang="zh-CN" sz="2200" dirty="0" smtClean="0">
                <a:latin typeface="Georgia" panose="02040502050405020303" pitchFamily="18" charset="0"/>
              </a:rPr>
              <a:t> and the </a:t>
            </a:r>
            <a:r>
              <a:rPr lang="en-GB" altLang="zh-CN" sz="2200" i="1" dirty="0" smtClean="0">
                <a:latin typeface="Georgia" panose="02040502050405020303" pitchFamily="18" charset="0"/>
              </a:rPr>
              <a:t>Odyssey</a:t>
            </a:r>
            <a:r>
              <a:rPr lang="en-GB" altLang="zh-CN" sz="2200" dirty="0" smtClean="0">
                <a:latin typeface="Georgia" panose="02040502050405020303" pitchFamily="18" charset="0"/>
              </a:rPr>
              <a:t> between them </a:t>
            </a:r>
            <a:r>
              <a:rPr lang="en-GB" altLang="zh-CN" sz="2200" dirty="0" smtClean="0">
                <a:solidFill>
                  <a:srgbClr val="0070C0"/>
                </a:solidFill>
                <a:latin typeface="Georgia" panose="02040502050405020303" pitchFamily="18" charset="0"/>
              </a:rPr>
              <a:t>took about two hundred years to complete</a:t>
            </a:r>
            <a:r>
              <a:rPr lang="en-GB" altLang="zh-CN" sz="2200" dirty="0" smtClean="0">
                <a:latin typeface="Georgia" panose="02040502050405020303" pitchFamily="18" charset="0"/>
              </a:rPr>
              <a:t>, some say from 750 to 550 BCE.</a:t>
            </a:r>
          </a:p>
          <a:p>
            <a:pPr marL="342900" indent="-342900">
              <a:buFont typeface="Arial" panose="020B0604020202020204" pitchFamily="34" charset="0"/>
              <a:buChar char="•"/>
            </a:pPr>
            <a:r>
              <a:rPr lang="en-GB" altLang="zh-CN" sz="2200" dirty="0" smtClean="0">
                <a:latin typeface="Georgia" panose="02040502050405020303" pitchFamily="18" charset="0"/>
              </a:rPr>
              <a:t>The Homeric poems, in their present form, were brought to Athens by Peisistratus, who reigned (with intermissions) from 560 to 527 BCE. From his time onward, </a:t>
            </a:r>
            <a:r>
              <a:rPr lang="en-GB" altLang="zh-CN" sz="2200" dirty="0" smtClean="0">
                <a:solidFill>
                  <a:srgbClr val="0070C0"/>
                </a:solidFill>
                <a:latin typeface="Georgia" panose="02040502050405020303" pitchFamily="18" charset="0"/>
              </a:rPr>
              <a:t>the Athenian youth learnt Homer by heart, and this was the most important part of their education</a:t>
            </a:r>
            <a:r>
              <a:rPr lang="en-GB" altLang="zh-CN" sz="2200" dirty="0" smtClean="0">
                <a:latin typeface="Georgia" panose="02040502050405020303" pitchFamily="18" charset="0"/>
              </a:rPr>
              <a:t>. In some parts of Greece, notably in Sparta, Homer had not the same prestige until a later date.  </a:t>
            </a:r>
          </a:p>
          <a:p>
            <a:pPr marL="342900" indent="-342900">
              <a:buFont typeface="Arial" panose="020B0604020202020204" pitchFamily="34" charset="0"/>
              <a:buChar char="•"/>
            </a:pPr>
            <a:r>
              <a:rPr lang="en-GB" altLang="zh-CN" sz="2200" dirty="0">
                <a:latin typeface="Georgia" panose="02040502050405020303" pitchFamily="18" charset="0"/>
              </a:rPr>
              <a:t>The Olympian gods… represent religion in Homer… It must be admitted that religion, in Homer, is not very religious. The gods are completely human, differing from men only in being immortal and possessed of superhuman powers. Morally, there is nothing to be said for them, and it is difficult to see how they can have inspired much awe.</a:t>
            </a:r>
          </a:p>
          <a:p>
            <a:endParaRPr lang="en-GB" altLang="zh-CN" sz="900" dirty="0">
              <a:latin typeface="Georgia" panose="02040502050405020303" pitchFamily="18" charset="0"/>
            </a:endParaRPr>
          </a:p>
          <a:p>
            <a:pPr algn="r"/>
            <a:r>
              <a:rPr lang="en-GB" altLang="zh-CN" sz="2200" dirty="0" smtClean="0">
                <a:latin typeface="Georgia" panose="02040502050405020303" pitchFamily="18" charset="0"/>
              </a:rPr>
              <a:t> </a:t>
            </a:r>
            <a:r>
              <a:rPr lang="en-GB" altLang="zh-CN" sz="2200" i="1" dirty="0" smtClean="0">
                <a:latin typeface="Georgia" panose="02040502050405020303" pitchFamily="18" charset="0"/>
              </a:rPr>
              <a:t>A History of Western Philosophy</a:t>
            </a:r>
            <a:r>
              <a:rPr lang="en-GB" altLang="zh-CN" sz="2200" dirty="0" smtClean="0">
                <a:latin typeface="Georgia" panose="02040502050405020303" pitchFamily="18" charset="0"/>
              </a:rPr>
              <a:t>, Bertrand Russell, p21</a:t>
            </a:r>
          </a:p>
        </p:txBody>
      </p:sp>
    </p:spTree>
    <p:extLst>
      <p:ext uri="{BB962C8B-B14F-4D97-AF65-F5344CB8AC3E}">
        <p14:creationId xmlns:p14="http://schemas.microsoft.com/office/powerpoint/2010/main" val="211040999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68</a:t>
            </a:fld>
            <a:endParaRPr lang="en-GB"/>
          </a:p>
        </p:txBody>
      </p:sp>
      <p:sp>
        <p:nvSpPr>
          <p:cNvPr id="5" name="TextBox 4"/>
          <p:cNvSpPr txBox="1"/>
          <p:nvPr/>
        </p:nvSpPr>
        <p:spPr>
          <a:xfrm>
            <a:off x="332495" y="68294"/>
            <a:ext cx="8496944" cy="6571030"/>
          </a:xfrm>
          <a:prstGeom prst="rect">
            <a:avLst/>
          </a:prstGeom>
          <a:noFill/>
        </p:spPr>
        <p:txBody>
          <a:bodyPr wrap="square" rtlCol="0">
            <a:spAutoFit/>
          </a:bodyPr>
          <a:lstStyle/>
          <a:p>
            <a:pPr algn="ctr"/>
            <a:r>
              <a:rPr lang="en-US" altLang="zh-CN" sz="2800" b="1" dirty="0" smtClean="0">
                <a:latin typeface="Georgia" panose="02040502050405020303" pitchFamily="18" charset="0"/>
              </a:rPr>
              <a:t>The Iliad &amp; the Odyssey</a:t>
            </a:r>
          </a:p>
          <a:p>
            <a:pPr algn="ctr"/>
            <a:endParaRPr lang="en-US" altLang="zh-CN" sz="1000" b="1"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The Homeric gods were the gods of </a:t>
            </a:r>
            <a:r>
              <a:rPr lang="en-GB" altLang="zh-CN" sz="2200" dirty="0" smtClean="0">
                <a:solidFill>
                  <a:srgbClr val="0070C0"/>
                </a:solidFill>
                <a:latin typeface="Georgia" panose="02040502050405020303" pitchFamily="18" charset="0"/>
              </a:rPr>
              <a:t>a conquering aristocracy</a:t>
            </a:r>
            <a:r>
              <a:rPr lang="en-GB" altLang="zh-CN" sz="2200" dirty="0" smtClean="0">
                <a:latin typeface="Georgia" panose="02040502050405020303" pitchFamily="18" charset="0"/>
              </a:rPr>
              <a:t>, </a:t>
            </a:r>
            <a:r>
              <a:rPr lang="en-GB" altLang="zh-CN" sz="2200" dirty="0" smtClean="0">
                <a:solidFill>
                  <a:srgbClr val="0070C0"/>
                </a:solidFill>
                <a:latin typeface="Georgia" panose="02040502050405020303" pitchFamily="18" charset="0"/>
              </a:rPr>
              <a:t>not the useful fertility gods </a:t>
            </a:r>
            <a:r>
              <a:rPr lang="en-GB" altLang="zh-CN" sz="2200" dirty="0" smtClean="0">
                <a:latin typeface="Georgia" panose="02040502050405020303" pitchFamily="18" charset="0"/>
              </a:rPr>
              <a:t>of those who actually tilled the soil. As Gilbert Murray says, ‘The gods of most nations claim to have created the world. The Olympians make no such claim. </a:t>
            </a:r>
            <a:r>
              <a:rPr lang="en-GB" altLang="zh-CN" sz="2200" dirty="0" smtClean="0">
                <a:solidFill>
                  <a:srgbClr val="0070C0"/>
                </a:solidFill>
                <a:latin typeface="Georgia" panose="02040502050405020303" pitchFamily="18" charset="0"/>
              </a:rPr>
              <a:t>The most they ever did was to </a:t>
            </a:r>
            <a:r>
              <a:rPr lang="en-GB" altLang="zh-CN" sz="2200" b="1" dirty="0" smtClean="0">
                <a:solidFill>
                  <a:srgbClr val="0070C0"/>
                </a:solidFill>
                <a:latin typeface="Georgia" panose="02040502050405020303" pitchFamily="18" charset="0"/>
              </a:rPr>
              <a:t>conquer</a:t>
            </a:r>
            <a:r>
              <a:rPr lang="en-GB" altLang="zh-CN" sz="2200" dirty="0" smtClean="0">
                <a:solidFill>
                  <a:srgbClr val="0070C0"/>
                </a:solidFill>
                <a:latin typeface="Georgia" panose="02040502050405020303" pitchFamily="18" charset="0"/>
              </a:rPr>
              <a:t> it</a:t>
            </a:r>
            <a:r>
              <a:rPr lang="en-GB" altLang="zh-CN" sz="2200" dirty="0" smtClean="0">
                <a:latin typeface="Georgia" panose="02040502050405020303" pitchFamily="18" charset="0"/>
              </a:rPr>
              <a:t>… And when they have conquered their kingdoms, what do they do?... They fight, and feast, and play, and make music; they drink deep, and roar with laughter at the lame smith who waits on them. They are never afraid, except of their own king. They never tell lies, except in love and war.’</a:t>
            </a:r>
          </a:p>
          <a:p>
            <a:pPr marL="342900" indent="-342900">
              <a:buFont typeface="Arial" panose="020B0604020202020204" pitchFamily="34" charset="0"/>
              <a:buChar char="•"/>
            </a:pPr>
            <a:r>
              <a:rPr lang="en-GB" altLang="zh-CN" sz="2200" dirty="0" smtClean="0">
                <a:latin typeface="Georgia" panose="02040502050405020303" pitchFamily="18" charset="0"/>
              </a:rPr>
              <a:t>Homer’s human heroes, equally, are not very well behaved. The leading family is the House of Pelops, but it did not succeed in setting a pattern of happy family life.</a:t>
            </a:r>
          </a:p>
          <a:p>
            <a:pPr marL="342900" indent="-342900">
              <a:buFont typeface="Arial" panose="020B0604020202020204" pitchFamily="34" charset="0"/>
              <a:buChar char="•"/>
            </a:pPr>
            <a:r>
              <a:rPr lang="en-GB" altLang="zh-CN" sz="2200" dirty="0">
                <a:latin typeface="Georgia" panose="02040502050405020303" pitchFamily="18" charset="0"/>
              </a:rPr>
              <a:t>The influence of religion, more particularly of non-Olympian religion, on Greek thought was not adequately recognised until recent times. </a:t>
            </a:r>
          </a:p>
          <a:p>
            <a:endParaRPr lang="en-GB" altLang="zh-CN" sz="900" dirty="0">
              <a:latin typeface="Georgia" panose="02040502050405020303" pitchFamily="18" charset="0"/>
            </a:endParaRPr>
          </a:p>
          <a:p>
            <a:pPr algn="r"/>
            <a:r>
              <a:rPr lang="en-GB" altLang="zh-CN" sz="2200" dirty="0" smtClean="0">
                <a:latin typeface="Georgia" panose="02040502050405020303" pitchFamily="18" charset="0"/>
              </a:rPr>
              <a:t> </a:t>
            </a:r>
            <a:r>
              <a:rPr lang="en-GB" altLang="zh-CN" sz="2200" i="1" dirty="0" smtClean="0">
                <a:latin typeface="Georgia" panose="02040502050405020303" pitchFamily="18" charset="0"/>
              </a:rPr>
              <a:t>A History of Western Philosophy</a:t>
            </a:r>
            <a:r>
              <a:rPr lang="en-GB" altLang="zh-CN" sz="2200" dirty="0" smtClean="0">
                <a:latin typeface="Georgia" panose="02040502050405020303" pitchFamily="18" charset="0"/>
              </a:rPr>
              <a:t>, Bertrand Russell, p22</a:t>
            </a:r>
          </a:p>
        </p:txBody>
      </p:sp>
    </p:spTree>
    <p:extLst>
      <p:ext uri="{BB962C8B-B14F-4D97-AF65-F5344CB8AC3E}">
        <p14:creationId xmlns:p14="http://schemas.microsoft.com/office/powerpoint/2010/main" val="64847447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5585" y="5615662"/>
            <a:ext cx="5328592" cy="523220"/>
          </a:xfrm>
          <a:prstGeom prst="rect">
            <a:avLst/>
          </a:prstGeom>
          <a:noFill/>
        </p:spPr>
        <p:txBody>
          <a:bodyPr wrap="square" rtlCol="0">
            <a:spAutoFit/>
          </a:bodyPr>
          <a:lstStyle/>
          <a:p>
            <a:pPr algn="ctr"/>
            <a:r>
              <a:rPr lang="en-GB" sz="2800" dirty="0" smtClean="0">
                <a:latin typeface="Georgia" panose="02040502050405020303" pitchFamily="18" charset="0"/>
              </a:rPr>
              <a:t>Cradle of European civilisations</a:t>
            </a:r>
            <a:endParaRPr lang="en-GB" sz="2800" dirty="0">
              <a:latin typeface="Georgia" panose="02040502050405020303" pitchFamily="18" charset="0"/>
            </a:endParaRPr>
          </a:p>
        </p:txBody>
      </p:sp>
      <p:pic>
        <p:nvPicPr>
          <p:cNvPr id="7"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69</a:t>
            </a:fld>
            <a:endParaRPr lang="en-GB"/>
          </a:p>
        </p:txBody>
      </p:sp>
      <p:pic>
        <p:nvPicPr>
          <p:cNvPr id="76803" name="Picture 3" descr="F:\EngTutorials_LearningMaterials\Image_Cradle_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426" y="2721460"/>
            <a:ext cx="3917313" cy="260835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945731" y="938111"/>
            <a:ext cx="5328592" cy="523220"/>
          </a:xfrm>
          <a:prstGeom prst="rect">
            <a:avLst/>
          </a:prstGeom>
          <a:noFill/>
        </p:spPr>
        <p:txBody>
          <a:bodyPr wrap="square" rtlCol="0">
            <a:spAutoFit/>
          </a:bodyPr>
          <a:lstStyle/>
          <a:p>
            <a:pPr algn="ctr"/>
            <a:r>
              <a:rPr lang="en-US" sz="2800" dirty="0" smtClean="0">
                <a:latin typeface="Georgia" panose="02040502050405020303" pitchFamily="18" charset="0"/>
              </a:rPr>
              <a:t>Ancient Greece</a:t>
            </a:r>
            <a:endParaRPr lang="en-GB" sz="2800" dirty="0">
              <a:latin typeface="Georgia" panose="02040502050405020303" pitchFamily="18" charset="0"/>
            </a:endParaRPr>
          </a:p>
        </p:txBody>
      </p:sp>
      <p:pic>
        <p:nvPicPr>
          <p:cNvPr id="1026" name="Picture 2" descr="F:\EngTutorials_LearningMaterials\Image_Greece.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2038" y="2060848"/>
            <a:ext cx="3616905" cy="3268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06484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42227" y="5229199"/>
            <a:ext cx="3024336" cy="830997"/>
          </a:xfrm>
          <a:prstGeom prst="rect">
            <a:avLst/>
          </a:prstGeom>
          <a:noFill/>
        </p:spPr>
        <p:txBody>
          <a:bodyPr wrap="square" rtlCol="0">
            <a:spAutoFit/>
          </a:bodyPr>
          <a:lstStyle/>
          <a:p>
            <a:pPr algn="ctr"/>
            <a:r>
              <a:rPr lang="en-GB" sz="2400" dirty="0" smtClean="0">
                <a:latin typeface="Georgia" panose="02040502050405020303" pitchFamily="18" charset="0"/>
              </a:rPr>
              <a:t>Eric Wolf</a:t>
            </a:r>
          </a:p>
          <a:p>
            <a:pPr algn="ctr"/>
            <a:r>
              <a:rPr lang="en-US" sz="2400" dirty="0" smtClean="0">
                <a:latin typeface="Georgia" panose="02040502050405020303" pitchFamily="18" charset="0"/>
              </a:rPr>
              <a:t>(anthropologist)</a:t>
            </a:r>
            <a:endParaRPr lang="en-GB" sz="2400" dirty="0">
              <a:latin typeface="Georgia" panose="02040502050405020303" pitchFamily="18" charset="0"/>
            </a:endParaRPr>
          </a:p>
        </p:txBody>
      </p:sp>
      <p:pic>
        <p:nvPicPr>
          <p:cNvPr id="7"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70</a:t>
            </a:fld>
            <a:endParaRPr lang="en-GB"/>
          </a:p>
        </p:txBody>
      </p:sp>
      <p:sp>
        <p:nvSpPr>
          <p:cNvPr id="11" name="Rounded Rectangular Callout 10"/>
          <p:cNvSpPr/>
          <p:nvPr/>
        </p:nvSpPr>
        <p:spPr>
          <a:xfrm>
            <a:off x="4120588" y="1988840"/>
            <a:ext cx="3978110" cy="1944216"/>
          </a:xfrm>
          <a:prstGeom prst="wedgeRoundRectCallout">
            <a:avLst>
              <a:gd name="adj1" fmla="val -72462"/>
              <a:gd name="adj2" fmla="val 4547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latin typeface="Georgia" panose="02040502050405020303" pitchFamily="18" charset="0"/>
              </a:rPr>
              <a:t>‘Ancient Greece begat Rome, Rome begat Christian Europe, Christian Europe begat the Renaissance…’</a:t>
            </a:r>
            <a:endParaRPr lang="en-GB" sz="2400" dirty="0">
              <a:solidFill>
                <a:schemeClr val="tx1"/>
              </a:solidFill>
              <a:latin typeface="Georgia" panose="02040502050405020303" pitchFamily="18" charset="0"/>
            </a:endParaRPr>
          </a:p>
        </p:txBody>
      </p:sp>
      <p:pic>
        <p:nvPicPr>
          <p:cNvPr id="77827" name="Picture 3" descr="F:\EngTutorials_LearningMaterials\Image_EricWol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2809849"/>
            <a:ext cx="1895475" cy="2419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69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71</a:t>
            </a:fld>
            <a:endParaRPr lang="en-GB"/>
          </a:p>
        </p:txBody>
      </p:sp>
      <p:sp>
        <p:nvSpPr>
          <p:cNvPr id="5" name="TextBox 4"/>
          <p:cNvSpPr txBox="1"/>
          <p:nvPr/>
        </p:nvSpPr>
        <p:spPr>
          <a:xfrm>
            <a:off x="1691680" y="1628800"/>
            <a:ext cx="5616624" cy="3477875"/>
          </a:xfrm>
          <a:prstGeom prst="rect">
            <a:avLst/>
          </a:prstGeom>
          <a:noFill/>
        </p:spPr>
        <p:txBody>
          <a:bodyPr wrap="square" rtlCol="0">
            <a:spAutoFit/>
          </a:bodyPr>
          <a:lstStyle/>
          <a:p>
            <a:pPr algn="ctr"/>
            <a:r>
              <a:rPr lang="en-US" altLang="zh-CN" sz="2800" b="1" dirty="0" smtClean="0">
                <a:latin typeface="Georgia" panose="02040502050405020303" pitchFamily="18" charset="0"/>
              </a:rPr>
              <a:t>Cornerstones </a:t>
            </a:r>
          </a:p>
          <a:p>
            <a:pPr algn="ctr"/>
            <a:r>
              <a:rPr lang="en-US" altLang="zh-CN" sz="2800" b="1" dirty="0" smtClean="0">
                <a:latin typeface="Georgia" panose="02040502050405020303" pitchFamily="18" charset="0"/>
              </a:rPr>
              <a:t>of Western </a:t>
            </a:r>
            <a:r>
              <a:rPr lang="en-US" altLang="zh-CN" sz="2800" b="1" dirty="0" err="1" smtClean="0">
                <a:latin typeface="Georgia" panose="02040502050405020303" pitchFamily="18" charset="0"/>
              </a:rPr>
              <a:t>civilisation</a:t>
            </a:r>
            <a:endParaRPr lang="en-US" altLang="zh-CN" sz="2800" b="1" dirty="0" smtClean="0">
              <a:latin typeface="Georgia" panose="02040502050405020303" pitchFamily="18" charset="0"/>
            </a:endParaRP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a:latin typeface="Georgia" panose="02040502050405020303" pitchFamily="18" charset="0"/>
              </a:rPr>
              <a:t>Virgil (70 BCE – 19 BCE)</a:t>
            </a:r>
          </a:p>
          <a:p>
            <a:pPr marL="342900" indent="-342900">
              <a:buFont typeface="Arial" panose="020B0604020202020204" pitchFamily="34" charset="0"/>
              <a:buChar char="•"/>
            </a:pPr>
            <a:r>
              <a:rPr lang="en-GB" altLang="zh-CN" sz="2400" dirty="0">
                <a:latin typeface="Georgia" panose="02040502050405020303" pitchFamily="18" charset="0"/>
              </a:rPr>
              <a:t>Horace (65 to 8 BCE)</a:t>
            </a:r>
          </a:p>
          <a:p>
            <a:pPr marL="342900" indent="-342900">
              <a:buFont typeface="Arial" panose="020B0604020202020204" pitchFamily="34" charset="0"/>
              <a:buChar char="•"/>
            </a:pPr>
            <a:r>
              <a:rPr lang="en-GB" altLang="zh-CN" sz="2400" dirty="0">
                <a:latin typeface="Georgia" panose="02040502050405020303" pitchFamily="18" charset="0"/>
              </a:rPr>
              <a:t>Ovid (48 BCE – 17 CE)</a:t>
            </a:r>
            <a:r>
              <a:rPr lang="en-GB" altLang="zh-CN" sz="2400" dirty="0" smtClean="0">
                <a:latin typeface="Georgia" panose="02040502050405020303" pitchFamily="18" charset="0"/>
              </a:rPr>
              <a:t> </a:t>
            </a:r>
          </a:p>
          <a:p>
            <a:pPr marL="342900" indent="-342900">
              <a:buFont typeface="Arial" panose="020B0604020202020204" pitchFamily="34" charset="0"/>
              <a:buChar char="•"/>
            </a:pPr>
            <a:endParaRPr lang="en-GB" altLang="zh-CN" sz="2400" dirty="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Their writings</a:t>
            </a:r>
          </a:p>
          <a:p>
            <a:pPr marL="342900" indent="-342900">
              <a:buFont typeface="Arial" panose="020B0604020202020204" pitchFamily="34" charset="0"/>
              <a:buChar char="•"/>
            </a:pPr>
            <a:r>
              <a:rPr lang="en-GB" altLang="zh-CN" sz="2400" dirty="0" smtClean="0">
                <a:latin typeface="Georgia" panose="02040502050405020303" pitchFamily="18" charset="0"/>
              </a:rPr>
              <a:t>Before the Christian Era (27 CE)</a:t>
            </a:r>
          </a:p>
        </p:txBody>
      </p:sp>
      <p:sp>
        <p:nvSpPr>
          <p:cNvPr id="3" name="Right Brace 2"/>
          <p:cNvSpPr/>
          <p:nvPr/>
        </p:nvSpPr>
        <p:spPr>
          <a:xfrm>
            <a:off x="6300192" y="2899195"/>
            <a:ext cx="216024" cy="1224136"/>
          </a:xfrm>
          <a:prstGeom prst="rightBrace">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6736673" y="3218875"/>
            <a:ext cx="1023037" cy="523220"/>
          </a:xfrm>
          <a:prstGeom prst="rect">
            <a:avLst/>
          </a:prstGeom>
          <a:noFill/>
        </p:spPr>
        <p:txBody>
          <a:bodyPr wrap="none" rtlCol="0">
            <a:spAutoFit/>
          </a:bodyPr>
          <a:lstStyle/>
          <a:p>
            <a:r>
              <a:rPr lang="en-GB" sz="2800" dirty="0" smtClean="0">
                <a:latin typeface="Georgia" panose="02040502050405020303" pitchFamily="18" charset="0"/>
                <a:cs typeface="Times New Roman" panose="02020603050405020304" pitchFamily="18" charset="0"/>
              </a:rPr>
              <a:t>Latin</a:t>
            </a:r>
            <a:endParaRPr lang="en-GB" sz="2800" dirty="0">
              <a:latin typeface="Georgia" panose="02040502050405020303" pitchFamily="18" charset="0"/>
              <a:cs typeface="Times New Roman" panose="02020603050405020304" pitchFamily="18" charset="0"/>
            </a:endParaRPr>
          </a:p>
        </p:txBody>
      </p:sp>
    </p:spTree>
    <p:extLst>
      <p:ext uri="{BB962C8B-B14F-4D97-AF65-F5344CB8AC3E}">
        <p14:creationId xmlns:p14="http://schemas.microsoft.com/office/powerpoint/2010/main" val="371949149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72</a:t>
            </a:fld>
            <a:endParaRPr lang="en-GB"/>
          </a:p>
        </p:txBody>
      </p:sp>
      <p:sp>
        <p:nvSpPr>
          <p:cNvPr id="5" name="TextBox 4"/>
          <p:cNvSpPr txBox="1"/>
          <p:nvPr/>
        </p:nvSpPr>
        <p:spPr>
          <a:xfrm>
            <a:off x="755576" y="1124744"/>
            <a:ext cx="7776864" cy="4555093"/>
          </a:xfrm>
          <a:prstGeom prst="rect">
            <a:avLst/>
          </a:prstGeom>
          <a:noFill/>
        </p:spPr>
        <p:txBody>
          <a:bodyPr wrap="square" rtlCol="0">
            <a:spAutoFit/>
          </a:bodyPr>
          <a:lstStyle/>
          <a:p>
            <a:pPr algn="ctr"/>
            <a:r>
              <a:rPr lang="en-US" altLang="zh-CN" sz="3000" b="1" dirty="0" smtClean="0">
                <a:latin typeface="Georgia" panose="02040502050405020303" pitchFamily="18" charset="0"/>
              </a:rPr>
              <a:t>Virgil</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Shy </a:t>
            </a:r>
            <a:r>
              <a:rPr lang="en-GB" altLang="zh-CN" sz="2400" dirty="0">
                <a:latin typeface="Georgia" panose="02040502050405020303" pitchFamily="18" charset="0"/>
              </a:rPr>
              <a:t>and </a:t>
            </a:r>
            <a:r>
              <a:rPr lang="en-GB" altLang="zh-CN" sz="2400" dirty="0" smtClean="0">
                <a:latin typeface="Georgia" panose="02040502050405020303" pitchFamily="18" charset="0"/>
              </a:rPr>
              <a:t>modest </a:t>
            </a:r>
          </a:p>
          <a:p>
            <a:pPr marL="342900" indent="-342900">
              <a:buFont typeface="Arial" panose="020B0604020202020204" pitchFamily="34" charset="0"/>
              <a:buChar char="•"/>
            </a:pPr>
            <a:r>
              <a:rPr lang="en-GB" altLang="zh-CN" sz="2400" dirty="0" smtClean="0">
                <a:latin typeface="Georgia" panose="02040502050405020303" pitchFamily="18" charset="0"/>
              </a:rPr>
              <a:t>Nicknamed ‘</a:t>
            </a:r>
            <a:r>
              <a:rPr lang="en-GB" altLang="zh-CN" sz="2400" dirty="0">
                <a:latin typeface="Georgia" panose="02040502050405020303" pitchFamily="18" charset="0"/>
              </a:rPr>
              <a:t>the maiden</a:t>
            </a:r>
            <a:r>
              <a:rPr lang="en-GB" altLang="zh-CN" sz="2400" dirty="0" smtClean="0">
                <a:latin typeface="Georgia" panose="02040502050405020303" pitchFamily="18" charset="0"/>
              </a:rPr>
              <a:t>’ </a:t>
            </a:r>
          </a:p>
          <a:p>
            <a:pPr marL="342900" indent="-342900">
              <a:buFont typeface="Arial" panose="020B0604020202020204" pitchFamily="34" charset="0"/>
              <a:buChar char="•"/>
            </a:pPr>
            <a:r>
              <a:rPr lang="en-GB" altLang="zh-CN" sz="2400" dirty="0" smtClean="0">
                <a:latin typeface="Georgia" panose="02040502050405020303" pitchFamily="18" charset="0"/>
              </a:rPr>
              <a:t>Grew </a:t>
            </a:r>
            <a:r>
              <a:rPr lang="en-GB" altLang="zh-CN" sz="2400" dirty="0">
                <a:latin typeface="Georgia" panose="02040502050405020303" pitchFamily="18" charset="0"/>
              </a:rPr>
              <a:t>up in turbulent </a:t>
            </a:r>
            <a:r>
              <a:rPr lang="en-GB" altLang="zh-CN" sz="2400" dirty="0" smtClean="0">
                <a:latin typeface="Georgia" panose="02040502050405020303" pitchFamily="18" charset="0"/>
              </a:rPr>
              <a:t>times </a:t>
            </a:r>
          </a:p>
          <a:p>
            <a:pPr marL="342900" indent="-342900">
              <a:buFont typeface="Arial" panose="020B0604020202020204" pitchFamily="34" charset="0"/>
              <a:buChar char="•"/>
            </a:pPr>
            <a:r>
              <a:rPr lang="en-GB" altLang="zh-CN" sz="2400" dirty="0" smtClean="0">
                <a:latin typeface="Georgia" panose="02040502050405020303" pitchFamily="18" charset="0"/>
              </a:rPr>
              <a:t>In </a:t>
            </a:r>
            <a:r>
              <a:rPr lang="en-GB" altLang="zh-CN" sz="2400" dirty="0">
                <a:latin typeface="Georgia" panose="02040502050405020303" pitchFamily="18" charset="0"/>
              </a:rPr>
              <a:t>27 BCE, Julius Caesar’s adopted son established himself as </a:t>
            </a:r>
            <a:r>
              <a:rPr lang="en-GB" altLang="zh-CN" sz="2400" dirty="0" err="1">
                <a:latin typeface="Georgia" panose="02040502050405020303" pitchFamily="18" charset="0"/>
              </a:rPr>
              <a:t>Caeser</a:t>
            </a:r>
            <a:r>
              <a:rPr lang="en-GB" altLang="zh-CN" sz="2400" dirty="0">
                <a:latin typeface="Georgia" panose="02040502050405020303" pitchFamily="18" charset="0"/>
              </a:rPr>
              <a:t> Augustus, the first Roman emperor.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err="1" smtClean="0">
                <a:latin typeface="Georgia" panose="02040502050405020303" pitchFamily="18" charset="0"/>
              </a:rPr>
              <a:t>Virigil’s</a:t>
            </a:r>
            <a:r>
              <a:rPr lang="en-GB" altLang="zh-CN" sz="2400" dirty="0" smtClean="0">
                <a:latin typeface="Georgia" panose="02040502050405020303" pitchFamily="18" charset="0"/>
              </a:rPr>
              <a:t> </a:t>
            </a:r>
            <a:r>
              <a:rPr lang="en-GB" altLang="zh-CN" sz="2400" dirty="0">
                <a:latin typeface="Georgia" panose="02040502050405020303" pitchFamily="18" charset="0"/>
              </a:rPr>
              <a:t>early poetry caught the attention of Augustus’ cultural adviser (</a:t>
            </a:r>
            <a:r>
              <a:rPr lang="en-GB" altLang="zh-CN" sz="2400" dirty="0" smtClean="0">
                <a:latin typeface="Georgia" panose="02040502050405020303" pitchFamily="18" charset="0"/>
              </a:rPr>
              <a:t>Maecenas) </a:t>
            </a:r>
            <a:r>
              <a:rPr lang="en-GB" altLang="zh-CN" sz="2400" dirty="0">
                <a:latin typeface="Georgia" panose="02040502050405020303" pitchFamily="18" charset="0"/>
              </a:rPr>
              <a:t>who recruited the young poet to what became, in effect, the emperor’s propaganda ministry.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i="1" dirty="0">
                <a:latin typeface="Georgia" panose="02040502050405020303" pitchFamily="18" charset="0"/>
              </a:rPr>
              <a:t>The </a:t>
            </a:r>
            <a:r>
              <a:rPr lang="en-GB" altLang="zh-CN" sz="2400" i="1" dirty="0" smtClean="0">
                <a:latin typeface="Georgia" panose="02040502050405020303" pitchFamily="18" charset="0"/>
              </a:rPr>
              <a:t>Aeneid,</a:t>
            </a:r>
            <a:r>
              <a:rPr lang="en-GB" altLang="zh-CN" sz="2400" dirty="0" smtClean="0">
                <a:latin typeface="Georgia" panose="02040502050405020303" pitchFamily="18" charset="0"/>
              </a:rPr>
              <a:t> twelve-book </a:t>
            </a:r>
            <a:r>
              <a:rPr lang="en-GB" altLang="zh-CN" sz="2400" dirty="0">
                <a:latin typeface="Georgia" panose="02040502050405020303" pitchFamily="18" charset="0"/>
              </a:rPr>
              <a:t>epic poem</a:t>
            </a:r>
            <a:r>
              <a:rPr lang="en-GB" altLang="zh-CN" sz="2400" dirty="0" smtClean="0">
                <a:latin typeface="Georgia" panose="02040502050405020303" pitchFamily="18" charset="0"/>
              </a:rPr>
              <a:t>, masterpiece </a:t>
            </a:r>
          </a:p>
        </p:txBody>
      </p:sp>
    </p:spTree>
    <p:extLst>
      <p:ext uri="{BB962C8B-B14F-4D97-AF65-F5344CB8AC3E}">
        <p14:creationId xmlns:p14="http://schemas.microsoft.com/office/powerpoint/2010/main" val="3304257801"/>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73</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err="1">
                <a:latin typeface="Georgia" panose="02040502050405020303" pitchFamily="18" charset="0"/>
              </a:rPr>
              <a:t>Publius</a:t>
            </a:r>
            <a:r>
              <a:rPr lang="en-US" sz="2400" dirty="0">
                <a:latin typeface="Georgia" panose="02040502050405020303" pitchFamily="18" charset="0"/>
              </a:rPr>
              <a:t> </a:t>
            </a:r>
            <a:r>
              <a:rPr lang="en-US" sz="2400" dirty="0" err="1">
                <a:latin typeface="Georgia" panose="02040502050405020303" pitchFamily="18" charset="0"/>
              </a:rPr>
              <a:t>Vergilius</a:t>
            </a:r>
            <a:r>
              <a:rPr lang="en-US" sz="2400" dirty="0">
                <a:latin typeface="Georgia" panose="02040502050405020303" pitchFamily="18" charset="0"/>
              </a:rPr>
              <a:t> </a:t>
            </a:r>
            <a:r>
              <a:rPr lang="en-US" sz="2400" dirty="0" err="1" smtClean="0">
                <a:latin typeface="Georgia" panose="02040502050405020303" pitchFamily="18" charset="0"/>
              </a:rPr>
              <a:t>Maro</a:t>
            </a:r>
            <a:r>
              <a:rPr lang="en-US" sz="2400" dirty="0" smtClean="0">
                <a:latin typeface="Georgia" panose="02040502050405020303" pitchFamily="18" charset="0"/>
              </a:rPr>
              <a:t> (</a:t>
            </a:r>
            <a:r>
              <a:rPr lang="en-US" sz="2400" dirty="0" smtClean="0">
                <a:solidFill>
                  <a:srgbClr val="0070C0"/>
                </a:solidFill>
                <a:latin typeface="Georgia" panose="02040502050405020303" pitchFamily="18" charset="0"/>
              </a:rPr>
              <a:t>Virgil</a:t>
            </a:r>
            <a:r>
              <a:rPr lang="en-US" sz="2400" dirty="0" smtClean="0">
                <a:latin typeface="Georgia" panose="02040502050405020303" pitchFamily="18" charset="0"/>
              </a:rPr>
              <a:t>)</a:t>
            </a:r>
          </a:p>
          <a:p>
            <a:pPr algn="ctr"/>
            <a:r>
              <a:rPr lang="en-US" sz="2400" dirty="0" smtClean="0">
                <a:latin typeface="Georgia" panose="02040502050405020303" pitchFamily="18" charset="0"/>
              </a:rPr>
              <a:t>(</a:t>
            </a:r>
            <a:r>
              <a:rPr lang="en-GB" sz="2400" dirty="0" smtClean="0">
                <a:latin typeface="Georgia" panose="02040502050405020303" pitchFamily="18" charset="0"/>
              </a:rPr>
              <a:t>70 – 19 BCE</a:t>
            </a:r>
            <a:r>
              <a:rPr lang="en-US" sz="2400" dirty="0" smtClean="0">
                <a:latin typeface="Georgia" panose="02040502050405020303" pitchFamily="18" charset="0"/>
              </a:rPr>
              <a:t>)</a:t>
            </a:r>
          </a:p>
        </p:txBody>
      </p:sp>
      <p:sp>
        <p:nvSpPr>
          <p:cNvPr id="3" name="Rectangle 2"/>
          <p:cNvSpPr/>
          <p:nvPr/>
        </p:nvSpPr>
        <p:spPr>
          <a:xfrm>
            <a:off x="996948" y="1259685"/>
            <a:ext cx="3739040" cy="276999"/>
          </a:xfrm>
          <a:prstGeom prst="rect">
            <a:avLst/>
          </a:prstGeom>
        </p:spPr>
        <p:txBody>
          <a:bodyPr wrap="square">
            <a:spAutoFit/>
          </a:bodyPr>
          <a:lstStyle/>
          <a:p>
            <a:r>
              <a:rPr lang="en-GB" sz="1200" dirty="0" smtClean="0">
                <a:hlinkClick r:id="rId3"/>
              </a:rPr>
              <a:t>https</a:t>
            </a:r>
            <a:r>
              <a:rPr lang="en-GB" sz="1200" dirty="0">
                <a:hlinkClick r:id="rId3"/>
              </a:rPr>
              <a:t>://</a:t>
            </a:r>
            <a:r>
              <a:rPr lang="en-GB" sz="1200" dirty="0" smtClean="0">
                <a:hlinkClick r:id="rId3"/>
              </a:rPr>
              <a:t>www.youtube.com/watch?v=orzrnEzKbaE</a:t>
            </a:r>
            <a:r>
              <a:rPr lang="en-GB" sz="1200" dirty="0" smtClean="0"/>
              <a:t> </a:t>
            </a:r>
            <a:endParaRPr lang="en-GB" sz="1200" dirty="0"/>
          </a:p>
        </p:txBody>
      </p:sp>
      <p:pic>
        <p:nvPicPr>
          <p:cNvPr id="7170" name="Picture 2" descr="F:\EngTutorials_LearningMaterials\Image_Virgi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9632" y="1844824"/>
            <a:ext cx="2962241" cy="370280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descr="F:\EngTutorials_LearningMaterials\Image_Aeneid.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1201307"/>
            <a:ext cx="2907435" cy="43463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96948" y="859575"/>
            <a:ext cx="3924472" cy="400110"/>
          </a:xfrm>
          <a:prstGeom prst="rect">
            <a:avLst/>
          </a:prstGeom>
          <a:noFill/>
        </p:spPr>
        <p:txBody>
          <a:bodyPr wrap="none" rtlCol="0">
            <a:spAutoFit/>
          </a:bodyPr>
          <a:lstStyle/>
          <a:p>
            <a:r>
              <a:rPr lang="en-GB" sz="2000" dirty="0" smtClean="0">
                <a:latin typeface="Georgia" panose="02040502050405020303" pitchFamily="18" charset="0"/>
              </a:rPr>
              <a:t>Recitation of </a:t>
            </a:r>
            <a:r>
              <a:rPr lang="en-GB" sz="2000" i="1" dirty="0" smtClean="0">
                <a:latin typeface="Georgia" panose="02040502050405020303" pitchFamily="18" charset="0"/>
              </a:rPr>
              <a:t>The Aeneid </a:t>
            </a:r>
            <a:r>
              <a:rPr lang="en-GB" sz="2000" dirty="0" smtClean="0">
                <a:latin typeface="Georgia" panose="02040502050405020303" pitchFamily="18" charset="0"/>
              </a:rPr>
              <a:t>in Latin</a:t>
            </a:r>
            <a:endParaRPr lang="en-GB" sz="2000" dirty="0">
              <a:latin typeface="Georgia" panose="02040502050405020303" pitchFamily="18" charset="0"/>
            </a:endParaRPr>
          </a:p>
        </p:txBody>
      </p:sp>
    </p:spTree>
    <p:extLst>
      <p:ext uri="{BB962C8B-B14F-4D97-AF65-F5344CB8AC3E}">
        <p14:creationId xmlns:p14="http://schemas.microsoft.com/office/powerpoint/2010/main" val="3088854888"/>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74</a:t>
            </a:fld>
            <a:endParaRPr lang="en-GB"/>
          </a:p>
        </p:txBody>
      </p:sp>
      <p:sp>
        <p:nvSpPr>
          <p:cNvPr id="5" name="TextBox 4"/>
          <p:cNvSpPr txBox="1"/>
          <p:nvPr/>
        </p:nvSpPr>
        <p:spPr>
          <a:xfrm>
            <a:off x="765061" y="1340768"/>
            <a:ext cx="7632848" cy="4124206"/>
          </a:xfrm>
          <a:prstGeom prst="rect">
            <a:avLst/>
          </a:prstGeom>
          <a:noFill/>
        </p:spPr>
        <p:txBody>
          <a:bodyPr wrap="square" rtlCol="0">
            <a:spAutoFit/>
          </a:bodyPr>
          <a:lstStyle/>
          <a:p>
            <a:pPr algn="ctr"/>
            <a:r>
              <a:rPr lang="en-US" altLang="zh-CN" sz="3000" b="1" dirty="0" smtClean="0">
                <a:latin typeface="Georgia" panose="02040502050405020303" pitchFamily="18" charset="0"/>
              </a:rPr>
              <a:t>The Aeneid</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a:latin typeface="Georgia" panose="02040502050405020303" pitchFamily="18" charset="0"/>
              </a:rPr>
              <a:t>Out of the tragedy and destruction of the Trojan wars came a man heading West, </a:t>
            </a:r>
            <a:r>
              <a:rPr lang="en-GB" altLang="zh-CN" sz="2400" dirty="0" smtClean="0">
                <a:latin typeface="Georgia" panose="02040502050405020303" pitchFamily="18" charset="0"/>
              </a:rPr>
              <a:t>his </a:t>
            </a:r>
            <a:r>
              <a:rPr lang="en-GB" altLang="zh-CN" sz="2400" dirty="0">
                <a:latin typeface="Georgia" panose="02040502050405020303" pitchFamily="18" charset="0"/>
              </a:rPr>
              <a:t>father on his back and his small son holding his hand.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This </a:t>
            </a:r>
            <a:r>
              <a:rPr lang="en-GB" altLang="zh-CN" sz="2400" dirty="0">
                <a:latin typeface="Georgia" panose="02040502050405020303" pitchFamily="18" charset="0"/>
              </a:rPr>
              <a:t>isn't Odysseus, it's Aeneas and in that vision Virgil gives an image of the very first Romans of the Empire.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Virgil's </a:t>
            </a:r>
            <a:r>
              <a:rPr lang="en-GB" altLang="zh-CN" sz="2400" dirty="0">
                <a:latin typeface="Georgia" panose="02040502050405020303" pitchFamily="18" charset="0"/>
              </a:rPr>
              <a:t>Aeneid was the great epic poem that formed a founding narrative of Rome</a:t>
            </a:r>
            <a:r>
              <a:rPr lang="en-GB" altLang="zh-CN" sz="2400" dirty="0" smtClean="0">
                <a:latin typeface="Georgia" panose="02040502050405020303" pitchFamily="18" charset="0"/>
              </a:rPr>
              <a:t>.  </a:t>
            </a:r>
          </a:p>
          <a:p>
            <a:pPr algn="r"/>
            <a:r>
              <a:rPr lang="en-GB" altLang="zh-CN" sz="2000" dirty="0" smtClean="0">
                <a:latin typeface="Georgia" panose="02040502050405020303" pitchFamily="18" charset="0"/>
              </a:rPr>
              <a:t>(In Our Time, </a:t>
            </a:r>
            <a:r>
              <a:rPr lang="en-GB" altLang="zh-CN" sz="2000" dirty="0">
                <a:latin typeface="Georgia" panose="02040502050405020303" pitchFamily="18" charset="0"/>
              </a:rPr>
              <a:t>BBC Radio </a:t>
            </a:r>
            <a:r>
              <a:rPr lang="en-GB" altLang="zh-CN" sz="2000" dirty="0" smtClean="0">
                <a:latin typeface="Georgia" panose="02040502050405020303" pitchFamily="18" charset="0"/>
              </a:rPr>
              <a:t>4)</a:t>
            </a:r>
            <a:endParaRPr lang="en-GB" altLang="zh-CN" sz="2000" dirty="0">
              <a:latin typeface="Georgia" panose="02040502050405020303" pitchFamily="18" charset="0"/>
            </a:endParaRPr>
          </a:p>
        </p:txBody>
      </p:sp>
    </p:spTree>
    <p:extLst>
      <p:ext uri="{BB962C8B-B14F-4D97-AF65-F5344CB8AC3E}">
        <p14:creationId xmlns:p14="http://schemas.microsoft.com/office/powerpoint/2010/main" val="262574657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75</a:t>
            </a:fld>
            <a:endParaRPr lang="en-GB"/>
          </a:p>
        </p:txBody>
      </p:sp>
      <p:sp>
        <p:nvSpPr>
          <p:cNvPr id="5" name="TextBox 4"/>
          <p:cNvSpPr txBox="1"/>
          <p:nvPr/>
        </p:nvSpPr>
        <p:spPr>
          <a:xfrm>
            <a:off x="971600" y="1700808"/>
            <a:ext cx="7416824" cy="3447098"/>
          </a:xfrm>
          <a:prstGeom prst="rect">
            <a:avLst/>
          </a:prstGeom>
          <a:noFill/>
        </p:spPr>
        <p:txBody>
          <a:bodyPr wrap="square" rtlCol="0">
            <a:spAutoFit/>
          </a:bodyPr>
          <a:lstStyle/>
          <a:p>
            <a:pPr algn="ctr"/>
            <a:r>
              <a:rPr lang="en-US" altLang="zh-CN" sz="3000" b="1" dirty="0" smtClean="0">
                <a:latin typeface="Georgia" panose="02040502050405020303" pitchFamily="18" charset="0"/>
              </a:rPr>
              <a:t>The Aeneid</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Virgil started writing it </a:t>
            </a:r>
            <a:r>
              <a:rPr lang="en-GB" altLang="zh-CN" sz="2400" dirty="0">
                <a:latin typeface="Georgia" panose="02040502050405020303" pitchFamily="18" charset="0"/>
              </a:rPr>
              <a:t>around 29 </a:t>
            </a:r>
            <a:r>
              <a:rPr lang="en-GB" altLang="zh-CN" sz="2400" dirty="0" smtClean="0">
                <a:latin typeface="Georgia" panose="02040502050405020303" pitchFamily="18" charset="0"/>
              </a:rPr>
              <a:t>BCE. </a:t>
            </a:r>
          </a:p>
          <a:p>
            <a:pPr marL="342900" indent="-342900">
              <a:buFont typeface="Arial" panose="020B0604020202020204" pitchFamily="34" charset="0"/>
              <a:buChar char="•"/>
            </a:pPr>
            <a:r>
              <a:rPr lang="en-GB" altLang="zh-CN" sz="2400" dirty="0" smtClean="0">
                <a:latin typeface="Georgia" panose="02040502050405020303" pitchFamily="18" charset="0"/>
              </a:rPr>
              <a:t>Its </a:t>
            </a:r>
            <a:r>
              <a:rPr lang="en-GB" altLang="zh-CN" sz="2400" dirty="0">
                <a:latin typeface="Georgia" panose="02040502050405020303" pitchFamily="18" charset="0"/>
              </a:rPr>
              <a:t>political aim was to glorify Augustus and legitimise the dynasty he founded.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hero of the poem, Aeneas, is a Trojan, and he was briefly mentioned in the Iliad,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In </a:t>
            </a:r>
            <a:r>
              <a:rPr lang="en-GB" altLang="zh-CN" sz="2400" dirty="0">
                <a:latin typeface="Georgia" panose="02040502050405020303" pitchFamily="18" charset="0"/>
              </a:rPr>
              <a:t>Virgil’s reconstruction of history, </a:t>
            </a:r>
            <a:r>
              <a:rPr lang="en-GB" altLang="zh-CN" sz="2400" dirty="0" smtClean="0">
                <a:latin typeface="Georgia" panose="02040502050405020303" pitchFamily="18" charset="0"/>
              </a:rPr>
              <a:t>Aeneas is </a:t>
            </a:r>
            <a:r>
              <a:rPr lang="en-GB" altLang="zh-CN" sz="2400" dirty="0">
                <a:latin typeface="Georgia" panose="02040502050405020303" pitchFamily="18" charset="0"/>
              </a:rPr>
              <a:t>destined to become the ancestor of the Romans</a:t>
            </a:r>
            <a:r>
              <a:rPr lang="en-GB" altLang="zh-CN" sz="2400" dirty="0" smtClean="0">
                <a:latin typeface="Georgia" panose="02040502050405020303" pitchFamily="18" charset="0"/>
              </a:rPr>
              <a:t>.</a:t>
            </a:r>
            <a:endParaRPr lang="en-GB" altLang="zh-CN" sz="2400" dirty="0">
              <a:latin typeface="Georgia" panose="02040502050405020303" pitchFamily="18" charset="0"/>
            </a:endParaRPr>
          </a:p>
        </p:txBody>
      </p:sp>
    </p:spTree>
    <p:extLst>
      <p:ext uri="{BB962C8B-B14F-4D97-AF65-F5344CB8AC3E}">
        <p14:creationId xmlns:p14="http://schemas.microsoft.com/office/powerpoint/2010/main" val="367765505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76</a:t>
            </a:fld>
            <a:endParaRPr lang="en-GB"/>
          </a:p>
        </p:txBody>
      </p:sp>
      <p:sp>
        <p:nvSpPr>
          <p:cNvPr id="5" name="TextBox 4"/>
          <p:cNvSpPr txBox="1"/>
          <p:nvPr/>
        </p:nvSpPr>
        <p:spPr>
          <a:xfrm>
            <a:off x="971600" y="1700808"/>
            <a:ext cx="7416824" cy="3816429"/>
          </a:xfrm>
          <a:prstGeom prst="rect">
            <a:avLst/>
          </a:prstGeom>
          <a:noFill/>
        </p:spPr>
        <p:txBody>
          <a:bodyPr wrap="square" rtlCol="0">
            <a:spAutoFit/>
          </a:bodyPr>
          <a:lstStyle/>
          <a:p>
            <a:pPr algn="ctr"/>
            <a:r>
              <a:rPr lang="en-US" altLang="zh-CN" sz="3000" b="1" dirty="0" smtClean="0">
                <a:latin typeface="Georgia" panose="02040502050405020303" pitchFamily="18" charset="0"/>
              </a:rPr>
              <a:t>The Aeneid</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Made </a:t>
            </a:r>
            <a:r>
              <a:rPr lang="en-GB" altLang="zh-CN" sz="2400" dirty="0">
                <a:latin typeface="Georgia" panose="02040502050405020303" pitchFamily="18" charset="0"/>
              </a:rPr>
              <a:t>such </a:t>
            </a:r>
            <a:r>
              <a:rPr lang="en-GB" altLang="zh-CN" sz="2400" dirty="0" smtClean="0">
                <a:latin typeface="Georgia" panose="02040502050405020303" pitchFamily="18" charset="0"/>
              </a:rPr>
              <a:t>a huge </a:t>
            </a:r>
            <a:r>
              <a:rPr lang="en-GB" altLang="zh-CN" sz="2400" dirty="0">
                <a:latin typeface="Georgia" panose="02040502050405020303" pitchFamily="18" charset="0"/>
              </a:rPr>
              <a:t>impact on its audience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Became </a:t>
            </a:r>
            <a:r>
              <a:rPr lang="en-GB" altLang="zh-CN" sz="2400" dirty="0">
                <a:latin typeface="Georgia" panose="02040502050405020303" pitchFamily="18" charset="0"/>
              </a:rPr>
              <a:t>a standard text in all schools and wiped away the myths that preceded </a:t>
            </a:r>
            <a:r>
              <a:rPr lang="en-GB" altLang="zh-CN" sz="2400" dirty="0" smtClean="0">
                <a:latin typeface="Georgia" panose="02040502050405020303" pitchFamily="18" charset="0"/>
              </a:rPr>
              <a:t>it </a:t>
            </a:r>
          </a:p>
          <a:p>
            <a:pPr marL="342900" indent="-342900">
              <a:buFont typeface="Arial" panose="020B0604020202020204" pitchFamily="34" charset="0"/>
              <a:buChar char="•"/>
            </a:pPr>
            <a:r>
              <a:rPr lang="en-GB" altLang="zh-CN" sz="2400" dirty="0" smtClean="0">
                <a:latin typeface="Georgia" panose="02040502050405020303" pitchFamily="18" charset="0"/>
              </a:rPr>
              <a:t>It </a:t>
            </a:r>
            <a:r>
              <a:rPr lang="en-GB" altLang="zh-CN" sz="2400" dirty="0">
                <a:latin typeface="Georgia" panose="02040502050405020303" pitchFamily="18" charset="0"/>
              </a:rPr>
              <a:t>was written in Augustus' reign at the start of the Imperial era and has been called an apologia for Roman domination;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greatest work of literature ever </a:t>
            </a:r>
            <a:r>
              <a:rPr lang="en-GB" altLang="zh-CN" sz="2400" dirty="0" smtClean="0">
                <a:latin typeface="Georgia" panose="02040502050405020303" pitchFamily="18" charset="0"/>
              </a:rPr>
              <a:t>written</a:t>
            </a:r>
            <a:endParaRPr lang="en-GB" altLang="zh-CN" sz="2400" dirty="0">
              <a:latin typeface="Georgia" panose="02040502050405020303" pitchFamily="18" charset="0"/>
            </a:endParaRPr>
          </a:p>
          <a:p>
            <a:pPr marL="342900" indent="-342900">
              <a:buFont typeface="Arial" panose="020B0604020202020204" pitchFamily="34" charset="0"/>
              <a:buChar char="•"/>
            </a:pPr>
            <a:endParaRPr lang="en-GB" altLang="zh-CN" sz="2400" dirty="0">
              <a:latin typeface="Georgia" panose="02040502050405020303" pitchFamily="18" charset="0"/>
            </a:endParaRPr>
          </a:p>
        </p:txBody>
      </p:sp>
    </p:spTree>
    <p:extLst>
      <p:ext uri="{BB962C8B-B14F-4D97-AF65-F5344CB8AC3E}">
        <p14:creationId xmlns:p14="http://schemas.microsoft.com/office/powerpoint/2010/main" val="110355118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77</a:t>
            </a:fld>
            <a:endParaRPr lang="en-GB"/>
          </a:p>
        </p:txBody>
      </p:sp>
      <p:sp>
        <p:nvSpPr>
          <p:cNvPr id="7" name="TextBox 6"/>
          <p:cNvSpPr txBox="1"/>
          <p:nvPr/>
        </p:nvSpPr>
        <p:spPr>
          <a:xfrm>
            <a:off x="2327096" y="5657671"/>
            <a:ext cx="4909200" cy="830997"/>
          </a:xfrm>
          <a:prstGeom prst="rect">
            <a:avLst/>
          </a:prstGeom>
          <a:noFill/>
        </p:spPr>
        <p:txBody>
          <a:bodyPr wrap="square" rtlCol="0">
            <a:spAutoFit/>
          </a:bodyPr>
          <a:lstStyle/>
          <a:p>
            <a:pPr algn="ctr"/>
            <a:r>
              <a:rPr lang="en-US" sz="2400" dirty="0">
                <a:latin typeface="Georgia" panose="02040502050405020303" pitchFamily="18" charset="0"/>
              </a:rPr>
              <a:t>Quintus </a:t>
            </a:r>
            <a:r>
              <a:rPr lang="en-US" sz="2400" dirty="0" err="1">
                <a:latin typeface="Georgia" panose="02040502050405020303" pitchFamily="18" charset="0"/>
              </a:rPr>
              <a:t>Horatius</a:t>
            </a:r>
            <a:r>
              <a:rPr lang="en-US" sz="2400" dirty="0">
                <a:latin typeface="Georgia" panose="02040502050405020303" pitchFamily="18" charset="0"/>
              </a:rPr>
              <a:t> </a:t>
            </a:r>
            <a:r>
              <a:rPr lang="en-US" sz="2400" dirty="0" err="1">
                <a:latin typeface="Georgia" panose="02040502050405020303" pitchFamily="18" charset="0"/>
              </a:rPr>
              <a:t>Flaccus</a:t>
            </a:r>
            <a:r>
              <a:rPr lang="en-US" sz="2400" dirty="0">
                <a:latin typeface="Georgia" panose="02040502050405020303" pitchFamily="18" charset="0"/>
              </a:rPr>
              <a:t> </a:t>
            </a:r>
            <a:r>
              <a:rPr lang="en-US" sz="2400" dirty="0" smtClean="0">
                <a:latin typeface="Georgia" panose="02040502050405020303" pitchFamily="18" charset="0"/>
              </a:rPr>
              <a:t>(</a:t>
            </a:r>
            <a:r>
              <a:rPr lang="en-US" sz="2400" dirty="0" smtClean="0">
                <a:solidFill>
                  <a:srgbClr val="0070C0"/>
                </a:solidFill>
                <a:latin typeface="Georgia" panose="02040502050405020303" pitchFamily="18" charset="0"/>
              </a:rPr>
              <a:t>Horace</a:t>
            </a:r>
            <a:r>
              <a:rPr lang="en-US" sz="2400" dirty="0" smtClean="0">
                <a:latin typeface="Georgia" panose="02040502050405020303" pitchFamily="18" charset="0"/>
              </a:rPr>
              <a:t>)</a:t>
            </a:r>
          </a:p>
          <a:p>
            <a:pPr algn="ctr"/>
            <a:r>
              <a:rPr lang="en-US" sz="2400" dirty="0" smtClean="0">
                <a:latin typeface="Georgia" panose="02040502050405020303" pitchFamily="18" charset="0"/>
              </a:rPr>
              <a:t>(</a:t>
            </a:r>
            <a:r>
              <a:rPr lang="en-GB" sz="2400" dirty="0" smtClean="0">
                <a:latin typeface="Georgia" panose="02040502050405020303" pitchFamily="18" charset="0"/>
              </a:rPr>
              <a:t>65 – 8 BCE</a:t>
            </a:r>
            <a:r>
              <a:rPr lang="en-US" sz="2400" dirty="0" smtClean="0">
                <a:latin typeface="Georgia" panose="02040502050405020303" pitchFamily="18" charset="0"/>
              </a:rPr>
              <a:t>)</a:t>
            </a:r>
          </a:p>
        </p:txBody>
      </p:sp>
      <p:sp>
        <p:nvSpPr>
          <p:cNvPr id="3" name="Rectangle 2"/>
          <p:cNvSpPr/>
          <p:nvPr/>
        </p:nvSpPr>
        <p:spPr>
          <a:xfrm>
            <a:off x="5940151" y="6596390"/>
            <a:ext cx="2664297" cy="261610"/>
          </a:xfrm>
          <a:prstGeom prst="rect">
            <a:avLst/>
          </a:prstGeom>
        </p:spPr>
        <p:txBody>
          <a:bodyPr wrap="square">
            <a:spAutoFit/>
          </a:bodyPr>
          <a:lstStyle/>
          <a:p>
            <a:r>
              <a:rPr lang="en-GB" sz="1100" dirty="0"/>
              <a:t>https://en.wikipedia.org/wiki/Horace</a:t>
            </a:r>
          </a:p>
        </p:txBody>
      </p:sp>
      <p:pic>
        <p:nvPicPr>
          <p:cNvPr id="8194" name="Picture 2" descr="F:\EngTutorials_LearningMaterials\Image_Hora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6457" y="836073"/>
            <a:ext cx="2361079" cy="470424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EngTutorials_LearningMaterials\Image_Horace_Odes.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6984" y="836712"/>
            <a:ext cx="2654800" cy="4735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11435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78</a:t>
            </a:fld>
            <a:endParaRPr lang="en-GB"/>
          </a:p>
        </p:txBody>
      </p:sp>
      <p:sp>
        <p:nvSpPr>
          <p:cNvPr id="5" name="TextBox 4"/>
          <p:cNvSpPr txBox="1"/>
          <p:nvPr/>
        </p:nvSpPr>
        <p:spPr>
          <a:xfrm>
            <a:off x="467544" y="422652"/>
            <a:ext cx="8280920" cy="6309420"/>
          </a:xfrm>
          <a:prstGeom prst="rect">
            <a:avLst/>
          </a:prstGeom>
          <a:noFill/>
        </p:spPr>
        <p:txBody>
          <a:bodyPr wrap="square" rtlCol="0">
            <a:spAutoFit/>
          </a:bodyPr>
          <a:lstStyle/>
          <a:p>
            <a:pPr algn="ctr"/>
            <a:r>
              <a:rPr lang="en-US" altLang="zh-CN" sz="3000" b="1" dirty="0" smtClean="0">
                <a:latin typeface="Georgia" panose="02040502050405020303" pitchFamily="18" charset="0"/>
              </a:rPr>
              <a:t>Horace</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200" dirty="0">
                <a:latin typeface="Georgia" panose="02040502050405020303" pitchFamily="18" charset="0"/>
              </a:rPr>
              <a:t>S</a:t>
            </a:r>
            <a:r>
              <a:rPr lang="en-GB" altLang="zh-CN" sz="2200" dirty="0" smtClean="0">
                <a:latin typeface="Georgia" panose="02040502050405020303" pitchFamily="18" charset="0"/>
              </a:rPr>
              <a:t>on </a:t>
            </a:r>
            <a:r>
              <a:rPr lang="en-GB" altLang="zh-CN" sz="2200" dirty="0">
                <a:latin typeface="Georgia" panose="02040502050405020303" pitchFamily="18" charset="0"/>
              </a:rPr>
              <a:t>of a freed slave, but had an expensive education, partly in Athens.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a:latin typeface="Georgia" panose="02040502050405020303" pitchFamily="18" charset="0"/>
              </a:rPr>
              <a:t>S</a:t>
            </a:r>
            <a:r>
              <a:rPr lang="en-GB" altLang="zh-CN" sz="2200" dirty="0" smtClean="0">
                <a:latin typeface="Georgia" panose="02040502050405020303" pitchFamily="18" charset="0"/>
              </a:rPr>
              <a:t>erved </a:t>
            </a:r>
            <a:r>
              <a:rPr lang="en-GB" altLang="zh-CN" sz="2200" dirty="0">
                <a:latin typeface="Georgia" panose="02040502050405020303" pitchFamily="18" charset="0"/>
              </a:rPr>
              <a:t>as an officer in the republican army that Augustus defeated at the Battle of Philippi in 42 </a:t>
            </a:r>
            <a:r>
              <a:rPr lang="en-GB" altLang="zh-CN" sz="2200" dirty="0" smtClean="0">
                <a:latin typeface="Georgia" panose="02040502050405020303" pitchFamily="18" charset="0"/>
              </a:rPr>
              <a:t>BCE</a:t>
            </a:r>
          </a:p>
          <a:p>
            <a:pPr marL="342900" indent="-342900">
              <a:buFont typeface="Arial" panose="020B0604020202020204" pitchFamily="34" charset="0"/>
              <a:buChar char="•"/>
            </a:pPr>
            <a:r>
              <a:rPr lang="en-GB" altLang="zh-CN" sz="2200" dirty="0" smtClean="0">
                <a:latin typeface="Georgia" panose="02040502050405020303" pitchFamily="18" charset="0"/>
              </a:rPr>
              <a:t>After </a:t>
            </a:r>
            <a:r>
              <a:rPr lang="en-GB" altLang="zh-CN" sz="2200" dirty="0">
                <a:latin typeface="Georgia" panose="02040502050405020303" pitchFamily="18" charset="0"/>
              </a:rPr>
              <a:t>that he decided to throw in his lot with the winning side.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Maecenas</a:t>
            </a:r>
            <a:r>
              <a:rPr lang="en-GB" altLang="zh-CN" sz="2200" dirty="0">
                <a:latin typeface="Georgia" panose="02040502050405020303" pitchFamily="18" charset="0"/>
              </a:rPr>
              <a:t>, rewarded him with a farm and wangled him a civil service job.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Horace’s </a:t>
            </a:r>
            <a:r>
              <a:rPr lang="en-GB" altLang="zh-CN" sz="2200" dirty="0">
                <a:latin typeface="Georgia" panose="02040502050405020303" pitchFamily="18" charset="0"/>
              </a:rPr>
              <a:t>poetry lavishes praise on Augustus as a divine ruler.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a:latin typeface="Georgia" panose="02040502050405020303" pitchFamily="18" charset="0"/>
              </a:rPr>
              <a:t>A</a:t>
            </a:r>
            <a:r>
              <a:rPr lang="en-GB" altLang="zh-CN" sz="2200" dirty="0" smtClean="0">
                <a:latin typeface="Georgia" panose="02040502050405020303" pitchFamily="18" charset="0"/>
              </a:rPr>
              <a:t> </a:t>
            </a:r>
            <a:r>
              <a:rPr lang="en-GB" altLang="zh-CN" sz="2200" dirty="0">
                <a:latin typeface="Georgia" panose="02040502050405020303" pitchFamily="18" charset="0"/>
              </a:rPr>
              <a:t>single masterpiece, </a:t>
            </a:r>
            <a:r>
              <a:rPr lang="en-GB" altLang="zh-CN" sz="2200" i="1" dirty="0" smtClean="0">
                <a:latin typeface="Georgia" panose="02040502050405020303" pitchFamily="18" charset="0"/>
              </a:rPr>
              <a:t>The </a:t>
            </a:r>
            <a:r>
              <a:rPr lang="en-GB" altLang="zh-CN" sz="2200" i="1" dirty="0">
                <a:latin typeface="Georgia" panose="02040502050405020303" pitchFamily="18" charset="0"/>
              </a:rPr>
              <a:t>Odes</a:t>
            </a:r>
            <a:r>
              <a:rPr lang="en-GB" altLang="zh-CN" sz="2200" dirty="0">
                <a:latin typeface="Georgia" panose="02040502050405020303" pitchFamily="18" charset="0"/>
              </a:rPr>
              <a:t>, consisting of just over a hundred short personal poems.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The subjects </a:t>
            </a:r>
            <a:r>
              <a:rPr lang="en-GB" altLang="zh-CN" sz="2200" dirty="0">
                <a:latin typeface="Georgia" panose="02040502050405020303" pitchFamily="18" charset="0"/>
              </a:rPr>
              <a:t>are </a:t>
            </a:r>
            <a:r>
              <a:rPr lang="en-GB" altLang="zh-CN" sz="2200" dirty="0" smtClean="0">
                <a:latin typeface="Georgia" panose="02040502050405020303" pitchFamily="18" charset="0"/>
              </a:rPr>
              <a:t>various with no </a:t>
            </a:r>
            <a:r>
              <a:rPr lang="en-GB" altLang="zh-CN" sz="2200" dirty="0">
                <a:latin typeface="Georgia" panose="02040502050405020303" pitchFamily="18" charset="0"/>
              </a:rPr>
              <a:t>particular order.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Some </a:t>
            </a:r>
            <a:r>
              <a:rPr lang="en-GB" altLang="zh-CN" sz="2200" dirty="0">
                <a:latin typeface="Georgia" panose="02040502050405020303" pitchFamily="18" charset="0"/>
              </a:rPr>
              <a:t>congratulate Augustus on his victories, some hymn the coming of springtime or celebrate the delights of country life. Some sing the virtues of </a:t>
            </a:r>
            <a:r>
              <a:rPr lang="en-GB" altLang="zh-CN" sz="2200" dirty="0" smtClean="0">
                <a:latin typeface="Georgia" panose="02040502050405020303" pitchFamily="18" charset="0"/>
              </a:rPr>
              <a:t>wine </a:t>
            </a:r>
            <a:r>
              <a:rPr lang="en-GB" altLang="zh-CN" sz="2200" dirty="0" smtClean="0">
                <a:solidFill>
                  <a:srgbClr val="FF0000"/>
                </a:solidFill>
                <a:latin typeface="Georgia" panose="02040502050405020303" pitchFamily="18" charset="0"/>
              </a:rPr>
              <a:t>(??)</a:t>
            </a:r>
            <a:r>
              <a:rPr lang="en-GB" altLang="zh-CN" sz="2200" dirty="0" smtClean="0">
                <a:latin typeface="Georgia" panose="02040502050405020303" pitchFamily="18" charset="0"/>
              </a:rPr>
              <a:t> </a:t>
            </a:r>
            <a:r>
              <a:rPr lang="en-GB" altLang="zh-CN" sz="2200" dirty="0">
                <a:latin typeface="Georgia" panose="02040502050405020303" pitchFamily="18" charset="0"/>
              </a:rPr>
              <a:t>and invite friends to come and share </a:t>
            </a:r>
            <a:r>
              <a:rPr lang="en-GB" altLang="zh-CN" sz="2200" dirty="0" smtClean="0">
                <a:latin typeface="Georgia" panose="02040502050405020303" pitchFamily="18" charset="0"/>
              </a:rPr>
              <a:t>it.</a:t>
            </a:r>
            <a:endParaRPr lang="en-GB" altLang="zh-CN" sz="2200" dirty="0">
              <a:latin typeface="Georgia" panose="02040502050405020303" pitchFamily="18" charset="0"/>
            </a:endParaRPr>
          </a:p>
          <a:p>
            <a:pPr marL="342900" indent="-342900">
              <a:buFont typeface="Arial" panose="020B0604020202020204" pitchFamily="34" charset="0"/>
              <a:buChar char="•"/>
            </a:pPr>
            <a:endParaRPr lang="en-GB" altLang="zh-CN" sz="2400" dirty="0">
              <a:latin typeface="Georgia" panose="02040502050405020303" pitchFamily="18" charset="0"/>
            </a:endParaRPr>
          </a:p>
        </p:txBody>
      </p:sp>
    </p:spTree>
    <p:extLst>
      <p:ext uri="{BB962C8B-B14F-4D97-AF65-F5344CB8AC3E}">
        <p14:creationId xmlns:p14="http://schemas.microsoft.com/office/powerpoint/2010/main" val="4265208695"/>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79</a:t>
            </a:fld>
            <a:endParaRPr lang="en-GB"/>
          </a:p>
        </p:txBody>
      </p:sp>
      <p:sp>
        <p:nvSpPr>
          <p:cNvPr id="5" name="TextBox 4"/>
          <p:cNvSpPr txBox="1"/>
          <p:nvPr/>
        </p:nvSpPr>
        <p:spPr>
          <a:xfrm>
            <a:off x="473260" y="620688"/>
            <a:ext cx="8280920" cy="6140142"/>
          </a:xfrm>
          <a:prstGeom prst="rect">
            <a:avLst/>
          </a:prstGeom>
          <a:noFill/>
        </p:spPr>
        <p:txBody>
          <a:bodyPr wrap="square" rtlCol="0">
            <a:spAutoFit/>
          </a:bodyPr>
          <a:lstStyle/>
          <a:p>
            <a:pPr algn="ctr"/>
            <a:r>
              <a:rPr lang="en-US" altLang="zh-CN" sz="2800" b="1" dirty="0" smtClean="0">
                <a:latin typeface="Georgia" panose="02040502050405020303" pitchFamily="18" charset="0"/>
              </a:rPr>
              <a:t>Different Views on Drinking Alcohol</a:t>
            </a:r>
          </a:p>
          <a:p>
            <a:pPr algn="ctr"/>
            <a:endParaRPr lang="en-US" altLang="zh-CN" sz="900" b="1"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Chinese ancestors: </a:t>
            </a:r>
            <a:r>
              <a:rPr lang="zh-TW" altLang="en-US" sz="2200" b="1" dirty="0">
                <a:latin typeface="FangSong" panose="02010609060101010101" pitchFamily="49" charset="-122"/>
                <a:ea typeface="FangSong" panose="02010609060101010101" pitchFamily="49" charset="-122"/>
              </a:rPr>
              <a:t>魯君興，必席擇言曰：「昔者帝女令儀狄作酒而美，進之禹，</a:t>
            </a:r>
            <a:r>
              <a:rPr lang="zh-TW" altLang="en-US" sz="2200" b="1" dirty="0">
                <a:solidFill>
                  <a:srgbClr val="FF0000"/>
                </a:solidFill>
                <a:latin typeface="FangSong" panose="02010609060101010101" pitchFamily="49" charset="-122"/>
                <a:ea typeface="FangSong" panose="02010609060101010101" pitchFamily="49" charset="-122"/>
              </a:rPr>
              <a:t>禹</a:t>
            </a:r>
            <a:r>
              <a:rPr lang="zh-TW" altLang="en-US" sz="2200" b="1" dirty="0">
                <a:latin typeface="FangSong" panose="02010609060101010101" pitchFamily="49" charset="-122"/>
                <a:ea typeface="FangSong" panose="02010609060101010101" pitchFamily="49" charset="-122"/>
              </a:rPr>
              <a:t>飲而甘之，</a:t>
            </a:r>
            <a:r>
              <a:rPr lang="zh-TW" altLang="en-US" sz="2200" b="1" dirty="0">
                <a:solidFill>
                  <a:srgbClr val="FF0000"/>
                </a:solidFill>
                <a:latin typeface="FangSong" panose="02010609060101010101" pitchFamily="49" charset="-122"/>
                <a:ea typeface="FangSong" panose="02010609060101010101" pitchFamily="49" charset="-122"/>
              </a:rPr>
              <a:t>遂疏儀狄</a:t>
            </a:r>
            <a:r>
              <a:rPr lang="zh-TW" altLang="en-US" sz="2200" b="1" dirty="0">
                <a:latin typeface="FangSong" panose="02010609060101010101" pitchFamily="49" charset="-122"/>
                <a:ea typeface="FangSong" panose="02010609060101010101" pitchFamily="49" charset="-122"/>
              </a:rPr>
              <a:t>，絕旨酒，曰：</a:t>
            </a:r>
            <a:r>
              <a:rPr lang="en-US" altLang="zh-TW" sz="2200" b="1" dirty="0">
                <a:latin typeface="FangSong" panose="02010609060101010101" pitchFamily="49" charset="-122"/>
                <a:ea typeface="FangSong" panose="02010609060101010101" pitchFamily="49" charset="-122"/>
              </a:rPr>
              <a:t>『</a:t>
            </a:r>
            <a:r>
              <a:rPr lang="zh-TW" altLang="en-US" sz="2200" b="1" dirty="0">
                <a:solidFill>
                  <a:srgbClr val="FF0000"/>
                </a:solidFill>
                <a:latin typeface="FangSong" panose="02010609060101010101" pitchFamily="49" charset="-122"/>
                <a:ea typeface="FangSong" panose="02010609060101010101" pitchFamily="49" charset="-122"/>
              </a:rPr>
              <a:t>後世必有以酒亡其國者</a:t>
            </a:r>
            <a:r>
              <a:rPr lang="zh-TW" altLang="en-US" sz="2200" b="1" dirty="0">
                <a:latin typeface="FangSong" panose="02010609060101010101" pitchFamily="49" charset="-122"/>
                <a:ea typeface="FangSong" panose="02010609060101010101" pitchFamily="49" charset="-122"/>
              </a:rPr>
              <a:t>。</a:t>
            </a:r>
            <a:r>
              <a:rPr lang="en-US" altLang="zh-TW" sz="2200" b="1" dirty="0" smtClean="0">
                <a:latin typeface="FangSong" panose="02010609060101010101" pitchFamily="49" charset="-122"/>
                <a:ea typeface="FangSong" panose="02010609060101010101" pitchFamily="49" charset="-122"/>
              </a:rPr>
              <a:t>』……</a:t>
            </a:r>
            <a:r>
              <a:rPr lang="zh-TW" altLang="en-US" sz="2200" b="1" dirty="0" smtClean="0">
                <a:latin typeface="FangSong" panose="02010609060101010101" pitchFamily="49" charset="-122"/>
                <a:ea typeface="FangSong" panose="02010609060101010101" pitchFamily="49" charset="-122"/>
              </a:rPr>
              <a:t>」</a:t>
            </a:r>
            <a:r>
              <a:rPr lang="en-GB" altLang="zh-TW" sz="2200" b="1" dirty="0" smtClean="0">
                <a:latin typeface="FangSong" panose="02010609060101010101" pitchFamily="49" charset="-122"/>
                <a:ea typeface="FangSong" panose="02010609060101010101" pitchFamily="49" charset="-122"/>
              </a:rPr>
              <a:t>---</a:t>
            </a:r>
            <a:r>
              <a:rPr lang="en-US" altLang="zh-TW" sz="2200" b="1" dirty="0" smtClean="0">
                <a:latin typeface="FangSong" panose="02010609060101010101" pitchFamily="49" charset="-122"/>
                <a:ea typeface="FangSong" panose="02010609060101010101" pitchFamily="49" charset="-122"/>
              </a:rPr>
              <a:t>《</a:t>
            </a:r>
            <a:r>
              <a:rPr lang="zh-TW" altLang="en-US" sz="2200" b="1" dirty="0">
                <a:latin typeface="FangSong" panose="02010609060101010101" pitchFamily="49" charset="-122"/>
                <a:ea typeface="FangSong" panose="02010609060101010101" pitchFamily="49" charset="-122"/>
              </a:rPr>
              <a:t>戰國策</a:t>
            </a:r>
            <a:r>
              <a:rPr lang="en-US" altLang="zh-TW" sz="2200" b="1" dirty="0" smtClean="0">
                <a:latin typeface="FangSong" panose="02010609060101010101" pitchFamily="49" charset="-122"/>
                <a:ea typeface="FangSong" panose="02010609060101010101" pitchFamily="49" charset="-122"/>
              </a:rPr>
              <a:t>》</a:t>
            </a:r>
          </a:p>
          <a:p>
            <a:pPr lvl="1"/>
            <a:r>
              <a:rPr lang="zh-CN" altLang="en-US" sz="2200" b="1" dirty="0" smtClean="0">
                <a:latin typeface="FangSong" panose="02010609060101010101" pitchFamily="49" charset="-122"/>
                <a:ea typeface="FangSong" panose="02010609060101010101" pitchFamily="49" charset="-122"/>
              </a:rPr>
              <a:t>夫酒醴之近味，</a:t>
            </a:r>
            <a:r>
              <a:rPr lang="zh-CN" altLang="en-US" sz="2200" b="1" dirty="0" smtClean="0">
                <a:solidFill>
                  <a:srgbClr val="FF0000"/>
                </a:solidFill>
                <a:latin typeface="FangSong" panose="02010609060101010101" pitchFamily="49" charset="-122"/>
                <a:ea typeface="FangSong" panose="02010609060101010101" pitchFamily="49" charset="-122"/>
              </a:rPr>
              <a:t>生病之毒物</a:t>
            </a:r>
            <a:r>
              <a:rPr lang="zh-CN" altLang="en-US" sz="2200" b="1" dirty="0" smtClean="0">
                <a:latin typeface="FangSong" panose="02010609060101010101" pitchFamily="49" charset="-122"/>
                <a:ea typeface="FangSong" panose="02010609060101010101" pitchFamily="49" charset="-122"/>
              </a:rPr>
              <a:t>，</a:t>
            </a:r>
            <a:r>
              <a:rPr lang="zh-CN" altLang="en-US" sz="2200" b="1" dirty="0" smtClean="0">
                <a:solidFill>
                  <a:srgbClr val="FF0000"/>
                </a:solidFill>
                <a:latin typeface="FangSong" panose="02010609060101010101" pitchFamily="49" charset="-122"/>
                <a:ea typeface="FangSong" panose="02010609060101010101" pitchFamily="49" charset="-122"/>
              </a:rPr>
              <a:t>無毫分之細益</a:t>
            </a:r>
            <a:r>
              <a:rPr lang="zh-CN" altLang="en-US" sz="2200" b="1" dirty="0" smtClean="0">
                <a:latin typeface="FangSong" panose="02010609060101010101" pitchFamily="49" charset="-122"/>
                <a:ea typeface="FangSong" panose="02010609060101010101" pitchFamily="49" charset="-122"/>
              </a:rPr>
              <a:t>，</a:t>
            </a:r>
            <a:r>
              <a:rPr lang="zh-CN" altLang="en-US" sz="2200" b="1" dirty="0" smtClean="0">
                <a:solidFill>
                  <a:srgbClr val="FF0000"/>
                </a:solidFill>
                <a:latin typeface="FangSong" panose="02010609060101010101" pitchFamily="49" charset="-122"/>
                <a:ea typeface="FangSong" panose="02010609060101010101" pitchFamily="49" charset="-122"/>
              </a:rPr>
              <a:t>有丘山之巨損</a:t>
            </a:r>
            <a:r>
              <a:rPr lang="zh-CN" altLang="en-US" sz="2200" b="1" dirty="0" smtClean="0">
                <a:latin typeface="FangSong" panose="02010609060101010101" pitchFamily="49" charset="-122"/>
                <a:ea typeface="FangSong" panose="02010609060101010101" pitchFamily="49" charset="-122"/>
              </a:rPr>
              <a:t>。君子以之敗德，小人以之速罪。</a:t>
            </a:r>
            <a:r>
              <a:rPr lang="en-US" altLang="zh-CN" sz="2200" b="1" dirty="0" smtClean="0">
                <a:latin typeface="FangSong" panose="02010609060101010101" pitchFamily="49" charset="-122"/>
                <a:ea typeface="FangSong" panose="02010609060101010101" pitchFamily="49" charset="-122"/>
              </a:rPr>
              <a:t>---《</a:t>
            </a:r>
            <a:r>
              <a:rPr lang="zh-CN" altLang="en-US" sz="2200" b="1" dirty="0" smtClean="0">
                <a:latin typeface="FangSong" panose="02010609060101010101" pitchFamily="49" charset="-122"/>
                <a:ea typeface="FangSong" panose="02010609060101010101" pitchFamily="49" charset="-122"/>
              </a:rPr>
              <a:t>抱樸子</a:t>
            </a:r>
            <a:r>
              <a:rPr lang="en-US" altLang="zh-CN" sz="2200" b="1" dirty="0" smtClean="0">
                <a:latin typeface="FangSong" panose="02010609060101010101" pitchFamily="49" charset="-122"/>
                <a:ea typeface="FangSong" panose="02010609060101010101" pitchFamily="49" charset="-122"/>
              </a:rPr>
              <a:t>》</a:t>
            </a:r>
          </a:p>
          <a:p>
            <a:pPr lvl="1"/>
            <a:r>
              <a:rPr lang="zh-CN" altLang="en-US" sz="2200" b="1" dirty="0" smtClean="0">
                <a:latin typeface="FangSong" panose="02010609060101010101" pitchFamily="49" charset="-122"/>
                <a:ea typeface="FangSong" panose="02010609060101010101" pitchFamily="49" charset="-122"/>
              </a:rPr>
              <a:t>酒，就也；所以</a:t>
            </a:r>
            <a:r>
              <a:rPr lang="zh-CN" altLang="en-US" sz="2200" b="1" dirty="0" smtClean="0">
                <a:solidFill>
                  <a:srgbClr val="FF0000"/>
                </a:solidFill>
                <a:latin typeface="FangSong" panose="02010609060101010101" pitchFamily="49" charset="-122"/>
                <a:ea typeface="FangSong" panose="02010609060101010101" pitchFamily="49" charset="-122"/>
              </a:rPr>
              <a:t>就人之善惡</a:t>
            </a:r>
            <a:r>
              <a:rPr lang="zh-CN" altLang="en-US" sz="2200" b="1" dirty="0" smtClean="0">
                <a:latin typeface="FangSong" panose="02010609060101010101" pitchFamily="49" charset="-122"/>
                <a:ea typeface="FangSong" panose="02010609060101010101" pitchFamily="49" charset="-122"/>
              </a:rPr>
              <a:t>。</a:t>
            </a:r>
            <a:r>
              <a:rPr lang="en-US" altLang="zh-CN" sz="2200" b="1" dirty="0" smtClean="0">
                <a:latin typeface="FangSong" panose="02010609060101010101" pitchFamily="49" charset="-122"/>
                <a:ea typeface="FangSong" panose="02010609060101010101" pitchFamily="49" charset="-122"/>
              </a:rPr>
              <a:t>---《</a:t>
            </a:r>
            <a:r>
              <a:rPr lang="zh-CN" altLang="en-US" sz="2200" b="1" dirty="0" smtClean="0">
                <a:latin typeface="FangSong" panose="02010609060101010101" pitchFamily="49" charset="-122"/>
                <a:ea typeface="FangSong" panose="02010609060101010101" pitchFamily="49" charset="-122"/>
              </a:rPr>
              <a:t>本草綱目</a:t>
            </a:r>
            <a:r>
              <a:rPr lang="en-US" altLang="zh-CN" sz="2200" b="1" dirty="0" smtClean="0">
                <a:latin typeface="FangSong" panose="02010609060101010101" pitchFamily="49" charset="-122"/>
                <a:ea typeface="FangSong" panose="02010609060101010101" pitchFamily="49" charset="-122"/>
              </a:rPr>
              <a:t>》</a:t>
            </a:r>
          </a:p>
          <a:p>
            <a:pPr lvl="1"/>
            <a:r>
              <a:rPr lang="zh-CN" altLang="en-US" sz="2200" b="1" dirty="0" smtClean="0">
                <a:latin typeface="FangSong" panose="02010609060101010101" pitchFamily="49" charset="-122"/>
                <a:ea typeface="FangSong" panose="02010609060101010101" pitchFamily="49" charset="-122"/>
              </a:rPr>
              <a:t>酒能成事，亦能敗事。</a:t>
            </a:r>
            <a:r>
              <a:rPr lang="en-US" altLang="zh-CN" sz="2200" b="1" dirty="0" smtClean="0">
                <a:latin typeface="FangSong" panose="02010609060101010101" pitchFamily="49" charset="-122"/>
                <a:ea typeface="FangSong" panose="02010609060101010101" pitchFamily="49" charset="-122"/>
              </a:rPr>
              <a:t>--- </a:t>
            </a:r>
            <a:r>
              <a:rPr lang="zh-CN" altLang="en-US" sz="2200" b="1" dirty="0" smtClean="0">
                <a:latin typeface="FangSong" panose="02010609060101010101" pitchFamily="49" charset="-122"/>
                <a:ea typeface="FangSong" panose="02010609060101010101" pitchFamily="49" charset="-122"/>
              </a:rPr>
              <a:t>古人言</a:t>
            </a:r>
            <a:endParaRPr lang="en-GB" altLang="zh-CN" sz="2200" b="1" dirty="0" smtClean="0">
              <a:latin typeface="FangSong" panose="02010609060101010101" pitchFamily="49" charset="-122"/>
              <a:ea typeface="FangSong" panose="02010609060101010101" pitchFamily="49" charset="-122"/>
            </a:endParaRPr>
          </a:p>
          <a:p>
            <a:pPr marL="342900" indent="-342900">
              <a:buFont typeface="Arial" panose="020B0604020202020204" pitchFamily="34" charset="0"/>
              <a:buChar char="•"/>
            </a:pPr>
            <a:r>
              <a:rPr lang="en-GB" altLang="zh-CN" sz="2200" dirty="0" smtClean="0">
                <a:latin typeface="Georgia" panose="02040502050405020303" pitchFamily="18" charset="0"/>
              </a:rPr>
              <a:t>Buddhist views: </a:t>
            </a:r>
            <a:r>
              <a:rPr lang="en-GB" altLang="zh-HK" sz="2400" dirty="0" smtClean="0">
                <a:latin typeface="Georgia" panose="02040502050405020303" pitchFamily="18" charset="0"/>
                <a:ea typeface="FangSong" panose="02010609060101010101" pitchFamily="49" charset="-122"/>
              </a:rPr>
              <a:t>Five Precepts</a:t>
            </a:r>
            <a:r>
              <a:rPr lang="zh-HK" altLang="en-US" sz="2400" b="1" dirty="0">
                <a:latin typeface="FangSong" panose="02010609060101010101" pitchFamily="49" charset="-122"/>
                <a:ea typeface="FangSong" panose="02010609060101010101" pitchFamily="49" charset="-122"/>
              </a:rPr>
              <a:t>五</a:t>
            </a:r>
            <a:r>
              <a:rPr lang="zh-HK" altLang="en-US" sz="2400" b="1" dirty="0" smtClean="0">
                <a:latin typeface="FangSong" panose="02010609060101010101" pitchFamily="49" charset="-122"/>
                <a:ea typeface="FangSong" panose="02010609060101010101" pitchFamily="49" charset="-122"/>
              </a:rPr>
              <a:t>戒</a:t>
            </a:r>
            <a:r>
              <a:rPr lang="en-GB" altLang="zh-HK" sz="2400" dirty="0" smtClean="0">
                <a:latin typeface="Georgia" panose="02040502050405020303" pitchFamily="18" charset="0"/>
                <a:ea typeface="FangSong" panose="02010609060101010101" pitchFamily="49" charset="-122"/>
              </a:rPr>
              <a:t>(No killing, no stealing, no sexual misconduct, no lying, no drinking alcohol)</a:t>
            </a:r>
            <a:endParaRPr lang="en-GB" altLang="zh-CN" sz="2400" dirty="0">
              <a:latin typeface="Georgia" panose="02040502050405020303" pitchFamily="18" charset="0"/>
              <a:ea typeface="FangSong" panose="02010609060101010101" pitchFamily="49" charset="-122"/>
            </a:endParaRPr>
          </a:p>
          <a:p>
            <a:pPr marL="342900" indent="-342900">
              <a:buFont typeface="Arial" panose="020B0604020202020204" pitchFamily="34" charset="0"/>
              <a:buChar char="•"/>
            </a:pPr>
            <a:r>
              <a:rPr lang="en-GB" altLang="zh-CN" sz="2200" dirty="0" smtClean="0">
                <a:solidFill>
                  <a:srgbClr val="0070C0"/>
                </a:solidFill>
                <a:latin typeface="Georgia" panose="02040502050405020303" pitchFamily="18" charset="0"/>
              </a:rPr>
              <a:t>Saint David </a:t>
            </a:r>
            <a:r>
              <a:rPr lang="en-GB" altLang="zh-CN" sz="2200" dirty="0" smtClean="0">
                <a:latin typeface="Georgia" panose="02040502050405020303" pitchFamily="18" charset="0"/>
              </a:rPr>
              <a:t>founded </a:t>
            </a:r>
            <a:r>
              <a:rPr lang="en-GB" altLang="zh-CN" sz="2200" dirty="0">
                <a:latin typeface="Georgia" panose="02040502050405020303" pitchFamily="18" charset="0"/>
              </a:rPr>
              <a:t>several </a:t>
            </a:r>
            <a:r>
              <a:rPr lang="en-GB" altLang="zh-CN" sz="2200" dirty="0" smtClean="0">
                <a:latin typeface="Georgia" panose="02040502050405020303" pitchFamily="18" charset="0"/>
              </a:rPr>
              <a:t>monasteries. </a:t>
            </a:r>
            <a:r>
              <a:rPr lang="en-GB" altLang="zh-CN" sz="2200" dirty="0">
                <a:latin typeface="Georgia" panose="02040502050405020303" pitchFamily="18" charset="0"/>
              </a:rPr>
              <a:t>The rule of </a:t>
            </a:r>
            <a:r>
              <a:rPr lang="en-GB" altLang="zh-CN" sz="2200" dirty="0" smtClean="0">
                <a:latin typeface="Georgia" panose="02040502050405020303" pitchFamily="18" charset="0"/>
              </a:rPr>
              <a:t>this </a:t>
            </a:r>
            <a:r>
              <a:rPr lang="en-GB" altLang="zh-CN" sz="2200" dirty="0">
                <a:latin typeface="Georgia" panose="02040502050405020303" pitchFamily="18" charset="0"/>
              </a:rPr>
              <a:t>monastery </a:t>
            </a:r>
            <a:r>
              <a:rPr lang="en-GB" altLang="zh-CN" sz="2200" dirty="0" smtClean="0">
                <a:latin typeface="Georgia" panose="02040502050405020303" pitchFamily="18" charset="0"/>
              </a:rPr>
              <a:t>emphasised </a:t>
            </a:r>
            <a:r>
              <a:rPr lang="en-GB" altLang="zh-CN" sz="2200" dirty="0">
                <a:solidFill>
                  <a:srgbClr val="0070C0"/>
                </a:solidFill>
                <a:latin typeface="Georgia" panose="02040502050405020303" pitchFamily="18" charset="0"/>
              </a:rPr>
              <a:t>simplicity of life</a:t>
            </a:r>
            <a:r>
              <a:rPr lang="en-GB" altLang="zh-CN" sz="2200" dirty="0">
                <a:latin typeface="Georgia" panose="02040502050405020303" pitchFamily="18" charset="0"/>
              </a:rPr>
              <a:t>.  The monks did not use animals to pull the plough, but pulled it </a:t>
            </a:r>
            <a:r>
              <a:rPr lang="en-GB" altLang="zh-CN" sz="2200" dirty="0" smtClean="0">
                <a:latin typeface="Georgia" panose="02040502050405020303" pitchFamily="18" charset="0"/>
              </a:rPr>
              <a:t>by themselves</a:t>
            </a:r>
            <a:r>
              <a:rPr lang="en-GB" altLang="zh-CN" sz="2200" dirty="0">
                <a:latin typeface="Georgia" panose="02040502050405020303" pitchFamily="18" charset="0"/>
              </a:rPr>
              <a:t>.  </a:t>
            </a:r>
            <a:r>
              <a:rPr lang="en-GB" altLang="zh-CN" sz="2200" dirty="0">
                <a:solidFill>
                  <a:srgbClr val="0070C0"/>
                </a:solidFill>
                <a:latin typeface="Georgia" panose="02040502050405020303" pitchFamily="18" charset="0"/>
              </a:rPr>
              <a:t>They did not drink wine or eat meat</a:t>
            </a:r>
            <a:r>
              <a:rPr lang="en-GB" altLang="zh-CN" sz="2200" dirty="0">
                <a:latin typeface="Georgia" panose="02040502050405020303" pitchFamily="18" charset="0"/>
              </a:rPr>
              <a:t>.  David himself got the nickname </a:t>
            </a:r>
            <a:r>
              <a:rPr lang="en-GB" altLang="zh-CN" sz="2200" dirty="0" smtClean="0">
                <a:latin typeface="Georgia" panose="02040502050405020303" pitchFamily="18" charset="0"/>
              </a:rPr>
              <a:t>‘the waterman’ </a:t>
            </a:r>
            <a:r>
              <a:rPr lang="en-GB" altLang="zh-CN" sz="2200" dirty="0">
                <a:latin typeface="Georgia" panose="02040502050405020303" pitchFamily="18" charset="0"/>
              </a:rPr>
              <a:t>from the fact that he drank only water and also because he would often spend hours immersed up to his neck in cold water while he prayed</a:t>
            </a:r>
            <a:r>
              <a:rPr lang="en-GB" altLang="zh-CN" sz="2200" dirty="0" smtClean="0">
                <a:latin typeface="Georgia" panose="02040502050405020303" pitchFamily="18" charset="0"/>
              </a:rPr>
              <a:t>. (ascetic)</a:t>
            </a:r>
          </a:p>
        </p:txBody>
      </p:sp>
    </p:spTree>
    <p:extLst>
      <p:ext uri="{BB962C8B-B14F-4D97-AF65-F5344CB8AC3E}">
        <p14:creationId xmlns:p14="http://schemas.microsoft.com/office/powerpoint/2010/main" val="145683650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80</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err="1">
                <a:latin typeface="Georgia" panose="02040502050405020303" pitchFamily="18" charset="0"/>
              </a:rPr>
              <a:t>Pūblius</a:t>
            </a:r>
            <a:r>
              <a:rPr lang="en-US" sz="2400" dirty="0">
                <a:latin typeface="Georgia" panose="02040502050405020303" pitchFamily="18" charset="0"/>
              </a:rPr>
              <a:t> </a:t>
            </a:r>
            <a:r>
              <a:rPr lang="en-US" sz="2400" dirty="0" err="1">
                <a:latin typeface="Georgia" panose="02040502050405020303" pitchFamily="18" charset="0"/>
              </a:rPr>
              <a:t>Ovidius</a:t>
            </a:r>
            <a:r>
              <a:rPr lang="en-US" sz="2400" dirty="0">
                <a:latin typeface="Georgia" panose="02040502050405020303" pitchFamily="18" charset="0"/>
              </a:rPr>
              <a:t> </a:t>
            </a:r>
            <a:r>
              <a:rPr lang="en-US" sz="2400" dirty="0" err="1">
                <a:latin typeface="Georgia" panose="02040502050405020303" pitchFamily="18" charset="0"/>
              </a:rPr>
              <a:t>Nāsō</a:t>
            </a:r>
            <a:r>
              <a:rPr lang="en-US" sz="2400" dirty="0">
                <a:latin typeface="Georgia" panose="02040502050405020303" pitchFamily="18" charset="0"/>
              </a:rPr>
              <a:t> </a:t>
            </a:r>
            <a:r>
              <a:rPr lang="en-US" sz="2400" dirty="0" smtClean="0">
                <a:latin typeface="Georgia" panose="02040502050405020303" pitchFamily="18" charset="0"/>
              </a:rPr>
              <a:t>(</a:t>
            </a:r>
            <a:r>
              <a:rPr lang="en-US" sz="2400" dirty="0" smtClean="0">
                <a:solidFill>
                  <a:srgbClr val="0070C0"/>
                </a:solidFill>
                <a:latin typeface="Georgia" panose="02040502050405020303" pitchFamily="18" charset="0"/>
              </a:rPr>
              <a:t>Ovid</a:t>
            </a:r>
            <a:r>
              <a:rPr lang="en-US" sz="2400" dirty="0" smtClean="0">
                <a:latin typeface="Georgia" panose="02040502050405020303" pitchFamily="18" charset="0"/>
              </a:rPr>
              <a:t>)</a:t>
            </a:r>
          </a:p>
          <a:p>
            <a:pPr algn="ctr"/>
            <a:r>
              <a:rPr lang="en-US" sz="2400" dirty="0" smtClean="0">
                <a:latin typeface="Georgia" panose="02040502050405020303" pitchFamily="18" charset="0"/>
              </a:rPr>
              <a:t>(</a:t>
            </a:r>
            <a:r>
              <a:rPr lang="en-GB" sz="2400" dirty="0" smtClean="0">
                <a:latin typeface="Georgia" panose="02040502050405020303" pitchFamily="18" charset="0"/>
              </a:rPr>
              <a:t>43 BCE – 17/18 CE</a:t>
            </a:r>
            <a:r>
              <a:rPr lang="en-US" sz="2400" dirty="0" smtClean="0">
                <a:latin typeface="Georgia" panose="02040502050405020303" pitchFamily="18" charset="0"/>
              </a:rPr>
              <a:t>)</a:t>
            </a:r>
          </a:p>
        </p:txBody>
      </p:sp>
      <p:pic>
        <p:nvPicPr>
          <p:cNvPr id="9219" name="Picture 3" descr="F:\EngTutorials_LearningMaterials\Image_Ovi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98841" y="1340768"/>
            <a:ext cx="3643833" cy="368830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167693" y="2759448"/>
            <a:ext cx="2557967" cy="461665"/>
          </a:xfrm>
          <a:prstGeom prst="rect">
            <a:avLst/>
          </a:prstGeom>
          <a:noFill/>
        </p:spPr>
        <p:txBody>
          <a:bodyPr wrap="square" rtlCol="0">
            <a:spAutoFit/>
          </a:bodyPr>
          <a:lstStyle/>
          <a:p>
            <a:pPr algn="ctr"/>
            <a:r>
              <a:rPr lang="en-US" sz="2400" i="1" dirty="0">
                <a:latin typeface="Georgia" panose="02040502050405020303" pitchFamily="18" charset="0"/>
              </a:rPr>
              <a:t>M</a:t>
            </a:r>
            <a:r>
              <a:rPr lang="en-US" sz="2400" i="1" dirty="0" smtClean="0">
                <a:latin typeface="Georgia" panose="02040502050405020303" pitchFamily="18" charset="0"/>
              </a:rPr>
              <a:t>etamorphoses</a:t>
            </a:r>
          </a:p>
        </p:txBody>
      </p:sp>
    </p:spTree>
    <p:extLst>
      <p:ext uri="{BB962C8B-B14F-4D97-AF65-F5344CB8AC3E}">
        <p14:creationId xmlns:p14="http://schemas.microsoft.com/office/powerpoint/2010/main" val="1353925439"/>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81</a:t>
            </a:fld>
            <a:endParaRPr lang="en-GB"/>
          </a:p>
        </p:txBody>
      </p:sp>
      <p:sp>
        <p:nvSpPr>
          <p:cNvPr id="5" name="TextBox 4"/>
          <p:cNvSpPr txBox="1"/>
          <p:nvPr/>
        </p:nvSpPr>
        <p:spPr>
          <a:xfrm>
            <a:off x="899592" y="610136"/>
            <a:ext cx="7343122" cy="6247864"/>
          </a:xfrm>
          <a:prstGeom prst="rect">
            <a:avLst/>
          </a:prstGeom>
          <a:noFill/>
        </p:spPr>
        <p:txBody>
          <a:bodyPr wrap="square" rtlCol="0">
            <a:spAutoFit/>
          </a:bodyPr>
          <a:lstStyle/>
          <a:p>
            <a:pPr algn="ctr"/>
            <a:r>
              <a:rPr lang="en-US" altLang="zh-CN" sz="2800" b="1" dirty="0" smtClean="0">
                <a:latin typeface="Georgia" panose="02040502050405020303" pitchFamily="18" charset="0"/>
              </a:rPr>
              <a:t>Ovid</a:t>
            </a:r>
          </a:p>
          <a:p>
            <a:pPr algn="ctr"/>
            <a:endParaRPr lang="en-US" altLang="zh-CN" sz="2000" b="1"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A </a:t>
            </a:r>
            <a:r>
              <a:rPr lang="en-GB" altLang="zh-CN" sz="2200" dirty="0">
                <a:latin typeface="Georgia" panose="02040502050405020303" pitchFamily="18" charset="0"/>
              </a:rPr>
              <a:t>scandalous </a:t>
            </a:r>
            <a:r>
              <a:rPr lang="en-GB" altLang="zh-CN" sz="2200" dirty="0" smtClean="0">
                <a:latin typeface="Georgia" panose="02040502050405020303" pitchFamily="18" charset="0"/>
              </a:rPr>
              <a:t>reputation </a:t>
            </a:r>
          </a:p>
          <a:p>
            <a:pPr marL="342900" indent="-342900">
              <a:buFont typeface="Arial" panose="020B0604020202020204" pitchFamily="34" charset="0"/>
              <a:buChar char="•"/>
            </a:pPr>
            <a:r>
              <a:rPr lang="en-GB" altLang="zh-CN" sz="2200" dirty="0" smtClean="0">
                <a:latin typeface="Georgia" panose="02040502050405020303" pitchFamily="18" charset="0"/>
              </a:rPr>
              <a:t>Wrote impudently </a:t>
            </a:r>
            <a:r>
              <a:rPr lang="en-GB" altLang="zh-CN" sz="2200" dirty="0">
                <a:solidFill>
                  <a:srgbClr val="002060"/>
                </a:solidFill>
                <a:latin typeface="Georgia" panose="02040502050405020303" pitchFamily="18" charset="0"/>
              </a:rPr>
              <a:t>immoral poems </a:t>
            </a:r>
            <a:r>
              <a:rPr lang="en-GB" altLang="zh-CN" sz="2200" dirty="0">
                <a:latin typeface="Georgia" panose="02040502050405020303" pitchFamily="18" charset="0"/>
              </a:rPr>
              <a:t>describing his love affairs and an instruction manual on seduction.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Nine </a:t>
            </a:r>
            <a:r>
              <a:rPr lang="en-GB" altLang="zh-CN" sz="2200" dirty="0">
                <a:latin typeface="Georgia" panose="02040502050405020303" pitchFamily="18" charset="0"/>
              </a:rPr>
              <a:t>years before his death Augustus exiled him to the Black Sea. </a:t>
            </a:r>
            <a:endParaRPr lang="en-GB" altLang="zh-CN" sz="2200"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His </a:t>
            </a:r>
            <a:r>
              <a:rPr lang="en-GB" altLang="zh-CN" sz="2200" dirty="0">
                <a:latin typeface="Georgia" panose="02040502050405020303" pitchFamily="18" charset="0"/>
              </a:rPr>
              <a:t>masterpiece was </a:t>
            </a:r>
            <a:r>
              <a:rPr lang="en-GB" altLang="zh-CN" sz="2200" i="1" dirty="0" smtClean="0">
                <a:latin typeface="Georgia" panose="02040502050405020303" pitchFamily="18" charset="0"/>
              </a:rPr>
              <a:t>The</a:t>
            </a:r>
            <a:r>
              <a:rPr lang="en-GB" altLang="zh-CN" sz="2200" dirty="0" smtClean="0">
                <a:latin typeface="Georgia" panose="02040502050405020303" pitchFamily="18" charset="0"/>
              </a:rPr>
              <a:t> </a:t>
            </a:r>
            <a:r>
              <a:rPr lang="en-GB" altLang="zh-CN" sz="2200" i="1" dirty="0">
                <a:latin typeface="Georgia" panose="02040502050405020303" pitchFamily="18" charset="0"/>
              </a:rPr>
              <a:t>Metamorphoses </a:t>
            </a:r>
            <a:endParaRPr lang="en-GB" altLang="zh-CN" sz="2200" i="1" dirty="0" smtClean="0">
              <a:latin typeface="Georgia" panose="02040502050405020303" pitchFamily="18" charset="0"/>
            </a:endParaRPr>
          </a:p>
          <a:p>
            <a:pPr marL="342900" indent="-342900">
              <a:buFont typeface="Arial" panose="020B0604020202020204" pitchFamily="34" charset="0"/>
              <a:buChar char="•"/>
            </a:pPr>
            <a:r>
              <a:rPr lang="en-GB" altLang="zh-CN" sz="2200" dirty="0" smtClean="0">
                <a:latin typeface="Georgia" panose="02040502050405020303" pitchFamily="18" charset="0"/>
              </a:rPr>
              <a:t>It </a:t>
            </a:r>
            <a:r>
              <a:rPr lang="en-GB" altLang="zh-CN" sz="2200" dirty="0">
                <a:latin typeface="Georgia" panose="02040502050405020303" pitchFamily="18" charset="0"/>
              </a:rPr>
              <a:t>is an epic poem with a medley or mixture of myths covering the history of the world from the creation to the deification of Julius Caesar</a:t>
            </a:r>
            <a:r>
              <a:rPr lang="en-GB" altLang="zh-CN" sz="2200" dirty="0" smtClean="0">
                <a:latin typeface="Georgia" panose="02040502050405020303" pitchFamily="18" charset="0"/>
              </a:rPr>
              <a:t>. </a:t>
            </a:r>
          </a:p>
          <a:p>
            <a:pPr marL="342900" indent="-342900">
              <a:buFont typeface="Arial" panose="020B0604020202020204" pitchFamily="34" charset="0"/>
              <a:buChar char="•"/>
            </a:pPr>
            <a:r>
              <a:rPr lang="en-GB" altLang="zh-CN" sz="2200" dirty="0" smtClean="0">
                <a:latin typeface="Georgia" panose="02040502050405020303" pitchFamily="18" charset="0"/>
              </a:rPr>
              <a:t>In </a:t>
            </a:r>
            <a:r>
              <a:rPr lang="en-GB" altLang="zh-CN" sz="2200" dirty="0">
                <a:latin typeface="Georgia" panose="02040502050405020303" pitchFamily="18" charset="0"/>
              </a:rPr>
              <a:t>this poem </a:t>
            </a:r>
            <a:r>
              <a:rPr lang="en-GB" altLang="zh-CN" sz="2200" dirty="0">
                <a:solidFill>
                  <a:srgbClr val="002060"/>
                </a:solidFill>
                <a:latin typeface="Georgia" panose="02040502050405020303" pitchFamily="18" charset="0"/>
              </a:rPr>
              <a:t>gods and goddesses are shown not only lustful but horribly vindictive and </a:t>
            </a:r>
            <a:r>
              <a:rPr lang="en-GB" altLang="zh-CN" sz="2200" dirty="0" smtClean="0">
                <a:solidFill>
                  <a:srgbClr val="002060"/>
                </a:solidFill>
                <a:latin typeface="Georgia" panose="02040502050405020303" pitchFamily="18" charset="0"/>
              </a:rPr>
              <a:t>vain</a:t>
            </a:r>
            <a:r>
              <a:rPr lang="en-GB" altLang="zh-CN" sz="2200" dirty="0" smtClean="0">
                <a:latin typeface="Georgia" panose="02040502050405020303" pitchFamily="18" charset="0"/>
              </a:rPr>
              <a:t>.</a:t>
            </a:r>
          </a:p>
          <a:p>
            <a:pPr marL="342900" indent="-342900">
              <a:buFont typeface="Arial" panose="020B0604020202020204" pitchFamily="34" charset="0"/>
              <a:buChar char="•"/>
            </a:pPr>
            <a:r>
              <a:rPr lang="en-GB" altLang="zh-CN" sz="2200" dirty="0">
                <a:latin typeface="Georgia" panose="02040502050405020303" pitchFamily="18" charset="0"/>
              </a:rPr>
              <a:t>The </a:t>
            </a:r>
            <a:r>
              <a:rPr lang="en-GB" altLang="zh-CN" sz="2200" dirty="0">
                <a:solidFill>
                  <a:srgbClr val="002060"/>
                </a:solidFill>
                <a:latin typeface="Georgia" panose="02040502050405020303" pitchFamily="18" charset="0"/>
              </a:rPr>
              <a:t>influence</a:t>
            </a:r>
            <a:r>
              <a:rPr lang="en-GB" altLang="zh-CN" sz="2200" dirty="0">
                <a:latin typeface="Georgia" panose="02040502050405020303" pitchFamily="18" charset="0"/>
              </a:rPr>
              <a:t> of </a:t>
            </a:r>
            <a:r>
              <a:rPr lang="en-GB" altLang="zh-CN" sz="2200" i="1" dirty="0" smtClean="0">
                <a:latin typeface="Georgia" panose="02040502050405020303" pitchFamily="18" charset="0"/>
              </a:rPr>
              <a:t>The</a:t>
            </a:r>
            <a:r>
              <a:rPr lang="en-GB" altLang="zh-CN" sz="2200" dirty="0" smtClean="0">
                <a:latin typeface="Georgia" panose="02040502050405020303" pitchFamily="18" charset="0"/>
              </a:rPr>
              <a:t> </a:t>
            </a:r>
            <a:r>
              <a:rPr lang="en-GB" altLang="zh-CN" sz="2200" i="1" dirty="0">
                <a:latin typeface="Georgia" panose="02040502050405020303" pitchFamily="18" charset="0"/>
              </a:rPr>
              <a:t>Metamorphoses</a:t>
            </a:r>
            <a:r>
              <a:rPr lang="en-GB" altLang="zh-CN" sz="2200" dirty="0">
                <a:latin typeface="Georgia" panose="02040502050405020303" pitchFamily="18" charset="0"/>
              </a:rPr>
              <a:t> </a:t>
            </a:r>
            <a:r>
              <a:rPr lang="en-GB" altLang="zh-CN" sz="2200" dirty="0">
                <a:solidFill>
                  <a:srgbClr val="002060"/>
                </a:solidFill>
                <a:latin typeface="Georgia" panose="02040502050405020303" pitchFamily="18" charset="0"/>
              </a:rPr>
              <a:t>spread much wider than literature</a:t>
            </a:r>
            <a:r>
              <a:rPr lang="en-GB" altLang="zh-CN" sz="2200" dirty="0" smtClean="0">
                <a:latin typeface="Georgia" panose="02040502050405020303" pitchFamily="18" charset="0"/>
              </a:rPr>
              <a:t>. </a:t>
            </a:r>
            <a:r>
              <a:rPr lang="en-GB" altLang="zh-CN" sz="2200" dirty="0">
                <a:latin typeface="Georgia" panose="02040502050405020303" pitchFamily="18" charset="0"/>
              </a:rPr>
              <a:t>Countless paintings and sculptures in the Renaissance took their inspiration from the stories Ovid tells. </a:t>
            </a:r>
            <a:r>
              <a:rPr lang="en-GB" altLang="zh-CN" sz="2200" dirty="0" smtClean="0">
                <a:latin typeface="Georgia" panose="02040502050405020303" pitchFamily="18" charset="0"/>
              </a:rPr>
              <a:t>(</a:t>
            </a:r>
            <a:r>
              <a:rPr lang="en-GB" altLang="zh-CN" sz="2200" dirty="0" smtClean="0">
                <a:solidFill>
                  <a:srgbClr val="FF0000"/>
                </a:solidFill>
                <a:latin typeface="Georgia" panose="02040502050405020303" pitchFamily="18" charset="0"/>
              </a:rPr>
              <a:t>Danger!</a:t>
            </a:r>
            <a:r>
              <a:rPr lang="en-GB" altLang="zh-CN" sz="2200" dirty="0" smtClean="0">
                <a:latin typeface="Georgia" panose="02040502050405020303" pitchFamily="18" charset="0"/>
              </a:rPr>
              <a:t>)</a:t>
            </a:r>
            <a:endParaRPr lang="en-GB" altLang="zh-CN" sz="2200" dirty="0">
              <a:latin typeface="Georgia" panose="02040502050405020303" pitchFamily="18" charset="0"/>
            </a:endParaRPr>
          </a:p>
          <a:p>
            <a:pPr marL="342900" indent="-342900">
              <a:buFont typeface="Arial" panose="020B0604020202020204" pitchFamily="34" charset="0"/>
              <a:buChar char="•"/>
            </a:pPr>
            <a:endParaRPr lang="en-GB" altLang="zh-CN" sz="2200" dirty="0">
              <a:latin typeface="Georgia" panose="02040502050405020303" pitchFamily="18" charset="0"/>
            </a:endParaRPr>
          </a:p>
        </p:txBody>
      </p:sp>
    </p:spTree>
    <p:extLst>
      <p:ext uri="{BB962C8B-B14F-4D97-AF65-F5344CB8AC3E}">
        <p14:creationId xmlns:p14="http://schemas.microsoft.com/office/powerpoint/2010/main" val="4195334005"/>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82</a:t>
            </a:fld>
            <a:endParaRPr lang="en-GB"/>
          </a:p>
        </p:txBody>
      </p:sp>
      <p:sp>
        <p:nvSpPr>
          <p:cNvPr id="5" name="TextBox 4"/>
          <p:cNvSpPr txBox="1"/>
          <p:nvPr/>
        </p:nvSpPr>
        <p:spPr>
          <a:xfrm>
            <a:off x="899592" y="1196752"/>
            <a:ext cx="7344816" cy="4555093"/>
          </a:xfrm>
          <a:prstGeom prst="rect">
            <a:avLst/>
          </a:prstGeom>
          <a:noFill/>
        </p:spPr>
        <p:txBody>
          <a:bodyPr wrap="square" rtlCol="0">
            <a:spAutoFit/>
          </a:bodyPr>
          <a:lstStyle/>
          <a:p>
            <a:pPr algn="ctr"/>
            <a:r>
              <a:rPr lang="en-US" altLang="zh-CN" sz="2800" b="1" dirty="0" smtClean="0">
                <a:latin typeface="Georgia" panose="02040502050405020303" pitchFamily="18" charset="0"/>
              </a:rPr>
              <a:t>Plato’s God</a:t>
            </a:r>
          </a:p>
          <a:p>
            <a:pPr algn="ctr"/>
            <a:endParaRPr lang="en-US" altLang="zh-CN" sz="2000" b="1" dirty="0" smtClean="0">
              <a:latin typeface="Georgia" panose="02040502050405020303" pitchFamily="18" charset="0"/>
            </a:endParaRPr>
          </a:p>
          <a:p>
            <a:r>
              <a:rPr lang="en-GB" altLang="zh-CN" sz="2200" dirty="0" smtClean="0">
                <a:latin typeface="Georgia" panose="02040502050405020303" pitchFamily="18" charset="0"/>
              </a:rPr>
              <a:t>Since God is good, He made the world after the pattern of the eternal; being without jealousy, He wanted everything as like Himself as possible. ‘God desired that all things should be good, and nothing bad, as far as possible.’</a:t>
            </a:r>
          </a:p>
          <a:p>
            <a:endParaRPr lang="en-GB" altLang="zh-CN" sz="2200" dirty="0">
              <a:latin typeface="Georgia" panose="02040502050405020303" pitchFamily="18" charset="0"/>
            </a:endParaRPr>
          </a:p>
          <a:p>
            <a:r>
              <a:rPr lang="en-GB" altLang="zh-CN" sz="2200" dirty="0" smtClean="0">
                <a:latin typeface="Georgia" panose="02040502050405020303" pitchFamily="18" charset="0"/>
              </a:rPr>
              <a:t>Thus it appears that Plato’s God, unlike the Jewish and Christian God, did not create the world out of nothing, but rearranged pre-existing material. </a:t>
            </a:r>
          </a:p>
          <a:p>
            <a:endParaRPr lang="en-GB" altLang="zh-CN" sz="2200" dirty="0">
              <a:latin typeface="Georgia" panose="02040502050405020303" pitchFamily="18" charset="0"/>
            </a:endParaRPr>
          </a:p>
          <a:p>
            <a:pPr algn="r"/>
            <a:r>
              <a:rPr lang="en-GB" altLang="zh-CN" sz="2200" i="1" dirty="0" smtClean="0">
                <a:latin typeface="Georgia" panose="02040502050405020303" pitchFamily="18" charset="0"/>
              </a:rPr>
              <a:t>A History of Western Philosophy</a:t>
            </a:r>
            <a:r>
              <a:rPr lang="en-GB" altLang="zh-CN" sz="2200" dirty="0" smtClean="0">
                <a:latin typeface="Georgia" panose="02040502050405020303" pitchFamily="18" charset="0"/>
              </a:rPr>
              <a:t>, Bertrand Russell</a:t>
            </a:r>
          </a:p>
          <a:p>
            <a:pPr algn="r"/>
            <a:r>
              <a:rPr lang="en-GB" altLang="zh-CN" sz="2200" i="1" dirty="0" smtClean="0">
                <a:latin typeface="Georgia" panose="02040502050405020303" pitchFamily="18" charset="0"/>
              </a:rPr>
              <a:t>p143</a:t>
            </a:r>
            <a:endParaRPr lang="en-GB" altLang="zh-CN" sz="2200" i="1" dirty="0">
              <a:latin typeface="Georgia" panose="02040502050405020303" pitchFamily="18" charset="0"/>
            </a:endParaRPr>
          </a:p>
        </p:txBody>
      </p:sp>
    </p:spTree>
    <p:extLst>
      <p:ext uri="{BB962C8B-B14F-4D97-AF65-F5344CB8AC3E}">
        <p14:creationId xmlns:p14="http://schemas.microsoft.com/office/powerpoint/2010/main" val="381499930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83</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Edward Gibbon</a:t>
            </a:r>
          </a:p>
          <a:p>
            <a:pPr algn="ctr"/>
            <a:r>
              <a:rPr lang="en-US" sz="2400" dirty="0" smtClean="0">
                <a:latin typeface="Georgia" panose="02040502050405020303" pitchFamily="18" charset="0"/>
              </a:rPr>
              <a:t>(</a:t>
            </a:r>
            <a:r>
              <a:rPr lang="en-GB" sz="2400" dirty="0" smtClean="0">
                <a:latin typeface="Georgia" panose="02040502050405020303" pitchFamily="18" charset="0"/>
              </a:rPr>
              <a:t>1737 – 1794</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https://en.wikipedia.org/wiki/Geoffrey_Chaucer</a:t>
            </a:r>
          </a:p>
        </p:txBody>
      </p:sp>
      <p:pic>
        <p:nvPicPr>
          <p:cNvPr id="10242" name="Picture 2" descr="F:\EngTutorials_LearningMaterials\Image_Gibb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2544" y="1423200"/>
            <a:ext cx="3480805" cy="4166417"/>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3" descr="F:\EngTutorials_LearningMaterials\Image_Deline&amp;FallofRomanEmpi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309073"/>
            <a:ext cx="2942338" cy="4280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64758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84</a:t>
            </a:fld>
            <a:endParaRPr lang="en-GB"/>
          </a:p>
        </p:txBody>
      </p:sp>
      <p:sp>
        <p:nvSpPr>
          <p:cNvPr id="5" name="TextBox 4"/>
          <p:cNvSpPr txBox="1"/>
          <p:nvPr/>
        </p:nvSpPr>
        <p:spPr>
          <a:xfrm>
            <a:off x="1331640" y="1772816"/>
            <a:ext cx="6479026" cy="3046988"/>
          </a:xfrm>
          <a:prstGeom prst="rect">
            <a:avLst/>
          </a:prstGeom>
          <a:noFill/>
        </p:spPr>
        <p:txBody>
          <a:bodyPr wrap="square" rtlCol="0">
            <a:spAutoFit/>
          </a:bodyPr>
          <a:lstStyle/>
          <a:p>
            <a:pPr algn="ctr"/>
            <a:r>
              <a:rPr lang="en-US" altLang="zh-CN" sz="2800" b="1" dirty="0" smtClean="0">
                <a:latin typeface="Georgia" panose="02040502050405020303" pitchFamily="18" charset="0"/>
              </a:rPr>
              <a:t>Edward Gibbon</a:t>
            </a:r>
          </a:p>
          <a:p>
            <a:pPr algn="ctr"/>
            <a:endParaRPr lang="en-US" altLang="zh-CN" sz="2000" b="1" dirty="0" smtClean="0">
              <a:latin typeface="Georgia" panose="02040502050405020303" pitchFamily="18" charset="0"/>
            </a:endParaRPr>
          </a:p>
          <a:p>
            <a:r>
              <a:rPr lang="en-GB" altLang="zh-CN" sz="2400" dirty="0" smtClean="0">
                <a:latin typeface="Georgia" panose="02040502050405020303" pitchFamily="18" charset="0"/>
              </a:rPr>
              <a:t>The </a:t>
            </a:r>
            <a:r>
              <a:rPr lang="en-GB" altLang="zh-CN" sz="2400" dirty="0">
                <a:latin typeface="Georgia" panose="02040502050405020303" pitchFamily="18" charset="0"/>
              </a:rPr>
              <a:t>root cause of Roman societal collapse was </a:t>
            </a:r>
            <a:endParaRPr lang="en-GB" altLang="zh-CN" sz="2400" dirty="0" smtClean="0">
              <a:latin typeface="Georgia" panose="02040502050405020303" pitchFamily="18" charset="0"/>
            </a:endParaRPr>
          </a:p>
          <a:p>
            <a:pPr marL="342900" indent="-342900">
              <a:buFont typeface="Arial" panose="020B0604020202020204" pitchFamily="34" charset="0"/>
              <a:buChar char="•"/>
            </a:pPr>
            <a:r>
              <a:rPr lang="en-GB" altLang="zh-CN" sz="2400" dirty="0">
                <a:latin typeface="Georgia" panose="02040502050405020303" pitchFamily="18" charset="0"/>
              </a:rPr>
              <a:t>t</a:t>
            </a:r>
            <a:r>
              <a:rPr lang="en-GB" altLang="zh-CN" sz="2400" dirty="0" smtClean="0">
                <a:latin typeface="Georgia" panose="02040502050405020303" pitchFamily="18" charset="0"/>
              </a:rPr>
              <a:t>heir </a:t>
            </a:r>
            <a:r>
              <a:rPr lang="en-GB" altLang="zh-CN" sz="2400" dirty="0">
                <a:latin typeface="Georgia" panose="02040502050405020303" pitchFamily="18" charset="0"/>
              </a:rPr>
              <a:t>loss of civic </a:t>
            </a:r>
            <a:r>
              <a:rPr lang="en-GB" altLang="zh-CN" sz="2400" dirty="0" smtClean="0">
                <a:latin typeface="Georgia" panose="02040502050405020303" pitchFamily="18" charset="0"/>
              </a:rPr>
              <a:t>virtue</a:t>
            </a:r>
          </a:p>
          <a:p>
            <a:pPr marL="342900" indent="-342900">
              <a:buFont typeface="Arial" panose="020B0604020202020204" pitchFamily="34" charset="0"/>
              <a:buChar char="•"/>
            </a:pPr>
            <a:r>
              <a:rPr lang="en-GB" altLang="zh-CN" sz="2400" dirty="0">
                <a:latin typeface="Georgia" panose="02040502050405020303" pitchFamily="18" charset="0"/>
              </a:rPr>
              <a:t>t</a:t>
            </a:r>
            <a:r>
              <a:rPr lang="en-GB" altLang="zh-CN" sz="2400" dirty="0" smtClean="0">
                <a:latin typeface="Georgia" panose="02040502050405020303" pitchFamily="18" charset="0"/>
              </a:rPr>
              <a:t>heir loss of individual morality</a:t>
            </a:r>
          </a:p>
          <a:p>
            <a:pPr marL="342900" indent="-342900">
              <a:buFont typeface="Arial" panose="020B0604020202020204" pitchFamily="34" charset="0"/>
              <a:buChar char="•"/>
            </a:pPr>
            <a:r>
              <a:rPr lang="en-GB" altLang="zh-CN" sz="2400" dirty="0" smtClean="0">
                <a:latin typeface="Georgia" panose="02040502050405020303" pitchFamily="18" charset="0"/>
              </a:rPr>
              <a:t>the </a:t>
            </a:r>
            <a:r>
              <a:rPr lang="en-GB" altLang="zh-CN" sz="2400" dirty="0">
                <a:latin typeface="Georgia" panose="02040502050405020303" pitchFamily="18" charset="0"/>
              </a:rPr>
              <a:t>decay of </a:t>
            </a:r>
            <a:r>
              <a:rPr lang="en-GB" altLang="zh-CN" sz="2400" dirty="0" smtClean="0">
                <a:latin typeface="Georgia" panose="02040502050405020303" pitchFamily="18" charset="0"/>
              </a:rPr>
              <a:t>religion</a:t>
            </a:r>
          </a:p>
          <a:p>
            <a:pPr marL="342900" indent="-342900">
              <a:buFont typeface="Arial" panose="020B0604020202020204" pitchFamily="34" charset="0"/>
              <a:buChar char="•"/>
            </a:pPr>
            <a:endParaRPr lang="en-GB" altLang="zh-CN" sz="2400" dirty="0">
              <a:latin typeface="Georgia" panose="02040502050405020303" pitchFamily="18" charset="0"/>
            </a:endParaRPr>
          </a:p>
          <a:p>
            <a:pPr marL="342900" indent="-342900">
              <a:buFont typeface="Arial" panose="020B0604020202020204" pitchFamily="34" charset="0"/>
              <a:buChar char="•"/>
            </a:pPr>
            <a:r>
              <a:rPr lang="en-GB" altLang="zh-CN" sz="2400" dirty="0" smtClean="0">
                <a:latin typeface="Georgia" panose="02040502050405020303" pitchFamily="18" charset="0"/>
              </a:rPr>
              <a:t>Roman Empire (27 BCE – 476 CE)</a:t>
            </a:r>
            <a:endParaRPr lang="en-GB" altLang="zh-CN" sz="2400" dirty="0">
              <a:latin typeface="Georgia" panose="02040502050405020303" pitchFamily="18" charset="0"/>
            </a:endParaRPr>
          </a:p>
        </p:txBody>
      </p:sp>
    </p:spTree>
    <p:extLst>
      <p:ext uri="{BB962C8B-B14F-4D97-AF65-F5344CB8AC3E}">
        <p14:creationId xmlns:p14="http://schemas.microsoft.com/office/powerpoint/2010/main" val="140915046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85</a:t>
            </a:fld>
            <a:endParaRPr lang="en-GB"/>
          </a:p>
        </p:txBody>
      </p:sp>
      <p:sp>
        <p:nvSpPr>
          <p:cNvPr id="5" name="TextBox 4"/>
          <p:cNvSpPr txBox="1"/>
          <p:nvPr/>
        </p:nvSpPr>
        <p:spPr>
          <a:xfrm>
            <a:off x="1403648" y="1484784"/>
            <a:ext cx="6264696" cy="3847207"/>
          </a:xfrm>
          <a:prstGeom prst="rect">
            <a:avLst/>
          </a:prstGeom>
          <a:noFill/>
        </p:spPr>
        <p:txBody>
          <a:bodyPr wrap="square" rtlCol="0">
            <a:spAutoFit/>
          </a:bodyPr>
          <a:lstStyle/>
          <a:p>
            <a:pPr algn="ctr"/>
            <a:r>
              <a:rPr lang="zh-CN" altLang="en-US" sz="3200" b="1" dirty="0" smtClean="0">
                <a:latin typeface="FangSong" panose="02010609060101010101" pitchFamily="49" charset="-122"/>
                <a:ea typeface="FangSong" panose="02010609060101010101" pitchFamily="49" charset="-122"/>
              </a:rPr>
              <a:t>神</a:t>
            </a:r>
            <a:r>
              <a:rPr lang="zh-CN" altLang="en-US" sz="2800" dirty="0" smtClean="0"/>
              <a:t> </a:t>
            </a:r>
            <a:r>
              <a:rPr lang="en-GB" altLang="zh-CN" sz="2800" dirty="0" smtClean="0"/>
              <a:t>in traditional Chinese culture</a:t>
            </a:r>
            <a:endParaRPr lang="en-US" altLang="zh-CN" sz="2800" b="1" dirty="0" smtClean="0">
              <a:latin typeface="Georgia" panose="02040502050405020303" pitchFamily="18" charset="0"/>
            </a:endParaRPr>
          </a:p>
          <a:p>
            <a:pPr algn="ctr"/>
            <a:endParaRPr lang="en-US" altLang="zh-CN" sz="2000" b="1" dirty="0" smtClean="0">
              <a:latin typeface="Georgia" panose="02040502050405020303" pitchFamily="18" charset="0"/>
            </a:endParaRPr>
          </a:p>
          <a:p>
            <a:pPr lvl="2"/>
            <a:r>
              <a:rPr lang="zh-TW" altLang="en-US" sz="2400" b="1" dirty="0">
                <a:latin typeface="FangSong" panose="02010609060101010101" pitchFamily="49" charset="-122"/>
                <a:ea typeface="FangSong" panose="02010609060101010101" pitchFamily="49" charset="-122"/>
              </a:rPr>
              <a:t>神，天神引出萬物者也</a:t>
            </a:r>
            <a:r>
              <a:rPr lang="zh-TW" altLang="en-US" sz="2400" b="1" dirty="0" smtClean="0">
                <a:latin typeface="FangSong" panose="02010609060101010101" pitchFamily="49" charset="-122"/>
                <a:ea typeface="FangSong" panose="02010609060101010101" pitchFamily="49" charset="-122"/>
              </a:rPr>
              <a:t>。</a:t>
            </a:r>
            <a:endParaRPr lang="en-GB" altLang="zh-TW" sz="2400" b="1" dirty="0" smtClean="0">
              <a:latin typeface="FangSong" panose="02010609060101010101" pitchFamily="49" charset="-122"/>
              <a:ea typeface="FangSong" panose="02010609060101010101" pitchFamily="49" charset="-122"/>
            </a:endParaRPr>
          </a:p>
          <a:p>
            <a:pPr lvl="4"/>
            <a:r>
              <a:rPr lang="en-US" altLang="zh-TW" sz="2400" b="1" dirty="0" smtClean="0">
                <a:latin typeface="FangSong" panose="02010609060101010101" pitchFamily="49" charset="-122"/>
                <a:ea typeface="FangSong" panose="02010609060101010101" pitchFamily="49" charset="-122"/>
              </a:rPr>
              <a:t>——《</a:t>
            </a:r>
            <a:r>
              <a:rPr lang="zh-CN" altLang="en-US" sz="2400" b="1" dirty="0">
                <a:latin typeface="FangSong" panose="02010609060101010101" pitchFamily="49" charset="-122"/>
                <a:ea typeface="FangSong" panose="02010609060101010101" pitchFamily="49" charset="-122"/>
              </a:rPr>
              <a:t>說文解字</a:t>
            </a:r>
            <a:r>
              <a:rPr lang="en-US" altLang="zh-TW" sz="2400" b="1" dirty="0" smtClean="0">
                <a:latin typeface="FangSong" panose="02010609060101010101" pitchFamily="49" charset="-122"/>
                <a:ea typeface="FangSong" panose="02010609060101010101" pitchFamily="49" charset="-122"/>
              </a:rPr>
              <a:t>》</a:t>
            </a:r>
            <a:endParaRPr lang="en-US" altLang="zh-TW" sz="2400" b="1" dirty="0">
              <a:latin typeface="FangSong" panose="02010609060101010101" pitchFamily="49" charset="-122"/>
              <a:ea typeface="FangSong" panose="02010609060101010101" pitchFamily="49" charset="-122"/>
            </a:endParaRPr>
          </a:p>
          <a:p>
            <a:pPr lvl="2"/>
            <a:endParaRPr lang="zh-TW" altLang="en-US" sz="2400" b="1" dirty="0">
              <a:latin typeface="FangSong" panose="02010609060101010101" pitchFamily="49" charset="-122"/>
              <a:ea typeface="FangSong" panose="02010609060101010101" pitchFamily="49" charset="-122"/>
            </a:endParaRPr>
          </a:p>
          <a:p>
            <a:pPr lvl="2"/>
            <a:r>
              <a:rPr lang="zh-TW" altLang="en-US" sz="2400" b="1" dirty="0">
                <a:latin typeface="FangSong" panose="02010609060101010101" pitchFamily="49" charset="-122"/>
                <a:ea typeface="FangSong" panose="02010609060101010101" pitchFamily="49" charset="-122"/>
              </a:rPr>
              <a:t>神，聰明正直而壹者也。</a:t>
            </a:r>
          </a:p>
          <a:p>
            <a:pPr lvl="4"/>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左傳</a:t>
            </a:r>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莊公三十二年</a:t>
            </a:r>
            <a:r>
              <a:rPr lang="en-US" altLang="zh-TW" sz="2400" b="1" dirty="0">
                <a:latin typeface="FangSong" panose="02010609060101010101" pitchFamily="49" charset="-122"/>
                <a:ea typeface="FangSong" panose="02010609060101010101" pitchFamily="49" charset="-122"/>
              </a:rPr>
              <a:t>》</a:t>
            </a:r>
          </a:p>
          <a:p>
            <a:pPr lvl="2"/>
            <a:endParaRPr lang="en-US" altLang="zh-TW" sz="2400" b="1" dirty="0">
              <a:latin typeface="FangSong" panose="02010609060101010101" pitchFamily="49" charset="-122"/>
              <a:ea typeface="FangSong" panose="02010609060101010101" pitchFamily="49" charset="-122"/>
            </a:endParaRPr>
          </a:p>
          <a:p>
            <a:pPr lvl="2"/>
            <a:r>
              <a:rPr lang="zh-TW" altLang="en-US" sz="2400" b="1" dirty="0">
                <a:latin typeface="FangSong" panose="02010609060101010101" pitchFamily="49" charset="-122"/>
                <a:ea typeface="FangSong" panose="02010609060101010101" pitchFamily="49" charset="-122"/>
              </a:rPr>
              <a:t>神也者，妙萬物而為言者也。</a:t>
            </a:r>
          </a:p>
          <a:p>
            <a:pPr lvl="4"/>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易</a:t>
            </a:r>
            <a:r>
              <a:rPr lang="en-US" altLang="zh-TW" sz="2400" b="1" dirty="0">
                <a:latin typeface="FangSong" panose="02010609060101010101" pitchFamily="49" charset="-122"/>
                <a:ea typeface="FangSong" panose="02010609060101010101" pitchFamily="49" charset="-122"/>
              </a:rPr>
              <a:t>·</a:t>
            </a:r>
            <a:r>
              <a:rPr lang="zh-TW" altLang="en-US" sz="2400" b="1" dirty="0">
                <a:latin typeface="FangSong" panose="02010609060101010101" pitchFamily="49" charset="-122"/>
                <a:ea typeface="FangSong" panose="02010609060101010101" pitchFamily="49" charset="-122"/>
              </a:rPr>
              <a:t>說卦</a:t>
            </a:r>
            <a:r>
              <a:rPr lang="en-US" altLang="zh-TW" sz="24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3411361383"/>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86</a:t>
            </a:fld>
            <a:endParaRPr lang="en-GB"/>
          </a:p>
        </p:txBody>
      </p:sp>
      <p:sp>
        <p:nvSpPr>
          <p:cNvPr id="7" name="TextBox 6"/>
          <p:cNvSpPr txBox="1"/>
          <p:nvPr/>
        </p:nvSpPr>
        <p:spPr>
          <a:xfrm>
            <a:off x="2555776" y="692696"/>
            <a:ext cx="3886738" cy="830997"/>
          </a:xfrm>
          <a:prstGeom prst="rect">
            <a:avLst/>
          </a:prstGeom>
          <a:noFill/>
        </p:spPr>
        <p:txBody>
          <a:bodyPr wrap="square" rtlCol="0">
            <a:spAutoFit/>
          </a:bodyPr>
          <a:lstStyle/>
          <a:p>
            <a:pPr algn="ctr"/>
            <a:r>
              <a:rPr lang="en-US" sz="2400" dirty="0" smtClean="0">
                <a:latin typeface="Georgia" panose="02040502050405020303" pitchFamily="18" charset="0"/>
              </a:rPr>
              <a:t>Jesus Christ</a:t>
            </a:r>
          </a:p>
          <a:p>
            <a:pPr algn="ctr"/>
            <a:r>
              <a:rPr lang="en-US" sz="2400" dirty="0" smtClean="0">
                <a:latin typeface="Georgia" panose="02040502050405020303" pitchFamily="18" charset="0"/>
              </a:rPr>
              <a:t>(</a:t>
            </a:r>
            <a:r>
              <a:rPr lang="en-GB" sz="2400" dirty="0" smtClean="0">
                <a:latin typeface="Georgia" panose="02040502050405020303" pitchFamily="18" charset="0"/>
              </a:rPr>
              <a:t>6/4 BCE – 30/36 CE</a:t>
            </a:r>
            <a:r>
              <a:rPr lang="en-US" sz="2400" dirty="0" smtClean="0">
                <a:latin typeface="Georgia" panose="02040502050405020303" pitchFamily="18" charset="0"/>
              </a:rPr>
              <a:t>)</a:t>
            </a:r>
          </a:p>
        </p:txBody>
      </p:sp>
      <p:pic>
        <p:nvPicPr>
          <p:cNvPr id="11266" name="Picture 2" descr="F:\EngTutorials_LearningMaterials\Image_Jesu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3553" y="1762419"/>
            <a:ext cx="2325953" cy="434177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55148" y="1762418"/>
            <a:ext cx="2489287" cy="4341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293383"/>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87</a:t>
            </a:fld>
            <a:endParaRPr lang="en-GB"/>
          </a:p>
        </p:txBody>
      </p:sp>
      <p:sp>
        <p:nvSpPr>
          <p:cNvPr id="7" name="TextBox 6"/>
          <p:cNvSpPr txBox="1"/>
          <p:nvPr/>
        </p:nvSpPr>
        <p:spPr>
          <a:xfrm>
            <a:off x="2232234" y="5949280"/>
            <a:ext cx="4694249" cy="523220"/>
          </a:xfrm>
          <a:prstGeom prst="rect">
            <a:avLst/>
          </a:prstGeom>
          <a:noFill/>
        </p:spPr>
        <p:txBody>
          <a:bodyPr wrap="square" rtlCol="0">
            <a:spAutoFit/>
          </a:bodyPr>
          <a:lstStyle/>
          <a:p>
            <a:pPr algn="ctr"/>
            <a:r>
              <a:rPr lang="zh-HK" altLang="en-US" sz="2800" b="1" dirty="0" smtClean="0">
                <a:latin typeface="FangSong" panose="02010609060101010101" pitchFamily="49" charset="-122"/>
                <a:ea typeface="FangSong" panose="02010609060101010101" pitchFamily="49" charset="-122"/>
              </a:rPr>
              <a:t>春</a:t>
            </a:r>
            <a:r>
              <a:rPr lang="zh-HK" altLang="en-US" sz="2800" b="1" dirty="0">
                <a:latin typeface="FangSong" panose="02010609060101010101" pitchFamily="49" charset="-122"/>
                <a:ea typeface="FangSong" panose="02010609060101010101" pitchFamily="49" charset="-122"/>
              </a:rPr>
              <a:t>秋戰</a:t>
            </a:r>
            <a:r>
              <a:rPr lang="zh-HK" altLang="en-US" sz="2800" b="1" dirty="0" smtClean="0">
                <a:latin typeface="FangSong" panose="02010609060101010101" pitchFamily="49" charset="-122"/>
                <a:ea typeface="FangSong" panose="02010609060101010101" pitchFamily="49" charset="-122"/>
              </a:rPr>
              <a:t>國 </a:t>
            </a:r>
            <a:r>
              <a:rPr lang="en-GB" altLang="zh-HK" sz="2400" dirty="0" smtClean="0">
                <a:latin typeface="Georgia" panose="02040502050405020303" pitchFamily="18" charset="0"/>
              </a:rPr>
              <a:t>(</a:t>
            </a:r>
            <a:r>
              <a:rPr lang="en-GB" altLang="zh-HK" sz="2400" i="1" dirty="0">
                <a:latin typeface="Georgia" panose="02040502050405020303" pitchFamily="18" charset="0"/>
              </a:rPr>
              <a:t>c</a:t>
            </a:r>
            <a:r>
              <a:rPr lang="en-GB" altLang="zh-CN" sz="2400" i="1" dirty="0" smtClean="0">
                <a:latin typeface="Georgia" panose="02040502050405020303" pitchFamily="18" charset="0"/>
              </a:rPr>
              <a:t>irca</a:t>
            </a:r>
            <a:r>
              <a:rPr lang="en-GB" altLang="zh-CN" sz="2400" dirty="0" smtClean="0">
                <a:latin typeface="Georgia" panose="02040502050405020303" pitchFamily="18" charset="0"/>
              </a:rPr>
              <a:t> </a:t>
            </a:r>
            <a:r>
              <a:rPr lang="en-US" altLang="zh-CN" sz="2400" dirty="0" smtClean="0">
                <a:latin typeface="Georgia" panose="02040502050405020303" pitchFamily="18" charset="0"/>
              </a:rPr>
              <a:t>770</a:t>
            </a:r>
            <a:r>
              <a:rPr lang="zh-CN" altLang="en-US" sz="2400" dirty="0" smtClean="0">
                <a:latin typeface="Georgia" panose="02040502050405020303" pitchFamily="18" charset="0"/>
              </a:rPr>
              <a:t> </a:t>
            </a:r>
            <a:r>
              <a:rPr lang="en-US" altLang="zh-CN" sz="2400" dirty="0" smtClean="0">
                <a:latin typeface="Georgia" panose="02040502050405020303" pitchFamily="18" charset="0"/>
              </a:rPr>
              <a:t>– 221</a:t>
            </a:r>
            <a:r>
              <a:rPr lang="zh-CN" altLang="en-US" sz="2400" dirty="0" smtClean="0">
                <a:latin typeface="Georgia" panose="02040502050405020303" pitchFamily="18" charset="0"/>
              </a:rPr>
              <a:t> </a:t>
            </a:r>
            <a:r>
              <a:rPr lang="en-GB" altLang="zh-CN" sz="2400" dirty="0" smtClean="0">
                <a:latin typeface="Georgia" panose="02040502050405020303" pitchFamily="18" charset="0"/>
              </a:rPr>
              <a:t>BCE)</a:t>
            </a:r>
          </a:p>
        </p:txBody>
      </p:sp>
      <p:pic>
        <p:nvPicPr>
          <p:cNvPr id="8" name="Picture 2" descr="https://cdn.theatlantic.com/assets/media/img/mt/2013/12/confuciusbanner/lead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3994" y="2467728"/>
            <a:ext cx="5405020" cy="34363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17084" y="650855"/>
            <a:ext cx="7056783" cy="1831271"/>
          </a:xfrm>
          <a:prstGeom prst="rect">
            <a:avLst/>
          </a:prstGeom>
          <a:noFill/>
        </p:spPr>
        <p:txBody>
          <a:bodyPr wrap="square" rtlCol="0">
            <a:spAutoFit/>
          </a:bodyPr>
          <a:lstStyle/>
          <a:p>
            <a:pPr algn="ctr"/>
            <a:r>
              <a:rPr lang="en-US" altLang="zh-CN" sz="2400" b="1" dirty="0" smtClean="0">
                <a:latin typeface="Georgia" panose="02040502050405020303" pitchFamily="18" charset="0"/>
              </a:rPr>
              <a:t>Confucius </a:t>
            </a:r>
            <a:r>
              <a:rPr lang="zh-CN" altLang="en-US" sz="2800" b="1" dirty="0" smtClean="0">
                <a:latin typeface="FangSong" panose="02010609060101010101" pitchFamily="49" charset="-122"/>
                <a:ea typeface="FangSong" panose="02010609060101010101" pitchFamily="49" charset="-122"/>
              </a:rPr>
              <a:t>孔子</a:t>
            </a:r>
            <a:endParaRPr lang="en-GB" altLang="zh-CN" sz="2800" b="1" dirty="0" smtClean="0">
              <a:latin typeface="FangSong" panose="02010609060101010101" pitchFamily="49" charset="-122"/>
              <a:ea typeface="FangSong" panose="02010609060101010101" pitchFamily="49" charset="-122"/>
            </a:endParaRPr>
          </a:p>
          <a:p>
            <a:pPr algn="ctr"/>
            <a:r>
              <a:rPr lang="en-US" sz="2400" dirty="0" smtClean="0">
                <a:latin typeface="Georgia" panose="02040502050405020303" pitchFamily="18" charset="0"/>
              </a:rPr>
              <a:t>(</a:t>
            </a:r>
            <a:r>
              <a:rPr lang="en-GB" sz="2400" dirty="0" smtClean="0">
                <a:latin typeface="Georgia" panose="02040502050405020303" pitchFamily="18" charset="0"/>
              </a:rPr>
              <a:t>551 - 479 BCE</a:t>
            </a:r>
            <a:r>
              <a:rPr lang="en-US" sz="2400" dirty="0" smtClean="0">
                <a:latin typeface="Georgia" panose="02040502050405020303" pitchFamily="18" charset="0"/>
              </a:rPr>
              <a:t>)</a:t>
            </a:r>
          </a:p>
          <a:p>
            <a:pPr algn="ctr"/>
            <a:endParaRPr lang="en-US" sz="900" dirty="0" smtClean="0">
              <a:latin typeface="Georgia" panose="02040502050405020303" pitchFamily="18" charset="0"/>
            </a:endParaRPr>
          </a:p>
          <a:p>
            <a:pPr algn="ctr"/>
            <a:r>
              <a:rPr lang="zh-TW" altLang="en-US" sz="2800" b="1" dirty="0">
                <a:latin typeface="FangSong" panose="02010609060101010101" pitchFamily="49" charset="-122"/>
                <a:ea typeface="FangSong" panose="02010609060101010101" pitchFamily="49" charset="-122"/>
              </a:rPr>
              <a:t>「天下之無道也久矣</a:t>
            </a:r>
            <a:r>
              <a:rPr lang="zh-TW" altLang="en-US" sz="2800" b="1" dirty="0" smtClean="0">
                <a:latin typeface="FangSong" panose="02010609060101010101" pitchFamily="49" charset="-122"/>
                <a:ea typeface="FangSong" panose="02010609060101010101" pitchFamily="49" charset="-122"/>
              </a:rPr>
              <a:t>，</a:t>
            </a:r>
            <a:r>
              <a:rPr lang="zh-TW" altLang="en-US" sz="2800" b="1" dirty="0" smtClean="0">
                <a:solidFill>
                  <a:srgbClr val="0070C0"/>
                </a:solidFill>
                <a:latin typeface="FangSong" panose="02010609060101010101" pitchFamily="49" charset="-122"/>
                <a:ea typeface="FangSong" panose="02010609060101010101" pitchFamily="49" charset="-122"/>
              </a:rPr>
              <a:t>天</a:t>
            </a:r>
            <a:r>
              <a:rPr lang="zh-TW" altLang="en-US" sz="2800" b="1" dirty="0">
                <a:solidFill>
                  <a:srgbClr val="0070C0"/>
                </a:solidFill>
                <a:latin typeface="FangSong" panose="02010609060101010101" pitchFamily="49" charset="-122"/>
                <a:ea typeface="FangSong" panose="02010609060101010101" pitchFamily="49" charset="-122"/>
              </a:rPr>
              <a:t>將以夫子為木鐸</a:t>
            </a:r>
            <a:r>
              <a:rPr lang="zh-TW" altLang="en-US" sz="2800" b="1" dirty="0" smtClean="0">
                <a:latin typeface="FangSong" panose="02010609060101010101" pitchFamily="49" charset="-122"/>
                <a:ea typeface="FangSong" panose="02010609060101010101" pitchFamily="49" charset="-122"/>
              </a:rPr>
              <a:t>」</a:t>
            </a:r>
            <a:endParaRPr lang="en-GB" altLang="zh-TW" sz="2800" b="1" dirty="0" smtClean="0">
              <a:latin typeface="FangSong" panose="02010609060101010101" pitchFamily="49" charset="-122"/>
              <a:ea typeface="FangSong" panose="02010609060101010101" pitchFamily="49" charset="-122"/>
            </a:endParaRPr>
          </a:p>
          <a:p>
            <a:pPr lvl="4" algn="r"/>
            <a:r>
              <a:rPr lang="en-US" altLang="zh-CN" sz="2400" b="1" dirty="0" smtClean="0">
                <a:latin typeface="FangSong" panose="02010609060101010101" pitchFamily="49" charset="-122"/>
                <a:ea typeface="FangSong" panose="02010609060101010101" pitchFamily="49" charset="-122"/>
              </a:rPr>
              <a:t>《</a:t>
            </a:r>
            <a:r>
              <a:rPr lang="zh-CN" altLang="en-US" sz="2400" b="1" dirty="0">
                <a:latin typeface="FangSong" panose="02010609060101010101" pitchFamily="49" charset="-122"/>
                <a:ea typeface="FangSong" panose="02010609060101010101" pitchFamily="49" charset="-122"/>
              </a:rPr>
              <a:t>論語</a:t>
            </a:r>
            <a:r>
              <a:rPr lang="en-GB" sz="2400" b="1" dirty="0">
                <a:latin typeface="FangSong" panose="02010609060101010101" pitchFamily="49" charset="-122"/>
                <a:ea typeface="FangSong" panose="02010609060101010101" pitchFamily="49" charset="-122"/>
              </a:rPr>
              <a:t>·</a:t>
            </a:r>
            <a:r>
              <a:rPr lang="zh-CN" altLang="en-US" sz="2400" b="1" dirty="0">
                <a:latin typeface="FangSong" panose="02010609060101010101" pitchFamily="49" charset="-122"/>
                <a:ea typeface="FangSong" panose="02010609060101010101" pitchFamily="49" charset="-122"/>
              </a:rPr>
              <a:t>八佾</a:t>
            </a:r>
            <a:r>
              <a:rPr lang="en-US" altLang="zh-CN" sz="2400" b="1" dirty="0">
                <a:latin typeface="FangSong" panose="02010609060101010101" pitchFamily="49" charset="-122"/>
                <a:ea typeface="FangSong" panose="02010609060101010101" pitchFamily="49" charset="-122"/>
              </a:rPr>
              <a:t>》</a:t>
            </a:r>
            <a:endParaRPr lang="en-US" sz="28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947002174"/>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88</a:t>
            </a:fld>
            <a:endParaRPr lang="en-GB"/>
          </a:p>
        </p:txBody>
      </p:sp>
      <p:sp>
        <p:nvSpPr>
          <p:cNvPr id="5" name="TextBox 4"/>
          <p:cNvSpPr txBox="1"/>
          <p:nvPr/>
        </p:nvSpPr>
        <p:spPr>
          <a:xfrm>
            <a:off x="694482" y="2636912"/>
            <a:ext cx="7776864" cy="1200329"/>
          </a:xfrm>
          <a:prstGeom prst="rect">
            <a:avLst/>
          </a:prstGeom>
          <a:noFill/>
        </p:spPr>
        <p:txBody>
          <a:bodyPr wrap="square" rtlCol="0">
            <a:spAutoFit/>
          </a:bodyPr>
          <a:lstStyle/>
          <a:p>
            <a:pPr algn="ctr"/>
            <a:r>
              <a:rPr lang="en-US" sz="3600" dirty="0" smtClean="0">
                <a:latin typeface="Georgia" panose="02040502050405020303" pitchFamily="18" charset="0"/>
                <a:cs typeface="Arial" panose="020B0604020202020204" pitchFamily="34" charset="0"/>
              </a:rPr>
              <a:t>Anglo-Saxon poetry</a:t>
            </a:r>
          </a:p>
          <a:p>
            <a:pPr algn="ctr"/>
            <a:endParaRPr lang="en-US" sz="36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669647671"/>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89</a:t>
            </a:fld>
            <a:endParaRPr lang="en-GB"/>
          </a:p>
        </p:txBody>
      </p:sp>
      <p:sp>
        <p:nvSpPr>
          <p:cNvPr id="5" name="TextBox 4"/>
          <p:cNvSpPr txBox="1"/>
          <p:nvPr/>
        </p:nvSpPr>
        <p:spPr>
          <a:xfrm>
            <a:off x="467542" y="1340768"/>
            <a:ext cx="8208911" cy="3046988"/>
          </a:xfrm>
          <a:prstGeom prst="rect">
            <a:avLst/>
          </a:prstGeom>
          <a:noFill/>
        </p:spPr>
        <p:txBody>
          <a:bodyPr wrap="square" rtlCol="0">
            <a:spAutoFit/>
          </a:bodyPr>
          <a:lstStyle/>
          <a:p>
            <a:pPr algn="ctr"/>
            <a:r>
              <a:rPr lang="en-US" sz="3600" dirty="0" smtClean="0">
                <a:latin typeface="Georgia" panose="02040502050405020303" pitchFamily="18" charset="0"/>
                <a:cs typeface="Arial" panose="020B0604020202020204" pitchFamily="34" charset="0"/>
              </a:rPr>
              <a:t>Anglo-Saxon</a:t>
            </a:r>
          </a:p>
          <a:p>
            <a:pPr algn="ct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(During </a:t>
            </a:r>
            <a:r>
              <a:rPr lang="en-GB" sz="2400" dirty="0">
                <a:latin typeface="Georgia" panose="02040502050405020303" pitchFamily="18" charset="0"/>
                <a:cs typeface="Arial" panose="020B0604020202020204" pitchFamily="34" charset="0"/>
              </a:rPr>
              <a:t>the later republic and most of the empire, Rome was the dominant power in the entire Mediterranean basin, most of western Europe, and large areas of northern Africa</a:t>
            </a:r>
            <a:r>
              <a:rPr lang="en-GB" sz="2400" dirty="0" smtClean="0">
                <a:latin typeface="Georgia" panose="02040502050405020303" pitchFamily="18" charset="0"/>
                <a:cs typeface="Arial" panose="020B0604020202020204" pitchFamily="34" charset="0"/>
              </a:rPr>
              <a:t>.) </a:t>
            </a:r>
          </a:p>
          <a:p>
            <a:pPr algn="ctr"/>
            <a:endParaRPr lang="en-US" sz="36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24438489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90</a:t>
            </a:fld>
            <a:endParaRPr lang="en-GB"/>
          </a:p>
        </p:txBody>
      </p:sp>
      <p:sp>
        <p:nvSpPr>
          <p:cNvPr id="3" name="TextBox 2"/>
          <p:cNvSpPr txBox="1"/>
          <p:nvPr/>
        </p:nvSpPr>
        <p:spPr>
          <a:xfrm>
            <a:off x="3059832" y="6574578"/>
            <a:ext cx="5388013" cy="261610"/>
          </a:xfrm>
          <a:prstGeom prst="rect">
            <a:avLst/>
          </a:prstGeom>
          <a:noFill/>
        </p:spPr>
        <p:txBody>
          <a:bodyPr wrap="none" rtlCol="0">
            <a:spAutoFit/>
          </a:bodyPr>
          <a:lstStyle/>
          <a:p>
            <a:r>
              <a:rPr lang="en-GB" sz="1100" dirty="0"/>
              <a:t>https://www.reddit.com/r/MapPorn/comments/csg56q/just_wanted_to_share_this/</a:t>
            </a:r>
          </a:p>
        </p:txBody>
      </p:sp>
      <p:pic>
        <p:nvPicPr>
          <p:cNvPr id="2052" name="Picture 4" descr="Just wanted to share this : r/MapPor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8" y="813615"/>
            <a:ext cx="9100325" cy="554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617700"/>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91</a:t>
            </a:fld>
            <a:endParaRPr lang="en-GB"/>
          </a:p>
        </p:txBody>
      </p:sp>
      <p:sp>
        <p:nvSpPr>
          <p:cNvPr id="7" name="TextBox 6"/>
          <p:cNvSpPr txBox="1"/>
          <p:nvPr/>
        </p:nvSpPr>
        <p:spPr>
          <a:xfrm>
            <a:off x="477296" y="980728"/>
            <a:ext cx="8208911" cy="5262979"/>
          </a:xfrm>
          <a:prstGeom prst="rect">
            <a:avLst/>
          </a:prstGeom>
          <a:noFill/>
        </p:spPr>
        <p:txBody>
          <a:bodyPr wrap="square" rtlCol="0">
            <a:spAutoFit/>
          </a:bodyPr>
          <a:lstStyle/>
          <a:p>
            <a:pPr algn="ctr"/>
            <a:r>
              <a:rPr lang="en-US" sz="3600" dirty="0" smtClean="0">
                <a:latin typeface="Georgia" panose="02040502050405020303" pitchFamily="18" charset="0"/>
                <a:cs typeface="Arial" panose="020B0604020202020204" pitchFamily="34" charset="0"/>
              </a:rPr>
              <a:t>Anglo-Saxon</a:t>
            </a:r>
          </a:p>
          <a:p>
            <a:pPr algn="ct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 </a:t>
            </a:r>
            <a:r>
              <a:rPr lang="en-GB" sz="2400" dirty="0">
                <a:latin typeface="Georgia" panose="02040502050405020303" pitchFamily="18" charset="0"/>
                <a:cs typeface="Arial" panose="020B0604020202020204" pitchFamily="34" charset="0"/>
              </a:rPr>
              <a:t>Romans ruled Britain for a few hundred years, from 43 </a:t>
            </a:r>
            <a:r>
              <a:rPr lang="en-GB" sz="2400" dirty="0" smtClean="0">
                <a:latin typeface="Georgia" panose="02040502050405020303" pitchFamily="18" charset="0"/>
                <a:cs typeface="Arial" panose="020B0604020202020204" pitchFamily="34" charset="0"/>
              </a:rPr>
              <a:t>to </a:t>
            </a:r>
            <a:r>
              <a:rPr lang="en-GB" sz="2400" dirty="0">
                <a:latin typeface="Georgia" panose="02040502050405020303" pitchFamily="18" charset="0"/>
                <a:cs typeface="Arial" panose="020B0604020202020204" pitchFamily="34" charset="0"/>
              </a:rPr>
              <a:t>410 CE.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In </a:t>
            </a:r>
            <a:r>
              <a:rPr lang="en-GB" sz="2400" dirty="0">
                <a:latin typeface="Georgia" panose="02040502050405020303" pitchFamily="18" charset="0"/>
                <a:cs typeface="Arial" panose="020B0604020202020204" pitchFamily="34" charset="0"/>
              </a:rPr>
              <a:t>the following 150 </a:t>
            </a:r>
            <a:r>
              <a:rPr lang="en-GB" sz="2400" dirty="0" smtClean="0">
                <a:latin typeface="Georgia" panose="02040502050405020303" pitchFamily="18" charset="0"/>
                <a:cs typeface="Arial" panose="020B0604020202020204" pitchFamily="34" charset="0"/>
              </a:rPr>
              <a:t>years </a:t>
            </a:r>
            <a:r>
              <a:rPr lang="en-GB" sz="2400" dirty="0">
                <a:latin typeface="Georgia" panose="02040502050405020303" pitchFamily="18" charset="0"/>
                <a:cs typeface="Arial" panose="020B0604020202020204" pitchFamily="34" charset="0"/>
              </a:rPr>
              <a:t>immigrants – perhaps as many as 100,000 – arrived from the </a:t>
            </a:r>
            <a:r>
              <a:rPr lang="en-GB" sz="2400" dirty="0" smtClean="0">
                <a:latin typeface="Georgia" panose="02040502050405020303" pitchFamily="18" charset="0"/>
                <a:cs typeface="Arial" panose="020B0604020202020204" pitchFamily="34" charset="0"/>
              </a:rPr>
              <a:t>continent.  </a:t>
            </a:r>
            <a:r>
              <a:rPr lang="en-GB" sz="2400" dirty="0">
                <a:latin typeface="Georgia" panose="02040502050405020303" pitchFamily="18" charset="0"/>
                <a:cs typeface="Arial" panose="020B0604020202020204" pitchFamily="34" charset="0"/>
              </a:rPr>
              <a:t>Now known as the </a:t>
            </a:r>
            <a:r>
              <a:rPr lang="en-GB" sz="2400" dirty="0" smtClean="0">
                <a:latin typeface="Georgia" panose="02040502050405020303" pitchFamily="18" charset="0"/>
                <a:cs typeface="Arial" panose="020B0604020202020204" pitchFamily="34" charset="0"/>
              </a:rPr>
              <a:t>Anglo-Saxons.</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Anglo-Saxons </a:t>
            </a:r>
            <a:r>
              <a:rPr lang="en-GB" sz="2400" dirty="0">
                <a:latin typeface="Georgia" panose="02040502050405020303" pitchFamily="18" charset="0"/>
                <a:cs typeface="Arial" panose="020B0604020202020204" pitchFamily="34" charset="0"/>
              </a:rPr>
              <a:t>were mainly from Germanic </a:t>
            </a:r>
            <a:r>
              <a:rPr lang="en-GB" sz="2400" dirty="0" smtClean="0">
                <a:latin typeface="Georgia" panose="02040502050405020303" pitchFamily="18" charset="0"/>
                <a:cs typeface="Arial" panose="020B0604020202020204" pitchFamily="34" charset="0"/>
              </a:rPr>
              <a:t>tribes</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They </a:t>
            </a:r>
            <a:r>
              <a:rPr lang="en-GB" sz="2400" dirty="0">
                <a:latin typeface="Georgia" panose="02040502050405020303" pitchFamily="18" charset="0"/>
                <a:cs typeface="Arial" panose="020B0604020202020204" pitchFamily="34" charset="0"/>
              </a:rPr>
              <a:t>brought with them their own language and heroic code of honour, which included loyalty to one’s lord and kinsfolk, and </a:t>
            </a:r>
            <a:r>
              <a:rPr lang="en-GB" sz="2400" dirty="0">
                <a:solidFill>
                  <a:srgbClr val="0070C0"/>
                </a:solidFill>
                <a:latin typeface="Georgia" panose="02040502050405020303" pitchFamily="18" charset="0"/>
                <a:cs typeface="Arial" panose="020B0604020202020204" pitchFamily="34" charset="0"/>
              </a:rPr>
              <a:t>a warrior’s duty to avenge wrongs through the </a:t>
            </a:r>
            <a:r>
              <a:rPr lang="en-GB" sz="2400" dirty="0">
                <a:solidFill>
                  <a:srgbClr val="FF0000"/>
                </a:solidFill>
                <a:latin typeface="Georgia" panose="02040502050405020303" pitchFamily="18" charset="0"/>
                <a:cs typeface="Arial" panose="020B0604020202020204" pitchFamily="34" charset="0"/>
              </a:rPr>
              <a:t>blood</a:t>
            </a:r>
            <a:r>
              <a:rPr lang="en-GB" sz="2400" dirty="0">
                <a:solidFill>
                  <a:srgbClr val="0070C0"/>
                </a:solidFill>
                <a:latin typeface="Georgia" panose="02040502050405020303" pitchFamily="18" charset="0"/>
                <a:cs typeface="Arial" panose="020B0604020202020204" pitchFamily="34" charset="0"/>
              </a:rPr>
              <a:t> </a:t>
            </a:r>
            <a:r>
              <a:rPr lang="en-GB" sz="2400" dirty="0" smtClean="0">
                <a:solidFill>
                  <a:srgbClr val="0070C0"/>
                </a:solidFill>
                <a:latin typeface="Georgia" panose="02040502050405020303" pitchFamily="18" charset="0"/>
                <a:cs typeface="Arial" panose="020B0604020202020204" pitchFamily="34" charset="0"/>
              </a:rPr>
              <a:t>feud </a:t>
            </a:r>
            <a:r>
              <a:rPr lang="en-GB" sz="2400" dirty="0" smtClean="0">
                <a:solidFill>
                  <a:srgbClr val="FF0000"/>
                </a:solidFill>
                <a:latin typeface="Georgia" panose="02040502050405020303" pitchFamily="18" charset="0"/>
                <a:cs typeface="Arial" panose="020B0604020202020204" pitchFamily="34" charset="0"/>
              </a:rPr>
              <a:t>(??).</a:t>
            </a:r>
            <a:r>
              <a:rPr lang="en-GB" sz="2400" dirty="0" smtClean="0">
                <a:latin typeface="Georgia" panose="02040502050405020303" pitchFamily="18" charset="0"/>
                <a:cs typeface="Arial" panose="020B0604020202020204" pitchFamily="34" charset="0"/>
              </a:rPr>
              <a:t> </a:t>
            </a:r>
            <a:endParaRPr lang="en-GB" sz="2400" dirty="0">
              <a:latin typeface="Georgia" panose="02040502050405020303" pitchFamily="18" charset="0"/>
              <a:cs typeface="Arial" panose="020B0604020202020204" pitchFamily="34" charset="0"/>
            </a:endParaRPr>
          </a:p>
          <a:p>
            <a:pPr algn="ctr"/>
            <a:endParaRPr lang="en-US" sz="36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1984955377"/>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92</a:t>
            </a:fld>
            <a:endParaRPr lang="en-GB"/>
          </a:p>
        </p:txBody>
      </p:sp>
      <p:sp>
        <p:nvSpPr>
          <p:cNvPr id="5" name="TextBox 4"/>
          <p:cNvSpPr txBox="1"/>
          <p:nvPr/>
        </p:nvSpPr>
        <p:spPr>
          <a:xfrm>
            <a:off x="539552" y="620688"/>
            <a:ext cx="8136904" cy="5770811"/>
          </a:xfrm>
          <a:prstGeom prst="rect">
            <a:avLst/>
          </a:prstGeom>
          <a:noFill/>
        </p:spPr>
        <p:txBody>
          <a:bodyPr wrap="square" rtlCol="0">
            <a:spAutoFit/>
          </a:bodyPr>
          <a:lstStyle/>
          <a:p>
            <a:pPr algn="ctr"/>
            <a:r>
              <a:rPr lang="en-GB" altLang="zh-TW" sz="2800" dirty="0" smtClean="0">
                <a:latin typeface="Georgia" panose="02040502050405020303" pitchFamily="18" charset="0"/>
                <a:ea typeface="FangSong" panose="02010609060101010101" pitchFamily="49" charset="-122"/>
              </a:rPr>
              <a:t>Traditional Chinese attitudes to war</a:t>
            </a:r>
          </a:p>
          <a:p>
            <a:endParaRPr lang="en-GB" altLang="zh-TW" sz="2800" b="1" dirty="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   是</a:t>
            </a:r>
            <a:r>
              <a:rPr lang="zh-TW" altLang="en-US" sz="2600" b="1" dirty="0">
                <a:latin typeface="FangSong" panose="02010609060101010101" pitchFamily="49" charset="-122"/>
                <a:ea typeface="FangSong" panose="02010609060101010101" pitchFamily="49" charset="-122"/>
              </a:rPr>
              <a:t>時，諸侯不期而會盟津者八百諸侯。諸侯皆曰：「紂可伐矣。」武王曰：「女未知天命，未可也。」乃還師歸</a:t>
            </a:r>
            <a:r>
              <a:rPr lang="zh-TW" altLang="en-US" sz="2600" b="1" dirty="0" smtClean="0">
                <a:latin typeface="FangSong" panose="02010609060101010101" pitchFamily="49" charset="-122"/>
                <a:ea typeface="FangSong" panose="02010609060101010101" pitchFamily="49" charset="-122"/>
              </a:rPr>
              <a:t>。</a:t>
            </a:r>
            <a:endParaRPr lang="en-GB" altLang="zh-TW" sz="2600" b="1" dirty="0" smtClean="0">
              <a:latin typeface="FangSong" panose="02010609060101010101" pitchFamily="49" charset="-122"/>
              <a:ea typeface="FangSong" panose="02010609060101010101" pitchFamily="49" charset="-122"/>
            </a:endParaRPr>
          </a:p>
          <a:p>
            <a:pPr algn="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史記</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周本紀</a:t>
            </a:r>
            <a:r>
              <a:rPr lang="en-US" altLang="zh-TW" sz="2600" b="1" dirty="0" smtClean="0">
                <a:latin typeface="FangSong" panose="02010609060101010101" pitchFamily="49" charset="-122"/>
                <a:ea typeface="FangSong" panose="02010609060101010101" pitchFamily="49" charset="-122"/>
              </a:rPr>
              <a:t>》</a:t>
            </a:r>
          </a:p>
          <a:p>
            <a:pPr algn="r"/>
            <a:endParaRPr lang="en-US" altLang="zh-TW" sz="900" b="1" dirty="0">
              <a:latin typeface="FangSong" panose="02010609060101010101" pitchFamily="49" charset="-122"/>
              <a:ea typeface="FangSong" panose="02010609060101010101" pitchFamily="49" charset="-122"/>
            </a:endParaRPr>
          </a:p>
          <a:p>
            <a:r>
              <a:rPr lang="en-US" altLang="zh-TW" sz="2000" dirty="0" smtClean="0">
                <a:latin typeface="Georgia" panose="02040502050405020303" pitchFamily="18" charset="0"/>
                <a:ea typeface="FangSong" panose="02010609060101010101" pitchFamily="49" charset="-122"/>
              </a:rPr>
              <a:t>In judging of a community, we have to consider, not only how much of good or evil there is within the community, but also what effects it has in </a:t>
            </a:r>
            <a:r>
              <a:rPr lang="en-GB" altLang="zh-TW" sz="2000" dirty="0" smtClean="0">
                <a:latin typeface="Georgia" panose="02040502050405020303" pitchFamily="18" charset="0"/>
                <a:ea typeface="FangSong" panose="02010609060101010101" pitchFamily="49" charset="-122"/>
              </a:rPr>
              <a:t>promoting good or evil in other communities, and how far the good things which it enjoys depend upon evil elsewhere. In this respect, also, China is better than we are. </a:t>
            </a:r>
            <a:r>
              <a:rPr lang="en-GB" altLang="zh-TW" sz="2000" dirty="0" smtClean="0">
                <a:solidFill>
                  <a:srgbClr val="0070C0"/>
                </a:solidFill>
                <a:latin typeface="Georgia" panose="02040502050405020303" pitchFamily="18" charset="0"/>
                <a:ea typeface="FangSong" panose="02010609060101010101" pitchFamily="49" charset="-122"/>
              </a:rPr>
              <a:t>Our prosperity, and most of what we endeavour to secure for ourselves, can only be obtained by widespread oppression and exploitation </a:t>
            </a:r>
            <a:r>
              <a:rPr lang="en-US" altLang="zh-TW" sz="2000" dirty="0" smtClean="0">
                <a:solidFill>
                  <a:srgbClr val="0070C0"/>
                </a:solidFill>
                <a:latin typeface="Georgia" panose="02040502050405020303" pitchFamily="18" charset="0"/>
                <a:ea typeface="FangSong" panose="02010609060101010101" pitchFamily="49" charset="-122"/>
              </a:rPr>
              <a:t>of weaker nations</a:t>
            </a:r>
            <a:r>
              <a:rPr lang="en-US" altLang="zh-TW" sz="2000" dirty="0" smtClean="0">
                <a:latin typeface="Georgia" panose="02040502050405020303" pitchFamily="18" charset="0"/>
                <a:ea typeface="FangSong" panose="02010609060101010101" pitchFamily="49" charset="-122"/>
              </a:rPr>
              <a:t>, while the Chinese are not strong enough to injure other countries, and secure whatever they enjoy by means of their own merits and exertions alone.</a:t>
            </a:r>
          </a:p>
          <a:p>
            <a:pPr algn="r"/>
            <a:r>
              <a:rPr lang="en-US" altLang="zh-TW" sz="2000" i="1" dirty="0" smtClean="0">
                <a:latin typeface="Georgia" panose="02040502050405020303" pitchFamily="18" charset="0"/>
                <a:ea typeface="FangSong" panose="02010609060101010101" pitchFamily="49" charset="-122"/>
              </a:rPr>
              <a:t>The Problem of China</a:t>
            </a:r>
            <a:r>
              <a:rPr lang="en-US" altLang="zh-TW" sz="2000" dirty="0" smtClean="0">
                <a:latin typeface="Georgia" panose="02040502050405020303" pitchFamily="18" charset="0"/>
                <a:ea typeface="FangSong" panose="02010609060101010101" pitchFamily="49" charset="-122"/>
              </a:rPr>
              <a:t>, Bertrand Russell </a:t>
            </a:r>
            <a:endParaRPr lang="zh-TW" altLang="en-US" sz="2000" dirty="0">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1943458549"/>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93</a:t>
            </a:fld>
            <a:endParaRPr lang="en-GB"/>
          </a:p>
        </p:txBody>
      </p:sp>
      <p:sp>
        <p:nvSpPr>
          <p:cNvPr id="5" name="TextBox 4"/>
          <p:cNvSpPr txBox="1"/>
          <p:nvPr/>
        </p:nvSpPr>
        <p:spPr>
          <a:xfrm>
            <a:off x="539552" y="870546"/>
            <a:ext cx="8136904" cy="5632311"/>
          </a:xfrm>
          <a:prstGeom prst="rect">
            <a:avLst/>
          </a:prstGeom>
          <a:noFill/>
        </p:spPr>
        <p:txBody>
          <a:bodyPr wrap="square" rtlCol="0">
            <a:spAutoFit/>
          </a:bodyPr>
          <a:lstStyle/>
          <a:p>
            <a:pPr algn="ctr"/>
            <a:r>
              <a:rPr lang="en-GB" altLang="zh-TW" sz="2800" dirty="0" smtClean="0">
                <a:latin typeface="Georgia" panose="02040502050405020303" pitchFamily="18" charset="0"/>
                <a:ea typeface="FangSong" panose="02010609060101010101" pitchFamily="49" charset="-122"/>
              </a:rPr>
              <a:t>Two European’s observation on China</a:t>
            </a:r>
          </a:p>
          <a:p>
            <a:endParaRPr lang="en-GB" altLang="zh-TW" sz="2800" b="1" dirty="0">
              <a:latin typeface="FangSong" panose="02010609060101010101" pitchFamily="49" charset="-122"/>
              <a:ea typeface="FangSong" panose="02010609060101010101" pitchFamily="49" charset="-122"/>
            </a:endParaRPr>
          </a:p>
          <a:p>
            <a:r>
              <a:rPr lang="zh-TW" altLang="en-US" sz="2400" b="1" dirty="0" smtClean="0">
                <a:latin typeface="FangSong" panose="02010609060101010101" pitchFamily="49" charset="-122"/>
                <a:ea typeface="FangSong" panose="02010609060101010101" pitchFamily="49" charset="-122"/>
              </a:rPr>
              <a:t>   </a:t>
            </a:r>
            <a:r>
              <a:rPr lang="en-GB" altLang="zh-TW" sz="2400" b="1" dirty="0" smtClean="0">
                <a:latin typeface="Georgia" panose="02040502050405020303" pitchFamily="18" charset="0"/>
                <a:ea typeface="FangSong" panose="02010609060101010101" pitchFamily="49" charset="-122"/>
              </a:rPr>
              <a:t>‘</a:t>
            </a:r>
            <a:r>
              <a:rPr lang="en-GB" altLang="zh-TW" sz="2400" dirty="0" smtClean="0">
                <a:latin typeface="Georgia" panose="02040502050405020303" pitchFamily="18" charset="0"/>
                <a:ea typeface="FangSong" panose="02010609060101010101" pitchFamily="49" charset="-122"/>
              </a:rPr>
              <a:t>In China, the knowledge and the arts, which have given such an impulse to the industry of France and England, are much as they were in Europe above a century ago; but I repeat that the Chinese are very much our superiors in true civilisation – in that which frees the majority of men from the brutality and ignorance which, among many European nations, place the lowest classes of society on a level with the most savage beasts</a:t>
            </a:r>
            <a:r>
              <a:rPr lang="en-US" altLang="zh-TW" sz="2400" dirty="0" smtClean="0">
                <a:latin typeface="Georgia" panose="02040502050405020303" pitchFamily="18" charset="0"/>
                <a:ea typeface="FangSong" panose="02010609060101010101" pitchFamily="49" charset="-122"/>
              </a:rPr>
              <a:t>.’ Monsieur Laplace is quite right; the lower classes of the Chinese people are better educated , or at least better trained, than in most other countries.</a:t>
            </a:r>
          </a:p>
          <a:p>
            <a:endParaRPr lang="en-US" altLang="zh-TW" sz="1000" dirty="0" smtClean="0">
              <a:latin typeface="Georgia" panose="02040502050405020303" pitchFamily="18" charset="0"/>
              <a:ea typeface="FangSong" panose="02010609060101010101" pitchFamily="49" charset="-122"/>
            </a:endParaRPr>
          </a:p>
          <a:p>
            <a:pPr algn="r"/>
            <a:r>
              <a:rPr lang="en-US" altLang="zh-TW" sz="2000" i="1" dirty="0" smtClean="0">
                <a:latin typeface="Georgia" panose="02040502050405020303" pitchFamily="18" charset="0"/>
                <a:ea typeface="FangSong" panose="02010609060101010101" pitchFamily="49" charset="-122"/>
              </a:rPr>
              <a:t>The General Description of the Empire of China and Its Inhabitants</a:t>
            </a:r>
            <a:r>
              <a:rPr lang="en-US" altLang="zh-TW" sz="2000" dirty="0" smtClean="0">
                <a:latin typeface="Georgia" panose="02040502050405020303" pitchFamily="18" charset="0"/>
                <a:ea typeface="FangSong" panose="02010609060101010101" pitchFamily="49" charset="-122"/>
              </a:rPr>
              <a:t>, John Francis Davis</a:t>
            </a:r>
            <a:endParaRPr lang="zh-TW" altLang="en-US" sz="2000" dirty="0">
              <a:latin typeface="Georgia" panose="02040502050405020303" pitchFamily="18" charset="0"/>
              <a:ea typeface="FangSong" panose="02010609060101010101" pitchFamily="49" charset="-122"/>
            </a:endParaRPr>
          </a:p>
        </p:txBody>
      </p:sp>
    </p:spTree>
    <p:extLst>
      <p:ext uri="{BB962C8B-B14F-4D97-AF65-F5344CB8AC3E}">
        <p14:creationId xmlns:p14="http://schemas.microsoft.com/office/powerpoint/2010/main" val="2652650637"/>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94</a:t>
            </a:fld>
            <a:endParaRPr lang="en-GB"/>
          </a:p>
        </p:txBody>
      </p:sp>
      <p:sp>
        <p:nvSpPr>
          <p:cNvPr id="5" name="TextBox 4"/>
          <p:cNvSpPr txBox="1"/>
          <p:nvPr/>
        </p:nvSpPr>
        <p:spPr>
          <a:xfrm>
            <a:off x="467543" y="847020"/>
            <a:ext cx="8208911" cy="5016758"/>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Anglo-Saxon Poetry</a:t>
            </a:r>
          </a:p>
          <a:p>
            <a:pPr algn="ct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Christianity, with its doctrine of forgiveness, reached Britain towards the end of </a:t>
            </a:r>
            <a:r>
              <a:rPr lang="en-GB" sz="2400" dirty="0" smtClean="0">
                <a:latin typeface="Georgia" panose="02040502050405020303" pitchFamily="18" charset="0"/>
                <a:cs typeface="Arial" panose="020B0604020202020204" pitchFamily="34" charset="0"/>
              </a:rPr>
              <a:t>this immigration.</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Declarations </a:t>
            </a:r>
            <a:r>
              <a:rPr lang="en-GB" sz="2400" dirty="0">
                <a:latin typeface="Georgia" panose="02040502050405020303" pitchFamily="18" charset="0"/>
                <a:cs typeface="Arial" panose="020B0604020202020204" pitchFamily="34" charset="0"/>
              </a:rPr>
              <a:t>of Christian belief are found in Anglo-Saxon poetry side by side with adherence to the pagan heroic code…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Anglo-Saxon </a:t>
            </a:r>
            <a:r>
              <a:rPr lang="en-GB" sz="2400" dirty="0">
                <a:latin typeface="Georgia" panose="02040502050405020303" pitchFamily="18" charset="0"/>
                <a:cs typeface="Arial" panose="020B0604020202020204" pitchFamily="34" charset="0"/>
              </a:rPr>
              <a:t>poetry was, it seems, </a:t>
            </a:r>
            <a:r>
              <a:rPr lang="en-GB" sz="2400" dirty="0">
                <a:solidFill>
                  <a:srgbClr val="0070C0"/>
                </a:solidFill>
                <a:latin typeface="Georgia" panose="02040502050405020303" pitchFamily="18" charset="0"/>
                <a:cs typeface="Arial" panose="020B0604020202020204" pitchFamily="34" charset="0"/>
              </a:rPr>
              <a:t>mostly composed and transmitted orally</a:t>
            </a:r>
            <a:r>
              <a:rPr lang="en-GB" sz="2400" dirty="0">
                <a:latin typeface="Georgia" panose="02040502050405020303" pitchFamily="18" charset="0"/>
                <a:cs typeface="Arial" panose="020B0604020202020204" pitchFamily="34" charset="0"/>
              </a:rPr>
              <a:t>, </a:t>
            </a:r>
            <a:r>
              <a:rPr lang="en-GB" sz="2400" dirty="0">
                <a:solidFill>
                  <a:srgbClr val="0070C0"/>
                </a:solidFill>
                <a:latin typeface="Georgia" panose="02040502050405020303" pitchFamily="18" charset="0"/>
                <a:cs typeface="Arial" panose="020B0604020202020204" pitchFamily="34" charset="0"/>
              </a:rPr>
              <a:t>not written down</a:t>
            </a:r>
            <a:r>
              <a:rPr lang="en-GB" sz="2400" dirty="0">
                <a:latin typeface="Georgia" panose="02040502050405020303" pitchFamily="18" charset="0"/>
                <a:cs typeface="Arial" panose="020B0604020202020204" pitchFamily="34" charset="0"/>
              </a:rPr>
              <a:t>, whereas </a:t>
            </a:r>
            <a:r>
              <a:rPr lang="en-GB" sz="2400" dirty="0">
                <a:solidFill>
                  <a:srgbClr val="0070C0"/>
                </a:solidFill>
                <a:latin typeface="Georgia" panose="02040502050405020303" pitchFamily="18" charset="0"/>
                <a:cs typeface="Arial" panose="020B0604020202020204" pitchFamily="34" charset="0"/>
              </a:rPr>
              <a:t>reading and writing were virtually confined to the </a:t>
            </a:r>
            <a:r>
              <a:rPr lang="en-GB" sz="2400" dirty="0" smtClean="0">
                <a:solidFill>
                  <a:srgbClr val="0070C0"/>
                </a:solidFill>
                <a:latin typeface="Georgia" panose="02040502050405020303" pitchFamily="18" charset="0"/>
                <a:cs typeface="Arial" panose="020B0604020202020204" pitchFamily="34" charset="0"/>
              </a:rPr>
              <a:t>monasteries</a:t>
            </a:r>
            <a:r>
              <a:rPr lang="en-US" altLang="zh-HK" sz="24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Monastic </a:t>
            </a:r>
            <a:r>
              <a:rPr lang="en-GB" sz="2400" dirty="0">
                <a:latin typeface="Georgia" panose="02040502050405020303" pitchFamily="18" charset="0"/>
                <a:cs typeface="Arial" panose="020B0604020202020204" pitchFamily="34" charset="0"/>
              </a:rPr>
              <a:t>scribes would naturally choose to preserve poems that had some Christian content. They may even have inserted Christian references while copying. </a:t>
            </a:r>
          </a:p>
        </p:txBody>
      </p:sp>
    </p:spTree>
    <p:extLst>
      <p:ext uri="{BB962C8B-B14F-4D97-AF65-F5344CB8AC3E}">
        <p14:creationId xmlns:p14="http://schemas.microsoft.com/office/powerpoint/2010/main" val="1462645090"/>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95</a:t>
            </a:fld>
            <a:endParaRPr lang="en-GB"/>
          </a:p>
        </p:txBody>
      </p:sp>
      <p:sp>
        <p:nvSpPr>
          <p:cNvPr id="5" name="TextBox 4"/>
          <p:cNvSpPr txBox="1"/>
          <p:nvPr/>
        </p:nvSpPr>
        <p:spPr>
          <a:xfrm>
            <a:off x="395537" y="422652"/>
            <a:ext cx="8322378" cy="6170920"/>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Anglo-Saxon Poetry</a:t>
            </a:r>
          </a:p>
          <a:p>
            <a:pPr algn="ctr"/>
            <a:endParaRPr lang="en-GB" sz="900" dirty="0">
              <a:latin typeface="Georgia" panose="02040502050405020303" pitchFamily="18" charset="0"/>
              <a:cs typeface="Arial" panose="020B0604020202020204" pitchFamily="34" charset="0"/>
            </a:endParaRPr>
          </a:p>
          <a:p>
            <a:pPr algn="ctr"/>
            <a:r>
              <a:rPr lang="en-GB" sz="3200" i="1" dirty="0" smtClean="0">
                <a:latin typeface="Georgia" panose="02040502050405020303" pitchFamily="18" charset="0"/>
                <a:cs typeface="Arial" panose="020B0604020202020204" pitchFamily="34" charset="0"/>
              </a:rPr>
              <a:t>Beowulf</a:t>
            </a:r>
          </a:p>
          <a:p>
            <a:pPr algn="ctr"/>
            <a:endParaRPr lang="en-GB" sz="1000" i="1"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An </a:t>
            </a:r>
            <a:r>
              <a:rPr lang="en-GB" sz="2400" dirty="0">
                <a:latin typeface="Georgia" panose="02040502050405020303" pitchFamily="18" charset="0"/>
                <a:cs typeface="Arial" panose="020B0604020202020204" pitchFamily="34" charset="0"/>
              </a:rPr>
              <a:t>epic of just over 3,000 </a:t>
            </a:r>
            <a:r>
              <a:rPr lang="en-GB" sz="2400" dirty="0" smtClean="0">
                <a:latin typeface="Georgia" panose="02040502050405020303" pitchFamily="18" charset="0"/>
                <a:cs typeface="Arial" panose="020B0604020202020204" pitchFamily="34" charset="0"/>
              </a:rPr>
              <a:t>lines </a:t>
            </a: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P</a:t>
            </a:r>
            <a:r>
              <a:rPr lang="en-GB" sz="2400" dirty="0" smtClean="0">
                <a:latin typeface="Georgia" panose="02040502050405020303" pitchFamily="18" charset="0"/>
                <a:cs typeface="Arial" panose="020B0604020202020204" pitchFamily="34" charset="0"/>
              </a:rPr>
              <a:t>robably </a:t>
            </a:r>
            <a:r>
              <a:rPr lang="en-GB" sz="2400" dirty="0">
                <a:latin typeface="Georgia" panose="02040502050405020303" pitchFamily="18" charset="0"/>
                <a:cs typeface="Arial" panose="020B0604020202020204" pitchFamily="34" charset="0"/>
              </a:rPr>
              <a:t>composed around 700 CE.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Its </a:t>
            </a:r>
            <a:r>
              <a:rPr lang="en-GB" sz="2400" dirty="0">
                <a:latin typeface="Georgia" panose="02040502050405020303" pitchFamily="18" charset="0"/>
                <a:cs typeface="Arial" panose="020B0604020202020204" pitchFamily="34" charset="0"/>
              </a:rPr>
              <a:t>poet is </a:t>
            </a:r>
            <a:r>
              <a:rPr lang="en-GB" sz="2400" dirty="0" smtClean="0">
                <a:latin typeface="Georgia" panose="02040502050405020303" pitchFamily="18" charset="0"/>
                <a:cs typeface="Arial" panose="020B0604020202020204" pitchFamily="34" charset="0"/>
              </a:rPr>
              <a:t>unknown</a:t>
            </a:r>
          </a:p>
          <a:p>
            <a:pPr marL="342900" indent="-342900">
              <a:buFont typeface="Arial" panose="020B0604020202020204" pitchFamily="34" charset="0"/>
              <a:buChar char="•"/>
            </a:pPr>
            <a:r>
              <a:rPr lang="en-GB" sz="2400" dirty="0">
                <a:latin typeface="Georgia" panose="02040502050405020303" pitchFamily="18" charset="0"/>
                <a:cs typeface="Arial" panose="020B0604020202020204" pitchFamily="34" charset="0"/>
              </a:rPr>
              <a:t>I</a:t>
            </a:r>
            <a:r>
              <a:rPr lang="en-GB" sz="2400" dirty="0" smtClean="0">
                <a:latin typeface="Georgia" panose="02040502050405020303" pitchFamily="18" charset="0"/>
                <a:cs typeface="Arial" panose="020B0604020202020204" pitchFamily="34" charset="0"/>
              </a:rPr>
              <a:t>t </a:t>
            </a:r>
            <a:r>
              <a:rPr lang="en-GB" sz="2400" dirty="0">
                <a:latin typeface="Georgia" panose="02040502050405020303" pitchFamily="18" charset="0"/>
                <a:cs typeface="Arial" panose="020B0604020202020204" pitchFamily="34" charset="0"/>
              </a:rPr>
              <a:t>survives, untitled, in a single manuscript written some 200 years later.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 </a:t>
            </a:r>
            <a:r>
              <a:rPr lang="en-GB" sz="2400" dirty="0">
                <a:latin typeface="Georgia" panose="02040502050405020303" pitchFamily="18" charset="0"/>
                <a:cs typeface="Arial" panose="020B0604020202020204" pitchFamily="34" charset="0"/>
              </a:rPr>
              <a:t>contains expressions of the heroic </a:t>
            </a:r>
            <a:r>
              <a:rPr lang="en-GB" sz="2400" dirty="0" smtClean="0">
                <a:latin typeface="Georgia" panose="02040502050405020303" pitchFamily="18" charset="0"/>
                <a:cs typeface="Arial" panose="020B0604020202020204" pitchFamily="34" charset="0"/>
              </a:rPr>
              <a:t>code, quite </a:t>
            </a:r>
            <a:r>
              <a:rPr lang="en-GB" sz="2400" dirty="0">
                <a:latin typeface="Georgia" panose="02040502050405020303" pitchFamily="18" charset="0"/>
                <a:cs typeface="Arial" panose="020B0604020202020204" pitchFamily="34" charset="0"/>
              </a:rPr>
              <a:t>frequent biblical references, though only to the Old Testament;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Christ </a:t>
            </a:r>
            <a:r>
              <a:rPr lang="en-GB" sz="2400" dirty="0">
                <a:latin typeface="Georgia" panose="02040502050405020303" pitchFamily="18" charset="0"/>
                <a:cs typeface="Arial" panose="020B0604020202020204" pitchFamily="34" charset="0"/>
              </a:rPr>
              <a:t>was not </a:t>
            </a:r>
            <a:r>
              <a:rPr lang="en-GB" sz="2400" dirty="0" smtClean="0">
                <a:latin typeface="Georgia" panose="02040502050405020303" pitchFamily="18" charset="0"/>
                <a:cs typeface="Arial" panose="020B0604020202020204" pitchFamily="34" charset="0"/>
              </a:rPr>
              <a:t>mentioned.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Set </a:t>
            </a:r>
            <a:r>
              <a:rPr lang="en-GB" sz="2400" dirty="0">
                <a:latin typeface="Georgia" panose="02040502050405020303" pitchFamily="18" charset="0"/>
                <a:cs typeface="Arial" panose="020B0604020202020204" pitchFamily="34" charset="0"/>
              </a:rPr>
              <a:t>in Scandinavia, it tells the story of Beowulf, a legendary hero of the </a:t>
            </a:r>
            <a:r>
              <a:rPr lang="en-GB" sz="2400" dirty="0" err="1">
                <a:latin typeface="Georgia" panose="02040502050405020303" pitchFamily="18" charset="0"/>
                <a:cs typeface="Arial" panose="020B0604020202020204" pitchFamily="34" charset="0"/>
              </a:rPr>
              <a:t>Geats</a:t>
            </a:r>
            <a:r>
              <a:rPr lang="en-GB" sz="2400" dirty="0">
                <a:latin typeface="Georgia" panose="02040502050405020303" pitchFamily="18" charset="0"/>
                <a:cs typeface="Arial" panose="020B0604020202020204" pitchFamily="34" charset="0"/>
              </a:rPr>
              <a:t>, a people who inhabited what is now southern </a:t>
            </a:r>
            <a:r>
              <a:rPr lang="en-GB" sz="2400" dirty="0" smtClean="0">
                <a:latin typeface="Georgia" panose="02040502050405020303" pitchFamily="18" charset="0"/>
                <a:cs typeface="Arial" panose="020B0604020202020204" pitchFamily="34" charset="0"/>
              </a:rPr>
              <a:t>Sweden.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Plain</a:t>
            </a:r>
            <a:r>
              <a:rPr lang="en-GB" sz="2000" dirty="0" smtClean="0">
                <a:latin typeface="Georgia" panose="02040502050405020303" pitchFamily="18" charset="0"/>
                <a:cs typeface="Arial" panose="020B0604020202020204" pitchFamily="34" charset="0"/>
              </a:rPr>
              <a:t> </a:t>
            </a:r>
            <a:r>
              <a:rPr lang="en-GB" sz="2000" dirty="0" smtClean="0">
                <a:latin typeface="Georgia" panose="02040502050405020303" pitchFamily="18" charset="0"/>
                <a:cs typeface="Arial" panose="020B0604020202020204" pitchFamily="34" charset="0"/>
                <a:hlinkClick r:id="rId3"/>
              </a:rPr>
              <a:t>https</a:t>
            </a:r>
            <a:r>
              <a:rPr lang="en-GB" sz="2000" dirty="0">
                <a:latin typeface="Georgia" panose="02040502050405020303" pitchFamily="18" charset="0"/>
                <a:cs typeface="Arial" panose="020B0604020202020204" pitchFamily="34" charset="0"/>
                <a:hlinkClick r:id="rId3"/>
              </a:rPr>
              <a:t>://www.youtube.com/watch?v=CH-_</a:t>
            </a:r>
            <a:r>
              <a:rPr lang="en-GB" sz="2000" dirty="0" smtClean="0">
                <a:latin typeface="Georgia" panose="02040502050405020303" pitchFamily="18" charset="0"/>
                <a:cs typeface="Arial" panose="020B0604020202020204" pitchFamily="34" charset="0"/>
                <a:hlinkClick r:id="rId3"/>
              </a:rPr>
              <a:t>GwoO4xI</a:t>
            </a:r>
            <a:r>
              <a:rPr lang="en-GB" sz="2000" dirty="0" smtClean="0">
                <a:latin typeface="Georgia" panose="02040502050405020303" pitchFamily="18" charset="0"/>
                <a:cs typeface="Arial" panose="020B0604020202020204" pitchFamily="34" charset="0"/>
              </a:rPr>
              <a:t> </a:t>
            </a: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Dramatic </a:t>
            </a:r>
            <a:r>
              <a:rPr lang="en-GB" sz="2000" dirty="0" smtClean="0">
                <a:latin typeface="Georgia" panose="02040502050405020303" pitchFamily="18" charset="0"/>
                <a:cs typeface="Arial" panose="020B0604020202020204" pitchFamily="34" charset="0"/>
                <a:hlinkClick r:id="rId4"/>
              </a:rPr>
              <a:t>https</a:t>
            </a:r>
            <a:r>
              <a:rPr lang="en-GB" sz="2000" dirty="0">
                <a:latin typeface="Georgia" panose="02040502050405020303" pitchFamily="18" charset="0"/>
                <a:cs typeface="Arial" panose="020B0604020202020204" pitchFamily="34" charset="0"/>
                <a:hlinkClick r:id="rId4"/>
              </a:rPr>
              <a:t>://</a:t>
            </a:r>
            <a:r>
              <a:rPr lang="en-GB" sz="2000" dirty="0" smtClean="0">
                <a:latin typeface="Georgia" panose="02040502050405020303" pitchFamily="18" charset="0"/>
                <a:cs typeface="Arial" panose="020B0604020202020204" pitchFamily="34" charset="0"/>
                <a:hlinkClick r:id="rId4"/>
              </a:rPr>
              <a:t>www.youtube.com/watch?v=TIJN-YY_3Qc</a:t>
            </a:r>
            <a:r>
              <a:rPr lang="en-GB" sz="2000" dirty="0" smtClean="0">
                <a:latin typeface="Georgia" panose="02040502050405020303" pitchFamily="18" charset="0"/>
                <a:cs typeface="Arial" panose="020B0604020202020204" pitchFamily="34" charset="0"/>
              </a:rPr>
              <a:t> </a:t>
            </a:r>
          </a:p>
        </p:txBody>
      </p:sp>
    </p:spTree>
    <p:extLst>
      <p:ext uri="{BB962C8B-B14F-4D97-AF65-F5344CB8AC3E}">
        <p14:creationId xmlns:p14="http://schemas.microsoft.com/office/powerpoint/2010/main" val="2756063409"/>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96</a:t>
            </a:fld>
            <a:endParaRPr lang="en-GB"/>
          </a:p>
        </p:txBody>
      </p:sp>
      <p:sp>
        <p:nvSpPr>
          <p:cNvPr id="5" name="TextBox 4"/>
          <p:cNvSpPr txBox="1"/>
          <p:nvPr/>
        </p:nvSpPr>
        <p:spPr>
          <a:xfrm>
            <a:off x="666275" y="2276872"/>
            <a:ext cx="7776864" cy="255454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Old English</a:t>
            </a:r>
          </a:p>
          <a:p>
            <a:pPr algn="ctr"/>
            <a:endParaRPr lang="en-US" sz="3200" dirty="0" smtClean="0">
              <a:latin typeface="Georgia" panose="02040502050405020303" pitchFamily="18" charset="0"/>
              <a:cs typeface="Arial" panose="020B0604020202020204" pitchFamily="34" charset="0"/>
            </a:endParaRPr>
          </a:p>
          <a:p>
            <a:pPr algn="ctr"/>
            <a:r>
              <a:rPr lang="en-US" sz="3200" dirty="0" smtClean="0">
                <a:latin typeface="Georgia" panose="02040502050405020303" pitchFamily="18" charset="0"/>
                <a:cs typeface="Arial" panose="020B0604020202020204" pitchFamily="34" charset="0"/>
              </a:rPr>
              <a:t>Middle English </a:t>
            </a:r>
          </a:p>
          <a:p>
            <a:pPr algn="ctr"/>
            <a:endParaRPr lang="en-US" sz="3200" dirty="0" smtClean="0">
              <a:latin typeface="Georgia" panose="02040502050405020303" pitchFamily="18" charset="0"/>
              <a:cs typeface="Arial" panose="020B0604020202020204" pitchFamily="34" charset="0"/>
            </a:endParaRPr>
          </a:p>
          <a:p>
            <a:pPr algn="ctr"/>
            <a:r>
              <a:rPr lang="en-US" sz="3200" dirty="0" smtClean="0">
                <a:latin typeface="Georgia" panose="02040502050405020303" pitchFamily="18" charset="0"/>
                <a:cs typeface="Arial" panose="020B0604020202020204" pitchFamily="34" charset="0"/>
              </a:rPr>
              <a:t>Modern English</a:t>
            </a:r>
          </a:p>
        </p:txBody>
      </p:sp>
    </p:spTree>
    <p:extLst>
      <p:ext uri="{BB962C8B-B14F-4D97-AF65-F5344CB8AC3E}">
        <p14:creationId xmlns:p14="http://schemas.microsoft.com/office/powerpoint/2010/main" val="221317077"/>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97</a:t>
            </a:fld>
            <a:endParaRPr lang="en-GB"/>
          </a:p>
        </p:txBody>
      </p:sp>
      <p:sp>
        <p:nvSpPr>
          <p:cNvPr id="5" name="TextBox 4"/>
          <p:cNvSpPr txBox="1"/>
          <p:nvPr/>
        </p:nvSpPr>
        <p:spPr>
          <a:xfrm>
            <a:off x="2231740" y="544324"/>
            <a:ext cx="4536504" cy="58477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Old English</a:t>
            </a:r>
          </a:p>
        </p:txBody>
      </p:sp>
      <p:pic>
        <p:nvPicPr>
          <p:cNvPr id="1027" name="Picture 3" descr="F:\EngTutorials_LearningMaterials\Image_OldEnglish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442017"/>
            <a:ext cx="5410200" cy="36480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pic>
        <p:nvPicPr>
          <p:cNvPr id="1028" name="Picture 4" descr="F:\EngTutorials_LearningMaterials\Image_OldEnglishManuscrip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4087973"/>
            <a:ext cx="4464496" cy="25112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680973" y="6599252"/>
            <a:ext cx="4174541" cy="253916"/>
          </a:xfrm>
          <a:prstGeom prst="rect">
            <a:avLst/>
          </a:prstGeom>
          <a:noFill/>
        </p:spPr>
        <p:txBody>
          <a:bodyPr wrap="none" rtlCol="0">
            <a:spAutoFit/>
          </a:bodyPr>
          <a:lstStyle/>
          <a:p>
            <a:r>
              <a:rPr lang="en-GB" sz="1050" dirty="0"/>
              <a:t>https://www.bl.uk/events/old-english-masterclass-november-2018#</a:t>
            </a:r>
          </a:p>
        </p:txBody>
      </p:sp>
    </p:spTree>
    <p:extLst>
      <p:ext uri="{BB962C8B-B14F-4D97-AF65-F5344CB8AC3E}">
        <p14:creationId xmlns:p14="http://schemas.microsoft.com/office/powerpoint/2010/main" val="4054220854"/>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98</a:t>
            </a:fld>
            <a:endParaRPr lang="en-GB"/>
          </a:p>
        </p:txBody>
      </p:sp>
      <p:sp>
        <p:nvSpPr>
          <p:cNvPr id="5" name="TextBox 4"/>
          <p:cNvSpPr txBox="1"/>
          <p:nvPr/>
        </p:nvSpPr>
        <p:spPr>
          <a:xfrm>
            <a:off x="656889" y="1124744"/>
            <a:ext cx="7776864" cy="58477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Old English</a:t>
            </a:r>
          </a:p>
        </p:txBody>
      </p:sp>
      <p:sp>
        <p:nvSpPr>
          <p:cNvPr id="7" name="TextBox 6"/>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pic>
        <p:nvPicPr>
          <p:cNvPr id="2050" name="Picture 2" descr="F:\EngTutorials_LearningMaterials\Image_OldEnglish_example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092121"/>
            <a:ext cx="4381787" cy="403750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777323" y="2574806"/>
            <a:ext cx="3912361" cy="3554819"/>
          </a:xfrm>
          <a:prstGeom prst="rect">
            <a:avLst/>
          </a:prstGeom>
          <a:noFill/>
        </p:spPr>
        <p:txBody>
          <a:bodyPr wrap="square" rtlCol="0">
            <a:spAutoFit/>
          </a:bodyPr>
          <a:lstStyle/>
          <a:p>
            <a:r>
              <a:rPr lang="en-GB" sz="1500" dirty="0">
                <a:latin typeface="Georgia" panose="02040502050405020303" pitchFamily="18" charset="0"/>
                <a:cs typeface="Arial" panose="020B0604020202020204" pitchFamily="34" charset="0"/>
              </a:rPr>
              <a:t>Beowulf spoke, the son of </a:t>
            </a:r>
            <a:r>
              <a:rPr lang="en-GB" sz="1500" dirty="0" err="1">
                <a:latin typeface="Georgia" panose="02040502050405020303" pitchFamily="18" charset="0"/>
                <a:cs typeface="Arial" panose="020B0604020202020204" pitchFamily="34" charset="0"/>
              </a:rPr>
              <a:t>Ecgtheow</a:t>
            </a:r>
            <a:r>
              <a:rPr lang="en-GB" sz="1500" dirty="0">
                <a:latin typeface="Georgia" panose="02040502050405020303" pitchFamily="18" charset="0"/>
                <a:cs typeface="Arial" panose="020B0604020202020204" pitchFamily="34" charset="0"/>
              </a:rPr>
              <a:t>: </a:t>
            </a:r>
            <a:endParaRPr lang="en-GB" sz="1500" dirty="0" smtClean="0">
              <a:latin typeface="Georgia" panose="02040502050405020303" pitchFamily="18" charset="0"/>
              <a:cs typeface="Arial" panose="020B0604020202020204" pitchFamily="34" charset="0"/>
            </a:endParaRPr>
          </a:p>
          <a:p>
            <a:r>
              <a:rPr lang="en-GB" sz="1500" dirty="0" smtClean="0">
                <a:latin typeface="Georgia" panose="02040502050405020303" pitchFamily="18" charset="0"/>
                <a:cs typeface="Arial" panose="020B0604020202020204" pitchFamily="34" charset="0"/>
              </a:rPr>
              <a:t>‘Sorrow </a:t>
            </a:r>
            <a:r>
              <a:rPr lang="en-GB" sz="1500" dirty="0">
                <a:latin typeface="Georgia" panose="02040502050405020303" pitchFamily="18" charset="0"/>
                <a:cs typeface="Arial" panose="020B0604020202020204" pitchFamily="34" charset="0"/>
              </a:rPr>
              <a:t>not, wise warrior. It is better for a man to avenge his friend than much mourn. </a:t>
            </a:r>
            <a:endParaRPr lang="en-GB" sz="1500" dirty="0" smtClean="0">
              <a:latin typeface="Georgia" panose="02040502050405020303" pitchFamily="18" charset="0"/>
              <a:cs typeface="Arial" panose="020B0604020202020204" pitchFamily="34" charset="0"/>
            </a:endParaRPr>
          </a:p>
          <a:p>
            <a:r>
              <a:rPr lang="en-GB" sz="1500" dirty="0" smtClean="0">
                <a:latin typeface="Georgia" panose="02040502050405020303" pitchFamily="18" charset="0"/>
                <a:cs typeface="Arial" panose="020B0604020202020204" pitchFamily="34" charset="0"/>
              </a:rPr>
              <a:t>Each </a:t>
            </a:r>
            <a:r>
              <a:rPr lang="en-GB" sz="1500" dirty="0">
                <a:latin typeface="Georgia" panose="02040502050405020303" pitchFamily="18" charset="0"/>
                <a:cs typeface="Arial" panose="020B0604020202020204" pitchFamily="34" charset="0"/>
              </a:rPr>
              <a:t>of us must await his end of the world's life. Let him who may get glory before death: that is best for the warrior after he has gone from life. </a:t>
            </a:r>
            <a:endParaRPr lang="en-GB" sz="1500" dirty="0" smtClean="0">
              <a:latin typeface="Georgia" panose="02040502050405020303" pitchFamily="18" charset="0"/>
              <a:cs typeface="Arial" panose="020B0604020202020204" pitchFamily="34" charset="0"/>
            </a:endParaRPr>
          </a:p>
          <a:p>
            <a:r>
              <a:rPr lang="en-GB" sz="1500" dirty="0" smtClean="0">
                <a:latin typeface="Georgia" panose="02040502050405020303" pitchFamily="18" charset="0"/>
                <a:cs typeface="Arial" panose="020B0604020202020204" pitchFamily="34" charset="0"/>
              </a:rPr>
              <a:t>Arise</a:t>
            </a:r>
            <a:r>
              <a:rPr lang="en-GB" sz="1500" dirty="0">
                <a:latin typeface="Georgia" panose="02040502050405020303" pitchFamily="18" charset="0"/>
                <a:cs typeface="Arial" panose="020B0604020202020204" pitchFamily="34" charset="0"/>
              </a:rPr>
              <a:t>, guardian of the kingdom, let us go at once to look on the track of Grendel's kin. I promise you this: she </a:t>
            </a:r>
            <a:r>
              <a:rPr lang="en-GB" sz="1500" dirty="0" err="1">
                <a:latin typeface="Georgia" panose="02040502050405020303" pitchFamily="18" charset="0"/>
                <a:cs typeface="Arial" panose="020B0604020202020204" pitchFamily="34" charset="0"/>
              </a:rPr>
              <a:t>wHi</a:t>
            </a:r>
            <a:r>
              <a:rPr lang="en-GB" sz="1500" dirty="0">
                <a:latin typeface="Georgia" panose="02040502050405020303" pitchFamily="18" charset="0"/>
                <a:cs typeface="Arial" panose="020B0604020202020204" pitchFamily="34" charset="0"/>
              </a:rPr>
              <a:t> not be lost tinder cover, not in the earth's bosom nor in the mountain woods nor at the bottom of the sea, go where she will. </a:t>
            </a:r>
            <a:endParaRPr lang="en-GB" sz="1500" dirty="0" smtClean="0">
              <a:latin typeface="Georgia" panose="02040502050405020303" pitchFamily="18" charset="0"/>
              <a:cs typeface="Arial" panose="020B0604020202020204" pitchFamily="34" charset="0"/>
            </a:endParaRPr>
          </a:p>
          <a:p>
            <a:r>
              <a:rPr lang="en-GB" sz="1500" dirty="0" smtClean="0">
                <a:latin typeface="Georgia" panose="02040502050405020303" pitchFamily="18" charset="0"/>
                <a:cs typeface="Arial" panose="020B0604020202020204" pitchFamily="34" charset="0"/>
              </a:rPr>
              <a:t>This </a:t>
            </a:r>
            <a:r>
              <a:rPr lang="en-GB" sz="1500" dirty="0">
                <a:latin typeface="Georgia" panose="02040502050405020303" pitchFamily="18" charset="0"/>
                <a:cs typeface="Arial" panose="020B0604020202020204" pitchFamily="34" charset="0"/>
              </a:rPr>
              <a:t>day have patience in every woe— as I expect you to</a:t>
            </a:r>
            <a:r>
              <a:rPr lang="en-GB" sz="1500" dirty="0" smtClean="0">
                <a:latin typeface="Georgia" panose="02040502050405020303" pitchFamily="18" charset="0"/>
                <a:cs typeface="Arial" panose="020B0604020202020204" pitchFamily="34" charset="0"/>
              </a:rPr>
              <a:t>.’</a:t>
            </a:r>
            <a:endParaRPr lang="en-GB" sz="1500" dirty="0">
              <a:latin typeface="Georgia" panose="02040502050405020303" pitchFamily="18" charset="0"/>
              <a:cs typeface="Arial" panose="020B0604020202020204" pitchFamily="34" charset="0"/>
            </a:endParaRPr>
          </a:p>
        </p:txBody>
      </p:sp>
      <p:sp>
        <p:nvSpPr>
          <p:cNvPr id="3" name="TextBox 2"/>
          <p:cNvSpPr txBox="1"/>
          <p:nvPr/>
        </p:nvSpPr>
        <p:spPr>
          <a:xfrm>
            <a:off x="5243264" y="6611779"/>
            <a:ext cx="3634328" cy="246221"/>
          </a:xfrm>
          <a:prstGeom prst="rect">
            <a:avLst/>
          </a:prstGeom>
          <a:noFill/>
        </p:spPr>
        <p:txBody>
          <a:bodyPr wrap="none" rtlCol="0">
            <a:spAutoFit/>
          </a:bodyPr>
          <a:lstStyle/>
          <a:p>
            <a:r>
              <a:rPr lang="en-GB" sz="1000" dirty="0"/>
              <a:t>http://www.worldlanguage.com/Languages/OldEnglish.htm</a:t>
            </a:r>
          </a:p>
        </p:txBody>
      </p:sp>
      <p:sp>
        <p:nvSpPr>
          <p:cNvPr id="6" name="Rectangle 5"/>
          <p:cNvSpPr/>
          <p:nvPr/>
        </p:nvSpPr>
        <p:spPr>
          <a:xfrm>
            <a:off x="1191953" y="2132856"/>
            <a:ext cx="1656184"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626346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99</a:t>
            </a:fld>
            <a:endParaRPr lang="en-GB"/>
          </a:p>
        </p:txBody>
      </p:sp>
      <p:sp>
        <p:nvSpPr>
          <p:cNvPr id="6" name="TextBox 5"/>
          <p:cNvSpPr txBox="1"/>
          <p:nvPr/>
        </p:nvSpPr>
        <p:spPr>
          <a:xfrm>
            <a:off x="539552" y="856076"/>
            <a:ext cx="7970397" cy="5016758"/>
          </a:xfrm>
          <a:prstGeom prst="rect">
            <a:avLst/>
          </a:prstGeom>
          <a:noFill/>
        </p:spPr>
        <p:txBody>
          <a:bodyPr wrap="square" rtlCol="0">
            <a:spAutoFit/>
          </a:bodyPr>
          <a:lstStyle/>
          <a:p>
            <a:pPr algn="ctr"/>
            <a:r>
              <a:rPr lang="en-US" sz="3200" dirty="0" smtClean="0">
                <a:solidFill>
                  <a:srgbClr val="0070C0"/>
                </a:solidFill>
                <a:latin typeface="Georgia" panose="02040502050405020303" pitchFamily="18" charset="0"/>
                <a:cs typeface="Arial" panose="020B0604020202020204" pitchFamily="34" charset="0"/>
              </a:rPr>
              <a:t>Anglo-Saxons</a:t>
            </a:r>
          </a:p>
          <a:p>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English-speaking </a:t>
            </a:r>
            <a:r>
              <a:rPr lang="en-GB" sz="2400" dirty="0">
                <a:latin typeface="Georgia" panose="02040502050405020303" pitchFamily="18" charset="0"/>
                <a:cs typeface="Arial" panose="020B0604020202020204" pitchFamily="34" charset="0"/>
              </a:rPr>
              <a:t>inhabitants of Britain from around the middle of the 5th century until the time of the Norman </a:t>
            </a:r>
            <a:r>
              <a:rPr lang="en-GB" sz="2400" dirty="0" smtClean="0">
                <a:latin typeface="Georgia" panose="02040502050405020303" pitchFamily="18" charset="0"/>
                <a:cs typeface="Arial" panose="020B0604020202020204" pitchFamily="34" charset="0"/>
              </a:rPr>
              <a:t>Conquest (11</a:t>
            </a:r>
            <a:r>
              <a:rPr lang="en-GB" sz="2400" baseline="30000" dirty="0" smtClean="0">
                <a:latin typeface="Georgia" panose="02040502050405020303" pitchFamily="18" charset="0"/>
                <a:cs typeface="Arial" panose="020B0604020202020204" pitchFamily="34" charset="0"/>
              </a:rPr>
              <a:t>th</a:t>
            </a:r>
            <a:r>
              <a:rPr lang="en-GB" sz="2400" dirty="0" smtClean="0">
                <a:latin typeface="Georgia" panose="02040502050405020303" pitchFamily="18" charset="0"/>
                <a:cs typeface="Arial" panose="020B0604020202020204" pitchFamily="34" charset="0"/>
              </a:rPr>
              <a:t> century, the eve of Norman Conquest), </a:t>
            </a:r>
            <a:r>
              <a:rPr lang="en-GB" sz="2400" dirty="0">
                <a:latin typeface="Georgia" panose="02040502050405020303" pitchFamily="18" charset="0"/>
                <a:cs typeface="Arial" panose="020B0604020202020204" pitchFamily="34" charset="0"/>
              </a:rPr>
              <a:t>when the Anglo-Saxon line of English kings came to an end.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Before </a:t>
            </a:r>
            <a:r>
              <a:rPr lang="en-GB" sz="2400" dirty="0">
                <a:latin typeface="Georgia" panose="02040502050405020303" pitchFamily="18" charset="0"/>
                <a:cs typeface="Arial" panose="020B0604020202020204" pitchFamily="34" charset="0"/>
              </a:rPr>
              <a:t>the time of Anglo-Saxons, Britain had been inhabited by speakers of Celtic languages: the Scots and </a:t>
            </a:r>
            <a:r>
              <a:rPr lang="en-GB" sz="2400" dirty="0" err="1">
                <a:latin typeface="Georgia" panose="02040502050405020303" pitchFamily="18" charset="0"/>
                <a:cs typeface="Arial" panose="020B0604020202020204" pitchFamily="34" charset="0"/>
              </a:rPr>
              <a:t>Picts</a:t>
            </a:r>
            <a:r>
              <a:rPr lang="en-GB" sz="2400" dirty="0">
                <a:latin typeface="Georgia" panose="02040502050405020303" pitchFamily="18" charset="0"/>
                <a:cs typeface="Arial" panose="020B0604020202020204" pitchFamily="34" charset="0"/>
              </a:rPr>
              <a:t> in the north, and in the south various groups which had been united under Roman rule since their conquest by the emperor Claudius in 43 </a:t>
            </a:r>
            <a:r>
              <a:rPr lang="en-GB" sz="2400" dirty="0" smtClean="0">
                <a:latin typeface="Georgia" panose="02040502050405020303" pitchFamily="18" charset="0"/>
                <a:cs typeface="Arial" panose="020B0604020202020204" pitchFamily="34" charset="0"/>
              </a:rPr>
              <a:t>CE.</a:t>
            </a:r>
            <a:endParaRPr lang="en-GB" sz="2400" dirty="0">
              <a:latin typeface="Georgia" panose="02040502050405020303" pitchFamily="18" charset="0"/>
              <a:cs typeface="Arial" panose="020B0604020202020204" pitchFamily="34" charset="0"/>
            </a:endParaRPr>
          </a:p>
          <a:p>
            <a:endParaRPr lang="en-US" sz="2400" dirty="0" smtClean="0">
              <a:latin typeface="Georgia" panose="02040502050405020303" pitchFamily="18" charset="0"/>
              <a:cs typeface="Arial" panose="020B0604020202020204" pitchFamily="34" charset="0"/>
            </a:endParaRP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Tree>
    <p:extLst>
      <p:ext uri="{BB962C8B-B14F-4D97-AF65-F5344CB8AC3E}">
        <p14:creationId xmlns:p14="http://schemas.microsoft.com/office/powerpoint/2010/main" val="1128780278"/>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100</a:t>
            </a:fld>
            <a:endParaRPr lang="en-GB"/>
          </a:p>
        </p:txBody>
      </p:sp>
      <p:sp>
        <p:nvSpPr>
          <p:cNvPr id="6" name="TextBox 5"/>
          <p:cNvSpPr txBox="1"/>
          <p:nvPr/>
        </p:nvSpPr>
        <p:spPr>
          <a:xfrm>
            <a:off x="187444" y="560329"/>
            <a:ext cx="7970397" cy="4047262"/>
          </a:xfrm>
          <a:prstGeom prst="rect">
            <a:avLst/>
          </a:prstGeom>
          <a:noFill/>
        </p:spPr>
        <p:txBody>
          <a:bodyPr wrap="square" rtlCol="0">
            <a:spAutoFit/>
          </a:bodyPr>
          <a:lstStyle/>
          <a:p>
            <a:pPr algn="ctr"/>
            <a:r>
              <a:rPr lang="en-US" sz="3200" dirty="0" smtClean="0">
                <a:solidFill>
                  <a:srgbClr val="0070C0"/>
                </a:solidFill>
                <a:latin typeface="Georgia" panose="02040502050405020303" pitchFamily="18" charset="0"/>
                <a:cs typeface="Arial" panose="020B0604020202020204" pitchFamily="34" charset="0"/>
              </a:rPr>
              <a:t>Germania</a:t>
            </a:r>
          </a:p>
          <a:p>
            <a:endParaRPr lang="en-GB" sz="9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Anglo-Saxons came </a:t>
            </a:r>
            <a:r>
              <a:rPr lang="en-GB" sz="2400" dirty="0">
                <a:latin typeface="Georgia" panose="02040502050405020303" pitchFamily="18" charset="0"/>
                <a:cs typeface="Arial" panose="020B0604020202020204" pitchFamily="34" charset="0"/>
              </a:rPr>
              <a:t>from Germania.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Germania </a:t>
            </a:r>
            <a:r>
              <a:rPr lang="en-GB" sz="2400" dirty="0">
                <a:latin typeface="Georgia" panose="02040502050405020303" pitchFamily="18" charset="0"/>
                <a:cs typeface="Arial" panose="020B0604020202020204" pitchFamily="34" charset="0"/>
              </a:rPr>
              <a:t>refers to a vast and ill-defined territory east of the Rhine and north of the Danube, extending as far east as the Vistula in present-day Poland and as far north as present-day Sweden and Norway. </a:t>
            </a:r>
            <a:endParaRPr lang="en-GB" sz="24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400" dirty="0" smtClean="0">
                <a:latin typeface="Georgia" panose="02040502050405020303" pitchFamily="18" charset="0"/>
                <a:cs typeface="Arial" panose="020B0604020202020204" pitchFamily="34" charset="0"/>
              </a:rPr>
              <a:t>It was nothing </a:t>
            </a:r>
            <a:r>
              <a:rPr lang="en-GB" sz="2400" dirty="0">
                <a:latin typeface="Georgia" panose="02040502050405020303" pitchFamily="18" charset="0"/>
                <a:cs typeface="Arial" panose="020B0604020202020204" pitchFamily="34" charset="0"/>
              </a:rPr>
              <a:t>like a nation, but rather was inhabited by numerous tribes which were closely related culturally and </a:t>
            </a:r>
            <a:r>
              <a:rPr lang="en-GB" sz="2400" dirty="0" smtClean="0">
                <a:latin typeface="Georgia" panose="02040502050405020303" pitchFamily="18" charset="0"/>
                <a:cs typeface="Arial" panose="020B0604020202020204" pitchFamily="34" charset="0"/>
              </a:rPr>
              <a:t>linguistically.</a:t>
            </a:r>
            <a:endParaRPr lang="en-GB" sz="2400" dirty="0">
              <a:latin typeface="Georgia" panose="02040502050405020303" pitchFamily="18" charset="0"/>
              <a:cs typeface="Arial" panose="020B0604020202020204" pitchFamily="34" charset="0"/>
            </a:endParaRPr>
          </a:p>
          <a:p>
            <a:endParaRPr lang="en-US" sz="2400" dirty="0" smtClean="0">
              <a:latin typeface="Georgia" panose="02040502050405020303" pitchFamily="18" charset="0"/>
              <a:cs typeface="Arial" panose="020B0604020202020204" pitchFamily="34" charset="0"/>
            </a:endParaRP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3939451"/>
            <a:ext cx="4088426"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39215522"/>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101</a:t>
            </a:fld>
            <a:endParaRPr lang="en-GB"/>
          </a:p>
        </p:txBody>
      </p:sp>
      <p:sp>
        <p:nvSpPr>
          <p:cNvPr id="6" name="TextBox 5"/>
          <p:cNvSpPr txBox="1"/>
          <p:nvPr/>
        </p:nvSpPr>
        <p:spPr>
          <a:xfrm>
            <a:off x="554111" y="515010"/>
            <a:ext cx="7970397" cy="954107"/>
          </a:xfrm>
          <a:prstGeom prst="rect">
            <a:avLst/>
          </a:prstGeom>
          <a:noFill/>
        </p:spPr>
        <p:txBody>
          <a:bodyPr wrap="square" rtlCol="0">
            <a:spAutoFit/>
          </a:bodyPr>
          <a:lstStyle/>
          <a:p>
            <a:pPr algn="ctr"/>
            <a:r>
              <a:rPr lang="en-US" sz="3200" dirty="0" smtClean="0">
                <a:solidFill>
                  <a:srgbClr val="0070C0"/>
                </a:solidFill>
                <a:latin typeface="Georgia" panose="02040502050405020303" pitchFamily="18" charset="0"/>
                <a:cs typeface="Arial" panose="020B0604020202020204" pitchFamily="34" charset="0"/>
              </a:rPr>
              <a:t>Germania</a:t>
            </a:r>
          </a:p>
          <a:p>
            <a:endParaRPr lang="en-GB" sz="2400" dirty="0" smtClean="0">
              <a:latin typeface="Georgia" panose="02040502050405020303" pitchFamily="18" charset="0"/>
              <a:cs typeface="Arial" panose="020B0604020202020204" pitchFamily="34" charset="0"/>
            </a:endParaRP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pic>
        <p:nvPicPr>
          <p:cNvPr id="4098" name="Picture 2" descr="Germania (book)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223" y="1340768"/>
            <a:ext cx="7308553" cy="512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2952398"/>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102</a:t>
            </a:fld>
            <a:endParaRPr lang="en-GB"/>
          </a:p>
        </p:txBody>
      </p:sp>
      <p:sp>
        <p:nvSpPr>
          <p:cNvPr id="6" name="TextBox 5"/>
          <p:cNvSpPr txBox="1"/>
          <p:nvPr/>
        </p:nvSpPr>
        <p:spPr>
          <a:xfrm>
            <a:off x="669826" y="1556792"/>
            <a:ext cx="7776864" cy="2677656"/>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sz="2800"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algn="ctr"/>
            <a:endParaRPr lang="en-US" sz="2800" dirty="0" smtClean="0">
              <a:latin typeface="Georgia" panose="02040502050405020303" pitchFamily="18" charset="0"/>
              <a:cs typeface="Arial" panose="020B0604020202020204" pitchFamily="34" charset="0"/>
            </a:endParaRP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South Asia (some)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Tree>
    <p:extLst>
      <p:ext uri="{BB962C8B-B14F-4D97-AF65-F5344CB8AC3E}">
        <p14:creationId xmlns:p14="http://schemas.microsoft.com/office/powerpoint/2010/main" val="4143929583"/>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103</a:t>
            </a:fld>
            <a:endParaRPr lang="en-GB"/>
          </a:p>
        </p:txBody>
      </p:sp>
      <p:sp>
        <p:nvSpPr>
          <p:cNvPr id="6" name="TextBox 5"/>
          <p:cNvSpPr txBox="1"/>
          <p:nvPr/>
        </p:nvSpPr>
        <p:spPr>
          <a:xfrm>
            <a:off x="642107" y="1371750"/>
            <a:ext cx="7776864" cy="1692771"/>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3145963" y="3284984"/>
            <a:ext cx="3888432" cy="2092881"/>
          </a:xfrm>
          <a:prstGeom prst="rect">
            <a:avLst/>
          </a:prstGeom>
          <a:noFill/>
        </p:spPr>
        <p:txBody>
          <a:bodyPr wrap="square" rtlCol="0">
            <a:spAutoFit/>
          </a:bodyPr>
          <a:lstStyle/>
          <a:p>
            <a:pPr marL="514350" indent="-514350">
              <a:buFont typeface="+mj-lt"/>
              <a:buAutoNum type="alphaLcParenR"/>
            </a:pPr>
            <a:r>
              <a:rPr lang="en-US" sz="2600" dirty="0" smtClean="0">
                <a:latin typeface="Georgia" panose="02040502050405020303" pitchFamily="18" charset="0"/>
                <a:cs typeface="Arial" panose="020B0604020202020204" pitchFamily="34" charset="0"/>
              </a:rPr>
              <a:t>Celtic languages </a:t>
            </a:r>
          </a:p>
          <a:p>
            <a:pPr marL="514350" indent="-514350">
              <a:buFont typeface="+mj-lt"/>
              <a:buAutoNum type="alphaLcParenR"/>
            </a:pPr>
            <a:r>
              <a:rPr lang="en-US" sz="2600" dirty="0" smtClean="0">
                <a:latin typeface="Georgia" panose="02040502050405020303" pitchFamily="18" charset="0"/>
                <a:cs typeface="Arial" panose="020B0604020202020204" pitchFamily="34" charset="0"/>
              </a:rPr>
              <a:t>Italic languages </a:t>
            </a:r>
          </a:p>
          <a:p>
            <a:pPr marL="514350" indent="-514350">
              <a:buFont typeface="+mj-lt"/>
              <a:buAutoNum type="alphaLcParenR"/>
            </a:pPr>
            <a:r>
              <a:rPr lang="en-US" sz="2600" dirty="0" smtClean="0">
                <a:latin typeface="Georgia" panose="02040502050405020303" pitchFamily="18" charset="0"/>
                <a:cs typeface="Arial" panose="020B0604020202020204" pitchFamily="34" charset="0"/>
              </a:rPr>
              <a:t>Germanic languages </a:t>
            </a:r>
          </a:p>
          <a:p>
            <a:pPr marL="514350" indent="-514350">
              <a:buFont typeface="+mj-lt"/>
              <a:buAutoNum type="alphaLcParenR"/>
            </a:pPr>
            <a:r>
              <a:rPr lang="en-US" sz="2600" dirty="0" smtClean="0">
                <a:latin typeface="Georgia" panose="02040502050405020303" pitchFamily="18" charset="0"/>
                <a:cs typeface="Arial" panose="020B0604020202020204" pitchFamily="34" charset="0"/>
              </a:rPr>
              <a:t>Slavic languages </a:t>
            </a:r>
          </a:p>
          <a:p>
            <a:pPr marL="514350" indent="-514350">
              <a:buFont typeface="+mj-lt"/>
              <a:buAutoNum type="alphaLcParenR"/>
            </a:pPr>
            <a:r>
              <a:rPr lang="en-US" sz="2600" dirty="0" smtClean="0">
                <a:latin typeface="Georgia" panose="02040502050405020303" pitchFamily="18" charset="0"/>
                <a:cs typeface="Arial" panose="020B0604020202020204" pitchFamily="34" charset="0"/>
              </a:rPr>
              <a:t>Baltic languages</a:t>
            </a:r>
          </a:p>
        </p:txBody>
      </p:sp>
    </p:spTree>
    <p:extLst>
      <p:ext uri="{BB962C8B-B14F-4D97-AF65-F5344CB8AC3E}">
        <p14:creationId xmlns:p14="http://schemas.microsoft.com/office/powerpoint/2010/main" val="2734408785"/>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104</a:t>
            </a:fld>
            <a:endParaRPr lang="en-GB"/>
          </a:p>
        </p:txBody>
      </p:sp>
      <p:sp>
        <p:nvSpPr>
          <p:cNvPr id="6" name="TextBox 5"/>
          <p:cNvSpPr txBox="1"/>
          <p:nvPr/>
        </p:nvSpPr>
        <p:spPr>
          <a:xfrm>
            <a:off x="642107" y="1340768"/>
            <a:ext cx="7776864" cy="1692771"/>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2334295" y="3224589"/>
            <a:ext cx="4392488" cy="492443"/>
          </a:xfrm>
          <a:prstGeom prst="rect">
            <a:avLst/>
          </a:prstGeom>
          <a:noFill/>
        </p:spPr>
        <p:txBody>
          <a:bodyPr wrap="square" rtlCol="0">
            <a:spAutoFit/>
          </a:bodyPr>
          <a:lstStyle/>
          <a:p>
            <a:pPr marL="514350" indent="-514350" algn="ctr">
              <a:buFont typeface="+mj-lt"/>
              <a:buAutoNum type="alphaLcParenR"/>
            </a:pPr>
            <a:r>
              <a:rPr lang="en-US" sz="2600" dirty="0" smtClean="0">
                <a:latin typeface="Georgia" panose="02040502050405020303" pitchFamily="18" charset="0"/>
                <a:cs typeface="Arial" panose="020B0604020202020204" pitchFamily="34" charset="0"/>
              </a:rPr>
              <a:t>Celtic languages </a:t>
            </a:r>
            <a:endParaRPr lang="en-US" sz="2400" dirty="0" smtClean="0">
              <a:latin typeface="Georgia" panose="02040502050405020303" pitchFamily="18" charset="0"/>
              <a:cs typeface="Arial" panose="020B0604020202020204" pitchFamily="34" charset="0"/>
            </a:endParaRPr>
          </a:p>
        </p:txBody>
      </p:sp>
      <p:sp>
        <p:nvSpPr>
          <p:cNvPr id="8" name="TextBox 7"/>
          <p:cNvSpPr txBox="1"/>
          <p:nvPr/>
        </p:nvSpPr>
        <p:spPr>
          <a:xfrm>
            <a:off x="3215842" y="3717032"/>
            <a:ext cx="3528392" cy="1292662"/>
          </a:xfrm>
          <a:prstGeom prst="rect">
            <a:avLst/>
          </a:prstGeom>
          <a:noFill/>
        </p:spPr>
        <p:txBody>
          <a:bodyPr wrap="square" rtlCol="0">
            <a:spAutoFit/>
          </a:bodyPr>
          <a:lstStyle/>
          <a:p>
            <a:pPr marL="514350" indent="-514350">
              <a:buFont typeface="+mj-lt"/>
              <a:buAutoNum type="alphaLcPeriod"/>
            </a:pPr>
            <a:r>
              <a:rPr lang="en-US" sz="2600" dirty="0" smtClean="0">
                <a:latin typeface="Georgia" panose="02040502050405020303" pitchFamily="18" charset="0"/>
                <a:cs typeface="Arial" panose="020B0604020202020204" pitchFamily="34" charset="0"/>
              </a:rPr>
              <a:t>Irish</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Welsh</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Scottish Gaelic</a:t>
            </a:r>
          </a:p>
        </p:txBody>
      </p:sp>
    </p:spTree>
    <p:extLst>
      <p:ext uri="{BB962C8B-B14F-4D97-AF65-F5344CB8AC3E}">
        <p14:creationId xmlns:p14="http://schemas.microsoft.com/office/powerpoint/2010/main" val="2744314323"/>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105</a:t>
            </a:fld>
            <a:endParaRPr lang="en-GB"/>
          </a:p>
        </p:txBody>
      </p:sp>
      <p:sp>
        <p:nvSpPr>
          <p:cNvPr id="6" name="TextBox 5"/>
          <p:cNvSpPr txBox="1"/>
          <p:nvPr/>
        </p:nvSpPr>
        <p:spPr>
          <a:xfrm>
            <a:off x="642107" y="1340768"/>
            <a:ext cx="7776864" cy="1692771"/>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2334295" y="3224589"/>
            <a:ext cx="4392488" cy="49244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b)  Italic languages </a:t>
            </a:r>
            <a:endParaRPr lang="en-US" sz="2400" dirty="0" smtClean="0">
              <a:latin typeface="Georgia" panose="02040502050405020303" pitchFamily="18" charset="0"/>
              <a:cs typeface="Arial" panose="020B0604020202020204" pitchFamily="34" charset="0"/>
            </a:endParaRPr>
          </a:p>
        </p:txBody>
      </p:sp>
      <p:sp>
        <p:nvSpPr>
          <p:cNvPr id="8" name="TextBox 7"/>
          <p:cNvSpPr txBox="1"/>
          <p:nvPr/>
        </p:nvSpPr>
        <p:spPr>
          <a:xfrm>
            <a:off x="3215842" y="3717032"/>
            <a:ext cx="3528392" cy="2492990"/>
          </a:xfrm>
          <a:prstGeom prst="rect">
            <a:avLst/>
          </a:prstGeom>
          <a:noFill/>
        </p:spPr>
        <p:txBody>
          <a:bodyPr wrap="square" rtlCol="0">
            <a:spAutoFit/>
          </a:bodyPr>
          <a:lstStyle/>
          <a:p>
            <a:pPr marL="514350" indent="-514350">
              <a:buFont typeface="+mj-lt"/>
              <a:buAutoNum type="alphaLcPeriod"/>
            </a:pPr>
            <a:r>
              <a:rPr lang="en-US" sz="2600" dirty="0" smtClean="0">
                <a:latin typeface="Georgia" panose="02040502050405020303" pitchFamily="18" charset="0"/>
                <a:cs typeface="Arial" panose="020B0604020202020204" pitchFamily="34" charset="0"/>
              </a:rPr>
              <a:t>French</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Italian</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Spanish</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Romanian</a:t>
            </a:r>
          </a:p>
          <a:p>
            <a:endParaRPr lang="en-US" sz="2600" dirty="0" smtClean="0">
              <a:latin typeface="Georgia" panose="02040502050405020303" pitchFamily="18" charset="0"/>
              <a:cs typeface="Arial" panose="020B0604020202020204" pitchFamily="34" charset="0"/>
            </a:endParaRPr>
          </a:p>
          <a:p>
            <a:r>
              <a:rPr lang="en-US" sz="2600" dirty="0" smtClean="0">
                <a:latin typeface="Georgia" panose="02040502050405020303" pitchFamily="18" charset="0"/>
                <a:cs typeface="Arial" panose="020B0604020202020204" pitchFamily="34" charset="0"/>
              </a:rPr>
              <a:t>(dialects of Latin)</a:t>
            </a:r>
          </a:p>
        </p:txBody>
      </p:sp>
    </p:spTree>
    <p:extLst>
      <p:ext uri="{BB962C8B-B14F-4D97-AF65-F5344CB8AC3E}">
        <p14:creationId xmlns:p14="http://schemas.microsoft.com/office/powerpoint/2010/main" val="344623684"/>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106</a:t>
            </a:fld>
            <a:endParaRPr lang="en-GB"/>
          </a:p>
        </p:txBody>
      </p:sp>
      <p:sp>
        <p:nvSpPr>
          <p:cNvPr id="6" name="TextBox 5"/>
          <p:cNvSpPr txBox="1"/>
          <p:nvPr/>
        </p:nvSpPr>
        <p:spPr>
          <a:xfrm>
            <a:off x="642107" y="1196752"/>
            <a:ext cx="7776864" cy="1523494"/>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sz="900"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2555776" y="2852648"/>
            <a:ext cx="4392488" cy="49244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c)  German languages </a:t>
            </a:r>
            <a:endParaRPr lang="en-US" sz="2400" dirty="0" smtClean="0">
              <a:latin typeface="Georgia" panose="02040502050405020303" pitchFamily="18" charset="0"/>
              <a:cs typeface="Arial" panose="020B0604020202020204" pitchFamily="34" charset="0"/>
            </a:endParaRPr>
          </a:p>
        </p:txBody>
      </p:sp>
      <p:sp>
        <p:nvSpPr>
          <p:cNvPr id="8" name="TextBox 7"/>
          <p:cNvSpPr txBox="1"/>
          <p:nvPr/>
        </p:nvSpPr>
        <p:spPr>
          <a:xfrm>
            <a:off x="427431" y="3645024"/>
            <a:ext cx="8208912" cy="2092881"/>
          </a:xfrm>
          <a:prstGeom prst="rect">
            <a:avLst/>
          </a:prstGeom>
          <a:noFill/>
        </p:spPr>
        <p:txBody>
          <a:bodyPr wrap="square" rtlCol="0">
            <a:spAutoFit/>
          </a:bodyPr>
          <a:lstStyle/>
          <a:p>
            <a:pPr marL="514350" indent="-514350">
              <a:buFont typeface="+mj-lt"/>
              <a:buAutoNum type="alphaLcPeriod"/>
            </a:pPr>
            <a:r>
              <a:rPr lang="en-GB" sz="2600" dirty="0">
                <a:solidFill>
                  <a:srgbClr val="0070C0"/>
                </a:solidFill>
                <a:latin typeface="Georgia" panose="02040502050405020303" pitchFamily="18" charset="0"/>
                <a:cs typeface="Arial" panose="020B0604020202020204" pitchFamily="34" charset="0"/>
              </a:rPr>
              <a:t>North</a:t>
            </a:r>
            <a:r>
              <a:rPr lang="en-GB" sz="2600" dirty="0">
                <a:latin typeface="Georgia" panose="02040502050405020303" pitchFamily="18" charset="0"/>
                <a:cs typeface="Arial" panose="020B0604020202020204" pitchFamily="34" charset="0"/>
              </a:rPr>
              <a:t> </a:t>
            </a:r>
            <a:r>
              <a:rPr lang="en-GB" sz="2600" dirty="0" smtClean="0">
                <a:latin typeface="Georgia" panose="02040502050405020303" pitchFamily="18" charset="0"/>
                <a:cs typeface="Arial" panose="020B0604020202020204" pitchFamily="34" charset="0"/>
              </a:rPr>
              <a:t>Germanic (</a:t>
            </a:r>
            <a:r>
              <a:rPr lang="en-GB" sz="2600" i="1" dirty="0" smtClean="0">
                <a:latin typeface="Georgia" panose="02040502050405020303" pitchFamily="18" charset="0"/>
                <a:cs typeface="Arial" panose="020B0604020202020204" pitchFamily="34" charset="0"/>
              </a:rPr>
              <a:t>i.e. </a:t>
            </a:r>
            <a:r>
              <a:rPr lang="en-GB" sz="2600" dirty="0" smtClean="0">
                <a:latin typeface="Georgia" panose="02040502050405020303" pitchFamily="18" charset="0"/>
                <a:cs typeface="Arial" panose="020B0604020202020204" pitchFamily="34" charset="0"/>
              </a:rPr>
              <a:t>the </a:t>
            </a:r>
            <a:r>
              <a:rPr lang="en-GB" sz="2600" dirty="0">
                <a:latin typeface="Georgia" panose="02040502050405020303" pitchFamily="18" charset="0"/>
                <a:cs typeface="Arial" panose="020B0604020202020204" pitchFamily="34" charset="0"/>
              </a:rPr>
              <a:t>Scandinavian </a:t>
            </a:r>
            <a:r>
              <a:rPr lang="en-GB" sz="2600" dirty="0" smtClean="0">
                <a:latin typeface="Georgia" panose="02040502050405020303" pitchFamily="18" charset="0"/>
                <a:cs typeface="Arial" panose="020B0604020202020204" pitchFamily="34" charset="0"/>
              </a:rPr>
              <a:t>languages: </a:t>
            </a:r>
            <a:r>
              <a:rPr lang="en-GB" sz="2600" dirty="0">
                <a:latin typeface="Georgia" panose="02040502050405020303" pitchFamily="18" charset="0"/>
                <a:cs typeface="Arial" panose="020B0604020202020204" pitchFamily="34" charset="0"/>
              </a:rPr>
              <a:t>Swedish, Danish, Norwegian, Icelandic and </a:t>
            </a:r>
            <a:r>
              <a:rPr lang="en-GB" sz="2600" dirty="0" err="1" smtClean="0">
                <a:latin typeface="Georgia" panose="02040502050405020303" pitchFamily="18" charset="0"/>
                <a:cs typeface="Arial" panose="020B0604020202020204" pitchFamily="34" charset="0"/>
              </a:rPr>
              <a:t>Froese</a:t>
            </a:r>
            <a:r>
              <a:rPr lang="en-GB" sz="2600" dirty="0" smtClean="0">
                <a:latin typeface="Georgia" panose="02040502050405020303" pitchFamily="18" charset="0"/>
                <a:cs typeface="Arial" panose="020B0604020202020204" pitchFamily="34" charset="0"/>
              </a:rPr>
              <a:t>)</a:t>
            </a:r>
            <a:endParaRPr lang="en-GB" sz="2600" dirty="0">
              <a:latin typeface="Georgia" panose="02040502050405020303" pitchFamily="18" charset="0"/>
              <a:cs typeface="Arial" panose="020B0604020202020204" pitchFamily="34" charset="0"/>
            </a:endParaRPr>
          </a:p>
          <a:p>
            <a:pPr marL="514350" indent="-514350">
              <a:buFont typeface="+mj-lt"/>
              <a:buAutoNum type="alphaLcPeriod"/>
            </a:pPr>
            <a:r>
              <a:rPr lang="en-GB" sz="2600" dirty="0">
                <a:solidFill>
                  <a:srgbClr val="0070C0"/>
                </a:solidFill>
                <a:latin typeface="Georgia" panose="02040502050405020303" pitchFamily="18" charset="0"/>
                <a:cs typeface="Arial" panose="020B0604020202020204" pitchFamily="34" charset="0"/>
              </a:rPr>
              <a:t>East</a:t>
            </a:r>
            <a:r>
              <a:rPr lang="en-GB" sz="2600" dirty="0">
                <a:latin typeface="Georgia" panose="02040502050405020303" pitchFamily="18" charset="0"/>
                <a:cs typeface="Arial" panose="020B0604020202020204" pitchFamily="34" charset="0"/>
              </a:rPr>
              <a:t> </a:t>
            </a:r>
            <a:r>
              <a:rPr lang="en-GB" sz="2600" dirty="0" smtClean="0">
                <a:latin typeface="Georgia" panose="02040502050405020303" pitchFamily="18" charset="0"/>
                <a:cs typeface="Arial" panose="020B0604020202020204" pitchFamily="34" charset="0"/>
              </a:rPr>
              <a:t>Germanic (</a:t>
            </a:r>
            <a:r>
              <a:rPr lang="en-GB" sz="2600" i="1" dirty="0" smtClean="0">
                <a:latin typeface="Georgia" panose="02040502050405020303" pitchFamily="18" charset="0"/>
                <a:cs typeface="Arial" panose="020B0604020202020204" pitchFamily="34" charset="0"/>
              </a:rPr>
              <a:t>i.e. </a:t>
            </a:r>
            <a:r>
              <a:rPr lang="en-GB" sz="2600" dirty="0">
                <a:latin typeface="Georgia" panose="02040502050405020303" pitchFamily="18" charset="0"/>
                <a:cs typeface="Arial" panose="020B0604020202020204" pitchFamily="34" charset="0"/>
              </a:rPr>
              <a:t>Gothic, now </a:t>
            </a:r>
            <a:r>
              <a:rPr lang="en-GB" sz="2600" dirty="0" smtClean="0">
                <a:latin typeface="Georgia" panose="02040502050405020303" pitchFamily="18" charset="0"/>
                <a:cs typeface="Arial" panose="020B0604020202020204" pitchFamily="34" charset="0"/>
              </a:rPr>
              <a:t>extinct)</a:t>
            </a:r>
            <a:endParaRPr lang="en-GB" sz="2600" dirty="0">
              <a:latin typeface="Georgia" panose="02040502050405020303" pitchFamily="18" charset="0"/>
              <a:cs typeface="Arial" panose="020B0604020202020204" pitchFamily="34" charset="0"/>
            </a:endParaRPr>
          </a:p>
          <a:p>
            <a:pPr marL="514350" indent="-514350">
              <a:buFont typeface="+mj-lt"/>
              <a:buAutoNum type="alphaLcPeriod"/>
            </a:pPr>
            <a:r>
              <a:rPr lang="en-GB" sz="2600" dirty="0">
                <a:solidFill>
                  <a:srgbClr val="0070C0"/>
                </a:solidFill>
                <a:latin typeface="Georgia" panose="02040502050405020303" pitchFamily="18" charset="0"/>
                <a:cs typeface="Arial" panose="020B0604020202020204" pitchFamily="34" charset="0"/>
              </a:rPr>
              <a:t>West</a:t>
            </a:r>
            <a:r>
              <a:rPr lang="en-GB" sz="2600" dirty="0">
                <a:latin typeface="Georgia" panose="02040502050405020303" pitchFamily="18" charset="0"/>
                <a:cs typeface="Arial" panose="020B0604020202020204" pitchFamily="34" charset="0"/>
              </a:rPr>
              <a:t> </a:t>
            </a:r>
            <a:r>
              <a:rPr lang="en-GB" sz="2600" dirty="0" smtClean="0">
                <a:latin typeface="Georgia" panose="02040502050405020303" pitchFamily="18" charset="0"/>
                <a:cs typeface="Arial" panose="020B0604020202020204" pitchFamily="34" charset="0"/>
              </a:rPr>
              <a:t>Germanic (</a:t>
            </a:r>
            <a:r>
              <a:rPr lang="en-GB" sz="2600" i="1" dirty="0" smtClean="0">
                <a:latin typeface="Georgia" panose="02040502050405020303" pitchFamily="18" charset="0"/>
                <a:cs typeface="Arial" panose="020B0604020202020204" pitchFamily="34" charset="0"/>
              </a:rPr>
              <a:t>i.e. </a:t>
            </a:r>
            <a:r>
              <a:rPr lang="en-GB" sz="2600" dirty="0" smtClean="0">
                <a:latin typeface="Georgia" panose="02040502050405020303" pitchFamily="18" charset="0"/>
                <a:cs typeface="Arial" panose="020B0604020202020204" pitchFamily="34" charset="0"/>
              </a:rPr>
              <a:t>High </a:t>
            </a:r>
            <a:r>
              <a:rPr lang="en-GB" sz="2600" dirty="0">
                <a:latin typeface="Georgia" panose="02040502050405020303" pitchFamily="18" charset="0"/>
                <a:cs typeface="Arial" panose="020B0604020202020204" pitchFamily="34" charset="0"/>
              </a:rPr>
              <a:t>German, English, Dutch, Flemish and </a:t>
            </a:r>
            <a:r>
              <a:rPr lang="en-GB" sz="2600" dirty="0" smtClean="0">
                <a:latin typeface="Georgia" panose="02040502050405020303" pitchFamily="18" charset="0"/>
                <a:cs typeface="Arial" panose="020B0604020202020204" pitchFamily="34" charset="0"/>
              </a:rPr>
              <a:t>Frisian)</a:t>
            </a:r>
            <a:endParaRPr lang="en-US" sz="26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223877388"/>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107</a:t>
            </a:fld>
            <a:endParaRPr lang="en-GB"/>
          </a:p>
        </p:txBody>
      </p:sp>
      <p:sp>
        <p:nvSpPr>
          <p:cNvPr id="6" name="TextBox 5"/>
          <p:cNvSpPr txBox="1"/>
          <p:nvPr/>
        </p:nvSpPr>
        <p:spPr>
          <a:xfrm>
            <a:off x="642107" y="1340768"/>
            <a:ext cx="7776864" cy="1692771"/>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2334295" y="3224589"/>
            <a:ext cx="4392488" cy="492443"/>
          </a:xfrm>
          <a:prstGeom prst="rect">
            <a:avLst/>
          </a:prstGeom>
          <a:noFill/>
        </p:spPr>
        <p:txBody>
          <a:bodyPr wrap="square" rtlCol="0">
            <a:spAutoFit/>
          </a:bodyPr>
          <a:lstStyle/>
          <a:p>
            <a:pPr algn="ctr"/>
            <a:r>
              <a:rPr lang="en-US" sz="2600" dirty="0">
                <a:latin typeface="Georgia" panose="02040502050405020303" pitchFamily="18" charset="0"/>
                <a:cs typeface="Arial" panose="020B0604020202020204" pitchFamily="34" charset="0"/>
              </a:rPr>
              <a:t>d</a:t>
            </a:r>
            <a:r>
              <a:rPr lang="en-US" sz="2600" dirty="0" smtClean="0">
                <a:latin typeface="Georgia" panose="02040502050405020303" pitchFamily="18" charset="0"/>
                <a:cs typeface="Arial" panose="020B0604020202020204" pitchFamily="34" charset="0"/>
              </a:rPr>
              <a:t>)  Slavic languages </a:t>
            </a:r>
            <a:endParaRPr lang="en-US" sz="2400" dirty="0" smtClean="0">
              <a:latin typeface="Georgia" panose="02040502050405020303" pitchFamily="18" charset="0"/>
              <a:cs typeface="Arial" panose="020B0604020202020204" pitchFamily="34" charset="0"/>
            </a:endParaRPr>
          </a:p>
        </p:txBody>
      </p:sp>
      <p:sp>
        <p:nvSpPr>
          <p:cNvPr id="8" name="TextBox 7"/>
          <p:cNvSpPr txBox="1"/>
          <p:nvPr/>
        </p:nvSpPr>
        <p:spPr>
          <a:xfrm>
            <a:off x="3215842" y="3717032"/>
            <a:ext cx="3528392" cy="892552"/>
          </a:xfrm>
          <a:prstGeom prst="rect">
            <a:avLst/>
          </a:prstGeom>
          <a:noFill/>
        </p:spPr>
        <p:txBody>
          <a:bodyPr wrap="square" rtlCol="0">
            <a:spAutoFit/>
          </a:bodyPr>
          <a:lstStyle/>
          <a:p>
            <a:pPr marL="514350" indent="-514350">
              <a:buFont typeface="+mj-lt"/>
              <a:buAutoNum type="alphaLcPeriod"/>
            </a:pPr>
            <a:r>
              <a:rPr lang="en-US" sz="2600" dirty="0" smtClean="0">
                <a:latin typeface="Georgia" panose="02040502050405020303" pitchFamily="18" charset="0"/>
                <a:cs typeface="Arial" panose="020B0604020202020204" pitchFamily="34" charset="0"/>
              </a:rPr>
              <a:t>Russian</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Polish</a:t>
            </a:r>
          </a:p>
        </p:txBody>
      </p:sp>
    </p:spTree>
    <p:extLst>
      <p:ext uri="{BB962C8B-B14F-4D97-AF65-F5344CB8AC3E}">
        <p14:creationId xmlns:p14="http://schemas.microsoft.com/office/powerpoint/2010/main" val="1916263852"/>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108</a:t>
            </a:fld>
            <a:endParaRPr lang="en-GB"/>
          </a:p>
        </p:txBody>
      </p:sp>
      <p:sp>
        <p:nvSpPr>
          <p:cNvPr id="6" name="TextBox 5"/>
          <p:cNvSpPr txBox="1"/>
          <p:nvPr/>
        </p:nvSpPr>
        <p:spPr>
          <a:xfrm>
            <a:off x="642107" y="1340768"/>
            <a:ext cx="7776864" cy="1692771"/>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marL="2800350" lvl="5" indent="-514350">
              <a:buFont typeface="+mj-lt"/>
              <a:buAutoNum type="alphaUcPeriod"/>
            </a:pPr>
            <a:r>
              <a:rPr lang="en-US" sz="2800" dirty="0" smtClean="0">
                <a:latin typeface="Georgia" panose="02040502050405020303" pitchFamily="18" charset="0"/>
                <a:cs typeface="Arial" panose="020B0604020202020204" pitchFamily="34" charset="0"/>
              </a:rPr>
              <a:t>Present-day Europe</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2334295" y="3224589"/>
            <a:ext cx="4392488" cy="49244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e)  Baltic languages </a:t>
            </a:r>
            <a:endParaRPr lang="en-US" sz="2400" dirty="0" smtClean="0">
              <a:latin typeface="Georgia" panose="02040502050405020303" pitchFamily="18" charset="0"/>
              <a:cs typeface="Arial" panose="020B0604020202020204" pitchFamily="34" charset="0"/>
            </a:endParaRPr>
          </a:p>
        </p:txBody>
      </p:sp>
      <p:sp>
        <p:nvSpPr>
          <p:cNvPr id="8" name="TextBox 7"/>
          <p:cNvSpPr txBox="1"/>
          <p:nvPr/>
        </p:nvSpPr>
        <p:spPr>
          <a:xfrm>
            <a:off x="3215842" y="3717032"/>
            <a:ext cx="3528392" cy="892552"/>
          </a:xfrm>
          <a:prstGeom prst="rect">
            <a:avLst/>
          </a:prstGeom>
          <a:noFill/>
        </p:spPr>
        <p:txBody>
          <a:bodyPr wrap="square" rtlCol="0">
            <a:spAutoFit/>
          </a:bodyPr>
          <a:lstStyle/>
          <a:p>
            <a:pPr marL="514350" indent="-514350">
              <a:buFont typeface="+mj-lt"/>
              <a:buAutoNum type="alphaLcPeriod"/>
            </a:pPr>
            <a:r>
              <a:rPr lang="en-US" sz="2600" dirty="0" smtClean="0">
                <a:latin typeface="Georgia" panose="02040502050405020303" pitchFamily="18" charset="0"/>
                <a:cs typeface="Arial" panose="020B0604020202020204" pitchFamily="34" charset="0"/>
              </a:rPr>
              <a:t>Lithuanian</a:t>
            </a:r>
          </a:p>
          <a:p>
            <a:pPr marL="514350" indent="-514350">
              <a:buFont typeface="+mj-lt"/>
              <a:buAutoNum type="alphaLcPeriod"/>
            </a:pPr>
            <a:r>
              <a:rPr lang="en-US" sz="2600" dirty="0" smtClean="0">
                <a:latin typeface="Georgia" panose="02040502050405020303" pitchFamily="18" charset="0"/>
                <a:cs typeface="Arial" panose="020B0604020202020204" pitchFamily="34" charset="0"/>
              </a:rPr>
              <a:t>Latvian</a:t>
            </a:r>
          </a:p>
        </p:txBody>
      </p:sp>
    </p:spTree>
    <p:extLst>
      <p:ext uri="{BB962C8B-B14F-4D97-AF65-F5344CB8AC3E}">
        <p14:creationId xmlns:p14="http://schemas.microsoft.com/office/powerpoint/2010/main" val="1605985144"/>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109</a:t>
            </a:fld>
            <a:endParaRPr lang="en-GB"/>
          </a:p>
        </p:txBody>
      </p:sp>
      <p:sp>
        <p:nvSpPr>
          <p:cNvPr id="6" name="TextBox 5"/>
          <p:cNvSpPr txBox="1"/>
          <p:nvPr/>
        </p:nvSpPr>
        <p:spPr>
          <a:xfrm>
            <a:off x="642107" y="1340768"/>
            <a:ext cx="7776864" cy="1661993"/>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algn="ctr"/>
            <a:r>
              <a:rPr lang="en-US" sz="2800" dirty="0" smtClean="0">
                <a:latin typeface="Georgia" panose="02040502050405020303" pitchFamily="18" charset="0"/>
                <a:cs typeface="Arial" panose="020B0604020202020204" pitchFamily="34" charset="0"/>
              </a:rPr>
              <a:t>B. Indo-European languages</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7" name="TextBox 6"/>
          <p:cNvSpPr txBox="1"/>
          <p:nvPr/>
        </p:nvSpPr>
        <p:spPr>
          <a:xfrm>
            <a:off x="3779912" y="3224589"/>
            <a:ext cx="2664296" cy="892552"/>
          </a:xfrm>
          <a:prstGeom prst="rect">
            <a:avLst/>
          </a:prstGeom>
          <a:noFill/>
        </p:spPr>
        <p:txBody>
          <a:bodyPr wrap="square" rtlCol="0">
            <a:spAutoFit/>
          </a:bodyPr>
          <a:lstStyle/>
          <a:p>
            <a:pPr marL="514350" indent="-514350">
              <a:buAutoNum type="alphaLcParenR"/>
            </a:pPr>
            <a:r>
              <a:rPr lang="en-US" sz="2600" dirty="0" smtClean="0">
                <a:latin typeface="Georgia" panose="02040502050405020303" pitchFamily="18" charset="0"/>
                <a:cs typeface="Arial" panose="020B0604020202020204" pitchFamily="34" charset="0"/>
              </a:rPr>
              <a:t>Persian</a:t>
            </a:r>
          </a:p>
          <a:p>
            <a:pPr marL="457200" indent="-457200">
              <a:buAutoNum type="alphaLcParenR"/>
            </a:pPr>
            <a:r>
              <a:rPr lang="en-US" sz="2600" dirty="0" smtClean="0">
                <a:latin typeface="Georgia" panose="02040502050405020303" pitchFamily="18" charset="0"/>
                <a:cs typeface="Arial" panose="020B0604020202020204" pitchFamily="34" charset="0"/>
              </a:rPr>
              <a:t>Hindi</a:t>
            </a:r>
            <a:endParaRPr lang="en-US" sz="2400" dirty="0" smtClean="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61589653"/>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110</a:t>
            </a:fld>
            <a:endParaRPr lang="en-GB"/>
          </a:p>
        </p:txBody>
      </p:sp>
      <p:sp>
        <p:nvSpPr>
          <p:cNvPr id="6" name="TextBox 5"/>
          <p:cNvSpPr txBox="1"/>
          <p:nvPr/>
        </p:nvSpPr>
        <p:spPr>
          <a:xfrm>
            <a:off x="1820079" y="836712"/>
            <a:ext cx="7776864" cy="4247317"/>
          </a:xfrm>
          <a:prstGeom prst="rect">
            <a:avLst/>
          </a:prstGeom>
          <a:noFill/>
        </p:spPr>
        <p:txBody>
          <a:bodyPr wrap="square" rtlCol="0">
            <a:spAutoFit/>
          </a:bodyPr>
          <a:lstStyle/>
          <a:p>
            <a:pPr algn="ctr"/>
            <a:r>
              <a:rPr lang="en-US" sz="2800" i="1" dirty="0" smtClean="0">
                <a:solidFill>
                  <a:srgbClr val="0070C0"/>
                </a:solidFill>
                <a:latin typeface="Georgia" panose="02040502050405020303" pitchFamily="18" charset="0"/>
                <a:cs typeface="Arial" panose="020B0604020202020204" pitchFamily="34" charset="0"/>
              </a:rPr>
              <a:t>Germania</a:t>
            </a:r>
          </a:p>
          <a:p>
            <a:pPr algn="ctr"/>
            <a:endParaRPr lang="en-US"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Indo-European family</a:t>
            </a:r>
          </a:p>
          <a:p>
            <a:pPr algn="ctr"/>
            <a:endParaRPr lang="en-US" sz="2800" dirty="0" smtClean="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West Germanic group</a:t>
            </a:r>
          </a:p>
          <a:p>
            <a:pPr algn="ctr"/>
            <a:r>
              <a:rPr lang="en-US" sz="2800" dirty="0" smtClean="0">
                <a:latin typeface="Georgia" panose="02040502050405020303" pitchFamily="18" charset="0"/>
                <a:cs typeface="Arial" panose="020B0604020202020204" pitchFamily="34" charset="0"/>
              </a:rPr>
              <a:t>(High German &amp; low German)</a:t>
            </a:r>
          </a:p>
          <a:p>
            <a:pPr algn="ctr"/>
            <a:endParaRPr lang="en-US" sz="2800" dirty="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Anglo-Saxons</a:t>
            </a:r>
          </a:p>
          <a:p>
            <a:pPr algn="ctr"/>
            <a:endParaRPr lang="en-US" sz="2800" dirty="0">
              <a:latin typeface="Georgia" panose="02040502050405020303" pitchFamily="18" charset="0"/>
              <a:cs typeface="Arial" panose="020B0604020202020204" pitchFamily="34" charset="0"/>
            </a:endParaRPr>
          </a:p>
          <a:p>
            <a:pPr algn="ctr"/>
            <a:r>
              <a:rPr lang="en-US" sz="2800" dirty="0" smtClean="0">
                <a:latin typeface="Georgia" panose="02040502050405020303" pitchFamily="18" charset="0"/>
                <a:cs typeface="Arial" panose="020B0604020202020204" pitchFamily="34" charset="0"/>
              </a:rPr>
              <a:t>Old English</a:t>
            </a:r>
          </a:p>
        </p:txBody>
      </p:sp>
      <p:sp>
        <p:nvSpPr>
          <p:cNvPr id="3" name="TextBox 2"/>
          <p:cNvSpPr txBox="1"/>
          <p:nvPr/>
        </p:nvSpPr>
        <p:spPr>
          <a:xfrm>
            <a:off x="160024" y="132207"/>
            <a:ext cx="1402948" cy="369332"/>
          </a:xfrm>
          <a:prstGeom prst="rect">
            <a:avLst/>
          </a:prstGeom>
          <a:noFill/>
        </p:spPr>
        <p:txBody>
          <a:bodyPr wrap="none" rtlCol="0">
            <a:spAutoFit/>
          </a:bodyPr>
          <a:lstStyle/>
          <a:p>
            <a:r>
              <a:rPr lang="en-US" dirty="0" smtClean="0"/>
              <a:t>Old English</a:t>
            </a:r>
            <a:endParaRPr lang="en-GB" dirty="0"/>
          </a:p>
        </p:txBody>
      </p:sp>
      <p:sp>
        <p:nvSpPr>
          <p:cNvPr id="5" name="AutoShape 2" descr="North Sea - Kids | Britannica Kids | Homework Hel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North Sea - Kids | Britannica Kids | Homework Help"/>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14725"/>
            <a:ext cx="3686175" cy="3343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330177"/>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111</a:t>
            </a:fld>
            <a:endParaRPr lang="en-GB"/>
          </a:p>
        </p:txBody>
      </p:sp>
      <p:sp>
        <p:nvSpPr>
          <p:cNvPr id="5" name="TextBox 4"/>
          <p:cNvSpPr txBox="1"/>
          <p:nvPr/>
        </p:nvSpPr>
        <p:spPr>
          <a:xfrm>
            <a:off x="641852" y="896296"/>
            <a:ext cx="7776864" cy="584775"/>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Middle English</a:t>
            </a:r>
          </a:p>
        </p:txBody>
      </p:sp>
      <p:sp>
        <p:nvSpPr>
          <p:cNvPr id="7" name="TextBox 6"/>
          <p:cNvSpPr txBox="1"/>
          <p:nvPr/>
        </p:nvSpPr>
        <p:spPr>
          <a:xfrm>
            <a:off x="160024" y="132207"/>
            <a:ext cx="1758815" cy="369332"/>
          </a:xfrm>
          <a:prstGeom prst="rect">
            <a:avLst/>
          </a:prstGeom>
          <a:noFill/>
        </p:spPr>
        <p:txBody>
          <a:bodyPr wrap="none" rtlCol="0">
            <a:spAutoFit/>
          </a:bodyPr>
          <a:lstStyle/>
          <a:p>
            <a:r>
              <a:rPr lang="en-US" dirty="0" smtClean="0"/>
              <a:t>Middle English</a:t>
            </a:r>
            <a:endParaRPr lang="en-GB" dirty="0"/>
          </a:p>
        </p:txBody>
      </p:sp>
      <p:pic>
        <p:nvPicPr>
          <p:cNvPr id="3074" name="Picture 2" descr="F:\EngTutorials_LearningMaterials\Image_MiddleEnglishAlphabe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441" y="1481071"/>
            <a:ext cx="48006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F:\EngTutorials_LearningMaterials\Image_MiddleEnglishMap.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3500219"/>
            <a:ext cx="2481432" cy="30729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00309" y="6573200"/>
            <a:ext cx="4052713" cy="253916"/>
          </a:xfrm>
          <a:prstGeom prst="rect">
            <a:avLst/>
          </a:prstGeom>
          <a:noFill/>
        </p:spPr>
        <p:txBody>
          <a:bodyPr wrap="none" rtlCol="0">
            <a:spAutoFit/>
          </a:bodyPr>
          <a:lstStyle/>
          <a:p>
            <a:r>
              <a:rPr lang="en-GB" sz="1050" dirty="0"/>
              <a:t>https://englishchangesovertime.weebly.com/middle-english.html</a:t>
            </a:r>
          </a:p>
        </p:txBody>
      </p:sp>
      <p:pic>
        <p:nvPicPr>
          <p:cNvPr id="3076" name="Picture 4" descr="F:\EngTutorials_LearningMaterials\Image_MiddleEnglishCanterburyTalesManuscript.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6857" y="1698188"/>
            <a:ext cx="3309938" cy="46910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530284" y="6564109"/>
            <a:ext cx="4570482" cy="246221"/>
          </a:xfrm>
          <a:prstGeom prst="rect">
            <a:avLst/>
          </a:prstGeom>
          <a:noFill/>
        </p:spPr>
        <p:txBody>
          <a:bodyPr wrap="none" rtlCol="0">
            <a:spAutoFit/>
          </a:bodyPr>
          <a:lstStyle/>
          <a:p>
            <a:r>
              <a:rPr lang="en-GB" sz="1000" dirty="0"/>
              <a:t>https://commons.wikimedia.org/wiki/File:Chaucer-canterburytales-miller.jpg</a:t>
            </a:r>
          </a:p>
        </p:txBody>
      </p:sp>
    </p:spTree>
    <p:extLst>
      <p:ext uri="{BB962C8B-B14F-4D97-AF65-F5344CB8AC3E}">
        <p14:creationId xmlns:p14="http://schemas.microsoft.com/office/powerpoint/2010/main" val="426171903"/>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112</a:t>
            </a:fld>
            <a:endParaRPr lang="en-GB"/>
          </a:p>
        </p:txBody>
      </p:sp>
      <p:sp>
        <p:nvSpPr>
          <p:cNvPr id="5" name="TextBox 4"/>
          <p:cNvSpPr txBox="1"/>
          <p:nvPr/>
        </p:nvSpPr>
        <p:spPr>
          <a:xfrm>
            <a:off x="656889" y="692696"/>
            <a:ext cx="7776864" cy="1169551"/>
          </a:xfrm>
          <a:prstGeom prst="rect">
            <a:avLst/>
          </a:prstGeom>
          <a:noFill/>
        </p:spPr>
        <p:txBody>
          <a:bodyPr wrap="square" rtlCol="0">
            <a:spAutoFit/>
          </a:bodyPr>
          <a:lstStyle/>
          <a:p>
            <a:pPr algn="ctr"/>
            <a:r>
              <a:rPr lang="en-US" sz="3200" dirty="0" smtClean="0">
                <a:latin typeface="Georgia" panose="02040502050405020303" pitchFamily="18" charset="0"/>
                <a:cs typeface="Arial" panose="020B0604020202020204" pitchFamily="34" charset="0"/>
              </a:rPr>
              <a:t>Middle English</a:t>
            </a:r>
          </a:p>
          <a:p>
            <a:pPr algn="ctr"/>
            <a:endParaRPr lang="en-US" sz="900" dirty="0" smtClean="0">
              <a:latin typeface="Georgia" panose="02040502050405020303" pitchFamily="18" charset="0"/>
              <a:cs typeface="Arial" panose="020B0604020202020204" pitchFamily="34" charset="0"/>
            </a:endParaRPr>
          </a:p>
          <a:p>
            <a:pPr algn="ctr"/>
            <a:endParaRPr lang="en-US" sz="900" dirty="0" smtClean="0">
              <a:latin typeface="Georgia" panose="02040502050405020303" pitchFamily="18" charset="0"/>
              <a:cs typeface="Arial" panose="020B0604020202020204" pitchFamily="34" charset="0"/>
            </a:endParaRPr>
          </a:p>
          <a:p>
            <a:pPr algn="ctr"/>
            <a:r>
              <a:rPr lang="en-US" sz="2000" dirty="0" smtClean="0">
                <a:latin typeface="Georgia" panose="02040502050405020303" pitchFamily="18" charset="0"/>
                <a:cs typeface="Arial" panose="020B0604020202020204" pitchFamily="34" charset="0"/>
              </a:rPr>
              <a:t>Chaucer: </a:t>
            </a:r>
            <a:r>
              <a:rPr lang="en-US" sz="2000" i="1" dirty="0" smtClean="0">
                <a:latin typeface="Georgia" panose="02040502050405020303" pitchFamily="18" charset="0"/>
                <a:cs typeface="Arial" panose="020B0604020202020204" pitchFamily="34" charset="0"/>
              </a:rPr>
              <a:t>Canterbury Tales</a:t>
            </a:r>
          </a:p>
        </p:txBody>
      </p:sp>
      <p:sp>
        <p:nvSpPr>
          <p:cNvPr id="7" name="TextBox 6"/>
          <p:cNvSpPr txBox="1"/>
          <p:nvPr/>
        </p:nvSpPr>
        <p:spPr>
          <a:xfrm>
            <a:off x="160024" y="132207"/>
            <a:ext cx="1758815" cy="369332"/>
          </a:xfrm>
          <a:prstGeom prst="rect">
            <a:avLst/>
          </a:prstGeom>
          <a:noFill/>
        </p:spPr>
        <p:txBody>
          <a:bodyPr wrap="none" rtlCol="0">
            <a:spAutoFit/>
          </a:bodyPr>
          <a:lstStyle/>
          <a:p>
            <a:r>
              <a:rPr lang="en-US" dirty="0" smtClean="0"/>
              <a:t>Middle English</a:t>
            </a:r>
            <a:endParaRPr lang="en-GB" dirty="0"/>
          </a:p>
        </p:txBody>
      </p:sp>
      <p:pic>
        <p:nvPicPr>
          <p:cNvPr id="4098" name="Picture 2" descr="F:\EngTutorials_LearningMaterials\Image_MiddleEnglishCanterburyTale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889" y="2276872"/>
            <a:ext cx="3733411" cy="38884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545322" y="2276872"/>
            <a:ext cx="4203142" cy="4001095"/>
          </a:xfrm>
          <a:prstGeom prst="rect">
            <a:avLst/>
          </a:prstGeom>
          <a:noFill/>
        </p:spPr>
        <p:txBody>
          <a:bodyPr wrap="square" rtlCol="0">
            <a:spAutoFit/>
          </a:bodyPr>
          <a:lstStyle/>
          <a:p>
            <a:r>
              <a:rPr lang="en-GB" sz="1500" dirty="0">
                <a:latin typeface="Georgia" panose="02040502050405020303" pitchFamily="18" charset="0"/>
                <a:cs typeface="Arial" panose="020B0604020202020204" pitchFamily="34" charset="0"/>
              </a:rPr>
              <a:t>Befell that, in that season, on a </a:t>
            </a:r>
            <a:r>
              <a:rPr lang="en-GB" sz="1500" dirty="0" smtClean="0">
                <a:latin typeface="Georgia" panose="02040502050405020303" pitchFamily="18" charset="0"/>
                <a:cs typeface="Arial" panose="020B0604020202020204" pitchFamily="34" charset="0"/>
              </a:rPr>
              <a:t>day</a:t>
            </a:r>
          </a:p>
          <a:p>
            <a:r>
              <a:rPr lang="en-GB" sz="1500" dirty="0" smtClean="0">
                <a:latin typeface="Georgia" panose="02040502050405020303" pitchFamily="18" charset="0"/>
                <a:cs typeface="Arial" panose="020B0604020202020204" pitchFamily="34" charset="0"/>
              </a:rPr>
              <a:t>In </a:t>
            </a:r>
            <a:r>
              <a:rPr lang="en-GB" sz="1500" dirty="0">
                <a:latin typeface="Georgia" panose="02040502050405020303" pitchFamily="18" charset="0"/>
                <a:cs typeface="Arial" panose="020B0604020202020204" pitchFamily="34" charset="0"/>
              </a:rPr>
              <a:t>Southwark, at the Tabard, as I lay</a:t>
            </a:r>
          </a:p>
          <a:p>
            <a:r>
              <a:rPr lang="en-GB" sz="1500" dirty="0">
                <a:latin typeface="Georgia" panose="02040502050405020303" pitchFamily="18" charset="0"/>
                <a:cs typeface="Arial" panose="020B0604020202020204" pitchFamily="34" charset="0"/>
              </a:rPr>
              <a:t>Ready to start upon my </a:t>
            </a:r>
            <a:r>
              <a:rPr lang="en-GB" sz="1500" dirty="0" smtClean="0">
                <a:latin typeface="Georgia" panose="02040502050405020303" pitchFamily="18" charset="0"/>
                <a:cs typeface="Arial" panose="020B0604020202020204" pitchFamily="34" charset="0"/>
              </a:rPr>
              <a:t>pilgrimage</a:t>
            </a:r>
          </a:p>
          <a:p>
            <a:r>
              <a:rPr lang="en-GB" sz="1500" dirty="0">
                <a:latin typeface="Georgia" panose="02040502050405020303" pitchFamily="18" charset="0"/>
                <a:cs typeface="Arial" panose="020B0604020202020204" pitchFamily="34" charset="0"/>
              </a:rPr>
              <a:t>To Canterbury, full of devout </a:t>
            </a:r>
            <a:r>
              <a:rPr lang="en-GB" sz="1500" dirty="0" smtClean="0">
                <a:latin typeface="Georgia" panose="02040502050405020303" pitchFamily="18" charset="0"/>
                <a:cs typeface="Arial" panose="020B0604020202020204" pitchFamily="34" charset="0"/>
              </a:rPr>
              <a:t>courage,</a:t>
            </a:r>
            <a:endParaRPr lang="en-GB" sz="1500" dirty="0">
              <a:latin typeface="Georgia" panose="02040502050405020303" pitchFamily="18" charset="0"/>
              <a:cs typeface="Arial" panose="020B0604020202020204" pitchFamily="34" charset="0"/>
            </a:endParaRPr>
          </a:p>
          <a:p>
            <a:r>
              <a:rPr lang="en-GB" sz="1500" dirty="0">
                <a:latin typeface="Georgia" panose="02040502050405020303" pitchFamily="18" charset="0"/>
                <a:cs typeface="Arial" panose="020B0604020202020204" pitchFamily="34" charset="0"/>
              </a:rPr>
              <a:t>There came at nightfall to that </a:t>
            </a:r>
            <a:r>
              <a:rPr lang="en-GB" sz="1500" dirty="0" smtClean="0">
                <a:latin typeface="Georgia" panose="02040502050405020303" pitchFamily="18" charset="0"/>
                <a:cs typeface="Arial" panose="020B0604020202020204" pitchFamily="34" charset="0"/>
              </a:rPr>
              <a:t>hostelry</a:t>
            </a:r>
          </a:p>
          <a:p>
            <a:endParaRPr lang="en-GB" sz="200" dirty="0">
              <a:latin typeface="Georgia" panose="02040502050405020303" pitchFamily="18" charset="0"/>
              <a:cs typeface="Arial" panose="020B0604020202020204" pitchFamily="34" charset="0"/>
            </a:endParaRPr>
          </a:p>
          <a:p>
            <a:r>
              <a:rPr lang="en-GB" sz="1500" dirty="0">
                <a:latin typeface="Georgia" panose="02040502050405020303" pitchFamily="18" charset="0"/>
                <a:cs typeface="Arial" panose="020B0604020202020204" pitchFamily="34" charset="0"/>
              </a:rPr>
              <a:t>Some nine and twenty in a company</a:t>
            </a:r>
          </a:p>
          <a:p>
            <a:r>
              <a:rPr lang="en-GB" sz="1500" dirty="0">
                <a:latin typeface="Georgia" panose="02040502050405020303" pitchFamily="18" charset="0"/>
                <a:cs typeface="Arial" panose="020B0604020202020204" pitchFamily="34" charset="0"/>
              </a:rPr>
              <a:t>Of sundry persons who had chanced to fall</a:t>
            </a:r>
          </a:p>
          <a:p>
            <a:r>
              <a:rPr lang="en-GB" sz="1500" dirty="0">
                <a:latin typeface="Georgia" panose="02040502050405020303" pitchFamily="18" charset="0"/>
                <a:cs typeface="Arial" panose="020B0604020202020204" pitchFamily="34" charset="0"/>
              </a:rPr>
              <a:t>In fellowship, and pilgrims were they </a:t>
            </a:r>
            <a:r>
              <a:rPr lang="en-GB" sz="1500" dirty="0" smtClean="0">
                <a:latin typeface="Georgia" panose="02040502050405020303" pitchFamily="18" charset="0"/>
                <a:cs typeface="Arial" panose="020B0604020202020204" pitchFamily="34" charset="0"/>
              </a:rPr>
              <a:t>all</a:t>
            </a:r>
          </a:p>
          <a:p>
            <a:endParaRPr lang="en-GB" sz="200" dirty="0">
              <a:latin typeface="Georgia" panose="02040502050405020303" pitchFamily="18" charset="0"/>
              <a:cs typeface="Arial" panose="020B0604020202020204" pitchFamily="34" charset="0"/>
            </a:endParaRPr>
          </a:p>
          <a:p>
            <a:r>
              <a:rPr lang="en-GB" sz="1500" dirty="0">
                <a:latin typeface="Georgia" panose="02040502050405020303" pitchFamily="18" charset="0"/>
                <a:cs typeface="Arial" panose="020B0604020202020204" pitchFamily="34" charset="0"/>
              </a:rPr>
              <a:t>That toward Canterbury town would ride.</a:t>
            </a:r>
          </a:p>
          <a:p>
            <a:r>
              <a:rPr lang="en-GB" sz="1500" dirty="0">
                <a:latin typeface="Georgia" panose="02040502050405020303" pitchFamily="18" charset="0"/>
                <a:cs typeface="Arial" panose="020B0604020202020204" pitchFamily="34" charset="0"/>
              </a:rPr>
              <a:t>The rooms and stables spacious were and wide,</a:t>
            </a:r>
          </a:p>
          <a:p>
            <a:r>
              <a:rPr lang="en-GB" sz="1500" dirty="0">
                <a:latin typeface="Georgia" panose="02040502050405020303" pitchFamily="18" charset="0"/>
                <a:cs typeface="Arial" panose="020B0604020202020204" pitchFamily="34" charset="0"/>
              </a:rPr>
              <a:t>And well we there were eased, and of the best</a:t>
            </a:r>
            <a:r>
              <a:rPr lang="en-GB" sz="1500" dirty="0" smtClean="0">
                <a:latin typeface="Georgia" panose="02040502050405020303" pitchFamily="18" charset="0"/>
                <a:cs typeface="Arial" panose="020B0604020202020204" pitchFamily="34" charset="0"/>
              </a:rPr>
              <a:t>.</a:t>
            </a:r>
          </a:p>
          <a:p>
            <a:endParaRPr lang="en-GB" sz="300" dirty="0">
              <a:latin typeface="Georgia" panose="02040502050405020303" pitchFamily="18" charset="0"/>
              <a:cs typeface="Arial" panose="020B0604020202020204" pitchFamily="34" charset="0"/>
            </a:endParaRPr>
          </a:p>
          <a:p>
            <a:r>
              <a:rPr lang="en-GB" sz="1500" dirty="0">
                <a:latin typeface="Georgia" panose="02040502050405020303" pitchFamily="18" charset="0"/>
                <a:cs typeface="Arial" panose="020B0604020202020204" pitchFamily="34" charset="0"/>
              </a:rPr>
              <a:t>And briefly, when the sun had gone to rest,</a:t>
            </a:r>
          </a:p>
          <a:p>
            <a:r>
              <a:rPr lang="en-GB" sz="1500" dirty="0">
                <a:latin typeface="Georgia" panose="02040502050405020303" pitchFamily="18" charset="0"/>
                <a:cs typeface="Arial" panose="020B0604020202020204" pitchFamily="34" charset="0"/>
              </a:rPr>
              <a:t>So had I spoken with them, every one</a:t>
            </a:r>
            <a:r>
              <a:rPr lang="en-GB" sz="1500" dirty="0" smtClean="0">
                <a:latin typeface="Georgia" panose="02040502050405020303" pitchFamily="18" charset="0"/>
                <a:cs typeface="Arial" panose="020B0604020202020204" pitchFamily="34" charset="0"/>
              </a:rPr>
              <a:t>,</a:t>
            </a:r>
          </a:p>
          <a:p>
            <a:endParaRPr lang="en-GB" sz="200" dirty="0">
              <a:latin typeface="Georgia" panose="02040502050405020303" pitchFamily="18" charset="0"/>
              <a:cs typeface="Arial" panose="020B0604020202020204" pitchFamily="34" charset="0"/>
            </a:endParaRPr>
          </a:p>
          <a:p>
            <a:r>
              <a:rPr lang="en-GB" sz="1500" dirty="0">
                <a:latin typeface="Georgia" panose="02040502050405020303" pitchFamily="18" charset="0"/>
                <a:cs typeface="Arial" panose="020B0604020202020204" pitchFamily="34" charset="0"/>
              </a:rPr>
              <a:t>That I was of their fellowship anon,</a:t>
            </a:r>
          </a:p>
          <a:p>
            <a:r>
              <a:rPr lang="en-GB" sz="1500" dirty="0">
                <a:latin typeface="Georgia" panose="02040502050405020303" pitchFamily="18" charset="0"/>
                <a:cs typeface="Arial" panose="020B0604020202020204" pitchFamily="34" charset="0"/>
              </a:rPr>
              <a:t>And made agreement that we'd early rise</a:t>
            </a:r>
          </a:p>
          <a:p>
            <a:r>
              <a:rPr lang="en-GB" sz="1500" dirty="0">
                <a:latin typeface="Georgia" panose="02040502050405020303" pitchFamily="18" charset="0"/>
                <a:cs typeface="Arial" panose="020B0604020202020204" pitchFamily="34" charset="0"/>
              </a:rPr>
              <a:t>To take our way, as to you I’ll </a:t>
            </a:r>
            <a:r>
              <a:rPr lang="en-GB" sz="1500" dirty="0" smtClean="0">
                <a:latin typeface="Georgia" panose="02040502050405020303" pitchFamily="18" charset="0"/>
                <a:cs typeface="Arial" panose="020B0604020202020204" pitchFamily="34" charset="0"/>
              </a:rPr>
              <a:t>devise.</a:t>
            </a:r>
            <a:endParaRPr lang="en-GB" sz="1500" dirty="0">
              <a:latin typeface="Georgia" panose="02040502050405020303" pitchFamily="18" charset="0"/>
              <a:cs typeface="Arial" panose="020B0604020202020204" pitchFamily="34" charset="0"/>
            </a:endParaRPr>
          </a:p>
        </p:txBody>
      </p:sp>
      <p:sp>
        <p:nvSpPr>
          <p:cNvPr id="3" name="TextBox 2"/>
          <p:cNvSpPr txBox="1"/>
          <p:nvPr/>
        </p:nvSpPr>
        <p:spPr>
          <a:xfrm>
            <a:off x="3942866" y="6565828"/>
            <a:ext cx="5165197" cy="253916"/>
          </a:xfrm>
          <a:prstGeom prst="rect">
            <a:avLst/>
          </a:prstGeom>
          <a:noFill/>
        </p:spPr>
        <p:txBody>
          <a:bodyPr wrap="none" rtlCol="0">
            <a:spAutoFit/>
          </a:bodyPr>
          <a:lstStyle/>
          <a:p>
            <a:r>
              <a:rPr lang="en-GB" sz="1050" dirty="0"/>
              <a:t>https://www.owleyes.org/text/canterbury-tales/read/when-april-with#root-218775-1</a:t>
            </a:r>
          </a:p>
        </p:txBody>
      </p:sp>
      <p:sp>
        <p:nvSpPr>
          <p:cNvPr id="6" name="Rectangle 5"/>
          <p:cNvSpPr/>
          <p:nvPr/>
        </p:nvSpPr>
        <p:spPr>
          <a:xfrm>
            <a:off x="1936381" y="1890489"/>
            <a:ext cx="5263376" cy="369332"/>
          </a:xfrm>
          <a:prstGeom prst="rect">
            <a:avLst/>
          </a:prstGeom>
        </p:spPr>
        <p:txBody>
          <a:bodyPr wrap="square">
            <a:spAutoFit/>
          </a:bodyPr>
          <a:lstStyle/>
          <a:p>
            <a:r>
              <a:rPr lang="en-GB" dirty="0" smtClean="0">
                <a:hlinkClick r:id="rId4"/>
              </a:rPr>
              <a:t>https</a:t>
            </a:r>
            <a:r>
              <a:rPr lang="en-GB" dirty="0">
                <a:hlinkClick r:id="rId4"/>
              </a:rPr>
              <a:t>://</a:t>
            </a:r>
            <a:r>
              <a:rPr lang="en-GB" dirty="0" smtClean="0">
                <a:hlinkClick r:id="rId4"/>
              </a:rPr>
              <a:t>www.youtube.com/watch?v=GihrWuysnrc</a:t>
            </a:r>
            <a:r>
              <a:rPr lang="en-GB" dirty="0" smtClean="0"/>
              <a:t> </a:t>
            </a:r>
            <a:endParaRPr lang="en-GB" dirty="0"/>
          </a:p>
        </p:txBody>
      </p:sp>
    </p:spTree>
    <p:extLst>
      <p:ext uri="{BB962C8B-B14F-4D97-AF65-F5344CB8AC3E}">
        <p14:creationId xmlns:p14="http://schemas.microsoft.com/office/powerpoint/2010/main" val="112744245"/>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113</a:t>
            </a:fld>
            <a:endParaRPr lang="en-GB"/>
          </a:p>
        </p:txBody>
      </p:sp>
      <p:sp>
        <p:nvSpPr>
          <p:cNvPr id="6" name="TextBox 5"/>
          <p:cNvSpPr txBox="1"/>
          <p:nvPr/>
        </p:nvSpPr>
        <p:spPr>
          <a:xfrm>
            <a:off x="467544" y="620688"/>
            <a:ext cx="8352928" cy="5893921"/>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Middle English</a:t>
            </a:r>
          </a:p>
          <a:p>
            <a:pPr algn="ctr"/>
            <a:endParaRPr lang="en-US" sz="9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eve of the Norman Conquest (</a:t>
            </a:r>
            <a:r>
              <a:rPr lang="en-GB" sz="2000" dirty="0" smtClean="0">
                <a:latin typeface="Georgia" panose="02040502050405020303" pitchFamily="18" charset="0"/>
                <a:cs typeface="Arial" panose="020B0604020202020204" pitchFamily="34" charset="0"/>
              </a:rPr>
              <a:t>11</a:t>
            </a:r>
            <a:r>
              <a:rPr lang="en-GB" sz="2000" baseline="30000" dirty="0" smtClean="0">
                <a:latin typeface="Georgia" panose="02040502050405020303" pitchFamily="18" charset="0"/>
                <a:cs typeface="Arial" panose="020B0604020202020204" pitchFamily="34" charset="0"/>
              </a:rPr>
              <a:t>th</a:t>
            </a:r>
            <a:r>
              <a:rPr lang="en-GB" sz="2000" dirty="0" smtClean="0">
                <a:latin typeface="Georgia" panose="02040502050405020303" pitchFamily="18" charset="0"/>
                <a:cs typeface="Arial" panose="020B0604020202020204" pitchFamily="34" charset="0"/>
              </a:rPr>
              <a:t> century</a:t>
            </a:r>
            <a:r>
              <a:rPr lang="en-GB" sz="2000" dirty="0">
                <a:latin typeface="Georgia" panose="02040502050405020303" pitchFamily="18" charset="0"/>
                <a:cs typeface="Arial" panose="020B0604020202020204" pitchFamily="34" charset="0"/>
              </a:rPr>
              <a:t>), written and spoken </a:t>
            </a:r>
            <a:r>
              <a:rPr lang="en-GB" sz="2000" dirty="0" smtClean="0">
                <a:latin typeface="Georgia" panose="02040502050405020303" pitchFamily="18" charset="0"/>
                <a:cs typeface="Arial" panose="020B0604020202020204" pitchFamily="34" charset="0"/>
              </a:rPr>
              <a:t>English, </a:t>
            </a:r>
            <a:r>
              <a:rPr lang="en-GB" sz="2000" i="1" dirty="0" smtClean="0">
                <a:latin typeface="Georgia" panose="02040502050405020303" pitchFamily="18" charset="0"/>
                <a:cs typeface="Arial" panose="020B0604020202020204" pitchFamily="34" charset="0"/>
              </a:rPr>
              <a:t>i.e. </a:t>
            </a:r>
            <a:r>
              <a:rPr lang="en-GB" sz="2000" dirty="0" smtClean="0">
                <a:latin typeface="Georgia" panose="02040502050405020303" pitchFamily="18" charset="0"/>
                <a:cs typeface="Arial" panose="020B0604020202020204" pitchFamily="34" charset="0"/>
              </a:rPr>
              <a:t>Old English, was </a:t>
            </a:r>
            <a:r>
              <a:rPr lang="en-GB" sz="2000" dirty="0">
                <a:latin typeface="Georgia" panose="02040502050405020303" pitchFamily="18" charset="0"/>
                <a:cs typeface="Arial" panose="020B0604020202020204" pitchFamily="34" charset="0"/>
              </a:rPr>
              <a:t>widely used throughout the Anglo-Saxon kingdom.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In </a:t>
            </a:r>
            <a:r>
              <a:rPr lang="en-GB" sz="2000" dirty="0">
                <a:latin typeface="Georgia" panose="02040502050405020303" pitchFamily="18" charset="0"/>
                <a:cs typeface="Arial" panose="020B0604020202020204" pitchFamily="34" charset="0"/>
              </a:rPr>
              <a:t>some parts of the East and North this variety was much influenced by varieties of Norse (the language of the Viking </a:t>
            </a:r>
            <a:r>
              <a:rPr lang="en-GB" sz="2000" dirty="0" smtClean="0">
                <a:latin typeface="Georgia" panose="02040502050405020303" pitchFamily="18" charset="0"/>
                <a:cs typeface="Arial" panose="020B0604020202020204" pitchFamily="34" charset="0"/>
              </a:rPr>
              <a:t>invaders).</a:t>
            </a: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In </a:t>
            </a:r>
            <a:r>
              <a:rPr lang="en-GB" sz="2000" dirty="0">
                <a:latin typeface="Georgia" panose="02040502050405020303" pitchFamily="18" charset="0"/>
                <a:cs typeface="Arial" panose="020B0604020202020204" pitchFamily="34" charset="0"/>
              </a:rPr>
              <a:t>one or two western areas of what is present-day </a:t>
            </a:r>
            <a:r>
              <a:rPr lang="en-GB" sz="2000" dirty="0" smtClean="0">
                <a:latin typeface="Georgia" panose="02040502050405020303" pitchFamily="18" charset="0"/>
                <a:cs typeface="Arial" panose="020B0604020202020204" pitchFamily="34" charset="0"/>
              </a:rPr>
              <a:t>England, </a:t>
            </a:r>
            <a:r>
              <a:rPr lang="en-GB" sz="2000" i="1" dirty="0" smtClean="0">
                <a:latin typeface="Georgia" panose="02040502050405020303" pitchFamily="18" charset="0"/>
                <a:cs typeface="Arial" panose="020B0604020202020204" pitchFamily="34" charset="0"/>
              </a:rPr>
              <a:t>e.g. </a:t>
            </a:r>
            <a:r>
              <a:rPr lang="en-GB" sz="2000" dirty="0" smtClean="0">
                <a:latin typeface="Georgia" panose="02040502050405020303" pitchFamily="18" charset="0"/>
                <a:cs typeface="Arial" panose="020B0604020202020204" pitchFamily="34" charset="0"/>
              </a:rPr>
              <a:t>Cornwall </a:t>
            </a:r>
            <a:r>
              <a:rPr lang="en-GB" sz="2000" dirty="0">
                <a:latin typeface="Georgia" panose="02040502050405020303" pitchFamily="18" charset="0"/>
                <a:cs typeface="Arial" panose="020B0604020202020204" pitchFamily="34" charset="0"/>
              </a:rPr>
              <a:t>and parts of </a:t>
            </a:r>
            <a:r>
              <a:rPr lang="en-GB" sz="2000" dirty="0" smtClean="0">
                <a:latin typeface="Georgia" panose="02040502050405020303" pitchFamily="18" charset="0"/>
                <a:cs typeface="Arial" panose="020B0604020202020204" pitchFamily="34" charset="0"/>
              </a:rPr>
              <a:t>Herefordshire, </a:t>
            </a:r>
            <a:r>
              <a:rPr lang="en-GB" sz="2000" dirty="0">
                <a:latin typeface="Georgia" panose="02040502050405020303" pitchFamily="18" charset="0"/>
                <a:cs typeface="Arial" panose="020B0604020202020204" pitchFamily="34" charset="0"/>
              </a:rPr>
              <a:t>some people continued to use varieties of Celtic.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But </a:t>
            </a:r>
            <a:r>
              <a:rPr lang="en-GB" sz="2000" dirty="0">
                <a:latin typeface="Georgia" panose="02040502050405020303" pitchFamily="18" charset="0"/>
                <a:cs typeface="Arial" panose="020B0604020202020204" pitchFamily="34" charset="0"/>
              </a:rPr>
              <a:t>otherwise English was used in both speech and writing throughout what is now present-day England.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Anglo-Saxon nobility spoke English habitually, and the Anglo-Saxon state used written English extensively to record transactions and legal decisions.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written English most generally in use was Classical Late West Saxon, based on the usage of Wessex, the most powerful of the Anglo-Saxon kingdoms, which was centred on the city of Winchester, in southern England. </a:t>
            </a:r>
          </a:p>
        </p:txBody>
      </p:sp>
      <p:sp>
        <p:nvSpPr>
          <p:cNvPr id="3" name="TextBox 2"/>
          <p:cNvSpPr txBox="1"/>
          <p:nvPr/>
        </p:nvSpPr>
        <p:spPr>
          <a:xfrm>
            <a:off x="160024" y="132207"/>
            <a:ext cx="1758815" cy="369332"/>
          </a:xfrm>
          <a:prstGeom prst="rect">
            <a:avLst/>
          </a:prstGeom>
          <a:noFill/>
        </p:spPr>
        <p:txBody>
          <a:bodyPr wrap="none" rtlCol="0">
            <a:spAutoFit/>
          </a:bodyPr>
          <a:lstStyle/>
          <a:p>
            <a:r>
              <a:rPr lang="en-US" dirty="0" smtClean="0"/>
              <a:t>Middle English</a:t>
            </a:r>
            <a:endParaRPr lang="en-GB" dirty="0"/>
          </a:p>
        </p:txBody>
      </p:sp>
    </p:spTree>
    <p:extLst>
      <p:ext uri="{BB962C8B-B14F-4D97-AF65-F5344CB8AC3E}">
        <p14:creationId xmlns:p14="http://schemas.microsoft.com/office/powerpoint/2010/main" val="571263193"/>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114</a:t>
            </a:fld>
            <a:endParaRPr lang="en-GB"/>
          </a:p>
        </p:txBody>
      </p:sp>
      <p:sp>
        <p:nvSpPr>
          <p:cNvPr id="6" name="TextBox 5"/>
          <p:cNvSpPr txBox="1"/>
          <p:nvPr/>
        </p:nvSpPr>
        <p:spPr>
          <a:xfrm>
            <a:off x="249180" y="692696"/>
            <a:ext cx="8424936" cy="6109365"/>
          </a:xfrm>
          <a:prstGeom prst="rect">
            <a:avLst/>
          </a:prstGeom>
          <a:noFill/>
        </p:spPr>
        <p:txBody>
          <a:bodyPr wrap="square" rtlCol="0">
            <a:spAutoFit/>
          </a:bodyPr>
          <a:lstStyle/>
          <a:p>
            <a:pPr algn="ctr"/>
            <a:r>
              <a:rPr lang="en-US" sz="2800" dirty="0" smtClean="0">
                <a:solidFill>
                  <a:srgbClr val="0070C0"/>
                </a:solidFill>
                <a:latin typeface="Georgia" panose="02040502050405020303" pitchFamily="18" charset="0"/>
                <a:cs typeface="Arial" panose="020B0604020202020204" pitchFamily="34" charset="0"/>
              </a:rPr>
              <a:t>Middle English</a:t>
            </a:r>
          </a:p>
          <a:p>
            <a:pPr algn="ctr"/>
            <a:endParaRPr lang="en-US" sz="9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a:latin typeface="Georgia" panose="02040502050405020303" pitchFamily="18" charset="0"/>
                <a:cs typeface="Arial" panose="020B0604020202020204" pitchFamily="34" charset="0"/>
              </a:rPr>
              <a:t>The Norman Conquest changed this situation.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Immediately </a:t>
            </a:r>
            <a:r>
              <a:rPr lang="en-GB" sz="2000" dirty="0">
                <a:latin typeface="Georgia" panose="02040502050405020303" pitchFamily="18" charset="0"/>
                <a:cs typeface="Arial" panose="020B0604020202020204" pitchFamily="34" charset="0"/>
              </a:rPr>
              <a:t>after </a:t>
            </a:r>
            <a:r>
              <a:rPr lang="en-GB" sz="2000" dirty="0" smtClean="0">
                <a:latin typeface="Georgia" panose="02040502050405020303" pitchFamily="18" charset="0"/>
                <a:cs typeface="Arial" panose="020B0604020202020204" pitchFamily="34" charset="0"/>
              </a:rPr>
              <a:t>1066, approximately </a:t>
            </a:r>
            <a:r>
              <a:rPr lang="en-GB" sz="2000" dirty="0">
                <a:latin typeface="Georgia" panose="02040502050405020303" pitchFamily="18" charset="0"/>
                <a:cs typeface="Arial" panose="020B0604020202020204" pitchFamily="34" charset="0"/>
              </a:rPr>
              <a:t>four million people, </a:t>
            </a:r>
            <a:r>
              <a:rPr lang="en-GB" sz="2000" dirty="0" smtClean="0">
                <a:latin typeface="Georgia" panose="02040502050405020303" pitchFamily="18" charset="0"/>
                <a:cs typeface="Arial" panose="020B0604020202020204" pitchFamily="34" charset="0"/>
              </a:rPr>
              <a:t>most </a:t>
            </a:r>
            <a:r>
              <a:rPr lang="en-GB" sz="2000" dirty="0">
                <a:latin typeface="Georgia" panose="02040502050405020303" pitchFamily="18" charset="0"/>
                <a:cs typeface="Arial" panose="020B0604020202020204" pitchFamily="34" charset="0"/>
              </a:rPr>
              <a:t>densely clustered in the southern half of </a:t>
            </a:r>
            <a:r>
              <a:rPr lang="en-GB" sz="2000" dirty="0" smtClean="0">
                <a:latin typeface="Georgia" panose="02040502050405020303" pitchFamily="18" charset="0"/>
                <a:cs typeface="Arial" panose="020B0604020202020204" pitchFamily="34" charset="0"/>
              </a:rPr>
              <a:t>England, continued </a:t>
            </a:r>
            <a:r>
              <a:rPr lang="en-GB" sz="2000" dirty="0">
                <a:latin typeface="Georgia" panose="02040502050405020303" pitchFamily="18" charset="0"/>
                <a:cs typeface="Arial" panose="020B0604020202020204" pitchFamily="34" charset="0"/>
              </a:rPr>
              <a:t>to speak English, and written OE … continued to be copied for at least a century after the Conquest, especially in the English West Midlands. </a:t>
            </a:r>
            <a:endParaRPr lang="en-GB" sz="2000" dirty="0" smtClean="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new ruling elite spoke Norman French (which became Anglo-Norman), the variety of French current in </a:t>
            </a:r>
            <a:r>
              <a:rPr lang="en-GB" sz="2000" dirty="0" smtClean="0">
                <a:latin typeface="Georgia" panose="02040502050405020303" pitchFamily="18" charset="0"/>
                <a:cs typeface="Arial" panose="020B0604020202020204" pitchFamily="34" charset="0"/>
              </a:rPr>
              <a:t>Normandy.</a:t>
            </a: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introduction of continental documentary practices meant that </a:t>
            </a:r>
            <a:r>
              <a:rPr lang="en-GB" sz="2000" dirty="0" smtClean="0">
                <a:latin typeface="Georgia" panose="02040502050405020303" pitchFamily="18" charset="0"/>
                <a:cs typeface="Arial" panose="020B0604020202020204" pitchFamily="34" charset="0"/>
              </a:rPr>
              <a:t>Latin, the </a:t>
            </a:r>
            <a:r>
              <a:rPr lang="en-GB" sz="2000" dirty="0">
                <a:latin typeface="Georgia" panose="02040502050405020303" pitchFamily="18" charset="0"/>
                <a:cs typeface="Arial" panose="020B0604020202020204" pitchFamily="34" charset="0"/>
              </a:rPr>
              <a:t>international language of law and </a:t>
            </a:r>
            <a:r>
              <a:rPr lang="en-GB" sz="2000" dirty="0" smtClean="0">
                <a:latin typeface="Georgia" panose="02040502050405020303" pitchFamily="18" charset="0"/>
                <a:cs typeface="Arial" panose="020B0604020202020204" pitchFamily="34" charset="0"/>
              </a:rPr>
              <a:t>learning, gradually </a:t>
            </a:r>
            <a:r>
              <a:rPr lang="en-GB" sz="2000" dirty="0">
                <a:latin typeface="Georgia" panose="02040502050405020303" pitchFamily="18" charset="0"/>
                <a:cs typeface="Arial" panose="020B0604020202020204" pitchFamily="34" charset="0"/>
              </a:rPr>
              <a:t>replaced English as the medium of legal </a:t>
            </a:r>
            <a:r>
              <a:rPr lang="en-GB" sz="2000" dirty="0" smtClean="0">
                <a:latin typeface="Georgia" panose="02040502050405020303" pitchFamily="18" charset="0"/>
                <a:cs typeface="Arial" panose="020B0604020202020204" pitchFamily="34" charset="0"/>
              </a:rPr>
              <a:t>record.</a:t>
            </a: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In </a:t>
            </a:r>
            <a:r>
              <a:rPr lang="en-GB" sz="2000" dirty="0">
                <a:latin typeface="Georgia" panose="02040502050405020303" pitchFamily="18" charset="0"/>
                <a:cs typeface="Arial" panose="020B0604020202020204" pitchFamily="34" charset="0"/>
              </a:rPr>
              <a:t>the Middle </a:t>
            </a:r>
            <a:r>
              <a:rPr lang="en-GB" sz="2000" dirty="0" smtClean="0">
                <a:latin typeface="Georgia" panose="02040502050405020303" pitchFamily="18" charset="0"/>
                <a:cs typeface="Arial" panose="020B0604020202020204" pitchFamily="34" charset="0"/>
              </a:rPr>
              <a:t>Ages (</a:t>
            </a:r>
            <a:r>
              <a:rPr lang="en-US" sz="2000" dirty="0">
                <a:latin typeface="Georgia" panose="02040502050405020303" pitchFamily="18" charset="0"/>
                <a:cs typeface="Arial" panose="020B0604020202020204" pitchFamily="34" charset="0"/>
              </a:rPr>
              <a:t>5</a:t>
            </a:r>
            <a:r>
              <a:rPr lang="en-US" sz="2000" baseline="30000" dirty="0">
                <a:latin typeface="Georgia" panose="02040502050405020303" pitchFamily="18" charset="0"/>
                <a:cs typeface="Arial" panose="020B0604020202020204" pitchFamily="34" charset="0"/>
              </a:rPr>
              <a:t>th</a:t>
            </a:r>
            <a:r>
              <a:rPr lang="en-US" sz="2000" dirty="0">
                <a:latin typeface="Georgia" panose="02040502050405020303" pitchFamily="18" charset="0"/>
                <a:cs typeface="Arial" panose="020B0604020202020204" pitchFamily="34" charset="0"/>
              </a:rPr>
              <a:t> – late 15</a:t>
            </a:r>
            <a:r>
              <a:rPr lang="en-US" sz="2000" baseline="30000" dirty="0">
                <a:latin typeface="Georgia" panose="02040502050405020303" pitchFamily="18" charset="0"/>
                <a:cs typeface="Arial" panose="020B0604020202020204" pitchFamily="34" charset="0"/>
              </a:rPr>
              <a:t>th</a:t>
            </a:r>
            <a:r>
              <a:rPr lang="en-US" sz="2000" dirty="0">
                <a:latin typeface="Georgia" panose="02040502050405020303" pitchFamily="18" charset="0"/>
                <a:cs typeface="Arial" panose="020B0604020202020204" pitchFamily="34" charset="0"/>
              </a:rPr>
              <a:t> century</a:t>
            </a:r>
            <a:r>
              <a:rPr lang="en-GB" sz="2000" dirty="0" smtClean="0">
                <a:latin typeface="Georgia" panose="02040502050405020303" pitchFamily="18" charset="0"/>
                <a:cs typeface="Arial" panose="020B0604020202020204" pitchFamily="34" charset="0"/>
              </a:rPr>
              <a:t>), English </a:t>
            </a:r>
            <a:r>
              <a:rPr lang="en-GB" sz="2000" dirty="0">
                <a:latin typeface="Georgia" panose="02040502050405020303" pitchFamily="18" charset="0"/>
                <a:cs typeface="Arial" panose="020B0604020202020204" pitchFamily="34" charset="0"/>
              </a:rPr>
              <a:t>was a marginal language in Western European terms; in some ways, its position was roughly equivalent to that of present-day Dutch or Finnish in terms of numbers of speakers. If English-speaking people did not want to be cut off from the rest of the known world, they needed to understand other </a:t>
            </a:r>
            <a:r>
              <a:rPr lang="en-GB" sz="2000" dirty="0" smtClean="0">
                <a:latin typeface="Georgia" panose="02040502050405020303" pitchFamily="18" charset="0"/>
                <a:cs typeface="Arial" panose="020B0604020202020204" pitchFamily="34" charset="0"/>
              </a:rPr>
              <a:t>languages.</a:t>
            </a:r>
            <a:endParaRPr lang="en-GB" sz="2000" dirty="0">
              <a:latin typeface="Georgia" panose="02040502050405020303" pitchFamily="18" charset="0"/>
              <a:cs typeface="Arial" panose="020B0604020202020204" pitchFamily="34" charset="0"/>
            </a:endParaRPr>
          </a:p>
          <a:p>
            <a:pPr marL="342900" indent="-342900">
              <a:buFont typeface="Arial" panose="020B0604020202020204" pitchFamily="34" charset="0"/>
              <a:buChar char="•"/>
            </a:pPr>
            <a:r>
              <a:rPr lang="en-GB" sz="2000" dirty="0" smtClean="0">
                <a:latin typeface="Georgia" panose="02040502050405020303" pitchFamily="18" charset="0"/>
                <a:cs typeface="Arial" panose="020B0604020202020204" pitchFamily="34" charset="0"/>
              </a:rPr>
              <a:t>Approximately </a:t>
            </a:r>
            <a:r>
              <a:rPr lang="en-GB" sz="2000" dirty="0">
                <a:latin typeface="Georgia" panose="02040502050405020303" pitchFamily="18" charset="0"/>
                <a:cs typeface="Arial" panose="020B0604020202020204" pitchFamily="34" charset="0"/>
              </a:rPr>
              <a:t>between 1100 and 1250, OE transited to ME.</a:t>
            </a:r>
          </a:p>
          <a:p>
            <a:pPr marL="285750" indent="-285750" algn="ctr">
              <a:buFont typeface="Arial" panose="020B0604020202020204" pitchFamily="34" charset="0"/>
              <a:buChar char="•"/>
            </a:pPr>
            <a:endParaRPr lang="en-US" sz="1400" dirty="0" smtClean="0">
              <a:latin typeface="Georgia" panose="02040502050405020303" pitchFamily="18" charset="0"/>
              <a:cs typeface="Arial" panose="020B0604020202020204" pitchFamily="34" charset="0"/>
            </a:endParaRPr>
          </a:p>
        </p:txBody>
      </p:sp>
      <p:sp>
        <p:nvSpPr>
          <p:cNvPr id="3" name="TextBox 2"/>
          <p:cNvSpPr txBox="1"/>
          <p:nvPr/>
        </p:nvSpPr>
        <p:spPr>
          <a:xfrm>
            <a:off x="160024" y="132207"/>
            <a:ext cx="1758815" cy="369332"/>
          </a:xfrm>
          <a:prstGeom prst="rect">
            <a:avLst/>
          </a:prstGeom>
          <a:noFill/>
        </p:spPr>
        <p:txBody>
          <a:bodyPr wrap="none" rtlCol="0">
            <a:spAutoFit/>
          </a:bodyPr>
          <a:lstStyle/>
          <a:p>
            <a:r>
              <a:rPr lang="en-US" dirty="0" smtClean="0"/>
              <a:t>Middle English</a:t>
            </a:r>
            <a:endParaRPr lang="en-GB" dirty="0"/>
          </a:p>
        </p:txBody>
      </p:sp>
    </p:spTree>
    <p:extLst>
      <p:ext uri="{BB962C8B-B14F-4D97-AF65-F5344CB8AC3E}">
        <p14:creationId xmlns:p14="http://schemas.microsoft.com/office/powerpoint/2010/main" val="1396095066"/>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115</a:t>
            </a:fld>
            <a:endParaRPr lang="en-GB"/>
          </a:p>
        </p:txBody>
      </p:sp>
      <p:sp>
        <p:nvSpPr>
          <p:cNvPr id="7" name="TextBox 6"/>
          <p:cNvSpPr txBox="1"/>
          <p:nvPr/>
        </p:nvSpPr>
        <p:spPr>
          <a:xfrm>
            <a:off x="2327096" y="5657671"/>
            <a:ext cx="4479057" cy="830997"/>
          </a:xfrm>
          <a:prstGeom prst="rect">
            <a:avLst/>
          </a:prstGeom>
          <a:noFill/>
        </p:spPr>
        <p:txBody>
          <a:bodyPr wrap="square" rtlCol="0">
            <a:spAutoFit/>
          </a:bodyPr>
          <a:lstStyle/>
          <a:p>
            <a:pPr algn="ctr"/>
            <a:r>
              <a:rPr lang="en-US" sz="2400" dirty="0" smtClean="0">
                <a:latin typeface="Georgia" panose="02040502050405020303" pitchFamily="18" charset="0"/>
              </a:rPr>
              <a:t>Dante Alighieri</a:t>
            </a:r>
          </a:p>
          <a:p>
            <a:pPr algn="ctr"/>
            <a:r>
              <a:rPr lang="en-US" sz="2400" dirty="0" smtClean="0">
                <a:latin typeface="Georgia" panose="02040502050405020303" pitchFamily="18" charset="0"/>
              </a:rPr>
              <a:t>(</a:t>
            </a:r>
            <a:r>
              <a:rPr lang="en-GB" sz="2400" dirty="0">
                <a:latin typeface="Georgia" panose="02040502050405020303" pitchFamily="18" charset="0"/>
              </a:rPr>
              <a:t>c. </a:t>
            </a:r>
            <a:r>
              <a:rPr lang="en-GB" sz="2400" dirty="0" smtClean="0">
                <a:latin typeface="Georgia" panose="02040502050405020303" pitchFamily="18" charset="0"/>
              </a:rPr>
              <a:t>1265 – 1321</a:t>
            </a:r>
            <a:r>
              <a:rPr lang="en-US" sz="2400" dirty="0" smtClean="0">
                <a:latin typeface="Georgia" panose="02040502050405020303" pitchFamily="18" charset="0"/>
              </a:rPr>
              <a:t>)</a:t>
            </a:r>
          </a:p>
        </p:txBody>
      </p:sp>
      <p:sp>
        <p:nvSpPr>
          <p:cNvPr id="3" name="Rectangle 2"/>
          <p:cNvSpPr/>
          <p:nvPr/>
        </p:nvSpPr>
        <p:spPr>
          <a:xfrm>
            <a:off x="5164585" y="6596390"/>
            <a:ext cx="3223840" cy="261610"/>
          </a:xfrm>
          <a:prstGeom prst="rect">
            <a:avLst/>
          </a:prstGeom>
        </p:spPr>
        <p:txBody>
          <a:bodyPr wrap="square">
            <a:spAutoFit/>
          </a:bodyPr>
          <a:lstStyle/>
          <a:p>
            <a:r>
              <a:rPr lang="en-GB" sz="1100" dirty="0"/>
              <a:t>https://en.wikipedia.org/wiki/Geoffrey_Chaucer</a:t>
            </a:r>
          </a:p>
        </p:txBody>
      </p:sp>
      <p:pic>
        <p:nvPicPr>
          <p:cNvPr id="12290" name="Picture 2" descr="F:\EngTutorials_LearningMaterials\Image_Dan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227738"/>
            <a:ext cx="2879593" cy="4371745"/>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descr="F:\EngTutorials_LearningMaterials\Image_DivineComed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227738"/>
            <a:ext cx="2969983" cy="437174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60024" y="132207"/>
            <a:ext cx="2953053" cy="369332"/>
          </a:xfrm>
          <a:prstGeom prst="rect">
            <a:avLst/>
          </a:prstGeom>
          <a:noFill/>
        </p:spPr>
        <p:txBody>
          <a:bodyPr wrap="none" rtlCol="0">
            <a:spAutoFit/>
          </a:bodyPr>
          <a:lstStyle/>
          <a:p>
            <a:r>
              <a:rPr lang="en-US" dirty="0" smtClean="0"/>
              <a:t>Dante &amp; </a:t>
            </a:r>
            <a:r>
              <a:rPr lang="en-US" i="1" dirty="0" smtClean="0"/>
              <a:t>The Divine Comedy</a:t>
            </a:r>
            <a:endParaRPr lang="en-GB" dirty="0"/>
          </a:p>
        </p:txBody>
      </p:sp>
      <p:sp>
        <p:nvSpPr>
          <p:cNvPr id="5" name="Rectangle 4"/>
          <p:cNvSpPr/>
          <p:nvPr/>
        </p:nvSpPr>
        <p:spPr>
          <a:xfrm>
            <a:off x="1037504" y="836712"/>
            <a:ext cx="6630113" cy="261610"/>
          </a:xfrm>
          <a:prstGeom prst="rect">
            <a:avLst/>
          </a:prstGeom>
        </p:spPr>
        <p:txBody>
          <a:bodyPr wrap="square">
            <a:spAutoFit/>
          </a:bodyPr>
          <a:lstStyle/>
          <a:p>
            <a:r>
              <a:rPr lang="en-GB" sz="1100" dirty="0"/>
              <a:t>https://www.youtube.com/watch?v=KQWcfkOkXP4&amp;list=PLW05ir327WQWaq27xJbnszHV84m0gsIM2</a:t>
            </a:r>
          </a:p>
        </p:txBody>
      </p:sp>
    </p:spTree>
    <p:extLst>
      <p:ext uri="{BB962C8B-B14F-4D97-AF65-F5344CB8AC3E}">
        <p14:creationId xmlns:p14="http://schemas.microsoft.com/office/powerpoint/2010/main" val="6192391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44999</TotalTime>
  <Words>6458</Words>
  <Application>Microsoft Office PowerPoint</Application>
  <PresentationFormat>On-screen Show (4:3)</PresentationFormat>
  <Paragraphs>854</Paragraphs>
  <Slides>115</Slides>
  <Notes>27</Notes>
  <HiddenSlides>0</HiddenSlides>
  <MMClips>0</MMClips>
  <ScaleCrop>false</ScaleCrop>
  <HeadingPairs>
    <vt:vector size="4" baseType="variant">
      <vt:variant>
        <vt:lpstr>Theme</vt:lpstr>
      </vt:variant>
      <vt:variant>
        <vt:i4>1</vt:i4>
      </vt:variant>
      <vt:variant>
        <vt:lpstr>Slide Titles</vt:lpstr>
      </vt:variant>
      <vt:variant>
        <vt:i4>115</vt:i4>
      </vt:variant>
    </vt:vector>
  </HeadingPairs>
  <TitlesOfParts>
    <vt:vector size="116"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535</cp:revision>
  <dcterms:created xsi:type="dcterms:W3CDTF">2016-12-03T11:57:52Z</dcterms:created>
  <dcterms:modified xsi:type="dcterms:W3CDTF">2022-03-26T15:05:19Z</dcterms:modified>
</cp:coreProperties>
</file>