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61" r:id="rId4"/>
    <p:sldId id="262" r:id="rId5"/>
    <p:sldId id="260" r:id="rId6"/>
    <p:sldId id="258"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C8F349-8241-48CF-8368-EB4E8ABC13FC}"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8157F689-5623-43B7-B22F-8B54C2BF3398}">
      <dgm:prSet phldrT="[Text]" custT="1"/>
      <dgm:spPr/>
      <dgm:t>
        <a:bodyPr/>
        <a:lstStyle/>
        <a:p>
          <a:r>
            <a:rPr lang="en-GB" sz="2000" b="1" dirty="0">
              <a:solidFill>
                <a:schemeClr val="tx1"/>
              </a:solidFill>
            </a:rPr>
            <a:t>Sub Sectors</a:t>
          </a:r>
        </a:p>
      </dgm:t>
    </dgm:pt>
    <dgm:pt modelId="{145BC012-BB86-4EB8-A6F4-1DC7BB60DB0D}" type="parTrans" cxnId="{6B45F669-A8FB-4554-AD76-9A5D6B720D11}">
      <dgm:prSet/>
      <dgm:spPr/>
      <dgm:t>
        <a:bodyPr/>
        <a:lstStyle/>
        <a:p>
          <a:endParaRPr lang="en-GB"/>
        </a:p>
      </dgm:t>
    </dgm:pt>
    <dgm:pt modelId="{2F11D7F6-21FA-4F37-906E-B59380D2E717}" type="sibTrans" cxnId="{6B45F669-A8FB-4554-AD76-9A5D6B720D11}">
      <dgm:prSet/>
      <dgm:spPr/>
      <dgm:t>
        <a:bodyPr/>
        <a:lstStyle/>
        <a:p>
          <a:endParaRPr lang="en-GB"/>
        </a:p>
      </dgm:t>
    </dgm:pt>
    <dgm:pt modelId="{3034D17C-AC6E-4842-82AC-0CE3784CB9CB}">
      <dgm:prSet phldrT="[Text]" custT="1"/>
      <dgm:spPr/>
      <dgm:t>
        <a:bodyPr/>
        <a:lstStyle/>
        <a:p>
          <a:r>
            <a:rPr lang="en-GB" sz="1200" b="1" dirty="0"/>
            <a:t>TOURISM</a:t>
          </a:r>
        </a:p>
        <a:p>
          <a:r>
            <a:rPr lang="en-GB" sz="1100" b="1" dirty="0"/>
            <a:t>Wales, England  etc.</a:t>
          </a:r>
        </a:p>
        <a:p>
          <a:endParaRPr lang="en-GB" sz="1100" b="0" dirty="0"/>
        </a:p>
      </dgm:t>
    </dgm:pt>
    <dgm:pt modelId="{71CCE61B-10B6-4858-817E-D38B048EDBDB}" type="parTrans" cxnId="{48413121-5D76-4142-AB86-E7F9885E108D}">
      <dgm:prSet/>
      <dgm:spPr/>
      <dgm:t>
        <a:bodyPr/>
        <a:lstStyle/>
        <a:p>
          <a:endParaRPr lang="en-GB"/>
        </a:p>
      </dgm:t>
    </dgm:pt>
    <dgm:pt modelId="{B19F7D5C-E230-4CBB-9FBE-7EB65D8CD920}" type="sibTrans" cxnId="{48413121-5D76-4142-AB86-E7F9885E108D}">
      <dgm:prSet/>
      <dgm:spPr/>
      <dgm:t>
        <a:bodyPr/>
        <a:lstStyle/>
        <a:p>
          <a:endParaRPr lang="en-GB"/>
        </a:p>
      </dgm:t>
    </dgm:pt>
    <dgm:pt modelId="{12CE051E-A53B-4724-A492-F985B5424859}">
      <dgm:prSet phldrT="[Text]" custT="1"/>
      <dgm:spPr/>
      <dgm:t>
        <a:bodyPr/>
        <a:lstStyle/>
        <a:p>
          <a:r>
            <a:rPr lang="en-GB" sz="1200" b="1" dirty="0"/>
            <a:t>RETAIL</a:t>
          </a:r>
        </a:p>
        <a:p>
          <a:r>
            <a:rPr lang="en-GB" sz="1100" dirty="0"/>
            <a:t>Large multinationals</a:t>
          </a:r>
        </a:p>
      </dgm:t>
    </dgm:pt>
    <dgm:pt modelId="{52D9841A-C977-41D5-83F6-83F9CCD37990}" type="parTrans" cxnId="{6C052F2B-57C8-4ABE-8F80-823D44890D3E}">
      <dgm:prSet/>
      <dgm:spPr/>
      <dgm:t>
        <a:bodyPr/>
        <a:lstStyle/>
        <a:p>
          <a:endParaRPr lang="en-GB"/>
        </a:p>
      </dgm:t>
    </dgm:pt>
    <dgm:pt modelId="{A73C4C33-F098-4E06-81F3-0DD028FDC1A2}" type="sibTrans" cxnId="{6C052F2B-57C8-4ABE-8F80-823D44890D3E}">
      <dgm:prSet/>
      <dgm:spPr/>
      <dgm:t>
        <a:bodyPr/>
        <a:lstStyle/>
        <a:p>
          <a:endParaRPr lang="en-GB"/>
        </a:p>
      </dgm:t>
    </dgm:pt>
    <dgm:pt modelId="{C989F4E0-10C9-4906-B67F-70515E553487}">
      <dgm:prSet phldrT="[Text]" custT="1"/>
      <dgm:spPr/>
      <dgm:t>
        <a:bodyPr/>
        <a:lstStyle/>
        <a:p>
          <a:r>
            <a:rPr lang="en-GB" sz="1200" b="1" dirty="0"/>
            <a:t>PUBLIC SECTOR</a:t>
          </a:r>
        </a:p>
        <a:p>
          <a:r>
            <a:rPr lang="en-GB" sz="1100" dirty="0"/>
            <a:t>Welsh  Gov</a:t>
          </a:r>
        </a:p>
        <a:p>
          <a:r>
            <a:rPr lang="en-GB" sz="1100" dirty="0"/>
            <a:t>UK Gov. Dept.</a:t>
          </a:r>
        </a:p>
        <a:p>
          <a:r>
            <a:rPr lang="en-GB" sz="1100" dirty="0"/>
            <a:t>Local Authority</a:t>
          </a:r>
        </a:p>
      </dgm:t>
    </dgm:pt>
    <dgm:pt modelId="{324CD84C-D07D-4147-B696-661A7539118E}" type="parTrans" cxnId="{DA3BABD8-94F3-4E55-9C5D-0BEBA349B0C5}">
      <dgm:prSet/>
      <dgm:spPr/>
      <dgm:t>
        <a:bodyPr/>
        <a:lstStyle/>
        <a:p>
          <a:endParaRPr lang="en-GB"/>
        </a:p>
      </dgm:t>
    </dgm:pt>
    <dgm:pt modelId="{FA6B6CC3-8176-428D-8EFC-2609AFBB886D}" type="sibTrans" cxnId="{DA3BABD8-94F3-4E55-9C5D-0BEBA349B0C5}">
      <dgm:prSet/>
      <dgm:spPr/>
      <dgm:t>
        <a:bodyPr/>
        <a:lstStyle/>
        <a:p>
          <a:endParaRPr lang="en-GB"/>
        </a:p>
      </dgm:t>
    </dgm:pt>
    <dgm:pt modelId="{C2DC9755-8444-4800-A16C-A7BA6B5DB614}">
      <dgm:prSet custT="1"/>
      <dgm:spPr/>
      <dgm:t>
        <a:bodyPr/>
        <a:lstStyle/>
        <a:p>
          <a:r>
            <a:rPr lang="en-GB" sz="1200" b="1" dirty="0"/>
            <a:t>HEALTH CARE</a:t>
          </a:r>
        </a:p>
        <a:p>
          <a:r>
            <a:rPr lang="en-GB" sz="1200" b="1" dirty="0"/>
            <a:t>NHS Wales/UK</a:t>
          </a:r>
        </a:p>
        <a:p>
          <a:r>
            <a:rPr lang="en-GB" sz="1200" b="1" dirty="0"/>
            <a:t>Drug companies</a:t>
          </a:r>
        </a:p>
      </dgm:t>
    </dgm:pt>
    <dgm:pt modelId="{31B1832C-25E6-4B04-8175-247A252ED643}" type="parTrans" cxnId="{1B9F0017-0079-4054-81AC-F5ACA06E33C8}">
      <dgm:prSet/>
      <dgm:spPr/>
      <dgm:t>
        <a:bodyPr/>
        <a:lstStyle/>
        <a:p>
          <a:endParaRPr lang="en-GB"/>
        </a:p>
      </dgm:t>
    </dgm:pt>
    <dgm:pt modelId="{A531347E-3F5C-41A5-92E1-F058EE9F439F}" type="sibTrans" cxnId="{1B9F0017-0079-4054-81AC-F5ACA06E33C8}">
      <dgm:prSet/>
      <dgm:spPr/>
      <dgm:t>
        <a:bodyPr/>
        <a:lstStyle/>
        <a:p>
          <a:endParaRPr lang="en-GB"/>
        </a:p>
      </dgm:t>
    </dgm:pt>
    <dgm:pt modelId="{30B0F61A-A0FC-483E-972F-F7A575917341}" type="pres">
      <dgm:prSet presAssocID="{91C8F349-8241-48CF-8368-EB4E8ABC13FC}" presName="Name0" presStyleCnt="0">
        <dgm:presLayoutVars>
          <dgm:chMax val="1"/>
          <dgm:dir/>
          <dgm:animLvl val="ctr"/>
          <dgm:resizeHandles val="exact"/>
        </dgm:presLayoutVars>
      </dgm:prSet>
      <dgm:spPr/>
      <dgm:t>
        <a:bodyPr/>
        <a:lstStyle/>
        <a:p>
          <a:endParaRPr lang="en-GB"/>
        </a:p>
      </dgm:t>
    </dgm:pt>
    <dgm:pt modelId="{5C4FBD88-7562-4FE5-B5B5-BE6E45E5EFB7}" type="pres">
      <dgm:prSet presAssocID="{8157F689-5623-43B7-B22F-8B54C2BF3398}" presName="centerShape" presStyleLbl="node0" presStyleIdx="0" presStyleCnt="1" custScaleX="123896"/>
      <dgm:spPr/>
      <dgm:t>
        <a:bodyPr/>
        <a:lstStyle/>
        <a:p>
          <a:endParaRPr lang="en-GB"/>
        </a:p>
      </dgm:t>
    </dgm:pt>
    <dgm:pt modelId="{1496D568-2D40-4A9A-A1B0-B2268CD283D3}" type="pres">
      <dgm:prSet presAssocID="{71CCE61B-10B6-4858-817E-D38B048EDBDB}" presName="parTrans" presStyleLbl="sibTrans2D1" presStyleIdx="0" presStyleCnt="4"/>
      <dgm:spPr/>
      <dgm:t>
        <a:bodyPr/>
        <a:lstStyle/>
        <a:p>
          <a:endParaRPr lang="en-GB"/>
        </a:p>
      </dgm:t>
    </dgm:pt>
    <dgm:pt modelId="{B7E51E99-8768-4776-BD94-21D70A90B100}" type="pres">
      <dgm:prSet presAssocID="{71CCE61B-10B6-4858-817E-D38B048EDBDB}" presName="connectorText" presStyleLbl="sibTrans2D1" presStyleIdx="0" presStyleCnt="4"/>
      <dgm:spPr/>
      <dgm:t>
        <a:bodyPr/>
        <a:lstStyle/>
        <a:p>
          <a:endParaRPr lang="en-GB"/>
        </a:p>
      </dgm:t>
    </dgm:pt>
    <dgm:pt modelId="{45A519F4-79C6-4C50-879A-1A7C69DFC42E}" type="pres">
      <dgm:prSet presAssocID="{3034D17C-AC6E-4842-82AC-0CE3784CB9CB}" presName="node" presStyleLbl="node1" presStyleIdx="0" presStyleCnt="4" custScaleX="170327" custRadScaleRad="94574">
        <dgm:presLayoutVars>
          <dgm:bulletEnabled val="1"/>
        </dgm:presLayoutVars>
      </dgm:prSet>
      <dgm:spPr/>
      <dgm:t>
        <a:bodyPr/>
        <a:lstStyle/>
        <a:p>
          <a:endParaRPr lang="en-GB"/>
        </a:p>
      </dgm:t>
    </dgm:pt>
    <dgm:pt modelId="{79F0E3F3-78EF-4CBE-8A36-C48C920AC900}" type="pres">
      <dgm:prSet presAssocID="{52D9841A-C977-41D5-83F6-83F9CCD37990}" presName="parTrans" presStyleLbl="sibTrans2D1" presStyleIdx="1" presStyleCnt="4"/>
      <dgm:spPr/>
      <dgm:t>
        <a:bodyPr/>
        <a:lstStyle/>
        <a:p>
          <a:endParaRPr lang="en-GB"/>
        </a:p>
      </dgm:t>
    </dgm:pt>
    <dgm:pt modelId="{54E1D6A7-2152-45BD-9F09-CFB633843C3A}" type="pres">
      <dgm:prSet presAssocID="{52D9841A-C977-41D5-83F6-83F9CCD37990}" presName="connectorText" presStyleLbl="sibTrans2D1" presStyleIdx="1" presStyleCnt="4"/>
      <dgm:spPr/>
      <dgm:t>
        <a:bodyPr/>
        <a:lstStyle/>
        <a:p>
          <a:endParaRPr lang="en-GB"/>
        </a:p>
      </dgm:t>
    </dgm:pt>
    <dgm:pt modelId="{CF57F7B1-7D9B-4EF5-920F-3115BDB57306}" type="pres">
      <dgm:prSet presAssocID="{12CE051E-A53B-4724-A492-F985B5424859}" presName="node" presStyleLbl="node1" presStyleIdx="1" presStyleCnt="4" custScaleX="141361" custRadScaleRad="116288">
        <dgm:presLayoutVars>
          <dgm:bulletEnabled val="1"/>
        </dgm:presLayoutVars>
      </dgm:prSet>
      <dgm:spPr/>
      <dgm:t>
        <a:bodyPr/>
        <a:lstStyle/>
        <a:p>
          <a:endParaRPr lang="en-GB"/>
        </a:p>
      </dgm:t>
    </dgm:pt>
    <dgm:pt modelId="{79044428-D93F-4A9D-96CD-2BBD8DE43250}" type="pres">
      <dgm:prSet presAssocID="{324CD84C-D07D-4147-B696-661A7539118E}" presName="parTrans" presStyleLbl="sibTrans2D1" presStyleIdx="2" presStyleCnt="4"/>
      <dgm:spPr/>
      <dgm:t>
        <a:bodyPr/>
        <a:lstStyle/>
        <a:p>
          <a:endParaRPr lang="en-GB"/>
        </a:p>
      </dgm:t>
    </dgm:pt>
    <dgm:pt modelId="{2679BEE0-78BD-4704-BA30-6618113EE145}" type="pres">
      <dgm:prSet presAssocID="{324CD84C-D07D-4147-B696-661A7539118E}" presName="connectorText" presStyleLbl="sibTrans2D1" presStyleIdx="2" presStyleCnt="4"/>
      <dgm:spPr/>
      <dgm:t>
        <a:bodyPr/>
        <a:lstStyle/>
        <a:p>
          <a:endParaRPr lang="en-GB"/>
        </a:p>
      </dgm:t>
    </dgm:pt>
    <dgm:pt modelId="{AB31996D-4BB9-43EE-85B3-2B86204CDC71}" type="pres">
      <dgm:prSet presAssocID="{C989F4E0-10C9-4906-B67F-70515E553487}" presName="node" presStyleLbl="node1" presStyleIdx="2" presStyleCnt="4" custScaleX="169971" custRadScaleRad="92464" custRadScaleInc="-175">
        <dgm:presLayoutVars>
          <dgm:bulletEnabled val="1"/>
        </dgm:presLayoutVars>
      </dgm:prSet>
      <dgm:spPr/>
      <dgm:t>
        <a:bodyPr/>
        <a:lstStyle/>
        <a:p>
          <a:endParaRPr lang="en-GB"/>
        </a:p>
      </dgm:t>
    </dgm:pt>
    <dgm:pt modelId="{86EE6219-849E-4D54-936B-A3444A00854F}" type="pres">
      <dgm:prSet presAssocID="{31B1832C-25E6-4B04-8175-247A252ED643}" presName="parTrans" presStyleLbl="sibTrans2D1" presStyleIdx="3" presStyleCnt="4"/>
      <dgm:spPr/>
      <dgm:t>
        <a:bodyPr/>
        <a:lstStyle/>
        <a:p>
          <a:endParaRPr lang="en-GB"/>
        </a:p>
      </dgm:t>
    </dgm:pt>
    <dgm:pt modelId="{F7D96C15-5B7D-4236-B5ED-44509FB5AA19}" type="pres">
      <dgm:prSet presAssocID="{31B1832C-25E6-4B04-8175-247A252ED643}" presName="connectorText" presStyleLbl="sibTrans2D1" presStyleIdx="3" presStyleCnt="4"/>
      <dgm:spPr/>
      <dgm:t>
        <a:bodyPr/>
        <a:lstStyle/>
        <a:p>
          <a:endParaRPr lang="en-GB"/>
        </a:p>
      </dgm:t>
    </dgm:pt>
    <dgm:pt modelId="{4628B112-887D-4A77-88DA-EC3F3B3A881A}" type="pres">
      <dgm:prSet presAssocID="{C2DC9755-8444-4800-A16C-A7BA6B5DB614}" presName="node" presStyleLbl="node1" presStyleIdx="3" presStyleCnt="4" custScaleX="151057" custRadScaleRad="116288">
        <dgm:presLayoutVars>
          <dgm:bulletEnabled val="1"/>
        </dgm:presLayoutVars>
      </dgm:prSet>
      <dgm:spPr/>
      <dgm:t>
        <a:bodyPr/>
        <a:lstStyle/>
        <a:p>
          <a:endParaRPr lang="en-GB"/>
        </a:p>
      </dgm:t>
    </dgm:pt>
  </dgm:ptLst>
  <dgm:cxnLst>
    <dgm:cxn modelId="{DA3BABD8-94F3-4E55-9C5D-0BEBA349B0C5}" srcId="{8157F689-5623-43B7-B22F-8B54C2BF3398}" destId="{C989F4E0-10C9-4906-B67F-70515E553487}" srcOrd="2" destOrd="0" parTransId="{324CD84C-D07D-4147-B696-661A7539118E}" sibTransId="{FA6B6CC3-8176-428D-8EFC-2609AFBB886D}"/>
    <dgm:cxn modelId="{C8895A48-5FDC-4EEE-864E-72BFA918CD84}" type="presOf" srcId="{8157F689-5623-43B7-B22F-8B54C2BF3398}" destId="{5C4FBD88-7562-4FE5-B5B5-BE6E45E5EFB7}" srcOrd="0" destOrd="0" presId="urn:microsoft.com/office/officeart/2005/8/layout/radial5"/>
    <dgm:cxn modelId="{5BEFC2CC-A098-4560-AF8A-C153E6025081}" type="presOf" srcId="{31B1832C-25E6-4B04-8175-247A252ED643}" destId="{86EE6219-849E-4D54-936B-A3444A00854F}" srcOrd="0" destOrd="0" presId="urn:microsoft.com/office/officeart/2005/8/layout/radial5"/>
    <dgm:cxn modelId="{7E4F04B9-47E8-4028-961D-F60226A4311B}" type="presOf" srcId="{324CD84C-D07D-4147-B696-661A7539118E}" destId="{79044428-D93F-4A9D-96CD-2BBD8DE43250}" srcOrd="0" destOrd="0" presId="urn:microsoft.com/office/officeart/2005/8/layout/radial5"/>
    <dgm:cxn modelId="{17F125C6-8083-4F62-9253-450FDB4FA8B7}" type="presOf" srcId="{52D9841A-C977-41D5-83F6-83F9CCD37990}" destId="{79F0E3F3-78EF-4CBE-8A36-C48C920AC900}" srcOrd="0" destOrd="0" presId="urn:microsoft.com/office/officeart/2005/8/layout/radial5"/>
    <dgm:cxn modelId="{5FC7339A-B1AC-4F0A-9130-E502E4B48472}" type="presOf" srcId="{3034D17C-AC6E-4842-82AC-0CE3784CB9CB}" destId="{45A519F4-79C6-4C50-879A-1A7C69DFC42E}" srcOrd="0" destOrd="0" presId="urn:microsoft.com/office/officeart/2005/8/layout/radial5"/>
    <dgm:cxn modelId="{01BD9BA6-0161-4984-B6F4-1366C5C4C76C}" type="presOf" srcId="{324CD84C-D07D-4147-B696-661A7539118E}" destId="{2679BEE0-78BD-4704-BA30-6618113EE145}" srcOrd="1" destOrd="0" presId="urn:microsoft.com/office/officeart/2005/8/layout/radial5"/>
    <dgm:cxn modelId="{48413121-5D76-4142-AB86-E7F9885E108D}" srcId="{8157F689-5623-43B7-B22F-8B54C2BF3398}" destId="{3034D17C-AC6E-4842-82AC-0CE3784CB9CB}" srcOrd="0" destOrd="0" parTransId="{71CCE61B-10B6-4858-817E-D38B048EDBDB}" sibTransId="{B19F7D5C-E230-4CBB-9FBE-7EB65D8CD920}"/>
    <dgm:cxn modelId="{E329C97D-A81C-42E2-82F4-92C32C8A8848}" type="presOf" srcId="{31B1832C-25E6-4B04-8175-247A252ED643}" destId="{F7D96C15-5B7D-4236-B5ED-44509FB5AA19}" srcOrd="1" destOrd="0" presId="urn:microsoft.com/office/officeart/2005/8/layout/radial5"/>
    <dgm:cxn modelId="{6C052F2B-57C8-4ABE-8F80-823D44890D3E}" srcId="{8157F689-5623-43B7-B22F-8B54C2BF3398}" destId="{12CE051E-A53B-4724-A492-F985B5424859}" srcOrd="1" destOrd="0" parTransId="{52D9841A-C977-41D5-83F6-83F9CCD37990}" sibTransId="{A73C4C33-F098-4E06-81F3-0DD028FDC1A2}"/>
    <dgm:cxn modelId="{1B9F0017-0079-4054-81AC-F5ACA06E33C8}" srcId="{8157F689-5623-43B7-B22F-8B54C2BF3398}" destId="{C2DC9755-8444-4800-A16C-A7BA6B5DB614}" srcOrd="3" destOrd="0" parTransId="{31B1832C-25E6-4B04-8175-247A252ED643}" sibTransId="{A531347E-3F5C-41A5-92E1-F058EE9F439F}"/>
    <dgm:cxn modelId="{BFF5B138-24AA-4092-9F4D-708392A67E1D}" type="presOf" srcId="{C2DC9755-8444-4800-A16C-A7BA6B5DB614}" destId="{4628B112-887D-4A77-88DA-EC3F3B3A881A}" srcOrd="0" destOrd="0" presId="urn:microsoft.com/office/officeart/2005/8/layout/radial5"/>
    <dgm:cxn modelId="{2F64E495-6BA5-437F-AB7C-CCE0CE459EA3}" type="presOf" srcId="{12CE051E-A53B-4724-A492-F985B5424859}" destId="{CF57F7B1-7D9B-4EF5-920F-3115BDB57306}" srcOrd="0" destOrd="0" presId="urn:microsoft.com/office/officeart/2005/8/layout/radial5"/>
    <dgm:cxn modelId="{6B45F669-A8FB-4554-AD76-9A5D6B720D11}" srcId="{91C8F349-8241-48CF-8368-EB4E8ABC13FC}" destId="{8157F689-5623-43B7-B22F-8B54C2BF3398}" srcOrd="0" destOrd="0" parTransId="{145BC012-BB86-4EB8-A6F4-1DC7BB60DB0D}" sibTransId="{2F11D7F6-21FA-4F37-906E-B59380D2E717}"/>
    <dgm:cxn modelId="{8A2CD0F8-F06B-4128-B499-C462469F0C18}" type="presOf" srcId="{C989F4E0-10C9-4906-B67F-70515E553487}" destId="{AB31996D-4BB9-43EE-85B3-2B86204CDC71}" srcOrd="0" destOrd="0" presId="urn:microsoft.com/office/officeart/2005/8/layout/radial5"/>
    <dgm:cxn modelId="{1C882A83-4C2C-43DE-9E0F-1AFE4418BB7B}" type="presOf" srcId="{71CCE61B-10B6-4858-817E-D38B048EDBDB}" destId="{B7E51E99-8768-4776-BD94-21D70A90B100}" srcOrd="1" destOrd="0" presId="urn:microsoft.com/office/officeart/2005/8/layout/radial5"/>
    <dgm:cxn modelId="{86F2AD89-3184-40C0-992B-912AD78E841E}" type="presOf" srcId="{71CCE61B-10B6-4858-817E-D38B048EDBDB}" destId="{1496D568-2D40-4A9A-A1B0-B2268CD283D3}" srcOrd="0" destOrd="0" presId="urn:microsoft.com/office/officeart/2005/8/layout/radial5"/>
    <dgm:cxn modelId="{7DEE14FC-F1D9-481E-91DB-AE393D65C094}" type="presOf" srcId="{91C8F349-8241-48CF-8368-EB4E8ABC13FC}" destId="{30B0F61A-A0FC-483E-972F-F7A575917341}" srcOrd="0" destOrd="0" presId="urn:microsoft.com/office/officeart/2005/8/layout/radial5"/>
    <dgm:cxn modelId="{65333F27-7036-4159-AEAF-080B49EB93F9}" type="presOf" srcId="{52D9841A-C977-41D5-83F6-83F9CCD37990}" destId="{54E1D6A7-2152-45BD-9F09-CFB633843C3A}" srcOrd="1" destOrd="0" presId="urn:microsoft.com/office/officeart/2005/8/layout/radial5"/>
    <dgm:cxn modelId="{2F81D0E4-5C7D-4838-89FD-B57622639C60}" type="presParOf" srcId="{30B0F61A-A0FC-483E-972F-F7A575917341}" destId="{5C4FBD88-7562-4FE5-B5B5-BE6E45E5EFB7}" srcOrd="0" destOrd="0" presId="urn:microsoft.com/office/officeart/2005/8/layout/radial5"/>
    <dgm:cxn modelId="{F9C2C7B0-7398-4410-B040-A438A429174F}" type="presParOf" srcId="{30B0F61A-A0FC-483E-972F-F7A575917341}" destId="{1496D568-2D40-4A9A-A1B0-B2268CD283D3}" srcOrd="1" destOrd="0" presId="urn:microsoft.com/office/officeart/2005/8/layout/radial5"/>
    <dgm:cxn modelId="{93FB98D4-4423-4923-AE8C-1CA21BA4E8F1}" type="presParOf" srcId="{1496D568-2D40-4A9A-A1B0-B2268CD283D3}" destId="{B7E51E99-8768-4776-BD94-21D70A90B100}" srcOrd="0" destOrd="0" presId="urn:microsoft.com/office/officeart/2005/8/layout/radial5"/>
    <dgm:cxn modelId="{E75B8DC9-59A5-482F-A1D6-B9CA4A8CB242}" type="presParOf" srcId="{30B0F61A-A0FC-483E-972F-F7A575917341}" destId="{45A519F4-79C6-4C50-879A-1A7C69DFC42E}" srcOrd="2" destOrd="0" presId="urn:microsoft.com/office/officeart/2005/8/layout/radial5"/>
    <dgm:cxn modelId="{3DA217B6-3758-434E-9D5C-3EB8C7C92BBE}" type="presParOf" srcId="{30B0F61A-A0FC-483E-972F-F7A575917341}" destId="{79F0E3F3-78EF-4CBE-8A36-C48C920AC900}" srcOrd="3" destOrd="0" presId="urn:microsoft.com/office/officeart/2005/8/layout/radial5"/>
    <dgm:cxn modelId="{1149B98F-D49D-4114-8C75-76164C409C25}" type="presParOf" srcId="{79F0E3F3-78EF-4CBE-8A36-C48C920AC900}" destId="{54E1D6A7-2152-45BD-9F09-CFB633843C3A}" srcOrd="0" destOrd="0" presId="urn:microsoft.com/office/officeart/2005/8/layout/radial5"/>
    <dgm:cxn modelId="{F44ABFBB-1830-4B06-8AA0-2BA056C241F7}" type="presParOf" srcId="{30B0F61A-A0FC-483E-972F-F7A575917341}" destId="{CF57F7B1-7D9B-4EF5-920F-3115BDB57306}" srcOrd="4" destOrd="0" presId="urn:microsoft.com/office/officeart/2005/8/layout/radial5"/>
    <dgm:cxn modelId="{9AEC1DAB-1309-4E33-A14F-AA4366E7AA09}" type="presParOf" srcId="{30B0F61A-A0FC-483E-972F-F7A575917341}" destId="{79044428-D93F-4A9D-96CD-2BBD8DE43250}" srcOrd="5" destOrd="0" presId="urn:microsoft.com/office/officeart/2005/8/layout/radial5"/>
    <dgm:cxn modelId="{69756478-50D7-40E9-8CE0-E6953779995E}" type="presParOf" srcId="{79044428-D93F-4A9D-96CD-2BBD8DE43250}" destId="{2679BEE0-78BD-4704-BA30-6618113EE145}" srcOrd="0" destOrd="0" presId="urn:microsoft.com/office/officeart/2005/8/layout/radial5"/>
    <dgm:cxn modelId="{B803070E-491F-4157-8DD6-B771BA6E71A4}" type="presParOf" srcId="{30B0F61A-A0FC-483E-972F-F7A575917341}" destId="{AB31996D-4BB9-43EE-85B3-2B86204CDC71}" srcOrd="6" destOrd="0" presId="urn:microsoft.com/office/officeart/2005/8/layout/radial5"/>
    <dgm:cxn modelId="{BA231F97-80F7-47F1-A384-E07D679F6BB3}" type="presParOf" srcId="{30B0F61A-A0FC-483E-972F-F7A575917341}" destId="{86EE6219-849E-4D54-936B-A3444A00854F}" srcOrd="7" destOrd="0" presId="urn:microsoft.com/office/officeart/2005/8/layout/radial5"/>
    <dgm:cxn modelId="{987670B8-4545-43EC-9FB2-99FFF5B16A5A}" type="presParOf" srcId="{86EE6219-849E-4D54-936B-A3444A00854F}" destId="{F7D96C15-5B7D-4236-B5ED-44509FB5AA19}" srcOrd="0" destOrd="0" presId="urn:microsoft.com/office/officeart/2005/8/layout/radial5"/>
    <dgm:cxn modelId="{84DB625F-90CE-4CF2-B0BA-E4047EF79FB9}" type="presParOf" srcId="{30B0F61A-A0FC-483E-972F-F7A575917341}" destId="{4628B112-887D-4A77-88DA-EC3F3B3A881A}"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FBD88-7562-4FE5-B5B5-BE6E45E5EFB7}">
      <dsp:nvSpPr>
        <dsp:cNvPr id="0" name=""/>
        <dsp:cNvSpPr/>
      </dsp:nvSpPr>
      <dsp:spPr>
        <a:xfrm>
          <a:off x="3432281" y="1497618"/>
          <a:ext cx="1324154" cy="10687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b="1" kern="1200" dirty="0">
              <a:solidFill>
                <a:schemeClr val="tx1"/>
              </a:solidFill>
            </a:rPr>
            <a:t>Sub Sectors</a:t>
          </a:r>
        </a:p>
      </dsp:txBody>
      <dsp:txXfrm>
        <a:off x="3626199" y="1654135"/>
        <a:ext cx="936318" cy="755729"/>
      </dsp:txXfrm>
    </dsp:sp>
    <dsp:sp modelId="{1496D568-2D40-4A9A-A1B0-B2268CD283D3}">
      <dsp:nvSpPr>
        <dsp:cNvPr id="0" name=""/>
        <dsp:cNvSpPr/>
      </dsp:nvSpPr>
      <dsp:spPr>
        <a:xfrm rot="16200000">
          <a:off x="4002803" y="1148364"/>
          <a:ext cx="183111" cy="3633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4030270" y="1248507"/>
        <a:ext cx="128178" cy="218027"/>
      </dsp:txXfrm>
    </dsp:sp>
    <dsp:sp modelId="{45A519F4-79C6-4C50-879A-1A7C69DFC42E}">
      <dsp:nvSpPr>
        <dsp:cNvPr id="0" name=""/>
        <dsp:cNvSpPr/>
      </dsp:nvSpPr>
      <dsp:spPr>
        <a:xfrm>
          <a:off x="3184162" y="83362"/>
          <a:ext cx="1820392" cy="10687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kern="1200" dirty="0"/>
            <a:t>TOURISM</a:t>
          </a:r>
        </a:p>
        <a:p>
          <a:pPr lvl="0" algn="ctr" defTabSz="533400">
            <a:lnSpc>
              <a:spcPct val="90000"/>
            </a:lnSpc>
            <a:spcBef>
              <a:spcPct val="0"/>
            </a:spcBef>
            <a:spcAft>
              <a:spcPct val="35000"/>
            </a:spcAft>
          </a:pPr>
          <a:r>
            <a:rPr lang="en-GB" sz="1100" b="1" kern="1200" dirty="0"/>
            <a:t>Wales, England  etc.</a:t>
          </a:r>
        </a:p>
        <a:p>
          <a:pPr lvl="0" algn="ctr" defTabSz="533400">
            <a:lnSpc>
              <a:spcPct val="90000"/>
            </a:lnSpc>
            <a:spcBef>
              <a:spcPct val="0"/>
            </a:spcBef>
            <a:spcAft>
              <a:spcPct val="35000"/>
            </a:spcAft>
          </a:pPr>
          <a:endParaRPr lang="en-GB" sz="1100" b="0" kern="1200" dirty="0"/>
        </a:p>
      </dsp:txBody>
      <dsp:txXfrm>
        <a:off x="3450752" y="239879"/>
        <a:ext cx="1287212" cy="755729"/>
      </dsp:txXfrm>
    </dsp:sp>
    <dsp:sp modelId="{79F0E3F3-78EF-4CBE-8A36-C48C920AC900}">
      <dsp:nvSpPr>
        <dsp:cNvPr id="0" name=""/>
        <dsp:cNvSpPr/>
      </dsp:nvSpPr>
      <dsp:spPr>
        <a:xfrm>
          <a:off x="4827162" y="1850310"/>
          <a:ext cx="170385" cy="3633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4827162" y="1922986"/>
        <a:ext cx="119270" cy="218027"/>
      </dsp:txXfrm>
    </dsp:sp>
    <dsp:sp modelId="{CF57F7B1-7D9B-4EF5-920F-3115BDB57306}">
      <dsp:nvSpPr>
        <dsp:cNvPr id="0" name=""/>
        <dsp:cNvSpPr/>
      </dsp:nvSpPr>
      <dsp:spPr>
        <a:xfrm>
          <a:off x="5077917" y="1497618"/>
          <a:ext cx="1510814" cy="10687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kern="1200" dirty="0"/>
            <a:t>RETAIL</a:t>
          </a:r>
        </a:p>
        <a:p>
          <a:pPr lvl="0" algn="ctr" defTabSz="533400">
            <a:lnSpc>
              <a:spcPct val="90000"/>
            </a:lnSpc>
            <a:spcBef>
              <a:spcPct val="0"/>
            </a:spcBef>
            <a:spcAft>
              <a:spcPct val="35000"/>
            </a:spcAft>
          </a:pPr>
          <a:r>
            <a:rPr lang="en-GB" sz="1100" kern="1200" dirty="0"/>
            <a:t>Large multinationals</a:t>
          </a:r>
        </a:p>
      </dsp:txBody>
      <dsp:txXfrm>
        <a:off x="5299171" y="1654135"/>
        <a:ext cx="1068306" cy="755729"/>
      </dsp:txXfrm>
    </dsp:sp>
    <dsp:sp modelId="{79044428-D93F-4A9D-96CD-2BBD8DE43250}">
      <dsp:nvSpPr>
        <dsp:cNvPr id="0" name=""/>
        <dsp:cNvSpPr/>
      </dsp:nvSpPr>
      <dsp:spPr>
        <a:xfrm rot="5395275">
          <a:off x="4012108" y="2536952"/>
          <a:ext cx="166387" cy="3633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4037032" y="2584670"/>
        <a:ext cx="116471" cy="218027"/>
      </dsp:txXfrm>
    </dsp:sp>
    <dsp:sp modelId="{AB31996D-4BB9-43EE-85B3-2B86204CDC71}">
      <dsp:nvSpPr>
        <dsp:cNvPr id="0" name=""/>
        <dsp:cNvSpPr/>
      </dsp:nvSpPr>
      <dsp:spPr>
        <a:xfrm>
          <a:off x="3187965" y="2880320"/>
          <a:ext cx="1816587" cy="10687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kern="1200" dirty="0"/>
            <a:t>PUBLIC SECTOR</a:t>
          </a:r>
        </a:p>
        <a:p>
          <a:pPr lvl="0" algn="ctr" defTabSz="533400">
            <a:lnSpc>
              <a:spcPct val="90000"/>
            </a:lnSpc>
            <a:spcBef>
              <a:spcPct val="0"/>
            </a:spcBef>
            <a:spcAft>
              <a:spcPct val="35000"/>
            </a:spcAft>
          </a:pPr>
          <a:r>
            <a:rPr lang="en-GB" sz="1100" kern="1200" dirty="0"/>
            <a:t>Welsh  Gov</a:t>
          </a:r>
        </a:p>
        <a:p>
          <a:pPr lvl="0" algn="ctr" defTabSz="533400">
            <a:lnSpc>
              <a:spcPct val="90000"/>
            </a:lnSpc>
            <a:spcBef>
              <a:spcPct val="0"/>
            </a:spcBef>
            <a:spcAft>
              <a:spcPct val="35000"/>
            </a:spcAft>
          </a:pPr>
          <a:r>
            <a:rPr lang="en-GB" sz="1100" kern="1200" dirty="0"/>
            <a:t>UK Gov. Dept.</a:t>
          </a:r>
        </a:p>
        <a:p>
          <a:pPr lvl="0" algn="ctr" defTabSz="533400">
            <a:lnSpc>
              <a:spcPct val="90000"/>
            </a:lnSpc>
            <a:spcBef>
              <a:spcPct val="0"/>
            </a:spcBef>
            <a:spcAft>
              <a:spcPct val="35000"/>
            </a:spcAft>
          </a:pPr>
          <a:r>
            <a:rPr lang="en-GB" sz="1100" kern="1200" dirty="0"/>
            <a:t>Local Authority</a:t>
          </a:r>
        </a:p>
      </dsp:txBody>
      <dsp:txXfrm>
        <a:off x="3453998" y="3036837"/>
        <a:ext cx="1284521" cy="755729"/>
      </dsp:txXfrm>
    </dsp:sp>
    <dsp:sp modelId="{86EE6219-849E-4D54-936B-A3444A00854F}">
      <dsp:nvSpPr>
        <dsp:cNvPr id="0" name=""/>
        <dsp:cNvSpPr/>
      </dsp:nvSpPr>
      <dsp:spPr>
        <a:xfrm rot="10800000">
          <a:off x="3230030" y="1850310"/>
          <a:ext cx="142924" cy="3633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3272907" y="1922986"/>
        <a:ext cx="100047" cy="218027"/>
      </dsp:txXfrm>
    </dsp:sp>
    <dsp:sp modelId="{4628B112-887D-4A77-88DA-EC3F3B3A881A}">
      <dsp:nvSpPr>
        <dsp:cNvPr id="0" name=""/>
        <dsp:cNvSpPr/>
      </dsp:nvSpPr>
      <dsp:spPr>
        <a:xfrm>
          <a:off x="1548171" y="1497618"/>
          <a:ext cx="1614441" cy="10687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kern="1200" dirty="0"/>
            <a:t>HEALTH CARE</a:t>
          </a:r>
        </a:p>
        <a:p>
          <a:pPr lvl="0" algn="ctr" defTabSz="533400">
            <a:lnSpc>
              <a:spcPct val="90000"/>
            </a:lnSpc>
            <a:spcBef>
              <a:spcPct val="0"/>
            </a:spcBef>
            <a:spcAft>
              <a:spcPct val="35000"/>
            </a:spcAft>
          </a:pPr>
          <a:r>
            <a:rPr lang="en-GB" sz="1200" b="1" kern="1200" dirty="0"/>
            <a:t>NHS Wales/UK</a:t>
          </a:r>
        </a:p>
        <a:p>
          <a:pPr lvl="0" algn="ctr" defTabSz="533400">
            <a:lnSpc>
              <a:spcPct val="90000"/>
            </a:lnSpc>
            <a:spcBef>
              <a:spcPct val="0"/>
            </a:spcBef>
            <a:spcAft>
              <a:spcPct val="35000"/>
            </a:spcAft>
          </a:pPr>
          <a:r>
            <a:rPr lang="en-GB" sz="1200" b="1" kern="1200" dirty="0"/>
            <a:t>Drug companies</a:t>
          </a:r>
        </a:p>
      </dsp:txBody>
      <dsp:txXfrm>
        <a:off x="1784600" y="1654135"/>
        <a:ext cx="1141583" cy="755729"/>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96770A-E93F-4D1C-9FD5-FD7F079C4F06}" type="datetimeFigureOut">
              <a:rPr lang="en-GB" smtClean="0"/>
              <a:t>26/10/2017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B36744-4888-46F1-9749-EE0696D512DC}" type="slidenum">
              <a:rPr lang="en-GB" smtClean="0"/>
              <a:t>‹#›</a:t>
            </a:fld>
            <a:endParaRPr lang="en-GB"/>
          </a:p>
        </p:txBody>
      </p:sp>
    </p:spTree>
    <p:extLst>
      <p:ext uri="{BB962C8B-B14F-4D97-AF65-F5344CB8AC3E}">
        <p14:creationId xmlns:p14="http://schemas.microsoft.com/office/powerpoint/2010/main" val="3306749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orbel" pitchFamily="34" charset="0"/>
                <a:cs typeface="Arial" charset="0"/>
              </a:defRPr>
            </a:lvl1pPr>
            <a:lvl2pPr marL="742950" indent="-285750" eaLnBrk="0" hangingPunct="0">
              <a:defRPr>
                <a:solidFill>
                  <a:schemeClr val="tx1"/>
                </a:solidFill>
                <a:latin typeface="Corbel" pitchFamily="34" charset="0"/>
                <a:cs typeface="Arial" charset="0"/>
              </a:defRPr>
            </a:lvl2pPr>
            <a:lvl3pPr marL="1143000" indent="-228600" eaLnBrk="0" hangingPunct="0">
              <a:defRPr>
                <a:solidFill>
                  <a:schemeClr val="tx1"/>
                </a:solidFill>
                <a:latin typeface="Corbel" pitchFamily="34" charset="0"/>
                <a:cs typeface="Arial" charset="0"/>
              </a:defRPr>
            </a:lvl3pPr>
            <a:lvl4pPr marL="1600200" indent="-228600" eaLnBrk="0" hangingPunct="0">
              <a:defRPr>
                <a:solidFill>
                  <a:schemeClr val="tx1"/>
                </a:solidFill>
                <a:latin typeface="Corbel" pitchFamily="34" charset="0"/>
                <a:cs typeface="Arial" charset="0"/>
              </a:defRPr>
            </a:lvl4pPr>
            <a:lvl5pPr marL="2057400" indent="-228600" eaLnBrk="0" hangingPunct="0">
              <a:defRPr>
                <a:solidFill>
                  <a:schemeClr val="tx1"/>
                </a:solidFill>
                <a:latin typeface="Corbel" pitchFamily="34" charset="0"/>
                <a:cs typeface="Arial" charset="0"/>
              </a:defRPr>
            </a:lvl5pPr>
            <a:lvl6pPr marL="2514600" indent="-228600" eaLnBrk="0" fontAlgn="base" hangingPunct="0">
              <a:spcBef>
                <a:spcPct val="0"/>
              </a:spcBef>
              <a:spcAft>
                <a:spcPct val="0"/>
              </a:spcAft>
              <a:defRPr>
                <a:solidFill>
                  <a:schemeClr val="tx1"/>
                </a:solidFill>
                <a:latin typeface="Corbel" pitchFamily="34" charset="0"/>
                <a:cs typeface="Arial" charset="0"/>
              </a:defRPr>
            </a:lvl6pPr>
            <a:lvl7pPr marL="2971800" indent="-228600" eaLnBrk="0" fontAlgn="base" hangingPunct="0">
              <a:spcBef>
                <a:spcPct val="0"/>
              </a:spcBef>
              <a:spcAft>
                <a:spcPct val="0"/>
              </a:spcAft>
              <a:defRPr>
                <a:solidFill>
                  <a:schemeClr val="tx1"/>
                </a:solidFill>
                <a:latin typeface="Corbel" pitchFamily="34" charset="0"/>
                <a:cs typeface="Arial" charset="0"/>
              </a:defRPr>
            </a:lvl7pPr>
            <a:lvl8pPr marL="3429000" indent="-228600" eaLnBrk="0" fontAlgn="base" hangingPunct="0">
              <a:spcBef>
                <a:spcPct val="0"/>
              </a:spcBef>
              <a:spcAft>
                <a:spcPct val="0"/>
              </a:spcAft>
              <a:defRPr>
                <a:solidFill>
                  <a:schemeClr val="tx1"/>
                </a:solidFill>
                <a:latin typeface="Corbel" pitchFamily="34" charset="0"/>
                <a:cs typeface="Arial" charset="0"/>
              </a:defRPr>
            </a:lvl8pPr>
            <a:lvl9pPr marL="3886200" indent="-228600" eaLnBrk="0" fontAlgn="base" hangingPunct="0">
              <a:spcBef>
                <a:spcPct val="0"/>
              </a:spcBef>
              <a:spcAft>
                <a:spcPct val="0"/>
              </a:spcAft>
              <a:defRPr>
                <a:solidFill>
                  <a:schemeClr val="tx1"/>
                </a:solidFill>
                <a:latin typeface="Corbel" pitchFamily="34" charset="0"/>
                <a:cs typeface="Arial" charset="0"/>
              </a:defRPr>
            </a:lvl9pPr>
          </a:lstStyle>
          <a:p>
            <a:pPr eaLnBrk="1" hangingPunct="1"/>
            <a:fld id="{8B6557E6-1B78-49D5-A2D3-3731F66B4CCC}" type="slidenum">
              <a:rPr lang="en-GB" smtClean="0"/>
              <a:pPr eaLnBrk="1" hangingPunct="1"/>
              <a:t>6</a:t>
            </a:fld>
            <a:endParaRPr lang="en-GB"/>
          </a:p>
        </p:txBody>
      </p:sp>
    </p:spTree>
    <p:extLst>
      <p:ext uri="{BB962C8B-B14F-4D97-AF65-F5344CB8AC3E}">
        <p14:creationId xmlns:p14="http://schemas.microsoft.com/office/powerpoint/2010/main" val="3578232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6DFB36-DAD5-4A04-A792-67C0E8A1F840}"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806667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6DFB36-DAD5-4A04-A792-67C0E8A1F840}"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3089457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6DFB36-DAD5-4A04-A792-67C0E8A1F840}"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58246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6DFB36-DAD5-4A04-A792-67C0E8A1F840}"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313870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6DFB36-DAD5-4A04-A792-67C0E8A1F840}" type="datetimeFigureOut">
              <a:rPr lang="en-GB" smtClean="0"/>
              <a:t>26/10/2017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329852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6DFB36-DAD5-4A04-A792-67C0E8A1F840}" type="datetimeFigureOut">
              <a:rPr lang="en-GB" smtClean="0"/>
              <a:t>26/10/2017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56407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6DFB36-DAD5-4A04-A792-67C0E8A1F840}" type="datetimeFigureOut">
              <a:rPr lang="en-GB" smtClean="0"/>
              <a:t>26/10/2017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779806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6DFB36-DAD5-4A04-A792-67C0E8A1F840}"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1873349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6DFB36-DAD5-4A04-A792-67C0E8A1F840}"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57353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6DFB36-DAD5-4A04-A792-67C0E8A1F840}"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56915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6DFB36-DAD5-4A04-A792-67C0E8A1F840}"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3632260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6DFB36-DAD5-4A04-A792-67C0E8A1F840}" type="datetimeFigureOut">
              <a:rPr lang="en-GB" smtClean="0"/>
              <a:t>26/10/2017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9E624B-9D05-4D9E-9A9C-2F8B0D0C0F4E}" type="slidenum">
              <a:rPr lang="en-GB" smtClean="0"/>
              <a:t>‹#›</a:t>
            </a:fld>
            <a:endParaRPr lang="en-GB"/>
          </a:p>
        </p:txBody>
      </p:sp>
    </p:spTree>
    <p:extLst>
      <p:ext uri="{BB962C8B-B14F-4D97-AF65-F5344CB8AC3E}">
        <p14:creationId xmlns:p14="http://schemas.microsoft.com/office/powerpoint/2010/main" val="40159156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Sustainability and Sustainable Development Goals – EMPL4013</a:t>
            </a:r>
            <a:endParaRPr lang="en-GB" dirty="0"/>
          </a:p>
        </p:txBody>
      </p:sp>
      <p:sp>
        <p:nvSpPr>
          <p:cNvPr id="3" name="Subtitle 2"/>
          <p:cNvSpPr>
            <a:spLocks noGrp="1"/>
          </p:cNvSpPr>
          <p:nvPr>
            <p:ph type="subTitle" idx="1"/>
          </p:nvPr>
        </p:nvSpPr>
        <p:spPr/>
        <p:txBody>
          <a:bodyPr/>
          <a:lstStyle/>
          <a:p>
            <a:r>
              <a:rPr lang="en-GB" dirty="0" smtClean="0"/>
              <a:t>Week 4</a:t>
            </a:r>
            <a:endParaRPr lang="en-GB" dirty="0"/>
          </a:p>
        </p:txBody>
      </p:sp>
    </p:spTree>
    <p:extLst>
      <p:ext uri="{BB962C8B-B14F-4D97-AF65-F5344CB8AC3E}">
        <p14:creationId xmlns:p14="http://schemas.microsoft.com/office/powerpoint/2010/main" val="2029747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Sustainable Environment:</a:t>
            </a:r>
            <a:br>
              <a:rPr lang="en-GB" dirty="0" smtClean="0"/>
            </a:br>
            <a:r>
              <a:rPr lang="en-GB" dirty="0" smtClean="0"/>
              <a:t>Waste, Over-consumption by the West, scarce &amp; dwindling resources, livelihoods, Climate change, population growth</a:t>
            </a:r>
          </a:p>
          <a:p>
            <a:endParaRPr lang="en-GB" dirty="0"/>
          </a:p>
        </p:txBody>
      </p:sp>
    </p:spTree>
    <p:extLst>
      <p:ext uri="{BB962C8B-B14F-4D97-AF65-F5344CB8AC3E}">
        <p14:creationId xmlns:p14="http://schemas.microsoft.com/office/powerpoint/2010/main" val="306870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 and SDG</a:t>
            </a:r>
            <a:endParaRPr lang="en-GB" dirty="0"/>
          </a:p>
        </p:txBody>
      </p:sp>
      <p:sp>
        <p:nvSpPr>
          <p:cNvPr id="3" name="Content Placeholder 2"/>
          <p:cNvSpPr>
            <a:spLocks noGrp="1"/>
          </p:cNvSpPr>
          <p:nvPr>
            <p:ph idx="1"/>
          </p:nvPr>
        </p:nvSpPr>
        <p:spPr/>
        <p:txBody>
          <a:bodyPr/>
          <a:lstStyle/>
          <a:p>
            <a:r>
              <a:rPr lang="en-GB" dirty="0" smtClean="0"/>
              <a:t>In 2015, countries adopted the 2030 Agenda for Sustainable Development and its 17 Sustainable Development Goals. In 2016, the Paris Agreement on climate change entered into force, addressing the need to limit the rise of global temperatures.</a:t>
            </a:r>
            <a:endParaRPr lang="en-GB" dirty="0"/>
          </a:p>
        </p:txBody>
      </p:sp>
    </p:spTree>
    <p:extLst>
      <p:ext uri="{BB962C8B-B14F-4D97-AF65-F5344CB8AC3E}">
        <p14:creationId xmlns:p14="http://schemas.microsoft.com/office/powerpoint/2010/main" val="1466812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UN and SDG</a:t>
            </a:r>
            <a:endParaRPr lang="en-GB"/>
          </a:p>
        </p:txBody>
      </p:sp>
      <p:sp>
        <p:nvSpPr>
          <p:cNvPr id="3" name="Content Placeholder 2"/>
          <p:cNvSpPr>
            <a:spLocks noGrp="1"/>
          </p:cNvSpPr>
          <p:nvPr>
            <p:ph idx="1"/>
          </p:nvPr>
        </p:nvSpPr>
        <p:spPr/>
        <p:txBody>
          <a:bodyPr/>
          <a:lstStyle/>
          <a:p>
            <a:r>
              <a:rPr lang="en-GB" dirty="0" smtClean="0"/>
              <a:t>Governments, businesses and civil society together with the United Nations are mobilizing efforts to achieve the Sustainable Development Agenda by 2030. Universal, inclusive and indivisible, the Agenda calls for action by all countries to improve the lives of people everywhere.</a:t>
            </a:r>
            <a:endParaRPr lang="en-GB" dirty="0"/>
          </a:p>
        </p:txBody>
      </p:sp>
    </p:spTree>
    <p:extLst>
      <p:ext uri="{BB962C8B-B14F-4D97-AF65-F5344CB8AC3E}">
        <p14:creationId xmlns:p14="http://schemas.microsoft.com/office/powerpoint/2010/main" val="2120833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3448"/>
            <a:ext cx="7886700" cy="2009365"/>
          </a:xfrm>
        </p:spPr>
        <p:txBody>
          <a:bodyPr>
            <a:normAutofit/>
          </a:bodyPr>
          <a:lstStyle/>
          <a:p>
            <a:r>
              <a:rPr lang="en-US" b="1" dirty="0" smtClean="0"/>
              <a:t/>
            </a:r>
            <a:br>
              <a:rPr lang="en-US" b="1" dirty="0" smtClean="0"/>
            </a:br>
            <a:r>
              <a:rPr lang="en-US" dirty="0" smtClean="0"/>
              <a:t>The </a:t>
            </a:r>
            <a:r>
              <a:rPr lang="en-US" b="1" dirty="0" smtClean="0"/>
              <a:t>SDGs</a:t>
            </a:r>
            <a:r>
              <a:rPr lang="en-US" dirty="0" smtClean="0"/>
              <a:t> are …</a:t>
            </a:r>
            <a:endParaRPr lang="en-US" dirty="0"/>
          </a:p>
        </p:txBody>
      </p:sp>
      <p:sp>
        <p:nvSpPr>
          <p:cNvPr id="3" name="Content Placeholder 2"/>
          <p:cNvSpPr>
            <a:spLocks noGrp="1"/>
          </p:cNvSpPr>
          <p:nvPr>
            <p:ph idx="1"/>
          </p:nvPr>
        </p:nvSpPr>
        <p:spPr>
          <a:xfrm>
            <a:off x="628650" y="2333057"/>
            <a:ext cx="8154014" cy="4100052"/>
          </a:xfrm>
        </p:spPr>
        <p:txBody>
          <a:bodyPr>
            <a:normAutofit fontScale="70000" lnSpcReduction="20000"/>
          </a:bodyPr>
          <a:lstStyle/>
          <a:p>
            <a:pPr>
              <a:lnSpc>
                <a:spcPct val="150000"/>
              </a:lnSpc>
              <a:buSzPct val="60000"/>
              <a:buFont typeface="ZapfDingbatsITC" charset="0"/>
              <a:buChar char="➤"/>
            </a:pPr>
            <a:r>
              <a:rPr lang="en-US" sz="3600" dirty="0" smtClean="0"/>
              <a:t> A set of 17 goals for the world’s future, through 2030</a:t>
            </a:r>
          </a:p>
          <a:p>
            <a:pPr>
              <a:lnSpc>
                <a:spcPct val="150000"/>
              </a:lnSpc>
              <a:buSzPct val="60000"/>
              <a:buFont typeface="ZapfDingbatsITC" charset="0"/>
              <a:buChar char="➤"/>
            </a:pPr>
            <a:r>
              <a:rPr lang="en-US" sz="3600" dirty="0" smtClean="0"/>
              <a:t> Backed up by a set of 169 detailed Targets</a:t>
            </a:r>
          </a:p>
          <a:p>
            <a:pPr>
              <a:lnSpc>
                <a:spcPct val="150000"/>
              </a:lnSpc>
              <a:buSzPct val="60000"/>
              <a:buFont typeface="ZapfDingbatsITC" charset="0"/>
              <a:buChar char="➤"/>
            </a:pPr>
            <a:r>
              <a:rPr lang="en-US" sz="3600" dirty="0" smtClean="0"/>
              <a:t> Negotiated over a two-year period at the United Nations</a:t>
            </a:r>
          </a:p>
          <a:p>
            <a:pPr>
              <a:lnSpc>
                <a:spcPct val="150000"/>
              </a:lnSpc>
              <a:buSzPct val="60000"/>
              <a:buFont typeface="ZapfDingbatsITC" charset="0"/>
              <a:buChar char="➤"/>
            </a:pPr>
            <a:r>
              <a:rPr lang="en-US" sz="3600" dirty="0" smtClean="0"/>
              <a:t> Agreed </a:t>
            </a:r>
            <a:r>
              <a:rPr lang="en-US" sz="3600" dirty="0"/>
              <a:t>to by nearly all the world’s nations, </a:t>
            </a:r>
            <a:r>
              <a:rPr lang="en-US" sz="3600" dirty="0" smtClean="0"/>
              <a:t>on 25 Sept 2015</a:t>
            </a:r>
            <a:endParaRPr lang="en-US" sz="3600" dirty="0"/>
          </a:p>
          <a:p>
            <a:pPr>
              <a:lnSpc>
                <a:spcPct val="150000"/>
              </a:lnSpc>
              <a:buSzPct val="60000"/>
              <a:buFont typeface="ZapfDingbatsITC" charset="0"/>
              <a:buChar char="➤"/>
            </a:pPr>
            <a:endParaRPr lang="en-US" sz="3600" dirty="0" smtClean="0"/>
          </a:p>
        </p:txBody>
      </p:sp>
    </p:spTree>
    <p:extLst>
      <p:ext uri="{BB962C8B-B14F-4D97-AF65-F5344CB8AC3E}">
        <p14:creationId xmlns:p14="http://schemas.microsoft.com/office/powerpoint/2010/main" val="232373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3898776" cy="1143000"/>
          </a:xfrm>
          <a:effectLst>
            <a:outerShdw blurRad="50800" dist="38100" dir="8100000" algn="tr" rotWithShape="0">
              <a:prstClr val="black">
                <a:alpha val="40000"/>
              </a:prstClr>
            </a:outerShdw>
          </a:effectLst>
        </p:spPr>
        <p:txBody>
          <a:bodyPr/>
          <a:lstStyle/>
          <a:p>
            <a:pPr eaLnBrk="1" hangingPunct="1">
              <a:defRPr/>
            </a:pPr>
            <a:r>
              <a:rPr lang="en-GB" dirty="0">
                <a:latin typeface="Arial Rounded MT Bold" panose="020F0704030504030204" pitchFamily="34" charset="0"/>
              </a:rPr>
              <a:t>SECTORS</a:t>
            </a:r>
          </a:p>
        </p:txBody>
      </p:sp>
      <p:graphicFrame>
        <p:nvGraphicFramePr>
          <p:cNvPr id="4" name="Table 3"/>
          <p:cNvGraphicFramePr>
            <a:graphicFrameLocks noGrp="1"/>
          </p:cNvGraphicFramePr>
          <p:nvPr>
            <p:extLst>
              <p:ext uri="{D42A27DB-BD31-4B8C-83A1-F6EECF244321}">
                <p14:modId xmlns:p14="http://schemas.microsoft.com/office/powerpoint/2010/main" val="2883213961"/>
              </p:ext>
            </p:extLst>
          </p:nvPr>
        </p:nvGraphicFramePr>
        <p:xfrm>
          <a:off x="611188" y="1628775"/>
          <a:ext cx="7993260" cy="720725"/>
        </p:xfrm>
        <a:graphic>
          <a:graphicData uri="http://schemas.openxmlformats.org/drawingml/2006/table">
            <a:tbl>
              <a:tblPr firstRow="1" bandRow="1">
                <a:tableStyleId>{793D81CF-94F2-401A-BA57-92F5A7B2D0C5}</a:tableStyleId>
              </a:tblPr>
              <a:tblGrid>
                <a:gridCol w="1915103">
                  <a:extLst>
                    <a:ext uri="{9D8B030D-6E8A-4147-A177-3AD203B41FA5}">
                      <a16:colId xmlns:a16="http://schemas.microsoft.com/office/drawing/2014/main" xmlns="" val="20000"/>
                    </a:ext>
                  </a:extLst>
                </a:gridCol>
                <a:gridCol w="1915103">
                  <a:extLst>
                    <a:ext uri="{9D8B030D-6E8A-4147-A177-3AD203B41FA5}">
                      <a16:colId xmlns:a16="http://schemas.microsoft.com/office/drawing/2014/main" xmlns="" val="20001"/>
                    </a:ext>
                  </a:extLst>
                </a:gridCol>
                <a:gridCol w="1915103">
                  <a:extLst>
                    <a:ext uri="{9D8B030D-6E8A-4147-A177-3AD203B41FA5}">
                      <a16:colId xmlns:a16="http://schemas.microsoft.com/office/drawing/2014/main" xmlns="" val="20002"/>
                    </a:ext>
                  </a:extLst>
                </a:gridCol>
                <a:gridCol w="2247951">
                  <a:extLst>
                    <a:ext uri="{9D8B030D-6E8A-4147-A177-3AD203B41FA5}">
                      <a16:colId xmlns:a16="http://schemas.microsoft.com/office/drawing/2014/main" xmlns="" val="20003"/>
                    </a:ext>
                  </a:extLst>
                </a:gridCol>
              </a:tblGrid>
              <a:tr h="720725">
                <a:tc>
                  <a:txBody>
                    <a:bodyPr/>
                    <a:lstStyle/>
                    <a:p>
                      <a:r>
                        <a:rPr lang="en-GB" sz="1800" dirty="0"/>
                        <a:t>RETAIL</a:t>
                      </a:r>
                    </a:p>
                  </a:txBody>
                  <a:tcPr marL="91447" marR="91447" marT="45761" marB="45761"/>
                </a:tc>
                <a:tc>
                  <a:txBody>
                    <a:bodyPr/>
                    <a:lstStyle/>
                    <a:p>
                      <a:r>
                        <a:rPr lang="en-GB" sz="1800" dirty="0"/>
                        <a:t>HEALTH CARE</a:t>
                      </a:r>
                    </a:p>
                  </a:txBody>
                  <a:tcPr marL="91447" marR="91447" marT="45761" marB="45761"/>
                </a:tc>
                <a:tc>
                  <a:txBody>
                    <a:bodyPr/>
                    <a:lstStyle/>
                    <a:p>
                      <a:r>
                        <a:rPr lang="en-GB" sz="1800" dirty="0"/>
                        <a:t>PUBLIC SECTOR</a:t>
                      </a:r>
                    </a:p>
                  </a:txBody>
                  <a:tcPr marL="91447" marR="91447" marT="45761" marB="45761"/>
                </a:tc>
                <a:tc>
                  <a:txBody>
                    <a:bodyPr/>
                    <a:lstStyle/>
                    <a:p>
                      <a:r>
                        <a:rPr lang="en-GB" sz="1800" dirty="0"/>
                        <a:t>TOURISM</a:t>
                      </a:r>
                    </a:p>
                  </a:txBody>
                  <a:tcPr marL="91447" marR="91447" marT="45761" marB="45761"/>
                </a:tc>
                <a:extLst>
                  <a:ext uri="{0D108BD9-81ED-4DB2-BD59-A6C34878D82A}">
                    <a16:rowId xmlns:a16="http://schemas.microsoft.com/office/drawing/2014/main" xmlns="" val="10000"/>
                  </a:ext>
                </a:extLst>
              </a:tr>
            </a:tbl>
          </a:graphicData>
        </a:graphic>
      </p:graphicFrame>
      <p:graphicFrame>
        <p:nvGraphicFramePr>
          <p:cNvPr id="6" name="Diagram 5"/>
          <p:cNvGraphicFramePr/>
          <p:nvPr>
            <p:extLst>
              <p:ext uri="{D42A27DB-BD31-4B8C-83A1-F6EECF244321}">
                <p14:modId xmlns:p14="http://schemas.microsoft.com/office/powerpoint/2010/main" val="3449007469"/>
              </p:ext>
            </p:extLst>
          </p:nvPr>
        </p:nvGraphicFramePr>
        <p:xfrm>
          <a:off x="539552" y="2564904"/>
          <a:ext cx="8136904"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4393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17 SDG’s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89024"/>
            <a:ext cx="8229600" cy="4148314"/>
          </a:xfrm>
        </p:spPr>
      </p:pic>
    </p:spTree>
    <p:extLst>
      <p:ext uri="{BB962C8B-B14F-4D97-AF65-F5344CB8AC3E}">
        <p14:creationId xmlns:p14="http://schemas.microsoft.com/office/powerpoint/2010/main" val="775089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17 SDG’s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On 1 January 2016, the 17 Sustainable Development Goals (SDGs) of the 2030 Agenda for Sustainable Development — adopted by world leaders in September 2015 at an historic UN Summit — officially came into force.  Over the next fifteen years, with these new Goals that universally apply to all, countries will mobilize efforts to end all forms of poverty, fight inequalities and tackle climate change, while ensuring that no one is left behind.</a:t>
            </a:r>
            <a:endParaRPr lang="en-GB" dirty="0"/>
          </a:p>
        </p:txBody>
      </p:sp>
    </p:spTree>
    <p:extLst>
      <p:ext uri="{BB962C8B-B14F-4D97-AF65-F5344CB8AC3E}">
        <p14:creationId xmlns:p14="http://schemas.microsoft.com/office/powerpoint/2010/main" val="748618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17 SDG’s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SDGs, also known as Global Goals, build on the success of the Millennium Development Goals (MDGs) and aim to go further to end all forms of poverty. The new Goals are unique in that they call for action by all countries, poor, rich and middle-income to promote prosperity while protecting the planet. They recognize that ending poverty must go hand-in-hand with strategies that build economic growth and addresses a range of social needs including education, health, social protection, and job opportunities, while tackling climate change and environmental protection.</a:t>
            </a:r>
            <a:endParaRPr lang="en-GB" dirty="0"/>
          </a:p>
        </p:txBody>
      </p:sp>
    </p:spTree>
    <p:extLst>
      <p:ext uri="{BB962C8B-B14F-4D97-AF65-F5344CB8AC3E}">
        <p14:creationId xmlns:p14="http://schemas.microsoft.com/office/powerpoint/2010/main" val="4079561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17 SDG’s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While the SDGs are not legally binding, governments are expected to take ownership and establish national frameworks for the achievement of the 17 Goals.  Countries have the primary responsibility for follow-up and review of the progress made in implementing the Goals, which will require quality, accessible and timely data collection. Regional follow-up and review will be based on national-level analyses and contribute to follow-up and review at the global level.</a:t>
            </a:r>
            <a:endParaRPr lang="en-GB" dirty="0"/>
          </a:p>
        </p:txBody>
      </p:sp>
    </p:spTree>
    <p:extLst>
      <p:ext uri="{BB962C8B-B14F-4D97-AF65-F5344CB8AC3E}">
        <p14:creationId xmlns:p14="http://schemas.microsoft.com/office/powerpoint/2010/main" val="2940805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Implementation of the SDG goals -1</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 The Addis Ababa Action Agenda that came out of the Third International Conference on Financing for Development provided concrete policies and actions to support the implementation of the new agenda.</a:t>
            </a:r>
          </a:p>
          <a:p>
            <a:r>
              <a:rPr lang="en-GB" dirty="0" smtClean="0"/>
              <a:t>● Implementation and success will rely on countries’ own sustainable development policies, plans and programmes, and will be led by countries. The Sustainable Development Goals (SDGs) will be a compass for aligning countries’ plans with their global commitments.</a:t>
            </a:r>
          </a:p>
          <a:p>
            <a:endParaRPr lang="en-GB" dirty="0" smtClean="0"/>
          </a:p>
          <a:p>
            <a:endParaRPr lang="en-GB" dirty="0"/>
          </a:p>
        </p:txBody>
      </p:sp>
    </p:spTree>
    <p:extLst>
      <p:ext uri="{BB962C8B-B14F-4D97-AF65-F5344CB8AC3E}">
        <p14:creationId xmlns:p14="http://schemas.microsoft.com/office/powerpoint/2010/main" val="562087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Implementation of the SDG goals -2</a:t>
            </a:r>
            <a:endParaRPr lang="en-GB" dirty="0"/>
          </a:p>
        </p:txBody>
      </p:sp>
      <p:sp>
        <p:nvSpPr>
          <p:cNvPr id="3" name="Content Placeholder 2"/>
          <p:cNvSpPr>
            <a:spLocks noGrp="1"/>
          </p:cNvSpPr>
          <p:nvPr>
            <p:ph idx="1"/>
          </p:nvPr>
        </p:nvSpPr>
        <p:spPr/>
        <p:txBody>
          <a:bodyPr>
            <a:normAutofit/>
          </a:bodyPr>
          <a:lstStyle/>
          <a:p>
            <a:r>
              <a:rPr lang="en-GB" dirty="0" smtClean="0"/>
              <a:t>Nationally owned and country-led sustainable development strategies will require resource mobilization and financing strategies.</a:t>
            </a:r>
          </a:p>
          <a:p>
            <a:endParaRPr lang="en-GB" dirty="0" smtClean="0"/>
          </a:p>
          <a:p>
            <a:r>
              <a:rPr lang="en-GB" dirty="0" smtClean="0"/>
              <a:t>● All stakeholders: governments, civil society, the private sector, and others, are expected to contribute to the realisation of the new agenda.</a:t>
            </a:r>
          </a:p>
          <a:p>
            <a:endParaRPr lang="en-GB" dirty="0" smtClean="0"/>
          </a:p>
        </p:txBody>
      </p:sp>
    </p:spTree>
    <p:extLst>
      <p:ext uri="{BB962C8B-B14F-4D97-AF65-F5344CB8AC3E}">
        <p14:creationId xmlns:p14="http://schemas.microsoft.com/office/powerpoint/2010/main" val="2710717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Implementation of the SDG goals- 3</a:t>
            </a:r>
            <a:endParaRPr lang="en-GB" dirty="0"/>
          </a:p>
        </p:txBody>
      </p:sp>
      <p:sp>
        <p:nvSpPr>
          <p:cNvPr id="3" name="Content Placeholder 2"/>
          <p:cNvSpPr>
            <a:spLocks noGrp="1"/>
          </p:cNvSpPr>
          <p:nvPr>
            <p:ph idx="1"/>
          </p:nvPr>
        </p:nvSpPr>
        <p:spPr/>
        <p:txBody>
          <a:bodyPr/>
          <a:lstStyle/>
          <a:p>
            <a:r>
              <a:rPr lang="en-GB" dirty="0" smtClean="0"/>
              <a:t>● A revitalized global partnership at the global level is needed to support national efforts. This is recognized in the 2030 Agenda.</a:t>
            </a:r>
          </a:p>
          <a:p>
            <a:endParaRPr lang="en-GB" dirty="0" smtClean="0"/>
          </a:p>
          <a:p>
            <a:r>
              <a:rPr lang="en-GB" dirty="0" smtClean="0"/>
              <a:t>● Multi-stakeholder partnerships have been recognized as an important component of strategies that seek to mobilize all stakeholders around the new agenda.</a:t>
            </a:r>
            <a:endParaRPr lang="en-GB" dirty="0"/>
          </a:p>
        </p:txBody>
      </p:sp>
    </p:spTree>
    <p:extLst>
      <p:ext uri="{BB962C8B-B14F-4D97-AF65-F5344CB8AC3E}">
        <p14:creationId xmlns:p14="http://schemas.microsoft.com/office/powerpoint/2010/main" val="3380525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Relationship - Climate Change and Sustainable Development - 1</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 Climate change is already impacting public health, food and water security, migration, peace and security. Climate change, left unchecked, will roll back the development gains we have made over the last decades and will make further gains impossible.</a:t>
            </a:r>
          </a:p>
          <a:p>
            <a:r>
              <a:rPr lang="en-GB" dirty="0" smtClean="0"/>
              <a:t>• Investments in sustainable development will help address climate change by reducing greenhouse gas emissions and building climate resilience.</a:t>
            </a:r>
          </a:p>
        </p:txBody>
      </p:sp>
    </p:spTree>
    <p:extLst>
      <p:ext uri="{BB962C8B-B14F-4D97-AF65-F5344CB8AC3E}">
        <p14:creationId xmlns:p14="http://schemas.microsoft.com/office/powerpoint/2010/main" val="2729050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Relationship - Climate Change and Sustainable Development - 1</a:t>
            </a: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 Conversely, action on climate change will drive sustainable development.</a:t>
            </a:r>
          </a:p>
          <a:p>
            <a:endParaRPr lang="en-GB" dirty="0" smtClean="0"/>
          </a:p>
          <a:p>
            <a:r>
              <a:rPr lang="en-GB" dirty="0" smtClean="0"/>
              <a:t>• Tackling climate change and fostering sustainable development are two mutually reinforcing sides of the same coin; sustainable development cannot be achieved without climate action. Conversely, many of the SDGs are addressing the core drivers of climate change.</a:t>
            </a:r>
            <a:endParaRPr lang="en-GB" dirty="0"/>
          </a:p>
        </p:txBody>
      </p:sp>
    </p:spTree>
    <p:extLst>
      <p:ext uri="{BB962C8B-B14F-4D97-AF65-F5344CB8AC3E}">
        <p14:creationId xmlns:p14="http://schemas.microsoft.com/office/powerpoint/2010/main" val="331251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a:t>
            </a:r>
            <a:endParaRPr lang="en-GB" dirty="0"/>
          </a:p>
        </p:txBody>
      </p:sp>
      <p:sp>
        <p:nvSpPr>
          <p:cNvPr id="3" name="Content Placeholder 2"/>
          <p:cNvSpPr>
            <a:spLocks noGrp="1"/>
          </p:cNvSpPr>
          <p:nvPr>
            <p:ph idx="1"/>
          </p:nvPr>
        </p:nvSpPr>
        <p:spPr/>
        <p:txBody>
          <a:bodyPr/>
          <a:lstStyle/>
          <a:p>
            <a:r>
              <a:rPr lang="en-GB" dirty="0" smtClean="0"/>
              <a:t>The relevance and importance of sustainable development in your chosen industry</a:t>
            </a:r>
          </a:p>
          <a:p>
            <a:endParaRPr lang="en-GB" dirty="0"/>
          </a:p>
          <a:p>
            <a:r>
              <a:rPr lang="en-GB" dirty="0" smtClean="0"/>
              <a:t>Reference</a:t>
            </a:r>
          </a:p>
          <a:p>
            <a:r>
              <a:rPr lang="en-GB" dirty="0" smtClean="0"/>
              <a:t>http://www.un.org/sustainabledevelopment/</a:t>
            </a:r>
            <a:endParaRPr lang="en-GB" dirty="0"/>
          </a:p>
        </p:txBody>
      </p:sp>
    </p:spTree>
    <p:extLst>
      <p:ext uri="{BB962C8B-B14F-4D97-AF65-F5344CB8AC3E}">
        <p14:creationId xmlns:p14="http://schemas.microsoft.com/office/powerpoint/2010/main" val="8681544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804</Words>
  <Application>Microsoft Office PowerPoint</Application>
  <PresentationFormat>On-screen Show (4:3)</PresentationFormat>
  <Paragraphs>61</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Sustainability and Sustainable Development Goals – EMPL4013</vt:lpstr>
      <vt:lpstr>PowerPoint Presentation</vt:lpstr>
      <vt:lpstr>The UN and SDG</vt:lpstr>
      <vt:lpstr>The UN and SDG</vt:lpstr>
      <vt:lpstr> The SDGs are …</vt:lpstr>
      <vt:lpstr>SECTORS</vt:lpstr>
      <vt:lpstr>17 SDG’s</vt:lpstr>
      <vt:lpstr>17 SDG’s</vt:lpstr>
      <vt:lpstr>17 SDG’s</vt:lpstr>
      <vt:lpstr>17 SDG’s</vt:lpstr>
      <vt:lpstr>Implementation of the SDG goals -1</vt:lpstr>
      <vt:lpstr>Implementation of the SDG goals -2</vt:lpstr>
      <vt:lpstr>Implementation of the SDG goals- 3</vt:lpstr>
      <vt:lpstr>The Relationship - Climate Change and Sustainable Development - 1</vt:lpstr>
      <vt:lpstr>The Relationship - Climate Change and Sustainable Development - 1</vt:lpstr>
      <vt:lpstr>Discuss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6</cp:revision>
  <dcterms:created xsi:type="dcterms:W3CDTF">2017-10-26T04:34:14Z</dcterms:created>
  <dcterms:modified xsi:type="dcterms:W3CDTF">2017-10-26T04:33:39Z</dcterms:modified>
</cp:coreProperties>
</file>