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9" r:id="rId1"/>
    <p:sldMasterId id="2147483650" r:id="rId2"/>
    <p:sldMasterId id="2147483651" r:id="rId3"/>
  </p:sldMasterIdLst>
  <p:notesMasterIdLst>
    <p:notesMasterId r:id="rId17"/>
  </p:notesMasterIdLst>
  <p:sldIdLst>
    <p:sldId id="621" r:id="rId4"/>
    <p:sldId id="644" r:id="rId5"/>
    <p:sldId id="645" r:id="rId6"/>
    <p:sldId id="332" r:id="rId7"/>
    <p:sldId id="335" r:id="rId8"/>
    <p:sldId id="643" r:id="rId9"/>
    <p:sldId id="656" r:id="rId10"/>
    <p:sldId id="657" r:id="rId11"/>
    <p:sldId id="662" r:id="rId12"/>
    <p:sldId id="663" r:id="rId13"/>
    <p:sldId id="658" r:id="rId14"/>
    <p:sldId id="659" r:id="rId15"/>
    <p:sldId id="661"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AFF"/>
    <a:srgbClr val="FC261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DDC0ED-A7FC-D0D8-81B9-75437245D137}" v="113" dt="2025-07-02T14:25:27.124"/>
    <p1510:client id="{BB7BC0E9-DAF6-1389-FF16-4B89A239EA17}" v="58" dt="2025-07-02T14:52:57.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6"/>
  </p:normalViewPr>
  <p:slideViewPr>
    <p:cSldViewPr snapToGrid="0">
      <p:cViewPr varScale="1">
        <p:scale>
          <a:sx n="106" d="100"/>
          <a:sy n="106" d="100"/>
        </p:scale>
        <p:origin x="1764" y="11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BB7BC0E9-DAF6-1389-FF16-4B89A239EA17}"/>
    <pc:docChg chg="addSld delSld modSld">
      <pc:chgData name="Naomi Doerge" userId="S::n.doerge@uwtsd.ac.uk::c2ba5b26-9392-4f76-82ca-966719aba79f" providerId="AD" clId="Web-{BB7BC0E9-DAF6-1389-FF16-4B89A239EA17}" dt="2025-07-02T14:52:57.417" v="46"/>
      <pc:docMkLst>
        <pc:docMk/>
      </pc:docMkLst>
      <pc:sldChg chg="del">
        <pc:chgData name="Naomi Doerge" userId="S::n.doerge@uwtsd.ac.uk::c2ba5b26-9392-4f76-82ca-966719aba79f" providerId="AD" clId="Web-{BB7BC0E9-DAF6-1389-FF16-4B89A239EA17}" dt="2025-07-02T14:26:13.209" v="0"/>
        <pc:sldMkLst>
          <pc:docMk/>
          <pc:sldMk cId="4054752933" sldId="309"/>
        </pc:sldMkLst>
      </pc:sldChg>
      <pc:sldChg chg="del">
        <pc:chgData name="Naomi Doerge" userId="S::n.doerge@uwtsd.ac.uk::c2ba5b26-9392-4f76-82ca-966719aba79f" providerId="AD" clId="Web-{BB7BC0E9-DAF6-1389-FF16-4B89A239EA17}" dt="2025-07-02T14:26:21.022" v="5"/>
        <pc:sldMkLst>
          <pc:docMk/>
          <pc:sldMk cId="224375794" sldId="330"/>
        </pc:sldMkLst>
      </pc:sldChg>
      <pc:sldChg chg="del">
        <pc:chgData name="Naomi Doerge" userId="S::n.doerge@uwtsd.ac.uk::c2ba5b26-9392-4f76-82ca-966719aba79f" providerId="AD" clId="Web-{BB7BC0E9-DAF6-1389-FF16-4B89A239EA17}" dt="2025-07-02T14:26:22.397" v="6"/>
        <pc:sldMkLst>
          <pc:docMk/>
          <pc:sldMk cId="1348253571" sldId="331"/>
        </pc:sldMkLst>
      </pc:sldChg>
      <pc:sldChg chg="del">
        <pc:chgData name="Naomi Doerge" userId="S::n.doerge@uwtsd.ac.uk::c2ba5b26-9392-4f76-82ca-966719aba79f" providerId="AD" clId="Web-{BB7BC0E9-DAF6-1389-FF16-4B89A239EA17}" dt="2025-07-02T14:26:35.913" v="9"/>
        <pc:sldMkLst>
          <pc:docMk/>
          <pc:sldMk cId="1535618121" sldId="333"/>
        </pc:sldMkLst>
      </pc:sldChg>
      <pc:sldChg chg="del">
        <pc:chgData name="Naomi Doerge" userId="S::n.doerge@uwtsd.ac.uk::c2ba5b26-9392-4f76-82ca-966719aba79f" providerId="AD" clId="Web-{BB7BC0E9-DAF6-1389-FF16-4B89A239EA17}" dt="2025-07-02T14:26:40.616" v="10"/>
        <pc:sldMkLst>
          <pc:docMk/>
          <pc:sldMk cId="1239232666" sldId="334"/>
        </pc:sldMkLst>
      </pc:sldChg>
      <pc:sldChg chg="del">
        <pc:chgData name="Naomi Doerge" userId="S::n.doerge@uwtsd.ac.uk::c2ba5b26-9392-4f76-82ca-966719aba79f" providerId="AD" clId="Web-{BB7BC0E9-DAF6-1389-FF16-4B89A239EA17}" dt="2025-07-02T14:26:41.867" v="11"/>
        <pc:sldMkLst>
          <pc:docMk/>
          <pc:sldMk cId="4258782437" sldId="336"/>
        </pc:sldMkLst>
      </pc:sldChg>
      <pc:sldChg chg="del">
        <pc:chgData name="Naomi Doerge" userId="S::n.doerge@uwtsd.ac.uk::c2ba5b26-9392-4f76-82ca-966719aba79f" providerId="AD" clId="Web-{BB7BC0E9-DAF6-1389-FF16-4B89A239EA17}" dt="2025-07-02T14:26:20.444" v="4"/>
        <pc:sldMkLst>
          <pc:docMk/>
          <pc:sldMk cId="3397313719" sldId="339"/>
        </pc:sldMkLst>
      </pc:sldChg>
      <pc:sldChg chg="del">
        <pc:chgData name="Naomi Doerge" userId="S::n.doerge@uwtsd.ac.uk::c2ba5b26-9392-4f76-82ca-966719aba79f" providerId="AD" clId="Web-{BB7BC0E9-DAF6-1389-FF16-4B89A239EA17}" dt="2025-07-02T14:26:16.288" v="2"/>
        <pc:sldMkLst>
          <pc:docMk/>
          <pc:sldMk cId="3561069286" sldId="641"/>
        </pc:sldMkLst>
      </pc:sldChg>
      <pc:sldChg chg="add del">
        <pc:chgData name="Naomi Doerge" userId="S::n.doerge@uwtsd.ac.uk::c2ba5b26-9392-4f76-82ca-966719aba79f" providerId="AD" clId="Web-{BB7BC0E9-DAF6-1389-FF16-4B89A239EA17}" dt="2025-07-02T14:26:29.538" v="8"/>
        <pc:sldMkLst>
          <pc:docMk/>
          <pc:sldMk cId="1280749633" sldId="644"/>
        </pc:sldMkLst>
      </pc:sldChg>
      <pc:sldChg chg="del">
        <pc:chgData name="Naomi Doerge" userId="S::n.doerge@uwtsd.ac.uk::c2ba5b26-9392-4f76-82ca-966719aba79f" providerId="AD" clId="Web-{BB7BC0E9-DAF6-1389-FF16-4B89A239EA17}" dt="2025-07-02T14:26:43.210" v="12"/>
        <pc:sldMkLst>
          <pc:docMk/>
          <pc:sldMk cId="762191629" sldId="646"/>
        </pc:sldMkLst>
      </pc:sldChg>
      <pc:sldChg chg="del">
        <pc:chgData name="Naomi Doerge" userId="S::n.doerge@uwtsd.ac.uk::c2ba5b26-9392-4f76-82ca-966719aba79f" providerId="AD" clId="Web-{BB7BC0E9-DAF6-1389-FF16-4B89A239EA17}" dt="2025-07-02T14:52:57.417" v="46"/>
        <pc:sldMkLst>
          <pc:docMk/>
          <pc:sldMk cId="2729475027" sldId="647"/>
        </pc:sldMkLst>
      </pc:sldChg>
      <pc:sldChg chg="modSp">
        <pc:chgData name="Naomi Doerge" userId="S::n.doerge@uwtsd.ac.uk::c2ba5b26-9392-4f76-82ca-966719aba79f" providerId="AD" clId="Web-{BB7BC0E9-DAF6-1389-FF16-4B89A239EA17}" dt="2025-07-02T14:39:31.938" v="15" actId="20577"/>
        <pc:sldMkLst>
          <pc:docMk/>
          <pc:sldMk cId="4029729618" sldId="658"/>
        </pc:sldMkLst>
        <pc:spChg chg="mod">
          <ac:chgData name="Naomi Doerge" userId="S::n.doerge@uwtsd.ac.uk::c2ba5b26-9392-4f76-82ca-966719aba79f" providerId="AD" clId="Web-{BB7BC0E9-DAF6-1389-FF16-4B89A239EA17}" dt="2025-07-02T14:39:25.547" v="13" actId="20577"/>
          <ac:spMkLst>
            <pc:docMk/>
            <pc:sldMk cId="4029729618" sldId="658"/>
            <ac:spMk id="2" creationId="{7F3C8180-D0B5-0034-CC4F-F20286DFB448}"/>
          </ac:spMkLst>
        </pc:spChg>
        <pc:spChg chg="mod">
          <ac:chgData name="Naomi Doerge" userId="S::n.doerge@uwtsd.ac.uk::c2ba5b26-9392-4f76-82ca-966719aba79f" providerId="AD" clId="Web-{BB7BC0E9-DAF6-1389-FF16-4B89A239EA17}" dt="2025-07-02T14:39:31.938" v="15" actId="20577"/>
          <ac:spMkLst>
            <pc:docMk/>
            <pc:sldMk cId="4029729618" sldId="658"/>
            <ac:spMk id="3" creationId="{1473C20F-AD98-1FC1-1655-70DC0B48A28C}"/>
          </ac:spMkLst>
        </pc:spChg>
      </pc:sldChg>
      <pc:sldChg chg="modSp">
        <pc:chgData name="Naomi Doerge" userId="S::n.doerge@uwtsd.ac.uk::c2ba5b26-9392-4f76-82ca-966719aba79f" providerId="AD" clId="Web-{BB7BC0E9-DAF6-1389-FF16-4B89A239EA17}" dt="2025-07-02T14:39:47.611" v="18" actId="20577"/>
        <pc:sldMkLst>
          <pc:docMk/>
          <pc:sldMk cId="3858614758" sldId="659"/>
        </pc:sldMkLst>
        <pc:spChg chg="mod">
          <ac:chgData name="Naomi Doerge" userId="S::n.doerge@uwtsd.ac.uk::c2ba5b26-9392-4f76-82ca-966719aba79f" providerId="AD" clId="Web-{BB7BC0E9-DAF6-1389-FF16-4B89A239EA17}" dt="2025-07-02T14:39:47.611" v="18" actId="20577"/>
          <ac:spMkLst>
            <pc:docMk/>
            <pc:sldMk cId="3858614758" sldId="659"/>
            <ac:spMk id="2" creationId="{AE866670-4306-5CF5-A8EB-79720736C178}"/>
          </ac:spMkLst>
        </pc:spChg>
      </pc:sldChg>
      <pc:sldChg chg="del">
        <pc:chgData name="Naomi Doerge" userId="S::n.doerge@uwtsd.ac.uk::c2ba5b26-9392-4f76-82ca-966719aba79f" providerId="AD" clId="Web-{BB7BC0E9-DAF6-1389-FF16-4B89A239EA17}" dt="2025-07-02T14:26:15.553" v="1"/>
        <pc:sldMkLst>
          <pc:docMk/>
          <pc:sldMk cId="2167091806" sldId="660"/>
        </pc:sldMkLst>
      </pc:sldChg>
      <pc:sldChg chg="modSp add replId">
        <pc:chgData name="Naomi Doerge" userId="S::n.doerge@uwtsd.ac.uk::c2ba5b26-9392-4f76-82ca-966719aba79f" providerId="AD" clId="Web-{BB7BC0E9-DAF6-1389-FF16-4B89A239EA17}" dt="2025-07-02T14:40:12.174" v="23" actId="20577"/>
        <pc:sldMkLst>
          <pc:docMk/>
          <pc:sldMk cId="1736826623" sldId="662"/>
        </pc:sldMkLst>
        <pc:spChg chg="mod">
          <ac:chgData name="Naomi Doerge" userId="S::n.doerge@uwtsd.ac.uk::c2ba5b26-9392-4f76-82ca-966719aba79f" providerId="AD" clId="Web-{BB7BC0E9-DAF6-1389-FF16-4B89A239EA17}" dt="2025-07-02T14:40:00.955" v="20" actId="20577"/>
          <ac:spMkLst>
            <pc:docMk/>
            <pc:sldMk cId="1736826623" sldId="662"/>
            <ac:spMk id="2" creationId="{168C0C7B-3381-D9A5-BF02-356EE3B1BC98}"/>
          </ac:spMkLst>
        </pc:spChg>
        <pc:spChg chg="mod">
          <ac:chgData name="Naomi Doerge" userId="S::n.doerge@uwtsd.ac.uk::c2ba5b26-9392-4f76-82ca-966719aba79f" providerId="AD" clId="Web-{BB7BC0E9-DAF6-1389-FF16-4B89A239EA17}" dt="2025-07-02T14:40:12.174" v="23" actId="20577"/>
          <ac:spMkLst>
            <pc:docMk/>
            <pc:sldMk cId="1736826623" sldId="662"/>
            <ac:spMk id="3" creationId="{EA82799A-0B67-5997-AEB3-0B7CEA33FA64}"/>
          </ac:spMkLst>
        </pc:spChg>
      </pc:sldChg>
      <pc:sldChg chg="del">
        <pc:chgData name="Naomi Doerge" userId="S::n.doerge@uwtsd.ac.uk::c2ba5b26-9392-4f76-82ca-966719aba79f" providerId="AD" clId="Web-{BB7BC0E9-DAF6-1389-FF16-4B89A239EA17}" dt="2025-07-02T14:26:18.084" v="3"/>
        <pc:sldMkLst>
          <pc:docMk/>
          <pc:sldMk cId="2037553962" sldId="662"/>
        </pc:sldMkLst>
      </pc:sldChg>
      <pc:sldChg chg="modSp new">
        <pc:chgData name="Naomi Doerge" userId="S::n.doerge@uwtsd.ac.uk::c2ba5b26-9392-4f76-82ca-966719aba79f" providerId="AD" clId="Web-{BB7BC0E9-DAF6-1389-FF16-4B89A239EA17}" dt="2025-07-02T14:52:53.136" v="45" actId="20577"/>
        <pc:sldMkLst>
          <pc:docMk/>
          <pc:sldMk cId="3013690420" sldId="663"/>
        </pc:sldMkLst>
        <pc:spChg chg="mod">
          <ac:chgData name="Naomi Doerge" userId="S::n.doerge@uwtsd.ac.uk::c2ba5b26-9392-4f76-82ca-966719aba79f" providerId="AD" clId="Web-{BB7BC0E9-DAF6-1389-FF16-4B89A239EA17}" dt="2025-07-02T14:52:53.136" v="45" actId="20577"/>
          <ac:spMkLst>
            <pc:docMk/>
            <pc:sldMk cId="3013690420" sldId="663"/>
            <ac:spMk id="2" creationId="{C3E6D016-9BB7-042D-8E4A-11540A137943}"/>
          </ac:spMkLst>
        </pc:spChg>
        <pc:spChg chg="mod">
          <ac:chgData name="Naomi Doerge" userId="S::n.doerge@uwtsd.ac.uk::c2ba5b26-9392-4f76-82ca-966719aba79f" providerId="AD" clId="Web-{BB7BC0E9-DAF6-1389-FF16-4B89A239EA17}" dt="2025-07-02T14:41:41.036" v="43" actId="1076"/>
          <ac:spMkLst>
            <pc:docMk/>
            <pc:sldMk cId="3013690420" sldId="663"/>
            <ac:spMk id="3" creationId="{88725F03-E848-DFAD-0E07-27ACD376020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02/07/2025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02/07/2025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02/07/2025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02/07/2025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02/07/2025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02/07/2025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02/07/2025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02/07/2025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02/07/2025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02/07/2025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02/07/2025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02/07/2025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02/07/2025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02/07/2025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02/07/2025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02/07/2025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881063" y="4077072"/>
            <a:ext cx="7488832"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a:solidFill>
                  <a:srgbClr val="FFFF00"/>
                </a:solidFill>
                <a:effectLst>
                  <a:outerShdw blurRad="38100" dist="38100" dir="2700000" algn="tl">
                    <a:srgbClr val="000000">
                      <a:alpha val="43137"/>
                    </a:srgbClr>
                  </a:outerShdw>
                </a:effectLst>
              </a:rPr>
              <a:t>Paragraphs</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02/07/2025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A1CCE-F66F-E742-477B-1F1F6A781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C71C57-77F8-D469-29B3-50AD28F39ADE}"/>
              </a:ext>
            </a:extLst>
          </p:cNvPr>
          <p:cNvSpPr>
            <a:spLocks noGrp="1"/>
          </p:cNvSpPr>
          <p:nvPr>
            <p:ph type="title"/>
          </p:nvPr>
        </p:nvSpPr>
        <p:spPr/>
        <p:txBody>
          <a:bodyPr>
            <a:noAutofit/>
          </a:bodyPr>
          <a:lstStyle/>
          <a:p>
            <a:r>
              <a:rPr lang="en-GB" sz="3600" b="1" dirty="0">
                <a:solidFill>
                  <a:srgbClr val="173AFF"/>
                </a:solidFill>
              </a:rPr>
              <a:t>Activity 1</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06F0EEFC-ADFF-DB5D-A2C8-C2261CD5FA67}"/>
              </a:ext>
            </a:extLst>
          </p:cNvPr>
          <p:cNvSpPr>
            <a:spLocks noGrp="1"/>
          </p:cNvSpPr>
          <p:nvPr>
            <p:ph idx="1"/>
          </p:nvPr>
        </p:nvSpPr>
        <p:spPr>
          <a:xfrm>
            <a:off x="443814" y="980729"/>
            <a:ext cx="8435280" cy="1584176"/>
          </a:xfrm>
        </p:spPr>
        <p:txBody>
          <a:bodyPr/>
          <a:lstStyle/>
          <a:p>
            <a:pPr marL="0" indent="0">
              <a:buNone/>
            </a:pPr>
            <a:r>
              <a:rPr lang="en-GB" sz="1800" dirty="0">
                <a:effectLst/>
                <a:ea typeface="Calibri" panose="020F0502020204030204" pitchFamily="34" charset="0"/>
                <a:cs typeface="Times New Roman" panose="02020603050405020304" pitchFamily="18" charset="0"/>
              </a:rPr>
              <a:t>Go to the worksheet and read the paragraph in Activity 1</a:t>
            </a:r>
          </a:p>
          <a:p>
            <a:pPr marL="0" indent="0">
              <a:buNone/>
            </a:pPr>
            <a:endParaRPr lang="en-GB" sz="800">
              <a:ea typeface="Calibri" panose="020F0502020204030204" pitchFamily="34" charset="0"/>
              <a:cs typeface="Times New Roman" panose="02020603050405020304" pitchFamily="18" charset="0"/>
            </a:endParaRPr>
          </a:p>
          <a:p>
            <a:pPr marL="0" indent="0">
              <a:buNone/>
            </a:pPr>
            <a:r>
              <a:rPr lang="en-GB" sz="1800" dirty="0">
                <a:ea typeface="Calibri" panose="020F0502020204030204" pitchFamily="34" charset="0"/>
                <a:cs typeface="Times New Roman" panose="02020603050405020304" pitchFamily="18" charset="0"/>
              </a:rPr>
              <a:t>After you read, discuss which part of each paragraph fits each part of TEEL with a partner. Label or highlight or colour the font to reflect each different part of the paragraph.</a:t>
            </a:r>
          </a:p>
          <a:p>
            <a:pPr marL="0" indent="0">
              <a:buNone/>
            </a:pPr>
            <a:r>
              <a:rPr lang="en-GB" sz="1600" b="1" dirty="0">
                <a:solidFill>
                  <a:schemeClr val="tx2">
                    <a:lumMod val="60000"/>
                    <a:lumOff val="40000"/>
                  </a:schemeClr>
                </a:solidFill>
                <a:ea typeface="Calibri" panose="020F0502020204030204" pitchFamily="34" charset="0"/>
                <a:cs typeface="Times New Roman" panose="02020603050405020304" pitchFamily="18" charset="0"/>
              </a:rPr>
              <a:t>Topic Sentence	</a:t>
            </a:r>
            <a:r>
              <a:rPr lang="en-GB" sz="1600" b="1" dirty="0">
                <a:solidFill>
                  <a:srgbClr val="7030A0"/>
                </a:solidFill>
                <a:ea typeface="Calibri" panose="020F0502020204030204" pitchFamily="34" charset="0"/>
                <a:cs typeface="Times New Roman" panose="02020603050405020304" pitchFamily="18" charset="0"/>
              </a:rPr>
              <a:t>Explanation	</a:t>
            </a:r>
            <a:r>
              <a:rPr lang="en-GB" sz="1600" b="1" dirty="0">
                <a:solidFill>
                  <a:srgbClr val="FF9900"/>
                </a:solidFill>
                <a:ea typeface="Calibri" panose="020F0502020204030204" pitchFamily="34" charset="0"/>
                <a:cs typeface="Times New Roman" panose="02020603050405020304" pitchFamily="18" charset="0"/>
              </a:rPr>
              <a:t>Evidence		</a:t>
            </a:r>
            <a:r>
              <a:rPr lang="en-GB" sz="1600" b="1" dirty="0">
                <a:solidFill>
                  <a:srgbClr val="00B050"/>
                </a:solidFill>
                <a:ea typeface="Calibri" panose="020F0502020204030204" pitchFamily="34" charset="0"/>
                <a:cs typeface="Times New Roman" panose="02020603050405020304" pitchFamily="18" charset="0"/>
              </a:rPr>
              <a:t>Linking Sentence</a:t>
            </a:r>
            <a:endParaRPr lang="en-GB" sz="1600" b="1" dirty="0">
              <a:solidFill>
                <a:srgbClr val="00B050"/>
              </a:solidFill>
              <a:effectLst/>
              <a:ea typeface="Calibri" panose="020F0502020204030204" pitchFamily="34" charset="0"/>
              <a:cs typeface="Times New Roman" panose="02020603050405020304" pitchFamily="18" charset="0"/>
            </a:endParaRPr>
          </a:p>
        </p:txBody>
      </p:sp>
      <p:sp>
        <p:nvSpPr>
          <p:cNvPr id="5" name="Text Box 2">
            <a:extLst>
              <a:ext uri="{FF2B5EF4-FFF2-40B4-BE49-F238E27FC236}">
                <a16:creationId xmlns:a16="http://schemas.microsoft.com/office/drawing/2014/main" id="{406321AC-510E-E509-FDA3-D23D1EC5E720}"/>
              </a:ext>
            </a:extLst>
          </p:cNvPr>
          <p:cNvSpPr txBox="1">
            <a:spLocks noChangeArrowheads="1"/>
          </p:cNvSpPr>
          <p:nvPr/>
        </p:nvSpPr>
        <p:spPr bwMode="auto">
          <a:xfrm>
            <a:off x="443813" y="2708920"/>
            <a:ext cx="8435281" cy="295232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000" kern="100">
                <a:effectLst/>
                <a:latin typeface="Calibri" panose="020F0502020204030204" pitchFamily="34" charset="0"/>
                <a:ea typeface="DengXian" panose="02010600030101010101" pitchFamily="2" charset="-122"/>
                <a:cs typeface="Arial" panose="020B0604020202020204" pitchFamily="34" charset="0"/>
              </a:rPr>
              <a:t>Academic style is the way of writing used in educational settings, like schools and universities. In academic writing, it's important to follow certain rules and conventions to communicate ideas effectively. This includes using formal language, providing evidence to support arguments, and citing sources properly. For example, academic papers often use third-person perspective and avoid contractions like "don't" or "can't." Additionally, they include citations for any information or ideas taken from other sources to avoid plagiarism. Therefore, understanding and using academic style is essential for students to succeed in their studies and communicate their ideas clearly and professionally.</a:t>
            </a:r>
          </a:p>
        </p:txBody>
      </p:sp>
    </p:spTree>
    <p:extLst>
      <p:ext uri="{BB962C8B-B14F-4D97-AF65-F5344CB8AC3E}">
        <p14:creationId xmlns:p14="http://schemas.microsoft.com/office/powerpoint/2010/main" val="128074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7BA74-4D92-9A3F-B2E8-253D1809D7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6F9270-A2E7-4927-8F75-3FF4B6332E2F}"/>
              </a:ext>
            </a:extLst>
          </p:cNvPr>
          <p:cNvSpPr>
            <a:spLocks noGrp="1"/>
          </p:cNvSpPr>
          <p:nvPr>
            <p:ph type="title"/>
          </p:nvPr>
        </p:nvSpPr>
        <p:spPr>
          <a:xfrm>
            <a:off x="1889079" y="404664"/>
            <a:ext cx="5365841" cy="184808"/>
          </a:xfrm>
        </p:spPr>
        <p:txBody>
          <a:bodyPr>
            <a:noAutofit/>
          </a:bodyPr>
          <a:lstStyle/>
          <a:p>
            <a:r>
              <a:rPr lang="en-GB" sz="3200" b="1">
                <a:solidFill>
                  <a:srgbClr val="FF0000"/>
                </a:solidFill>
              </a:rPr>
              <a:t>Activity 1 Answers</a:t>
            </a:r>
            <a:br>
              <a:rPr lang="en-GB" sz="3600" b="1"/>
            </a:br>
            <a:endParaRPr lang="en-GB" sz="3600" b="1"/>
          </a:p>
        </p:txBody>
      </p:sp>
      <p:sp>
        <p:nvSpPr>
          <p:cNvPr id="4" name="Text Box 2">
            <a:extLst>
              <a:ext uri="{FF2B5EF4-FFF2-40B4-BE49-F238E27FC236}">
                <a16:creationId xmlns:a16="http://schemas.microsoft.com/office/drawing/2014/main" id="{B2B15459-B494-4522-6295-A91D4CD3BBF3}"/>
              </a:ext>
            </a:extLst>
          </p:cNvPr>
          <p:cNvSpPr txBox="1">
            <a:spLocks noChangeArrowheads="1"/>
          </p:cNvSpPr>
          <p:nvPr/>
        </p:nvSpPr>
        <p:spPr bwMode="auto">
          <a:xfrm>
            <a:off x="200327" y="968797"/>
            <a:ext cx="8784976" cy="4412790"/>
          </a:xfrm>
          <a:prstGeom prst="rect">
            <a:avLst/>
          </a:prstGeom>
          <a:solidFill>
            <a:srgbClr val="FFFFFF"/>
          </a:solidFill>
          <a:ln w="28575">
            <a:solidFill>
              <a:schemeClr val="tx1"/>
            </a:solidFill>
            <a:miter lim="800000"/>
            <a:headEnd/>
            <a:tailEnd/>
          </a:ln>
        </p:spPr>
        <p:txBody>
          <a:bodyPr rot="0" vert="horz" wrap="square" lIns="91440" tIns="45720" rIns="91440" bIns="45720" anchor="t" anchorCtr="0">
            <a:noAutofit/>
          </a:bodyPr>
          <a:lstStyle/>
          <a:p>
            <a:pPr algn="just">
              <a:lnSpc>
                <a:spcPct val="107000"/>
              </a:lnSpc>
              <a:spcAft>
                <a:spcPts val="800"/>
              </a:spcAft>
            </a:pPr>
            <a:r>
              <a:rPr lang="en-GB" sz="2400" b="1" kern="100">
                <a:solidFill>
                  <a:srgbClr val="0070C0"/>
                </a:solidFill>
                <a:effectLst/>
                <a:latin typeface="Calibri" panose="020F0502020204030204" pitchFamily="34" charset="0"/>
                <a:ea typeface="DengXian" panose="02010600030101010101" pitchFamily="2" charset="-122"/>
                <a:cs typeface="Arial" panose="020B0604020202020204" pitchFamily="34" charset="0"/>
              </a:rPr>
              <a:t>Academic style is the style of writing used in educational settings, like schools and universities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In academic writing, it</a:t>
            </a:r>
            <a:r>
              <a:rPr lang="en-GB" sz="2400" b="1" kern="100">
                <a:solidFill>
                  <a:srgbClr val="7030A0"/>
                </a:solidFill>
                <a:latin typeface="Calibri" panose="020F0502020204030204" pitchFamily="34" charset="0"/>
                <a:ea typeface="DengXian" panose="02010600030101010101" pitchFamily="2" charset="-122"/>
              </a:rPr>
              <a:t> is</a:t>
            </a:r>
            <a:r>
              <a:rPr lang="en-GB" sz="2400" b="1" kern="100">
                <a:solidFill>
                  <a:srgbClr val="7030A0"/>
                </a:solidFill>
                <a:effectLst/>
                <a:latin typeface="Calibri" panose="020F0502020204030204" pitchFamily="34" charset="0"/>
                <a:ea typeface="DengXian" panose="02010600030101010101" pitchFamily="2" charset="-122"/>
                <a:cs typeface="Arial" panose="020B0604020202020204" pitchFamily="34" charset="0"/>
              </a:rPr>
              <a:t> important to follow certain rules and conventions to communicate ideas effectively. This includes using formal language, providing evidence to support arguments, and citing sources properly. </a:t>
            </a:r>
            <a:r>
              <a:rPr lang="en-GB" sz="2400" b="1" kern="100">
                <a:solidFill>
                  <a:srgbClr val="FF9900"/>
                </a:solidFill>
                <a:effectLst/>
                <a:latin typeface="Calibri" panose="020F0502020204030204" pitchFamily="34" charset="0"/>
                <a:ea typeface="DengXian" panose="02010600030101010101" pitchFamily="2" charset="-122"/>
                <a:cs typeface="Arial" panose="020B0604020202020204" pitchFamily="34" charset="0"/>
              </a:rPr>
              <a:t>For example, academic papers often use third-person perspective and avoid contractions like "don't" or "can't." Additionally, they include citations for any information or ideas taken from other sources to avoid plagiarism. </a:t>
            </a:r>
            <a:r>
              <a:rPr lang="en-GB" sz="2400" b="1" kern="100">
                <a:solidFill>
                  <a:srgbClr val="00B050"/>
                </a:solidFill>
                <a:effectLst/>
                <a:latin typeface="Calibri" panose="020F0502020204030204" pitchFamily="34" charset="0"/>
                <a:ea typeface="DengXian" panose="02010600030101010101" pitchFamily="2" charset="-122"/>
                <a:cs typeface="Arial" panose="020B0604020202020204" pitchFamily="34" charset="0"/>
              </a:rPr>
              <a:t>Therefore, understanding and using academic style is essential for students to succeed in their studies and communicate their ideas clearly and professionally.</a:t>
            </a:r>
          </a:p>
        </p:txBody>
      </p:sp>
      <p:sp>
        <p:nvSpPr>
          <p:cNvPr id="5" name="TextBox 4">
            <a:extLst>
              <a:ext uri="{FF2B5EF4-FFF2-40B4-BE49-F238E27FC236}">
                <a16:creationId xmlns:a16="http://schemas.microsoft.com/office/drawing/2014/main" id="{2B2640AA-BB52-76DD-439D-C36E9B1B4AE3}"/>
              </a:ext>
            </a:extLst>
          </p:cNvPr>
          <p:cNvSpPr txBox="1"/>
          <p:nvPr/>
        </p:nvSpPr>
        <p:spPr>
          <a:xfrm>
            <a:off x="467544" y="476672"/>
            <a:ext cx="7632848" cy="369332"/>
          </a:xfrm>
          <a:prstGeom prst="rect">
            <a:avLst/>
          </a:prstGeom>
          <a:noFill/>
        </p:spPr>
        <p:txBody>
          <a:bodyPr wrap="square" rtlCol="0">
            <a:spAutoFit/>
          </a:bodyPr>
          <a:lstStyle/>
          <a:p>
            <a:r>
              <a:rPr lang="en-GB" b="1">
                <a:solidFill>
                  <a:schemeClr val="accent1">
                    <a:lumMod val="75000"/>
                  </a:schemeClr>
                </a:solidFill>
              </a:rPr>
              <a:t>Topic sentence</a:t>
            </a:r>
            <a:r>
              <a:rPr lang="en-GB"/>
              <a:t>	  </a:t>
            </a:r>
            <a:r>
              <a:rPr lang="en-GB" b="1">
                <a:solidFill>
                  <a:srgbClr val="7030A0"/>
                </a:solidFill>
              </a:rPr>
              <a:t>Explanation</a:t>
            </a:r>
            <a:r>
              <a:rPr lang="en-GB"/>
              <a:t>	</a:t>
            </a:r>
            <a:r>
              <a:rPr lang="en-GB" b="1">
                <a:solidFill>
                  <a:srgbClr val="FF9900"/>
                </a:solidFill>
              </a:rPr>
              <a:t>Evidence</a:t>
            </a:r>
            <a:r>
              <a:rPr lang="en-GB"/>
              <a:t>	</a:t>
            </a:r>
            <a:r>
              <a:rPr lang="en-GB" b="1">
                <a:solidFill>
                  <a:srgbClr val="00B050"/>
                </a:solidFill>
              </a:rPr>
              <a:t>Linking Sentence</a:t>
            </a:r>
          </a:p>
        </p:txBody>
      </p:sp>
    </p:spTree>
    <p:extLst>
      <p:ext uri="{BB962C8B-B14F-4D97-AF65-F5344CB8AC3E}">
        <p14:creationId xmlns:p14="http://schemas.microsoft.com/office/powerpoint/2010/main" val="1071728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a:solidFill>
                  <a:srgbClr val="173AFF"/>
                </a:solidFill>
              </a:rPr>
              <a:t>Activity 2</a:t>
            </a:r>
            <a:br>
              <a:rPr lang="en-GB" sz="3600" b="1">
                <a:solidFill>
                  <a:srgbClr val="173AFF"/>
                </a:solidFill>
              </a:rPr>
            </a:br>
            <a:endParaRPr lang="en-GB" sz="3600" b="1">
              <a:solidFill>
                <a:srgbClr val="173AFF"/>
              </a:solidFill>
            </a:endParaRP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59024" y="980728"/>
            <a:ext cx="8784976" cy="3916363"/>
          </a:xfrm>
        </p:spPr>
        <p:txBody>
          <a:bodyPr/>
          <a:lstStyle/>
          <a:p>
            <a:pPr marL="0" indent="0">
              <a:buNone/>
            </a:pPr>
            <a:r>
              <a:rPr lang="en-GB" sz="2000">
                <a:effectLst/>
                <a:ea typeface="Calibri" panose="020F0502020204030204" pitchFamily="34" charset="0"/>
                <a:cs typeface="Times New Roman" panose="02020603050405020304" pitchFamily="18" charset="0"/>
              </a:rPr>
              <a:t>Go to the worksheet and read both paragraphs</a:t>
            </a:r>
          </a:p>
          <a:p>
            <a:pPr marL="0" indent="0">
              <a:buNone/>
            </a:pPr>
            <a:endParaRPr lang="en-GB" sz="2000">
              <a:ea typeface="Calibri" panose="020F0502020204030204" pitchFamily="34" charset="0"/>
              <a:cs typeface="Times New Roman" panose="02020603050405020304" pitchFamily="18" charset="0"/>
            </a:endParaRPr>
          </a:p>
          <a:p>
            <a:pPr marL="0" indent="0">
              <a:buNone/>
            </a:pPr>
            <a:r>
              <a:rPr lang="en-GB" sz="2000">
                <a:ea typeface="Calibri" panose="020F0502020204030204" pitchFamily="34" charset="0"/>
                <a:cs typeface="Times New Roman" panose="02020603050405020304" pitchFamily="18" charset="0"/>
              </a:rPr>
              <a:t>After you read, discuss which paragraph is the better example of TEEL. Write down at least 3 reasons why you believe the paragraph is better with examples from the text.</a:t>
            </a:r>
            <a:endParaRPr lang="en-GB" sz="2000">
              <a:effectLst/>
              <a:ea typeface="Calibri" panose="020F0502020204030204" pitchFamily="34" charset="0"/>
              <a:cs typeface="Times New Roman" panose="02020603050405020304" pitchFamily="18" charset="0"/>
            </a:endParaRPr>
          </a:p>
          <a:p>
            <a:endParaRPr lang="en-GB" sz="200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7442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2893006" y="13624"/>
            <a:ext cx="4055257" cy="504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3200" b="1" dirty="0">
                <a:solidFill>
                  <a:srgbClr val="FC2610"/>
                </a:solidFill>
              </a:rPr>
              <a:t>Activity 2 Answer</a:t>
            </a:r>
            <a:r>
              <a:rPr lang="en-GB" sz="3200" b="1" dirty="0"/>
              <a:t>: </a:t>
            </a:r>
          </a:p>
        </p:txBody>
      </p:sp>
      <p:sp>
        <p:nvSpPr>
          <p:cNvPr id="4" name="Content Placeholder 3">
            <a:extLst>
              <a:ext uri="{FF2B5EF4-FFF2-40B4-BE49-F238E27FC236}">
                <a16:creationId xmlns:a16="http://schemas.microsoft.com/office/drawing/2014/main" id="{E5A899D6-054E-6A69-CFA6-44EA1DCCDC49}"/>
              </a:ext>
            </a:extLst>
          </p:cNvPr>
          <p:cNvSpPr>
            <a:spLocks noGrp="1"/>
          </p:cNvSpPr>
          <p:nvPr>
            <p:ph idx="1"/>
          </p:nvPr>
        </p:nvSpPr>
        <p:spPr>
          <a:xfrm>
            <a:off x="107504" y="404664"/>
            <a:ext cx="8856984" cy="5071140"/>
          </a:xfrm>
        </p:spPr>
        <p:txBody>
          <a:bodyPr/>
          <a:lstStyle/>
          <a:p>
            <a:pPr marL="0" indent="0" algn="just">
              <a:buNone/>
            </a:pPr>
            <a:r>
              <a:rPr lang="en-GB" sz="2400" b="1" i="1" dirty="0">
                <a:solidFill>
                  <a:srgbClr val="00B0F0"/>
                </a:solidFill>
              </a:rPr>
              <a:t>Paragraph A </a:t>
            </a:r>
            <a:r>
              <a:rPr lang="en-GB" sz="2400" b="1" i="1" dirty="0"/>
              <a:t>is the better demonstration of TEEL. </a:t>
            </a:r>
            <a:r>
              <a:rPr lang="en-GB" sz="2400" i="1" dirty="0"/>
              <a:t>Here’s why:</a:t>
            </a:r>
            <a:endParaRPr lang="en-GB" sz="800" i="1" dirty="0"/>
          </a:p>
          <a:p>
            <a:pPr marL="0" indent="0" algn="just">
              <a:buNone/>
            </a:pPr>
            <a:r>
              <a:rPr lang="en-GB" sz="2000" b="1" dirty="0"/>
              <a:t>Problems with </a:t>
            </a:r>
            <a:r>
              <a:rPr lang="en-GB" sz="2000" b="1" dirty="0">
                <a:solidFill>
                  <a:srgbClr val="FF0000"/>
                </a:solidFill>
              </a:rPr>
              <a:t>Paragraph B:</a:t>
            </a:r>
            <a:endParaRPr lang="en-GB" sz="800" b="1" dirty="0">
              <a:solidFill>
                <a:srgbClr val="FF0000"/>
              </a:solidFill>
            </a:endParaRPr>
          </a:p>
          <a:p>
            <a:pPr marL="0" indent="0" algn="just">
              <a:buNone/>
            </a:pPr>
            <a:r>
              <a:rPr lang="en-GB" sz="1800" b="1" dirty="0">
                <a:solidFill>
                  <a:srgbClr val="00B0F0"/>
                </a:solidFill>
              </a:rPr>
              <a:t>T:  </a:t>
            </a:r>
            <a:r>
              <a:rPr lang="en-GB" sz="1800" dirty="0"/>
              <a:t>The topic sentence "academic skills are important" is </a:t>
            </a:r>
            <a:r>
              <a:rPr lang="en-GB" sz="1800" b="1" dirty="0">
                <a:solidFill>
                  <a:srgbClr val="FF0000"/>
                </a:solidFill>
              </a:rPr>
              <a:t>weak</a:t>
            </a:r>
            <a:r>
              <a:rPr lang="en-GB" sz="1800" dirty="0"/>
              <a:t> because it is </a:t>
            </a:r>
            <a:r>
              <a:rPr lang="en-GB" sz="1800" b="1" dirty="0">
                <a:solidFill>
                  <a:srgbClr val="FF0000"/>
                </a:solidFill>
              </a:rPr>
              <a:t>overly broad</a:t>
            </a:r>
            <a:r>
              <a:rPr lang="en-GB" sz="1800" dirty="0"/>
              <a:t>. It does not provide the reader with a clear indication of what the paragraph will discuss or what aspect of academic skills will be addressed. Additionally, it is </a:t>
            </a:r>
            <a:r>
              <a:rPr lang="en-GB" sz="1800" b="1" dirty="0">
                <a:solidFill>
                  <a:srgbClr val="FF0000"/>
                </a:solidFill>
              </a:rPr>
              <a:t>a statement of fact </a:t>
            </a:r>
            <a:r>
              <a:rPr lang="en-GB" sz="1800" dirty="0"/>
              <a:t>rather than an argument or main point that can be developed and supported throughout the paragraph. </a:t>
            </a:r>
          </a:p>
          <a:p>
            <a:pPr marL="0" indent="0" algn="just">
              <a:buNone/>
            </a:pPr>
            <a:r>
              <a:rPr lang="en-GB" sz="1800" b="1" dirty="0">
                <a:solidFill>
                  <a:srgbClr val="00B0F0"/>
                </a:solidFill>
              </a:rPr>
              <a:t>E: </a:t>
            </a:r>
            <a:r>
              <a:rPr lang="en-GB" sz="1800" dirty="0"/>
              <a:t>There’s </a:t>
            </a:r>
            <a:r>
              <a:rPr lang="en-GB" sz="1800" b="1" dirty="0">
                <a:solidFill>
                  <a:srgbClr val="FF0000"/>
                </a:solidFill>
              </a:rPr>
              <a:t>no clear explanation</a:t>
            </a:r>
            <a:r>
              <a:rPr lang="en-GB" sz="1800" dirty="0"/>
              <a:t> or </a:t>
            </a:r>
            <a:r>
              <a:rPr lang="en-GB" sz="1800" b="1" dirty="0">
                <a:solidFill>
                  <a:srgbClr val="FF0000"/>
                </a:solidFill>
              </a:rPr>
              <a:t>development</a:t>
            </a:r>
            <a:r>
              <a:rPr lang="en-GB" sz="1800" dirty="0"/>
              <a:t> of the main idea. Instead, it jumps from point to point without providing adequate explanation or support for each idea presented. It also </a:t>
            </a:r>
            <a:r>
              <a:rPr lang="en-GB" sz="1800" b="1" dirty="0">
                <a:solidFill>
                  <a:srgbClr val="FF0000"/>
                </a:solidFill>
              </a:rPr>
              <a:t>includes lots of irrelevant information </a:t>
            </a:r>
            <a:r>
              <a:rPr lang="en-GB" sz="1800" dirty="0"/>
              <a:t>which </a:t>
            </a:r>
            <a:r>
              <a:rPr lang="en-GB" sz="1800" b="1" dirty="0">
                <a:solidFill>
                  <a:srgbClr val="FF0000"/>
                </a:solidFill>
              </a:rPr>
              <a:t>does not relate to the topic sentence</a:t>
            </a:r>
            <a:r>
              <a:rPr lang="en-GB" sz="1800" dirty="0"/>
              <a:t> (e.g. about lecturers, student unions, workshops)</a:t>
            </a:r>
          </a:p>
          <a:p>
            <a:pPr marL="0" indent="0" algn="just">
              <a:buNone/>
            </a:pPr>
            <a:endParaRPr lang="en-GB" sz="800" dirty="0"/>
          </a:p>
          <a:p>
            <a:pPr marL="0" indent="0" algn="just">
              <a:buNone/>
            </a:pPr>
            <a:r>
              <a:rPr lang="en-GB" sz="1800" b="1" dirty="0">
                <a:solidFill>
                  <a:srgbClr val="00B0F0"/>
                </a:solidFill>
              </a:rPr>
              <a:t>E: </a:t>
            </a:r>
            <a:r>
              <a:rPr lang="en-GB" sz="1800" dirty="0"/>
              <a:t>The evidence presented in the first example is weak and </a:t>
            </a:r>
            <a:r>
              <a:rPr lang="en-GB" sz="1800" b="1" dirty="0">
                <a:solidFill>
                  <a:srgbClr val="FF0000"/>
                </a:solidFill>
              </a:rPr>
              <a:t>lacks specificity</a:t>
            </a:r>
            <a:r>
              <a:rPr lang="en-GB" sz="1800" dirty="0"/>
              <a:t>. It offers a generic example </a:t>
            </a:r>
            <a:r>
              <a:rPr lang="en-GB" sz="1800" b="1" dirty="0">
                <a:solidFill>
                  <a:srgbClr val="FF0000"/>
                </a:solidFill>
              </a:rPr>
              <a:t>without supporting any of the explanation points </a:t>
            </a:r>
            <a:r>
              <a:rPr lang="en-GB" sz="1800" dirty="0"/>
              <a:t>or the claim of the topic sentence.</a:t>
            </a:r>
          </a:p>
          <a:p>
            <a:pPr marL="0" indent="0" algn="just">
              <a:buNone/>
            </a:pPr>
            <a:endParaRPr lang="en-GB" sz="300" dirty="0"/>
          </a:p>
          <a:p>
            <a:pPr marL="0" indent="0" algn="just">
              <a:buNone/>
            </a:pPr>
            <a:r>
              <a:rPr lang="en-GB" sz="1800" b="1" dirty="0">
                <a:solidFill>
                  <a:srgbClr val="00B0F0"/>
                </a:solidFill>
              </a:rPr>
              <a:t>L: </a:t>
            </a:r>
            <a:r>
              <a:rPr lang="en-GB" sz="1800" dirty="0"/>
              <a:t>The link sentence doesn't </a:t>
            </a:r>
            <a:r>
              <a:rPr lang="en-GB" sz="1800" b="1" dirty="0">
                <a:solidFill>
                  <a:srgbClr val="FF0000"/>
                </a:solidFill>
              </a:rPr>
              <a:t>effectively tie the evidence back to the main idea of the paragraph</a:t>
            </a:r>
            <a:r>
              <a:rPr lang="en-GB" sz="1800" dirty="0"/>
              <a:t>, </a:t>
            </a:r>
            <a:r>
              <a:rPr lang="en-GB" sz="1800" b="1" dirty="0">
                <a:solidFill>
                  <a:srgbClr val="FF0000"/>
                </a:solidFill>
              </a:rPr>
              <a:t>includes new information </a:t>
            </a:r>
            <a:r>
              <a:rPr lang="en-GB" sz="1800" dirty="0"/>
              <a:t>(e.g. learning generally, and development) and includes an example which doesn’t fit the paragraph.</a:t>
            </a:r>
          </a:p>
        </p:txBody>
      </p:sp>
    </p:spTree>
    <p:extLst>
      <p:ext uri="{BB962C8B-B14F-4D97-AF65-F5344CB8AC3E}">
        <p14:creationId xmlns:p14="http://schemas.microsoft.com/office/powerpoint/2010/main" val="204424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BEB83-6D70-D225-BB45-6E04EDBC411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0C4657B1-D5A1-E7CF-D8A4-73AD6E1C229A}"/>
              </a:ext>
            </a:extLst>
          </p:cNvPr>
          <p:cNvSpPr txBox="1">
            <a:spLocks/>
          </p:cNvSpPr>
          <p:nvPr/>
        </p:nvSpPr>
        <p:spPr bwMode="auto">
          <a:xfrm>
            <a:off x="565942" y="-171400"/>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endParaRPr lang="en-GB" sz="2800" b="1"/>
          </a:p>
        </p:txBody>
      </p:sp>
      <p:sp>
        <p:nvSpPr>
          <p:cNvPr id="4" name="Content Placeholder 3">
            <a:extLst>
              <a:ext uri="{FF2B5EF4-FFF2-40B4-BE49-F238E27FC236}">
                <a16:creationId xmlns:a16="http://schemas.microsoft.com/office/drawing/2014/main" id="{4AC7AA39-9981-86AB-3228-716D55CD23CF}"/>
              </a:ext>
            </a:extLst>
          </p:cNvPr>
          <p:cNvSpPr>
            <a:spLocks noGrp="1"/>
          </p:cNvSpPr>
          <p:nvPr>
            <p:ph idx="1"/>
          </p:nvPr>
        </p:nvSpPr>
        <p:spPr>
          <a:xfrm>
            <a:off x="107504" y="0"/>
            <a:ext cx="8928992" cy="5071140"/>
          </a:xfrm>
        </p:spPr>
        <p:txBody>
          <a:bodyPr/>
          <a:lstStyle/>
          <a:p>
            <a:pPr marL="0" indent="0" algn="ctr">
              <a:buNone/>
            </a:pPr>
            <a:r>
              <a:rPr lang="en-GB" sz="2800" b="1" dirty="0"/>
              <a:t>What’s right with </a:t>
            </a:r>
            <a:r>
              <a:rPr lang="en-GB" sz="2800" b="1" dirty="0">
                <a:solidFill>
                  <a:srgbClr val="00B050"/>
                </a:solidFill>
              </a:rPr>
              <a:t>Paragraph A?</a:t>
            </a:r>
          </a:p>
          <a:p>
            <a:pPr marL="0" indent="0" algn="just">
              <a:buNone/>
            </a:pPr>
            <a:endParaRPr lang="en-GB" sz="800" b="1" dirty="0">
              <a:solidFill>
                <a:srgbClr val="00B050"/>
              </a:solidFill>
            </a:endParaRPr>
          </a:p>
          <a:p>
            <a:pPr marL="0" indent="0" algn="just">
              <a:buNone/>
            </a:pPr>
            <a:r>
              <a:rPr lang="en-GB" sz="1900" b="1" dirty="0">
                <a:solidFill>
                  <a:srgbClr val="00B0F0"/>
                </a:solidFill>
              </a:rPr>
              <a:t>T:  </a:t>
            </a:r>
            <a:r>
              <a:rPr lang="en-GB" sz="1900" b="0" i="0" dirty="0">
                <a:solidFill>
                  <a:srgbClr val="0D0D0D"/>
                </a:solidFill>
                <a:effectLst/>
              </a:rPr>
              <a:t>the topic sentence is </a:t>
            </a:r>
            <a:r>
              <a:rPr lang="en-GB" sz="1900" b="1" i="0" dirty="0">
                <a:solidFill>
                  <a:srgbClr val="00B0F0"/>
                </a:solidFill>
                <a:effectLst/>
              </a:rPr>
              <a:t>more focused </a:t>
            </a:r>
            <a:r>
              <a:rPr lang="en-GB" sz="1900" b="0" i="0" dirty="0">
                <a:solidFill>
                  <a:srgbClr val="0D0D0D"/>
                </a:solidFill>
                <a:effectLst/>
              </a:rPr>
              <a:t>and </a:t>
            </a:r>
            <a:r>
              <a:rPr lang="en-GB" sz="1900" b="1" i="0" dirty="0">
                <a:solidFill>
                  <a:srgbClr val="00B0F0"/>
                </a:solidFill>
                <a:effectLst/>
              </a:rPr>
              <a:t>clearly establishes the main idea </a:t>
            </a:r>
            <a:r>
              <a:rPr lang="en-GB" sz="1900" b="0" i="0" dirty="0">
                <a:solidFill>
                  <a:srgbClr val="0D0D0D"/>
                </a:solidFill>
                <a:effectLst/>
              </a:rPr>
              <a:t>of the paragraph, which is the importance of academic skills in university success.</a:t>
            </a:r>
            <a:endParaRPr lang="en-GB" sz="800" b="1" dirty="0">
              <a:solidFill>
                <a:srgbClr val="00B0F0"/>
              </a:solidFill>
            </a:endParaRPr>
          </a:p>
          <a:p>
            <a:pPr marL="0" indent="0" algn="just">
              <a:buNone/>
            </a:pPr>
            <a:r>
              <a:rPr lang="en-GB" sz="1900" b="1" dirty="0">
                <a:solidFill>
                  <a:srgbClr val="00B0F0"/>
                </a:solidFill>
              </a:rPr>
              <a:t>E: </a:t>
            </a:r>
            <a:r>
              <a:rPr lang="en-GB" sz="1900" b="0" i="0" dirty="0">
                <a:solidFill>
                  <a:srgbClr val="0D0D0D"/>
                </a:solidFill>
                <a:effectLst/>
              </a:rPr>
              <a:t>the explanation.</a:t>
            </a:r>
            <a:r>
              <a:rPr lang="en-GB" sz="1900" dirty="0">
                <a:solidFill>
                  <a:srgbClr val="0D0D0D"/>
                </a:solidFill>
              </a:rPr>
              <a:t> is </a:t>
            </a:r>
            <a:r>
              <a:rPr lang="en-GB" sz="1900" b="1" dirty="0">
                <a:solidFill>
                  <a:srgbClr val="00B0F0"/>
                </a:solidFill>
              </a:rPr>
              <a:t>more comprehensive. </a:t>
            </a:r>
            <a:r>
              <a:rPr lang="en-GB" sz="1900" dirty="0"/>
              <a:t>It</a:t>
            </a:r>
            <a:r>
              <a:rPr lang="en-GB" sz="1900" b="0" i="0" dirty="0">
                <a:solidFill>
                  <a:srgbClr val="0D0D0D"/>
                </a:solidFill>
                <a:effectLst/>
              </a:rPr>
              <a:t> provides an explanation of why academic skills are important, specifically focusing on </a:t>
            </a:r>
            <a:r>
              <a:rPr lang="en-GB" sz="1900" dirty="0">
                <a:solidFill>
                  <a:srgbClr val="0D0D0D"/>
                </a:solidFill>
              </a:rPr>
              <a:t>clear writing</a:t>
            </a:r>
            <a:r>
              <a:rPr lang="en-GB" sz="1900" b="0" i="0" dirty="0">
                <a:solidFill>
                  <a:srgbClr val="0D0D0D"/>
                </a:solidFill>
                <a:effectLst/>
              </a:rPr>
              <a:t>, paraphrasing, and </a:t>
            </a:r>
            <a:r>
              <a:rPr lang="en-GB" sz="1900" dirty="0">
                <a:solidFill>
                  <a:srgbClr val="0D0D0D"/>
                </a:solidFill>
              </a:rPr>
              <a:t>accurate referencing</a:t>
            </a:r>
            <a:r>
              <a:rPr lang="en-GB" sz="1900" b="0" i="0" dirty="0">
                <a:solidFill>
                  <a:srgbClr val="0D0D0D"/>
                </a:solidFill>
                <a:effectLst/>
              </a:rPr>
              <a:t>. It explains how these skills are essential for understanding course </a:t>
            </a:r>
            <a:r>
              <a:rPr lang="en-GB" sz="1900" dirty="0">
                <a:solidFill>
                  <a:srgbClr val="0D0D0D"/>
                </a:solidFill>
              </a:rPr>
              <a:t>content and</a:t>
            </a:r>
            <a:r>
              <a:rPr lang="en-GB" sz="1900" b="0" i="0" dirty="0">
                <a:solidFill>
                  <a:srgbClr val="0D0D0D"/>
                </a:solidFill>
                <a:effectLst/>
              </a:rPr>
              <a:t> </a:t>
            </a:r>
            <a:r>
              <a:rPr lang="en-GB" sz="1900" dirty="0">
                <a:solidFill>
                  <a:srgbClr val="0D0D0D"/>
                </a:solidFill>
              </a:rPr>
              <a:t>expressing</a:t>
            </a:r>
            <a:r>
              <a:rPr lang="en-GB" sz="1900" b="0" i="0" dirty="0">
                <a:solidFill>
                  <a:srgbClr val="0D0D0D"/>
                </a:solidFill>
                <a:effectLst/>
              </a:rPr>
              <a:t> ideas clearly in assignments.</a:t>
            </a:r>
            <a:endParaRPr lang="en-GB" sz="800" b="1" dirty="0">
              <a:solidFill>
                <a:srgbClr val="00B0F0"/>
              </a:solidFill>
            </a:endParaRPr>
          </a:p>
          <a:p>
            <a:pPr marL="0" indent="0" algn="just">
              <a:buNone/>
            </a:pPr>
            <a:r>
              <a:rPr lang="en-GB" sz="1900" b="1" dirty="0">
                <a:solidFill>
                  <a:srgbClr val="00B0F0"/>
                </a:solidFill>
              </a:rPr>
              <a:t>E: </a:t>
            </a:r>
            <a:r>
              <a:rPr lang="en-GB" sz="1900" b="1" dirty="0">
                <a:solidFill>
                  <a:srgbClr val="00B050"/>
                </a:solidFill>
              </a:rPr>
              <a:t>Paragraph A</a:t>
            </a:r>
            <a:r>
              <a:rPr lang="en-GB" sz="1900" dirty="0"/>
              <a:t> provides specific evidence in the form of a research study conducted by Johnson (2020). This </a:t>
            </a:r>
            <a:r>
              <a:rPr lang="en-GB" sz="1900" b="1" dirty="0">
                <a:solidFill>
                  <a:srgbClr val="00B0F0"/>
                </a:solidFill>
              </a:rPr>
              <a:t>adds credibility to the argument </a:t>
            </a:r>
            <a:r>
              <a:rPr lang="en-GB" sz="1900" dirty="0"/>
              <a:t>and demonstrates that the writer has conducted research to support their claims. The evidence is also </a:t>
            </a:r>
            <a:r>
              <a:rPr lang="en-GB" sz="1900" b="1" dirty="0">
                <a:solidFill>
                  <a:srgbClr val="00B0F0"/>
                </a:solidFill>
              </a:rPr>
              <a:t>directly relevant to the topic </a:t>
            </a:r>
            <a:r>
              <a:rPr lang="en-GB" sz="1900" dirty="0"/>
              <a:t>and reinforces the importance of academic skills for comprehension of materials.</a:t>
            </a:r>
          </a:p>
          <a:p>
            <a:pPr marL="0" indent="0" algn="just">
              <a:buNone/>
            </a:pPr>
            <a:endParaRPr lang="en-GB" sz="800" b="1" dirty="0">
              <a:solidFill>
                <a:srgbClr val="00B0F0"/>
              </a:solidFill>
            </a:endParaRPr>
          </a:p>
          <a:p>
            <a:pPr marL="0" indent="0" algn="just">
              <a:buNone/>
            </a:pPr>
            <a:r>
              <a:rPr lang="en-GB" sz="1900" b="1" dirty="0">
                <a:solidFill>
                  <a:srgbClr val="00B0F0"/>
                </a:solidFill>
              </a:rPr>
              <a:t>L:</a:t>
            </a:r>
            <a:r>
              <a:rPr lang="en-GB" sz="1900" dirty="0"/>
              <a:t>. The last sentence </a:t>
            </a:r>
            <a:r>
              <a:rPr lang="en-GB" sz="1900" b="1" dirty="0">
                <a:solidFill>
                  <a:srgbClr val="00B0F0"/>
                </a:solidFill>
              </a:rPr>
              <a:t>links back to the main argument </a:t>
            </a:r>
            <a:r>
              <a:rPr lang="en-GB" sz="1900" dirty="0"/>
              <a:t>and summarises the paragraph. It </a:t>
            </a:r>
            <a:r>
              <a:rPr lang="en-GB" sz="1900" b="1" dirty="0">
                <a:solidFill>
                  <a:srgbClr val="00B0F0"/>
                </a:solidFill>
              </a:rPr>
              <a:t>reinforces</a:t>
            </a:r>
            <a:r>
              <a:rPr lang="en-GB" sz="1900" dirty="0"/>
              <a:t> the importance of developing academic skills without necessarily repeating too much.</a:t>
            </a:r>
            <a:endParaRPr lang="en-GB" sz="2000" dirty="0"/>
          </a:p>
        </p:txBody>
      </p:sp>
    </p:spTree>
    <p:extLst>
      <p:ext uri="{BB962C8B-B14F-4D97-AF65-F5344CB8AC3E}">
        <p14:creationId xmlns:p14="http://schemas.microsoft.com/office/powerpoint/2010/main" val="1766876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033B-3EC1-B010-B273-9D503AEE93C3}"/>
              </a:ext>
            </a:extLst>
          </p:cNvPr>
          <p:cNvSpPr>
            <a:spLocks noGrp="1"/>
          </p:cNvSpPr>
          <p:nvPr>
            <p:ph type="title"/>
          </p:nvPr>
        </p:nvSpPr>
        <p:spPr/>
        <p:txBody>
          <a:bodyPr/>
          <a:lstStyle/>
          <a:p>
            <a:r>
              <a:rPr lang="en-US" b="1">
                <a:solidFill>
                  <a:srgbClr val="173AFF"/>
                </a:solidFill>
              </a:rPr>
              <a:t>Activity 3</a:t>
            </a:r>
          </a:p>
        </p:txBody>
      </p:sp>
      <p:sp>
        <p:nvSpPr>
          <p:cNvPr id="3" name="Content Placeholder 2">
            <a:extLst>
              <a:ext uri="{FF2B5EF4-FFF2-40B4-BE49-F238E27FC236}">
                <a16:creationId xmlns:a16="http://schemas.microsoft.com/office/drawing/2014/main" id="{45D2C1D0-04FB-8F42-9B65-2012F476D5D3}"/>
              </a:ext>
            </a:extLst>
          </p:cNvPr>
          <p:cNvSpPr>
            <a:spLocks noGrp="1"/>
          </p:cNvSpPr>
          <p:nvPr>
            <p:ph idx="1"/>
          </p:nvPr>
        </p:nvSpPr>
        <p:spPr/>
        <p:txBody>
          <a:bodyPr/>
          <a:lstStyle/>
          <a:p>
            <a:r>
              <a:rPr lang="en-US"/>
              <a:t>Go to the worksheet and complete Activity 3 with a partner</a:t>
            </a:r>
          </a:p>
        </p:txBody>
      </p:sp>
      <p:sp>
        <p:nvSpPr>
          <p:cNvPr id="4" name="Date Placeholder 3">
            <a:extLst>
              <a:ext uri="{FF2B5EF4-FFF2-40B4-BE49-F238E27FC236}">
                <a16:creationId xmlns:a16="http://schemas.microsoft.com/office/drawing/2014/main" id="{F2B6E569-7C03-CE01-0420-DACC6279DCC5}"/>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2240061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70DD-944F-C6AF-0101-60B9C62F7797}"/>
              </a:ext>
            </a:extLst>
          </p:cNvPr>
          <p:cNvSpPr>
            <a:spLocks noGrp="1"/>
          </p:cNvSpPr>
          <p:nvPr>
            <p:ph type="title"/>
          </p:nvPr>
        </p:nvSpPr>
        <p:spPr>
          <a:xfrm>
            <a:off x="1146448" y="155228"/>
            <a:ext cx="6851104" cy="436910"/>
          </a:xfrm>
        </p:spPr>
        <p:txBody>
          <a:bodyPr/>
          <a:lstStyle/>
          <a:p>
            <a:r>
              <a:rPr lang="en-US" sz="3600" b="1">
                <a:solidFill>
                  <a:srgbClr val="173AFF"/>
                </a:solidFill>
              </a:rPr>
              <a:t>Activity 3: Answers</a:t>
            </a:r>
            <a:endParaRPr lang="en-US" sz="3600"/>
          </a:p>
        </p:txBody>
      </p:sp>
      <p:sp>
        <p:nvSpPr>
          <p:cNvPr id="3" name="Content Placeholder 2">
            <a:extLst>
              <a:ext uri="{FF2B5EF4-FFF2-40B4-BE49-F238E27FC236}">
                <a16:creationId xmlns:a16="http://schemas.microsoft.com/office/drawing/2014/main" id="{12E4DC9A-089F-71B1-E6FD-357821A1A516}"/>
              </a:ext>
            </a:extLst>
          </p:cNvPr>
          <p:cNvSpPr>
            <a:spLocks noGrp="1"/>
          </p:cNvSpPr>
          <p:nvPr>
            <p:ph idx="1"/>
          </p:nvPr>
        </p:nvSpPr>
        <p:spPr>
          <a:xfrm>
            <a:off x="284128" y="764704"/>
            <a:ext cx="8536343" cy="3916363"/>
          </a:xfrm>
        </p:spPr>
        <p:txBody>
          <a:bodyPr/>
          <a:lstStyle/>
          <a:p>
            <a:pPr algn="just"/>
            <a:r>
              <a:rPr lang="en-US" sz="2800" b="1" dirty="0">
                <a:solidFill>
                  <a:srgbClr val="173AFF"/>
                </a:solidFill>
              </a:rPr>
              <a:t>1)</a:t>
            </a:r>
            <a:r>
              <a:rPr lang="en-US" sz="2800" dirty="0"/>
              <a:t> and </a:t>
            </a:r>
            <a:r>
              <a:rPr lang="en-US" sz="2800" b="1" dirty="0">
                <a:solidFill>
                  <a:srgbClr val="173AFF"/>
                </a:solidFill>
              </a:rPr>
              <a:t>4) </a:t>
            </a:r>
            <a:r>
              <a:rPr lang="en-US" sz="2800" dirty="0"/>
              <a:t>are</a:t>
            </a:r>
            <a:r>
              <a:rPr lang="en-US" sz="2800" b="1" dirty="0"/>
              <a:t> </a:t>
            </a:r>
            <a:r>
              <a:rPr lang="en-US" sz="2800" b="1" dirty="0">
                <a:solidFill>
                  <a:srgbClr val="00B050"/>
                </a:solidFill>
              </a:rPr>
              <a:t>stronger</a:t>
            </a:r>
            <a:r>
              <a:rPr lang="en-US" sz="2800" b="1" dirty="0"/>
              <a:t> </a:t>
            </a:r>
            <a:r>
              <a:rPr lang="en-US" sz="2800" dirty="0"/>
              <a:t>topic sentences.</a:t>
            </a:r>
          </a:p>
          <a:p>
            <a:pPr algn="just"/>
            <a:r>
              <a:rPr lang="en-US" sz="2800" b="1" dirty="0">
                <a:solidFill>
                  <a:srgbClr val="FF0000"/>
                </a:solidFill>
              </a:rPr>
              <a:t>2) 3) 5) </a:t>
            </a:r>
            <a:r>
              <a:rPr lang="en-US" sz="2800" dirty="0"/>
              <a:t>are</a:t>
            </a:r>
            <a:r>
              <a:rPr lang="en-US" sz="2800" b="1" dirty="0">
                <a:solidFill>
                  <a:srgbClr val="FF0000"/>
                </a:solidFill>
              </a:rPr>
              <a:t> weaker </a:t>
            </a:r>
            <a:r>
              <a:rPr lang="en-US" sz="2800" dirty="0"/>
              <a:t>topic sentences</a:t>
            </a:r>
            <a:r>
              <a:rPr lang="en-US" sz="2000" dirty="0"/>
              <a:t>.</a:t>
            </a:r>
          </a:p>
          <a:p>
            <a:pPr marL="0" indent="0" algn="just">
              <a:buNone/>
            </a:pPr>
            <a:r>
              <a:rPr lang="en-US" sz="2000" dirty="0"/>
              <a:t>Why are 2) 3) 5)weak?</a:t>
            </a:r>
          </a:p>
          <a:p>
            <a:pPr algn="just">
              <a:buFontTx/>
              <a:buChar char="-"/>
            </a:pPr>
            <a:r>
              <a:rPr lang="en-US" sz="2000" dirty="0"/>
              <a:t>2) is </a:t>
            </a:r>
            <a:r>
              <a:rPr lang="en-US" sz="2000" b="1" dirty="0">
                <a:solidFill>
                  <a:srgbClr val="FF0000"/>
                </a:solidFill>
              </a:rPr>
              <a:t>vague</a:t>
            </a:r>
            <a:r>
              <a:rPr lang="en-US" sz="2000" dirty="0"/>
              <a:t> and does not give the reader a good idea of what the paragraph will be about. Because it is so general, the writer might start to write off topic.</a:t>
            </a:r>
          </a:p>
          <a:p>
            <a:pPr algn="just">
              <a:buFontTx/>
              <a:buChar char="-"/>
            </a:pPr>
            <a:r>
              <a:rPr lang="en-US" sz="2000" dirty="0"/>
              <a:t>3) is a </a:t>
            </a:r>
            <a:r>
              <a:rPr lang="en-US" sz="2000" b="1" dirty="0">
                <a:solidFill>
                  <a:srgbClr val="FF0000"/>
                </a:solidFill>
              </a:rPr>
              <a:t>definition/fact</a:t>
            </a:r>
            <a:r>
              <a:rPr lang="en-US" sz="2000" dirty="0"/>
              <a:t>. When a topic sentence is a definition or fact, there is nothing else to add to the paragraph. </a:t>
            </a:r>
            <a:r>
              <a:rPr lang="en-GB" sz="2000" dirty="0"/>
              <a:t>It also lacks a clear focus or argument</a:t>
            </a:r>
          </a:p>
          <a:p>
            <a:pPr algn="just">
              <a:buFont typeface="Arial"/>
              <a:buChar char="•"/>
            </a:pPr>
            <a:r>
              <a:rPr lang="en-GB" sz="2000" dirty="0"/>
              <a:t>5)</a:t>
            </a:r>
            <a:r>
              <a:rPr lang="en-GB" sz="2000" dirty="0">
                <a:ea typeface="+mn-lt"/>
                <a:cs typeface="+mn-lt"/>
              </a:rPr>
              <a:t> tries to cover too many ideas at once, making it unclear what the paragraph will actually focus on. A better version would choose just one clear focus</a:t>
            </a:r>
            <a:endParaRPr lang="en-GB" sz="2000" dirty="0"/>
          </a:p>
          <a:p>
            <a:pPr algn="just">
              <a:buFontTx/>
              <a:buChar char="-"/>
            </a:pPr>
            <a:r>
              <a:rPr lang="en-GB" sz="2000" dirty="0"/>
              <a:t>Additionally, it is better to write topic (and concluding!) sentences with your </a:t>
            </a:r>
            <a:r>
              <a:rPr lang="en-GB" sz="2000" b="1" dirty="0"/>
              <a:t>own</a:t>
            </a:r>
            <a:r>
              <a:rPr lang="en-GB" sz="2000" dirty="0"/>
              <a:t> words and to try and avoid using a citation if you can. This ensures that there is a good balance between you and your evidence in your writing.</a:t>
            </a:r>
            <a:endParaRPr lang="en-US" sz="2000" dirty="0"/>
          </a:p>
        </p:txBody>
      </p:sp>
      <p:sp>
        <p:nvSpPr>
          <p:cNvPr id="4" name="Date Placeholder 3">
            <a:extLst>
              <a:ext uri="{FF2B5EF4-FFF2-40B4-BE49-F238E27FC236}">
                <a16:creationId xmlns:a16="http://schemas.microsoft.com/office/drawing/2014/main" id="{969121D3-9E65-F613-9C4A-C9D0E55F181A}"/>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1324731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95D92-80E3-E0AA-0CBE-7ECE854991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C0C7B-3381-D9A5-BF02-356EE3B1BC98}"/>
              </a:ext>
            </a:extLst>
          </p:cNvPr>
          <p:cNvSpPr>
            <a:spLocks noGrp="1"/>
          </p:cNvSpPr>
          <p:nvPr>
            <p:ph type="title"/>
          </p:nvPr>
        </p:nvSpPr>
        <p:spPr/>
        <p:txBody>
          <a:bodyPr/>
          <a:lstStyle/>
          <a:p>
            <a:r>
              <a:rPr lang="en-US" b="1" dirty="0">
                <a:solidFill>
                  <a:srgbClr val="173AFF"/>
                </a:solidFill>
              </a:rPr>
              <a:t>Activity 4</a:t>
            </a:r>
          </a:p>
        </p:txBody>
      </p:sp>
      <p:sp>
        <p:nvSpPr>
          <p:cNvPr id="3" name="Content Placeholder 2">
            <a:extLst>
              <a:ext uri="{FF2B5EF4-FFF2-40B4-BE49-F238E27FC236}">
                <a16:creationId xmlns:a16="http://schemas.microsoft.com/office/drawing/2014/main" id="{EA82799A-0B67-5997-AEB3-0B7CEA33FA64}"/>
              </a:ext>
            </a:extLst>
          </p:cNvPr>
          <p:cNvSpPr>
            <a:spLocks noGrp="1"/>
          </p:cNvSpPr>
          <p:nvPr>
            <p:ph idx="1"/>
          </p:nvPr>
        </p:nvSpPr>
        <p:spPr/>
        <p:txBody>
          <a:bodyPr/>
          <a:lstStyle/>
          <a:p>
            <a:r>
              <a:rPr lang="en-US" dirty="0"/>
              <a:t>Go to the worksheet and complete </a:t>
            </a:r>
            <a:r>
              <a:rPr lang="en-US" b="1" dirty="0">
                <a:solidFill>
                  <a:srgbClr val="173AFF"/>
                </a:solidFill>
              </a:rPr>
              <a:t>Activity 4</a:t>
            </a:r>
            <a:r>
              <a:rPr lang="en-US" dirty="0"/>
              <a:t> with a partner</a:t>
            </a:r>
          </a:p>
        </p:txBody>
      </p:sp>
      <p:sp>
        <p:nvSpPr>
          <p:cNvPr id="4" name="Date Placeholder 3">
            <a:extLst>
              <a:ext uri="{FF2B5EF4-FFF2-40B4-BE49-F238E27FC236}">
                <a16:creationId xmlns:a16="http://schemas.microsoft.com/office/drawing/2014/main" id="{CABBC9F3-B23F-54F6-A544-0BF0E08B6B60}"/>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1736826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6D016-9BB7-042D-8E4A-11540A137943}"/>
              </a:ext>
            </a:extLst>
          </p:cNvPr>
          <p:cNvSpPr>
            <a:spLocks noGrp="1"/>
          </p:cNvSpPr>
          <p:nvPr>
            <p:ph type="title"/>
          </p:nvPr>
        </p:nvSpPr>
        <p:spPr>
          <a:xfrm>
            <a:off x="351183" y="-222319"/>
            <a:ext cx="8229600" cy="1143000"/>
          </a:xfrm>
        </p:spPr>
        <p:txBody>
          <a:bodyPr/>
          <a:lstStyle/>
          <a:p>
            <a:r>
              <a:rPr lang="en-US" sz="3200" b="1" dirty="0">
                <a:solidFill>
                  <a:srgbClr val="173AFF"/>
                </a:solidFill>
              </a:rPr>
              <a:t>Activity 4: Answers</a:t>
            </a:r>
          </a:p>
        </p:txBody>
      </p:sp>
      <p:sp>
        <p:nvSpPr>
          <p:cNvPr id="3" name="Content Placeholder 2">
            <a:extLst>
              <a:ext uri="{FF2B5EF4-FFF2-40B4-BE49-F238E27FC236}">
                <a16:creationId xmlns:a16="http://schemas.microsoft.com/office/drawing/2014/main" id="{88725F03-E848-DFAD-0E07-27ACD376020D}"/>
              </a:ext>
            </a:extLst>
          </p:cNvPr>
          <p:cNvSpPr>
            <a:spLocks noGrp="1"/>
          </p:cNvSpPr>
          <p:nvPr>
            <p:ph idx="1"/>
          </p:nvPr>
        </p:nvSpPr>
        <p:spPr>
          <a:xfrm>
            <a:off x="457200" y="738809"/>
            <a:ext cx="8229600" cy="3916363"/>
          </a:xfrm>
        </p:spPr>
        <p:txBody>
          <a:bodyPr/>
          <a:lstStyle/>
          <a:p>
            <a:pPr algn="just"/>
            <a:r>
              <a:rPr lang="en-GB" sz="1800" b="1">
                <a:solidFill>
                  <a:srgbClr val="1E17D4"/>
                </a:solidFill>
                <a:latin typeface="Calibri"/>
                <a:ea typeface="Calibri"/>
                <a:cs typeface="Calibri"/>
              </a:rPr>
              <a:t>Paragraph 1:</a:t>
            </a:r>
            <a:r>
              <a:rPr lang="en-GB" sz="1800">
                <a:latin typeface="Calibri"/>
                <a:ea typeface="Calibri"/>
                <a:cs typeface="Calibri"/>
              </a:rPr>
              <a:t> Receiving and using feedback helps students improve their academic writing. Reviewing teacher comments helps students identify areas to improve. Students who use feedback write clearer essays and get better grades, as shown by Johnson (2020).</a:t>
            </a:r>
            <a:r>
              <a:rPr lang="en-GB" sz="1800">
                <a:highlight>
                  <a:srgbClr val="FFFF00"/>
                </a:highlight>
                <a:latin typeface="Calibri"/>
                <a:ea typeface="Calibri"/>
                <a:cs typeface="Calibri"/>
              </a:rPr>
              <a:t> Good grades are important because they can influence future job opportunities and self-confidence. However, achieving good grades also depends on effective study habits and time management. </a:t>
            </a:r>
            <a:r>
              <a:rPr lang="en-GB" sz="1800">
                <a:latin typeface="Calibri"/>
                <a:ea typeface="Calibri"/>
                <a:cs typeface="Calibri"/>
              </a:rPr>
              <a:t>Using feedback effectively allows students to focus on specific weaknesses and make measurable progress. This shows that feedback is important for writing development.</a:t>
            </a:r>
            <a:endParaRPr lang="en-US" sz="1800">
              <a:latin typeface="Calibri"/>
              <a:ea typeface="Calibri"/>
              <a:cs typeface="Calibri"/>
            </a:endParaRPr>
          </a:p>
          <a:p>
            <a:pPr algn="just"/>
            <a:r>
              <a:rPr lang="en-GB" sz="1800" b="1" dirty="0">
                <a:solidFill>
                  <a:srgbClr val="1E17D4"/>
                </a:solidFill>
                <a:latin typeface="Calibri"/>
                <a:ea typeface="Calibri"/>
                <a:cs typeface="Calibri"/>
              </a:rPr>
              <a:t>Paragraph 2: </a:t>
            </a:r>
            <a:r>
              <a:rPr lang="en-GB" sz="1800" dirty="0">
                <a:latin typeface="Calibri"/>
                <a:ea typeface="Calibri"/>
                <a:cs typeface="Calibri"/>
              </a:rPr>
              <a:t>Effective note-taking improves exam preparation. For example, colour-coded notes can make studying more efficient. Organised notes help students remember key lecture points.</a:t>
            </a:r>
            <a:r>
              <a:rPr lang="en-GB" sz="1800" dirty="0">
                <a:highlight>
                  <a:srgbClr val="FFFF00"/>
                </a:highlight>
                <a:latin typeface="Calibri"/>
                <a:ea typeface="Calibri"/>
                <a:cs typeface="Calibri"/>
              </a:rPr>
              <a:t> In addition, many students believe that getting enough sleep before exams is essential for good performance. Some students also find that study groups help them understand topics better, although group sessions can sometimes lead to distractions.</a:t>
            </a:r>
            <a:r>
              <a:rPr lang="en-GB" sz="1800" dirty="0">
                <a:latin typeface="Calibri"/>
                <a:ea typeface="Calibri"/>
                <a:cs typeface="Calibri"/>
              </a:rPr>
              <a:t> According to Smith (2022), regularly reviewing organised notes helps students retain information and feel more confident during exams. Therefore, good note-taking supports better exam results.</a:t>
            </a:r>
            <a:endParaRPr lang="en-US" sz="1800" dirty="0">
              <a:latin typeface="Calibri"/>
              <a:ea typeface="Calibri"/>
              <a:cs typeface="Calibri"/>
            </a:endParaRPr>
          </a:p>
          <a:p>
            <a:endParaRPr lang="en-US" dirty="0"/>
          </a:p>
        </p:txBody>
      </p:sp>
      <p:sp>
        <p:nvSpPr>
          <p:cNvPr id="4" name="Date Placeholder 3">
            <a:extLst>
              <a:ext uri="{FF2B5EF4-FFF2-40B4-BE49-F238E27FC236}">
                <a16:creationId xmlns:a16="http://schemas.microsoft.com/office/drawing/2014/main" id="{41ABE15B-69DA-6812-6F27-27E92DEEB8CD}"/>
              </a:ext>
            </a:extLst>
          </p:cNvPr>
          <p:cNvSpPr>
            <a:spLocks noGrp="1"/>
          </p:cNvSpPr>
          <p:nvPr>
            <p:ph type="dt" sz="half" idx="10"/>
          </p:nvPr>
        </p:nvSpPr>
        <p:spPr/>
        <p:txBody>
          <a:bodyPr/>
          <a:lstStyle/>
          <a:p>
            <a:pPr>
              <a:defRPr/>
            </a:pPr>
            <a:fld id="{CDF502AA-C8CB-4132-B592-CA60B7C38ACE}" type="datetime1">
              <a:rPr lang="en-GB"/>
              <a:pPr>
                <a:defRPr/>
              </a:pPr>
              <a:t>02/07/2025</a:t>
            </a:fld>
            <a:endParaRPr lang="en-GB"/>
          </a:p>
        </p:txBody>
      </p:sp>
    </p:spTree>
    <p:extLst>
      <p:ext uri="{BB962C8B-B14F-4D97-AF65-F5344CB8AC3E}">
        <p14:creationId xmlns:p14="http://schemas.microsoft.com/office/powerpoint/2010/main" val="3013690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C8180-D0B5-0034-CC4F-F20286DFB448}"/>
              </a:ext>
            </a:extLst>
          </p:cNvPr>
          <p:cNvSpPr>
            <a:spLocks noGrp="1"/>
          </p:cNvSpPr>
          <p:nvPr>
            <p:ph type="title"/>
          </p:nvPr>
        </p:nvSpPr>
        <p:spPr/>
        <p:txBody>
          <a:bodyPr/>
          <a:lstStyle/>
          <a:p>
            <a:r>
              <a:rPr lang="en-US" b="1" dirty="0">
                <a:solidFill>
                  <a:srgbClr val="173AFF"/>
                </a:solidFill>
              </a:rPr>
              <a:t>Activity 5</a:t>
            </a:r>
          </a:p>
        </p:txBody>
      </p:sp>
      <p:sp>
        <p:nvSpPr>
          <p:cNvPr id="3" name="Content Placeholder 2">
            <a:extLst>
              <a:ext uri="{FF2B5EF4-FFF2-40B4-BE49-F238E27FC236}">
                <a16:creationId xmlns:a16="http://schemas.microsoft.com/office/drawing/2014/main" id="{1473C20F-AD98-1FC1-1655-70DC0B48A28C}"/>
              </a:ext>
            </a:extLst>
          </p:cNvPr>
          <p:cNvSpPr>
            <a:spLocks noGrp="1"/>
          </p:cNvSpPr>
          <p:nvPr>
            <p:ph idx="1"/>
          </p:nvPr>
        </p:nvSpPr>
        <p:spPr/>
        <p:txBody>
          <a:bodyPr/>
          <a:lstStyle/>
          <a:p>
            <a:r>
              <a:rPr lang="en-US" dirty="0"/>
              <a:t>Go to the worksheet and complete </a:t>
            </a:r>
            <a:r>
              <a:rPr lang="en-US" b="1" dirty="0">
                <a:solidFill>
                  <a:srgbClr val="173AFF"/>
                </a:solidFill>
              </a:rPr>
              <a:t>Activity 5</a:t>
            </a:r>
          </a:p>
        </p:txBody>
      </p:sp>
      <p:sp>
        <p:nvSpPr>
          <p:cNvPr id="4" name="Date Placeholder 3">
            <a:extLst>
              <a:ext uri="{FF2B5EF4-FFF2-40B4-BE49-F238E27FC236}">
                <a16:creationId xmlns:a16="http://schemas.microsoft.com/office/drawing/2014/main" id="{2031B2D2-90C9-7440-5728-A8393C07CECD}"/>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4029729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6670-4306-5CF5-A8EB-79720736C178}"/>
              </a:ext>
            </a:extLst>
          </p:cNvPr>
          <p:cNvSpPr>
            <a:spLocks noGrp="1"/>
          </p:cNvSpPr>
          <p:nvPr>
            <p:ph type="title"/>
          </p:nvPr>
        </p:nvSpPr>
        <p:spPr>
          <a:xfrm>
            <a:off x="1047936" y="170634"/>
            <a:ext cx="6995120" cy="148878"/>
          </a:xfrm>
        </p:spPr>
        <p:txBody>
          <a:bodyPr/>
          <a:lstStyle/>
          <a:p>
            <a:r>
              <a:rPr lang="en-US" sz="3200" b="1" dirty="0">
                <a:solidFill>
                  <a:srgbClr val="173AFF"/>
                </a:solidFill>
              </a:rPr>
              <a:t>Activity 5 Answers</a:t>
            </a:r>
          </a:p>
        </p:txBody>
      </p:sp>
      <p:sp>
        <p:nvSpPr>
          <p:cNvPr id="3" name="Content Placeholder 2">
            <a:extLst>
              <a:ext uri="{FF2B5EF4-FFF2-40B4-BE49-F238E27FC236}">
                <a16:creationId xmlns:a16="http://schemas.microsoft.com/office/drawing/2014/main" id="{CFB525B4-F3C6-A92E-5B94-E9864C12942E}"/>
              </a:ext>
            </a:extLst>
          </p:cNvPr>
          <p:cNvSpPr>
            <a:spLocks noGrp="1"/>
          </p:cNvSpPr>
          <p:nvPr>
            <p:ph idx="1"/>
          </p:nvPr>
        </p:nvSpPr>
        <p:spPr>
          <a:xfrm>
            <a:off x="457200" y="532179"/>
            <a:ext cx="8229600" cy="4680520"/>
          </a:xfrm>
        </p:spPr>
        <p:txBody>
          <a:bodyPr/>
          <a:lstStyle/>
          <a:p>
            <a:r>
              <a:rPr lang="en-US" sz="2600" b="1" dirty="0">
                <a:solidFill>
                  <a:srgbClr val="FF0000"/>
                </a:solidFill>
              </a:rPr>
              <a:t>1</a:t>
            </a:r>
            <a:r>
              <a:rPr lang="en-US" sz="2600" dirty="0"/>
              <a:t> and </a:t>
            </a:r>
            <a:r>
              <a:rPr lang="en-US" sz="2600" b="1" dirty="0">
                <a:solidFill>
                  <a:srgbClr val="FF0000"/>
                </a:solidFill>
              </a:rPr>
              <a:t>3</a:t>
            </a:r>
            <a:r>
              <a:rPr lang="en-US" sz="2600" dirty="0"/>
              <a:t> have </a:t>
            </a:r>
            <a:r>
              <a:rPr lang="en-US" sz="2600"/>
              <a:t>weaker linking </a:t>
            </a:r>
            <a:r>
              <a:rPr lang="en-US" sz="2600" dirty="0"/>
              <a:t>sentences</a:t>
            </a:r>
          </a:p>
          <a:p>
            <a:pPr marL="0" indent="0">
              <a:buNone/>
            </a:pPr>
            <a:r>
              <a:rPr lang="en-US" sz="2600" dirty="0"/>
              <a:t>Why?</a:t>
            </a:r>
          </a:p>
          <a:p>
            <a:r>
              <a:rPr lang="en-GB" sz="2600" b="1" dirty="0"/>
              <a:t>Vague Restatement/Overly general: </a:t>
            </a:r>
            <a:r>
              <a:rPr lang="en-GB" sz="2600" dirty="0"/>
              <a:t>"This means that there are many things to consider.” (Also see “In conclusion, this is an important topic” “Overall, the subject is quite complicated”)</a:t>
            </a:r>
          </a:p>
          <a:p>
            <a:r>
              <a:rPr lang="en-GB" sz="2600" b="1" dirty="0"/>
              <a:t>Unnecessary Repetition: "</a:t>
            </a:r>
            <a:r>
              <a:rPr lang="en-GB" sz="2600" b="0" dirty="0">
                <a:effectLst/>
                <a:latin typeface="Aptos" panose="020B0004020202020204" pitchFamily="34" charset="0"/>
                <a:ea typeface="Times New Roman" panose="02020603050405020304" pitchFamily="18" charset="0"/>
              </a:rPr>
              <a:t>Stress is something all students deal with.</a:t>
            </a:r>
            <a:r>
              <a:rPr lang="en-GB" sz="2600" dirty="0">
                <a:latin typeface="Times New Roman" panose="02020603050405020304" pitchFamily="18" charset="0"/>
                <a:ea typeface="Times New Roman" panose="02020603050405020304" pitchFamily="18" charset="0"/>
              </a:rPr>
              <a:t>”</a:t>
            </a:r>
            <a:r>
              <a:rPr lang="en-GB" sz="2600" b="1" dirty="0"/>
              <a:t> (see also: </a:t>
            </a:r>
            <a:r>
              <a:rPr lang="en-GB" sz="2600" dirty="0"/>
              <a:t>"In summary, the evidence shows the same point again.”; “To sum up, this relates to the main idea.”)</a:t>
            </a:r>
          </a:p>
          <a:p>
            <a:r>
              <a:rPr lang="en-GB" sz="2600" dirty="0"/>
              <a:t>These are not the </a:t>
            </a:r>
            <a:r>
              <a:rPr lang="en-GB" sz="2600" i="1" dirty="0"/>
              <a:t>only </a:t>
            </a:r>
            <a:r>
              <a:rPr lang="en-GB" sz="2600" dirty="0"/>
              <a:t>problems students face with conclusions, but they are two of the most common!</a:t>
            </a:r>
            <a:endParaRPr lang="en-GB" sz="2600" i="1" dirty="0"/>
          </a:p>
          <a:p>
            <a:pPr marL="0" indent="0">
              <a:buNone/>
            </a:pPr>
            <a:endParaRPr lang="en-US" dirty="0"/>
          </a:p>
        </p:txBody>
      </p:sp>
      <p:sp>
        <p:nvSpPr>
          <p:cNvPr id="4" name="Date Placeholder 3">
            <a:extLst>
              <a:ext uri="{FF2B5EF4-FFF2-40B4-BE49-F238E27FC236}">
                <a16:creationId xmlns:a16="http://schemas.microsoft.com/office/drawing/2014/main" id="{14F22D67-A105-6367-DED0-151E34A20289}"/>
              </a:ext>
            </a:extLst>
          </p:cNvPr>
          <p:cNvSpPr>
            <a:spLocks noGrp="1"/>
          </p:cNvSpPr>
          <p:nvPr>
            <p:ph type="dt" sz="half" idx="10"/>
          </p:nvPr>
        </p:nvSpPr>
        <p:spPr/>
        <p:txBody>
          <a:bodyPr/>
          <a:lstStyle/>
          <a:p>
            <a:pPr>
              <a:defRPr/>
            </a:pPr>
            <a:fld id="{CDF502AA-C8CB-4132-B592-CA60B7C38ACE}" type="datetime1">
              <a:rPr lang="en-GB" smtClean="0"/>
              <a:pPr>
                <a:defRPr/>
              </a:pPr>
              <a:t>02/07/2025</a:t>
            </a:fld>
            <a:endParaRPr lang="en-GB"/>
          </a:p>
        </p:txBody>
      </p:sp>
    </p:spTree>
    <p:extLst>
      <p:ext uri="{BB962C8B-B14F-4D97-AF65-F5344CB8AC3E}">
        <p14:creationId xmlns:p14="http://schemas.microsoft.com/office/powerpoint/2010/main" val="3858614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8D36-DC1D-C4C1-D699-9E5A43CDA7C5}"/>
              </a:ext>
            </a:extLst>
          </p:cNvPr>
          <p:cNvSpPr>
            <a:spLocks noGrp="1"/>
          </p:cNvSpPr>
          <p:nvPr>
            <p:ph type="title"/>
          </p:nvPr>
        </p:nvSpPr>
        <p:spPr>
          <a:xfrm>
            <a:off x="457200" y="-107564"/>
            <a:ext cx="8229600" cy="1143000"/>
          </a:xfrm>
        </p:spPr>
        <p:txBody>
          <a:bodyPr/>
          <a:lstStyle/>
          <a:p>
            <a:r>
              <a:rPr lang="en-US"/>
              <a:t>Your Turn</a:t>
            </a:r>
          </a:p>
        </p:txBody>
      </p:sp>
      <p:sp>
        <p:nvSpPr>
          <p:cNvPr id="3" name="Content Placeholder 2">
            <a:extLst>
              <a:ext uri="{FF2B5EF4-FFF2-40B4-BE49-F238E27FC236}">
                <a16:creationId xmlns:a16="http://schemas.microsoft.com/office/drawing/2014/main" id="{CB551E06-63AD-A906-E27B-990C4C7B7FB9}"/>
              </a:ext>
            </a:extLst>
          </p:cNvPr>
          <p:cNvSpPr>
            <a:spLocks noGrp="1"/>
          </p:cNvSpPr>
          <p:nvPr>
            <p:ph idx="1"/>
          </p:nvPr>
        </p:nvSpPr>
        <p:spPr>
          <a:xfrm>
            <a:off x="457200" y="756471"/>
            <a:ext cx="8229600" cy="3916363"/>
          </a:xfrm>
        </p:spPr>
        <p:txBody>
          <a:bodyPr/>
          <a:lstStyle/>
          <a:p>
            <a:pPr marL="0" indent="0">
              <a:buNone/>
            </a:pPr>
            <a:r>
              <a:rPr lang="en-US" dirty="0"/>
              <a:t>Now look at the paragraph you wrote at the beginning of the class. </a:t>
            </a:r>
          </a:p>
          <a:p>
            <a:pPr marL="0" indent="0">
              <a:buNone/>
            </a:pPr>
            <a:r>
              <a:rPr lang="en-GB" sz="1800" b="1" dirty="0"/>
              <a:t>write a paragraph about the importance of a healthy work/life balance while at university OR at work (not both!). Do not use your phones or the internet to look up ideas-just use your own!</a:t>
            </a:r>
            <a:endParaRPr lang="en-US" sz="1800" b="1" dirty="0"/>
          </a:p>
          <a:p>
            <a:r>
              <a:rPr lang="en-US" sz="2800" dirty="0"/>
              <a:t>Does it follow the TEEL structure? </a:t>
            </a:r>
          </a:p>
          <a:p>
            <a:r>
              <a:rPr lang="en-US" sz="2800" dirty="0"/>
              <a:t>Do you have a strong or weak topic sentence?</a:t>
            </a:r>
          </a:p>
          <a:p>
            <a:r>
              <a:rPr lang="en-US" sz="2800" dirty="0"/>
              <a:t>What examples did you provide?</a:t>
            </a:r>
          </a:p>
          <a:p>
            <a:r>
              <a:rPr lang="en-US" sz="2800" dirty="0"/>
              <a:t>Do you conclude the paragraph well?</a:t>
            </a:r>
          </a:p>
          <a:p>
            <a:pPr marL="0" indent="0">
              <a:buNone/>
            </a:pPr>
            <a:r>
              <a:rPr lang="en-US" sz="2800" dirty="0"/>
              <a:t>Take 10 minutes to edit your paragraph or rewrite it according to TEEL</a:t>
            </a:r>
          </a:p>
        </p:txBody>
      </p:sp>
      <p:sp>
        <p:nvSpPr>
          <p:cNvPr id="4" name="Date Placeholder 3">
            <a:extLst>
              <a:ext uri="{FF2B5EF4-FFF2-40B4-BE49-F238E27FC236}">
                <a16:creationId xmlns:a16="http://schemas.microsoft.com/office/drawing/2014/main" id="{C1888C3C-9E11-D954-D872-5E0CFC512836}"/>
              </a:ext>
            </a:extLst>
          </p:cNvPr>
          <p:cNvSpPr>
            <a:spLocks noGrp="1"/>
          </p:cNvSpPr>
          <p:nvPr>
            <p:ph type="dt" sz="half" idx="10"/>
          </p:nvPr>
        </p:nvSpPr>
        <p:spPr/>
        <p:txBody>
          <a:bodyPr/>
          <a:lstStyle/>
          <a:p>
            <a:pPr>
              <a:defRPr/>
            </a:pPr>
            <a:fld id="{CDF502AA-C8CB-4132-B592-CA60B7C38ACE}" type="datetime1">
              <a:rPr lang="en-GB"/>
              <a:pPr>
                <a:defRPr/>
              </a:pPr>
              <a:t>02/07/2025</a:t>
            </a:fld>
            <a:endParaRPr lang="en-GB"/>
          </a:p>
        </p:txBody>
      </p:sp>
    </p:spTree>
    <p:extLst>
      <p:ext uri="{BB962C8B-B14F-4D97-AF65-F5344CB8AC3E}">
        <p14:creationId xmlns:p14="http://schemas.microsoft.com/office/powerpoint/2010/main" val="788406959"/>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406</TotalTime>
  <Words>2270</Words>
  <Application>Microsoft Office PowerPoint</Application>
  <PresentationFormat>On-screen Show (4:3)</PresentationFormat>
  <Paragraphs>145</Paragraphs>
  <Slides>13</Slides>
  <Notes>0</Notes>
  <HiddenSlides>0</HiddenSlides>
  <MMClips>0</MMClips>
  <ScaleCrop>false</ScaleCrop>
  <HeadingPairs>
    <vt:vector size="4" baseType="variant">
      <vt:variant>
        <vt:lpstr>Theme</vt:lpstr>
      </vt:variant>
      <vt:variant>
        <vt:i4>3</vt:i4>
      </vt:variant>
      <vt:variant>
        <vt:lpstr>Slide Titles</vt:lpstr>
      </vt:variant>
      <vt:variant>
        <vt:i4>13</vt:i4>
      </vt:variant>
    </vt:vector>
  </HeadingPairs>
  <TitlesOfParts>
    <vt:vector size="16" baseType="lpstr">
      <vt:lpstr>1_20140311PresentationUWTSDTemplate</vt:lpstr>
      <vt:lpstr>20140311PresentationUWTSDTemplate</vt:lpstr>
      <vt:lpstr>2_20140311PresentationUWTSDTemplate</vt:lpstr>
      <vt:lpstr> LCHS4001  Academic and Employability Skills  </vt:lpstr>
      <vt:lpstr>Activity 1 </vt:lpstr>
      <vt:lpstr>Activity 1 Answers </vt:lpstr>
      <vt:lpstr>Activity 2 </vt:lpstr>
      <vt:lpstr>PowerPoint Presentation</vt:lpstr>
      <vt:lpstr>PowerPoint Presentation</vt:lpstr>
      <vt:lpstr>Activity 3</vt:lpstr>
      <vt:lpstr>Activity 3: Answers</vt:lpstr>
      <vt:lpstr>Activity 4</vt:lpstr>
      <vt:lpstr>Activity 4: Answers</vt:lpstr>
      <vt:lpstr>Activity 5</vt:lpstr>
      <vt:lpstr>Activity 5 Answers</vt:lpstr>
      <vt:lpstr>Your Turn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Naomi Doerge</cp:lastModifiedBy>
  <cp:revision>86</cp:revision>
  <dcterms:created xsi:type="dcterms:W3CDTF">2012-10-20T16:04:33Z</dcterms:created>
  <dcterms:modified xsi:type="dcterms:W3CDTF">2025-07-02T14:53:02Z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2024-05-20T13:40:42Z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17600f9c-6b43-4a24-a45d-afcdcf5a5e78</vt:lpwstr>
  </property>
  <property fmtid="{D5CDD505-2E9C-101B-9397-08002B2CF9AE}" pid="8" name="MSIP_Label_9762d7e7-4474-4a67-9ef6-3d4dc52b0ea7_ContentBits">
    <vt:lpwstr>0</vt:lpwstr>
  </property>
</Properties>
</file>