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diagrams/layout1.xml" ContentType="application/vnd.openxmlformats-officedocument.drawingml.diagram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diagrams/data1.xml" ContentType="application/vnd.openxmlformats-officedocument.drawingml.diagramData+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Override PartName="/ppt/diagrams/quickStyle1.xml" ContentType="application/vnd.openxmlformats-officedocument.drawingml.diagramStyle+xml"/>
  <Default Extension="jpeg" ContentType="image/jpeg"/>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Default Extension="gif" ContentType="image/gif"/>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75" r:id="rId2"/>
    <p:sldId id="257" r:id="rId3"/>
    <p:sldId id="259" r:id="rId4"/>
    <p:sldId id="260" r:id="rId5"/>
    <p:sldId id="261" r:id="rId6"/>
    <p:sldId id="262" r:id="rId7"/>
    <p:sldId id="263" r:id="rId8"/>
    <p:sldId id="264" r:id="rId9"/>
    <p:sldId id="266" r:id="rId10"/>
    <p:sldId id="268" r:id="rId11"/>
    <p:sldId id="269" r:id="rId12"/>
    <p:sldId id="270" r:id="rId13"/>
    <p:sldId id="271" r:id="rId14"/>
    <p:sldId id="272" r:id="rId15"/>
    <p:sldId id="273" r:id="rId16"/>
    <p:sldId id="274" r:id="rId17"/>
    <p:sldId id="267" r:id="rId18"/>
    <p:sldId id="276" r:id="rId19"/>
    <p:sldId id="277" r:id="rId20"/>
    <p:sldId id="278" r:id="rId21"/>
    <p:sldId id="279" r:id="rId22"/>
    <p:sldId id="265" r:id="rId23"/>
    <p:sldId id="280" r:id="rId24"/>
    <p:sldId id="281"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860" autoAdjust="0"/>
  </p:normalViewPr>
  <p:slideViewPr>
    <p:cSldViewPr>
      <p:cViewPr varScale="1">
        <p:scale>
          <a:sx n="66" d="100"/>
          <a:sy n="66" d="100"/>
        </p:scale>
        <p:origin x="-1506"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12D288-B24E-492B-AE19-DEB2E9085932}" type="doc">
      <dgm:prSet loTypeId="urn:microsoft.com/office/officeart/2005/8/layout/pyramid4" loCatId="relationship" qsTypeId="urn:microsoft.com/office/officeart/2005/8/quickstyle/simple1" qsCatId="simple" csTypeId="urn:microsoft.com/office/officeart/2005/8/colors/accent1_2" csCatId="accent1" phldr="1"/>
      <dgm:spPr/>
      <dgm:t>
        <a:bodyPr/>
        <a:lstStyle/>
        <a:p>
          <a:endParaRPr lang="en-GB"/>
        </a:p>
      </dgm:t>
    </dgm:pt>
    <dgm:pt modelId="{9D75E28C-B17D-46F3-9BEB-48D595F78957}">
      <dgm:prSet phldrT="[Text]" custT="1"/>
      <dgm:spPr>
        <a:gradFill flip="none" rotWithShape="1">
          <a:gsLst>
            <a:gs pos="0">
              <a:srgbClr val="8488C4"/>
            </a:gs>
            <a:gs pos="53000">
              <a:srgbClr val="D4DEFF"/>
            </a:gs>
            <a:gs pos="83000">
              <a:srgbClr val="D4DEFF"/>
            </a:gs>
            <a:gs pos="100000">
              <a:srgbClr val="96AB94"/>
            </a:gs>
          </a:gsLst>
          <a:lin ang="13500000" scaled="1"/>
          <a:tileRect/>
        </a:gradFill>
      </dgm:spPr>
      <dgm:t>
        <a:bodyPr/>
        <a:lstStyle/>
        <a:p>
          <a:r>
            <a:rPr lang="en-GB" sz="1000" baseline="0" dirty="0" smtClean="0">
              <a:solidFill>
                <a:schemeClr val="tx1"/>
              </a:solidFill>
            </a:rPr>
            <a:t>Goal</a:t>
          </a:r>
        </a:p>
        <a:p>
          <a:endParaRPr lang="en-GB" sz="1000" baseline="0" dirty="0" smtClean="0">
            <a:solidFill>
              <a:schemeClr val="tx1"/>
            </a:solidFill>
          </a:endParaRPr>
        </a:p>
        <a:p>
          <a:endParaRPr lang="en-GB" sz="1000" baseline="0" dirty="0" smtClean="0">
            <a:solidFill>
              <a:schemeClr val="tx1"/>
            </a:solidFill>
          </a:endParaRPr>
        </a:p>
        <a:p>
          <a:endParaRPr lang="en-GB" sz="1000" baseline="0" dirty="0" smtClean="0">
            <a:solidFill>
              <a:schemeClr val="tx1"/>
            </a:solidFill>
          </a:endParaRPr>
        </a:p>
        <a:p>
          <a:r>
            <a:rPr lang="en-GB" sz="1000" baseline="0" dirty="0" smtClean="0">
              <a:solidFill>
                <a:schemeClr val="tx1"/>
              </a:solidFill>
            </a:rPr>
            <a:t>Objectives</a:t>
          </a:r>
        </a:p>
        <a:p>
          <a:endParaRPr lang="en-GB" sz="1000" baseline="0" dirty="0" smtClean="0">
            <a:solidFill>
              <a:schemeClr val="tx1"/>
            </a:solidFill>
          </a:endParaRPr>
        </a:p>
        <a:p>
          <a:endParaRPr lang="en-GB" sz="1000" baseline="0" dirty="0">
            <a:solidFill>
              <a:schemeClr val="tx1"/>
            </a:solidFill>
          </a:endParaRPr>
        </a:p>
      </dgm:t>
    </dgm:pt>
    <dgm:pt modelId="{877023CC-43D8-44BE-92E6-A19E4D2A2712}" type="parTrans" cxnId="{C8AB0E77-6457-4A8D-8533-CEE107C65F41}">
      <dgm:prSet/>
      <dgm:spPr/>
      <dgm:t>
        <a:bodyPr/>
        <a:lstStyle/>
        <a:p>
          <a:endParaRPr lang="en-GB"/>
        </a:p>
      </dgm:t>
    </dgm:pt>
    <dgm:pt modelId="{6A13050E-B721-407E-81FB-388C1EF05A87}" type="sibTrans" cxnId="{C8AB0E77-6457-4A8D-8533-CEE107C65F41}">
      <dgm:prSet/>
      <dgm:spPr/>
      <dgm:t>
        <a:bodyPr/>
        <a:lstStyle/>
        <a:p>
          <a:endParaRPr lang="en-GB"/>
        </a:p>
      </dgm:t>
    </dgm:pt>
    <dgm:pt modelId="{09DDE4E1-06FB-49E1-97AF-565671222271}">
      <dgm:prSet phldrT="[Text]" custT="1"/>
      <dgm:spPr>
        <a:gradFill flip="none" rotWithShape="1">
          <a:gsLst>
            <a:gs pos="0">
              <a:srgbClr val="8488C4"/>
            </a:gs>
            <a:gs pos="53000">
              <a:srgbClr val="D4DEFF"/>
            </a:gs>
            <a:gs pos="83000">
              <a:srgbClr val="D4DEFF"/>
            </a:gs>
            <a:gs pos="100000">
              <a:srgbClr val="96AB94"/>
            </a:gs>
          </a:gsLst>
          <a:lin ang="13500000" scaled="1"/>
          <a:tileRect/>
        </a:gradFill>
      </dgm:spPr>
      <dgm:t>
        <a:bodyPr/>
        <a:lstStyle/>
        <a:p>
          <a:r>
            <a:rPr lang="en-GB" sz="1000" baseline="0" dirty="0" smtClean="0">
              <a:solidFill>
                <a:schemeClr val="tx1"/>
              </a:solidFill>
            </a:rPr>
            <a:t>Requirements</a:t>
          </a:r>
          <a:endParaRPr lang="en-GB" sz="1000" baseline="0" dirty="0">
            <a:solidFill>
              <a:schemeClr val="tx1"/>
            </a:solidFill>
          </a:endParaRPr>
        </a:p>
      </dgm:t>
    </dgm:pt>
    <dgm:pt modelId="{A12525BF-DF1F-4556-962C-46E73D02E5B5}" type="parTrans" cxnId="{78FD0F85-F141-4305-838B-0589A3C9C8F0}">
      <dgm:prSet/>
      <dgm:spPr/>
      <dgm:t>
        <a:bodyPr/>
        <a:lstStyle/>
        <a:p>
          <a:endParaRPr lang="en-GB"/>
        </a:p>
      </dgm:t>
    </dgm:pt>
    <dgm:pt modelId="{82063AC2-BC73-4AA7-AB1D-66BA93A48129}" type="sibTrans" cxnId="{78FD0F85-F141-4305-838B-0589A3C9C8F0}">
      <dgm:prSet/>
      <dgm:spPr/>
      <dgm:t>
        <a:bodyPr/>
        <a:lstStyle/>
        <a:p>
          <a:endParaRPr lang="en-GB"/>
        </a:p>
      </dgm:t>
    </dgm:pt>
    <dgm:pt modelId="{25943B85-C570-4E99-90F6-789951B059D4}">
      <dgm:prSet phldrT="[Text]" custT="1"/>
      <dgm:spPr>
        <a:gradFill flip="none" rotWithShape="1">
          <a:gsLst>
            <a:gs pos="0">
              <a:srgbClr val="8488C4"/>
            </a:gs>
            <a:gs pos="53000">
              <a:srgbClr val="D4DEFF"/>
            </a:gs>
            <a:gs pos="83000">
              <a:srgbClr val="D4DEFF"/>
            </a:gs>
            <a:gs pos="100000">
              <a:srgbClr val="96AB94"/>
            </a:gs>
          </a:gsLst>
          <a:lin ang="13500000" scaled="1"/>
          <a:tileRect/>
        </a:gradFill>
      </dgm:spPr>
      <dgm:t>
        <a:bodyPr/>
        <a:lstStyle/>
        <a:p>
          <a:r>
            <a:rPr lang="en-GB" sz="1000" baseline="0" dirty="0" smtClean="0">
              <a:solidFill>
                <a:schemeClr val="tx1"/>
              </a:solidFill>
            </a:rPr>
            <a:t>Deliverables</a:t>
          </a:r>
          <a:endParaRPr lang="en-GB" sz="1000" baseline="0" dirty="0">
            <a:solidFill>
              <a:schemeClr val="tx1"/>
            </a:solidFill>
          </a:endParaRPr>
        </a:p>
      </dgm:t>
    </dgm:pt>
    <dgm:pt modelId="{F4549F12-6FD5-4C8E-B702-5620140EF601}" type="parTrans" cxnId="{7CA9BF9E-CAD3-4572-8997-E5B282BFB499}">
      <dgm:prSet/>
      <dgm:spPr/>
      <dgm:t>
        <a:bodyPr/>
        <a:lstStyle/>
        <a:p>
          <a:endParaRPr lang="en-GB"/>
        </a:p>
      </dgm:t>
    </dgm:pt>
    <dgm:pt modelId="{A426EC0B-29ED-4D13-AE5D-5C9A0805E2D0}" type="sibTrans" cxnId="{7CA9BF9E-CAD3-4572-8997-E5B282BFB499}">
      <dgm:prSet/>
      <dgm:spPr/>
      <dgm:t>
        <a:bodyPr/>
        <a:lstStyle/>
        <a:p>
          <a:endParaRPr lang="en-GB"/>
        </a:p>
      </dgm:t>
    </dgm:pt>
    <dgm:pt modelId="{11E90C43-83A4-4492-A83A-53301B63FDF5}">
      <dgm:prSet phldrT="[Text]" custT="1"/>
      <dgm:spPr>
        <a:gradFill flip="none" rotWithShape="1">
          <a:gsLst>
            <a:gs pos="0">
              <a:srgbClr val="8488C4"/>
            </a:gs>
            <a:gs pos="53000">
              <a:srgbClr val="D4DEFF"/>
            </a:gs>
            <a:gs pos="83000">
              <a:srgbClr val="D4DEFF"/>
            </a:gs>
            <a:gs pos="100000">
              <a:srgbClr val="96AB94"/>
            </a:gs>
          </a:gsLst>
          <a:lin ang="13500000" scaled="1"/>
          <a:tileRect/>
        </a:gradFill>
      </dgm:spPr>
      <dgm:t>
        <a:bodyPr/>
        <a:lstStyle/>
        <a:p>
          <a:r>
            <a:rPr lang="en-GB" sz="1000" baseline="0" dirty="0" smtClean="0">
              <a:solidFill>
                <a:schemeClr val="tx1"/>
              </a:solidFill>
            </a:rPr>
            <a:t>Work</a:t>
          </a:r>
          <a:endParaRPr lang="en-GB" sz="1000" baseline="0" dirty="0">
            <a:solidFill>
              <a:schemeClr val="tx1"/>
            </a:solidFill>
          </a:endParaRPr>
        </a:p>
      </dgm:t>
    </dgm:pt>
    <dgm:pt modelId="{933D0E94-A647-435F-87A4-68CDA075D61A}" type="parTrans" cxnId="{89454DF2-FDAB-4E77-B83D-3FC9B881B793}">
      <dgm:prSet/>
      <dgm:spPr/>
      <dgm:t>
        <a:bodyPr/>
        <a:lstStyle/>
        <a:p>
          <a:endParaRPr lang="en-GB"/>
        </a:p>
      </dgm:t>
    </dgm:pt>
    <dgm:pt modelId="{2773564F-7705-4861-A0B4-7A5C54BCFD32}" type="sibTrans" cxnId="{89454DF2-FDAB-4E77-B83D-3FC9B881B793}">
      <dgm:prSet/>
      <dgm:spPr/>
      <dgm:t>
        <a:bodyPr/>
        <a:lstStyle/>
        <a:p>
          <a:endParaRPr lang="en-GB"/>
        </a:p>
      </dgm:t>
    </dgm:pt>
    <dgm:pt modelId="{78F09D67-C0B1-435C-A36A-71B5CB6B3A8F}" type="pres">
      <dgm:prSet presAssocID="{1C12D288-B24E-492B-AE19-DEB2E9085932}" presName="compositeShape" presStyleCnt="0">
        <dgm:presLayoutVars>
          <dgm:chMax val="9"/>
          <dgm:dir/>
          <dgm:resizeHandles val="exact"/>
        </dgm:presLayoutVars>
      </dgm:prSet>
      <dgm:spPr/>
      <dgm:t>
        <a:bodyPr/>
        <a:lstStyle/>
        <a:p>
          <a:endParaRPr lang="en-GB"/>
        </a:p>
      </dgm:t>
    </dgm:pt>
    <dgm:pt modelId="{1F3F0081-2B2C-4EF1-AEF1-3F1AB7D7EF18}" type="pres">
      <dgm:prSet presAssocID="{1C12D288-B24E-492B-AE19-DEB2E9085932}" presName="triangle1" presStyleLbl="node1" presStyleIdx="0" presStyleCnt="4">
        <dgm:presLayoutVars>
          <dgm:bulletEnabled val="1"/>
        </dgm:presLayoutVars>
      </dgm:prSet>
      <dgm:spPr/>
      <dgm:t>
        <a:bodyPr/>
        <a:lstStyle/>
        <a:p>
          <a:endParaRPr lang="en-GB"/>
        </a:p>
      </dgm:t>
    </dgm:pt>
    <dgm:pt modelId="{9E3A98BF-B962-4C88-A3F4-CE0A9C609CD9}" type="pres">
      <dgm:prSet presAssocID="{1C12D288-B24E-492B-AE19-DEB2E9085932}" presName="triangle2" presStyleLbl="node1" presStyleIdx="1" presStyleCnt="4">
        <dgm:presLayoutVars>
          <dgm:bulletEnabled val="1"/>
        </dgm:presLayoutVars>
      </dgm:prSet>
      <dgm:spPr/>
      <dgm:t>
        <a:bodyPr/>
        <a:lstStyle/>
        <a:p>
          <a:endParaRPr lang="en-GB"/>
        </a:p>
      </dgm:t>
    </dgm:pt>
    <dgm:pt modelId="{9159F311-1A1A-42F0-95D9-1D01F205FFC7}" type="pres">
      <dgm:prSet presAssocID="{1C12D288-B24E-492B-AE19-DEB2E9085932}" presName="triangle3" presStyleLbl="node1" presStyleIdx="2" presStyleCnt="4">
        <dgm:presLayoutVars>
          <dgm:bulletEnabled val="1"/>
        </dgm:presLayoutVars>
      </dgm:prSet>
      <dgm:spPr/>
      <dgm:t>
        <a:bodyPr/>
        <a:lstStyle/>
        <a:p>
          <a:endParaRPr lang="en-GB"/>
        </a:p>
      </dgm:t>
    </dgm:pt>
    <dgm:pt modelId="{5FD32BF9-F427-41D7-9D4D-76BBE6F5A287}" type="pres">
      <dgm:prSet presAssocID="{1C12D288-B24E-492B-AE19-DEB2E9085932}" presName="triangle4" presStyleLbl="node1" presStyleIdx="3" presStyleCnt="4">
        <dgm:presLayoutVars>
          <dgm:bulletEnabled val="1"/>
        </dgm:presLayoutVars>
      </dgm:prSet>
      <dgm:spPr/>
      <dgm:t>
        <a:bodyPr/>
        <a:lstStyle/>
        <a:p>
          <a:endParaRPr lang="en-GB"/>
        </a:p>
      </dgm:t>
    </dgm:pt>
  </dgm:ptLst>
  <dgm:cxnLst>
    <dgm:cxn modelId="{1188753E-B841-4977-A47E-51CA2FA847A6}" type="presOf" srcId="{09DDE4E1-06FB-49E1-97AF-565671222271}" destId="{9E3A98BF-B962-4C88-A3F4-CE0A9C609CD9}" srcOrd="0" destOrd="0" presId="urn:microsoft.com/office/officeart/2005/8/layout/pyramid4"/>
    <dgm:cxn modelId="{89454DF2-FDAB-4E77-B83D-3FC9B881B793}" srcId="{1C12D288-B24E-492B-AE19-DEB2E9085932}" destId="{11E90C43-83A4-4492-A83A-53301B63FDF5}" srcOrd="3" destOrd="0" parTransId="{933D0E94-A647-435F-87A4-68CDA075D61A}" sibTransId="{2773564F-7705-4861-A0B4-7A5C54BCFD32}"/>
    <dgm:cxn modelId="{437A60C4-4B0F-4508-86A5-4F6BE8B60636}" type="presOf" srcId="{11E90C43-83A4-4492-A83A-53301B63FDF5}" destId="{5FD32BF9-F427-41D7-9D4D-76BBE6F5A287}" srcOrd="0" destOrd="0" presId="urn:microsoft.com/office/officeart/2005/8/layout/pyramid4"/>
    <dgm:cxn modelId="{AC1BFB61-7943-42E3-BAD4-5ECB6D885B0F}" type="presOf" srcId="{9D75E28C-B17D-46F3-9BEB-48D595F78957}" destId="{1F3F0081-2B2C-4EF1-AEF1-3F1AB7D7EF18}" srcOrd="0" destOrd="0" presId="urn:microsoft.com/office/officeart/2005/8/layout/pyramid4"/>
    <dgm:cxn modelId="{7CA9BF9E-CAD3-4572-8997-E5B282BFB499}" srcId="{1C12D288-B24E-492B-AE19-DEB2E9085932}" destId="{25943B85-C570-4E99-90F6-789951B059D4}" srcOrd="2" destOrd="0" parTransId="{F4549F12-6FD5-4C8E-B702-5620140EF601}" sibTransId="{A426EC0B-29ED-4D13-AE5D-5C9A0805E2D0}"/>
    <dgm:cxn modelId="{85FC9F8D-3D9A-4CCE-B70D-B4FFEB75EEC9}" type="presOf" srcId="{25943B85-C570-4E99-90F6-789951B059D4}" destId="{9159F311-1A1A-42F0-95D9-1D01F205FFC7}" srcOrd="0" destOrd="0" presId="urn:microsoft.com/office/officeart/2005/8/layout/pyramid4"/>
    <dgm:cxn modelId="{78FD0F85-F141-4305-838B-0589A3C9C8F0}" srcId="{1C12D288-B24E-492B-AE19-DEB2E9085932}" destId="{09DDE4E1-06FB-49E1-97AF-565671222271}" srcOrd="1" destOrd="0" parTransId="{A12525BF-DF1F-4556-962C-46E73D02E5B5}" sibTransId="{82063AC2-BC73-4AA7-AB1D-66BA93A48129}"/>
    <dgm:cxn modelId="{C8AB0E77-6457-4A8D-8533-CEE107C65F41}" srcId="{1C12D288-B24E-492B-AE19-DEB2E9085932}" destId="{9D75E28C-B17D-46F3-9BEB-48D595F78957}" srcOrd="0" destOrd="0" parTransId="{877023CC-43D8-44BE-92E6-A19E4D2A2712}" sibTransId="{6A13050E-B721-407E-81FB-388C1EF05A87}"/>
    <dgm:cxn modelId="{CC1C6D76-E5A1-4CB9-9F32-4AE10A0BCCAF}" type="presOf" srcId="{1C12D288-B24E-492B-AE19-DEB2E9085932}" destId="{78F09D67-C0B1-435C-A36A-71B5CB6B3A8F}" srcOrd="0" destOrd="0" presId="urn:microsoft.com/office/officeart/2005/8/layout/pyramid4"/>
    <dgm:cxn modelId="{6AB27CF2-F813-43DD-BAF9-8B2D82C52D3E}" type="presParOf" srcId="{78F09D67-C0B1-435C-A36A-71B5CB6B3A8F}" destId="{1F3F0081-2B2C-4EF1-AEF1-3F1AB7D7EF18}" srcOrd="0" destOrd="0" presId="urn:microsoft.com/office/officeart/2005/8/layout/pyramid4"/>
    <dgm:cxn modelId="{40E18C08-92AE-4011-9C33-E0C8EE3B73C3}" type="presParOf" srcId="{78F09D67-C0B1-435C-A36A-71B5CB6B3A8F}" destId="{9E3A98BF-B962-4C88-A3F4-CE0A9C609CD9}" srcOrd="1" destOrd="0" presId="urn:microsoft.com/office/officeart/2005/8/layout/pyramid4"/>
    <dgm:cxn modelId="{34CC8B0C-C85A-4C93-AE21-48D71A7FEC22}" type="presParOf" srcId="{78F09D67-C0B1-435C-A36A-71B5CB6B3A8F}" destId="{9159F311-1A1A-42F0-95D9-1D01F205FFC7}" srcOrd="2" destOrd="0" presId="urn:microsoft.com/office/officeart/2005/8/layout/pyramid4"/>
    <dgm:cxn modelId="{888DC449-21CF-4DC2-BBC9-4B5007F83DBA}" type="presParOf" srcId="{78F09D67-C0B1-435C-A36A-71B5CB6B3A8F}" destId="{5FD32BF9-F427-41D7-9D4D-76BBE6F5A287}" srcOrd="3" destOrd="0" presId="urn:microsoft.com/office/officeart/2005/8/layout/pyramid4"/>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1F3F0081-2B2C-4EF1-AEF1-3F1AB7D7EF18}">
      <dsp:nvSpPr>
        <dsp:cNvPr id="0" name=""/>
        <dsp:cNvSpPr/>
      </dsp:nvSpPr>
      <dsp:spPr>
        <a:xfrm>
          <a:off x="1303727" y="0"/>
          <a:ext cx="2393173" cy="2393173"/>
        </a:xfrm>
        <a:prstGeom prst="triangle">
          <a:avLst/>
        </a:prstGeom>
        <a:gradFill flip="none" rotWithShape="1">
          <a:gsLst>
            <a:gs pos="0">
              <a:srgbClr val="8488C4"/>
            </a:gs>
            <a:gs pos="53000">
              <a:srgbClr val="D4DEFF"/>
            </a:gs>
            <a:gs pos="83000">
              <a:srgbClr val="D4DEFF"/>
            </a:gs>
            <a:gs pos="100000">
              <a:srgbClr val="96AB94"/>
            </a:gs>
          </a:gsLst>
          <a:lin ang="13500000" scaled="1"/>
          <a:tileRect/>
        </a:gra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GB" sz="1000" kern="1200" baseline="0" dirty="0" smtClean="0">
              <a:solidFill>
                <a:schemeClr val="tx1"/>
              </a:solidFill>
            </a:rPr>
            <a:t>Goal</a:t>
          </a:r>
        </a:p>
        <a:p>
          <a:pPr lvl="0" algn="ctr" defTabSz="444500">
            <a:lnSpc>
              <a:spcPct val="90000"/>
            </a:lnSpc>
            <a:spcBef>
              <a:spcPct val="0"/>
            </a:spcBef>
            <a:spcAft>
              <a:spcPct val="35000"/>
            </a:spcAft>
          </a:pPr>
          <a:endParaRPr lang="en-GB" sz="1000" kern="1200" baseline="0" dirty="0" smtClean="0">
            <a:solidFill>
              <a:schemeClr val="tx1"/>
            </a:solidFill>
          </a:endParaRPr>
        </a:p>
        <a:p>
          <a:pPr lvl="0" algn="ctr" defTabSz="444500">
            <a:lnSpc>
              <a:spcPct val="90000"/>
            </a:lnSpc>
            <a:spcBef>
              <a:spcPct val="0"/>
            </a:spcBef>
            <a:spcAft>
              <a:spcPct val="35000"/>
            </a:spcAft>
          </a:pPr>
          <a:endParaRPr lang="en-GB" sz="1000" kern="1200" baseline="0" dirty="0" smtClean="0">
            <a:solidFill>
              <a:schemeClr val="tx1"/>
            </a:solidFill>
          </a:endParaRPr>
        </a:p>
        <a:p>
          <a:pPr lvl="0" algn="ctr" defTabSz="444500">
            <a:lnSpc>
              <a:spcPct val="90000"/>
            </a:lnSpc>
            <a:spcBef>
              <a:spcPct val="0"/>
            </a:spcBef>
            <a:spcAft>
              <a:spcPct val="35000"/>
            </a:spcAft>
          </a:pPr>
          <a:endParaRPr lang="en-GB" sz="1000" kern="1200" baseline="0" dirty="0" smtClean="0">
            <a:solidFill>
              <a:schemeClr val="tx1"/>
            </a:solidFill>
          </a:endParaRPr>
        </a:p>
        <a:p>
          <a:pPr lvl="0" algn="ctr" defTabSz="444500">
            <a:lnSpc>
              <a:spcPct val="90000"/>
            </a:lnSpc>
            <a:spcBef>
              <a:spcPct val="0"/>
            </a:spcBef>
            <a:spcAft>
              <a:spcPct val="35000"/>
            </a:spcAft>
          </a:pPr>
          <a:r>
            <a:rPr lang="en-GB" sz="1000" kern="1200" baseline="0" dirty="0" smtClean="0">
              <a:solidFill>
                <a:schemeClr val="tx1"/>
              </a:solidFill>
            </a:rPr>
            <a:t>Objectives</a:t>
          </a:r>
        </a:p>
        <a:p>
          <a:pPr lvl="0" algn="ctr" defTabSz="444500">
            <a:lnSpc>
              <a:spcPct val="90000"/>
            </a:lnSpc>
            <a:spcBef>
              <a:spcPct val="0"/>
            </a:spcBef>
            <a:spcAft>
              <a:spcPct val="35000"/>
            </a:spcAft>
          </a:pPr>
          <a:endParaRPr lang="en-GB" sz="1000" kern="1200" baseline="0" dirty="0" smtClean="0">
            <a:solidFill>
              <a:schemeClr val="tx1"/>
            </a:solidFill>
          </a:endParaRPr>
        </a:p>
        <a:p>
          <a:pPr lvl="0" algn="ctr" defTabSz="444500">
            <a:lnSpc>
              <a:spcPct val="90000"/>
            </a:lnSpc>
            <a:spcBef>
              <a:spcPct val="0"/>
            </a:spcBef>
            <a:spcAft>
              <a:spcPct val="35000"/>
            </a:spcAft>
          </a:pPr>
          <a:endParaRPr lang="en-GB" sz="1000" kern="1200" baseline="0" dirty="0">
            <a:solidFill>
              <a:schemeClr val="tx1"/>
            </a:solidFill>
          </a:endParaRPr>
        </a:p>
      </dsp:txBody>
      <dsp:txXfrm>
        <a:off x="1303727" y="0"/>
        <a:ext cx="2393173" cy="2393173"/>
      </dsp:txXfrm>
    </dsp:sp>
    <dsp:sp modelId="{9E3A98BF-B962-4C88-A3F4-CE0A9C609CD9}">
      <dsp:nvSpPr>
        <dsp:cNvPr id="0" name=""/>
        <dsp:cNvSpPr/>
      </dsp:nvSpPr>
      <dsp:spPr>
        <a:xfrm>
          <a:off x="107140" y="2393173"/>
          <a:ext cx="2393173" cy="2393173"/>
        </a:xfrm>
        <a:prstGeom prst="triangle">
          <a:avLst/>
        </a:prstGeom>
        <a:gradFill flip="none" rotWithShape="1">
          <a:gsLst>
            <a:gs pos="0">
              <a:srgbClr val="8488C4"/>
            </a:gs>
            <a:gs pos="53000">
              <a:srgbClr val="D4DEFF"/>
            </a:gs>
            <a:gs pos="83000">
              <a:srgbClr val="D4DEFF"/>
            </a:gs>
            <a:gs pos="100000">
              <a:srgbClr val="96AB94"/>
            </a:gs>
          </a:gsLst>
          <a:lin ang="13500000" scaled="1"/>
          <a:tileRect/>
        </a:gra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GB" sz="1000" kern="1200" baseline="0" dirty="0" smtClean="0">
              <a:solidFill>
                <a:schemeClr val="tx1"/>
              </a:solidFill>
            </a:rPr>
            <a:t>Requirements</a:t>
          </a:r>
          <a:endParaRPr lang="en-GB" sz="1000" kern="1200" baseline="0" dirty="0">
            <a:solidFill>
              <a:schemeClr val="tx1"/>
            </a:solidFill>
          </a:endParaRPr>
        </a:p>
      </dsp:txBody>
      <dsp:txXfrm>
        <a:off x="107140" y="2393173"/>
        <a:ext cx="2393173" cy="2393173"/>
      </dsp:txXfrm>
    </dsp:sp>
    <dsp:sp modelId="{9159F311-1A1A-42F0-95D9-1D01F205FFC7}">
      <dsp:nvSpPr>
        <dsp:cNvPr id="0" name=""/>
        <dsp:cNvSpPr/>
      </dsp:nvSpPr>
      <dsp:spPr>
        <a:xfrm rot="10800000">
          <a:off x="1303727" y="2393173"/>
          <a:ext cx="2393173" cy="2393173"/>
        </a:xfrm>
        <a:prstGeom prst="triangle">
          <a:avLst/>
        </a:prstGeom>
        <a:gradFill flip="none" rotWithShape="1">
          <a:gsLst>
            <a:gs pos="0">
              <a:srgbClr val="8488C4"/>
            </a:gs>
            <a:gs pos="53000">
              <a:srgbClr val="D4DEFF"/>
            </a:gs>
            <a:gs pos="83000">
              <a:srgbClr val="D4DEFF"/>
            </a:gs>
            <a:gs pos="100000">
              <a:srgbClr val="96AB94"/>
            </a:gs>
          </a:gsLst>
          <a:lin ang="13500000" scaled="1"/>
          <a:tileRect/>
        </a:gra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GB" sz="1000" kern="1200" baseline="0" dirty="0" smtClean="0">
              <a:solidFill>
                <a:schemeClr val="tx1"/>
              </a:solidFill>
            </a:rPr>
            <a:t>Deliverables</a:t>
          </a:r>
          <a:endParaRPr lang="en-GB" sz="1000" kern="1200" baseline="0" dirty="0">
            <a:solidFill>
              <a:schemeClr val="tx1"/>
            </a:solidFill>
          </a:endParaRPr>
        </a:p>
      </dsp:txBody>
      <dsp:txXfrm rot="10800000">
        <a:off x="1303727" y="2393173"/>
        <a:ext cx="2393173" cy="2393173"/>
      </dsp:txXfrm>
    </dsp:sp>
    <dsp:sp modelId="{5FD32BF9-F427-41D7-9D4D-76BBE6F5A287}">
      <dsp:nvSpPr>
        <dsp:cNvPr id="0" name=""/>
        <dsp:cNvSpPr/>
      </dsp:nvSpPr>
      <dsp:spPr>
        <a:xfrm>
          <a:off x="2500313" y="2393173"/>
          <a:ext cx="2393173" cy="2393173"/>
        </a:xfrm>
        <a:prstGeom prst="triangle">
          <a:avLst/>
        </a:prstGeom>
        <a:gradFill flip="none" rotWithShape="1">
          <a:gsLst>
            <a:gs pos="0">
              <a:srgbClr val="8488C4"/>
            </a:gs>
            <a:gs pos="53000">
              <a:srgbClr val="D4DEFF"/>
            </a:gs>
            <a:gs pos="83000">
              <a:srgbClr val="D4DEFF"/>
            </a:gs>
            <a:gs pos="100000">
              <a:srgbClr val="96AB94"/>
            </a:gs>
          </a:gsLst>
          <a:lin ang="13500000" scaled="1"/>
          <a:tileRect/>
        </a:gra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GB" sz="1000" kern="1200" baseline="0" dirty="0" smtClean="0">
              <a:solidFill>
                <a:schemeClr val="tx1"/>
              </a:solidFill>
            </a:rPr>
            <a:t>Work</a:t>
          </a:r>
          <a:endParaRPr lang="en-GB" sz="1000" kern="1200" baseline="0" dirty="0">
            <a:solidFill>
              <a:schemeClr val="tx1"/>
            </a:solidFill>
          </a:endParaRPr>
        </a:p>
      </dsp:txBody>
      <dsp:txXfrm>
        <a:off x="2500313" y="2393173"/>
        <a:ext cx="2393173" cy="2393173"/>
      </dsp:txXfrm>
    </dsp:sp>
  </dsp:spTree>
</dsp:drawing>
</file>

<file path=ppt/diagrams/layout1.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4530DFA-2FA4-49F0-A59D-91A2CB6147B1}" type="datetimeFigureOut">
              <a:rPr lang="en-US" smtClean="0"/>
              <a:pPr/>
              <a:t>9/26/2012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C81B74C-F5A4-4341-9864-C3934AD6A562}"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2802" name="Slide Image Placeholder 1"/>
          <p:cNvSpPr>
            <a:spLocks noGrp="1" noRot="1" noChangeAspect="1" noTextEdit="1"/>
          </p:cNvSpPr>
          <p:nvPr>
            <p:ph type="sldImg"/>
          </p:nvPr>
        </p:nvSpPr>
        <p:spPr>
          <a:ln/>
        </p:spPr>
      </p:sp>
      <p:sp>
        <p:nvSpPr>
          <p:cNvPr id="332803" name="Notes Placeholder 2"/>
          <p:cNvSpPr>
            <a:spLocks noGrp="1"/>
          </p:cNvSpPr>
          <p:nvPr>
            <p:ph type="body" idx="1"/>
          </p:nvPr>
        </p:nvSpPr>
        <p:spPr>
          <a:noFill/>
          <a:ln/>
        </p:spPr>
        <p:txBody>
          <a:bodyPr/>
          <a:lstStyle/>
          <a:p>
            <a:r>
              <a:rPr lang="en-GB" smtClean="0"/>
              <a:t>The term Direct Objectives is used by Meridith and Mantel, 2009</a:t>
            </a:r>
            <a:endParaRPr lang="en-US" smtClean="0"/>
          </a:p>
          <a:p>
            <a:endParaRPr lang="en-GB" smtClean="0"/>
          </a:p>
        </p:txBody>
      </p:sp>
      <p:sp>
        <p:nvSpPr>
          <p:cNvPr id="332804" name="Slide Number Placeholder 3"/>
          <p:cNvSpPr>
            <a:spLocks noGrp="1"/>
          </p:cNvSpPr>
          <p:nvPr>
            <p:ph type="sldNum" sz="quarter" idx="5"/>
          </p:nvPr>
        </p:nvSpPr>
        <p:spPr>
          <a:noFill/>
        </p:spPr>
        <p:txBody>
          <a:bodyPr/>
          <a:lstStyle/>
          <a:p>
            <a:fld id="{286B97A5-BB76-4424-9191-450F4BB14D95}" type="slidenum">
              <a:rPr lang="en-US" smtClean="0"/>
              <a:pPr/>
              <a:t>6</a:t>
            </a:fld>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3826" name="Slide Image Placeholder 1"/>
          <p:cNvSpPr>
            <a:spLocks noGrp="1" noRot="1" noChangeAspect="1" noTextEdit="1"/>
          </p:cNvSpPr>
          <p:nvPr>
            <p:ph type="sldImg"/>
          </p:nvPr>
        </p:nvSpPr>
        <p:spPr>
          <a:ln/>
        </p:spPr>
      </p:sp>
      <p:sp>
        <p:nvSpPr>
          <p:cNvPr id="333827" name="Notes Placeholder 2"/>
          <p:cNvSpPr>
            <a:spLocks noGrp="1"/>
          </p:cNvSpPr>
          <p:nvPr>
            <p:ph type="body" idx="1"/>
          </p:nvPr>
        </p:nvSpPr>
        <p:spPr>
          <a:noFill/>
          <a:ln/>
        </p:spPr>
        <p:txBody>
          <a:bodyPr/>
          <a:lstStyle/>
          <a:p>
            <a:r>
              <a:rPr lang="en-GB" smtClean="0"/>
              <a:t>The definitions for Goal and Objectives are taken from Wysocki, 2009</a:t>
            </a:r>
          </a:p>
          <a:p>
            <a:endParaRPr lang="en-US" smtClean="0"/>
          </a:p>
        </p:txBody>
      </p:sp>
      <p:sp>
        <p:nvSpPr>
          <p:cNvPr id="333828" name="Slide Number Placeholder 3"/>
          <p:cNvSpPr>
            <a:spLocks noGrp="1"/>
          </p:cNvSpPr>
          <p:nvPr>
            <p:ph type="sldNum" sz="quarter" idx="5"/>
          </p:nvPr>
        </p:nvSpPr>
        <p:spPr>
          <a:noFill/>
        </p:spPr>
        <p:txBody>
          <a:bodyPr/>
          <a:lstStyle/>
          <a:p>
            <a:fld id="{1463F9C5-F2B5-488C-A8A5-2104CB42F8A7}" type="slidenum">
              <a:rPr lang="en-US" smtClean="0"/>
              <a:pPr/>
              <a:t>8</a:t>
            </a:fld>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20</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22</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23</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4D1479E-E3EC-4F56-BA12-855951272550}" type="datetime1">
              <a:rPr lang="en-US" smtClean="0"/>
              <a:t>9/26/2012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6FCD0E7-B1D6-4704-9927-1DCE1FF72620}" type="datetime1">
              <a:rPr lang="en-US" smtClean="0"/>
              <a:t>9/26/2012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012D834-F13C-42EF-99B1-EB3E4430BB16}" type="datetime1">
              <a:rPr lang="en-US" smtClean="0"/>
              <a:t>9/26/2012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1DAC93F-78FB-4483-A1CA-2ABA51E84775}" type="datetime1">
              <a:rPr lang="en-US" smtClean="0"/>
              <a:t>9/26/2012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2A9EEEE-7A95-40C7-AE8C-10C499837640}" type="datetime1">
              <a:rPr lang="en-US" smtClean="0"/>
              <a:t>9/26/2012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5DC383B-C167-46F6-A905-900E0B809333}" type="datetime1">
              <a:rPr lang="en-US" smtClean="0"/>
              <a:t>9/26/2012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F2B90B-B037-4ABB-81EF-85896B3EB11B}" type="datetime1">
              <a:rPr lang="en-US" smtClean="0"/>
              <a:t>9/26/2012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3EF5B7-D588-4FF6-9A83-13396BCE528D}" type="datetime1">
              <a:rPr lang="en-US" smtClean="0"/>
              <a:t>9/26/2012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E2B6BD-E88B-4134-B8E0-CC98471C628A}" type="datetime1">
              <a:rPr lang="en-US" smtClean="0"/>
              <a:t>9/26/2012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69303F3-F729-480C-BF9D-CFC9D694E9D2}" type="datetime1">
              <a:rPr lang="en-US" smtClean="0"/>
              <a:t>9/26/2012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839B794-2F3A-4766-8287-8C076E64CCBD}" type="datetime1">
              <a:rPr lang="en-US" smtClean="0"/>
              <a:t>9/26/2012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ECE0A8-86D8-4870-830B-43B0DD09EF8F}" type="datetime1">
              <a:rPr lang="en-US" smtClean="0"/>
              <a:t>9/26/2012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01B7DF-3D5B-4F94-89BA-A1CB63132D6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wmf"/><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wmf"/></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Project Scope</a:t>
            </a:r>
            <a:endParaRPr lang="en-GB" dirty="0"/>
          </a:p>
        </p:txBody>
      </p:sp>
      <p:sp>
        <p:nvSpPr>
          <p:cNvPr id="5" name="Subtitle 4"/>
          <p:cNvSpPr>
            <a:spLocks noGrp="1"/>
          </p:cNvSpPr>
          <p:nvPr>
            <p:ph type="subTitle" idx="1"/>
          </p:nvPr>
        </p:nvSpPr>
        <p:spPr>
          <a:xfrm>
            <a:off x="1371600" y="3284984"/>
            <a:ext cx="6400800" cy="694928"/>
          </a:xfrm>
        </p:spPr>
        <p:txBody>
          <a:bodyPr/>
          <a:lstStyle/>
          <a:p>
            <a:r>
              <a:rPr lang="en-GB" dirty="0" smtClean="0"/>
              <a:t>g.behenna@tsd.ac.uk</a:t>
            </a:r>
            <a:endParaRPr lang="en-GB" dirty="0"/>
          </a:p>
        </p:txBody>
      </p:sp>
      <p:sp>
        <p:nvSpPr>
          <p:cNvPr id="6" name="Rectangle 3"/>
          <p:cNvSpPr txBox="1">
            <a:spLocks noChangeArrowheads="1"/>
          </p:cNvSpPr>
          <p:nvPr/>
        </p:nvSpPr>
        <p:spPr>
          <a:xfrm>
            <a:off x="714375" y="5214938"/>
            <a:ext cx="8077200" cy="500062"/>
          </a:xfrm>
          <a:prstGeom prst="rect">
            <a:avLst/>
          </a:prstGeom>
        </p:spPr>
        <p:txBody>
          <a:bodyPr lIns="118872" tIns="0" rIns="45720" bIns="0" anchor="b">
            <a:normAutofit/>
          </a:bodyPr>
          <a:lstStyle/>
          <a:p>
            <a:pPr fontAlgn="auto">
              <a:spcBef>
                <a:spcPts val="0"/>
              </a:spcBef>
              <a:spcAft>
                <a:spcPts val="0"/>
              </a:spcAft>
              <a:buClr>
                <a:schemeClr val="accent1"/>
              </a:buClr>
              <a:buSzPct val="80000"/>
              <a:defRPr/>
            </a:pPr>
            <a:r>
              <a:rPr lang="en-US" sz="1600" b="1" dirty="0"/>
              <a:t>"Everything should be made as simple as possible, but not simpler."</a:t>
            </a:r>
            <a:endParaRPr lang="en-US" sz="1600" b="1" dirty="0">
              <a:solidFill>
                <a:srgbClr val="FFFFFF"/>
              </a:solidFill>
              <a:latin typeface="+mn-lt"/>
              <a:cs typeface="+mn-cs"/>
            </a:endParaRPr>
          </a:p>
        </p:txBody>
      </p:sp>
      <p:sp>
        <p:nvSpPr>
          <p:cNvPr id="7" name="Rectangle 3"/>
          <p:cNvSpPr>
            <a:spLocks noChangeArrowheads="1"/>
          </p:cNvSpPr>
          <p:nvPr/>
        </p:nvSpPr>
        <p:spPr bwMode="auto">
          <a:xfrm>
            <a:off x="3203848" y="5733256"/>
            <a:ext cx="5857875" cy="461962"/>
          </a:xfrm>
          <a:prstGeom prst="rect">
            <a:avLst/>
          </a:prstGeom>
          <a:noFill/>
          <a:ln w="9525">
            <a:noFill/>
            <a:miter lim="800000"/>
            <a:headEnd/>
            <a:tailEnd/>
          </a:ln>
        </p:spPr>
        <p:txBody>
          <a:bodyPr>
            <a:spAutoFit/>
          </a:bodyPr>
          <a:lstStyle/>
          <a:p>
            <a:pPr algn="r"/>
            <a:r>
              <a:rPr lang="en-US" sz="1200" dirty="0"/>
              <a:t>Attributed to Albert Einstein ,1879 – 1955 </a:t>
            </a:r>
          </a:p>
          <a:p>
            <a:pPr algn="r"/>
            <a:endParaRPr lang="en-US" sz="1200" dirty="0"/>
          </a:p>
        </p:txBody>
      </p:sp>
      <p:sp>
        <p:nvSpPr>
          <p:cNvPr id="8" name="Slide Number Placeholder 7"/>
          <p:cNvSpPr>
            <a:spLocks noGrp="1"/>
          </p:cNvSpPr>
          <p:nvPr>
            <p:ph type="sldNum" sz="quarter" idx="12"/>
          </p:nvPr>
        </p:nvSpPr>
        <p:spPr/>
        <p:txBody>
          <a:bodyPr/>
          <a:lstStyle/>
          <a:p>
            <a:fld id="{0001B7DF-3D5B-4F94-89BA-A1CB63132D69}" type="slidenum">
              <a:rPr lang="en-GB" smtClean="0"/>
              <a:pPr/>
              <a:t>1</a:t>
            </a:fld>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fontAlgn="auto" hangingPunct="1">
              <a:spcAft>
                <a:spcPts val="0"/>
              </a:spcAft>
              <a:defRPr/>
            </a:pPr>
            <a:r>
              <a:rPr lang="en-GB" dirty="0" smtClean="0">
                <a:solidFill>
                  <a:schemeClr val="accent1">
                    <a:satMod val="150000"/>
                  </a:schemeClr>
                </a:solidFill>
              </a:rPr>
              <a:t>Session </a:t>
            </a:r>
            <a:r>
              <a:rPr lang="en-GB" dirty="0" smtClean="0">
                <a:solidFill>
                  <a:schemeClr val="accent1">
                    <a:satMod val="150000"/>
                  </a:schemeClr>
                </a:solidFill>
              </a:rPr>
              <a:t>Objectives</a:t>
            </a:r>
            <a:endParaRPr lang="en-US" dirty="0" smtClean="0">
              <a:solidFill>
                <a:schemeClr val="accent1">
                  <a:satMod val="150000"/>
                </a:schemeClr>
              </a:solidFill>
            </a:endParaRPr>
          </a:p>
        </p:txBody>
      </p:sp>
      <p:sp>
        <p:nvSpPr>
          <p:cNvPr id="46083" name="Rectangle 3"/>
          <p:cNvSpPr>
            <a:spLocks noGrp="1" noChangeArrowheads="1"/>
          </p:cNvSpPr>
          <p:nvPr>
            <p:ph idx="1"/>
          </p:nvPr>
        </p:nvSpPr>
        <p:spPr>
          <a:xfrm>
            <a:off x="457200" y="1960240"/>
            <a:ext cx="8229600" cy="3701008"/>
          </a:xfrm>
        </p:spPr>
        <p:txBody>
          <a:bodyPr/>
          <a:lstStyle/>
          <a:p>
            <a:pPr eaLnBrk="1" hangingPunct="1"/>
            <a:r>
              <a:rPr lang="en-GB" dirty="0" smtClean="0"/>
              <a:t>At the end of this session you will be able to;</a:t>
            </a:r>
          </a:p>
          <a:p>
            <a:pPr lvl="1" eaLnBrk="1" hangingPunct="1"/>
            <a:r>
              <a:rPr lang="en-GB" dirty="0" smtClean="0"/>
              <a:t>Define </a:t>
            </a:r>
            <a:r>
              <a:rPr lang="en-GB" dirty="0" smtClean="0"/>
              <a:t>in your own words ‘project scope’.</a:t>
            </a:r>
            <a:endParaRPr lang="en-GB" dirty="0" smtClean="0"/>
          </a:p>
          <a:p>
            <a:pPr lvl="1" eaLnBrk="1" hangingPunct="1"/>
            <a:r>
              <a:rPr lang="en-GB" dirty="0" smtClean="0"/>
              <a:t>Describe and Understand SMART </a:t>
            </a:r>
            <a:r>
              <a:rPr lang="en-GB" dirty="0" smtClean="0"/>
              <a:t>objectives.</a:t>
            </a:r>
          </a:p>
          <a:p>
            <a:pPr lvl="1" eaLnBrk="1" hangingPunct="1"/>
            <a:r>
              <a:rPr lang="en-GB" dirty="0" smtClean="0"/>
              <a:t>Build SMART objectives for a simple project.</a:t>
            </a:r>
            <a:endParaRPr lang="en-GB" dirty="0" smtClean="0"/>
          </a:p>
          <a:p>
            <a:pPr lvl="1" eaLnBrk="1" hangingPunct="1"/>
            <a:r>
              <a:rPr lang="en-GB" dirty="0" smtClean="0"/>
              <a:t>Describe and Understand the structure and content of a Work Breakdown Structure (WBS</a:t>
            </a:r>
            <a:r>
              <a:rPr lang="en-GB" dirty="0" smtClean="0"/>
              <a:t>).</a:t>
            </a:r>
            <a:endParaRPr lang="en-GB" dirty="0" smtClean="0"/>
          </a:p>
          <a:p>
            <a:pPr lvl="1" eaLnBrk="1" hangingPunct="1"/>
            <a:r>
              <a:rPr lang="en-GB" dirty="0" smtClean="0"/>
              <a:t>Build a WBS for a simple </a:t>
            </a:r>
            <a:r>
              <a:rPr lang="en-GB" dirty="0" smtClean="0"/>
              <a:t>project.</a:t>
            </a:r>
            <a:endParaRPr lang="en-GB" dirty="0" smtClean="0"/>
          </a:p>
          <a:p>
            <a:pPr lvl="1" eaLnBrk="1" hangingPunct="1"/>
            <a:endParaRPr lang="en-US" dirty="0" smtClean="0"/>
          </a:p>
        </p:txBody>
      </p:sp>
      <p:sp>
        <p:nvSpPr>
          <p:cNvPr id="4" name="Slide Number Placeholder 3"/>
          <p:cNvSpPr>
            <a:spLocks noGrp="1"/>
          </p:cNvSpPr>
          <p:nvPr>
            <p:ph type="sldNum" sz="quarter" idx="12"/>
          </p:nvPr>
        </p:nvSpPr>
        <p:spPr/>
        <p:txBody>
          <a:bodyPr/>
          <a:lstStyle/>
          <a:p>
            <a:fld id="{0001B7DF-3D5B-4F94-89BA-A1CB63132D69}" type="slidenum">
              <a:rPr lang="en-GB" smtClean="0"/>
              <a:pPr/>
              <a:t>2</a:t>
            </a:fld>
            <a:endParaRPr lang="en-GB"/>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lstStyle/>
          <a:p>
            <a:pPr eaLnBrk="1" fontAlgn="auto" hangingPunct="1">
              <a:spcAft>
                <a:spcPts val="0"/>
              </a:spcAft>
              <a:defRPr/>
            </a:pPr>
            <a:r>
              <a:rPr lang="en-GB" smtClean="0">
                <a:solidFill>
                  <a:schemeClr val="accent1">
                    <a:satMod val="150000"/>
                  </a:schemeClr>
                </a:solidFill>
              </a:rPr>
              <a:t>Project Scope</a:t>
            </a:r>
          </a:p>
        </p:txBody>
      </p:sp>
      <p:sp>
        <p:nvSpPr>
          <p:cNvPr id="48131" name="Content Placeholder 2"/>
          <p:cNvSpPr>
            <a:spLocks noGrp="1"/>
          </p:cNvSpPr>
          <p:nvPr>
            <p:ph idx="1"/>
          </p:nvPr>
        </p:nvSpPr>
        <p:spPr>
          <a:xfrm>
            <a:off x="457200" y="1600200"/>
            <a:ext cx="8229600" cy="1185863"/>
          </a:xfrm>
        </p:spPr>
        <p:txBody>
          <a:bodyPr/>
          <a:lstStyle/>
          <a:p>
            <a:pPr eaLnBrk="1" hangingPunct="1">
              <a:buFontTx/>
              <a:buNone/>
            </a:pPr>
            <a:r>
              <a:rPr lang="en-GB" sz="2400" i="1" smtClean="0"/>
              <a:t>    “The </a:t>
            </a:r>
            <a:r>
              <a:rPr lang="en-GB" sz="2400" b="1" i="1" smtClean="0"/>
              <a:t>work</a:t>
            </a:r>
            <a:r>
              <a:rPr lang="en-GB" sz="2400" i="1" smtClean="0"/>
              <a:t> that must be performed to deliver a </a:t>
            </a:r>
            <a:r>
              <a:rPr lang="en-GB" sz="2400" b="1" i="1" smtClean="0"/>
              <a:t>product</a:t>
            </a:r>
            <a:r>
              <a:rPr lang="en-GB" sz="2400" i="1" smtClean="0"/>
              <a:t>, </a:t>
            </a:r>
            <a:r>
              <a:rPr lang="en-GB" sz="2400" b="1" i="1" smtClean="0"/>
              <a:t>service</a:t>
            </a:r>
            <a:r>
              <a:rPr lang="en-GB" sz="2400" i="1" smtClean="0"/>
              <a:t>, </a:t>
            </a:r>
            <a:r>
              <a:rPr lang="en-GB" sz="2400" b="1" i="1" smtClean="0"/>
              <a:t>or result</a:t>
            </a:r>
            <a:r>
              <a:rPr lang="en-GB" sz="2400" i="1" smtClean="0"/>
              <a:t> with the </a:t>
            </a:r>
            <a:r>
              <a:rPr lang="en-GB" sz="2400" b="1" i="1" smtClean="0"/>
              <a:t>specified features</a:t>
            </a:r>
            <a:r>
              <a:rPr lang="en-GB" sz="2400" i="1" smtClean="0"/>
              <a:t> and </a:t>
            </a:r>
            <a:r>
              <a:rPr lang="en-GB" sz="2400" b="1" i="1" smtClean="0"/>
              <a:t>functions</a:t>
            </a:r>
            <a:r>
              <a:rPr lang="en-GB" sz="2400" i="1" smtClean="0"/>
              <a:t>”</a:t>
            </a:r>
          </a:p>
        </p:txBody>
      </p:sp>
      <p:sp>
        <p:nvSpPr>
          <p:cNvPr id="48132" name="Rectangle 5"/>
          <p:cNvSpPr>
            <a:spLocks noChangeArrowheads="1"/>
          </p:cNvSpPr>
          <p:nvPr/>
        </p:nvSpPr>
        <p:spPr bwMode="auto">
          <a:xfrm>
            <a:off x="6215063" y="2928938"/>
            <a:ext cx="2005012" cy="369887"/>
          </a:xfrm>
          <a:prstGeom prst="rect">
            <a:avLst/>
          </a:prstGeom>
          <a:noFill/>
          <a:ln w="9525">
            <a:noFill/>
            <a:miter lim="800000"/>
            <a:headEnd/>
            <a:tailEnd/>
          </a:ln>
        </p:spPr>
        <p:txBody>
          <a:bodyPr wrap="none">
            <a:spAutoFit/>
          </a:bodyPr>
          <a:lstStyle/>
          <a:p>
            <a:pPr algn="just"/>
            <a:r>
              <a:rPr lang="en-US"/>
              <a:t>PMI, 2006, p. 385</a:t>
            </a:r>
          </a:p>
        </p:txBody>
      </p:sp>
      <p:sp>
        <p:nvSpPr>
          <p:cNvPr id="7" name="Content Placeholder 2"/>
          <p:cNvSpPr txBox="1">
            <a:spLocks/>
          </p:cNvSpPr>
          <p:nvPr/>
        </p:nvSpPr>
        <p:spPr bwMode="auto">
          <a:xfrm>
            <a:off x="500063" y="3500438"/>
            <a:ext cx="8229600" cy="1471612"/>
          </a:xfrm>
          <a:prstGeom prst="rect">
            <a:avLst/>
          </a:prstGeom>
          <a:noFill/>
          <a:ln w="9525">
            <a:noFill/>
            <a:miter lim="800000"/>
            <a:headEnd/>
            <a:tailEnd/>
          </a:ln>
        </p:spPr>
        <p:txBody>
          <a:bodyPr/>
          <a:lstStyle/>
          <a:p>
            <a:pPr marL="342900" indent="-342900" eaLnBrk="0" hangingPunct="0">
              <a:spcBef>
                <a:spcPct val="20000"/>
              </a:spcBef>
              <a:buFontTx/>
              <a:buChar char="•"/>
              <a:defRPr/>
            </a:pPr>
            <a:r>
              <a:rPr lang="en-GB" sz="2800" kern="0" dirty="0">
                <a:latin typeface="+mn-lt"/>
                <a:cs typeface="+mn-cs"/>
              </a:rPr>
              <a:t>Scope provides the link between the project goal and the work which needs to be completed to achieve it</a:t>
            </a:r>
          </a:p>
        </p:txBody>
      </p:sp>
      <p:sp>
        <p:nvSpPr>
          <p:cNvPr id="9" name="Rounded Rectangular Callout 8"/>
          <p:cNvSpPr/>
          <p:nvPr/>
        </p:nvSpPr>
        <p:spPr>
          <a:xfrm>
            <a:off x="7572396" y="214313"/>
            <a:ext cx="1285854" cy="785795"/>
          </a:xfrm>
          <a:prstGeom prst="wedgeRoundRectCallout">
            <a:avLst>
              <a:gd name="adj1" fmla="val -20833"/>
              <a:gd name="adj2" fmla="val 77686"/>
              <a:gd name="adj3" fmla="val 16667"/>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850" b="1" i="1" dirty="0">
                <a:solidFill>
                  <a:schemeClr val="tx1"/>
                </a:solidFill>
              </a:rPr>
              <a:t>Definition</a:t>
            </a:r>
            <a:endParaRPr lang="en-US" sz="1850" b="1" i="1" dirty="0">
              <a:solidFill>
                <a:schemeClr val="tx1"/>
              </a:solidFill>
            </a:endParaRPr>
          </a:p>
        </p:txBody>
      </p:sp>
      <p:sp>
        <p:nvSpPr>
          <p:cNvPr id="8" name="Slide Number Placeholder 7"/>
          <p:cNvSpPr>
            <a:spLocks noGrp="1"/>
          </p:cNvSpPr>
          <p:nvPr>
            <p:ph type="sldNum" sz="quarter" idx="12"/>
          </p:nvPr>
        </p:nvSpPr>
        <p:spPr/>
        <p:txBody>
          <a:bodyPr/>
          <a:lstStyle/>
          <a:p>
            <a:fld id="{0001B7DF-3D5B-4F94-89BA-A1CB63132D69}" type="slidenum">
              <a:rPr lang="en-GB" smtClean="0"/>
              <a:pPr/>
              <a:t>3</a:t>
            </a:fld>
            <a:endParaRPr lang="en-GB"/>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Title 1"/>
          <p:cNvSpPr>
            <a:spLocks noGrp="1"/>
          </p:cNvSpPr>
          <p:nvPr>
            <p:ph type="title"/>
          </p:nvPr>
        </p:nvSpPr>
        <p:spPr/>
        <p:txBody>
          <a:bodyPr/>
          <a:lstStyle/>
          <a:p>
            <a:pPr eaLnBrk="1" fontAlgn="auto" hangingPunct="1">
              <a:spcAft>
                <a:spcPts val="0"/>
              </a:spcAft>
              <a:defRPr/>
            </a:pPr>
            <a:r>
              <a:rPr lang="en-GB" smtClean="0">
                <a:solidFill>
                  <a:schemeClr val="accent1">
                    <a:satMod val="150000"/>
                  </a:schemeClr>
                </a:solidFill>
              </a:rPr>
              <a:t>Perspectives on Scope</a:t>
            </a:r>
          </a:p>
        </p:txBody>
      </p:sp>
      <p:sp>
        <p:nvSpPr>
          <p:cNvPr id="49155" name="Content Placeholder 5"/>
          <p:cNvSpPr>
            <a:spLocks noGrp="1"/>
          </p:cNvSpPr>
          <p:nvPr>
            <p:ph idx="1"/>
          </p:nvPr>
        </p:nvSpPr>
        <p:spPr>
          <a:xfrm>
            <a:off x="285750" y="2000250"/>
            <a:ext cx="4357688" cy="3929063"/>
          </a:xfrm>
        </p:spPr>
        <p:txBody>
          <a:bodyPr/>
          <a:lstStyle/>
          <a:p>
            <a:pPr eaLnBrk="1" hangingPunct="1"/>
            <a:r>
              <a:rPr lang="en-GB" sz="2000" smtClean="0"/>
              <a:t>All objectives should map to the goal</a:t>
            </a:r>
          </a:p>
          <a:p>
            <a:pPr eaLnBrk="1" hangingPunct="1"/>
            <a:r>
              <a:rPr lang="en-GB" sz="2000" smtClean="0"/>
              <a:t>All deliverables should map to the objectives</a:t>
            </a:r>
          </a:p>
          <a:p>
            <a:pPr eaLnBrk="1" hangingPunct="1"/>
            <a:r>
              <a:rPr lang="en-GB" sz="2000" smtClean="0"/>
              <a:t>All requirements should map to the deliverables</a:t>
            </a:r>
          </a:p>
          <a:p>
            <a:pPr eaLnBrk="1" hangingPunct="1"/>
            <a:r>
              <a:rPr lang="en-GB" sz="2000" smtClean="0"/>
              <a:t>All work  should map to the deliverables</a:t>
            </a:r>
          </a:p>
          <a:p>
            <a:pPr eaLnBrk="1" hangingPunct="1"/>
            <a:r>
              <a:rPr lang="en-GB" sz="2000" b="1" smtClean="0"/>
              <a:t>All of the </a:t>
            </a:r>
            <a:r>
              <a:rPr lang="en-GB" sz="2400" b="1" smtClean="0"/>
              <a:t>work</a:t>
            </a:r>
            <a:r>
              <a:rPr lang="en-GB" sz="2000" b="1" smtClean="0"/>
              <a:t> should map to the </a:t>
            </a:r>
            <a:r>
              <a:rPr lang="en-GB" sz="2400" b="1" smtClean="0"/>
              <a:t>goal</a:t>
            </a:r>
          </a:p>
        </p:txBody>
      </p:sp>
      <p:graphicFrame>
        <p:nvGraphicFramePr>
          <p:cNvPr id="7" name="Diagram 6"/>
          <p:cNvGraphicFramePr/>
          <p:nvPr/>
        </p:nvGraphicFramePr>
        <p:xfrm>
          <a:off x="4143372" y="1643050"/>
          <a:ext cx="5000628" cy="47863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p:cNvSpPr>
            <a:spLocks noGrp="1"/>
          </p:cNvSpPr>
          <p:nvPr>
            <p:ph type="sldNum" sz="quarter" idx="12"/>
          </p:nvPr>
        </p:nvSpPr>
        <p:spPr/>
        <p:txBody>
          <a:bodyPr/>
          <a:lstStyle/>
          <a:p>
            <a:fld id="{0001B7DF-3D5B-4F94-89BA-A1CB63132D69}" type="slidenum">
              <a:rPr lang="en-GB" smtClean="0"/>
              <a:pPr/>
              <a:t>4</a:t>
            </a:fld>
            <a:endParaRPr lang="en-GB"/>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p:txBody>
          <a:bodyPr/>
          <a:lstStyle/>
          <a:p>
            <a:pPr eaLnBrk="1" fontAlgn="auto" hangingPunct="1">
              <a:spcAft>
                <a:spcPts val="0"/>
              </a:spcAft>
              <a:defRPr/>
            </a:pPr>
            <a:r>
              <a:rPr lang="en-GB" smtClean="0">
                <a:solidFill>
                  <a:schemeClr val="accent1">
                    <a:satMod val="150000"/>
                  </a:schemeClr>
                </a:solidFill>
              </a:rPr>
              <a:t>Activities</a:t>
            </a:r>
          </a:p>
        </p:txBody>
      </p:sp>
      <p:sp>
        <p:nvSpPr>
          <p:cNvPr id="50179" name="Content Placeholder 2"/>
          <p:cNvSpPr>
            <a:spLocks noGrp="1"/>
          </p:cNvSpPr>
          <p:nvPr>
            <p:ph idx="1"/>
          </p:nvPr>
        </p:nvSpPr>
        <p:spPr/>
        <p:txBody>
          <a:bodyPr/>
          <a:lstStyle/>
          <a:p>
            <a:pPr eaLnBrk="1" hangingPunct="1"/>
            <a:r>
              <a:rPr lang="en-GB" sz="2800" smtClean="0"/>
              <a:t>An activity</a:t>
            </a:r>
          </a:p>
          <a:p>
            <a:pPr lvl="1" eaLnBrk="1" hangingPunct="1"/>
            <a:r>
              <a:rPr lang="en-GB" sz="2400" smtClean="0"/>
              <a:t>is a component of work to be performed</a:t>
            </a:r>
          </a:p>
          <a:p>
            <a:pPr lvl="1" eaLnBrk="1" hangingPunct="1"/>
            <a:r>
              <a:rPr lang="en-GB" sz="2400" smtClean="0"/>
              <a:t>must start with a verb and contain a unique object</a:t>
            </a:r>
            <a:endParaRPr lang="en-GB" smtClean="0"/>
          </a:p>
          <a:p>
            <a:pPr eaLnBrk="1" hangingPunct="1"/>
            <a:r>
              <a:rPr lang="en-GB" sz="2800" smtClean="0"/>
              <a:t>An activity list </a:t>
            </a:r>
          </a:p>
          <a:p>
            <a:pPr lvl="1" eaLnBrk="1" hangingPunct="1"/>
            <a:r>
              <a:rPr lang="en-GB" sz="2400" smtClean="0"/>
              <a:t>is a list of all project activities which must be completed in order to</a:t>
            </a:r>
          </a:p>
          <a:p>
            <a:pPr lvl="2" eaLnBrk="1" hangingPunct="1"/>
            <a:r>
              <a:rPr lang="en-GB" sz="2000" smtClean="0"/>
              <a:t>produce the project deliverables </a:t>
            </a:r>
          </a:p>
          <a:p>
            <a:pPr lvl="2" eaLnBrk="1" hangingPunct="1"/>
            <a:r>
              <a:rPr lang="en-GB" sz="2000" smtClean="0"/>
              <a:t>meet the objectives and goal of the project</a:t>
            </a:r>
          </a:p>
          <a:p>
            <a:pPr eaLnBrk="1" hangingPunct="1"/>
            <a:endParaRPr lang="en-GB" smtClean="0"/>
          </a:p>
        </p:txBody>
      </p:sp>
      <p:sp>
        <p:nvSpPr>
          <p:cNvPr id="4" name="Slide Number Placeholder 3"/>
          <p:cNvSpPr>
            <a:spLocks noGrp="1"/>
          </p:cNvSpPr>
          <p:nvPr>
            <p:ph type="sldNum" sz="quarter" idx="12"/>
          </p:nvPr>
        </p:nvSpPr>
        <p:spPr/>
        <p:txBody>
          <a:bodyPr/>
          <a:lstStyle/>
          <a:p>
            <a:fld id="{0001B7DF-3D5B-4F94-89BA-A1CB63132D69}" type="slidenum">
              <a:rPr lang="en-GB" smtClean="0"/>
              <a:pPr/>
              <a:t>5</a:t>
            </a:fld>
            <a:endParaRPr lang="en-GB"/>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solidFill>
                  <a:schemeClr val="accent1">
                    <a:satMod val="150000"/>
                  </a:schemeClr>
                </a:solidFill>
              </a:rPr>
              <a:t>Project ‘Direct’ Objectives</a:t>
            </a:r>
            <a:endParaRPr lang="en-GB" dirty="0">
              <a:solidFill>
                <a:schemeClr val="accent1">
                  <a:satMod val="150000"/>
                </a:schemeClr>
              </a:solidFill>
            </a:endParaRPr>
          </a:p>
        </p:txBody>
      </p:sp>
      <p:sp>
        <p:nvSpPr>
          <p:cNvPr id="51203" name="Content Placeholder 2"/>
          <p:cNvSpPr>
            <a:spLocks noGrp="1"/>
          </p:cNvSpPr>
          <p:nvPr>
            <p:ph idx="1"/>
          </p:nvPr>
        </p:nvSpPr>
        <p:spPr>
          <a:xfrm>
            <a:off x="457200" y="1774825"/>
            <a:ext cx="8229600" cy="2654300"/>
          </a:xfrm>
        </p:spPr>
        <p:txBody>
          <a:bodyPr/>
          <a:lstStyle/>
          <a:p>
            <a:pPr eaLnBrk="1" hangingPunct="1"/>
            <a:r>
              <a:rPr lang="en-GB" sz="2800" smtClean="0"/>
              <a:t>A set of general or common objectives, to meet</a:t>
            </a:r>
          </a:p>
          <a:p>
            <a:pPr lvl="1" eaLnBrk="1" hangingPunct="1"/>
            <a:r>
              <a:rPr lang="en-GB" sz="2400" smtClean="0"/>
              <a:t>Time, Cost, Quality</a:t>
            </a:r>
            <a:endParaRPr lang="en-US" sz="2400" smtClean="0"/>
          </a:p>
          <a:p>
            <a:pPr eaLnBrk="1" hangingPunct="1"/>
            <a:r>
              <a:rPr lang="en-GB" sz="2800" smtClean="0"/>
              <a:t>As also known as..</a:t>
            </a:r>
            <a:r>
              <a:rPr lang="en-GB" sz="4000" smtClean="0"/>
              <a:t> </a:t>
            </a:r>
          </a:p>
          <a:p>
            <a:pPr lvl="1" eaLnBrk="1" hangingPunct="1"/>
            <a:r>
              <a:rPr lang="en-GB" sz="2400" smtClean="0"/>
              <a:t>Project Constraints</a:t>
            </a:r>
          </a:p>
          <a:p>
            <a:pPr lvl="1" eaLnBrk="1" hangingPunct="1"/>
            <a:r>
              <a:rPr lang="en-GB" sz="2400" smtClean="0"/>
              <a:t>The ‘Project Triangle’</a:t>
            </a:r>
          </a:p>
          <a:p>
            <a:pPr eaLnBrk="1" hangingPunct="1"/>
            <a:endParaRPr lang="en-GB" smtClean="0"/>
          </a:p>
        </p:txBody>
      </p:sp>
      <p:grpSp>
        <p:nvGrpSpPr>
          <p:cNvPr id="3" name="Group 3"/>
          <p:cNvGrpSpPr>
            <a:grpSpLocks/>
          </p:cNvGrpSpPr>
          <p:nvPr/>
        </p:nvGrpSpPr>
        <p:grpSpPr bwMode="auto">
          <a:xfrm>
            <a:off x="2928938" y="3571875"/>
            <a:ext cx="6215062" cy="3286125"/>
            <a:chOff x="3571873" y="3929063"/>
            <a:chExt cx="5005388" cy="2771775"/>
          </a:xfrm>
        </p:grpSpPr>
        <p:sp>
          <p:nvSpPr>
            <p:cNvPr id="5" name="Isosceles Triangle 4"/>
            <p:cNvSpPr/>
            <p:nvPr/>
          </p:nvSpPr>
          <p:spPr>
            <a:xfrm>
              <a:off x="4286563" y="4571793"/>
              <a:ext cx="1857684" cy="150104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1206" name="TextBox 10"/>
            <p:cNvSpPr txBox="1">
              <a:spLocks noChangeArrowheads="1"/>
            </p:cNvSpPr>
            <p:nvPr/>
          </p:nvSpPr>
          <p:spPr bwMode="auto">
            <a:xfrm>
              <a:off x="4857748" y="4214813"/>
              <a:ext cx="658813" cy="369887"/>
            </a:xfrm>
            <a:prstGeom prst="rect">
              <a:avLst/>
            </a:prstGeom>
            <a:noFill/>
            <a:ln w="9525">
              <a:noFill/>
              <a:miter lim="800000"/>
              <a:headEnd/>
              <a:tailEnd/>
            </a:ln>
          </p:spPr>
          <p:txBody>
            <a:bodyPr wrap="none">
              <a:spAutoFit/>
            </a:bodyPr>
            <a:lstStyle/>
            <a:p>
              <a:r>
                <a:rPr lang="en-GB"/>
                <a:t>Cost</a:t>
              </a:r>
              <a:endParaRPr lang="en-US"/>
            </a:p>
          </p:txBody>
        </p:sp>
        <p:sp>
          <p:nvSpPr>
            <p:cNvPr id="51207" name="TextBox 11"/>
            <p:cNvSpPr txBox="1">
              <a:spLocks noChangeArrowheads="1"/>
            </p:cNvSpPr>
            <p:nvPr/>
          </p:nvSpPr>
          <p:spPr bwMode="auto">
            <a:xfrm>
              <a:off x="3571873" y="5929313"/>
              <a:ext cx="688975" cy="369887"/>
            </a:xfrm>
            <a:prstGeom prst="rect">
              <a:avLst/>
            </a:prstGeom>
            <a:noFill/>
            <a:ln w="9525">
              <a:noFill/>
              <a:miter lim="800000"/>
              <a:headEnd/>
              <a:tailEnd/>
            </a:ln>
          </p:spPr>
          <p:txBody>
            <a:bodyPr wrap="none">
              <a:spAutoFit/>
            </a:bodyPr>
            <a:lstStyle/>
            <a:p>
              <a:r>
                <a:rPr lang="en-GB"/>
                <a:t>Time</a:t>
              </a:r>
              <a:endParaRPr lang="en-US"/>
            </a:p>
          </p:txBody>
        </p:sp>
        <p:sp>
          <p:nvSpPr>
            <p:cNvPr id="51208" name="TextBox 12"/>
            <p:cNvSpPr txBox="1">
              <a:spLocks noChangeArrowheads="1"/>
            </p:cNvSpPr>
            <p:nvPr/>
          </p:nvSpPr>
          <p:spPr bwMode="auto">
            <a:xfrm>
              <a:off x="6143623" y="5929313"/>
              <a:ext cx="903288" cy="369887"/>
            </a:xfrm>
            <a:prstGeom prst="rect">
              <a:avLst/>
            </a:prstGeom>
            <a:noFill/>
            <a:ln w="9525">
              <a:noFill/>
              <a:miter lim="800000"/>
              <a:headEnd/>
              <a:tailEnd/>
            </a:ln>
          </p:spPr>
          <p:txBody>
            <a:bodyPr wrap="none">
              <a:spAutoFit/>
            </a:bodyPr>
            <a:lstStyle/>
            <a:p>
              <a:r>
                <a:rPr lang="en-GB"/>
                <a:t>Quality</a:t>
              </a:r>
              <a:endParaRPr lang="en-US"/>
            </a:p>
          </p:txBody>
        </p:sp>
        <p:sp>
          <p:nvSpPr>
            <p:cNvPr id="9" name="Left Brace 8"/>
            <p:cNvSpPr/>
            <p:nvPr/>
          </p:nvSpPr>
          <p:spPr>
            <a:xfrm>
              <a:off x="5429556" y="3929063"/>
              <a:ext cx="154701" cy="914552"/>
            </a:xfrm>
            <a:prstGeom prst="leftBrace">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51210" name="TextBox 14"/>
            <p:cNvSpPr txBox="1">
              <a:spLocks noChangeArrowheads="1"/>
            </p:cNvSpPr>
            <p:nvPr/>
          </p:nvSpPr>
          <p:spPr bwMode="auto">
            <a:xfrm>
              <a:off x="5500686" y="3929063"/>
              <a:ext cx="1865312" cy="923925"/>
            </a:xfrm>
            <a:prstGeom prst="rect">
              <a:avLst/>
            </a:prstGeom>
            <a:noFill/>
            <a:ln w="9525">
              <a:noFill/>
              <a:miter lim="800000"/>
              <a:headEnd/>
              <a:tailEnd/>
            </a:ln>
          </p:spPr>
          <p:txBody>
            <a:bodyPr wrap="none">
              <a:spAutoFit/>
            </a:bodyPr>
            <a:lstStyle/>
            <a:p>
              <a:r>
                <a:rPr lang="en-GB"/>
                <a:t>Money</a:t>
              </a:r>
            </a:p>
            <a:p>
              <a:r>
                <a:rPr lang="en-GB"/>
                <a:t>Effort</a:t>
              </a:r>
            </a:p>
            <a:p>
              <a:r>
                <a:rPr lang="en-GB"/>
                <a:t>Resource usage</a:t>
              </a:r>
              <a:endParaRPr lang="en-US"/>
            </a:p>
          </p:txBody>
        </p:sp>
        <p:sp>
          <p:nvSpPr>
            <p:cNvPr id="11" name="Left Brace 10"/>
            <p:cNvSpPr/>
            <p:nvPr/>
          </p:nvSpPr>
          <p:spPr>
            <a:xfrm>
              <a:off x="7000852" y="5572043"/>
              <a:ext cx="155979" cy="1071217"/>
            </a:xfrm>
            <a:prstGeom prst="leftBrace">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51212" name="TextBox 16"/>
            <p:cNvSpPr txBox="1">
              <a:spLocks noChangeArrowheads="1"/>
            </p:cNvSpPr>
            <p:nvPr/>
          </p:nvSpPr>
          <p:spPr bwMode="auto">
            <a:xfrm>
              <a:off x="7072311" y="5500688"/>
              <a:ext cx="1504950" cy="1200150"/>
            </a:xfrm>
            <a:prstGeom prst="rect">
              <a:avLst/>
            </a:prstGeom>
            <a:noFill/>
            <a:ln w="9525">
              <a:noFill/>
              <a:miter lim="800000"/>
              <a:headEnd/>
              <a:tailEnd/>
            </a:ln>
          </p:spPr>
          <p:txBody>
            <a:bodyPr wrap="none">
              <a:spAutoFit/>
            </a:bodyPr>
            <a:lstStyle/>
            <a:p>
              <a:r>
                <a:rPr lang="en-GB"/>
                <a:t>Grade</a:t>
              </a:r>
            </a:p>
            <a:p>
              <a:r>
                <a:rPr lang="en-GB"/>
                <a:t>Performance</a:t>
              </a:r>
            </a:p>
            <a:p>
              <a:r>
                <a:rPr lang="en-GB"/>
                <a:t>Scope</a:t>
              </a:r>
            </a:p>
            <a:p>
              <a:r>
                <a:rPr lang="en-GB"/>
                <a:t>Functionality</a:t>
              </a:r>
              <a:endParaRPr lang="en-US"/>
            </a:p>
          </p:txBody>
        </p:sp>
      </p:grpSp>
      <p:sp>
        <p:nvSpPr>
          <p:cNvPr id="13" name="Slide Number Placeholder 12"/>
          <p:cNvSpPr>
            <a:spLocks noGrp="1"/>
          </p:cNvSpPr>
          <p:nvPr>
            <p:ph type="sldNum" sz="quarter" idx="12"/>
          </p:nvPr>
        </p:nvSpPr>
        <p:spPr/>
        <p:txBody>
          <a:bodyPr/>
          <a:lstStyle/>
          <a:p>
            <a:fld id="{0001B7DF-3D5B-4F94-89BA-A1CB63132D69}" type="slidenum">
              <a:rPr lang="en-GB" smtClean="0"/>
              <a:pPr/>
              <a:t>6</a:t>
            </a:fld>
            <a:endParaRPr lang="en-GB"/>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solidFill>
                  <a:schemeClr val="accent1">
                    <a:satMod val="150000"/>
                  </a:schemeClr>
                </a:solidFill>
              </a:rPr>
              <a:t>Maintaining Equilibrium</a:t>
            </a:r>
            <a:endParaRPr lang="en-GB" dirty="0">
              <a:solidFill>
                <a:schemeClr val="accent1">
                  <a:satMod val="150000"/>
                </a:schemeClr>
              </a:solidFill>
            </a:endParaRPr>
          </a:p>
        </p:txBody>
      </p:sp>
      <p:sp>
        <p:nvSpPr>
          <p:cNvPr id="52227" name="Content Placeholder 2"/>
          <p:cNvSpPr>
            <a:spLocks noGrp="1"/>
          </p:cNvSpPr>
          <p:nvPr>
            <p:ph idx="1"/>
          </p:nvPr>
        </p:nvSpPr>
        <p:spPr/>
        <p:txBody>
          <a:bodyPr/>
          <a:lstStyle/>
          <a:p>
            <a:pPr eaLnBrk="1" hangingPunct="1"/>
            <a:r>
              <a:rPr lang="en-GB" sz="2800" smtClean="0"/>
              <a:t>If the project takes longer than expected, but must still be delivered on time, options are usually   limited …</a:t>
            </a:r>
          </a:p>
        </p:txBody>
      </p:sp>
      <p:grpSp>
        <p:nvGrpSpPr>
          <p:cNvPr id="3" name="Group 3"/>
          <p:cNvGrpSpPr>
            <a:grpSpLocks/>
          </p:cNvGrpSpPr>
          <p:nvPr/>
        </p:nvGrpSpPr>
        <p:grpSpPr bwMode="auto">
          <a:xfrm>
            <a:off x="785813" y="3214688"/>
            <a:ext cx="7572375" cy="3013075"/>
            <a:chOff x="1142976" y="3214686"/>
            <a:chExt cx="7286676" cy="2727341"/>
          </a:xfrm>
        </p:grpSpPr>
        <p:sp>
          <p:nvSpPr>
            <p:cNvPr id="5" name="Isosceles Triangle 4"/>
            <p:cNvSpPr/>
            <p:nvPr/>
          </p:nvSpPr>
          <p:spPr>
            <a:xfrm>
              <a:off x="1142976" y="3500640"/>
              <a:ext cx="4785986" cy="2072089"/>
            </a:xfrm>
            <a:prstGeom prst="triangle">
              <a:avLst>
                <a:gd name="adj" fmla="val 75593"/>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2230" name="TextBox 10"/>
            <p:cNvSpPr txBox="1">
              <a:spLocks noChangeArrowheads="1"/>
            </p:cNvSpPr>
            <p:nvPr/>
          </p:nvSpPr>
          <p:spPr bwMode="auto">
            <a:xfrm>
              <a:off x="4429124" y="3214686"/>
              <a:ext cx="658813" cy="369887"/>
            </a:xfrm>
            <a:prstGeom prst="rect">
              <a:avLst/>
            </a:prstGeom>
            <a:noFill/>
            <a:ln w="9525">
              <a:noFill/>
              <a:miter lim="800000"/>
              <a:headEnd/>
              <a:tailEnd/>
            </a:ln>
          </p:spPr>
          <p:txBody>
            <a:bodyPr wrap="none">
              <a:spAutoFit/>
            </a:bodyPr>
            <a:lstStyle/>
            <a:p>
              <a:r>
                <a:rPr lang="en-GB"/>
                <a:t>Cost</a:t>
              </a:r>
              <a:endParaRPr lang="en-US"/>
            </a:p>
          </p:txBody>
        </p:sp>
        <p:sp>
          <p:nvSpPr>
            <p:cNvPr id="52231" name="TextBox 11"/>
            <p:cNvSpPr txBox="1">
              <a:spLocks noChangeArrowheads="1"/>
            </p:cNvSpPr>
            <p:nvPr/>
          </p:nvSpPr>
          <p:spPr bwMode="auto">
            <a:xfrm>
              <a:off x="1142976" y="5572140"/>
              <a:ext cx="688975" cy="369887"/>
            </a:xfrm>
            <a:prstGeom prst="rect">
              <a:avLst/>
            </a:prstGeom>
            <a:noFill/>
            <a:ln w="9525">
              <a:noFill/>
              <a:miter lim="800000"/>
              <a:headEnd/>
              <a:tailEnd/>
            </a:ln>
          </p:spPr>
          <p:txBody>
            <a:bodyPr wrap="none">
              <a:spAutoFit/>
            </a:bodyPr>
            <a:lstStyle/>
            <a:p>
              <a:r>
                <a:rPr lang="en-GB"/>
                <a:t>Time</a:t>
              </a:r>
              <a:endParaRPr lang="en-US"/>
            </a:p>
          </p:txBody>
        </p:sp>
        <p:sp>
          <p:nvSpPr>
            <p:cNvPr id="52232" name="TextBox 12"/>
            <p:cNvSpPr txBox="1">
              <a:spLocks noChangeArrowheads="1"/>
            </p:cNvSpPr>
            <p:nvPr/>
          </p:nvSpPr>
          <p:spPr bwMode="auto">
            <a:xfrm>
              <a:off x="5000628" y="5572140"/>
              <a:ext cx="903288" cy="369887"/>
            </a:xfrm>
            <a:prstGeom prst="rect">
              <a:avLst/>
            </a:prstGeom>
            <a:noFill/>
            <a:ln w="9525">
              <a:noFill/>
              <a:miter lim="800000"/>
              <a:headEnd/>
              <a:tailEnd/>
            </a:ln>
          </p:spPr>
          <p:txBody>
            <a:bodyPr wrap="none">
              <a:spAutoFit/>
            </a:bodyPr>
            <a:lstStyle/>
            <a:p>
              <a:r>
                <a:rPr lang="en-GB"/>
                <a:t>Quality</a:t>
              </a:r>
              <a:endParaRPr lang="en-US"/>
            </a:p>
          </p:txBody>
        </p:sp>
        <p:sp>
          <p:nvSpPr>
            <p:cNvPr id="9" name="Isosceles Triangle 8"/>
            <p:cNvSpPr/>
            <p:nvPr/>
          </p:nvSpPr>
          <p:spPr>
            <a:xfrm>
              <a:off x="7429070" y="3428792"/>
              <a:ext cx="1000582" cy="928273"/>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 name="Isosceles Triangle 9"/>
            <p:cNvSpPr/>
            <p:nvPr/>
          </p:nvSpPr>
          <p:spPr>
            <a:xfrm>
              <a:off x="7429070" y="4572608"/>
              <a:ext cx="1000582" cy="928273"/>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cxnSp>
          <p:nvCxnSpPr>
            <p:cNvPr id="11" name="Straight Arrow Connector 10"/>
            <p:cNvCxnSpPr/>
            <p:nvPr/>
          </p:nvCxnSpPr>
          <p:spPr>
            <a:xfrm rot="5400000" flipH="1" flipV="1">
              <a:off x="6286944" y="3785830"/>
              <a:ext cx="428213" cy="1528"/>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rot="10800000">
              <a:off x="5715097" y="5072669"/>
              <a:ext cx="429257" cy="1437"/>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52237" name="TextBox 10"/>
            <p:cNvSpPr txBox="1">
              <a:spLocks noChangeArrowheads="1"/>
            </p:cNvSpPr>
            <p:nvPr/>
          </p:nvSpPr>
          <p:spPr bwMode="auto">
            <a:xfrm>
              <a:off x="5572132" y="3929066"/>
              <a:ext cx="1935145" cy="369332"/>
            </a:xfrm>
            <a:prstGeom prst="rect">
              <a:avLst/>
            </a:prstGeom>
            <a:noFill/>
            <a:ln w="9525">
              <a:noFill/>
              <a:miter lim="800000"/>
              <a:headEnd/>
              <a:tailEnd/>
            </a:ln>
          </p:spPr>
          <p:txBody>
            <a:bodyPr wrap="none">
              <a:spAutoFit/>
            </a:bodyPr>
            <a:lstStyle/>
            <a:p>
              <a:r>
                <a:rPr lang="en-GB"/>
                <a:t>Increase Cost  = </a:t>
              </a:r>
              <a:endParaRPr lang="en-US"/>
            </a:p>
          </p:txBody>
        </p:sp>
        <p:sp>
          <p:nvSpPr>
            <p:cNvPr id="52238" name="TextBox 10"/>
            <p:cNvSpPr txBox="1">
              <a:spLocks noChangeArrowheads="1"/>
            </p:cNvSpPr>
            <p:nvPr/>
          </p:nvSpPr>
          <p:spPr bwMode="auto">
            <a:xfrm>
              <a:off x="6143636" y="4714884"/>
              <a:ext cx="1643074" cy="646331"/>
            </a:xfrm>
            <a:prstGeom prst="rect">
              <a:avLst/>
            </a:prstGeom>
            <a:noFill/>
            <a:ln w="9525">
              <a:noFill/>
              <a:miter lim="800000"/>
              <a:headEnd/>
              <a:tailEnd/>
            </a:ln>
          </p:spPr>
          <p:txBody>
            <a:bodyPr>
              <a:spAutoFit/>
            </a:bodyPr>
            <a:lstStyle/>
            <a:p>
              <a:r>
                <a:rPr lang="en-GB"/>
                <a:t>Decrease Quality    = </a:t>
              </a:r>
              <a:endParaRPr lang="en-US"/>
            </a:p>
          </p:txBody>
        </p:sp>
      </p:grpSp>
      <p:sp>
        <p:nvSpPr>
          <p:cNvPr id="15" name="Slide Number Placeholder 14"/>
          <p:cNvSpPr>
            <a:spLocks noGrp="1"/>
          </p:cNvSpPr>
          <p:nvPr>
            <p:ph type="sldNum" sz="quarter" idx="12"/>
          </p:nvPr>
        </p:nvSpPr>
        <p:spPr/>
        <p:txBody>
          <a:bodyPr/>
          <a:lstStyle/>
          <a:p>
            <a:fld id="{0001B7DF-3D5B-4F94-89BA-A1CB63132D69}" type="slidenum">
              <a:rPr lang="en-GB" smtClean="0"/>
              <a:pPr/>
              <a:t>7</a:t>
            </a:fld>
            <a:endParaRPr lang="en-GB"/>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fontAlgn="auto" hangingPunct="1">
              <a:spcAft>
                <a:spcPts val="0"/>
              </a:spcAft>
              <a:defRPr/>
            </a:pPr>
            <a:r>
              <a:rPr lang="en-GB" smtClean="0">
                <a:solidFill>
                  <a:schemeClr val="accent1">
                    <a:satMod val="150000"/>
                  </a:schemeClr>
                </a:solidFill>
              </a:rPr>
              <a:t>Delivery, Goals and Objectives</a:t>
            </a:r>
            <a:endParaRPr lang="en-US" smtClean="0">
              <a:solidFill>
                <a:schemeClr val="accent1">
                  <a:satMod val="150000"/>
                </a:schemeClr>
              </a:solidFill>
            </a:endParaRPr>
          </a:p>
        </p:txBody>
      </p:sp>
      <p:sp>
        <p:nvSpPr>
          <p:cNvPr id="30723" name="Content Placeholder 2"/>
          <p:cNvSpPr>
            <a:spLocks noGrp="1"/>
          </p:cNvSpPr>
          <p:nvPr>
            <p:ph idx="1"/>
          </p:nvPr>
        </p:nvSpPr>
        <p:spPr>
          <a:xfrm>
            <a:off x="428625" y="1643063"/>
            <a:ext cx="8501063" cy="4543425"/>
          </a:xfrm>
        </p:spPr>
        <p:txBody>
          <a:bodyPr rtlCol="0">
            <a:normAutofit lnSpcReduction="10000"/>
          </a:bodyPr>
          <a:lstStyle/>
          <a:p>
            <a:pPr marL="438912" indent="-320040" eaLnBrk="1" fontAlgn="auto" hangingPunct="1">
              <a:spcBef>
                <a:spcPts val="0"/>
              </a:spcBef>
              <a:spcAft>
                <a:spcPts val="0"/>
              </a:spcAft>
              <a:buFont typeface="Wingdings 2"/>
              <a:buChar char=""/>
              <a:defRPr/>
            </a:pPr>
            <a:r>
              <a:rPr lang="en-GB" sz="2800" dirty="0" smtClean="0"/>
              <a:t>All projects seek to deliver ‘something’</a:t>
            </a:r>
          </a:p>
          <a:p>
            <a:pPr marL="438912" indent="-320040" eaLnBrk="1" fontAlgn="auto" hangingPunct="1">
              <a:spcBef>
                <a:spcPts val="0"/>
              </a:spcBef>
              <a:spcAft>
                <a:spcPts val="0"/>
              </a:spcAft>
              <a:buFont typeface="Wingdings 2"/>
              <a:buChar char=""/>
              <a:defRPr/>
            </a:pPr>
            <a:endParaRPr lang="en-GB" sz="2400" dirty="0" smtClean="0"/>
          </a:p>
          <a:p>
            <a:pPr marL="438912" indent="-320040" eaLnBrk="1" fontAlgn="auto" hangingPunct="1">
              <a:spcBef>
                <a:spcPts val="0"/>
              </a:spcBef>
              <a:spcAft>
                <a:spcPts val="0"/>
              </a:spcAft>
              <a:buFont typeface="Wingdings 2"/>
              <a:buChar char=""/>
              <a:defRPr/>
            </a:pPr>
            <a:r>
              <a:rPr lang="en-GB" sz="2400" dirty="0" smtClean="0"/>
              <a:t>How do we define ‘something’?</a:t>
            </a:r>
          </a:p>
          <a:p>
            <a:pPr marL="438912" indent="-320040" eaLnBrk="1" fontAlgn="auto" hangingPunct="1">
              <a:spcBef>
                <a:spcPts val="0"/>
              </a:spcBef>
              <a:spcAft>
                <a:spcPts val="0"/>
              </a:spcAft>
              <a:buFont typeface="Wingdings 2"/>
              <a:buChar char=""/>
              <a:defRPr/>
            </a:pPr>
            <a:endParaRPr lang="en-GB" sz="2800" dirty="0" smtClean="0"/>
          </a:p>
          <a:p>
            <a:pPr marL="438912" indent="-320040" eaLnBrk="1" fontAlgn="auto" hangingPunct="1">
              <a:spcBef>
                <a:spcPts val="0"/>
              </a:spcBef>
              <a:spcAft>
                <a:spcPts val="0"/>
              </a:spcAft>
              <a:buFont typeface="Wingdings 2"/>
              <a:buChar char=""/>
              <a:defRPr/>
            </a:pPr>
            <a:r>
              <a:rPr lang="en-GB" sz="2800" dirty="0" smtClean="0"/>
              <a:t> Start by defining the project Goals and Objectives</a:t>
            </a:r>
          </a:p>
          <a:p>
            <a:pPr marL="731520" lvl="1" indent="-274320" eaLnBrk="1" fontAlgn="auto" hangingPunct="1">
              <a:spcAft>
                <a:spcPts val="0"/>
              </a:spcAft>
              <a:buFont typeface="Wingdings"/>
              <a:buChar char=""/>
              <a:defRPr/>
            </a:pPr>
            <a:r>
              <a:rPr lang="en-GB" sz="2400" dirty="0" smtClean="0"/>
              <a:t>Goal:</a:t>
            </a:r>
            <a:r>
              <a:rPr lang="en-GB" dirty="0" smtClean="0"/>
              <a:t> </a:t>
            </a:r>
          </a:p>
          <a:p>
            <a:pPr marL="996696" lvl="2" eaLnBrk="1" fontAlgn="auto" hangingPunct="1">
              <a:spcAft>
                <a:spcPts val="0"/>
              </a:spcAft>
              <a:buClr>
                <a:schemeClr val="accent3"/>
              </a:buClr>
              <a:buFont typeface="Arial"/>
              <a:buChar char="▪"/>
              <a:defRPr/>
            </a:pPr>
            <a:r>
              <a:rPr lang="en-GB" dirty="0" smtClean="0"/>
              <a:t>Defines the final deliverable(s), outcome(s) or state at completion of the project</a:t>
            </a:r>
          </a:p>
          <a:p>
            <a:pPr marL="731520" lvl="1" indent="-274320" eaLnBrk="1" fontAlgn="auto" hangingPunct="1">
              <a:spcAft>
                <a:spcPts val="0"/>
              </a:spcAft>
              <a:buFont typeface="Wingdings"/>
              <a:buChar char=""/>
              <a:defRPr/>
            </a:pPr>
            <a:r>
              <a:rPr lang="en-GB" sz="2400" dirty="0" smtClean="0"/>
              <a:t>Objectives:</a:t>
            </a:r>
            <a:r>
              <a:rPr lang="en-GB" dirty="0" smtClean="0"/>
              <a:t> </a:t>
            </a:r>
          </a:p>
          <a:p>
            <a:pPr marL="996696" lvl="2" eaLnBrk="1" fontAlgn="auto" hangingPunct="1">
              <a:spcAft>
                <a:spcPts val="0"/>
              </a:spcAft>
              <a:buClr>
                <a:schemeClr val="accent3"/>
              </a:buClr>
              <a:buFont typeface="Arial"/>
              <a:buChar char="▪"/>
              <a:defRPr/>
            </a:pPr>
            <a:r>
              <a:rPr lang="en-GB" dirty="0" smtClean="0"/>
              <a:t> Define the boundaries of the goal</a:t>
            </a:r>
          </a:p>
          <a:p>
            <a:pPr marL="996696" lvl="2" eaLnBrk="1" fontAlgn="auto" hangingPunct="1">
              <a:spcAft>
                <a:spcPts val="0"/>
              </a:spcAft>
              <a:buClr>
                <a:schemeClr val="accent3"/>
              </a:buClr>
              <a:buFont typeface="Arial"/>
              <a:buChar char="▪"/>
              <a:defRPr/>
            </a:pPr>
            <a:r>
              <a:rPr lang="en-GB" dirty="0" smtClean="0"/>
              <a:t>Specify some future state or deliverable</a:t>
            </a:r>
          </a:p>
        </p:txBody>
      </p:sp>
      <p:pic>
        <p:nvPicPr>
          <p:cNvPr id="53252" name="Picture 4" descr="C:\Documents and Settings\Dave\Local Settings\Temporary Internet Files\Content.IE5\UTTAJMDC\MCj03631680000[1].wmf"/>
          <p:cNvPicPr>
            <a:picLocks noChangeAspect="1" noChangeArrowheads="1"/>
          </p:cNvPicPr>
          <p:nvPr/>
        </p:nvPicPr>
        <p:blipFill>
          <a:blip r:embed="rId3" cstate="print"/>
          <a:srcRect/>
          <a:stretch>
            <a:fillRect/>
          </a:stretch>
        </p:blipFill>
        <p:spPr bwMode="auto">
          <a:xfrm>
            <a:off x="428625" y="2286000"/>
            <a:ext cx="485775" cy="639763"/>
          </a:xfrm>
          <a:prstGeom prst="rect">
            <a:avLst/>
          </a:prstGeom>
          <a:noFill/>
          <a:ln w="9525">
            <a:noFill/>
            <a:miter lim="800000"/>
            <a:headEnd/>
            <a:tailEnd/>
          </a:ln>
        </p:spPr>
      </p:pic>
      <p:pic>
        <p:nvPicPr>
          <p:cNvPr id="53253" name="Picture 6" descr="C:\Documents and Settings\Dave\Local Settings\Temporary Internet Files\Content.IE5\NQ03J5W9\MCj01560530000[1].wmf"/>
          <p:cNvPicPr>
            <a:picLocks noChangeAspect="1" noChangeArrowheads="1"/>
          </p:cNvPicPr>
          <p:nvPr/>
        </p:nvPicPr>
        <p:blipFill>
          <a:blip r:embed="rId4" cstate="print"/>
          <a:srcRect/>
          <a:stretch>
            <a:fillRect/>
          </a:stretch>
        </p:blipFill>
        <p:spPr bwMode="auto">
          <a:xfrm>
            <a:off x="428625" y="3000375"/>
            <a:ext cx="500063" cy="571500"/>
          </a:xfrm>
          <a:prstGeom prst="rect">
            <a:avLst/>
          </a:prstGeom>
          <a:noFill/>
          <a:ln w="9525">
            <a:noFill/>
            <a:miter lim="800000"/>
            <a:headEnd/>
            <a:tailEnd/>
          </a:ln>
        </p:spPr>
      </p:pic>
      <p:sp>
        <p:nvSpPr>
          <p:cNvPr id="6" name="Slide Number Placeholder 5"/>
          <p:cNvSpPr>
            <a:spLocks noGrp="1"/>
          </p:cNvSpPr>
          <p:nvPr>
            <p:ph type="sldNum" sz="quarter" idx="12"/>
          </p:nvPr>
        </p:nvSpPr>
        <p:spPr/>
        <p:txBody>
          <a:bodyPr/>
          <a:lstStyle/>
          <a:p>
            <a:fld id="{0001B7DF-3D5B-4F94-89BA-A1CB63132D69}" type="slidenum">
              <a:rPr lang="en-GB" smtClean="0"/>
              <a:pPr/>
              <a:t>8</a:t>
            </a:fld>
            <a:endParaRPr lang="en-GB"/>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SMART Objectives</a:t>
            </a:r>
            <a:endParaRPr lang="en-GB" dirty="0"/>
          </a:p>
        </p:txBody>
      </p:sp>
      <p:pic>
        <p:nvPicPr>
          <p:cNvPr id="4" name="Content Placeholder 3" descr="smart.jpg"/>
          <p:cNvPicPr>
            <a:picLocks noGrp="1" noChangeAspect="1"/>
          </p:cNvPicPr>
          <p:nvPr>
            <p:ph idx="1"/>
          </p:nvPr>
        </p:nvPicPr>
        <p:blipFill>
          <a:blip r:embed="rId3" cstate="print"/>
          <a:stretch>
            <a:fillRect/>
          </a:stretch>
        </p:blipFill>
        <p:spPr>
          <a:xfrm>
            <a:off x="1334814" y="1340768"/>
            <a:ext cx="6272128" cy="5246043"/>
          </a:xfrm>
        </p:spPr>
      </p:pic>
      <p:sp>
        <p:nvSpPr>
          <p:cNvPr id="5" name="Slide Number Placeholder 4"/>
          <p:cNvSpPr>
            <a:spLocks noGrp="1"/>
          </p:cNvSpPr>
          <p:nvPr>
            <p:ph type="sldNum" sz="quarter" idx="12"/>
          </p:nvPr>
        </p:nvSpPr>
        <p:spPr/>
        <p:txBody>
          <a:bodyPr/>
          <a:lstStyle/>
          <a:p>
            <a:fld id="{0001B7DF-3D5B-4F94-89BA-A1CB63132D69}" type="slidenum">
              <a:rPr lang="en-GB" smtClean="0"/>
              <a:pPr/>
              <a:t>9</a:t>
            </a:fld>
            <a:endParaRPr lang="en-GB"/>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SMART Objectives: Example</a:t>
            </a:r>
            <a:endParaRPr lang="en-GB" dirty="0"/>
          </a:p>
        </p:txBody>
      </p:sp>
      <p:pic>
        <p:nvPicPr>
          <p:cNvPr id="4" name="Content Placeholder 3" descr="SMART table.jpg"/>
          <p:cNvPicPr>
            <a:picLocks noGrp="1" noChangeAspect="1"/>
          </p:cNvPicPr>
          <p:nvPr>
            <p:ph idx="1"/>
          </p:nvPr>
        </p:nvPicPr>
        <p:blipFill>
          <a:blip r:embed="rId3" cstate="print"/>
          <a:stretch>
            <a:fillRect/>
          </a:stretch>
        </p:blipFill>
        <p:spPr>
          <a:xfrm>
            <a:off x="395536" y="1340768"/>
            <a:ext cx="8280920" cy="5083546"/>
          </a:xfrm>
        </p:spPr>
      </p:pic>
      <p:sp>
        <p:nvSpPr>
          <p:cNvPr id="5" name="Slide Number Placeholder 4"/>
          <p:cNvSpPr>
            <a:spLocks noGrp="1"/>
          </p:cNvSpPr>
          <p:nvPr>
            <p:ph type="sldNum" sz="quarter" idx="12"/>
          </p:nvPr>
        </p:nvSpPr>
        <p:spPr/>
        <p:txBody>
          <a:bodyPr/>
          <a:lstStyle/>
          <a:p>
            <a:fld id="{0001B7DF-3D5B-4F94-89BA-A1CB63132D69}" type="slidenum">
              <a:rPr lang="en-GB" smtClean="0"/>
              <a:pPr/>
              <a:t>10</a:t>
            </a:fld>
            <a:endParaRPr lang="en-GB"/>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How to write SMART objectives</a:t>
            </a:r>
            <a:endParaRPr lang="en-GB" dirty="0"/>
          </a:p>
        </p:txBody>
      </p:sp>
      <p:sp>
        <p:nvSpPr>
          <p:cNvPr id="3" name="Content Placeholder 2"/>
          <p:cNvSpPr>
            <a:spLocks noGrp="1"/>
          </p:cNvSpPr>
          <p:nvPr>
            <p:ph idx="1"/>
          </p:nvPr>
        </p:nvSpPr>
        <p:spPr>
          <a:xfrm>
            <a:off x="457200" y="1600200"/>
            <a:ext cx="8229600" cy="4925144"/>
          </a:xfrm>
        </p:spPr>
        <p:txBody>
          <a:bodyPr>
            <a:normAutofit lnSpcReduction="10000"/>
          </a:bodyPr>
          <a:lstStyle/>
          <a:p>
            <a:r>
              <a:rPr lang="en-GB" dirty="0" smtClean="0"/>
              <a:t>An objective is a clear statement of something that needs to be accomplished over a period of time.  SMART objectives are:</a:t>
            </a:r>
          </a:p>
          <a:p>
            <a:pPr lvl="1"/>
            <a:r>
              <a:rPr lang="en-GB" b="1" dirty="0" smtClean="0"/>
              <a:t>S</a:t>
            </a:r>
            <a:r>
              <a:rPr lang="en-GB" dirty="0" smtClean="0"/>
              <a:t>pecific – states exactly what you need to achieve</a:t>
            </a:r>
          </a:p>
          <a:p>
            <a:pPr lvl="1"/>
            <a:r>
              <a:rPr lang="en-GB" b="1" dirty="0" smtClean="0"/>
              <a:t>M</a:t>
            </a:r>
            <a:r>
              <a:rPr lang="en-GB" dirty="0" smtClean="0"/>
              <a:t>easurable – includes a quality or quantity measure</a:t>
            </a:r>
          </a:p>
          <a:p>
            <a:pPr lvl="1"/>
            <a:r>
              <a:rPr lang="en-GB" b="1" dirty="0" smtClean="0"/>
              <a:t>A</a:t>
            </a:r>
            <a:r>
              <a:rPr lang="en-GB" dirty="0" smtClean="0"/>
              <a:t>greed – between you and your Reviewer</a:t>
            </a:r>
          </a:p>
          <a:p>
            <a:pPr lvl="1"/>
            <a:r>
              <a:rPr lang="en-GB" b="1" dirty="0" smtClean="0"/>
              <a:t>R</a:t>
            </a:r>
            <a:r>
              <a:rPr lang="en-GB" dirty="0" smtClean="0"/>
              <a:t>ealistic – can be challenging but must be achievable</a:t>
            </a:r>
          </a:p>
          <a:p>
            <a:pPr lvl="1"/>
            <a:r>
              <a:rPr lang="en-GB" b="1" dirty="0" err="1" smtClean="0"/>
              <a:t>T</a:t>
            </a:r>
            <a:r>
              <a:rPr lang="en-GB" dirty="0" err="1" smtClean="0"/>
              <a:t>imebound</a:t>
            </a:r>
            <a:r>
              <a:rPr lang="en-GB" dirty="0" smtClean="0"/>
              <a:t> – with a clear end date or timescale</a:t>
            </a:r>
            <a:endParaRPr lang="en-GB" dirty="0"/>
          </a:p>
        </p:txBody>
      </p:sp>
      <p:sp>
        <p:nvSpPr>
          <p:cNvPr id="4" name="Slide Number Placeholder 3"/>
          <p:cNvSpPr>
            <a:spLocks noGrp="1"/>
          </p:cNvSpPr>
          <p:nvPr>
            <p:ph type="sldNum" sz="quarter" idx="12"/>
          </p:nvPr>
        </p:nvSpPr>
        <p:spPr/>
        <p:txBody>
          <a:bodyPr/>
          <a:lstStyle/>
          <a:p>
            <a:fld id="{0001B7DF-3D5B-4F94-89BA-A1CB63132D69}" type="slidenum">
              <a:rPr lang="en-GB" smtClean="0"/>
              <a:pPr/>
              <a:t>11</a:t>
            </a:fld>
            <a:endParaRPr lang="en-GB"/>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Specific (tips)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Objectives should clearly state what you are expected to achieve, using action verbs to describe what has to be done. For example:</a:t>
            </a:r>
          </a:p>
          <a:p>
            <a:r>
              <a:rPr lang="en-GB" i="1" dirty="0" smtClean="0"/>
              <a:t>Not specific:</a:t>
            </a:r>
            <a:r>
              <a:rPr lang="en-GB" dirty="0" smtClean="0"/>
              <a:t> Encourage more people to join the Sports Centre</a:t>
            </a:r>
          </a:p>
          <a:p>
            <a:r>
              <a:rPr lang="en-GB" i="1" dirty="0" smtClean="0"/>
              <a:t>Specific:</a:t>
            </a:r>
            <a:r>
              <a:rPr lang="en-GB" dirty="0" smtClean="0"/>
              <a:t> Increase membership of the Sports Centre</a:t>
            </a:r>
          </a:p>
          <a:p>
            <a:r>
              <a:rPr lang="en-GB" i="1" dirty="0" smtClean="0"/>
              <a:t>Not specific:</a:t>
            </a:r>
            <a:r>
              <a:rPr lang="en-GB" dirty="0" smtClean="0"/>
              <a:t> Conduct research</a:t>
            </a:r>
          </a:p>
          <a:p>
            <a:r>
              <a:rPr lang="en-GB" i="1" dirty="0" smtClean="0"/>
              <a:t>Specific:</a:t>
            </a:r>
            <a:r>
              <a:rPr lang="en-GB" dirty="0" smtClean="0"/>
              <a:t> Formulate plans for research on topic X</a:t>
            </a:r>
            <a:endParaRPr lang="en-GB" dirty="0"/>
          </a:p>
        </p:txBody>
      </p:sp>
      <p:sp>
        <p:nvSpPr>
          <p:cNvPr id="4" name="Slide Number Placeholder 3"/>
          <p:cNvSpPr>
            <a:spLocks noGrp="1"/>
          </p:cNvSpPr>
          <p:nvPr>
            <p:ph type="sldNum" sz="quarter" idx="12"/>
          </p:nvPr>
        </p:nvSpPr>
        <p:spPr/>
        <p:txBody>
          <a:bodyPr/>
          <a:lstStyle/>
          <a:p>
            <a:fld id="{0001B7DF-3D5B-4F94-89BA-A1CB63132D69}" type="slidenum">
              <a:rPr lang="en-GB" smtClean="0"/>
              <a:pPr/>
              <a:t>12</a:t>
            </a:fld>
            <a:endParaRPr lang="en-GB"/>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Measureable (tips)</a:t>
            </a:r>
            <a:endParaRPr lang="en-GB" dirty="0"/>
          </a:p>
        </p:txBody>
      </p:sp>
      <p:sp>
        <p:nvSpPr>
          <p:cNvPr id="3" name="Content Placeholder 2"/>
          <p:cNvSpPr>
            <a:spLocks noGrp="1"/>
          </p:cNvSpPr>
          <p:nvPr>
            <p:ph idx="1"/>
          </p:nvPr>
        </p:nvSpPr>
        <p:spPr>
          <a:xfrm>
            <a:off x="251520" y="1600200"/>
            <a:ext cx="8568952" cy="4525963"/>
          </a:xfrm>
        </p:spPr>
        <p:txBody>
          <a:bodyPr>
            <a:normAutofit fontScale="85000" lnSpcReduction="10000"/>
          </a:bodyPr>
          <a:lstStyle/>
          <a:p>
            <a:r>
              <a:rPr lang="en-GB" dirty="0" smtClean="0"/>
              <a:t>Objectives should include a quality and/or quantity reference so that you can measure whether or not you have achieved them. For example:</a:t>
            </a:r>
          </a:p>
          <a:p>
            <a:r>
              <a:rPr lang="en-GB" i="1" dirty="0" smtClean="0"/>
              <a:t>Not measurable:</a:t>
            </a:r>
            <a:r>
              <a:rPr lang="en-GB" dirty="0" smtClean="0"/>
              <a:t> Increase membership of the Sports Centre</a:t>
            </a:r>
          </a:p>
          <a:p>
            <a:r>
              <a:rPr lang="en-GB" i="1" dirty="0" smtClean="0"/>
              <a:t>Measurable:</a:t>
            </a:r>
            <a:r>
              <a:rPr lang="en-GB" dirty="0" smtClean="0"/>
              <a:t> Increase membership of the Sports Centre by 10%</a:t>
            </a:r>
          </a:p>
          <a:p>
            <a:r>
              <a:rPr lang="en-GB" i="1" dirty="0" smtClean="0"/>
              <a:t>Not measurable:</a:t>
            </a:r>
            <a:r>
              <a:rPr lang="en-GB" dirty="0" smtClean="0"/>
              <a:t> Formulate plans for research on topic X</a:t>
            </a:r>
          </a:p>
          <a:p>
            <a:r>
              <a:rPr lang="en-GB" i="1" dirty="0" smtClean="0"/>
              <a:t>Measurable:</a:t>
            </a:r>
            <a:r>
              <a:rPr lang="en-GB" dirty="0" smtClean="0"/>
              <a:t> Formulate plans for research on topic X and submit grant application to X Research Council.</a:t>
            </a:r>
            <a:endParaRPr lang="en-GB" dirty="0"/>
          </a:p>
        </p:txBody>
      </p:sp>
      <p:sp>
        <p:nvSpPr>
          <p:cNvPr id="4" name="Slide Number Placeholder 3"/>
          <p:cNvSpPr>
            <a:spLocks noGrp="1"/>
          </p:cNvSpPr>
          <p:nvPr>
            <p:ph type="sldNum" sz="quarter" idx="12"/>
          </p:nvPr>
        </p:nvSpPr>
        <p:spPr/>
        <p:txBody>
          <a:bodyPr/>
          <a:lstStyle/>
          <a:p>
            <a:fld id="{0001B7DF-3D5B-4F94-89BA-A1CB63132D69}" type="slidenum">
              <a:rPr lang="en-GB" smtClean="0"/>
              <a:pPr/>
              <a:t>13</a:t>
            </a:fld>
            <a:endParaRPr lang="en-GB"/>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Agreed (tips)</a:t>
            </a:r>
            <a:endParaRPr lang="en-GB" dirty="0"/>
          </a:p>
        </p:txBody>
      </p:sp>
      <p:sp>
        <p:nvSpPr>
          <p:cNvPr id="3" name="Content Placeholder 2"/>
          <p:cNvSpPr>
            <a:spLocks noGrp="1"/>
          </p:cNvSpPr>
          <p:nvPr>
            <p:ph idx="1"/>
          </p:nvPr>
        </p:nvSpPr>
        <p:spPr>
          <a:xfrm>
            <a:off x="251520" y="2176264"/>
            <a:ext cx="8640960" cy="3268960"/>
          </a:xfrm>
        </p:spPr>
        <p:txBody>
          <a:bodyPr/>
          <a:lstStyle/>
          <a:p>
            <a:r>
              <a:rPr lang="en-GB" dirty="0" smtClean="0"/>
              <a:t>In a work situation, objectives should be agreed between you and your manager, be relevant to your job and driven by organisational strategy.</a:t>
            </a:r>
          </a:p>
          <a:p>
            <a:r>
              <a:rPr lang="en-GB" dirty="0" smtClean="0"/>
              <a:t>Your manager should help to ensure that your objectives are relevant and appropriate.</a:t>
            </a:r>
            <a:endParaRPr lang="en-GB" dirty="0"/>
          </a:p>
        </p:txBody>
      </p:sp>
      <p:sp>
        <p:nvSpPr>
          <p:cNvPr id="4" name="Slide Number Placeholder 3"/>
          <p:cNvSpPr>
            <a:spLocks noGrp="1"/>
          </p:cNvSpPr>
          <p:nvPr>
            <p:ph type="sldNum" sz="quarter" idx="12"/>
          </p:nvPr>
        </p:nvSpPr>
        <p:spPr/>
        <p:txBody>
          <a:bodyPr/>
          <a:lstStyle/>
          <a:p>
            <a:fld id="{0001B7DF-3D5B-4F94-89BA-A1CB63132D69}" type="slidenum">
              <a:rPr lang="en-GB" smtClean="0"/>
              <a:pPr/>
              <a:t>14</a:t>
            </a:fld>
            <a:endParaRPr lang="en-GB"/>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Realistic (tips)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Objectives should be challenging but achievable i.e. they should not be unrealistic. For example:</a:t>
            </a:r>
          </a:p>
          <a:p>
            <a:r>
              <a:rPr lang="en-GB" dirty="0" smtClean="0"/>
              <a:t>It might be realistic to plan to lose 10 pounds in weight but it would be unrealistic to plan to lose 10 pounds in one week.  </a:t>
            </a:r>
          </a:p>
          <a:p>
            <a:r>
              <a:rPr lang="en-GB" dirty="0" smtClean="0"/>
              <a:t>Objectives should also take account of the skills, knowledge and resources needed to achieve them. </a:t>
            </a:r>
          </a:p>
          <a:p>
            <a:r>
              <a:rPr lang="en-GB" dirty="0" smtClean="0"/>
              <a:t>You may need to consider whether you need any training or development (or other support) in order to achieve the objective.</a:t>
            </a:r>
            <a:endParaRPr lang="en-GB" dirty="0"/>
          </a:p>
        </p:txBody>
      </p:sp>
      <p:sp>
        <p:nvSpPr>
          <p:cNvPr id="4" name="Slide Number Placeholder 3"/>
          <p:cNvSpPr>
            <a:spLocks noGrp="1"/>
          </p:cNvSpPr>
          <p:nvPr>
            <p:ph type="sldNum" sz="quarter" idx="12"/>
          </p:nvPr>
        </p:nvSpPr>
        <p:spPr/>
        <p:txBody>
          <a:bodyPr/>
          <a:lstStyle/>
          <a:p>
            <a:fld id="{0001B7DF-3D5B-4F94-89BA-A1CB63132D69}" type="slidenum">
              <a:rPr lang="en-GB" smtClean="0"/>
              <a:pPr/>
              <a:t>15</a:t>
            </a:fld>
            <a:endParaRPr lang="en-GB"/>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78098"/>
          </a:xfrm>
        </p:spPr>
        <p:txBody>
          <a:bodyPr/>
          <a:lstStyle/>
          <a:p>
            <a:r>
              <a:rPr lang="en-GB" dirty="0" err="1" smtClean="0"/>
              <a:t>Timebound</a:t>
            </a:r>
            <a:r>
              <a:rPr lang="en-GB" dirty="0" smtClean="0"/>
              <a:t> (tips)</a:t>
            </a:r>
            <a:endParaRPr lang="en-GB" dirty="0"/>
          </a:p>
        </p:txBody>
      </p:sp>
      <p:sp>
        <p:nvSpPr>
          <p:cNvPr id="3" name="Content Placeholder 2"/>
          <p:cNvSpPr>
            <a:spLocks noGrp="1"/>
          </p:cNvSpPr>
          <p:nvPr>
            <p:ph idx="1"/>
          </p:nvPr>
        </p:nvSpPr>
        <p:spPr>
          <a:xfrm>
            <a:off x="179512" y="1196752"/>
            <a:ext cx="8712968" cy="5112568"/>
          </a:xfrm>
        </p:spPr>
        <p:txBody>
          <a:bodyPr>
            <a:normAutofit fontScale="70000" lnSpcReduction="20000"/>
          </a:bodyPr>
          <a:lstStyle/>
          <a:p>
            <a:r>
              <a:rPr lang="en-GB" dirty="0" smtClean="0"/>
              <a:t>Objectives should include a time reference, such as a specific deadline.          For example:</a:t>
            </a:r>
          </a:p>
          <a:p>
            <a:pPr lvl="1"/>
            <a:r>
              <a:rPr lang="en-GB" i="1" dirty="0" smtClean="0"/>
              <a:t>Not </a:t>
            </a:r>
            <a:r>
              <a:rPr lang="en-GB" i="1" dirty="0" err="1" smtClean="0"/>
              <a:t>timebound</a:t>
            </a:r>
            <a:r>
              <a:rPr lang="en-GB" i="1" dirty="0" smtClean="0"/>
              <a:t>:</a:t>
            </a:r>
            <a:r>
              <a:rPr lang="en-GB" dirty="0" smtClean="0"/>
              <a:t> Increase membership of the Sports Centre by 10%</a:t>
            </a:r>
          </a:p>
          <a:p>
            <a:pPr lvl="1"/>
            <a:r>
              <a:rPr lang="en-GB" i="1" dirty="0" err="1" smtClean="0"/>
              <a:t>Timebound</a:t>
            </a:r>
            <a:r>
              <a:rPr lang="en-GB" i="1" dirty="0" smtClean="0"/>
              <a:t>: </a:t>
            </a:r>
            <a:r>
              <a:rPr lang="en-GB" dirty="0" smtClean="0"/>
              <a:t>Increase membership of the Sports Centre by 10% over the next six months</a:t>
            </a:r>
          </a:p>
          <a:p>
            <a:pPr lvl="1"/>
            <a:r>
              <a:rPr lang="en-GB" i="1" dirty="0" smtClean="0"/>
              <a:t>Not </a:t>
            </a:r>
            <a:r>
              <a:rPr lang="en-GB" i="1" dirty="0" err="1" smtClean="0"/>
              <a:t>Timebound</a:t>
            </a:r>
            <a:r>
              <a:rPr lang="en-GB" i="1" dirty="0" smtClean="0"/>
              <a:t>:</a:t>
            </a:r>
            <a:r>
              <a:rPr lang="en-GB" dirty="0" smtClean="0"/>
              <a:t> Formulate plans for research on topic X and submit grant application to X Research Council</a:t>
            </a:r>
          </a:p>
          <a:p>
            <a:pPr lvl="1"/>
            <a:r>
              <a:rPr lang="en-GB" i="1" dirty="0" err="1" smtClean="0"/>
              <a:t>Timebound</a:t>
            </a:r>
            <a:r>
              <a:rPr lang="en-GB" i="1" dirty="0" smtClean="0"/>
              <a:t>:</a:t>
            </a:r>
            <a:r>
              <a:rPr lang="en-GB" dirty="0" smtClean="0"/>
              <a:t> Formulate plans for research on topic X and submit grant application to X Research  Council by 1 June 2009.</a:t>
            </a:r>
          </a:p>
          <a:p>
            <a:pPr lvl="1"/>
            <a:r>
              <a:rPr lang="en-GB" dirty="0" smtClean="0"/>
              <a:t>The time reference for other objectives might be in terms of frequency or turnaround time.  For example:</a:t>
            </a:r>
          </a:p>
          <a:p>
            <a:pPr lvl="1"/>
            <a:r>
              <a:rPr lang="en-GB" i="1" dirty="0" err="1" smtClean="0"/>
              <a:t>Timebound</a:t>
            </a:r>
            <a:r>
              <a:rPr lang="en-GB" i="1" dirty="0" smtClean="0"/>
              <a:t>:</a:t>
            </a:r>
            <a:r>
              <a:rPr lang="en-GB" dirty="0" smtClean="0"/>
              <a:t> Once a month, update all library web pages and printed guides </a:t>
            </a:r>
          </a:p>
          <a:p>
            <a:pPr lvl="1"/>
            <a:r>
              <a:rPr lang="en-GB" i="1" dirty="0" err="1" smtClean="0"/>
              <a:t>Timebound</a:t>
            </a:r>
            <a:r>
              <a:rPr lang="en-GB" i="1" dirty="0" smtClean="0"/>
              <a:t>:</a:t>
            </a:r>
            <a:r>
              <a:rPr lang="en-GB" dirty="0" smtClean="0"/>
              <a:t> Circulate minutes of Committee Y within five days of the meeting.</a:t>
            </a:r>
          </a:p>
          <a:p>
            <a:pPr lvl="1"/>
            <a:r>
              <a:rPr lang="en-GB" dirty="0" smtClean="0"/>
              <a:t>If there is a particularly long timescale involved, you may need to break your objective down, identify the steps you need to take to achieve your overall objective and work out how long each step is likely to take so that you can agree a target date.</a:t>
            </a:r>
            <a:endParaRPr lang="en-GB" dirty="0"/>
          </a:p>
        </p:txBody>
      </p:sp>
      <p:sp>
        <p:nvSpPr>
          <p:cNvPr id="4" name="Slide Number Placeholder 3"/>
          <p:cNvSpPr>
            <a:spLocks noGrp="1"/>
          </p:cNvSpPr>
          <p:nvPr>
            <p:ph type="sldNum" sz="quarter" idx="12"/>
          </p:nvPr>
        </p:nvSpPr>
        <p:spPr/>
        <p:txBody>
          <a:bodyPr/>
          <a:lstStyle/>
          <a:p>
            <a:fld id="{0001B7DF-3D5B-4F94-89BA-A1CB63132D69}" type="slidenum">
              <a:rPr lang="en-GB" smtClean="0"/>
              <a:pPr/>
              <a:t>16</a:t>
            </a:fld>
            <a:endParaRPr lang="en-GB"/>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SMART Objectives</a:t>
            </a:r>
            <a:r>
              <a:rPr lang="en-GB" dirty="0" smtClean="0"/>
              <a:t>: Exercise</a:t>
            </a:r>
            <a:endParaRPr lang="en-GB" dirty="0"/>
          </a:p>
        </p:txBody>
      </p:sp>
      <p:sp>
        <p:nvSpPr>
          <p:cNvPr id="3" name="Content Placeholder 2"/>
          <p:cNvSpPr>
            <a:spLocks noGrp="1"/>
          </p:cNvSpPr>
          <p:nvPr>
            <p:ph idx="1"/>
          </p:nvPr>
        </p:nvSpPr>
        <p:spPr>
          <a:xfrm>
            <a:off x="457200" y="2032248"/>
            <a:ext cx="8229600" cy="2908920"/>
          </a:xfrm>
        </p:spPr>
        <p:txBody>
          <a:bodyPr/>
          <a:lstStyle/>
          <a:p>
            <a:r>
              <a:rPr lang="en-GB" dirty="0" smtClean="0"/>
              <a:t>Working in groups, discuss </a:t>
            </a:r>
            <a:r>
              <a:rPr lang="en-GB" dirty="0" smtClean="0"/>
              <a:t>and </a:t>
            </a:r>
            <a:r>
              <a:rPr lang="en-GB" dirty="0" smtClean="0"/>
              <a:t>record on a flip chart </a:t>
            </a:r>
            <a:r>
              <a:rPr lang="en-GB" dirty="0" smtClean="0"/>
              <a:t>what </a:t>
            </a:r>
            <a:r>
              <a:rPr lang="en-GB" dirty="0" smtClean="0"/>
              <a:t>you think SMART objectives might look like </a:t>
            </a:r>
            <a:r>
              <a:rPr lang="en-GB" dirty="0" smtClean="0"/>
              <a:t>in the following project:</a:t>
            </a:r>
          </a:p>
          <a:p>
            <a:pPr lvl="1"/>
            <a:r>
              <a:rPr lang="en-GB" dirty="0" smtClean="0"/>
              <a:t>Completing a course assignment.</a:t>
            </a:r>
            <a:endParaRPr lang="en-GB" dirty="0"/>
          </a:p>
        </p:txBody>
      </p:sp>
      <p:sp>
        <p:nvSpPr>
          <p:cNvPr id="4" name="Slide Number Placeholder 3"/>
          <p:cNvSpPr>
            <a:spLocks noGrp="1"/>
          </p:cNvSpPr>
          <p:nvPr>
            <p:ph type="sldNum" sz="quarter" idx="12"/>
          </p:nvPr>
        </p:nvSpPr>
        <p:spPr/>
        <p:txBody>
          <a:bodyPr/>
          <a:lstStyle/>
          <a:p>
            <a:fld id="{0001B7DF-3D5B-4F94-89BA-A1CB63132D69}" type="slidenum">
              <a:rPr lang="en-GB" smtClean="0"/>
              <a:pPr/>
              <a:t>17</a:t>
            </a:fld>
            <a:endParaRPr lang="en-GB"/>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p:cNvSpPr>
            <a:spLocks noGrp="1"/>
          </p:cNvSpPr>
          <p:nvPr>
            <p:ph type="title"/>
          </p:nvPr>
        </p:nvSpPr>
        <p:spPr/>
        <p:txBody>
          <a:bodyPr/>
          <a:lstStyle/>
          <a:p>
            <a:pPr eaLnBrk="1" fontAlgn="auto" hangingPunct="1">
              <a:spcAft>
                <a:spcPts val="0"/>
              </a:spcAft>
              <a:defRPr/>
            </a:pPr>
            <a:r>
              <a:rPr lang="en-GB" smtClean="0">
                <a:solidFill>
                  <a:schemeClr val="accent1">
                    <a:satMod val="150000"/>
                  </a:schemeClr>
                </a:solidFill>
              </a:rPr>
              <a:t>WBS</a:t>
            </a:r>
          </a:p>
        </p:txBody>
      </p:sp>
      <p:sp>
        <p:nvSpPr>
          <p:cNvPr id="57347" name="Content Placeholder 2"/>
          <p:cNvSpPr>
            <a:spLocks noGrp="1"/>
          </p:cNvSpPr>
          <p:nvPr>
            <p:ph idx="1"/>
          </p:nvPr>
        </p:nvSpPr>
        <p:spPr>
          <a:xfrm>
            <a:off x="457200" y="1600200"/>
            <a:ext cx="8229600" cy="1185863"/>
          </a:xfrm>
        </p:spPr>
        <p:txBody>
          <a:bodyPr rtlCol="0">
            <a:normAutofit lnSpcReduction="10000"/>
          </a:bodyPr>
          <a:lstStyle/>
          <a:p>
            <a:pPr marL="438912" indent="-320040" eaLnBrk="1" fontAlgn="auto" hangingPunct="1">
              <a:spcBef>
                <a:spcPts val="0"/>
              </a:spcBef>
              <a:spcAft>
                <a:spcPts val="0"/>
              </a:spcAft>
              <a:buFontTx/>
              <a:buNone/>
              <a:defRPr/>
            </a:pPr>
            <a:r>
              <a:rPr lang="en-GB" sz="2400" i="1" smtClean="0"/>
              <a:t>    “The </a:t>
            </a:r>
            <a:r>
              <a:rPr lang="en-GB" sz="2400" b="1" i="1" smtClean="0"/>
              <a:t>Work Breakdown Structure </a:t>
            </a:r>
            <a:r>
              <a:rPr lang="en-GB" sz="2400" i="1" smtClean="0"/>
              <a:t>(WBS) is a hierarchical description of the work that must be done to complete the project”</a:t>
            </a:r>
          </a:p>
        </p:txBody>
      </p:sp>
      <p:sp>
        <p:nvSpPr>
          <p:cNvPr id="57348" name="Rectangle 5"/>
          <p:cNvSpPr>
            <a:spLocks noChangeArrowheads="1"/>
          </p:cNvSpPr>
          <p:nvPr/>
        </p:nvSpPr>
        <p:spPr bwMode="auto">
          <a:xfrm>
            <a:off x="6215063" y="2928938"/>
            <a:ext cx="2324100" cy="369887"/>
          </a:xfrm>
          <a:prstGeom prst="rect">
            <a:avLst/>
          </a:prstGeom>
          <a:noFill/>
          <a:ln w="9525">
            <a:noFill/>
            <a:miter lim="800000"/>
            <a:headEnd/>
            <a:tailEnd/>
          </a:ln>
        </p:spPr>
        <p:txBody>
          <a:bodyPr wrap="none">
            <a:spAutoFit/>
          </a:bodyPr>
          <a:lstStyle/>
          <a:p>
            <a:pPr algn="just"/>
            <a:r>
              <a:rPr lang="en-US"/>
              <a:t>Wysocki, 2003, p. 75</a:t>
            </a:r>
          </a:p>
        </p:txBody>
      </p:sp>
      <p:sp>
        <p:nvSpPr>
          <p:cNvPr id="7" name="Content Placeholder 2"/>
          <p:cNvSpPr txBox="1">
            <a:spLocks/>
          </p:cNvSpPr>
          <p:nvPr/>
        </p:nvSpPr>
        <p:spPr bwMode="auto">
          <a:xfrm>
            <a:off x="500063" y="3500438"/>
            <a:ext cx="8229600" cy="1471612"/>
          </a:xfrm>
          <a:prstGeom prst="rect">
            <a:avLst/>
          </a:prstGeom>
          <a:noFill/>
          <a:ln w="9525">
            <a:noFill/>
            <a:miter lim="800000"/>
            <a:headEnd/>
            <a:tailEnd/>
          </a:ln>
        </p:spPr>
        <p:txBody>
          <a:bodyPr/>
          <a:lstStyle/>
          <a:p>
            <a:pPr marL="342900" indent="-342900" eaLnBrk="0" hangingPunct="0">
              <a:spcBef>
                <a:spcPct val="20000"/>
              </a:spcBef>
              <a:buFontTx/>
              <a:buChar char="•"/>
              <a:defRPr/>
            </a:pPr>
            <a:endParaRPr lang="en-GB" sz="2800" kern="0" dirty="0">
              <a:latin typeface="+mn-lt"/>
              <a:cs typeface="+mn-cs"/>
            </a:endParaRPr>
          </a:p>
        </p:txBody>
      </p:sp>
      <p:sp>
        <p:nvSpPr>
          <p:cNvPr id="8" name="Content Placeholder 2"/>
          <p:cNvSpPr txBox="1">
            <a:spLocks/>
          </p:cNvSpPr>
          <p:nvPr/>
        </p:nvSpPr>
        <p:spPr bwMode="auto">
          <a:xfrm>
            <a:off x="500063" y="3786188"/>
            <a:ext cx="8229600" cy="1185862"/>
          </a:xfrm>
          <a:prstGeom prst="rect">
            <a:avLst/>
          </a:prstGeom>
          <a:noFill/>
          <a:ln w="9525">
            <a:noFill/>
            <a:miter lim="800000"/>
            <a:headEnd/>
            <a:tailEnd/>
          </a:ln>
        </p:spPr>
        <p:txBody>
          <a:bodyPr/>
          <a:lstStyle/>
          <a:p>
            <a:pPr marL="342900" indent="-342900" eaLnBrk="0" hangingPunct="0">
              <a:spcBef>
                <a:spcPct val="20000"/>
              </a:spcBef>
              <a:defRPr/>
            </a:pPr>
            <a:r>
              <a:rPr lang="en-GB" sz="2400" i="1" kern="0" dirty="0">
                <a:latin typeface="+mn-lt"/>
                <a:cs typeface="+mn-cs"/>
              </a:rPr>
              <a:t>    “The WBS often appears as an outline with the Level 1 tasks on the left and successive levels appropriately indented. The WBS may also picture a project subdivided into hierarchical units of tasks, subtasks, work packages etc.”</a:t>
            </a:r>
          </a:p>
        </p:txBody>
      </p:sp>
      <p:sp>
        <p:nvSpPr>
          <p:cNvPr id="57351" name="Rectangle 8"/>
          <p:cNvSpPr>
            <a:spLocks noChangeArrowheads="1"/>
          </p:cNvSpPr>
          <p:nvPr/>
        </p:nvSpPr>
        <p:spPr bwMode="auto">
          <a:xfrm>
            <a:off x="5357813" y="5643563"/>
            <a:ext cx="3467100" cy="369887"/>
          </a:xfrm>
          <a:prstGeom prst="rect">
            <a:avLst/>
          </a:prstGeom>
          <a:noFill/>
          <a:ln w="9525">
            <a:noFill/>
            <a:miter lim="800000"/>
            <a:headEnd/>
            <a:tailEnd/>
          </a:ln>
        </p:spPr>
        <p:txBody>
          <a:bodyPr wrap="none">
            <a:spAutoFit/>
          </a:bodyPr>
          <a:lstStyle/>
          <a:p>
            <a:pPr algn="just"/>
            <a:r>
              <a:rPr lang="en-US"/>
              <a:t>Meredith &amp; Mantel, 2009, p. 261</a:t>
            </a:r>
          </a:p>
        </p:txBody>
      </p:sp>
      <p:sp>
        <p:nvSpPr>
          <p:cNvPr id="9" name="Rounded Rectangular Callout 8"/>
          <p:cNvSpPr/>
          <p:nvPr/>
        </p:nvSpPr>
        <p:spPr>
          <a:xfrm>
            <a:off x="7572396" y="214313"/>
            <a:ext cx="1285854" cy="785795"/>
          </a:xfrm>
          <a:prstGeom prst="wedgeRoundRectCallout">
            <a:avLst>
              <a:gd name="adj1" fmla="val -20833"/>
              <a:gd name="adj2" fmla="val 77686"/>
              <a:gd name="adj3" fmla="val 16667"/>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850" b="1" i="1" dirty="0">
                <a:solidFill>
                  <a:schemeClr val="tx1"/>
                </a:solidFill>
              </a:rPr>
              <a:t>Definition</a:t>
            </a:r>
            <a:endParaRPr lang="en-US" sz="1850" b="1" i="1" dirty="0">
              <a:solidFill>
                <a:schemeClr val="tx1"/>
              </a:solidFill>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78098"/>
          </a:xfrm>
        </p:spPr>
        <p:txBody>
          <a:bodyPr/>
          <a:lstStyle/>
          <a:p>
            <a:r>
              <a:rPr lang="en-GB" dirty="0" smtClean="0"/>
              <a:t>WBS</a:t>
            </a:r>
            <a:endParaRPr lang="en-GB" dirty="0"/>
          </a:p>
        </p:txBody>
      </p:sp>
      <p:sp>
        <p:nvSpPr>
          <p:cNvPr id="3" name="Content Placeholder 2"/>
          <p:cNvSpPr>
            <a:spLocks noGrp="1"/>
          </p:cNvSpPr>
          <p:nvPr>
            <p:ph idx="1"/>
          </p:nvPr>
        </p:nvSpPr>
        <p:spPr>
          <a:xfrm>
            <a:off x="457200" y="980728"/>
            <a:ext cx="8363272" cy="5328592"/>
          </a:xfrm>
        </p:spPr>
        <p:txBody>
          <a:bodyPr>
            <a:normAutofit fontScale="77500" lnSpcReduction="20000"/>
          </a:bodyPr>
          <a:lstStyle/>
          <a:p>
            <a:r>
              <a:rPr lang="en-GB" dirty="0" smtClean="0"/>
              <a:t>Developed </a:t>
            </a:r>
            <a:r>
              <a:rPr lang="en-GB" dirty="0" smtClean="0"/>
              <a:t>by the US </a:t>
            </a:r>
            <a:r>
              <a:rPr lang="en-GB" dirty="0" err="1" smtClean="0"/>
              <a:t>Defense</a:t>
            </a:r>
            <a:r>
              <a:rPr lang="en-GB" dirty="0" smtClean="0"/>
              <a:t> Department in the second half of the 1950s and by NASA in the early 1960s, a </a:t>
            </a:r>
            <a:r>
              <a:rPr lang="en-GB" dirty="0" smtClean="0"/>
              <a:t>WBS enables a project managers to </a:t>
            </a:r>
            <a:r>
              <a:rPr lang="en-GB" dirty="0" smtClean="0"/>
              <a:t>define the scope of a project. </a:t>
            </a:r>
            <a:endParaRPr lang="en-GB" dirty="0" smtClean="0"/>
          </a:p>
          <a:p>
            <a:endParaRPr lang="en-GB" sz="1700" dirty="0" smtClean="0"/>
          </a:p>
          <a:p>
            <a:r>
              <a:rPr lang="en-GB" dirty="0" smtClean="0"/>
              <a:t>It </a:t>
            </a:r>
            <a:r>
              <a:rPr lang="en-GB" dirty="0" smtClean="0"/>
              <a:t>describes the end goal, not the means of reaching that goal. </a:t>
            </a:r>
            <a:r>
              <a:rPr lang="en-GB" dirty="0" smtClean="0"/>
              <a:t> For </a:t>
            </a:r>
            <a:r>
              <a:rPr lang="en-GB" dirty="0" smtClean="0"/>
              <a:t>example, if the project is to build a house, the WBS defines all the aspects of the finished house, </a:t>
            </a:r>
            <a:r>
              <a:rPr lang="en-GB" dirty="0" smtClean="0"/>
              <a:t>with an increasing </a:t>
            </a:r>
            <a:r>
              <a:rPr lang="en-GB" dirty="0" smtClean="0"/>
              <a:t>levels of detail. </a:t>
            </a:r>
            <a:r>
              <a:rPr lang="en-GB" dirty="0" smtClean="0"/>
              <a:t> It </a:t>
            </a:r>
            <a:r>
              <a:rPr lang="en-GB" dirty="0" smtClean="0"/>
              <a:t>does not specify how </a:t>
            </a:r>
            <a:r>
              <a:rPr lang="en-GB" dirty="0" smtClean="0"/>
              <a:t>the </a:t>
            </a:r>
            <a:r>
              <a:rPr lang="en-GB" dirty="0" smtClean="0"/>
              <a:t>house </a:t>
            </a:r>
            <a:r>
              <a:rPr lang="en-GB" dirty="0" smtClean="0"/>
              <a:t>is </a:t>
            </a:r>
            <a:r>
              <a:rPr lang="en-GB" dirty="0" smtClean="0"/>
              <a:t>to be constructed, except where the method of construction is an important part of the finished </a:t>
            </a:r>
            <a:r>
              <a:rPr lang="en-GB" dirty="0" smtClean="0"/>
              <a:t>house.</a:t>
            </a:r>
          </a:p>
          <a:p>
            <a:endParaRPr lang="en-GB" sz="1700" dirty="0" smtClean="0"/>
          </a:p>
          <a:p>
            <a:r>
              <a:rPr lang="en-GB" dirty="0" smtClean="0"/>
              <a:t>A </a:t>
            </a:r>
            <a:r>
              <a:rPr lang="en-GB" dirty="0" smtClean="0"/>
              <a:t>Work Breakdown Structure is </a:t>
            </a:r>
            <a:r>
              <a:rPr lang="en-GB" b="1" dirty="0" smtClean="0"/>
              <a:t>not</a:t>
            </a:r>
            <a:r>
              <a:rPr lang="en-GB" dirty="0" smtClean="0"/>
              <a:t> a list of tasks, a schedule or an </a:t>
            </a:r>
            <a:r>
              <a:rPr lang="en-GB" dirty="0" smtClean="0"/>
              <a:t>organisation </a:t>
            </a:r>
            <a:r>
              <a:rPr lang="en-GB" dirty="0" smtClean="0"/>
              <a:t>chart. </a:t>
            </a:r>
            <a:r>
              <a:rPr lang="en-GB" dirty="0" smtClean="0"/>
              <a:t> Instead, it </a:t>
            </a:r>
            <a:r>
              <a:rPr lang="en-GB" dirty="0" smtClean="0"/>
              <a:t>provides the basis on which a task list and a schedule can be constructed. </a:t>
            </a:r>
            <a:endParaRPr lang="en-GB" dirty="0" smtClean="0"/>
          </a:p>
          <a:p>
            <a:endParaRPr lang="en-GB" sz="1500" dirty="0" smtClean="0"/>
          </a:p>
          <a:p>
            <a:r>
              <a:rPr lang="en-GB" dirty="0" smtClean="0"/>
              <a:t>Tasks </a:t>
            </a:r>
            <a:r>
              <a:rPr lang="en-GB" dirty="0" smtClean="0"/>
              <a:t>and schedules are better handled in other ways, for example by </a:t>
            </a:r>
            <a:r>
              <a:rPr lang="en-GB" dirty="0" smtClean="0"/>
              <a:t>using Gantt charts.</a:t>
            </a:r>
            <a:endParaRPr lang="en-GB" dirty="0"/>
          </a:p>
        </p:txBody>
      </p:sp>
      <p:sp>
        <p:nvSpPr>
          <p:cNvPr id="4" name="Slide Number Placeholder 3"/>
          <p:cNvSpPr>
            <a:spLocks noGrp="1"/>
          </p:cNvSpPr>
          <p:nvPr>
            <p:ph type="sldNum" sz="quarter" idx="12"/>
          </p:nvPr>
        </p:nvSpPr>
        <p:spPr/>
        <p:txBody>
          <a:bodyPr/>
          <a:lstStyle/>
          <a:p>
            <a:fld id="{0001B7DF-3D5B-4F94-89BA-A1CB63132D69}" type="slidenum">
              <a:rPr lang="en-GB" smtClean="0"/>
              <a:pPr/>
              <a:t>19</a:t>
            </a:fld>
            <a:endParaRPr lang="en-GB"/>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WBS can show you</a:t>
            </a:r>
            <a:endParaRPr lang="en-GB" dirty="0"/>
          </a:p>
        </p:txBody>
      </p:sp>
      <p:sp>
        <p:nvSpPr>
          <p:cNvPr id="3" name="Content Placeholder 2"/>
          <p:cNvSpPr>
            <a:spLocks noGrp="1"/>
          </p:cNvSpPr>
          <p:nvPr>
            <p:ph idx="1"/>
          </p:nvPr>
        </p:nvSpPr>
        <p:spPr>
          <a:xfrm>
            <a:off x="457200" y="1600200"/>
            <a:ext cx="8229600" cy="4781128"/>
          </a:xfrm>
        </p:spPr>
        <p:txBody>
          <a:bodyPr>
            <a:normAutofit fontScale="92500" lnSpcReduction="10000"/>
          </a:bodyPr>
          <a:lstStyle/>
          <a:p>
            <a:r>
              <a:rPr lang="en-GB" dirty="0" smtClean="0"/>
              <a:t>What </a:t>
            </a:r>
            <a:r>
              <a:rPr lang="en-GB" dirty="0" smtClean="0"/>
              <a:t>the various elements of the project </a:t>
            </a:r>
            <a:r>
              <a:rPr lang="en-GB" dirty="0" smtClean="0"/>
              <a:t>are.</a:t>
            </a:r>
            <a:endParaRPr lang="en-GB" dirty="0" smtClean="0"/>
          </a:p>
          <a:p>
            <a:r>
              <a:rPr lang="en-GB" dirty="0" smtClean="0"/>
              <a:t>How the necessary work is distributed between the elements of the </a:t>
            </a:r>
            <a:r>
              <a:rPr lang="en-GB" dirty="0" smtClean="0"/>
              <a:t>project.</a:t>
            </a:r>
            <a:endParaRPr lang="en-GB" dirty="0" smtClean="0"/>
          </a:p>
          <a:p>
            <a:r>
              <a:rPr lang="en-GB" dirty="0" smtClean="0"/>
              <a:t>How the cost or budget is distributed between the elements of the </a:t>
            </a:r>
            <a:r>
              <a:rPr lang="en-GB" dirty="0" smtClean="0"/>
              <a:t>project.</a:t>
            </a:r>
            <a:endParaRPr lang="en-GB" dirty="0" smtClean="0"/>
          </a:p>
          <a:p>
            <a:r>
              <a:rPr lang="en-GB" dirty="0" smtClean="0"/>
              <a:t>How the larger elements of the project are subdivided into smaller </a:t>
            </a:r>
            <a:r>
              <a:rPr lang="en-GB" dirty="0" smtClean="0"/>
              <a:t>ones.</a:t>
            </a:r>
            <a:endParaRPr lang="en-GB" dirty="0" smtClean="0"/>
          </a:p>
          <a:p>
            <a:r>
              <a:rPr lang="en-GB" dirty="0" smtClean="0"/>
              <a:t>But it does not say anything about individual tasks or the order of execution.</a:t>
            </a:r>
            <a:br>
              <a:rPr lang="en-GB" dirty="0" smtClean="0"/>
            </a:br>
            <a:endParaRPr lang="en-GB" dirty="0"/>
          </a:p>
        </p:txBody>
      </p:sp>
      <p:sp>
        <p:nvSpPr>
          <p:cNvPr id="4" name="Slide Number Placeholder 3"/>
          <p:cNvSpPr>
            <a:spLocks noGrp="1"/>
          </p:cNvSpPr>
          <p:nvPr>
            <p:ph type="sldNum" sz="quarter" idx="12"/>
          </p:nvPr>
        </p:nvSpPr>
        <p:spPr/>
        <p:txBody>
          <a:bodyPr/>
          <a:lstStyle/>
          <a:p>
            <a:fld id="{0001B7DF-3D5B-4F94-89BA-A1CB63132D69}" type="slidenum">
              <a:rPr lang="en-GB" smtClean="0"/>
              <a:pPr/>
              <a:t>20</a:t>
            </a:fld>
            <a:endParaRPr lang="en-GB"/>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wbs_map.gif"/>
          <p:cNvPicPr>
            <a:picLocks noGrp="1" noChangeAspect="1"/>
          </p:cNvPicPr>
          <p:nvPr>
            <p:ph idx="1"/>
          </p:nvPr>
        </p:nvPicPr>
        <p:blipFill>
          <a:blip r:embed="rId3" cstate="print"/>
          <a:stretch>
            <a:fillRect/>
          </a:stretch>
        </p:blipFill>
        <p:spPr>
          <a:xfrm>
            <a:off x="0" y="74708"/>
            <a:ext cx="9144000" cy="6783292"/>
          </a:xfrm>
        </p:spPr>
      </p:pic>
      <p:sp>
        <p:nvSpPr>
          <p:cNvPr id="4" name="Slide Number Placeholder 3"/>
          <p:cNvSpPr>
            <a:spLocks noGrp="1"/>
          </p:cNvSpPr>
          <p:nvPr>
            <p:ph type="sldNum" sz="quarter" idx="12"/>
          </p:nvPr>
        </p:nvSpPr>
        <p:spPr/>
        <p:txBody>
          <a:bodyPr/>
          <a:lstStyle/>
          <a:p>
            <a:fld id="{0001B7DF-3D5B-4F94-89BA-A1CB63132D69}" type="slidenum">
              <a:rPr lang="en-GB" smtClean="0"/>
              <a:pPr/>
              <a:t>21</a:t>
            </a:fld>
            <a:endParaRPr lang="en-GB"/>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922114"/>
          </a:xfrm>
        </p:spPr>
        <p:txBody>
          <a:bodyPr/>
          <a:lstStyle/>
          <a:p>
            <a:r>
              <a:rPr lang="en-GB" dirty="0" smtClean="0"/>
              <a:t>Work Breakdown Structure</a:t>
            </a:r>
            <a:endParaRPr lang="en-GB" dirty="0"/>
          </a:p>
        </p:txBody>
      </p:sp>
      <p:pic>
        <p:nvPicPr>
          <p:cNvPr id="4" name="Content Placeholder 3" descr="wbs.jpg"/>
          <p:cNvPicPr>
            <a:picLocks noGrp="1" noChangeAspect="1"/>
          </p:cNvPicPr>
          <p:nvPr>
            <p:ph idx="1"/>
          </p:nvPr>
        </p:nvPicPr>
        <p:blipFill>
          <a:blip r:embed="rId3" cstate="print"/>
          <a:stretch>
            <a:fillRect/>
          </a:stretch>
        </p:blipFill>
        <p:spPr>
          <a:xfrm>
            <a:off x="251520" y="908720"/>
            <a:ext cx="8640959" cy="5760640"/>
          </a:xfrm>
        </p:spPr>
      </p:pic>
      <p:sp>
        <p:nvSpPr>
          <p:cNvPr id="5" name="Slide Number Placeholder 4"/>
          <p:cNvSpPr>
            <a:spLocks noGrp="1"/>
          </p:cNvSpPr>
          <p:nvPr>
            <p:ph type="sldNum" sz="quarter" idx="12"/>
          </p:nvPr>
        </p:nvSpPr>
        <p:spPr/>
        <p:txBody>
          <a:bodyPr/>
          <a:lstStyle/>
          <a:p>
            <a:fld id="{0001B7DF-3D5B-4F94-89BA-A1CB63132D69}" type="slidenum">
              <a:rPr lang="en-GB" smtClean="0"/>
              <a:pPr/>
              <a:t>22</a:t>
            </a:fld>
            <a:endParaRPr lang="en-GB"/>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WBS exercise</a:t>
            </a:r>
            <a:endParaRPr lang="en-GB" dirty="0"/>
          </a:p>
        </p:txBody>
      </p:sp>
      <p:sp>
        <p:nvSpPr>
          <p:cNvPr id="3" name="Content Placeholder 2"/>
          <p:cNvSpPr>
            <a:spLocks noGrp="1"/>
          </p:cNvSpPr>
          <p:nvPr>
            <p:ph idx="1"/>
          </p:nvPr>
        </p:nvSpPr>
        <p:spPr/>
        <p:txBody>
          <a:bodyPr/>
          <a:lstStyle/>
          <a:p>
            <a:r>
              <a:rPr lang="en-GB" dirty="0" smtClean="0"/>
              <a:t>Have a go at producing your own WBS for completing a course assignment.</a:t>
            </a:r>
          </a:p>
          <a:p>
            <a:pPr lvl="1"/>
            <a:r>
              <a:rPr lang="en-GB" dirty="0" smtClean="0"/>
              <a:t>You can discuss this with your classmates, but produce your own WBS on paper. </a:t>
            </a:r>
            <a:endParaRPr lang="en-GB" dirty="0"/>
          </a:p>
        </p:txBody>
      </p:sp>
      <p:sp>
        <p:nvSpPr>
          <p:cNvPr id="4" name="Slide Number Placeholder 3"/>
          <p:cNvSpPr>
            <a:spLocks noGrp="1"/>
          </p:cNvSpPr>
          <p:nvPr>
            <p:ph type="sldNum" sz="quarter" idx="12"/>
          </p:nvPr>
        </p:nvSpPr>
        <p:spPr/>
        <p:txBody>
          <a:bodyPr/>
          <a:lstStyle/>
          <a:p>
            <a:fld id="{0001B7DF-3D5B-4F94-89BA-A1CB63132D69}" type="slidenum">
              <a:rPr lang="en-GB" smtClean="0"/>
              <a:pPr/>
              <a:t>23</a:t>
            </a:fld>
            <a:endParaRPr lang="en-GB"/>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fontAlgn="auto" hangingPunct="1">
              <a:spcAft>
                <a:spcPts val="0"/>
              </a:spcAft>
              <a:defRPr/>
            </a:pPr>
            <a:r>
              <a:rPr lang="en-GB" dirty="0" smtClean="0">
                <a:solidFill>
                  <a:schemeClr val="accent1">
                    <a:satMod val="150000"/>
                  </a:schemeClr>
                </a:solidFill>
              </a:rPr>
              <a:t>Session Achievement</a:t>
            </a:r>
            <a:endParaRPr lang="en-US" dirty="0" smtClean="0">
              <a:solidFill>
                <a:schemeClr val="accent1">
                  <a:satMod val="150000"/>
                </a:schemeClr>
              </a:solidFill>
            </a:endParaRPr>
          </a:p>
        </p:txBody>
      </p:sp>
      <p:sp>
        <p:nvSpPr>
          <p:cNvPr id="46083" name="Rectangle 3"/>
          <p:cNvSpPr>
            <a:spLocks noGrp="1" noChangeArrowheads="1"/>
          </p:cNvSpPr>
          <p:nvPr>
            <p:ph idx="1"/>
          </p:nvPr>
        </p:nvSpPr>
        <p:spPr>
          <a:xfrm>
            <a:off x="457200" y="1960240"/>
            <a:ext cx="8229600" cy="3701008"/>
          </a:xfrm>
        </p:spPr>
        <p:txBody>
          <a:bodyPr/>
          <a:lstStyle/>
          <a:p>
            <a:pPr eaLnBrk="1" hangingPunct="1"/>
            <a:r>
              <a:rPr lang="en-GB" dirty="0" smtClean="0"/>
              <a:t>You should now be able to</a:t>
            </a:r>
            <a:r>
              <a:rPr lang="en-GB" dirty="0" smtClean="0"/>
              <a:t>;</a:t>
            </a:r>
          </a:p>
          <a:p>
            <a:pPr lvl="1" eaLnBrk="1" hangingPunct="1"/>
            <a:r>
              <a:rPr lang="en-GB" dirty="0" smtClean="0"/>
              <a:t>Define </a:t>
            </a:r>
            <a:r>
              <a:rPr lang="en-GB" dirty="0" smtClean="0"/>
              <a:t>in your own words ‘project scope’.</a:t>
            </a:r>
            <a:endParaRPr lang="en-GB" dirty="0" smtClean="0"/>
          </a:p>
          <a:p>
            <a:pPr lvl="1" eaLnBrk="1" hangingPunct="1"/>
            <a:r>
              <a:rPr lang="en-GB" dirty="0" smtClean="0"/>
              <a:t>Describe and Understand SMART </a:t>
            </a:r>
            <a:r>
              <a:rPr lang="en-GB" dirty="0" smtClean="0"/>
              <a:t>objectives.</a:t>
            </a:r>
          </a:p>
          <a:p>
            <a:pPr lvl="1" eaLnBrk="1" hangingPunct="1"/>
            <a:r>
              <a:rPr lang="en-GB" dirty="0" smtClean="0"/>
              <a:t>Build SMART objectives for a simple project.</a:t>
            </a:r>
            <a:endParaRPr lang="en-GB" dirty="0" smtClean="0"/>
          </a:p>
          <a:p>
            <a:pPr lvl="1" eaLnBrk="1" hangingPunct="1"/>
            <a:r>
              <a:rPr lang="en-GB" dirty="0" smtClean="0"/>
              <a:t>Describe and Understand the structure and content of a Work Breakdown Structure (WBS</a:t>
            </a:r>
            <a:r>
              <a:rPr lang="en-GB" dirty="0" smtClean="0"/>
              <a:t>).</a:t>
            </a:r>
            <a:endParaRPr lang="en-GB" dirty="0" smtClean="0"/>
          </a:p>
          <a:p>
            <a:pPr lvl="1" eaLnBrk="1" hangingPunct="1"/>
            <a:r>
              <a:rPr lang="en-GB" dirty="0" smtClean="0"/>
              <a:t>Build a WBS for a simple </a:t>
            </a:r>
            <a:r>
              <a:rPr lang="en-GB" dirty="0" smtClean="0"/>
              <a:t>project.</a:t>
            </a:r>
            <a:endParaRPr lang="en-GB" dirty="0" smtClean="0"/>
          </a:p>
          <a:p>
            <a:pPr lvl="1" eaLnBrk="1" hangingPunct="1"/>
            <a:endParaRPr lang="en-US" dirty="0" smtClean="0"/>
          </a:p>
        </p:txBody>
      </p:sp>
      <p:sp>
        <p:nvSpPr>
          <p:cNvPr id="4" name="Slide Number Placeholder 3"/>
          <p:cNvSpPr>
            <a:spLocks noGrp="1"/>
          </p:cNvSpPr>
          <p:nvPr>
            <p:ph type="sldNum" sz="quarter" idx="12"/>
          </p:nvPr>
        </p:nvSpPr>
        <p:spPr/>
        <p:txBody>
          <a:bodyPr/>
          <a:lstStyle/>
          <a:p>
            <a:fld id="{0001B7DF-3D5B-4F94-89BA-A1CB63132D69}" type="slidenum">
              <a:rPr lang="en-GB" smtClean="0"/>
              <a:pPr/>
              <a:t>24</a:t>
            </a:fld>
            <a:endParaRPr lang="en-GB"/>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138</TotalTime>
  <Words>1360</Words>
  <Application>Microsoft Office PowerPoint</Application>
  <PresentationFormat>On-screen Show (4:3)</PresentationFormat>
  <Paragraphs>194</Paragraphs>
  <Slides>24</Slides>
  <Notes>24</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Project Scope</vt:lpstr>
      <vt:lpstr>Session Objectives</vt:lpstr>
      <vt:lpstr>Project Scope</vt:lpstr>
      <vt:lpstr>Perspectives on Scope</vt:lpstr>
      <vt:lpstr>Activities</vt:lpstr>
      <vt:lpstr>Project ‘Direct’ Objectives</vt:lpstr>
      <vt:lpstr>Maintaining Equilibrium</vt:lpstr>
      <vt:lpstr>Delivery, Goals and Objectives</vt:lpstr>
      <vt:lpstr>SMART Objectives</vt:lpstr>
      <vt:lpstr>SMART Objectives: Example</vt:lpstr>
      <vt:lpstr>How to write SMART objectives</vt:lpstr>
      <vt:lpstr>Specific (tips)</vt:lpstr>
      <vt:lpstr>Measureable (tips)</vt:lpstr>
      <vt:lpstr>Agreed (tips)</vt:lpstr>
      <vt:lpstr>Realistic (tips)</vt:lpstr>
      <vt:lpstr>Timebound (tips)</vt:lpstr>
      <vt:lpstr>SMART Objectives: Exercise</vt:lpstr>
      <vt:lpstr>WBS</vt:lpstr>
      <vt:lpstr>WBS</vt:lpstr>
      <vt:lpstr>WBS can show you</vt:lpstr>
      <vt:lpstr>Slide 21</vt:lpstr>
      <vt:lpstr>Work Breakdown Structure</vt:lpstr>
      <vt:lpstr>WBS exercise</vt:lpstr>
      <vt:lpstr>Session Achievement</vt:lpstr>
    </vt:vector>
  </TitlesOfParts>
  <Company>Seba Systems Ltd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Tools and Techniques </dc:title>
  <dc:creator> </dc:creator>
  <cp:lastModifiedBy>Glenn Studio Laptop</cp:lastModifiedBy>
  <cp:revision>21</cp:revision>
  <dcterms:created xsi:type="dcterms:W3CDTF">2009-12-05T16:40:21Z</dcterms:created>
  <dcterms:modified xsi:type="dcterms:W3CDTF">2012-09-26T15:52:41Z</dcterms:modified>
</cp:coreProperties>
</file>