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4"/>
  </p:sldMasterIdLst>
  <p:notesMasterIdLst>
    <p:notesMasterId r:id="rId15"/>
  </p:notesMasterIdLst>
  <p:handoutMasterIdLst>
    <p:handoutMasterId r:id="rId16"/>
  </p:handoutMasterIdLst>
  <p:sldIdLst>
    <p:sldId id="256" r:id="rId5"/>
    <p:sldId id="264" r:id="rId6"/>
    <p:sldId id="258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-384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1670" y="43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399B3372-74CF-4E21-A4D4-286B22AA5A6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63762BE-D43C-49F5-99A5-BF49C695927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5766F-5EC0-4797-B4D1-777FCB005B11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989E452-9BCA-4AF5-9A9C-233BF410EAA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6BF9F63-CE4F-44E2-A07D-7E654DE9F57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AC76B-F5B1-4D6E-BACD-2A80744AC9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51452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4B5EC-152C-4627-80C0-63B10D5574EF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EEE60E-651F-40CC-AD73-C00F10CE42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2541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14254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08808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74279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1615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82054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5662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84141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69401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94255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53284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42454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0052723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05531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696050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20160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360534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7062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7/10/2022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609873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68D3E5-C7A3-47DF-A374-46BF83A699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>
                <a:latin typeface="Rockwell" panose="02060603020205020403" pitchFamily="18" charset="0"/>
              </a:rPr>
              <a:t>Problem solving </a:t>
            </a:r>
            <a:br>
              <a:rPr lang="en-US" sz="5400" dirty="0">
                <a:latin typeface="Rockwell" panose="02060603020205020403" pitchFamily="18" charset="0"/>
              </a:rPr>
            </a:br>
            <a:r>
              <a:rPr lang="en-US" sz="5400" dirty="0">
                <a:latin typeface="Rockwell" panose="02060603020205020403" pitchFamily="18" charset="0"/>
              </a:rPr>
              <a:t>and</a:t>
            </a:r>
            <a:br>
              <a:rPr lang="en-US" sz="5400" dirty="0">
                <a:latin typeface="Rockwell" panose="02060603020205020403" pitchFamily="18" charset="0"/>
              </a:rPr>
            </a:br>
            <a:r>
              <a:rPr lang="en-US" sz="5400" dirty="0">
                <a:latin typeface="Rockwell" panose="02060603020205020403" pitchFamily="18" charset="0"/>
              </a:rPr>
              <a:t>decision making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E78725B-6E40-4D82-B375-7831D81C29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 algn="l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Module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name:Problem solving and decision making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bmsw4004_birm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Module Lecturer: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Chijioke uba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anic virgil bica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Student </a:t>
            </a:r>
            <a:r>
              <a:rPr lang="en-GB" sz="2400" smtClean="0">
                <a:latin typeface="Arial" panose="020B0604020202020204" pitchFamily="34" charset="0"/>
                <a:cs typeface="Arial" panose="020B0604020202020204" pitchFamily="34" charset="0"/>
              </a:rPr>
              <a:t>ID:2123311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9359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912029-0146-CA0A-E69C-8886C0231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Nhs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England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1ED735-6244-CF55-AC7D-DB64D7D3EE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Promoting high quality health and care for everyone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Supporting NHS organisations to work together for better outcomes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Enabling patients to benefit from world-leading researches and advanced technology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Supporting local integrated care systems, which are made up of public services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Improving the care quality and health of the population. (England, 2022)</a:t>
            </a:r>
          </a:p>
        </p:txBody>
      </p:sp>
    </p:spTree>
    <p:extLst>
      <p:ext uri="{BB962C8B-B14F-4D97-AF65-F5344CB8AC3E}">
        <p14:creationId xmlns:p14="http://schemas.microsoft.com/office/powerpoint/2010/main" xmlns="" val="2685283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DB6CE4-2B13-4715-B5B2-615A55922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2690" y="106790"/>
            <a:ext cx="9905998" cy="1478570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Addressing the 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43F5361-68C0-4BF5-80C8-F1E7BF92B2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309" y="1845418"/>
            <a:ext cx="6771734" cy="4521825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13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Staffing crisis deepens in NHS England with 110,000 posts unfilled</a:t>
            </a:r>
          </a:p>
          <a:p>
            <a:pPr>
              <a:buFontTx/>
              <a:buChar char="-"/>
            </a:pPr>
            <a:r>
              <a:rPr lang="en-GB" sz="13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This includes 39,652 nurses and 8,158 doctors</a:t>
            </a:r>
          </a:p>
          <a:p>
            <a:pPr>
              <a:buFontTx/>
              <a:buChar char="-"/>
            </a:pPr>
            <a:r>
              <a:rPr lang="en-GB" sz="13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According to NHS Digital, one in 10 nursing posts are empty, and one in 17 doctors’ posts.</a:t>
            </a:r>
          </a:p>
          <a:p>
            <a:pPr>
              <a:buFontTx/>
              <a:buChar char="-"/>
            </a:pPr>
            <a:r>
              <a:rPr lang="en-GB" sz="13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Staff fearing that low pay and burn out from heavy workload and pressure may lead to quitting. (Campbell, 2022)</a:t>
            </a:r>
          </a:p>
          <a:p>
            <a:pPr>
              <a:buFontTx/>
              <a:buChar char="-"/>
            </a:pPr>
            <a:r>
              <a:rPr lang="en-GB" sz="1300" dirty="0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Around 140,000 of care staff left active service in the first 3 quarters of 2021. (The long goodbye? Exploring rates of staff leaving the NHS and social care, 2022)</a:t>
            </a:r>
          </a:p>
          <a:p>
            <a:pPr>
              <a:buFontTx/>
              <a:buChar char="-"/>
            </a:pP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DFF82D4-AEB7-38BB-C666-333BF0427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5555" y="1192823"/>
            <a:ext cx="3602136" cy="22831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5A38B3D6-6B75-D7F5-C2B5-6C61B9A706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555" y="4234393"/>
            <a:ext cx="3602136" cy="2516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2179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54CE71-84DF-3CBA-15C4-D564B3256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The impact of staff shortage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D7EC09E-BB99-CA0D-5770-9AA896D850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On the individual: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- Ongoing personnel shortages are harming the attempts to address the backlog in patient treatment and meet the rapidly increasing demand for care.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- Longer wait times are a sign that more individuals require treatment than the NHS can provide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- Significantly increase 'burnout' and affect staff morale (NHS workforce shortage has "serious and detrimental" impact on services, 2022)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On the organisation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- Low level of patients satisfaction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- Increased spending/lower revenue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- Reduced faith and trust in the organisation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74064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7CBBE9-4E58-B138-3778-0BD67FC44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pestle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953C7F4-1A7E-8620-B9E4-E454ED0637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Political factors: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- after Brexit, between 2017 and 2018, 1,584 EU nurses have left NHS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- increased uncertainties on how EU medication and equipment will be brought into the UK.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Economic factors: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- Pre-pandemic funding plans insufficient to meet demand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- Difficulties for the NHS to provide sufficient care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- Serious lack of qualified staff due to mediocre salaries</a:t>
            </a:r>
          </a:p>
        </p:txBody>
      </p:sp>
    </p:spTree>
    <p:extLst>
      <p:ext uri="{BB962C8B-B14F-4D97-AF65-F5344CB8AC3E}">
        <p14:creationId xmlns:p14="http://schemas.microsoft.com/office/powerpoint/2010/main" xmlns="" val="1532365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C778176-C49F-78F0-35E5-4154E59C8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1963" y="578840"/>
            <a:ext cx="8673707" cy="4966282"/>
          </a:xfrm>
        </p:spPr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Sociocultural factors: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- additional pressure on NHS due to UK’s aging population, one in fifth was aged 65 or over in 2019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- according to IGD, UK population is expected to grow by 2.0m over 2021 to 2031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Technological factors: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- healthcare is being improved due to technologies being in continuous development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- opening new doors to a better health care education (Bush, 2022)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Legal factors: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- the number of healthcare related law-suits is continuously growing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- in 2020/21, 1,256 orthopaedic surgery claims; 1,152 emergency medicine claims and 4,295 other claims have been raised. (Medical Negligence Statistics UK - Claims against the NHS explored, 2022)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6E193EDA-BADC-5E1D-371E-8862C9A2A9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8403" y="3660334"/>
            <a:ext cx="4997961" cy="293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192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0B55D5-5EBB-B11E-0099-9BFFB332D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276364"/>
            <a:ext cx="9905999" cy="3541714"/>
          </a:xfrm>
        </p:spPr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Environmental factors: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- 2016/17 NHS providers have produced approximately 590,000 tonnes of waste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- carbon footprint of health and social care has reduced by 19% since 2007</a:t>
            </a:r>
          </a:p>
          <a:p>
            <a:pPr marL="0" indent="0"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- leading an example in reducing use of natural resources</a:t>
            </a:r>
          </a:p>
        </p:txBody>
      </p:sp>
    </p:spTree>
    <p:extLst>
      <p:ext uri="{BB962C8B-B14F-4D97-AF65-F5344CB8AC3E}">
        <p14:creationId xmlns:p14="http://schemas.microsoft.com/office/powerpoint/2010/main" xmlns="" val="3800785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D6982F-AC72-C853-3F2C-C4141473A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802" y="119453"/>
            <a:ext cx="9905998" cy="147857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Fishbone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74462D5E-7E2D-7761-FE0C-D8F4EA582790}"/>
              </a:ext>
            </a:extLst>
          </p:cNvPr>
          <p:cNvGrpSpPr/>
          <p:nvPr/>
        </p:nvGrpSpPr>
        <p:grpSpPr>
          <a:xfrm>
            <a:off x="1686187" y="2231472"/>
            <a:ext cx="7692705" cy="3084343"/>
            <a:chOff x="1686187" y="2231472"/>
            <a:chExt cx="7692705" cy="3084343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00577670-FEBA-6C6E-E544-62876B66F4E1}"/>
                </a:ext>
              </a:extLst>
            </p:cNvPr>
            <p:cNvGrpSpPr/>
            <p:nvPr/>
          </p:nvGrpSpPr>
          <p:grpSpPr>
            <a:xfrm>
              <a:off x="1912690" y="2667698"/>
              <a:ext cx="7466202" cy="2175546"/>
              <a:chOff x="2567031" y="2332139"/>
              <a:chExt cx="7466202" cy="2175546"/>
            </a:xfrm>
          </p:grpSpPr>
          <p:cxnSp>
            <p:nvCxnSpPr>
              <p:cNvPr id="5" name="Straight Arrow Connector 4">
                <a:extLst>
                  <a:ext uri="{FF2B5EF4-FFF2-40B4-BE49-F238E27FC236}">
                    <a16:creationId xmlns:a16="http://schemas.microsoft.com/office/drawing/2014/main" xmlns="" id="{A60BFD86-20CD-65D7-28EC-85B9C9435ACF}"/>
                  </a:ext>
                </a:extLst>
              </p:cNvPr>
              <p:cNvCxnSpPr/>
              <p:nvPr/>
            </p:nvCxnSpPr>
            <p:spPr>
              <a:xfrm>
                <a:off x="2567031" y="3565321"/>
                <a:ext cx="5704514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Arrow Connector 6">
                <a:extLst>
                  <a:ext uri="{FF2B5EF4-FFF2-40B4-BE49-F238E27FC236}">
                    <a16:creationId xmlns:a16="http://schemas.microsoft.com/office/drawing/2014/main" xmlns="" id="{9CD18B92-3D6E-39CA-B8B9-FF868CDF8DFD}"/>
                  </a:ext>
                </a:extLst>
              </p:cNvPr>
              <p:cNvCxnSpPr/>
              <p:nvPr/>
            </p:nvCxnSpPr>
            <p:spPr>
              <a:xfrm>
                <a:off x="3053593" y="2332139"/>
                <a:ext cx="964734" cy="109686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Arrow Connector 7">
                <a:extLst>
                  <a:ext uri="{FF2B5EF4-FFF2-40B4-BE49-F238E27FC236}">
                    <a16:creationId xmlns:a16="http://schemas.microsoft.com/office/drawing/2014/main" xmlns="" id="{544266B1-9022-C41B-CA50-491A0AFCAAC2}"/>
                  </a:ext>
                </a:extLst>
              </p:cNvPr>
              <p:cNvCxnSpPr/>
              <p:nvPr/>
            </p:nvCxnSpPr>
            <p:spPr>
              <a:xfrm>
                <a:off x="4640510" y="2332139"/>
                <a:ext cx="964734" cy="109686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>
                <a:extLst>
                  <a:ext uri="{FF2B5EF4-FFF2-40B4-BE49-F238E27FC236}">
                    <a16:creationId xmlns:a16="http://schemas.microsoft.com/office/drawing/2014/main" xmlns="" id="{7D05611C-4811-DE97-1D5A-6D2FEE31651A}"/>
                  </a:ext>
                </a:extLst>
              </p:cNvPr>
              <p:cNvCxnSpPr/>
              <p:nvPr/>
            </p:nvCxnSpPr>
            <p:spPr>
              <a:xfrm>
                <a:off x="6227427" y="2332139"/>
                <a:ext cx="964734" cy="1096861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xmlns="" id="{0EA21E57-732F-495A-A686-0EF159DD383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899795" y="3701643"/>
                <a:ext cx="1118532" cy="80604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>
                <a:extLst>
                  <a:ext uri="{FF2B5EF4-FFF2-40B4-BE49-F238E27FC236}">
                    <a16:creationId xmlns:a16="http://schemas.microsoft.com/office/drawing/2014/main" xmlns="" id="{2E32FB9B-E63F-8CDC-9D35-D566391BFB3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486712" y="3701643"/>
                <a:ext cx="1118532" cy="80604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>
                <a:extLst>
                  <a:ext uri="{FF2B5EF4-FFF2-40B4-BE49-F238E27FC236}">
                    <a16:creationId xmlns:a16="http://schemas.microsoft.com/office/drawing/2014/main" xmlns="" id="{40EEBC88-6D58-7B48-10E4-0413D4CD1EB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073629" y="3701643"/>
                <a:ext cx="1118532" cy="80604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xmlns="" id="{160EE869-D43D-2B6D-7BC0-FB3701F1CE4F}"/>
                  </a:ext>
                </a:extLst>
              </p:cNvPr>
              <p:cNvSpPr/>
              <p:nvPr/>
            </p:nvSpPr>
            <p:spPr>
              <a:xfrm>
                <a:off x="8338657" y="3313651"/>
                <a:ext cx="1694576" cy="562047"/>
              </a:xfrm>
              <a:prstGeom prst="roundRect">
                <a:avLst/>
              </a:prstGeom>
              <a:solidFill>
                <a:schemeClr val="tx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600" dirty="0">
                    <a:solidFill>
                      <a:schemeClr val="bg1"/>
                    </a:solidFill>
                  </a:rPr>
                  <a:t>Staff shortage</a:t>
                </a:r>
              </a:p>
            </p:txBody>
          </p:sp>
        </p:grpSp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xmlns="" id="{6C1A7D37-A857-9647-026E-DBB73099CC6C}"/>
                </a:ext>
              </a:extLst>
            </p:cNvPr>
            <p:cNvSpPr/>
            <p:nvPr/>
          </p:nvSpPr>
          <p:spPr>
            <a:xfrm>
              <a:off x="1686187" y="2231472"/>
              <a:ext cx="1283516" cy="436223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People</a:t>
              </a: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xmlns="" id="{191AC87E-6D0F-05E6-EBB7-7DC352AF7793}"/>
                </a:ext>
              </a:extLst>
            </p:cNvPr>
            <p:cNvSpPr/>
            <p:nvPr/>
          </p:nvSpPr>
          <p:spPr>
            <a:xfrm>
              <a:off x="3363986" y="2231472"/>
              <a:ext cx="1283516" cy="436223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Work conditions</a:t>
              </a:r>
            </a:p>
          </p:txBody>
        </p:sp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xmlns="" id="{D0D8418F-C01B-0729-D316-9A42FD1F7E4F}"/>
                </a:ext>
              </a:extLst>
            </p:cNvPr>
            <p:cNvSpPr/>
            <p:nvPr/>
          </p:nvSpPr>
          <p:spPr>
            <a:xfrm>
              <a:off x="4950903" y="2231472"/>
              <a:ext cx="1283516" cy="436223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Equipment</a:t>
              </a:r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xmlns="" id="{6C21CCD0-F27D-54AD-C00C-6D6D011F3267}"/>
                </a:ext>
              </a:extLst>
            </p:cNvPr>
            <p:cNvSpPr/>
            <p:nvPr/>
          </p:nvSpPr>
          <p:spPr>
            <a:xfrm>
              <a:off x="1686187" y="4843244"/>
              <a:ext cx="1283516" cy="436223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Staff motivation</a:t>
              </a:r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xmlns="" id="{7C4FF21E-F577-CF34-1F7C-325D014E5355}"/>
                </a:ext>
              </a:extLst>
            </p:cNvPr>
            <p:cNvSpPr/>
            <p:nvPr/>
          </p:nvSpPr>
          <p:spPr>
            <a:xfrm>
              <a:off x="3363986" y="4879592"/>
              <a:ext cx="1283516" cy="436223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Environment</a:t>
              </a:r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xmlns="" id="{7022BE20-2EEA-7E8B-FD12-A88CE81ECB8A}"/>
                </a:ext>
              </a:extLst>
            </p:cNvPr>
            <p:cNvSpPr/>
            <p:nvPr/>
          </p:nvSpPr>
          <p:spPr>
            <a:xfrm>
              <a:off x="4950903" y="4843244"/>
              <a:ext cx="1283516" cy="436223"/>
            </a:xfrm>
            <a:prstGeom prst="round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Training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C574519-6808-B8B7-4036-BF4665325DA6}"/>
              </a:ext>
            </a:extLst>
          </p:cNvPr>
          <p:cNvSpPr txBox="1"/>
          <p:nvPr/>
        </p:nvSpPr>
        <p:spPr>
          <a:xfrm>
            <a:off x="3363986" y="4028814"/>
            <a:ext cx="1283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Not enough treatment rooms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7E4BBA8E-81CC-4FA6-428C-6560A1C6C466}"/>
              </a:ext>
            </a:extLst>
          </p:cNvPr>
          <p:cNvSpPr txBox="1"/>
          <p:nvPr/>
        </p:nvSpPr>
        <p:spPr>
          <a:xfrm>
            <a:off x="1647040" y="4072757"/>
            <a:ext cx="12765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Mediocre salaries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0FFE9247-C369-DD82-7BD5-7AC275F99C27}"/>
              </a:ext>
            </a:extLst>
          </p:cNvPr>
          <p:cNvSpPr txBox="1"/>
          <p:nvPr/>
        </p:nvSpPr>
        <p:spPr>
          <a:xfrm>
            <a:off x="3301070" y="3033072"/>
            <a:ext cx="16498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High workload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CF2FFE3-35B0-2E5A-4B9F-7A54EF256353}"/>
              </a:ext>
            </a:extLst>
          </p:cNvPr>
          <p:cNvSpPr txBox="1"/>
          <p:nvPr/>
        </p:nvSpPr>
        <p:spPr>
          <a:xfrm>
            <a:off x="3356994" y="3357283"/>
            <a:ext cx="14079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Long working hours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C874E128-0AF2-0569-BC3B-BEB07B71CB37}"/>
              </a:ext>
            </a:extLst>
          </p:cNvPr>
          <p:cNvSpPr txBox="1"/>
          <p:nvPr/>
        </p:nvSpPr>
        <p:spPr>
          <a:xfrm>
            <a:off x="5058561" y="4079346"/>
            <a:ext cx="1342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Minimal training and support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FD351E01-1FEF-84D8-9897-DF29D95F2BBD}"/>
              </a:ext>
            </a:extLst>
          </p:cNvPr>
          <p:cNvSpPr txBox="1"/>
          <p:nvPr/>
        </p:nvSpPr>
        <p:spPr>
          <a:xfrm>
            <a:off x="5058561" y="3357283"/>
            <a:ext cx="1283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Poor maintenance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6740D2B0-7FD6-EFF0-D5EC-8CC83AF16B98}"/>
              </a:ext>
            </a:extLst>
          </p:cNvPr>
          <p:cNvSpPr txBox="1"/>
          <p:nvPr/>
        </p:nvSpPr>
        <p:spPr>
          <a:xfrm>
            <a:off x="5872294" y="2849835"/>
            <a:ext cx="18120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Not enough for demand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C81BC770-ACBF-A6E5-DC28-7C48E16BCEE5}"/>
              </a:ext>
            </a:extLst>
          </p:cNvPr>
          <p:cNvSpPr txBox="1"/>
          <p:nvPr/>
        </p:nvSpPr>
        <p:spPr>
          <a:xfrm>
            <a:off x="1421936" y="2946355"/>
            <a:ext cx="1359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Impatient and rude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895B16E-F730-197D-D98A-1FE2E559A09C}"/>
              </a:ext>
            </a:extLst>
          </p:cNvPr>
          <p:cNvSpPr txBox="1"/>
          <p:nvPr/>
        </p:nvSpPr>
        <p:spPr>
          <a:xfrm>
            <a:off x="1575732" y="3378598"/>
            <a:ext cx="15855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Unexpected patients</a:t>
            </a:r>
          </a:p>
        </p:txBody>
      </p:sp>
    </p:spTree>
    <p:extLst>
      <p:ext uri="{BB962C8B-B14F-4D97-AF65-F5344CB8AC3E}">
        <p14:creationId xmlns:p14="http://schemas.microsoft.com/office/powerpoint/2010/main" xmlns="" val="2440481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2DC5F7-B28C-8AF0-401E-8273C7792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1724" y="408794"/>
            <a:ext cx="9905998" cy="147857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F77A2F8-BAF6-7588-ECD2-52C515449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3305" y="2094497"/>
            <a:ext cx="8715652" cy="3541714"/>
          </a:xfrm>
        </p:spPr>
        <p:txBody>
          <a:bodyPr>
            <a:norm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Increased training across multiple fields ( e.g. undergraduate, post-graduate, apprenticeships) – the number of students starting a nursing degree has increased by 27% compared to 2019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Offer support and development across employees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Preparing ahead and reorganise the health-care workforce to make it suitable for stable period and making sure that it is able to cope during health crisis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Strong hiring, retention and labour-use strategies. (WBS and shortages, 2022)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Helping NHS staff prioritise their own health and wellbeing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Improving work conditions and pay good attention to staff’s well-being.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A4C7909-0532-E27C-1CFF-BD32482FE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1011" y="4454554"/>
            <a:ext cx="4737684" cy="233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9617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6A2927-1C7E-3AC1-1FC6-25541CDF4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E56BB2-5700-232E-6856-B41652D92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Bush, T., 2022. PESTLE Analysis of the NHS. [online] PESTLE Analysis. Available at: &lt;https://pestleanalysis.com/nhs-pestle-analysis/&gt; [Accessed 4 July 2022].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Campbell, D., 2022. Staffing crisis deepens in NHS England with 110,000 posts unfilled. [online] the Guardian. Available at: &lt;https://www.theguardian.com/society/2022/mar/03/staffing-crisis-deepens-in-nhs-england-with-110000-posts-unfilled&gt; [Accessed 4 July 2022].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England, N., 2022. NHS England » About us. [online] England.nhs.uk. Available at: &lt;https://www.england.nhs.uk/about/&gt; [Accessed 4 July 2022].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Wrighthassall.co.uk. 2022. Medical Negligence Statistics UK - Claims against the NHS explored. [online] Available at: &lt;https://www.wrighthassall.co.uk/knowledge-base/medical-negligence-index-claims-against-the-nhs-explored&gt; [Accessed 4 July 2022].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NHS Providers. 2022. NHS workforce shortage has "serious and detrimental" impact on services. [online] Available at: &lt;https://nhsproviders.org/news-blogs/news/nhs-workforce-shortage-has-serious-and-detrimental-impact-on-services&gt; [Accessed 4 July 2022].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Nuffield Trust. 2022. The long goodbye? Exploring rates of staff leaving the NHS and social care. [online] Available at: &lt;https://www.nuffieldtrust.org.uk/resource/the-long-goodbye-exploring-rates-of-staff-leaving-the-nhs-and-social-care?gclid=Cj0KCQjwzqSWBhDPARIsAK38LY8gFkwodkPxFwbqA4YL_li5eofkqcfyZlfeKlkOJBIvn2SnN3O16_IaArEKEALw_wcB&gt; [Accessed 4 July 2022].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WBS, W. and shortages, F., 2022. Five policies to improve healthcare staff shortages | News | Warwick Business School. [online] Warwick Business School. Available at: &lt;https://www.wbs.ac.uk/news/five-policies-to-improve-healthcare-staff-shortages/&gt; [Accessed 5 July 2022].</a:t>
            </a:r>
          </a:p>
        </p:txBody>
      </p:sp>
    </p:spTree>
    <p:extLst>
      <p:ext uri="{BB962C8B-B14F-4D97-AF65-F5344CB8AC3E}">
        <p14:creationId xmlns:p14="http://schemas.microsoft.com/office/powerpoint/2010/main" xmlns="" val="12909312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TF77815013_Problem-solution cycle_RVA_v3" id="{20834410-FC37-46AC-ACB7-FB202F8C4BA9}" vid="{1ED24379-BFF7-4E2F-B7EC-A47C906E21A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579702B-25C7-40D7-9E29-7686B11A96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7C0B241-13E5-418D-8920-D23491E2D2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7866CFD-F94E-4AE5-ACEA-86FEC0F48A1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Problemsolution cycle </Template>
  <TotalTime>222</TotalTime>
  <Words>908</Words>
  <Application>Microsoft Office PowerPoint</Application>
  <PresentationFormat>Custom</PresentationFormat>
  <Paragraphs>81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Circuit</vt:lpstr>
      <vt:lpstr>Problem solving  and decision making</vt:lpstr>
      <vt:lpstr>Nhs England</vt:lpstr>
      <vt:lpstr>Addressing the problem</vt:lpstr>
      <vt:lpstr>The impact of staff shortage</vt:lpstr>
      <vt:lpstr>pestle</vt:lpstr>
      <vt:lpstr>Slide 6</vt:lpstr>
      <vt:lpstr>Slide 7</vt:lpstr>
      <vt:lpstr>Fishbone</vt:lpstr>
      <vt:lpstr>solutions</vt:lpstr>
      <vt:lpstr>references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solving  and decision making</dc:title>
  <cp:lastModifiedBy>Windows User</cp:lastModifiedBy>
  <cp:revision>2</cp:revision>
  <dcterms:created xsi:type="dcterms:W3CDTF">2022-07-09T18:02:32Z</dcterms:created>
  <dcterms:modified xsi:type="dcterms:W3CDTF">2022-07-09T23:01:16Z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