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Lst>
  <p:sldSz cx="21383625" cy="30275213"/>
  <p:notesSz cx="6858000" cy="9144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BC" initials="A" lastIdx="1" clrIdx="0">
    <p:extLst>
      <p:ext uri="{19B8F6BF-5375-455C-9EA6-DF929625EA0E}">
        <p15:presenceInfo xmlns:p15="http://schemas.microsoft.com/office/powerpoint/2012/main" userId="ABC"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58E7D9-DCE6-488E-815C-04AAD8510422}" v="1" dt="2026-07-31T17:51:29.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46" d="100"/>
          <a:sy n="46" d="100"/>
        </p:scale>
        <p:origin x="720" y="-19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Claudia Delfino (2325193)" userId="a4a5d5c7-60dc-4b07-98fc-5367f9950618" providerId="ADAL" clId="{35AB3C7D-20ED-4B56-A9B7-36FCBB4AAD96}"/>
    <pc:docChg chg="custSel addSld modSld sldOrd">
      <pc:chgData name="Ana Claudia Delfino (2325193)" userId="a4a5d5c7-60dc-4b07-98fc-5367f9950618" providerId="ADAL" clId="{35AB3C7D-20ED-4B56-A9B7-36FCBB4AAD96}" dt="2026-07-31T17:57:07.894" v="1522" actId="20577"/>
      <pc:docMkLst>
        <pc:docMk/>
      </pc:docMkLst>
      <pc:sldChg chg="addSp delSp modSp mod">
        <pc:chgData name="Ana Claudia Delfino (2325193)" userId="a4a5d5c7-60dc-4b07-98fc-5367f9950618" providerId="ADAL" clId="{35AB3C7D-20ED-4B56-A9B7-36FCBB4AAD96}" dt="2026-07-31T17:57:07.894" v="1522" actId="20577"/>
        <pc:sldMkLst>
          <pc:docMk/>
          <pc:sldMk cId="1907105532" sldId="256"/>
        </pc:sldMkLst>
        <pc:spChg chg="mod">
          <ac:chgData name="Ana Claudia Delfino (2325193)" userId="a4a5d5c7-60dc-4b07-98fc-5367f9950618" providerId="ADAL" clId="{35AB3C7D-20ED-4B56-A9B7-36FCBB4AAD96}" dt="2026-07-01T08:11:58.099" v="764" actId="1076"/>
          <ac:spMkLst>
            <pc:docMk/>
            <pc:sldMk cId="1907105532" sldId="256"/>
            <ac:spMk id="2" creationId="{00000000-0000-0000-0000-000000000000}"/>
          </ac:spMkLst>
        </pc:spChg>
        <pc:spChg chg="mod">
          <ac:chgData name="Ana Claudia Delfino (2325193)" userId="a4a5d5c7-60dc-4b07-98fc-5367f9950618" providerId="ADAL" clId="{35AB3C7D-20ED-4B56-A9B7-36FCBB4AAD96}" dt="2026-07-01T08:12:09.205" v="766" actId="1076"/>
          <ac:spMkLst>
            <pc:docMk/>
            <pc:sldMk cId="1907105532" sldId="256"/>
            <ac:spMk id="3" creationId="{00000000-0000-0000-0000-000000000000}"/>
          </ac:spMkLst>
        </pc:spChg>
        <pc:spChg chg="mod">
          <ac:chgData name="Ana Claudia Delfino (2325193)" userId="a4a5d5c7-60dc-4b07-98fc-5367f9950618" providerId="ADAL" clId="{35AB3C7D-20ED-4B56-A9B7-36FCBB4AAD96}" dt="2026-07-31T17:57:07.894" v="1522" actId="20577"/>
          <ac:spMkLst>
            <pc:docMk/>
            <pc:sldMk cId="1907105532" sldId="256"/>
            <ac:spMk id="5" creationId="{00000000-0000-0000-0000-000000000000}"/>
          </ac:spMkLst>
        </pc:spChg>
        <pc:spChg chg="mod">
          <ac:chgData name="Ana Claudia Delfino (2325193)" userId="a4a5d5c7-60dc-4b07-98fc-5367f9950618" providerId="ADAL" clId="{35AB3C7D-20ED-4B56-A9B7-36FCBB4AAD96}" dt="2026-07-07T09:44:50.183" v="907" actId="20577"/>
          <ac:spMkLst>
            <pc:docMk/>
            <pc:sldMk cId="1907105532" sldId="256"/>
            <ac:spMk id="6" creationId="{00000000-0000-0000-0000-000000000000}"/>
          </ac:spMkLst>
        </pc:spChg>
        <pc:spChg chg="mod">
          <ac:chgData name="Ana Claudia Delfino (2325193)" userId="a4a5d5c7-60dc-4b07-98fc-5367f9950618" providerId="ADAL" clId="{35AB3C7D-20ED-4B56-A9B7-36FCBB4AAD96}" dt="2026-07-01T08:13:32.333" v="778" actId="1076"/>
          <ac:spMkLst>
            <pc:docMk/>
            <pc:sldMk cId="1907105532" sldId="256"/>
            <ac:spMk id="7" creationId="{00000000-0000-0000-0000-000000000000}"/>
          </ac:spMkLst>
        </pc:spChg>
        <pc:spChg chg="mod">
          <ac:chgData name="Ana Claudia Delfino (2325193)" userId="a4a5d5c7-60dc-4b07-98fc-5367f9950618" providerId="ADAL" clId="{35AB3C7D-20ED-4B56-A9B7-36FCBB4AAD96}" dt="2026-07-01T08:13:38.553" v="780" actId="1076"/>
          <ac:spMkLst>
            <pc:docMk/>
            <pc:sldMk cId="1907105532" sldId="256"/>
            <ac:spMk id="9" creationId="{00000000-0000-0000-0000-000000000000}"/>
          </ac:spMkLst>
        </pc:spChg>
        <pc:spChg chg="mod">
          <ac:chgData name="Ana Claudia Delfino (2325193)" userId="a4a5d5c7-60dc-4b07-98fc-5367f9950618" providerId="ADAL" clId="{35AB3C7D-20ED-4B56-A9B7-36FCBB4AAD96}" dt="2026-07-31T17:56:03.312" v="1397" actId="20577"/>
          <ac:spMkLst>
            <pc:docMk/>
            <pc:sldMk cId="1907105532" sldId="256"/>
            <ac:spMk id="10" creationId="{00000000-0000-0000-0000-000000000000}"/>
          </ac:spMkLst>
        </pc:spChg>
        <pc:spChg chg="mod">
          <ac:chgData name="Ana Claudia Delfino (2325193)" userId="a4a5d5c7-60dc-4b07-98fc-5367f9950618" providerId="ADAL" clId="{35AB3C7D-20ED-4B56-A9B7-36FCBB4AAD96}" dt="2026-07-01T08:12:25.418" v="769" actId="1076"/>
          <ac:spMkLst>
            <pc:docMk/>
            <pc:sldMk cId="1907105532" sldId="256"/>
            <ac:spMk id="11" creationId="{00000000-0000-0000-0000-000000000000}"/>
          </ac:spMkLst>
        </pc:spChg>
        <pc:spChg chg="mod">
          <ac:chgData name="Ana Claudia Delfino (2325193)" userId="a4a5d5c7-60dc-4b07-98fc-5367f9950618" providerId="ADAL" clId="{35AB3C7D-20ED-4B56-A9B7-36FCBB4AAD96}" dt="2026-07-01T08:12:02.821" v="765" actId="1076"/>
          <ac:spMkLst>
            <pc:docMk/>
            <pc:sldMk cId="1907105532" sldId="256"/>
            <ac:spMk id="12" creationId="{00000000-0000-0000-0000-000000000000}"/>
          </ac:spMkLst>
        </pc:spChg>
        <pc:spChg chg="mod">
          <ac:chgData name="Ana Claudia Delfino (2325193)" userId="a4a5d5c7-60dc-4b07-98fc-5367f9950618" providerId="ADAL" clId="{35AB3C7D-20ED-4B56-A9B7-36FCBB4AAD96}" dt="2026-07-01T08:13:28.362" v="777" actId="1076"/>
          <ac:spMkLst>
            <pc:docMk/>
            <pc:sldMk cId="1907105532" sldId="256"/>
            <ac:spMk id="14" creationId="{00000000-0000-0000-0000-000000000000}"/>
          </ac:spMkLst>
        </pc:spChg>
        <pc:spChg chg="mod">
          <ac:chgData name="Ana Claudia Delfino (2325193)" userId="a4a5d5c7-60dc-4b07-98fc-5367f9950618" providerId="ADAL" clId="{35AB3C7D-20ED-4B56-A9B7-36FCBB4AAD96}" dt="2026-07-01T08:13:35.233" v="779" actId="1076"/>
          <ac:spMkLst>
            <pc:docMk/>
            <pc:sldMk cId="1907105532" sldId="256"/>
            <ac:spMk id="17" creationId="{00000000-0000-0000-0000-000000000000}"/>
          </ac:spMkLst>
        </pc:spChg>
        <pc:spChg chg="mod">
          <ac:chgData name="Ana Claudia Delfino (2325193)" userId="a4a5d5c7-60dc-4b07-98fc-5367f9950618" providerId="ADAL" clId="{35AB3C7D-20ED-4B56-A9B7-36FCBB4AAD96}" dt="2026-07-31T17:52:19.329" v="1348" actId="20577"/>
          <ac:spMkLst>
            <pc:docMk/>
            <pc:sldMk cId="1907105532" sldId="256"/>
            <ac:spMk id="19" creationId="{00000000-0000-0000-0000-000000000000}"/>
          </ac:spMkLst>
        </pc:spChg>
        <pc:spChg chg="mod">
          <ac:chgData name="Ana Claudia Delfino (2325193)" userId="a4a5d5c7-60dc-4b07-98fc-5367f9950618" providerId="ADAL" clId="{35AB3C7D-20ED-4B56-A9B7-36FCBB4AAD96}" dt="2026-07-01T08:13:41.397" v="781" actId="1076"/>
          <ac:spMkLst>
            <pc:docMk/>
            <pc:sldMk cId="1907105532" sldId="256"/>
            <ac:spMk id="20" creationId="{00000000-0000-0000-0000-000000000000}"/>
          </ac:spMkLst>
        </pc:spChg>
        <pc:picChg chg="mod">
          <ac:chgData name="Ana Claudia Delfino (2325193)" userId="a4a5d5c7-60dc-4b07-98fc-5367f9950618" providerId="ADAL" clId="{35AB3C7D-20ED-4B56-A9B7-36FCBB4AAD96}" dt="2026-07-01T08:12:20.942" v="768" actId="1076"/>
          <ac:picMkLst>
            <pc:docMk/>
            <pc:sldMk cId="1907105532" sldId="256"/>
            <ac:picMk id="4" creationId="{00000000-0000-0000-0000-000000000000}"/>
          </ac:picMkLst>
        </pc:picChg>
        <pc:picChg chg="add mod">
          <ac:chgData name="Ana Claudia Delfino (2325193)" userId="a4a5d5c7-60dc-4b07-98fc-5367f9950618" providerId="ADAL" clId="{35AB3C7D-20ED-4B56-A9B7-36FCBB4AAD96}" dt="2026-07-01T08:12:14.537" v="767" actId="1076"/>
          <ac:picMkLst>
            <pc:docMk/>
            <pc:sldMk cId="1907105532" sldId="256"/>
            <ac:picMk id="22" creationId="{AD63DAA4-D64E-BD8B-1518-C8BB25757260}"/>
          </ac:picMkLst>
        </pc:picChg>
      </pc:sldChg>
      <pc:sldChg chg="addSp delSp modSp new mod ord">
        <pc:chgData name="Ana Claudia Delfino (2325193)" userId="a4a5d5c7-60dc-4b07-98fc-5367f9950618" providerId="ADAL" clId="{35AB3C7D-20ED-4B56-A9B7-36FCBB4AAD96}" dt="2026-07-01T07:48:27.115" v="762" actId="113"/>
        <pc:sldMkLst>
          <pc:docMk/>
          <pc:sldMk cId="3000892655" sldId="257"/>
        </pc:sldMkLst>
        <pc:spChg chg="mod">
          <ac:chgData name="Ana Claudia Delfino (2325193)" userId="a4a5d5c7-60dc-4b07-98fc-5367f9950618" providerId="ADAL" clId="{35AB3C7D-20ED-4B56-A9B7-36FCBB4AAD96}" dt="2026-07-01T07:48:27.115" v="762" actId="113"/>
          <ac:spMkLst>
            <pc:docMk/>
            <pc:sldMk cId="3000892655" sldId="257"/>
            <ac:spMk id="2" creationId="{0DB5AF0A-37C4-DB19-D64A-59A01F447BA9}"/>
          </ac:spMkLst>
        </pc:spChg>
        <pc:picChg chg="add mod ord">
          <ac:chgData name="Ana Claudia Delfino (2325193)" userId="a4a5d5c7-60dc-4b07-98fc-5367f9950618" providerId="ADAL" clId="{35AB3C7D-20ED-4B56-A9B7-36FCBB4AAD96}" dt="2026-07-01T07:36:36.322" v="513" actId="14100"/>
          <ac:picMkLst>
            <pc:docMk/>
            <pc:sldMk cId="3000892655" sldId="257"/>
            <ac:picMk id="5" creationId="{F88EE715-95A9-8CDA-A359-D1A958BC4E9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FB5D3A-B6DB-4354-806D-0AB822C76893}" type="datetimeFigureOut">
              <a:rPr lang="en-GB" smtClean="0"/>
              <a:t>31/07/2026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3922160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FB5D3A-B6DB-4354-806D-0AB822C76893}" type="datetimeFigureOut">
              <a:rPr lang="en-GB" smtClean="0"/>
              <a:t>31/07/2026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3261540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FB5D3A-B6DB-4354-806D-0AB822C76893}" type="datetimeFigureOut">
              <a:rPr lang="en-GB" smtClean="0"/>
              <a:t>31/07/2026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1044357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FB5D3A-B6DB-4354-806D-0AB822C76893}" type="datetimeFigureOut">
              <a:rPr lang="en-GB" smtClean="0"/>
              <a:t>31/07/2026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3562118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FB5D3A-B6DB-4354-806D-0AB822C76893}" type="datetimeFigureOut">
              <a:rPr lang="en-GB" smtClean="0"/>
              <a:t>31/07/2026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2997079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FB5D3A-B6DB-4354-806D-0AB822C76893}" type="datetimeFigureOut">
              <a:rPr lang="en-GB" smtClean="0"/>
              <a:t>31/07/2026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2751602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FB5D3A-B6DB-4354-806D-0AB822C76893}" type="datetimeFigureOut">
              <a:rPr lang="en-GB" smtClean="0"/>
              <a:t>31/07/2026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3208953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C1FB5D3A-B6DB-4354-806D-0AB822C76893}" type="datetimeFigureOut">
              <a:rPr lang="en-GB" smtClean="0"/>
              <a:t>31/07/2026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882065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C1FB5D3A-B6DB-4354-806D-0AB822C76893}" type="datetimeFigureOut">
              <a:rPr lang="en-GB" smtClean="0"/>
              <a:t>31/07/2026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3369982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FB5D3A-B6DB-4354-806D-0AB822C76893}" type="datetimeFigureOut">
              <a:rPr lang="en-GB" smtClean="0"/>
              <a:t>31/07/2026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3159003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FB5D3A-B6DB-4354-806D-0AB822C76893}" type="datetimeFigureOut">
              <a:rPr lang="en-GB" smtClean="0"/>
              <a:t>31/07/2026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5DDDF0-0687-4F1F-B757-7FAD5C3AF64C}" type="slidenum">
              <a:rPr lang="en-GB" smtClean="0"/>
              <a:t>‹#›</a:t>
            </a:fld>
            <a:endParaRPr lang="en-GB"/>
          </a:p>
        </p:txBody>
      </p:sp>
    </p:spTree>
    <p:extLst>
      <p:ext uri="{BB962C8B-B14F-4D97-AF65-F5344CB8AC3E}">
        <p14:creationId xmlns:p14="http://schemas.microsoft.com/office/powerpoint/2010/main" val="2533962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C1FB5D3A-B6DB-4354-806D-0AB822C76893}" type="datetimeFigureOut">
              <a:rPr lang="en-GB" smtClean="0"/>
              <a:t>31/07/2026</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065DDDF0-0687-4F1F-B757-7FAD5C3AF64C}" type="slidenum">
              <a:rPr lang="en-GB" smtClean="0"/>
              <a:t>‹#›</a:t>
            </a:fld>
            <a:endParaRPr lang="en-GB"/>
          </a:p>
        </p:txBody>
      </p:sp>
    </p:spTree>
    <p:extLst>
      <p:ext uri="{BB962C8B-B14F-4D97-AF65-F5344CB8AC3E}">
        <p14:creationId xmlns:p14="http://schemas.microsoft.com/office/powerpoint/2010/main" val="41032955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bing.com/images/search?view=detailV2&amp;ccid=LuuVYkB6&amp;id=011B2010563E06A7CC4F887F159275D80FDBC61D&amp;thid=OIP.LuuVYkB66DlyU1LTmfaGKQHaFe&amp;mediaurl=https%3A%25"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ukdataservice.ac.uk/learning-hub/research-data-management/ethical-issues/ethical-obligations/" TargetMode="External"/><Relationship Id="rId4" Type="http://schemas.openxmlformats.org/officeDocument/2006/relationships/hyperlink" Target="https://www.mheducation.co.uk/how-to-do-a-systematic-literature-review-in-nursing-a-step-by-step-guide-3-e-9780335251148-emea-gro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5AF0A-37C4-DB19-D64A-59A01F447BA9}"/>
              </a:ext>
            </a:extLst>
          </p:cNvPr>
          <p:cNvSpPr>
            <a:spLocks noGrp="1"/>
          </p:cNvSpPr>
          <p:nvPr>
            <p:ph type="title"/>
          </p:nvPr>
        </p:nvSpPr>
        <p:spPr>
          <a:xfrm>
            <a:off x="1137616" y="9455727"/>
            <a:ext cx="18812930" cy="8375072"/>
          </a:xfrm>
        </p:spPr>
        <p:txBody>
          <a:bodyPr>
            <a:normAutofit/>
          </a:bodyPr>
          <a:lstStyle/>
          <a:p>
            <a:r>
              <a:rPr lang="en-GB" sz="8000" b="1" dirty="0"/>
              <a:t>Student </a:t>
            </a:r>
            <a:r>
              <a:rPr lang="en-GB" sz="8000" b="1" dirty="0" err="1"/>
              <a:t>Name</a:t>
            </a:r>
            <a:r>
              <a:rPr lang="en-GB" sz="8000" dirty="0" err="1"/>
              <a:t>:Ana</a:t>
            </a:r>
            <a:r>
              <a:rPr lang="en-GB" sz="8000" dirty="0"/>
              <a:t> Claudia Delfino</a:t>
            </a:r>
            <a:br>
              <a:rPr lang="en-GB" sz="8000" dirty="0"/>
            </a:br>
            <a:r>
              <a:rPr lang="en-GB" sz="8000" b="1" dirty="0"/>
              <a:t>Student ID</a:t>
            </a:r>
            <a:r>
              <a:rPr lang="en-GB" sz="8000" dirty="0"/>
              <a:t>:2325193</a:t>
            </a:r>
            <a:br>
              <a:rPr lang="en-GB" sz="8000" dirty="0"/>
            </a:br>
            <a:r>
              <a:rPr lang="en-GB" sz="8000" b="1" dirty="0"/>
              <a:t>Module name</a:t>
            </a:r>
            <a:r>
              <a:rPr lang="en-GB" sz="8000" dirty="0"/>
              <a:t>: Independent Project</a:t>
            </a:r>
            <a:br>
              <a:rPr lang="en-GB" sz="8000" dirty="0"/>
            </a:br>
            <a:r>
              <a:rPr lang="en-GB" sz="8000" b="1" dirty="0"/>
              <a:t>Module code</a:t>
            </a:r>
            <a:r>
              <a:rPr lang="en-GB" sz="8000" dirty="0"/>
              <a:t>:BMHP6020</a:t>
            </a:r>
            <a:br>
              <a:rPr lang="en-GB" sz="8000" dirty="0"/>
            </a:br>
            <a:r>
              <a:rPr lang="en-GB" sz="8000" b="1" dirty="0"/>
              <a:t>Course</a:t>
            </a:r>
            <a:r>
              <a:rPr lang="en-GB" sz="8000" dirty="0"/>
              <a:t>: BSc (Hons) Health and Social Care</a:t>
            </a:r>
            <a:br>
              <a:rPr lang="en-GB" sz="8000" dirty="0"/>
            </a:br>
            <a:r>
              <a:rPr lang="en-GB" sz="8000" b="1" dirty="0"/>
              <a:t>Supervisor’s </a:t>
            </a:r>
            <a:r>
              <a:rPr lang="en-GB" sz="8000" b="1" dirty="0" err="1"/>
              <a:t>name</a:t>
            </a:r>
            <a:r>
              <a:rPr lang="en-GB" sz="8000" dirty="0" err="1"/>
              <a:t>:Bianca</a:t>
            </a:r>
            <a:r>
              <a:rPr lang="en-GB" sz="8000" dirty="0"/>
              <a:t> Sanfilippo</a:t>
            </a:r>
            <a:br>
              <a:rPr lang="en-GB" sz="8000" dirty="0"/>
            </a:br>
            <a:r>
              <a:rPr lang="en-GB" sz="8000" b="1" dirty="0"/>
              <a:t>Component 2</a:t>
            </a:r>
            <a:r>
              <a:rPr lang="en-GB" sz="8000" dirty="0"/>
              <a:t>: Element 2 Methodology</a:t>
            </a:r>
          </a:p>
        </p:txBody>
      </p:sp>
      <p:pic>
        <p:nvPicPr>
          <p:cNvPr id="5" name="Content Placeholder 4">
            <a:extLst>
              <a:ext uri="{FF2B5EF4-FFF2-40B4-BE49-F238E27FC236}">
                <a16:creationId xmlns:a16="http://schemas.microsoft.com/office/drawing/2014/main" id="{F88EE715-95A9-8CDA-A359-D1A958BC4E9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60073" y="0"/>
            <a:ext cx="14531252" cy="8375072"/>
          </a:xfrm>
          <a:prstGeom prst="rect">
            <a:avLst/>
          </a:prstGeom>
        </p:spPr>
      </p:pic>
    </p:spTree>
    <p:extLst>
      <p:ext uri="{BB962C8B-B14F-4D97-AF65-F5344CB8AC3E}">
        <p14:creationId xmlns:p14="http://schemas.microsoft.com/office/powerpoint/2010/main" val="3000892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6361" y="-178056"/>
            <a:ext cx="18176081" cy="2991513"/>
          </a:xfrm>
          <a:solidFill>
            <a:schemeClr val="accent5"/>
          </a:solidFill>
        </p:spPr>
        <p:txBody>
          <a:bodyPr>
            <a:normAutofit/>
          </a:bodyPr>
          <a:lstStyle/>
          <a:p>
            <a:r>
              <a:rPr lang="en-US" sz="8000" b="1" dirty="0">
                <a:solidFill>
                  <a:schemeClr val="bg1"/>
                </a:solidFill>
              </a:rPr>
              <a:t>Methodology</a:t>
            </a:r>
            <a:r>
              <a:rPr lang="en-US" b="1" dirty="0">
                <a:solidFill>
                  <a:schemeClr val="bg1"/>
                </a:solidFill>
              </a:rPr>
              <a:t> </a:t>
            </a:r>
            <a:endParaRPr lang="en-GB" b="1" dirty="0">
              <a:solidFill>
                <a:schemeClr val="bg1"/>
              </a:solidFill>
            </a:endParaRPr>
          </a:p>
        </p:txBody>
      </p:sp>
      <p:sp>
        <p:nvSpPr>
          <p:cNvPr id="3" name="Subtitle 2"/>
          <p:cNvSpPr>
            <a:spLocks noGrp="1"/>
          </p:cNvSpPr>
          <p:nvPr>
            <p:ph type="subTitle" idx="1"/>
          </p:nvPr>
        </p:nvSpPr>
        <p:spPr>
          <a:xfrm>
            <a:off x="495525" y="4600967"/>
            <a:ext cx="9673827" cy="6412529"/>
          </a:xfrm>
        </p:spPr>
        <p:txBody>
          <a:bodyPr>
            <a:noAutofit/>
          </a:bodyPr>
          <a:lstStyle/>
          <a:p>
            <a:pPr>
              <a:spcBef>
                <a:spcPts val="0"/>
              </a:spcBef>
            </a:pPr>
            <a:endParaRPr lang="en-US" sz="2400" b="1" dirty="0"/>
          </a:p>
          <a:p>
            <a:pPr marL="342900" indent="-342900" algn="l">
              <a:spcBef>
                <a:spcPts val="0"/>
              </a:spcBef>
              <a:buFont typeface="Arial" panose="020B0604020202020204" pitchFamily="34" charset="0"/>
              <a:buChar char="•"/>
            </a:pPr>
            <a:r>
              <a:rPr lang="en-US" sz="2400" dirty="0"/>
              <a:t>A systematic literature review (SLR) will be adopted in this research to investigate factors influencing the integration of AI in UK mental health treatment and strategies for improvement. </a:t>
            </a:r>
          </a:p>
          <a:p>
            <a:pPr marL="342900" indent="-342900" algn="l">
              <a:spcBef>
                <a:spcPts val="0"/>
              </a:spcBef>
              <a:buFont typeface="Arial" panose="020B0604020202020204" pitchFamily="34" charset="0"/>
              <a:buChar char="•"/>
            </a:pPr>
            <a:r>
              <a:rPr lang="en-US" sz="2400" dirty="0"/>
              <a:t>The study will not rely on primary data; it is purely secondary research. Employing a secondary research approach is beneficial due to cost and time efficiency.</a:t>
            </a:r>
          </a:p>
          <a:p>
            <a:pPr marL="342900" indent="-342900" algn="l">
              <a:spcBef>
                <a:spcPts val="0"/>
              </a:spcBef>
              <a:buFont typeface="Arial" panose="020B0604020202020204" pitchFamily="34" charset="0"/>
              <a:buChar char="•"/>
            </a:pPr>
            <a:r>
              <a:rPr lang="en-US" sz="2400" dirty="0"/>
              <a:t> According to Bettany </a:t>
            </a:r>
            <a:r>
              <a:rPr lang="en-US" sz="2400" dirty="0" err="1"/>
              <a:t>Salticov</a:t>
            </a:r>
            <a:r>
              <a:rPr lang="en-US" sz="2400" dirty="0"/>
              <a:t> (2024), depending on pre-existing data like academic articles and published reports is beneficial because it eliminates the need for undertaking time-consuming fieldwork, which is also costly. </a:t>
            </a:r>
          </a:p>
          <a:p>
            <a:pPr marL="342900" indent="-342900" algn="l">
              <a:spcBef>
                <a:spcPts val="0"/>
              </a:spcBef>
              <a:buFont typeface="Arial" panose="020B0604020202020204" pitchFamily="34" charset="0"/>
              <a:buChar char="•"/>
            </a:pPr>
            <a:r>
              <a:rPr lang="en-US" sz="2400" dirty="0"/>
              <a:t> Additionally, adopting SLR is strategic in this case due to the methodological </a:t>
            </a:r>
            <a:r>
              <a:rPr lang="en-US" sz="2400" dirty="0" err="1"/>
              <a:t>rigour</a:t>
            </a:r>
            <a:r>
              <a:rPr lang="en-US" sz="2400" dirty="0"/>
              <a:t>, which will ultimately reduce bias. This approach uses transparent, reproducible, and predefined protocols, aspects that make its findings highly reliable. (</a:t>
            </a:r>
            <a:r>
              <a:rPr lang="en-GB" sz="2400" dirty="0"/>
              <a:t>Bettany </a:t>
            </a:r>
            <a:r>
              <a:rPr lang="en-GB" sz="2400" dirty="0" err="1"/>
              <a:t>Saltikov</a:t>
            </a:r>
            <a:r>
              <a:rPr lang="en-GB" sz="2400" dirty="0"/>
              <a:t>, 2024</a:t>
            </a:r>
            <a:r>
              <a:rPr lang="en-US" sz="2400" dirty="0"/>
              <a:t>). It will also help in identifying gaps in the existing literature. </a:t>
            </a:r>
          </a:p>
          <a:p>
            <a:pPr marL="342900" indent="-342900" algn="l">
              <a:spcBef>
                <a:spcPts val="0"/>
              </a:spcBef>
              <a:buFont typeface="Arial" panose="020B0604020202020204" pitchFamily="34" charset="0"/>
              <a:buChar char="•"/>
            </a:pPr>
            <a:r>
              <a:rPr lang="en-US" sz="2400" dirty="0"/>
              <a:t>The review will be </a:t>
            </a:r>
            <a:r>
              <a:rPr lang="en-US" sz="2400" dirty="0" err="1"/>
              <a:t>centred</a:t>
            </a:r>
            <a:r>
              <a:rPr lang="en-US" sz="2400" dirty="0"/>
              <a:t> on Preferred Reporting Items for Systematic Reviews and Meta-Analyses (PRISMA) 2020 guides, a strategic approach for ensuring reproducibility, </a:t>
            </a:r>
            <a:r>
              <a:rPr lang="en-US" sz="2400" dirty="0" err="1"/>
              <a:t>rigour</a:t>
            </a:r>
            <a:r>
              <a:rPr lang="en-US" sz="2400" dirty="0"/>
              <a:t>, and transparency. (</a:t>
            </a:r>
            <a:r>
              <a:rPr lang="en-GB" sz="2400" dirty="0"/>
              <a:t>Bettany </a:t>
            </a:r>
            <a:r>
              <a:rPr lang="en-GB" sz="2400" dirty="0" err="1"/>
              <a:t>Saltikov</a:t>
            </a:r>
            <a:r>
              <a:rPr lang="en-GB" sz="2400" dirty="0"/>
              <a:t>, 2024 </a:t>
            </a:r>
          </a:p>
          <a:p>
            <a:pPr marL="342900" indent="-342900" algn="l">
              <a:spcBef>
                <a:spcPts val="0"/>
              </a:spcBef>
              <a:buFont typeface="Arial" panose="020B0604020202020204" pitchFamily="34" charset="0"/>
              <a:buChar char="•"/>
            </a:pPr>
            <a:endParaRPr lang="en-GB" sz="2400" dirty="0"/>
          </a:p>
          <a:p>
            <a:pPr marL="342900" indent="-342900" algn="l">
              <a:spcBef>
                <a:spcPts val="0"/>
              </a:spcBef>
              <a:buFont typeface="Arial" panose="020B0604020202020204" pitchFamily="34" charset="0"/>
              <a:buChar char="•"/>
            </a:pPr>
            <a:endParaRPr lang="en-GB" sz="2400" dirty="0"/>
          </a:p>
          <a:p>
            <a:pPr marL="342900" indent="-342900" algn="l">
              <a:spcBef>
                <a:spcPts val="0"/>
              </a:spcBef>
              <a:buFont typeface="Arial" panose="020B0604020202020204" pitchFamily="34" charset="0"/>
              <a:buChar char="•"/>
            </a:pPr>
            <a:r>
              <a:rPr lang="en-US" sz="2400" dirty="0"/>
              <a:t>). </a:t>
            </a:r>
          </a:p>
          <a:p>
            <a:pPr algn="l">
              <a:spcBef>
                <a:spcPts val="0"/>
              </a:spcBef>
            </a:pPr>
            <a:r>
              <a:rPr lang="en-US" sz="2400" dirty="0"/>
              <a:t> </a:t>
            </a:r>
            <a:endParaRPr lang="en-GB" sz="2400" dirty="0"/>
          </a:p>
        </p:txBody>
      </p:sp>
      <p:pic>
        <p:nvPicPr>
          <p:cNvPr id="4" name="Picture 3"/>
          <p:cNvPicPr>
            <a:picLocks noChangeAspect="1"/>
          </p:cNvPicPr>
          <p:nvPr/>
        </p:nvPicPr>
        <p:blipFill>
          <a:blip r:embed="rId2"/>
          <a:stretch>
            <a:fillRect/>
          </a:stretch>
        </p:blipFill>
        <p:spPr>
          <a:xfrm>
            <a:off x="11697248" y="3502852"/>
            <a:ext cx="8397979" cy="6976784"/>
          </a:xfrm>
          <a:prstGeom prst="rect">
            <a:avLst/>
          </a:prstGeom>
        </p:spPr>
      </p:pic>
      <p:sp>
        <p:nvSpPr>
          <p:cNvPr id="5" name="TextBox 4"/>
          <p:cNvSpPr txBox="1"/>
          <p:nvPr/>
        </p:nvSpPr>
        <p:spPr>
          <a:xfrm>
            <a:off x="10691812" y="12322449"/>
            <a:ext cx="8293706" cy="3046988"/>
          </a:xfrm>
          <a:prstGeom prst="rect">
            <a:avLst/>
          </a:prstGeom>
          <a:noFill/>
        </p:spPr>
        <p:txBody>
          <a:bodyPr wrap="square" rtlCol="0">
            <a:spAutoFit/>
          </a:bodyPr>
          <a:lstStyle/>
          <a:p>
            <a:pPr marL="342900" indent="-342900">
              <a:buFont typeface="Wingdings" panose="05000000000000000000" pitchFamily="2" charset="2"/>
              <a:buChar char="q"/>
            </a:pPr>
            <a:r>
              <a:rPr lang="en-US" sz="2400" b="1" dirty="0"/>
              <a:t> </a:t>
            </a:r>
            <a:r>
              <a:rPr lang="en-US" sz="2400" dirty="0"/>
              <a:t>A broad search will be undertaken across the primary UK-relevant and credible databases, such as CINAHL, MEDLINE, </a:t>
            </a:r>
            <a:r>
              <a:rPr lang="en-US" sz="2400" dirty="0" err="1"/>
              <a:t>Embase</a:t>
            </a:r>
            <a:r>
              <a:rPr lang="en-US" sz="2400" dirty="0"/>
              <a:t>, </a:t>
            </a:r>
            <a:r>
              <a:rPr lang="en-US" sz="2400" dirty="0" err="1"/>
              <a:t>PsycINFO</a:t>
            </a:r>
            <a:r>
              <a:rPr lang="en-US" sz="2400" dirty="0"/>
              <a:t>, Google Scholar, PubMed, and Web of Science.</a:t>
            </a:r>
          </a:p>
          <a:p>
            <a:pPr marL="342900" indent="-342900">
              <a:buFont typeface="Wingdings" panose="05000000000000000000" pitchFamily="2" charset="2"/>
              <a:buChar char="q"/>
            </a:pPr>
            <a:r>
              <a:rPr lang="en-US" sz="2400" dirty="0"/>
              <a:t>  Search terms will include keywords as well as Boolean operators (for example, “machine learning” AND “mental healthcare” OR “mental health” AND NHS OR UK).  UK Data Services (2025).</a:t>
            </a:r>
          </a:p>
        </p:txBody>
      </p:sp>
      <p:sp>
        <p:nvSpPr>
          <p:cNvPr id="6" name="TextBox 5"/>
          <p:cNvSpPr txBox="1"/>
          <p:nvPr/>
        </p:nvSpPr>
        <p:spPr>
          <a:xfrm>
            <a:off x="1135873" y="18165597"/>
            <a:ext cx="8393133" cy="1938992"/>
          </a:xfrm>
          <a:prstGeom prst="rect">
            <a:avLst/>
          </a:prstGeom>
          <a:noFill/>
        </p:spPr>
        <p:txBody>
          <a:bodyPr wrap="square" rtlCol="0">
            <a:spAutoFit/>
          </a:bodyPr>
          <a:lstStyle/>
          <a:p>
            <a:r>
              <a:rPr lang="en-US" sz="2400" b="1" dirty="0"/>
              <a:t>Inclusion</a:t>
            </a:r>
            <a:r>
              <a:rPr lang="en-US" sz="2400" dirty="0"/>
              <a:t>: Peer-reviewed journal articles, based on AI applications (triage, chatbots, diagnostics).</a:t>
            </a:r>
            <a:endParaRPr lang="en-GB" sz="2400" dirty="0"/>
          </a:p>
          <a:p>
            <a:r>
              <a:rPr lang="en-US" sz="2400" b="1" dirty="0"/>
              <a:t>Exclusion</a:t>
            </a:r>
            <a:r>
              <a:rPr lang="en-US" sz="2400" dirty="0"/>
              <a:t>: Studies older than ten years, non-UK based articles, and non-mental health AI </a:t>
            </a:r>
            <a:r>
              <a:rPr lang="en-US" sz="2400" dirty="0" err="1"/>
              <a:t>studies.Secondary</a:t>
            </a:r>
            <a:r>
              <a:rPr lang="en-US" sz="2400" dirty="0"/>
              <a:t> research studies and reports.  Bettany </a:t>
            </a:r>
            <a:r>
              <a:rPr lang="en-US" sz="2400" dirty="0" err="1"/>
              <a:t>Saltikov</a:t>
            </a:r>
            <a:r>
              <a:rPr lang="en-US" sz="2400" dirty="0"/>
              <a:t> , (2024).</a:t>
            </a:r>
            <a:endParaRPr lang="en-GB" sz="2400" dirty="0"/>
          </a:p>
        </p:txBody>
      </p:sp>
      <p:sp>
        <p:nvSpPr>
          <p:cNvPr id="7" name="TextBox 6"/>
          <p:cNvSpPr txBox="1"/>
          <p:nvPr/>
        </p:nvSpPr>
        <p:spPr>
          <a:xfrm>
            <a:off x="11380953" y="17080921"/>
            <a:ext cx="8293707" cy="2677656"/>
          </a:xfrm>
          <a:prstGeom prst="rect">
            <a:avLst/>
          </a:prstGeom>
          <a:noFill/>
        </p:spPr>
        <p:txBody>
          <a:bodyPr wrap="square" rtlCol="0">
            <a:spAutoFit/>
          </a:bodyPr>
          <a:lstStyle/>
          <a:p>
            <a:r>
              <a:rPr lang="en-US" sz="2400" dirty="0" err="1"/>
              <a:t>Covidence</a:t>
            </a:r>
            <a:r>
              <a:rPr lang="en-US" sz="2400" dirty="0"/>
              <a:t> or </a:t>
            </a:r>
            <a:r>
              <a:rPr lang="en-US" sz="2400" dirty="0" err="1"/>
              <a:t>Rayyan</a:t>
            </a:r>
            <a:r>
              <a:rPr lang="en-US" sz="2400" dirty="0"/>
              <a:t> tools will be used to screen titles and abstracts independently, which will be followed by a full assessment of the text.</a:t>
            </a:r>
          </a:p>
          <a:p>
            <a:pPr marL="342900" indent="-342900">
              <a:buFont typeface="Wingdings" panose="05000000000000000000" pitchFamily="2" charset="2"/>
              <a:buChar char="q"/>
            </a:pPr>
            <a:r>
              <a:rPr lang="en-US" sz="2400" dirty="0"/>
              <a:t> Reflective journaling will be employed to resolve discrepancies. </a:t>
            </a:r>
          </a:p>
          <a:p>
            <a:pPr marL="342900" indent="-342900">
              <a:buFont typeface="Wingdings" panose="05000000000000000000" pitchFamily="2" charset="2"/>
              <a:buChar char="q"/>
            </a:pPr>
            <a:r>
              <a:rPr lang="en-US" sz="2400" dirty="0"/>
              <a:t>Lastly, a PRISMA flow diagram will reflect the entire selection process. Bettany </a:t>
            </a:r>
            <a:r>
              <a:rPr lang="en-US" sz="2400" dirty="0" err="1"/>
              <a:t>Saltikov</a:t>
            </a:r>
            <a:r>
              <a:rPr lang="en-US" sz="2400" dirty="0"/>
              <a:t>,(2024).</a:t>
            </a:r>
          </a:p>
        </p:txBody>
      </p:sp>
      <p:sp>
        <p:nvSpPr>
          <p:cNvPr id="8" name="TextBox 7"/>
          <p:cNvSpPr txBox="1"/>
          <p:nvPr/>
        </p:nvSpPr>
        <p:spPr>
          <a:xfrm>
            <a:off x="1135873" y="22824933"/>
            <a:ext cx="8393133" cy="1569660"/>
          </a:xfrm>
          <a:prstGeom prst="rect">
            <a:avLst/>
          </a:prstGeom>
          <a:noFill/>
        </p:spPr>
        <p:txBody>
          <a:bodyPr wrap="square" rtlCol="0">
            <a:spAutoFit/>
          </a:bodyPr>
          <a:lstStyle/>
          <a:p>
            <a:pPr marL="342900" indent="-342900">
              <a:buFont typeface="Wingdings" panose="05000000000000000000" pitchFamily="2" charset="2"/>
              <a:buChar char="q"/>
            </a:pPr>
            <a:r>
              <a:rPr lang="en-US" sz="2400" dirty="0"/>
              <a:t>Tools like MMAT or CASP checklist will be used to assess methodologies’ quality, bias and risk (data security concerns and algorithmic bias), and relevance to the UK NHS contexts of the studies included. UK Data Services (2025).</a:t>
            </a:r>
          </a:p>
        </p:txBody>
      </p:sp>
      <p:sp>
        <p:nvSpPr>
          <p:cNvPr id="9" name="TextBox 8"/>
          <p:cNvSpPr txBox="1"/>
          <p:nvPr/>
        </p:nvSpPr>
        <p:spPr>
          <a:xfrm>
            <a:off x="10873784" y="20711925"/>
            <a:ext cx="8315095" cy="2677656"/>
          </a:xfrm>
          <a:prstGeom prst="rect">
            <a:avLst/>
          </a:prstGeom>
          <a:noFill/>
        </p:spPr>
        <p:txBody>
          <a:bodyPr wrap="square" rtlCol="0">
            <a:spAutoFit/>
          </a:bodyPr>
          <a:lstStyle/>
          <a:p>
            <a:pPr marL="342900" indent="-342900">
              <a:buFont typeface="Wingdings" panose="05000000000000000000" pitchFamily="2" charset="2"/>
              <a:buChar char="q"/>
            </a:pPr>
            <a:r>
              <a:rPr lang="en-US" sz="2400" dirty="0"/>
              <a:t>A </a:t>
            </a:r>
            <a:r>
              <a:rPr lang="en-US" sz="2400" dirty="0" err="1"/>
              <a:t>standardised</a:t>
            </a:r>
            <a:r>
              <a:rPr lang="en-US" sz="2400" dirty="0"/>
              <a:t> table will be used in data extraction, where the following will be captured: the main findings on resistance from practitioners, study characteristics, algorithm bias, data security, and improvement approaches. </a:t>
            </a:r>
          </a:p>
          <a:p>
            <a:pPr marL="342900" indent="-342900">
              <a:buFont typeface="Wingdings" panose="05000000000000000000" pitchFamily="2" charset="2"/>
              <a:buChar char="q"/>
            </a:pPr>
            <a:r>
              <a:rPr lang="en-US" sz="2400" dirty="0"/>
              <a:t>Thematic analysis will be leveraged to identify patterns and themes, and to offer UK-</a:t>
            </a:r>
            <a:r>
              <a:rPr lang="en-US" sz="2400" dirty="0" err="1"/>
              <a:t>centred</a:t>
            </a:r>
            <a:r>
              <a:rPr lang="en-US" sz="2400" dirty="0"/>
              <a:t> recommendations. UK Data Services (2025).</a:t>
            </a:r>
            <a:endParaRPr lang="en-GB" sz="2400" dirty="0"/>
          </a:p>
        </p:txBody>
      </p:sp>
      <p:sp>
        <p:nvSpPr>
          <p:cNvPr id="10" name="TextBox 9"/>
          <p:cNvSpPr txBox="1"/>
          <p:nvPr/>
        </p:nvSpPr>
        <p:spPr>
          <a:xfrm>
            <a:off x="943370" y="25864369"/>
            <a:ext cx="8393133" cy="3785652"/>
          </a:xfrm>
          <a:prstGeom prst="rect">
            <a:avLst/>
          </a:prstGeom>
          <a:noFill/>
        </p:spPr>
        <p:txBody>
          <a:bodyPr wrap="square" rtlCol="0">
            <a:spAutoFit/>
          </a:bodyPr>
          <a:lstStyle/>
          <a:p>
            <a:pPr marL="342900" indent="-342900">
              <a:buFont typeface="Wingdings" panose="05000000000000000000" pitchFamily="2" charset="2"/>
              <a:buChar char="q"/>
            </a:pPr>
            <a:r>
              <a:rPr lang="en-US" sz="2400" dirty="0"/>
              <a:t> In  secondary research, it is essential to consider ethical issues in the study to promote its reliability and credibility. </a:t>
            </a:r>
          </a:p>
          <a:p>
            <a:pPr marL="342900" indent="-342900">
              <a:buFont typeface="Wingdings" panose="05000000000000000000" pitchFamily="2" charset="2"/>
              <a:buChar char="q"/>
            </a:pPr>
            <a:r>
              <a:rPr lang="en-US" sz="2400" dirty="0"/>
              <a:t>This explains why issues of mitigating bias, transparency, and proper citation to give credit to respective authors for their research will be maintained.  UK Data Services (2025).  </a:t>
            </a:r>
          </a:p>
          <a:p>
            <a:pPr marL="342900" indent="-342900">
              <a:buFont typeface="Wingdings" panose="05000000000000000000" pitchFamily="2" charset="2"/>
              <a:buChar char="q"/>
            </a:pPr>
            <a:r>
              <a:rPr lang="en-US" sz="2400" dirty="0"/>
              <a:t>In summary, the discussed SLR research approach is beneficial as it will offer a strong evidence base and acknowledge limitations, such as the swiftly changing nature of artificial intelligence technology and publication bias. UK Data Services, (2025)</a:t>
            </a:r>
          </a:p>
        </p:txBody>
      </p:sp>
      <p:sp>
        <p:nvSpPr>
          <p:cNvPr id="11" name="TextBox 10"/>
          <p:cNvSpPr txBox="1"/>
          <p:nvPr/>
        </p:nvSpPr>
        <p:spPr>
          <a:xfrm>
            <a:off x="10780206" y="11182017"/>
            <a:ext cx="8502253" cy="843436"/>
          </a:xfrm>
          <a:prstGeom prst="rect">
            <a:avLst/>
          </a:prstGeom>
          <a:solidFill>
            <a:schemeClr val="accent5"/>
          </a:solidFill>
        </p:spPr>
        <p:txBody>
          <a:bodyPr wrap="square" rtlCol="0">
            <a:spAutoFit/>
          </a:bodyPr>
          <a:lstStyle/>
          <a:p>
            <a:pPr algn="ctr"/>
            <a:r>
              <a:rPr lang="en-US" b="1" dirty="0">
                <a:solidFill>
                  <a:schemeClr val="bg1"/>
                </a:solidFill>
              </a:rPr>
              <a:t>Search Strategy</a:t>
            </a:r>
            <a:r>
              <a:rPr lang="en-US" b="1" dirty="0"/>
              <a:t> </a:t>
            </a:r>
            <a:endParaRPr lang="en-GB" b="1" dirty="0"/>
          </a:p>
        </p:txBody>
      </p:sp>
      <p:sp>
        <p:nvSpPr>
          <p:cNvPr id="12" name="TextBox 11"/>
          <p:cNvSpPr txBox="1"/>
          <p:nvPr/>
        </p:nvSpPr>
        <p:spPr>
          <a:xfrm>
            <a:off x="943370" y="3173991"/>
            <a:ext cx="9673829" cy="843436"/>
          </a:xfrm>
          <a:prstGeom prst="rect">
            <a:avLst/>
          </a:prstGeom>
          <a:solidFill>
            <a:schemeClr val="accent5"/>
          </a:solidFill>
        </p:spPr>
        <p:txBody>
          <a:bodyPr wrap="square" rtlCol="0">
            <a:spAutoFit/>
          </a:bodyPr>
          <a:lstStyle/>
          <a:p>
            <a:pPr algn="ctr"/>
            <a:r>
              <a:rPr lang="en-US" sz="4800" b="1" dirty="0">
                <a:solidFill>
                  <a:schemeClr val="bg1"/>
                </a:solidFill>
              </a:rPr>
              <a:t>Methods</a:t>
            </a:r>
            <a:r>
              <a:rPr lang="en-US" dirty="0">
                <a:solidFill>
                  <a:schemeClr val="bg1"/>
                </a:solidFill>
              </a:rPr>
              <a:t> </a:t>
            </a:r>
            <a:endParaRPr lang="en-GB" dirty="0">
              <a:solidFill>
                <a:schemeClr val="bg1"/>
              </a:solidFill>
            </a:endParaRPr>
          </a:p>
        </p:txBody>
      </p:sp>
      <p:sp>
        <p:nvSpPr>
          <p:cNvPr id="14" name="TextBox 13"/>
          <p:cNvSpPr txBox="1"/>
          <p:nvPr/>
        </p:nvSpPr>
        <p:spPr>
          <a:xfrm>
            <a:off x="10691812" y="16108101"/>
            <a:ext cx="8855242" cy="843436"/>
          </a:xfrm>
          <a:prstGeom prst="rect">
            <a:avLst/>
          </a:prstGeom>
          <a:solidFill>
            <a:schemeClr val="accent5"/>
          </a:solidFill>
        </p:spPr>
        <p:txBody>
          <a:bodyPr wrap="square" rtlCol="0">
            <a:spAutoFit/>
          </a:bodyPr>
          <a:lstStyle/>
          <a:p>
            <a:pPr algn="ctr"/>
            <a:r>
              <a:rPr lang="en-GB" b="1" dirty="0">
                <a:solidFill>
                  <a:schemeClr val="bg1"/>
                </a:solidFill>
              </a:rPr>
              <a:t>Screening and Selection </a:t>
            </a:r>
          </a:p>
        </p:txBody>
      </p:sp>
      <p:sp>
        <p:nvSpPr>
          <p:cNvPr id="15" name="TextBox 14"/>
          <p:cNvSpPr txBox="1"/>
          <p:nvPr/>
        </p:nvSpPr>
        <p:spPr>
          <a:xfrm>
            <a:off x="1135874" y="17099650"/>
            <a:ext cx="8393132" cy="923330"/>
          </a:xfrm>
          <a:prstGeom prst="rect">
            <a:avLst/>
          </a:prstGeom>
          <a:solidFill>
            <a:schemeClr val="accent5"/>
          </a:solidFill>
        </p:spPr>
        <p:txBody>
          <a:bodyPr wrap="square" rtlCol="0">
            <a:spAutoFit/>
          </a:bodyPr>
          <a:lstStyle/>
          <a:p>
            <a:r>
              <a:rPr lang="en-US" sz="5400" b="1" dirty="0">
                <a:solidFill>
                  <a:schemeClr val="bg1"/>
                </a:solidFill>
              </a:rPr>
              <a:t>Inclusion/Exclusion Criteria </a:t>
            </a:r>
            <a:endParaRPr lang="en-GB" sz="5400" b="1" dirty="0">
              <a:solidFill>
                <a:schemeClr val="bg1"/>
              </a:solidFill>
            </a:endParaRPr>
          </a:p>
        </p:txBody>
      </p:sp>
      <p:sp>
        <p:nvSpPr>
          <p:cNvPr id="16" name="TextBox 15"/>
          <p:cNvSpPr txBox="1"/>
          <p:nvPr/>
        </p:nvSpPr>
        <p:spPr>
          <a:xfrm>
            <a:off x="1135874" y="20904703"/>
            <a:ext cx="8393132" cy="843436"/>
          </a:xfrm>
          <a:prstGeom prst="rect">
            <a:avLst/>
          </a:prstGeom>
          <a:solidFill>
            <a:schemeClr val="accent5"/>
          </a:solidFill>
        </p:spPr>
        <p:txBody>
          <a:bodyPr wrap="square" rtlCol="0">
            <a:spAutoFit/>
          </a:bodyPr>
          <a:lstStyle/>
          <a:p>
            <a:pPr algn="ctr"/>
            <a:r>
              <a:rPr lang="en-GB" b="1" dirty="0">
                <a:solidFill>
                  <a:schemeClr val="bg1"/>
                </a:solidFill>
              </a:rPr>
              <a:t>Quality Appraisal </a:t>
            </a:r>
          </a:p>
        </p:txBody>
      </p:sp>
      <p:sp>
        <p:nvSpPr>
          <p:cNvPr id="17" name="TextBox 16"/>
          <p:cNvSpPr txBox="1"/>
          <p:nvPr/>
        </p:nvSpPr>
        <p:spPr>
          <a:xfrm>
            <a:off x="10553235" y="19758577"/>
            <a:ext cx="8855242" cy="843436"/>
          </a:xfrm>
          <a:prstGeom prst="rect">
            <a:avLst/>
          </a:prstGeom>
          <a:solidFill>
            <a:schemeClr val="accent5"/>
          </a:solidFill>
        </p:spPr>
        <p:txBody>
          <a:bodyPr wrap="square" rtlCol="0">
            <a:spAutoFit/>
          </a:bodyPr>
          <a:lstStyle/>
          <a:p>
            <a:pPr algn="ctr"/>
            <a:r>
              <a:rPr lang="en-GB" dirty="0">
                <a:solidFill>
                  <a:schemeClr val="bg1"/>
                </a:solidFill>
              </a:rPr>
              <a:t>Data Extraction and Synthesis</a:t>
            </a:r>
          </a:p>
        </p:txBody>
      </p:sp>
      <p:sp>
        <p:nvSpPr>
          <p:cNvPr id="18" name="TextBox 17"/>
          <p:cNvSpPr txBox="1"/>
          <p:nvPr/>
        </p:nvSpPr>
        <p:spPr>
          <a:xfrm>
            <a:off x="1135873" y="25049747"/>
            <a:ext cx="8393133" cy="843436"/>
          </a:xfrm>
          <a:prstGeom prst="rect">
            <a:avLst/>
          </a:prstGeom>
          <a:solidFill>
            <a:schemeClr val="accent5"/>
          </a:solidFill>
        </p:spPr>
        <p:txBody>
          <a:bodyPr wrap="square" rtlCol="0">
            <a:spAutoFit/>
          </a:bodyPr>
          <a:lstStyle/>
          <a:p>
            <a:r>
              <a:rPr lang="en-GB" dirty="0">
                <a:solidFill>
                  <a:schemeClr val="bg1"/>
                </a:solidFill>
              </a:rPr>
              <a:t>Ethical Considerations</a:t>
            </a:r>
          </a:p>
        </p:txBody>
      </p:sp>
      <p:sp>
        <p:nvSpPr>
          <p:cNvPr id="19" name="TextBox 18"/>
          <p:cNvSpPr txBox="1"/>
          <p:nvPr/>
        </p:nvSpPr>
        <p:spPr>
          <a:xfrm>
            <a:off x="10361878" y="24394593"/>
            <a:ext cx="10226842" cy="5262979"/>
          </a:xfrm>
          <a:prstGeom prst="rect">
            <a:avLst/>
          </a:prstGeom>
          <a:noFill/>
        </p:spPr>
        <p:txBody>
          <a:bodyPr wrap="square" rtlCol="0">
            <a:spAutoFit/>
          </a:bodyPr>
          <a:lstStyle/>
          <a:p>
            <a:r>
              <a:rPr lang="en-GB" sz="2400" dirty="0"/>
              <a:t>Prisma (2020) </a:t>
            </a:r>
            <a:r>
              <a:rPr lang="en-GB" sz="2400" i="1" dirty="0"/>
              <a:t>Flow Diagram </a:t>
            </a:r>
            <a:r>
              <a:rPr lang="en-GB" sz="2400" dirty="0"/>
              <a:t>(picture online).Available at: </a:t>
            </a:r>
            <a:r>
              <a:rPr lang="en-GB" sz="2400" dirty="0">
                <a:hlinkClick r:id="rId3"/>
              </a:rPr>
              <a:t>https://www.bing.com/images/search?view=detailV2&amp;ccid=LuuVYkB6&amp;id=011B2010563E06A7CC4F887F159275D80FDBC61D&amp;thid=OIP.LuuVYkB66DlyU1LTmfaGKQHaFe&amp;mediaurl=https%3A%</a:t>
            </a:r>
            <a:r>
              <a:rPr lang="en-GB" sz="2400" dirty="0"/>
              <a:t> {Accessed: 31/07/26}.</a:t>
            </a:r>
          </a:p>
          <a:p>
            <a:endParaRPr lang="en-GB" sz="2400" dirty="0"/>
          </a:p>
          <a:p>
            <a:r>
              <a:rPr lang="en-GB" sz="2400" dirty="0" err="1"/>
              <a:t>Saltikov</a:t>
            </a:r>
            <a:r>
              <a:rPr lang="en-GB" sz="2400" dirty="0"/>
              <a:t>, B., McSherry, J.  (2024).  </a:t>
            </a:r>
            <a:r>
              <a:rPr lang="en-GB" sz="2400" i="1" dirty="0"/>
              <a:t>How to do a Systematic Literature Review in Nursing: A Step-by-Step Guide, 3/e</a:t>
            </a:r>
            <a:r>
              <a:rPr lang="en-GB" sz="2400" dirty="0"/>
              <a:t>. McGraw Hill [online journal] 3</a:t>
            </a:r>
            <a:r>
              <a:rPr lang="en-GB" sz="2400" baseline="30000" dirty="0"/>
              <a:t>rd</a:t>
            </a:r>
            <a:r>
              <a:rPr lang="en-GB" sz="2400" dirty="0"/>
              <a:t> edition, Mheducation.co.uk. Available at: </a:t>
            </a:r>
            <a:r>
              <a:rPr lang="en-GB" sz="2400" u="sng" dirty="0">
                <a:hlinkClick r:id="rId4"/>
              </a:rPr>
              <a:t>https://www.mheducation.co.uk/how-to-do-a-systematic-literature-review-in-nursing-a-step-by-step-guide-3-e-9780335251148-emea-group</a:t>
            </a:r>
            <a:r>
              <a:rPr lang="en-GB" sz="2400" dirty="0"/>
              <a:t>  [Accessed :31/07/26].</a:t>
            </a:r>
          </a:p>
          <a:p>
            <a:endParaRPr lang="en-GB" sz="2400" dirty="0"/>
          </a:p>
          <a:p>
            <a:r>
              <a:rPr lang="en-GB" sz="2400" dirty="0"/>
              <a:t>UK Data Services. (2025). </a:t>
            </a:r>
            <a:r>
              <a:rPr lang="en-GB" sz="2400" i="1" dirty="0"/>
              <a:t>Ethical obligations </a:t>
            </a:r>
            <a:r>
              <a:rPr lang="en-GB" sz="2400" dirty="0"/>
              <a:t>— UK Data Service. [online] UK Data Service. Available at: </a:t>
            </a:r>
            <a:r>
              <a:rPr lang="en-GB" sz="2400" u="sng" dirty="0">
                <a:hlinkClick r:id="rId5"/>
              </a:rPr>
              <a:t>https://ukdataservice.ac.uk/learning-hub/research-data-management/ethical-issues/ethical-obligations/</a:t>
            </a:r>
            <a:r>
              <a:rPr lang="en-GB" sz="2400" dirty="0"/>
              <a:t>  [Accessed: 31/07/26].</a:t>
            </a:r>
          </a:p>
        </p:txBody>
      </p:sp>
      <p:sp>
        <p:nvSpPr>
          <p:cNvPr id="20" name="TextBox 19"/>
          <p:cNvSpPr txBox="1"/>
          <p:nvPr/>
        </p:nvSpPr>
        <p:spPr>
          <a:xfrm>
            <a:off x="10869612" y="23328362"/>
            <a:ext cx="8499642" cy="843436"/>
          </a:xfrm>
          <a:prstGeom prst="rect">
            <a:avLst/>
          </a:prstGeom>
          <a:solidFill>
            <a:schemeClr val="accent5"/>
          </a:solidFill>
        </p:spPr>
        <p:txBody>
          <a:bodyPr wrap="square" rtlCol="0">
            <a:spAutoFit/>
          </a:bodyPr>
          <a:lstStyle/>
          <a:p>
            <a:pPr algn="ctr"/>
            <a:r>
              <a:rPr lang="en-US" dirty="0">
                <a:solidFill>
                  <a:schemeClr val="bg1"/>
                </a:solidFill>
              </a:rPr>
              <a:t>Reference List </a:t>
            </a:r>
            <a:endParaRPr lang="en-GB" dirty="0">
              <a:solidFill>
                <a:schemeClr val="bg1"/>
              </a:solidFill>
            </a:endParaRPr>
          </a:p>
        </p:txBody>
      </p:sp>
      <p:pic>
        <p:nvPicPr>
          <p:cNvPr id="22" name="Picture 21">
            <a:extLst>
              <a:ext uri="{FF2B5EF4-FFF2-40B4-BE49-F238E27FC236}">
                <a16:creationId xmlns:a16="http://schemas.microsoft.com/office/drawing/2014/main" id="{AD63DAA4-D64E-BD8B-1518-C8BB257572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95799" y="11094966"/>
            <a:ext cx="7888274" cy="4701947"/>
          </a:xfrm>
          <a:prstGeom prst="rect">
            <a:avLst/>
          </a:prstGeom>
        </p:spPr>
      </p:pic>
    </p:spTree>
    <p:extLst>
      <p:ext uri="{BB962C8B-B14F-4D97-AF65-F5344CB8AC3E}">
        <p14:creationId xmlns:p14="http://schemas.microsoft.com/office/powerpoint/2010/main" val="19071055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260</TotalTime>
  <Words>800</Words>
  <Application>Microsoft Office PowerPoint</Application>
  <PresentationFormat>Custom</PresentationFormat>
  <Paragraphs>38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Student Name:Ana Claudia Delfino Student ID:2325193 Module name: Independent Project Module code:BMHP6020 Course: BSc (Hons) Health and Social Care Supervisor’s name:Bianca Sanfilippo Component 2: Element 2 Methodology</vt:lpstr>
      <vt:lpstr>Methodology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Methodology</dc:title>
  <dc:creator>ABC</dc:creator>
  <cp:lastModifiedBy>Ana Claudia Delfino (2325193)</cp:lastModifiedBy>
  <cp:revision>9</cp:revision>
  <dcterms:created xsi:type="dcterms:W3CDTF">2026-06-16T08:24:08Z</dcterms:created>
  <dcterms:modified xsi:type="dcterms:W3CDTF">2026-07-31T17:57:13Z</dcterms:modified>
</cp:coreProperties>
</file>