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sldIdLst>
    <p:sldId id="256" r:id="rId5"/>
    <p:sldId id="275" r:id="rId6"/>
    <p:sldId id="258" r:id="rId7"/>
    <p:sldId id="278" r:id="rId8"/>
    <p:sldId id="279" r:id="rId9"/>
    <p:sldId id="280" r:id="rId10"/>
    <p:sldId id="281" r:id="rId11"/>
    <p:sldId id="259" r:id="rId12"/>
    <p:sldId id="284" r:id="rId13"/>
    <p:sldId id="285" r:id="rId14"/>
    <p:sldId id="286" r:id="rId15"/>
    <p:sldId id="287" r:id="rId16"/>
    <p:sldId id="288" r:id="rId17"/>
    <p:sldId id="273" r:id="rId18"/>
    <p:sldId id="289" r:id="rId19"/>
    <p:sldId id="290" r:id="rId20"/>
    <p:sldId id="291" r:id="rId21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38DD14-B94E-4380-861A-9E231710DD37}" v="78" dt="2024-07-11T11:42:02.5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52" autoAdjust="0"/>
    <p:restoredTop sz="94657" autoAdjust="0"/>
  </p:normalViewPr>
  <p:slideViewPr>
    <p:cSldViewPr snapToGrid="0">
      <p:cViewPr varScale="1">
        <p:scale>
          <a:sx n="83" d="100"/>
          <a:sy n="83" d="100"/>
        </p:scale>
        <p:origin x="438" y="90"/>
      </p:cViewPr>
      <p:guideLst/>
    </p:cSldViewPr>
  </p:slideViewPr>
  <p:outlineViewPr>
    <p:cViewPr>
      <p:scale>
        <a:sx n="33" d="100"/>
        <a:sy n="33" d="100"/>
      </p:scale>
      <p:origin x="0" y="-7412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>
        <p:scale>
          <a:sx n="98" d="100"/>
          <a:sy n="98" d="100"/>
        </p:scale>
        <p:origin x="3612" y="-5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D780DE-7B2B-4052-98B2-D0656BA0CD97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B994C3-0C0B-4A1E-B991-1DD10FD30042}">
      <dgm:prSet/>
      <dgm:spPr/>
      <dgm:t>
        <a:bodyPr/>
        <a:lstStyle/>
        <a:p>
          <a:r>
            <a:rPr lang="en-GB" dirty="0"/>
            <a:t>Police Culture … the challenge</a:t>
          </a:r>
          <a:endParaRPr lang="en-US" dirty="0"/>
        </a:p>
      </dgm:t>
    </dgm:pt>
    <dgm:pt modelId="{4CA6F44F-40CA-46FB-B7FA-AC59C46B4887}" type="parTrans" cxnId="{12DCD307-0B68-42FA-8589-4E1C0E1BF741}">
      <dgm:prSet/>
      <dgm:spPr/>
      <dgm:t>
        <a:bodyPr/>
        <a:lstStyle/>
        <a:p>
          <a:endParaRPr lang="en-US"/>
        </a:p>
      </dgm:t>
    </dgm:pt>
    <dgm:pt modelId="{4F43F241-5039-4147-8272-D7541BFEE9CA}" type="sibTrans" cxnId="{12DCD307-0B68-42FA-8589-4E1C0E1BF741}">
      <dgm:prSet/>
      <dgm:spPr/>
      <dgm:t>
        <a:bodyPr/>
        <a:lstStyle/>
        <a:p>
          <a:endParaRPr lang="en-US"/>
        </a:p>
      </dgm:t>
    </dgm:pt>
    <dgm:pt modelId="{0AC7F779-51A1-482F-9753-DBB066F61F18}">
      <dgm:prSet/>
      <dgm:spPr/>
      <dgm:t>
        <a:bodyPr/>
        <a:lstStyle/>
        <a:p>
          <a:r>
            <a:rPr lang="en-GB"/>
            <a:t>Why does it exist &amp; its impact</a:t>
          </a:r>
          <a:endParaRPr lang="en-US"/>
        </a:p>
      </dgm:t>
    </dgm:pt>
    <dgm:pt modelId="{E7BA738C-1EA9-4577-B53E-128A2093A0FC}" type="parTrans" cxnId="{D7A3C151-C854-492A-B0B0-958D5E8BEAF9}">
      <dgm:prSet/>
      <dgm:spPr/>
      <dgm:t>
        <a:bodyPr/>
        <a:lstStyle/>
        <a:p>
          <a:endParaRPr lang="en-US"/>
        </a:p>
      </dgm:t>
    </dgm:pt>
    <dgm:pt modelId="{EE49030E-B545-4CE8-927E-D00B0DFCC00B}" type="sibTrans" cxnId="{D7A3C151-C854-492A-B0B0-958D5E8BEAF9}">
      <dgm:prSet/>
      <dgm:spPr/>
      <dgm:t>
        <a:bodyPr/>
        <a:lstStyle/>
        <a:p>
          <a:endParaRPr lang="en-US"/>
        </a:p>
      </dgm:t>
    </dgm:pt>
    <dgm:pt modelId="{F17F6A45-6D8C-4039-AA97-F4D59291DEB6}">
      <dgm:prSet/>
      <dgm:spPr/>
      <dgm:t>
        <a:bodyPr/>
        <a:lstStyle/>
        <a:p>
          <a:r>
            <a:rPr lang="en-GB"/>
            <a:t>Strategies to implement change</a:t>
          </a:r>
          <a:endParaRPr lang="en-US"/>
        </a:p>
      </dgm:t>
    </dgm:pt>
    <dgm:pt modelId="{14418230-965B-40F4-BA33-1BD6F282C4E4}" type="parTrans" cxnId="{7E869A57-E95B-4900-8259-40A9D9FABD48}">
      <dgm:prSet/>
      <dgm:spPr/>
      <dgm:t>
        <a:bodyPr/>
        <a:lstStyle/>
        <a:p>
          <a:endParaRPr lang="en-US"/>
        </a:p>
      </dgm:t>
    </dgm:pt>
    <dgm:pt modelId="{2144C2AE-B14D-4BB1-9A92-A954900B7A16}" type="sibTrans" cxnId="{7E869A57-E95B-4900-8259-40A9D9FABD48}">
      <dgm:prSet/>
      <dgm:spPr/>
      <dgm:t>
        <a:bodyPr/>
        <a:lstStyle/>
        <a:p>
          <a:endParaRPr lang="en-US"/>
        </a:p>
      </dgm:t>
    </dgm:pt>
    <dgm:pt modelId="{71E72A7A-A554-4866-B4BB-CBC9D4E2C2E7}" type="pres">
      <dgm:prSet presAssocID="{E1D780DE-7B2B-4052-98B2-D0656BA0CD9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346607F-F0A6-4652-9593-54D401415073}" type="pres">
      <dgm:prSet presAssocID="{5EB994C3-0C0B-4A1E-B991-1DD10FD30042}" presName="root" presStyleCnt="0"/>
      <dgm:spPr/>
    </dgm:pt>
    <dgm:pt modelId="{8E9A07A3-6BB1-455B-95AF-F38CCFDE0112}" type="pres">
      <dgm:prSet presAssocID="{5EB994C3-0C0B-4A1E-B991-1DD10FD30042}" presName="rootComposite" presStyleCnt="0"/>
      <dgm:spPr/>
    </dgm:pt>
    <dgm:pt modelId="{751EB02D-D623-4A84-A213-A058C41060C7}" type="pres">
      <dgm:prSet presAssocID="{5EB994C3-0C0B-4A1E-B991-1DD10FD30042}" presName="rootText" presStyleLbl="node1" presStyleIdx="0" presStyleCnt="3"/>
      <dgm:spPr/>
    </dgm:pt>
    <dgm:pt modelId="{2BA7463C-4B43-4782-9743-EB87806DC42C}" type="pres">
      <dgm:prSet presAssocID="{5EB994C3-0C0B-4A1E-B991-1DD10FD30042}" presName="rootConnector" presStyleLbl="node1" presStyleIdx="0" presStyleCnt="3"/>
      <dgm:spPr/>
    </dgm:pt>
    <dgm:pt modelId="{F99726A6-221C-4F56-B628-9C7EE7A153FC}" type="pres">
      <dgm:prSet presAssocID="{5EB994C3-0C0B-4A1E-B991-1DD10FD30042}" presName="childShape" presStyleCnt="0"/>
      <dgm:spPr/>
    </dgm:pt>
    <dgm:pt modelId="{22378AA0-4031-449F-80A8-BB8D1F18D9D1}" type="pres">
      <dgm:prSet presAssocID="{0AC7F779-51A1-482F-9753-DBB066F61F18}" presName="root" presStyleCnt="0"/>
      <dgm:spPr/>
    </dgm:pt>
    <dgm:pt modelId="{5E97439B-FB95-48E9-9707-B8B3779690C0}" type="pres">
      <dgm:prSet presAssocID="{0AC7F779-51A1-482F-9753-DBB066F61F18}" presName="rootComposite" presStyleCnt="0"/>
      <dgm:spPr/>
    </dgm:pt>
    <dgm:pt modelId="{8324EF37-C8CF-4EE0-B65C-0652A29ADFCC}" type="pres">
      <dgm:prSet presAssocID="{0AC7F779-51A1-482F-9753-DBB066F61F18}" presName="rootText" presStyleLbl="node1" presStyleIdx="1" presStyleCnt="3"/>
      <dgm:spPr/>
    </dgm:pt>
    <dgm:pt modelId="{3BFF3D16-1C94-446C-B5F2-9C3F5EA6A369}" type="pres">
      <dgm:prSet presAssocID="{0AC7F779-51A1-482F-9753-DBB066F61F18}" presName="rootConnector" presStyleLbl="node1" presStyleIdx="1" presStyleCnt="3"/>
      <dgm:spPr/>
    </dgm:pt>
    <dgm:pt modelId="{003AAB30-C420-4A67-A7C5-327E418E6DD2}" type="pres">
      <dgm:prSet presAssocID="{0AC7F779-51A1-482F-9753-DBB066F61F18}" presName="childShape" presStyleCnt="0"/>
      <dgm:spPr/>
    </dgm:pt>
    <dgm:pt modelId="{F4669F1D-A44C-486E-9448-7EFAD4893A42}" type="pres">
      <dgm:prSet presAssocID="{F17F6A45-6D8C-4039-AA97-F4D59291DEB6}" presName="root" presStyleCnt="0"/>
      <dgm:spPr/>
    </dgm:pt>
    <dgm:pt modelId="{07719773-0914-41B4-8F97-822C43127EC3}" type="pres">
      <dgm:prSet presAssocID="{F17F6A45-6D8C-4039-AA97-F4D59291DEB6}" presName="rootComposite" presStyleCnt="0"/>
      <dgm:spPr/>
    </dgm:pt>
    <dgm:pt modelId="{E03B98D4-F579-41D2-B274-ECB54070CCA3}" type="pres">
      <dgm:prSet presAssocID="{F17F6A45-6D8C-4039-AA97-F4D59291DEB6}" presName="rootText" presStyleLbl="node1" presStyleIdx="2" presStyleCnt="3"/>
      <dgm:spPr/>
    </dgm:pt>
    <dgm:pt modelId="{5A88ACE2-3081-41AC-8BA0-FD340D017C0C}" type="pres">
      <dgm:prSet presAssocID="{F17F6A45-6D8C-4039-AA97-F4D59291DEB6}" presName="rootConnector" presStyleLbl="node1" presStyleIdx="2" presStyleCnt="3"/>
      <dgm:spPr/>
    </dgm:pt>
    <dgm:pt modelId="{2D0388D0-3170-4194-ABEB-C4AC24F1287D}" type="pres">
      <dgm:prSet presAssocID="{F17F6A45-6D8C-4039-AA97-F4D59291DEB6}" presName="childShape" presStyleCnt="0"/>
      <dgm:spPr/>
    </dgm:pt>
  </dgm:ptLst>
  <dgm:cxnLst>
    <dgm:cxn modelId="{12DCD307-0B68-42FA-8589-4E1C0E1BF741}" srcId="{E1D780DE-7B2B-4052-98B2-D0656BA0CD97}" destId="{5EB994C3-0C0B-4A1E-B991-1DD10FD30042}" srcOrd="0" destOrd="0" parTransId="{4CA6F44F-40CA-46FB-B7FA-AC59C46B4887}" sibTransId="{4F43F241-5039-4147-8272-D7541BFEE9CA}"/>
    <dgm:cxn modelId="{7D3C3D33-A26B-4E84-9217-A2B791BC8B7D}" type="presOf" srcId="{5EB994C3-0C0B-4A1E-B991-1DD10FD30042}" destId="{2BA7463C-4B43-4782-9743-EB87806DC42C}" srcOrd="1" destOrd="0" presId="urn:microsoft.com/office/officeart/2005/8/layout/hierarchy3"/>
    <dgm:cxn modelId="{F61BB545-1D16-40B0-B712-70FAB4016FD2}" type="presOf" srcId="{0AC7F779-51A1-482F-9753-DBB066F61F18}" destId="{3BFF3D16-1C94-446C-B5F2-9C3F5EA6A369}" srcOrd="1" destOrd="0" presId="urn:microsoft.com/office/officeart/2005/8/layout/hierarchy3"/>
    <dgm:cxn modelId="{D7A3C151-C854-492A-B0B0-958D5E8BEAF9}" srcId="{E1D780DE-7B2B-4052-98B2-D0656BA0CD97}" destId="{0AC7F779-51A1-482F-9753-DBB066F61F18}" srcOrd="1" destOrd="0" parTransId="{E7BA738C-1EA9-4577-B53E-128A2093A0FC}" sibTransId="{EE49030E-B545-4CE8-927E-D00B0DFCC00B}"/>
    <dgm:cxn modelId="{CF9EDC56-680C-4488-9442-D84C44AD7B84}" type="presOf" srcId="{5EB994C3-0C0B-4A1E-B991-1DD10FD30042}" destId="{751EB02D-D623-4A84-A213-A058C41060C7}" srcOrd="0" destOrd="0" presId="urn:microsoft.com/office/officeart/2005/8/layout/hierarchy3"/>
    <dgm:cxn modelId="{7E869A57-E95B-4900-8259-40A9D9FABD48}" srcId="{E1D780DE-7B2B-4052-98B2-D0656BA0CD97}" destId="{F17F6A45-6D8C-4039-AA97-F4D59291DEB6}" srcOrd="2" destOrd="0" parTransId="{14418230-965B-40F4-BA33-1BD6F282C4E4}" sibTransId="{2144C2AE-B14D-4BB1-9A92-A954900B7A16}"/>
    <dgm:cxn modelId="{076D9F78-326F-402D-8475-8E3E072D02B5}" type="presOf" srcId="{0AC7F779-51A1-482F-9753-DBB066F61F18}" destId="{8324EF37-C8CF-4EE0-B65C-0652A29ADFCC}" srcOrd="0" destOrd="0" presId="urn:microsoft.com/office/officeart/2005/8/layout/hierarchy3"/>
    <dgm:cxn modelId="{79379C99-4278-4C19-ADD7-0BF953CAFDAC}" type="presOf" srcId="{F17F6A45-6D8C-4039-AA97-F4D59291DEB6}" destId="{5A88ACE2-3081-41AC-8BA0-FD340D017C0C}" srcOrd="1" destOrd="0" presId="urn:microsoft.com/office/officeart/2005/8/layout/hierarchy3"/>
    <dgm:cxn modelId="{B24393D8-7097-4E2E-8630-FB1E4FC5DD61}" type="presOf" srcId="{F17F6A45-6D8C-4039-AA97-F4D59291DEB6}" destId="{E03B98D4-F579-41D2-B274-ECB54070CCA3}" srcOrd="0" destOrd="0" presId="urn:microsoft.com/office/officeart/2005/8/layout/hierarchy3"/>
    <dgm:cxn modelId="{587D39DD-9616-4925-A3A5-473D5387B730}" type="presOf" srcId="{E1D780DE-7B2B-4052-98B2-D0656BA0CD97}" destId="{71E72A7A-A554-4866-B4BB-CBC9D4E2C2E7}" srcOrd="0" destOrd="0" presId="urn:microsoft.com/office/officeart/2005/8/layout/hierarchy3"/>
    <dgm:cxn modelId="{7FFD821E-242B-46FA-9F6C-5EE9615DD240}" type="presParOf" srcId="{71E72A7A-A554-4866-B4BB-CBC9D4E2C2E7}" destId="{D346607F-F0A6-4652-9593-54D401415073}" srcOrd="0" destOrd="0" presId="urn:microsoft.com/office/officeart/2005/8/layout/hierarchy3"/>
    <dgm:cxn modelId="{02E8FFF7-72EE-4AE6-9924-CEC2718C0B18}" type="presParOf" srcId="{D346607F-F0A6-4652-9593-54D401415073}" destId="{8E9A07A3-6BB1-455B-95AF-F38CCFDE0112}" srcOrd="0" destOrd="0" presId="urn:microsoft.com/office/officeart/2005/8/layout/hierarchy3"/>
    <dgm:cxn modelId="{2FC31EE3-7DF5-4DB9-BE12-F1C1B33D3687}" type="presParOf" srcId="{8E9A07A3-6BB1-455B-95AF-F38CCFDE0112}" destId="{751EB02D-D623-4A84-A213-A058C41060C7}" srcOrd="0" destOrd="0" presId="urn:microsoft.com/office/officeart/2005/8/layout/hierarchy3"/>
    <dgm:cxn modelId="{B5800C0E-EA9A-4104-B0E8-25EB066FE2BB}" type="presParOf" srcId="{8E9A07A3-6BB1-455B-95AF-F38CCFDE0112}" destId="{2BA7463C-4B43-4782-9743-EB87806DC42C}" srcOrd="1" destOrd="0" presId="urn:microsoft.com/office/officeart/2005/8/layout/hierarchy3"/>
    <dgm:cxn modelId="{0F4AB11B-1CC2-419F-9C05-A972D11589F7}" type="presParOf" srcId="{D346607F-F0A6-4652-9593-54D401415073}" destId="{F99726A6-221C-4F56-B628-9C7EE7A153FC}" srcOrd="1" destOrd="0" presId="urn:microsoft.com/office/officeart/2005/8/layout/hierarchy3"/>
    <dgm:cxn modelId="{D3C5E291-3850-4745-9E51-E06D9F9BC0CC}" type="presParOf" srcId="{71E72A7A-A554-4866-B4BB-CBC9D4E2C2E7}" destId="{22378AA0-4031-449F-80A8-BB8D1F18D9D1}" srcOrd="1" destOrd="0" presId="urn:microsoft.com/office/officeart/2005/8/layout/hierarchy3"/>
    <dgm:cxn modelId="{3DA31CE7-7FC2-4C21-831F-A7F118F73A7F}" type="presParOf" srcId="{22378AA0-4031-449F-80A8-BB8D1F18D9D1}" destId="{5E97439B-FB95-48E9-9707-B8B3779690C0}" srcOrd="0" destOrd="0" presId="urn:microsoft.com/office/officeart/2005/8/layout/hierarchy3"/>
    <dgm:cxn modelId="{EDEE59CE-F055-433A-B130-986636962EA4}" type="presParOf" srcId="{5E97439B-FB95-48E9-9707-B8B3779690C0}" destId="{8324EF37-C8CF-4EE0-B65C-0652A29ADFCC}" srcOrd="0" destOrd="0" presId="urn:microsoft.com/office/officeart/2005/8/layout/hierarchy3"/>
    <dgm:cxn modelId="{F4F3297C-4B0E-4996-8D79-EF408B8A4098}" type="presParOf" srcId="{5E97439B-FB95-48E9-9707-B8B3779690C0}" destId="{3BFF3D16-1C94-446C-B5F2-9C3F5EA6A369}" srcOrd="1" destOrd="0" presId="urn:microsoft.com/office/officeart/2005/8/layout/hierarchy3"/>
    <dgm:cxn modelId="{E6454798-EFF9-490A-AFE7-A264AB181A6A}" type="presParOf" srcId="{22378AA0-4031-449F-80A8-BB8D1F18D9D1}" destId="{003AAB30-C420-4A67-A7C5-327E418E6DD2}" srcOrd="1" destOrd="0" presId="urn:microsoft.com/office/officeart/2005/8/layout/hierarchy3"/>
    <dgm:cxn modelId="{AC42C89F-2295-44B5-8108-589AFD77D5A2}" type="presParOf" srcId="{71E72A7A-A554-4866-B4BB-CBC9D4E2C2E7}" destId="{F4669F1D-A44C-486E-9448-7EFAD4893A42}" srcOrd="2" destOrd="0" presId="urn:microsoft.com/office/officeart/2005/8/layout/hierarchy3"/>
    <dgm:cxn modelId="{44223B5E-D455-4123-B9C5-A9CACC1782B8}" type="presParOf" srcId="{F4669F1D-A44C-486E-9448-7EFAD4893A42}" destId="{07719773-0914-41B4-8F97-822C43127EC3}" srcOrd="0" destOrd="0" presId="urn:microsoft.com/office/officeart/2005/8/layout/hierarchy3"/>
    <dgm:cxn modelId="{E2E81232-5E0A-42A7-8FEF-EEEC43239FCA}" type="presParOf" srcId="{07719773-0914-41B4-8F97-822C43127EC3}" destId="{E03B98D4-F579-41D2-B274-ECB54070CCA3}" srcOrd="0" destOrd="0" presId="urn:microsoft.com/office/officeart/2005/8/layout/hierarchy3"/>
    <dgm:cxn modelId="{CA7D8D36-845A-49AF-A8A1-9D680B1632AF}" type="presParOf" srcId="{07719773-0914-41B4-8F97-822C43127EC3}" destId="{5A88ACE2-3081-41AC-8BA0-FD340D017C0C}" srcOrd="1" destOrd="0" presId="urn:microsoft.com/office/officeart/2005/8/layout/hierarchy3"/>
    <dgm:cxn modelId="{F44EE880-780B-40DF-BB20-5593691B0D31}" type="presParOf" srcId="{F4669F1D-A44C-486E-9448-7EFAD4893A42}" destId="{2D0388D0-3170-4194-ABEB-C4AC24F1287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DE65F1-BF13-4D77-AB53-127EA572BB5F}" type="doc">
      <dgm:prSet loTypeId="urn:microsoft.com/office/officeart/2005/8/layout/defaul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54E3419-C910-4849-9720-6A0260268EDB}">
      <dgm:prSet custT="1"/>
      <dgm:spPr/>
      <dgm:t>
        <a:bodyPr/>
        <a:lstStyle/>
        <a:p>
          <a:r>
            <a:rPr lang="en-GB" sz="3100" dirty="0"/>
            <a:t>Many defining characteristics </a:t>
          </a:r>
          <a:r>
            <a:rPr lang="en-GB" sz="2400" dirty="0"/>
            <a:t>(MacAlister, 2004)</a:t>
          </a:r>
          <a:endParaRPr lang="en-US" sz="2400" dirty="0"/>
        </a:p>
      </dgm:t>
    </dgm:pt>
    <dgm:pt modelId="{08045EE8-931C-43C8-9C16-B5764792DF86}" type="parTrans" cxnId="{5751E58A-4C22-4239-AE99-0C31F1CFE9E6}">
      <dgm:prSet/>
      <dgm:spPr/>
      <dgm:t>
        <a:bodyPr/>
        <a:lstStyle/>
        <a:p>
          <a:endParaRPr lang="en-US"/>
        </a:p>
      </dgm:t>
    </dgm:pt>
    <dgm:pt modelId="{00CA2A03-5BB4-4DD0-A805-4FA56EC1DDE4}" type="sibTrans" cxnId="{5751E58A-4C22-4239-AE99-0C31F1CFE9E6}">
      <dgm:prSet/>
      <dgm:spPr/>
      <dgm:t>
        <a:bodyPr/>
        <a:lstStyle/>
        <a:p>
          <a:endParaRPr lang="en-US"/>
        </a:p>
      </dgm:t>
    </dgm:pt>
    <dgm:pt modelId="{F0C8A6CD-FAAA-4F78-A7D2-2218B459CC61}">
      <dgm:prSet/>
      <dgm:spPr/>
      <dgm:t>
        <a:bodyPr/>
        <a:lstStyle/>
        <a:p>
          <a:r>
            <a:rPr lang="en-GB"/>
            <a:t>Police Isolation </a:t>
          </a:r>
          <a:endParaRPr lang="en-US"/>
        </a:p>
      </dgm:t>
    </dgm:pt>
    <dgm:pt modelId="{DBA0E33C-CB58-4223-B7B0-D6AA3F904B49}" type="parTrans" cxnId="{C91AA9C3-C1E4-429E-9BAD-04C0420C68B6}">
      <dgm:prSet/>
      <dgm:spPr/>
      <dgm:t>
        <a:bodyPr/>
        <a:lstStyle/>
        <a:p>
          <a:endParaRPr lang="en-US"/>
        </a:p>
      </dgm:t>
    </dgm:pt>
    <dgm:pt modelId="{576A9335-23E6-4568-B256-D3BF059297CC}" type="sibTrans" cxnId="{C91AA9C3-C1E4-429E-9BAD-04C0420C68B6}">
      <dgm:prSet/>
      <dgm:spPr/>
      <dgm:t>
        <a:bodyPr/>
        <a:lstStyle/>
        <a:p>
          <a:endParaRPr lang="en-US"/>
        </a:p>
      </dgm:t>
    </dgm:pt>
    <dgm:pt modelId="{54B4120C-DEAD-4D98-8A04-3748B35F7FAF}">
      <dgm:prSet/>
      <dgm:spPr/>
      <dgm:t>
        <a:bodyPr/>
        <a:lstStyle/>
        <a:p>
          <a:r>
            <a:rPr lang="en-GB"/>
            <a:t>Solidarity</a:t>
          </a:r>
          <a:endParaRPr lang="en-US"/>
        </a:p>
      </dgm:t>
    </dgm:pt>
    <dgm:pt modelId="{AA4B1D8F-19B8-44C0-AB5C-30A425360351}" type="parTrans" cxnId="{66B37A70-A53D-43DE-9E18-AD088C5AAB35}">
      <dgm:prSet/>
      <dgm:spPr/>
      <dgm:t>
        <a:bodyPr/>
        <a:lstStyle/>
        <a:p>
          <a:endParaRPr lang="en-US"/>
        </a:p>
      </dgm:t>
    </dgm:pt>
    <dgm:pt modelId="{4287E9C4-127A-4FBA-9F0E-DC07274A6959}" type="sibTrans" cxnId="{66B37A70-A53D-43DE-9E18-AD088C5AAB35}">
      <dgm:prSet/>
      <dgm:spPr/>
      <dgm:t>
        <a:bodyPr/>
        <a:lstStyle/>
        <a:p>
          <a:endParaRPr lang="en-US"/>
        </a:p>
      </dgm:t>
    </dgm:pt>
    <dgm:pt modelId="{0E01BEED-E783-4333-923C-A73C712E93EF}">
      <dgm:prSet/>
      <dgm:spPr/>
      <dgm:t>
        <a:bodyPr/>
        <a:lstStyle/>
        <a:p>
          <a:r>
            <a:rPr lang="en-GB"/>
            <a:t>Conservatism</a:t>
          </a:r>
          <a:endParaRPr lang="en-US"/>
        </a:p>
      </dgm:t>
    </dgm:pt>
    <dgm:pt modelId="{0D558172-A883-4EED-A045-11D234A3DC6C}" type="parTrans" cxnId="{854990B3-DD7E-48E5-957E-576A539024AF}">
      <dgm:prSet/>
      <dgm:spPr/>
      <dgm:t>
        <a:bodyPr/>
        <a:lstStyle/>
        <a:p>
          <a:endParaRPr lang="en-US"/>
        </a:p>
      </dgm:t>
    </dgm:pt>
    <dgm:pt modelId="{0FE3FDBF-9BD0-463E-B8D2-5BC07AB67211}" type="sibTrans" cxnId="{854990B3-DD7E-48E5-957E-576A539024AF}">
      <dgm:prSet/>
      <dgm:spPr/>
      <dgm:t>
        <a:bodyPr/>
        <a:lstStyle/>
        <a:p>
          <a:endParaRPr lang="en-US"/>
        </a:p>
      </dgm:t>
    </dgm:pt>
    <dgm:pt modelId="{2111E849-3630-487D-B610-1AA713B34F86}">
      <dgm:prSet/>
      <dgm:spPr/>
      <dgm:t>
        <a:bodyPr/>
        <a:lstStyle/>
        <a:p>
          <a:r>
            <a:rPr lang="en-GB" dirty="0"/>
            <a:t>‘Them &amp; Us’ </a:t>
          </a:r>
          <a:endParaRPr lang="en-US" dirty="0"/>
        </a:p>
      </dgm:t>
    </dgm:pt>
    <dgm:pt modelId="{7D09D6D3-A7AE-4BC7-88C0-ABA28F80DAB8}" type="parTrans" cxnId="{E4EF4526-5904-4025-8CFD-C7DE7D8BAED4}">
      <dgm:prSet/>
      <dgm:spPr/>
      <dgm:t>
        <a:bodyPr/>
        <a:lstStyle/>
        <a:p>
          <a:endParaRPr lang="en-US"/>
        </a:p>
      </dgm:t>
    </dgm:pt>
    <dgm:pt modelId="{D3B5C5D6-3E17-4DA0-B0B4-FB3438C538E3}" type="sibTrans" cxnId="{E4EF4526-5904-4025-8CFD-C7DE7D8BAED4}">
      <dgm:prSet/>
      <dgm:spPr/>
      <dgm:t>
        <a:bodyPr/>
        <a:lstStyle/>
        <a:p>
          <a:endParaRPr lang="en-US"/>
        </a:p>
      </dgm:t>
    </dgm:pt>
    <dgm:pt modelId="{FBE37DC2-689C-4EB3-9DDB-ECE632AAE3C6}" type="pres">
      <dgm:prSet presAssocID="{B0DE65F1-BF13-4D77-AB53-127EA572BB5F}" presName="diagram" presStyleCnt="0">
        <dgm:presLayoutVars>
          <dgm:dir/>
          <dgm:resizeHandles val="exact"/>
        </dgm:presLayoutVars>
      </dgm:prSet>
      <dgm:spPr/>
    </dgm:pt>
    <dgm:pt modelId="{4F33005F-63D5-4063-8D4C-B17A7692B780}" type="pres">
      <dgm:prSet presAssocID="{354E3419-C910-4849-9720-6A0260268EDB}" presName="node" presStyleLbl="node1" presStyleIdx="0" presStyleCnt="5">
        <dgm:presLayoutVars>
          <dgm:bulletEnabled val="1"/>
        </dgm:presLayoutVars>
      </dgm:prSet>
      <dgm:spPr/>
    </dgm:pt>
    <dgm:pt modelId="{86E36298-ED64-41ED-B78E-531331F42AB1}" type="pres">
      <dgm:prSet presAssocID="{00CA2A03-5BB4-4DD0-A805-4FA56EC1DDE4}" presName="sibTrans" presStyleCnt="0"/>
      <dgm:spPr/>
    </dgm:pt>
    <dgm:pt modelId="{8ABC9F04-2359-45A7-8625-756A853EE526}" type="pres">
      <dgm:prSet presAssocID="{F0C8A6CD-FAAA-4F78-A7D2-2218B459CC61}" presName="node" presStyleLbl="node1" presStyleIdx="1" presStyleCnt="5">
        <dgm:presLayoutVars>
          <dgm:bulletEnabled val="1"/>
        </dgm:presLayoutVars>
      </dgm:prSet>
      <dgm:spPr/>
    </dgm:pt>
    <dgm:pt modelId="{CA0A411D-91CD-4677-AD27-2D41CF6D1EB3}" type="pres">
      <dgm:prSet presAssocID="{576A9335-23E6-4568-B256-D3BF059297CC}" presName="sibTrans" presStyleCnt="0"/>
      <dgm:spPr/>
    </dgm:pt>
    <dgm:pt modelId="{7C7970C7-E13A-4D7B-BFF1-A950885D7919}" type="pres">
      <dgm:prSet presAssocID="{54B4120C-DEAD-4D98-8A04-3748B35F7FAF}" presName="node" presStyleLbl="node1" presStyleIdx="2" presStyleCnt="5">
        <dgm:presLayoutVars>
          <dgm:bulletEnabled val="1"/>
        </dgm:presLayoutVars>
      </dgm:prSet>
      <dgm:spPr/>
    </dgm:pt>
    <dgm:pt modelId="{D75622D1-B41C-4046-968D-7AF2F8E7A13C}" type="pres">
      <dgm:prSet presAssocID="{4287E9C4-127A-4FBA-9F0E-DC07274A6959}" presName="sibTrans" presStyleCnt="0"/>
      <dgm:spPr/>
    </dgm:pt>
    <dgm:pt modelId="{D9D8A34B-342B-482A-A328-65F403EEF701}" type="pres">
      <dgm:prSet presAssocID="{0E01BEED-E783-4333-923C-A73C712E93EF}" presName="node" presStyleLbl="node1" presStyleIdx="3" presStyleCnt="5">
        <dgm:presLayoutVars>
          <dgm:bulletEnabled val="1"/>
        </dgm:presLayoutVars>
      </dgm:prSet>
      <dgm:spPr/>
    </dgm:pt>
    <dgm:pt modelId="{2DC03B2B-5AC4-480E-A360-B68A0FAB6949}" type="pres">
      <dgm:prSet presAssocID="{0FE3FDBF-9BD0-463E-B8D2-5BC07AB67211}" presName="sibTrans" presStyleCnt="0"/>
      <dgm:spPr/>
    </dgm:pt>
    <dgm:pt modelId="{52CE454B-E223-487E-B5CD-BD90E4E7E8CB}" type="pres">
      <dgm:prSet presAssocID="{2111E849-3630-487D-B610-1AA713B34F86}" presName="node" presStyleLbl="node1" presStyleIdx="4" presStyleCnt="5">
        <dgm:presLayoutVars>
          <dgm:bulletEnabled val="1"/>
        </dgm:presLayoutVars>
      </dgm:prSet>
      <dgm:spPr/>
    </dgm:pt>
  </dgm:ptLst>
  <dgm:cxnLst>
    <dgm:cxn modelId="{C133DD18-095E-4E79-BC5C-FD7C0A2E51DF}" type="presOf" srcId="{0E01BEED-E783-4333-923C-A73C712E93EF}" destId="{D9D8A34B-342B-482A-A328-65F403EEF701}" srcOrd="0" destOrd="0" presId="urn:microsoft.com/office/officeart/2005/8/layout/default"/>
    <dgm:cxn modelId="{2701361C-7E50-4FA5-9825-65860459DB75}" type="presOf" srcId="{54B4120C-DEAD-4D98-8A04-3748B35F7FAF}" destId="{7C7970C7-E13A-4D7B-BFF1-A950885D7919}" srcOrd="0" destOrd="0" presId="urn:microsoft.com/office/officeart/2005/8/layout/default"/>
    <dgm:cxn modelId="{E4EF4526-5904-4025-8CFD-C7DE7D8BAED4}" srcId="{B0DE65F1-BF13-4D77-AB53-127EA572BB5F}" destId="{2111E849-3630-487D-B610-1AA713B34F86}" srcOrd="4" destOrd="0" parTransId="{7D09D6D3-A7AE-4BC7-88C0-ABA28F80DAB8}" sibTransId="{D3B5C5D6-3E17-4DA0-B0B4-FB3438C538E3}"/>
    <dgm:cxn modelId="{A1C82F4C-DF88-4A94-A858-FF68CCEE5781}" type="presOf" srcId="{354E3419-C910-4849-9720-6A0260268EDB}" destId="{4F33005F-63D5-4063-8D4C-B17A7692B780}" srcOrd="0" destOrd="0" presId="urn:microsoft.com/office/officeart/2005/8/layout/default"/>
    <dgm:cxn modelId="{77C63F6D-0536-4A52-8C41-BDDE88FC40D5}" type="presOf" srcId="{B0DE65F1-BF13-4D77-AB53-127EA572BB5F}" destId="{FBE37DC2-689C-4EB3-9DDB-ECE632AAE3C6}" srcOrd="0" destOrd="0" presId="urn:microsoft.com/office/officeart/2005/8/layout/default"/>
    <dgm:cxn modelId="{66B37A70-A53D-43DE-9E18-AD088C5AAB35}" srcId="{B0DE65F1-BF13-4D77-AB53-127EA572BB5F}" destId="{54B4120C-DEAD-4D98-8A04-3748B35F7FAF}" srcOrd="2" destOrd="0" parTransId="{AA4B1D8F-19B8-44C0-AB5C-30A425360351}" sibTransId="{4287E9C4-127A-4FBA-9F0E-DC07274A6959}"/>
    <dgm:cxn modelId="{5751E58A-4C22-4239-AE99-0C31F1CFE9E6}" srcId="{B0DE65F1-BF13-4D77-AB53-127EA572BB5F}" destId="{354E3419-C910-4849-9720-6A0260268EDB}" srcOrd="0" destOrd="0" parTransId="{08045EE8-931C-43C8-9C16-B5764792DF86}" sibTransId="{00CA2A03-5BB4-4DD0-A805-4FA56EC1DDE4}"/>
    <dgm:cxn modelId="{AC1548A3-A0AB-4CF1-91B1-62F797B5460F}" type="presOf" srcId="{F0C8A6CD-FAAA-4F78-A7D2-2218B459CC61}" destId="{8ABC9F04-2359-45A7-8625-756A853EE526}" srcOrd="0" destOrd="0" presId="urn:microsoft.com/office/officeart/2005/8/layout/default"/>
    <dgm:cxn modelId="{854990B3-DD7E-48E5-957E-576A539024AF}" srcId="{B0DE65F1-BF13-4D77-AB53-127EA572BB5F}" destId="{0E01BEED-E783-4333-923C-A73C712E93EF}" srcOrd="3" destOrd="0" parTransId="{0D558172-A883-4EED-A045-11D234A3DC6C}" sibTransId="{0FE3FDBF-9BD0-463E-B8D2-5BC07AB67211}"/>
    <dgm:cxn modelId="{C91AA9C3-C1E4-429E-9BAD-04C0420C68B6}" srcId="{B0DE65F1-BF13-4D77-AB53-127EA572BB5F}" destId="{F0C8A6CD-FAAA-4F78-A7D2-2218B459CC61}" srcOrd="1" destOrd="0" parTransId="{DBA0E33C-CB58-4223-B7B0-D6AA3F904B49}" sibTransId="{576A9335-23E6-4568-B256-D3BF059297CC}"/>
    <dgm:cxn modelId="{58EAF9EF-4A6B-4EAA-894B-B6AC7089C57B}" type="presOf" srcId="{2111E849-3630-487D-B610-1AA713B34F86}" destId="{52CE454B-E223-487E-B5CD-BD90E4E7E8CB}" srcOrd="0" destOrd="0" presId="urn:microsoft.com/office/officeart/2005/8/layout/default"/>
    <dgm:cxn modelId="{1DACF8D6-C53E-49FB-8F26-F9EA1073E2E6}" type="presParOf" srcId="{FBE37DC2-689C-4EB3-9DDB-ECE632AAE3C6}" destId="{4F33005F-63D5-4063-8D4C-B17A7692B780}" srcOrd="0" destOrd="0" presId="urn:microsoft.com/office/officeart/2005/8/layout/default"/>
    <dgm:cxn modelId="{8C765B05-ECF7-4066-AF5B-5DFD11063627}" type="presParOf" srcId="{FBE37DC2-689C-4EB3-9DDB-ECE632AAE3C6}" destId="{86E36298-ED64-41ED-B78E-531331F42AB1}" srcOrd="1" destOrd="0" presId="urn:microsoft.com/office/officeart/2005/8/layout/default"/>
    <dgm:cxn modelId="{A78B9773-C2D4-4EA6-914E-9559DFC7B12B}" type="presParOf" srcId="{FBE37DC2-689C-4EB3-9DDB-ECE632AAE3C6}" destId="{8ABC9F04-2359-45A7-8625-756A853EE526}" srcOrd="2" destOrd="0" presId="urn:microsoft.com/office/officeart/2005/8/layout/default"/>
    <dgm:cxn modelId="{60CB5E48-299C-424E-9758-587C15E673EB}" type="presParOf" srcId="{FBE37DC2-689C-4EB3-9DDB-ECE632AAE3C6}" destId="{CA0A411D-91CD-4677-AD27-2D41CF6D1EB3}" srcOrd="3" destOrd="0" presId="urn:microsoft.com/office/officeart/2005/8/layout/default"/>
    <dgm:cxn modelId="{0AB35B1E-7D63-4326-AFDF-5359C5834CFB}" type="presParOf" srcId="{FBE37DC2-689C-4EB3-9DDB-ECE632AAE3C6}" destId="{7C7970C7-E13A-4D7B-BFF1-A950885D7919}" srcOrd="4" destOrd="0" presId="urn:microsoft.com/office/officeart/2005/8/layout/default"/>
    <dgm:cxn modelId="{DD767C21-EC9F-4C19-B282-B9CB0DAC0201}" type="presParOf" srcId="{FBE37DC2-689C-4EB3-9DDB-ECE632AAE3C6}" destId="{D75622D1-B41C-4046-968D-7AF2F8E7A13C}" srcOrd="5" destOrd="0" presId="urn:microsoft.com/office/officeart/2005/8/layout/default"/>
    <dgm:cxn modelId="{40F35C65-7F53-46A8-AA1B-92FE6099A141}" type="presParOf" srcId="{FBE37DC2-689C-4EB3-9DDB-ECE632AAE3C6}" destId="{D9D8A34B-342B-482A-A328-65F403EEF701}" srcOrd="6" destOrd="0" presId="urn:microsoft.com/office/officeart/2005/8/layout/default"/>
    <dgm:cxn modelId="{1B25E9EB-0354-4223-BA60-63BE69C2DE15}" type="presParOf" srcId="{FBE37DC2-689C-4EB3-9DDB-ECE632AAE3C6}" destId="{2DC03B2B-5AC4-480E-A360-B68A0FAB6949}" srcOrd="7" destOrd="0" presId="urn:microsoft.com/office/officeart/2005/8/layout/default"/>
    <dgm:cxn modelId="{8F46D699-64E9-43AB-A64B-AABEF0E31373}" type="presParOf" srcId="{FBE37DC2-689C-4EB3-9DDB-ECE632AAE3C6}" destId="{52CE454B-E223-487E-B5CD-BD90E4E7E8C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1EB02D-D623-4A84-A213-A058C41060C7}">
      <dsp:nvSpPr>
        <dsp:cNvPr id="0" name=""/>
        <dsp:cNvSpPr/>
      </dsp:nvSpPr>
      <dsp:spPr>
        <a:xfrm>
          <a:off x="1283" y="1223507"/>
          <a:ext cx="3003723" cy="15018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Police Culture … the challenge</a:t>
          </a:r>
          <a:endParaRPr lang="en-US" sz="3100" kern="1200" dirty="0"/>
        </a:p>
      </dsp:txBody>
      <dsp:txXfrm>
        <a:off x="45271" y="1267495"/>
        <a:ext cx="2915747" cy="1413885"/>
      </dsp:txXfrm>
    </dsp:sp>
    <dsp:sp modelId="{8324EF37-C8CF-4EE0-B65C-0652A29ADFCC}">
      <dsp:nvSpPr>
        <dsp:cNvPr id="0" name=""/>
        <dsp:cNvSpPr/>
      </dsp:nvSpPr>
      <dsp:spPr>
        <a:xfrm>
          <a:off x="3755938" y="1223507"/>
          <a:ext cx="3003723" cy="1501861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Why does it exist &amp; its impact</a:t>
          </a:r>
          <a:endParaRPr lang="en-US" sz="3100" kern="1200"/>
        </a:p>
      </dsp:txBody>
      <dsp:txXfrm>
        <a:off x="3799926" y="1267495"/>
        <a:ext cx="2915747" cy="1413885"/>
      </dsp:txXfrm>
    </dsp:sp>
    <dsp:sp modelId="{E03B98D4-F579-41D2-B274-ECB54070CCA3}">
      <dsp:nvSpPr>
        <dsp:cNvPr id="0" name=""/>
        <dsp:cNvSpPr/>
      </dsp:nvSpPr>
      <dsp:spPr>
        <a:xfrm>
          <a:off x="7510592" y="1223507"/>
          <a:ext cx="3003723" cy="1501861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Strategies to implement change</a:t>
          </a:r>
          <a:endParaRPr lang="en-US" sz="3100" kern="1200"/>
        </a:p>
      </dsp:txBody>
      <dsp:txXfrm>
        <a:off x="7554580" y="1267495"/>
        <a:ext cx="2915747" cy="14138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33005F-63D5-4063-8D4C-B17A7692B780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Many defining characteristics </a:t>
          </a:r>
          <a:r>
            <a:rPr lang="en-GB" sz="2400" kern="1200" dirty="0"/>
            <a:t>(MacAlister, 2004)</a:t>
          </a:r>
          <a:endParaRPr lang="en-US" sz="2400" kern="1200" dirty="0"/>
        </a:p>
      </dsp:txBody>
      <dsp:txXfrm>
        <a:off x="0" y="39687"/>
        <a:ext cx="3286125" cy="1971675"/>
      </dsp:txXfrm>
    </dsp:sp>
    <dsp:sp modelId="{8ABC9F04-2359-45A7-8625-756A853EE526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Police Isolation </a:t>
          </a:r>
          <a:endParaRPr lang="en-US" sz="3900" kern="1200"/>
        </a:p>
      </dsp:txBody>
      <dsp:txXfrm>
        <a:off x="3614737" y="39687"/>
        <a:ext cx="3286125" cy="1971675"/>
      </dsp:txXfrm>
    </dsp:sp>
    <dsp:sp modelId="{7C7970C7-E13A-4D7B-BFF1-A950885D7919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Solidarity</a:t>
          </a:r>
          <a:endParaRPr lang="en-US" sz="3900" kern="1200"/>
        </a:p>
      </dsp:txBody>
      <dsp:txXfrm>
        <a:off x="7229475" y="39687"/>
        <a:ext cx="3286125" cy="1971675"/>
      </dsp:txXfrm>
    </dsp:sp>
    <dsp:sp modelId="{D9D8A34B-342B-482A-A328-65F403EEF701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Conservatism</a:t>
          </a:r>
          <a:endParaRPr lang="en-US" sz="3900" kern="1200"/>
        </a:p>
      </dsp:txBody>
      <dsp:txXfrm>
        <a:off x="1807368" y="2339975"/>
        <a:ext cx="3286125" cy="1971675"/>
      </dsp:txXfrm>
    </dsp:sp>
    <dsp:sp modelId="{52CE454B-E223-487E-B5CD-BD90E4E7E8CB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‘Them &amp; Us’ </a:t>
          </a:r>
          <a:endParaRPr lang="en-US" sz="3900" kern="1200" dirty="0"/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0AAD75-89BF-4A41-B405-6B9E39DACB6A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4B0783-3CE0-42F4-B387-4C06CAE8B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892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Extensive literature around topic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Numerous academics exploring the factors that impact police culture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Possible areas for focus  - vast and varied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7950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591070"/>
            <a:ext cx="5438140" cy="3908614"/>
          </a:xfrm>
        </p:spPr>
        <p:txBody>
          <a:bodyPr/>
          <a:lstStyle/>
          <a:p>
            <a:r>
              <a:rPr lang="en-GB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Challenge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Defining Cop Culture – difficult (Chan 2005)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Loftus (2008) – ‘set of shared informal norms, beliefs and values that underpins and informs police outlooks &amp; behaviour towards people’.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Waddington (2008) ‘combination of values, attitudes, prejudices and working practices, commonly found amongst the lower ranks of the police’.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Why Does it Exist?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Personality of individual Officers – argued to be authoritarian in nature and akin to bigotry; cynicism and violence (Crank 2014)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contrast - Gottschalk (2012) – have focused upon the policing organisation itself as the founding cause of the culture – resulting from ‘unpredictability of supervisors’ or the ‘uncertainty of police work’ (Terrill et al 2003)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Impact Public and Police Relations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negative cop culture can have significant impact on public perception.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Especially, when public as part of the culture are perceived by the police as problems (</a:t>
            </a:r>
            <a:r>
              <a:rPr lang="en-GB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Myhill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Bradford 2013.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Strategies to Implement Change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Education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Benefits of Increased Diversity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Leadership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7136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Perceived as predominantly negative concept (Wilson et al)</a:t>
            </a:r>
          </a:p>
          <a:p>
            <a:pPr lvl="0">
              <a:lnSpc>
                <a:spcPct val="107000"/>
              </a:lnSpc>
            </a:pP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However, Cockcroft (2017) and Campeau (2015) acknowledge more positive aspects of the culture - as essential towards the functioning of the police service.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501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80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</a:pPr>
            <a:endParaRPr lang="en-GB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2554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972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</a:pPr>
            <a:endParaRPr lang="en-GB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425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/>
              <a:t>Education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Ability of education to raise awareness around the negative elements of the culture.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Not without problems.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Internal Challenge – lack of confidence (remain silent) – </a:t>
            </a:r>
            <a:r>
              <a:rPr lang="en-GB" dirty="0" err="1"/>
              <a:t>Hotton</a:t>
            </a:r>
            <a:r>
              <a:rPr lang="en-GB" dirty="0"/>
              <a:t> Report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u="sng" dirty="0"/>
              <a:t>Increase Level of Diversity  </a:t>
            </a:r>
            <a:r>
              <a:rPr lang="en-GB" dirty="0"/>
              <a:t>- Scarman Report / MacPherson Report – still huge challenge.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6274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7266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9591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0109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620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3932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B0783-3CE0-42F4-B387-4C06CAE8B5E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095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161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8410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1937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6251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1203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3653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4923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4253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5203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563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929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FAE218-0812-4461-B087-09E02A787F2D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944BAF-DB49-44F7-8A5B-2FAE000A9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155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ight Triangle 42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00FC7-362F-F6D1-8428-33323DC0D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2145173"/>
          </a:xfrm>
        </p:spPr>
        <p:txBody>
          <a:bodyPr anchor="b">
            <a:normAutofit/>
          </a:bodyPr>
          <a:lstStyle/>
          <a:p>
            <a:pPr algn="l"/>
            <a:r>
              <a:rPr lang="en-GB" sz="11500" dirty="0"/>
              <a:t>Police Culture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4C771A-73DA-1991-CF38-D023949753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/>
              <a:t>HANNAH DURHAM </a:t>
            </a:r>
          </a:p>
          <a:p>
            <a:pPr algn="l"/>
            <a:r>
              <a:rPr lang="en-GB" sz="2200" dirty="0"/>
              <a:t>Student No. 2116876</a:t>
            </a:r>
          </a:p>
          <a:p>
            <a:pPr algn="l"/>
            <a:r>
              <a:rPr lang="en-GB" sz="2200" dirty="0"/>
              <a:t>Date: 24.07.24</a:t>
            </a:r>
          </a:p>
        </p:txBody>
      </p:sp>
    </p:spTree>
    <p:extLst>
      <p:ext uri="{BB962C8B-B14F-4D97-AF65-F5344CB8AC3E}">
        <p14:creationId xmlns:p14="http://schemas.microsoft.com/office/powerpoint/2010/main" val="408974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AAF2D-FCBE-F207-D292-3AE3A3DE5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200" dirty="0"/>
              <a:t>‘Police culture…..is probably the most powerful force on police behaviour’ </a:t>
            </a:r>
            <a:r>
              <a:rPr lang="en-GB" sz="2800" dirty="0"/>
              <a:t>(Edwards, 2005)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37CD55-6D72-B375-2457-02AFAE0105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4057892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10484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screen&#10;&#10;Description automatically generated">
            <a:extLst>
              <a:ext uri="{FF2B5EF4-FFF2-40B4-BE49-F238E27FC236}">
                <a16:creationId xmlns:a16="http://schemas.microsoft.com/office/drawing/2014/main" id="{747AB70C-DCA1-4869-AD00-7058888822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784" r="9091" b="176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21FCF-8EC0-63D8-167A-31A8C20C0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What is ‘Police Culture’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8DD812E-C489-0A56-2DA7-CE318A731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01709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272005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38BC4-5DE5-33B1-8CFE-5352136D5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Police Isolation </a:t>
            </a: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E9550-99B2-46D7-3C45-805541DF3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200" dirty="0"/>
              <a:t>Allows police to operate more efficiently </a:t>
            </a:r>
            <a:r>
              <a:rPr lang="en-GB" sz="1800" dirty="0"/>
              <a:t>(Cockcroft, 2017)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200" dirty="0"/>
              <a:t>‘Canteen Culture’ </a:t>
            </a:r>
            <a:r>
              <a:rPr lang="en-GB" sz="1800" dirty="0"/>
              <a:t>(Waddington, 1999)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200" dirty="0"/>
              <a:t>Viewed by others as misguided – emphasises allegations of prejudice within police </a:t>
            </a:r>
            <a:r>
              <a:rPr lang="en-GB" sz="1800" dirty="0"/>
              <a:t>(Leishman et al, 2000).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200" dirty="0"/>
              <a:t>Loyalty to other officers not the community </a:t>
            </a:r>
            <a:r>
              <a:rPr lang="en-GB" sz="1800" dirty="0"/>
              <a:t>(Pollock, 2008).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200" dirty="0"/>
              <a:t>Authority separates them </a:t>
            </a:r>
            <a:r>
              <a:rPr lang="en-GB" sz="1800" dirty="0"/>
              <a:t>(Terrill et al, 2003).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200" dirty="0"/>
              <a:t>Police trained to be suspicious </a:t>
            </a:r>
            <a:r>
              <a:rPr lang="en-GB" sz="1800" dirty="0"/>
              <a:t>(Barker, Hunter &amp; Rush, 1994).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922134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75DD3-547E-0C87-E969-2733F490C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Solidarity</a:t>
            </a:r>
            <a:endParaRPr lang="en-GB" sz="5400" dirty="0"/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7959D-090E-7DF7-DD6C-1A010D2C7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700" dirty="0"/>
              <a:t>Role prevents making friends – which implies that only friendships available are other officers. That identifying as officers makes them socially unacceptable </a:t>
            </a:r>
            <a:r>
              <a:rPr lang="en-GB" sz="1400" dirty="0"/>
              <a:t>(Terrill, </a:t>
            </a:r>
            <a:r>
              <a:rPr lang="en-GB" sz="1400" dirty="0" err="1"/>
              <a:t>Paoline</a:t>
            </a:r>
            <a:r>
              <a:rPr lang="en-GB" sz="1400" dirty="0"/>
              <a:t> &amp; Manning, 2003).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700" dirty="0"/>
              <a:t>Blue Minority </a:t>
            </a:r>
            <a:r>
              <a:rPr lang="en-GB" sz="1400" dirty="0"/>
              <a:t>(Cox &amp; Fitzgerald, 1996).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700" dirty="0"/>
              <a:t>Consists of rules &amp; regulations, tactics passed from one generation to another  </a:t>
            </a:r>
            <a:r>
              <a:rPr lang="en-GB" sz="1400" dirty="0"/>
              <a:t>(Bayley &amp; Bittner, 1989).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700" dirty="0"/>
              <a:t>Turn to each other for Support – concealment of deviant or criminal behaviour </a:t>
            </a:r>
            <a:r>
              <a:rPr lang="en-GB" sz="1400" dirty="0"/>
              <a:t>(Loftus, 2012).</a:t>
            </a:r>
          </a:p>
          <a:p>
            <a:pPr marL="0" indent="0">
              <a:buNone/>
            </a:pPr>
            <a:r>
              <a:rPr lang="en-GB" sz="1700" b="1" u="sng" dirty="0"/>
              <a:t>Positives: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700" dirty="0"/>
              <a:t>Makes staff feel protected and supported </a:t>
            </a:r>
            <a:r>
              <a:rPr lang="en-GB" sz="1400" dirty="0"/>
              <a:t>(Edwards, 2005).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700" dirty="0"/>
              <a:t>Encourages more effective teamwork </a:t>
            </a:r>
            <a:r>
              <a:rPr lang="en-GB" sz="1400" dirty="0"/>
              <a:t>(Loftus, 2010).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700" dirty="0"/>
              <a:t>Uncertainty of Work – leads to teamwork – which generates collective ties and mutual dependency </a:t>
            </a:r>
            <a:r>
              <a:rPr lang="en-GB" sz="1400" dirty="0"/>
              <a:t>(Manning, 1997).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700" dirty="0"/>
              <a:t>Police Unity bolsters officer’s self-esteem &amp; confidence which enables officers to tolerate the isolation from society &amp; the hostility &amp; public disapproval </a:t>
            </a:r>
            <a:r>
              <a:rPr lang="en-GB" sz="1400" dirty="0"/>
              <a:t>(Alpert &amp; </a:t>
            </a:r>
            <a:r>
              <a:rPr lang="en-GB" sz="1400" dirty="0" err="1"/>
              <a:t>Dunhan</a:t>
            </a:r>
            <a:r>
              <a:rPr lang="en-GB" sz="1400" dirty="0"/>
              <a:t>, 1997).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4129407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1C322-3071-84A6-BCA4-6FE139080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Conservatism: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9BB4E6A2-9CF1-A863-6C58-231FCA9E5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200" kern="100" dirty="0">
                <a:ea typeface="Aptos" panose="020B0004020202020204" pitchFamily="34" charset="0"/>
                <a:cs typeface="Times New Roman" panose="02020603050405020304" pitchFamily="18" charset="0"/>
              </a:rPr>
              <a:t>P</a:t>
            </a:r>
            <a:r>
              <a:rPr lang="en-GB" sz="2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olice adhere to the maintenance of a status quo 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(Reiner, 2010).</a:t>
            </a:r>
          </a:p>
          <a:p>
            <a:pPr lvl="0"/>
            <a:endParaRPr lang="en-GB" sz="2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Any challenges has the potential to alienate police officers (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Rabe-Hemp, 2008).</a:t>
            </a:r>
          </a:p>
          <a:p>
            <a:pPr lvl="0"/>
            <a:endParaRPr lang="en-GB" sz="2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Officers refrain from challenging inappropriate conduct or language, due to fears of alienation by police peers 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(Loftus, 2012).</a:t>
            </a:r>
          </a:p>
          <a:p>
            <a:pPr lvl="0"/>
            <a:endParaRPr lang="en-GB" sz="2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Challenging status quo even greater between BAME groups – who will acquiesce with norms in order to avoid ‘uncomfortable’ environments 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(Marks, 2000). </a:t>
            </a:r>
            <a:endParaRPr lang="en-GB" sz="14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6772650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863B1-8B3E-E5A1-3477-3015CFDAC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‘Them &amp; Us’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346BC-342B-D621-FCF3-7F54E55212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Police possess 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suspicion towards the public 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(Terrill et all 2003). </a:t>
            </a:r>
          </a:p>
          <a:p>
            <a:pPr lvl="0"/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P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olice perceive the public as unhelpful and unable to perform the policing role 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(Reiner, 2010).</a:t>
            </a:r>
          </a:p>
          <a:p>
            <a:pPr marL="0" lvl="0" indent="0">
              <a:buNone/>
            </a:pP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P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olice subculture is a crucial concept </a:t>
            </a: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which 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characterises the public as hostile, not to be trusted, and potentially violent; this outlook requires secrecy, mutual support, and unity on the part of the police </a:t>
            </a:r>
            <a:r>
              <a:rPr lang="en-GB" sz="1600" kern="100" dirty="0">
                <a:ea typeface="Aptos" panose="020B0004020202020204" pitchFamily="34" charset="0"/>
                <a:cs typeface="Times New Roman" panose="02020603050405020304" pitchFamily="18" charset="0"/>
              </a:rPr>
              <a:t>(Westley, 1970).</a:t>
            </a:r>
          </a:p>
          <a:p>
            <a:pPr marL="0" lvl="0" indent="0">
              <a:buNone/>
            </a:pP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 of ‘them &amp; us’ not restricted to the relationship between the police and the public but also extends between relationships – Uniform / CID – Managers and Uniform Officers.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087910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08020D-7C80-8DF1-0DCA-FA52D008A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2714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How to Reform: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741AE-18BA-283E-95B1-F36F83781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61" y="1331572"/>
            <a:ext cx="5558489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Education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Internal Challenge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Increase Level of Diversity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Leadership  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Block Arc 1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2399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3FF956-CC8F-AC15-86EB-9C998D27F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49" y="283221"/>
            <a:ext cx="10515600" cy="841572"/>
          </a:xfrm>
        </p:spPr>
        <p:txBody>
          <a:bodyPr>
            <a:normAutofit/>
          </a:bodyPr>
          <a:lstStyle/>
          <a:p>
            <a:r>
              <a:rPr lang="en-GB" sz="5200" dirty="0"/>
              <a:t>Education: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CEB6A-1169-D5E3-65E2-96A77B3763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4652" y="1300795"/>
            <a:ext cx="8152051" cy="5615871"/>
          </a:xfrm>
        </p:spPr>
        <p:txBody>
          <a:bodyPr>
            <a:normAutofit fontScale="925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Entry Schemes – ‘Them &amp; Us’  - Police experience (more credible) v. no experience (Williams et al, 2021)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PEQF –Higher Education – increased positive attitudes (Wimhurst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Ransley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2007), view shared by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Paoline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 2015).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Students still exposed to ‘police culture’ through ex-police lecturers (Cox &amp; Kirby, 2018).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Study Topics – such as law and ethics vital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Steinporsdoffir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Peutursdottir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University Experience not the subjects that contribute positively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Robery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&amp; Bonn, 2004).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Encourages participation in decision making (Silvestri, 2003).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Concerns re. capability in embedding practical skills (Maddox et al, 2018).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855767-A227-FAC1-2908-6EA0DF1209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3348" y="2398626"/>
            <a:ext cx="3447207" cy="37304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</a:rPr>
              <a:t>When Delivered? </a:t>
            </a:r>
          </a:p>
          <a:p>
            <a:pPr marL="0" indent="0">
              <a:buNone/>
            </a:pPr>
            <a:endParaRPr lang="en-GB" sz="17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Prior to recruitment (Worden, 1990).</a:t>
            </a:r>
          </a:p>
          <a:p>
            <a:pPr marL="457200" lvl="1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Before becoming embedded in ‘cop culture’ (Patterson, 2011).</a:t>
            </a:r>
          </a:p>
          <a:p>
            <a:pPr marL="457200" lvl="1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Police Culture sculps everyone including students (Peterson &amp;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Uhnoo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  <a:p>
            <a:pPr marL="457200" lvl="1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Training &amp; experience are just as important in developing officers (Smith &amp;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Aamodt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1997).</a:t>
            </a:r>
          </a:p>
          <a:p>
            <a:endParaRPr lang="en-GB" sz="17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CDEE5AB-E8FE-CFC0-1E43-58B578C76F21}"/>
              </a:ext>
            </a:extLst>
          </p:cNvPr>
          <p:cNvCxnSpPr/>
          <p:nvPr/>
        </p:nvCxnSpPr>
        <p:spPr>
          <a:xfrm>
            <a:off x="5983550" y="5557205"/>
            <a:ext cx="276095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4805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C256D-EFFD-0273-8949-D00BB720D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Internal Challenge: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A1D80-1F08-66D8-79F0-77713A7DD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Internal Challenge from within the Police – would be more beneficial (Marks (2000).</a:t>
            </a:r>
          </a:p>
          <a:p>
            <a:pPr lvl="0"/>
            <a:endParaRPr lang="en-GB" sz="15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500" kern="100" dirty="0"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hange is adopted through the character &amp; strength of minority groups (Brown, 1998). </a:t>
            </a:r>
          </a:p>
          <a:p>
            <a:pPr lvl="0"/>
            <a:endParaRPr lang="en-GB" sz="15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Through universities individuals develop a more dignified approach to others (</a:t>
            </a:r>
            <a:r>
              <a:rPr lang="en-GB" sz="15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Carlan</a:t>
            </a:r>
            <a:r>
              <a:rPr lang="en-GB" sz="1500" kern="100" dirty="0">
                <a:ea typeface="Aptos" panose="020B0004020202020204" pitchFamily="34" charset="0"/>
                <a:cs typeface="Times New Roman" panose="02020603050405020304" pitchFamily="18" charset="0"/>
              </a:rPr>
              <a:t>,</a:t>
            </a: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2000).</a:t>
            </a:r>
          </a:p>
          <a:p>
            <a:pPr lvl="0"/>
            <a:endParaRPr lang="en-GB" sz="15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Voicing a concern is the only credible way to eradicate racial discrimination or abusive behaviour (Peterson &amp; </a:t>
            </a:r>
            <a:r>
              <a:rPr lang="en-GB" sz="15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Uhnoo</a:t>
            </a: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2012).</a:t>
            </a:r>
          </a:p>
          <a:p>
            <a:pPr lvl="0"/>
            <a:endParaRPr lang="en-GB" sz="15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500" kern="100" dirty="0">
                <a:ea typeface="Aptos" panose="020B0004020202020204" pitchFamily="34" charset="0"/>
                <a:cs typeface="Times New Roman" panose="02020603050405020304" pitchFamily="18" charset="0"/>
              </a:rPr>
              <a:t>If</a:t>
            </a: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an organisation is dependent upon wrongful behaviour, they are more likely to continue with it (Near &amp; Miceli, 1986).</a:t>
            </a:r>
          </a:p>
          <a:p>
            <a:pPr lvl="0"/>
            <a:endParaRPr lang="en-GB" sz="15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Highlight the positives of whistle blowing – lead to positive developments within organisation &amp; reduce wrongful behaviour (</a:t>
            </a:r>
            <a:r>
              <a:rPr lang="en-GB" sz="15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Gottschalkk</a:t>
            </a:r>
            <a:r>
              <a:rPr lang="en-GB" sz="15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&amp; </a:t>
            </a:r>
            <a:r>
              <a:rPr lang="en-GB" sz="15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Holgerson</a:t>
            </a:r>
            <a:r>
              <a:rPr lang="en-GB" sz="1500" kern="100" dirty="0">
                <a:ea typeface="Aptos" panose="020B0004020202020204" pitchFamily="34" charset="0"/>
                <a:cs typeface="Times New Roman" panose="02020603050405020304" pitchFamily="18" charset="0"/>
              </a:rPr>
              <a:t>, 2011). </a:t>
            </a:r>
            <a:endParaRPr lang="en-GB" sz="15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8790375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808AC6-3F8B-005E-9B5C-F415AB28C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Diversity: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122D3-63FB-E906-733B-CEF7ED2B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Increased level of diversity within the police will weaken an embedded cop culture (Loftus 2012).</a:t>
            </a:r>
            <a:endParaRPr lang="en-GB" sz="14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ifferent backgrounds and experiences have the ability to think differently / offer new ideas (Syed 2021).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4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chieving cognitive diversity may be difficult due to the police reliance on similarity of ‘attitudes and behaviour (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Paoline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2003)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Greater diversity assists in the creation of an organisation which appears fair (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Alderden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2017).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be successful must be more than token measure within an organisation (Ely &amp; Thomas 2001)</a:t>
            </a:r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spcAft>
                <a:spcPts val="800"/>
              </a:spcAft>
              <a:buNone/>
            </a:pPr>
            <a:endParaRPr lang="en-GB" sz="1400" u="sng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spcAft>
                <a:spcPts val="800"/>
              </a:spcAft>
              <a:buNone/>
            </a:pP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Challenge: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Demanding shift patterns / fear of hostility from friends and family / low number of minority groups within the police service (Van Ewijk, 2011)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Outsiders tend to focus on the negative elements of the police culture – which are often </a:t>
            </a:r>
            <a:r>
              <a:rPr lang="en-GB" sz="14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 emphasized.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(Martin, 1994).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Attempts to increase diversity have bee</a:t>
            </a:r>
            <a:r>
              <a:rPr lang="en-GB" sz="14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 slow (Welsh et al, 2021)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Answer may lie with minority groups – who are better placed to provide reassurance to new recruits (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Bhugowandeen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2013).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24928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5D380-D208-9F0B-9AB0-C471F7F88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Leadership: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C8DB5-3048-8F14-709C-6420B0EEA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0"/>
            <a:ext cx="6638862" cy="6163669"/>
          </a:xfrm>
        </p:spPr>
        <p:txBody>
          <a:bodyPr anchor="ctr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Police operate under both transactional &amp; transformational leadership (McCartney &amp; Parent, 2015).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0" indent="0">
              <a:buNone/>
            </a:pPr>
            <a:r>
              <a:rPr lang="en-GB" sz="1400" u="sng" dirty="0"/>
              <a:t>Transactional: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Authoritarian Personalities  - conservative, rigid, punitive, inflexible and they tend to emphasize authority and rules (Adorno, Frenkel-Brunswick, Levinson &amp; Sanford, 1950)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Most individuals entering policing are ‘idealistic, service-orientated and outgoing, by about the fifth year in the profession some develop attitudes that are cynical, defensive, alienated, authoritarian and often racist’ (Gould, 2000).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Cynicism sets in shortly after graduation (</a:t>
            </a:r>
            <a:r>
              <a:rPr lang="en-GB" sz="1400" dirty="0" err="1"/>
              <a:t>Niederhoffer’s</a:t>
            </a:r>
            <a:r>
              <a:rPr lang="en-GB" sz="1400" dirty="0"/>
              <a:t>, 1967).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0" indent="0">
              <a:buNone/>
            </a:pPr>
            <a:r>
              <a:rPr lang="en-GB" sz="1400" u="sng" dirty="0"/>
              <a:t>Transformational: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Looks towards shared goals – empower subordinates to make the right decisions (Bass, 1990).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Idea that leaders can change their follower’s assumptions &amp; behaviours – communicating a convincing vision (</a:t>
            </a:r>
            <a:r>
              <a:rPr lang="en-GB" sz="1400" dirty="0" err="1"/>
              <a:t>Weiherl</a:t>
            </a:r>
            <a:r>
              <a:rPr lang="en-GB" sz="1400" dirty="0"/>
              <a:t> &amp; </a:t>
            </a:r>
            <a:r>
              <a:rPr lang="en-GB" sz="1400" dirty="0" err="1"/>
              <a:t>Masal</a:t>
            </a:r>
            <a:r>
              <a:rPr lang="en-GB" sz="1400" dirty="0"/>
              <a:t>, 2016).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               Requires change at a higher level – involves a review of leadership style. 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502868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62B2A-F05A-85F3-05C0-5E60D541E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Key Points: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14174-D512-F023-A30E-098272383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/>
              <a:t>A number of areas focussed on.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Varied opinions on each.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Vital that each of the strategies doesn’t operate in silo – but combine to provide the greatest opportunity towards cultural reform. 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Important not to forget that organisational culture can have many positive effects &amp; can actually reduce anxiety and uncertainty in human relationships (</a:t>
            </a:r>
            <a:r>
              <a:rPr lang="en-GB" sz="2200" dirty="0" err="1"/>
              <a:t>Champoux</a:t>
            </a:r>
            <a:r>
              <a:rPr lang="en-GB" sz="2200" dirty="0"/>
              <a:t>, 2006).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The establishment of a professional, moral, ethical culture can actually control, prevent and punish misconduct &amp; corruption. </a:t>
            </a:r>
          </a:p>
        </p:txBody>
      </p:sp>
    </p:spTree>
    <p:extLst>
      <p:ext uri="{BB962C8B-B14F-4D97-AF65-F5344CB8AC3E}">
        <p14:creationId xmlns:p14="http://schemas.microsoft.com/office/powerpoint/2010/main" val="11148454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346947-4052-C62D-8FE6-377B21A1F7CF}"/>
              </a:ext>
            </a:extLst>
          </p:cNvPr>
          <p:cNvSpPr txBox="1"/>
          <p:nvPr/>
        </p:nvSpPr>
        <p:spPr>
          <a:xfrm>
            <a:off x="1314824" y="735106"/>
            <a:ext cx="10053763" cy="29284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898942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5AA1D10-9BF0-039F-C181-51D1306A8082}"/>
              </a:ext>
            </a:extLst>
          </p:cNvPr>
          <p:cNvSpPr txBox="1"/>
          <p:nvPr/>
        </p:nvSpPr>
        <p:spPr>
          <a:xfrm>
            <a:off x="0" y="692458"/>
            <a:ext cx="12192000" cy="5712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Adorno, T. W., Frenkel-Brunswick, E. &amp; Levinson, D. J. a. S. R., 1950. The Authoritarian Personality.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Opinion Quarterly,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Volume 270.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Alderden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&amp; Farrell, A. a. M. W. P., 2017. Effects of Police Agency Diversification on Officer Attitudes.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Policing: An International Journal of Police Strategies and Management,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40(1), pp. 42-56.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Barker, T. &amp; Hunter, R. a. R. J., 1995. Police Systems and Practices: An Introduction.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Criminal Justice,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23(3).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Bass, B. M., 1990.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Bass and Stogdill's Handbook of Leadership: Theory, Research and Managerial Applications.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Free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Bayley, D. H. &amp; Bittner, E., 1984. Learning the Skills of Policing.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Law and Contemporary Problems,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47(4).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Bhugowandeen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B., 2013.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Diversity in the British Police: Adapting to a Multi-cultural Society.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https://doi.org/10.4000/mimmoc/1340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7th July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Brown, J., 1998. Aspects of Discriminatory Treatment of Women Police Officers Serving in Forces in England and Wales.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British Journal of Criminology,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38(2), pp. 265-282.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Carlan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E. a. B. F. R., 2000. The Promise of Humanistic Policing: Is Higher Education Living Up to Societal Expectation?.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American Journal of Criminal Justice,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24(2), pp. 235-245.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Cockcroft, T., 2017. Police Culture: Histories, Orthodoxies, and New Horizons.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Policing: A Journal of Policy and Practice,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11(3), pp. 229-235.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College of Policing , 2023.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Corporate Strategy.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https://www.college.police.uk/about/corporate-strategy-2022-2026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4th July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Cox, C., 2018. Can Higher Education Reduce the Negative Consequences of Police Occupational Culture amongst New Recruits.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Policing: An International Journal of Police Strategies and Management,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41(5), pp. 550-562.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Edwards, C., 2005.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Changing Policing Theories for 21st Century </a:t>
            </a:r>
            <a:r>
              <a:rPr lang="en-GB" sz="1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Socieities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2nd ed. New South Wales : Federation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Ely, R. J. a. T. D. A., 2001. Cultural Diversity at Work: The Effects of Diversity Perspectives on Work Group Processes and Outcomes.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Administrative Science Quarterly,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46(2), pp. 229-273.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Gottschalk, P. a. H. S., 2011. Whistle Blowing in the Police.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Police Practice and Research: An International Journal,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12(5), pp. 397-409.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Leishman, F. &amp; Loveday, B. a. S. S., 2000.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Core Issues in Policing.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2nd ed. England: Pearson.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Loftus, B., 2010. Police Occupational Culture: Classic Themes, Altered Times.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Policing and Society: An International Journal of Research and Policy,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20(1), pp. 1-20.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Loftus, B., 2012.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Police Culture in a Changing World.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Oxford: Oxford University Press.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9F73D3-E3A5-BD86-5C6E-310C8BFB4F5D}"/>
              </a:ext>
            </a:extLst>
          </p:cNvPr>
          <p:cNvSpPr txBox="1"/>
          <p:nvPr/>
        </p:nvSpPr>
        <p:spPr>
          <a:xfrm>
            <a:off x="461639" y="177553"/>
            <a:ext cx="2689934" cy="372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18888700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2D9552-DE03-54E1-4A88-F0CA36DEEB93}"/>
              </a:ext>
            </a:extLst>
          </p:cNvPr>
          <p:cNvSpPr txBox="1"/>
          <p:nvPr/>
        </p:nvSpPr>
        <p:spPr>
          <a:xfrm>
            <a:off x="0" y="130924"/>
            <a:ext cx="12129856" cy="5712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MacAlister, D., 2004.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Canadian Police Sub Culture, in </a:t>
            </a:r>
            <a:r>
              <a:rPr lang="en-GB" sz="1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Nancoo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S.E. Contemporary Issues in </a:t>
            </a:r>
            <a:r>
              <a:rPr lang="en-GB" sz="1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Canadain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Policing.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Mississauga: Canadian Educators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Maddox, L. &amp;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Patino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K. V. D. a. P. D., 2018. Integration of an Online Curriculum with a Real World Exercise: A Step Beyond Traditional Classroom Teaching.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Advertising Education,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22(1), p. 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Marks, M., 2000. Transforming Police Organisations from Within.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British Journal of Criminology,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36(4), pp. 510-528.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Martin, S. E., 1994.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Outisder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Within the Station House: The Impact of Race and Gender on Black Women Police.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Problems,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41(3), pp. 384-400.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McCartney, S. a. P. R., 2015.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Ethics in Law Enforcement.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https;//openttextbc.ca/</a:t>
            </a:r>
            <a:r>
              <a:rPr lang="en-GB" sz="1100" u="sng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ethicsinlawenforcment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/chapter/7/-6-transactional-and-trnasformational-leadership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7th July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Near, J. P. a. M. M. P., 1986. Retaliation Against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Whislt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Blowers: Predictors and Effects.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Applied Psychology,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71(1), pp. 137-145.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Niederhoffer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A., 1967.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Behind the Shield: The Pol</a:t>
            </a:r>
            <a:r>
              <a:rPr lang="en-GB" sz="11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ic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 Urban Society.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York</a:t>
            </a:r>
            <a:r>
              <a:rPr lang="en-GB" sz="11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Paoline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A., 2003. Taking Stock: Toward a Richer Understanding of Police Culture.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Criminal Justice 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31(3), pp. 199-214.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Paterson, C., 2011. Adding Value? A Review of the International Literature on the Role of Higher Education in Police Training and Education.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Police Practice and Research,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12(4), pp. 286-297.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Peterson, A. a. U. S., 2012. Trials of Loyalty: Ethnic Minority Police Officers as 'Outsiders' within a Greedy Institution.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Journal of Criminology,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9(4), pp. 354-369.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Rabe-Hemp, C., 2008. POLICE Women or Police WOMEN?: Doing Gender and Police Work.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Feminist Criminology,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4(2), pp. 114-129.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Reiner, R., 1992.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Politics of the Police.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2nd ed. London: Harvester Wheatsheaf.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Reiner, R., 2010.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Politics of the Police.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4th ed. Oxford: Oxford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Sage Publications , 2020.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 to Policing - Police Culture.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https://www.sagepub.com/sites/default/files/upm-binaries/38432_4.pdf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4th July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Silvestri, M., 2003.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Women in Charge: Policing, Gender and Leadership. </a:t>
            </a:r>
            <a:r>
              <a:rPr lang="en-GB" sz="1100" i="1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.l.Willan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Publishing.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Smith, S. a. A. M., 1997. The Relationship between Education, Experience and Police Performance.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Police and Criminal Psychology,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12(2), pp. 7-14.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Syed, M., 2021.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Rebel Ideas: The Power of Thinking Differently.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John Murray.</a:t>
            </a:r>
          </a:p>
        </p:txBody>
      </p:sp>
    </p:spTree>
    <p:extLst>
      <p:ext uri="{BB962C8B-B14F-4D97-AF65-F5344CB8AC3E}">
        <p14:creationId xmlns:p14="http://schemas.microsoft.com/office/powerpoint/2010/main" val="10788973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DF9FCEA-85F2-F0CA-9DEA-8B5A5A085E3A}"/>
              </a:ext>
            </a:extLst>
          </p:cNvPr>
          <p:cNvSpPr txBox="1"/>
          <p:nvPr/>
        </p:nvSpPr>
        <p:spPr>
          <a:xfrm>
            <a:off x="115410" y="371086"/>
            <a:ext cx="9144000" cy="3340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Terrill, W. &amp;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Paoline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a. M. P., 2003.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Police Culture and Coercion.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https://heinonline.Org/HOL/page?Handle=hein.Journals/Crim41</a:t>
            </a:r>
            <a:b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7th July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Van Ewijk, A. R., 2011. Diversity Within Police Forces in Europe: A Case for the Comprehensive View.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Policing: A Journal of Policy and Practice 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6(1), pp. 76-92.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Waddington, P., 1999. Police (Canteen) Subculture: An Appreciation.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British Journal of Criminology,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13(2), pp. 287-309.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Weiherl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a. M. D., 2016. Transformational Leadership and Followers Commitment to Mission Changes.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Public Administration,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39(11), pp. 861-871.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Welsh, L. &amp;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Skinns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 a. S. A., 2021.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Sanders and Young's Criminal Justice.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Oxford: Oxford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Williams, E. &amp; Norman, J. a. B.-M. F., 2021. Direct Entry Fairness Resilience and the Impact on Tegular Cops.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Law, Crime and Justice.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Wimshurst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 a. R. J., 2007. Police Education and the University Sector: Contrasting Models from the Australian Experience.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Cr</a:t>
            </a:r>
            <a:r>
              <a:rPr lang="en-GB" sz="11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imin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 Justice Education,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18(1), pp. 106-122.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Worden, R., 1990. A Badge and a Baccalaureate: Policies, Hypothesis and Further Evidence. 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Justice Quarterly, 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7(3), pp. 565-592.</a:t>
            </a:r>
          </a:p>
        </p:txBody>
      </p:sp>
    </p:spTree>
    <p:extLst>
      <p:ext uri="{BB962C8B-B14F-4D97-AF65-F5344CB8AC3E}">
        <p14:creationId xmlns:p14="http://schemas.microsoft.com/office/powerpoint/2010/main" val="6995750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d8a195-6844-4fc2-a0cc-5fa10090fad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1B6458E4B4E7B40A002ACA9002D61C7" ma:contentTypeVersion="17" ma:contentTypeDescription="Create a new document." ma:contentTypeScope="" ma:versionID="40b134574c2115d7636bf917ceee70d5">
  <xsd:schema xmlns:xsd="http://www.w3.org/2001/XMLSchema" xmlns:xs="http://www.w3.org/2001/XMLSchema" xmlns:p="http://schemas.microsoft.com/office/2006/metadata/properties" xmlns:ns3="b4d8a195-6844-4fc2-a0cc-5fa10090fad6" xmlns:ns4="2ea427c4-37e6-48ab-b5fb-e7a9dc678fa2" targetNamespace="http://schemas.microsoft.com/office/2006/metadata/properties" ma:root="true" ma:fieldsID="8812c1a952139068d78e9f18101f269c" ns3:_="" ns4:_="">
    <xsd:import namespace="b4d8a195-6844-4fc2-a0cc-5fa10090fad6"/>
    <xsd:import namespace="2ea427c4-37e6-48ab-b5fb-e7a9dc678f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  <xsd:element ref="ns3:_activity" minOccurs="0"/>
                <xsd:element ref="ns3:MediaServiceObjectDetectorVersions" minOccurs="0"/>
                <xsd:element ref="ns3:MediaServiceSearchPropertie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d8a195-6844-4fc2-a0cc-5fa10090fa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a427c4-37e6-48ab-b5fb-e7a9dc678fa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03875E-AF47-4E21-BFDE-E67DD43CAB30}">
  <ds:schemaRefs>
    <ds:schemaRef ds:uri="2ea427c4-37e6-48ab-b5fb-e7a9dc678fa2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www.w3.org/XML/1998/namespace"/>
    <ds:schemaRef ds:uri="http://schemas.microsoft.com/office/2006/metadata/properties"/>
    <ds:schemaRef ds:uri="http://purl.org/dc/elements/1.1/"/>
    <ds:schemaRef ds:uri="b4d8a195-6844-4fc2-a0cc-5fa10090fad6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1840A06-9CE2-423A-B481-EE6D72B310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0D4D8A-642D-4BD7-AB2C-0898209C34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d8a195-6844-4fc2-a0cc-5fa10090fad6"/>
    <ds:schemaRef ds:uri="2ea427c4-37e6-48ab-b5fb-e7a9dc678fa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1975</TotalTime>
  <Words>2930</Words>
  <Application>Microsoft Office PowerPoint</Application>
  <PresentationFormat>Widescreen</PresentationFormat>
  <Paragraphs>224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Symbol</vt:lpstr>
      <vt:lpstr>Times New Roman</vt:lpstr>
      <vt:lpstr>Office Theme</vt:lpstr>
      <vt:lpstr>Police Culture</vt:lpstr>
      <vt:lpstr>‘Police culture…..is probably the most powerful force on police behaviour’ (Edwards, 2005)</vt:lpstr>
      <vt:lpstr>What is ‘Police Culture’</vt:lpstr>
      <vt:lpstr>Police Isolation </vt:lpstr>
      <vt:lpstr>Solidarity</vt:lpstr>
      <vt:lpstr>Conservatism:</vt:lpstr>
      <vt:lpstr>‘Them &amp; Us’</vt:lpstr>
      <vt:lpstr>How to Reform:</vt:lpstr>
      <vt:lpstr>Education:</vt:lpstr>
      <vt:lpstr>Internal Challenge:</vt:lpstr>
      <vt:lpstr>Diversity:</vt:lpstr>
      <vt:lpstr>Leadership:</vt:lpstr>
      <vt:lpstr>Key Points: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Police Culture</dc:title>
  <dc:creator>Durham,Hannah swp3141</dc:creator>
  <cp:lastModifiedBy>Durham,Hannah swp3141</cp:lastModifiedBy>
  <cp:revision>2</cp:revision>
  <cp:lastPrinted>2024-07-04T06:04:34Z</cp:lastPrinted>
  <dcterms:created xsi:type="dcterms:W3CDTF">2024-06-23T17:23:47Z</dcterms:created>
  <dcterms:modified xsi:type="dcterms:W3CDTF">2024-07-17T05:35:10Z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2024-06-23T18:47:22Z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3bec3b84-572c-4c12-8663-70ee3348cee1</vt:lpwstr>
  </property>
  <property fmtid="{D5CDD505-2E9C-101B-9397-08002B2CF9AE}" pid="8" name="MSIP_Label_66cf8fe5-b7b7-4df7-b38d-1c61ac2f6639_ContentBits">
    <vt:lpwstr>0</vt:lpwstr>
  </property>
  <property fmtid="{D5CDD505-2E9C-101B-9397-08002B2CF9AE}" pid="9" name="ContentTypeId">
    <vt:lpwstr>0x010100C1B6458E4B4E7B40A002ACA9002D61C7</vt:lpwstr>
  </property>
</Properties>
</file>